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1" r:id="rId2"/>
  </p:sldMasterIdLst>
  <p:notesMasterIdLst>
    <p:notesMasterId r:id="rId52"/>
  </p:notesMasterIdLst>
  <p:sldIdLst>
    <p:sldId id="267" r:id="rId3"/>
    <p:sldId id="304" r:id="rId4"/>
    <p:sldId id="266" r:id="rId5"/>
    <p:sldId id="363" r:id="rId6"/>
    <p:sldId id="303" r:id="rId7"/>
    <p:sldId id="365" r:id="rId8"/>
    <p:sldId id="366" r:id="rId9"/>
    <p:sldId id="367" r:id="rId10"/>
    <p:sldId id="307" r:id="rId11"/>
    <p:sldId id="368" r:id="rId12"/>
    <p:sldId id="327" r:id="rId13"/>
    <p:sldId id="369" r:id="rId14"/>
    <p:sldId id="309" r:id="rId15"/>
    <p:sldId id="370" r:id="rId16"/>
    <p:sldId id="294" r:id="rId17"/>
    <p:sldId id="306" r:id="rId18"/>
    <p:sldId id="352" r:id="rId19"/>
    <p:sldId id="373" r:id="rId20"/>
    <p:sldId id="374" r:id="rId21"/>
    <p:sldId id="279" r:id="rId22"/>
    <p:sldId id="375" r:id="rId23"/>
    <p:sldId id="376" r:id="rId24"/>
    <p:sldId id="371" r:id="rId25"/>
    <p:sldId id="317" r:id="rId26"/>
    <p:sldId id="372" r:id="rId27"/>
    <p:sldId id="377" r:id="rId28"/>
    <p:sldId id="378" r:id="rId29"/>
    <p:sldId id="319" r:id="rId30"/>
    <p:sldId id="379" r:id="rId31"/>
    <p:sldId id="380" r:id="rId32"/>
    <p:sldId id="357" r:id="rId33"/>
    <p:sldId id="293" r:id="rId34"/>
    <p:sldId id="358" r:id="rId35"/>
    <p:sldId id="359" r:id="rId36"/>
    <p:sldId id="360" r:id="rId37"/>
    <p:sldId id="361" r:id="rId38"/>
    <p:sldId id="362" r:id="rId39"/>
    <p:sldId id="381" r:id="rId40"/>
    <p:sldId id="291" r:id="rId41"/>
    <p:sldId id="382" r:id="rId42"/>
    <p:sldId id="383" r:id="rId43"/>
    <p:sldId id="384" r:id="rId44"/>
    <p:sldId id="385" r:id="rId45"/>
    <p:sldId id="386" r:id="rId46"/>
    <p:sldId id="281" r:id="rId47"/>
    <p:sldId id="290" r:id="rId48"/>
    <p:sldId id="349" r:id="rId49"/>
    <p:sldId id="347" r:id="rId50"/>
    <p:sldId id="348" r:id="rId51"/>
  </p:sldIdLst>
  <p:sldSz cx="18288000" cy="10287000"/>
  <p:notesSz cx="6858000" cy="9144000"/>
  <p:embeddedFontLst>
    <p:embeddedFont>
      <p:font typeface="等线 Light" panose="020B0604020202020204" charset="-122"/>
      <p:regular r:id="rId53"/>
    </p:embeddedFont>
    <p:embeddedFont>
      <p:font typeface=".VnMystical" panose="020B7200000000000000" pitchFamily="34" charset="0"/>
      <p:regular r:id="rId54"/>
    </p:embeddedFont>
    <p:embeddedFont>
      <p:font typeface="Calibri" panose="020F0502020204030204" pitchFamily="34" charset="0"/>
      <p:regular r:id="rId55"/>
      <p:bold r:id="rId56"/>
      <p:italic r:id="rId57"/>
      <p:boldItalic r:id="rId58"/>
    </p:embeddedFont>
    <p:embeddedFont>
      <p:font typeface="Roboto" panose="020B060402020202020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F2CB"/>
    <a:srgbClr val="E8EFFC"/>
    <a:srgbClr val="C9DAF8"/>
    <a:srgbClr val="B8DEE8"/>
    <a:srgbClr val="D4152B"/>
    <a:srgbClr val="F8D556"/>
    <a:srgbClr val="25AC9B"/>
    <a:srgbClr val="59C1C9"/>
    <a:srgbClr val="F9D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332" autoAdjust="0"/>
  </p:normalViewPr>
  <p:slideViewPr>
    <p:cSldViewPr>
      <p:cViewPr varScale="1">
        <p:scale>
          <a:sx n="56" d="100"/>
          <a:sy n="56" d="100"/>
        </p:scale>
        <p:origin x="63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40986-EEC3-4A42-AA74-A83E540ED059}" type="datetimeFigureOut">
              <a:rPr lang="en-US" smtClean="0"/>
              <a:t>28/9/2024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53B79-601C-467F-BF61-F984A82046E1}" type="slidenum">
              <a:rPr lang="en-US" smtClean="0"/>
              <a:t>‹#›</a:t>
            </a:fld>
            <a:endParaRPr lang="en-US"/>
          </a:p>
        </p:txBody>
      </p:sp>
    </p:spTree>
    <p:extLst>
      <p:ext uri="{BB962C8B-B14F-4D97-AF65-F5344CB8AC3E}">
        <p14:creationId xmlns:p14="http://schemas.microsoft.com/office/powerpoint/2010/main" val="4783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D53B79-601C-467F-BF61-F984A82046E1}" type="slidenum">
              <a:rPr lang="en-US" smtClean="0"/>
              <a:t>2</a:t>
            </a:fld>
            <a:endParaRPr lang="en-US"/>
          </a:p>
        </p:txBody>
      </p:sp>
    </p:spTree>
    <p:extLst>
      <p:ext uri="{BB962C8B-B14F-4D97-AF65-F5344CB8AC3E}">
        <p14:creationId xmlns:p14="http://schemas.microsoft.com/office/powerpoint/2010/main" val="80355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35c30d1b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935c30d1b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5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86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72445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66321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7027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1409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24650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181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94451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56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7019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4252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402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9589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2024/9/28</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3759288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1"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 Id="rId2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4.svg"/></Relationships>
</file>

<file path=ppt/slides/_rels/slide23.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1.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8.sv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4.sv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9A363"/>
        </a:solidFill>
        <a:effectLst/>
      </p:bgPr>
    </p:bg>
    <p:spTree>
      <p:nvGrpSpPr>
        <p:cNvPr id="1" name=""/>
        <p:cNvGrpSpPr/>
        <p:nvPr/>
      </p:nvGrpSpPr>
      <p:grpSpPr>
        <a:xfrm>
          <a:off x="0" y="0"/>
          <a:ext cx="0" cy="0"/>
          <a:chOff x="0" y="0"/>
          <a:chExt cx="0" cy="0"/>
        </a:xfrm>
      </p:grpSpPr>
      <p:sp>
        <p:nvSpPr>
          <p:cNvPr id="15" name="Rounded Rectangle 14"/>
          <p:cNvSpPr/>
          <p:nvPr/>
        </p:nvSpPr>
        <p:spPr>
          <a:xfrm>
            <a:off x="587349" y="1165711"/>
            <a:ext cx="17113301" cy="4993731"/>
          </a:xfrm>
          <a:prstGeom prst="roundRect">
            <a:avLst>
              <a:gd name="adj" fmla="val 1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587349" y="1173630"/>
            <a:ext cx="17113301" cy="5138392"/>
          </a:xfrm>
          <a:prstGeom prst="rect">
            <a:avLst/>
          </a:prstGeom>
        </p:spPr>
        <p:txBody>
          <a:bodyPr lIns="50800" tIns="50800" rIns="50800" bIns="50800" rtlCol="0" anchor="ctr"/>
          <a:lstStyle/>
          <a:p>
            <a:pPr algn="ctr">
              <a:lnSpc>
                <a:spcPts val="2474"/>
              </a:lnSpc>
            </a:pPr>
            <a:endParaRPr/>
          </a:p>
        </p:txBody>
      </p:sp>
      <p:grpSp>
        <p:nvGrpSpPr>
          <p:cNvPr id="6" name="Group 6"/>
          <p:cNvGrpSpPr/>
          <p:nvPr/>
        </p:nvGrpSpPr>
        <p:grpSpPr>
          <a:xfrm>
            <a:off x="-1134030" y="7131640"/>
            <a:ext cx="20093212" cy="8644905"/>
            <a:chOff x="0" y="0"/>
            <a:chExt cx="7217782" cy="3105379"/>
          </a:xfrm>
        </p:grpSpPr>
        <p:sp>
          <p:nvSpPr>
            <p:cNvPr id="7" name="Freeform 7"/>
            <p:cNvSpPr/>
            <p:nvPr/>
          </p:nvSpPr>
          <p:spPr>
            <a:xfrm>
              <a:off x="0" y="0"/>
              <a:ext cx="7217782" cy="3105379"/>
            </a:xfrm>
            <a:custGeom>
              <a:avLst/>
              <a:gdLst/>
              <a:ahLst/>
              <a:cxnLst/>
              <a:rect l="l" t="t" r="r" b="b"/>
              <a:pathLst>
                <a:path w="7217782" h="3105379">
                  <a:moveTo>
                    <a:pt x="0" y="0"/>
                  </a:moveTo>
                  <a:lnTo>
                    <a:pt x="7217782" y="0"/>
                  </a:lnTo>
                  <a:lnTo>
                    <a:pt x="7217782" y="3105379"/>
                  </a:lnTo>
                  <a:lnTo>
                    <a:pt x="0" y="3105379"/>
                  </a:lnTo>
                  <a:close/>
                </a:path>
              </a:pathLst>
            </a:custGeom>
            <a:solidFill>
              <a:srgbClr val="FFFFFF"/>
            </a:solidFill>
          </p:spPr>
        </p:sp>
        <p:sp>
          <p:nvSpPr>
            <p:cNvPr id="8" name="TextBox 8"/>
            <p:cNvSpPr txBox="1"/>
            <p:nvPr/>
          </p:nvSpPr>
          <p:spPr>
            <a:xfrm>
              <a:off x="0" y="-38100"/>
              <a:ext cx="7217782" cy="3143479"/>
            </a:xfrm>
            <a:prstGeom prst="rect">
              <a:avLst/>
            </a:prstGeom>
          </p:spPr>
          <p:txBody>
            <a:bodyPr lIns="50800" tIns="50800" rIns="50800" bIns="50800" rtlCol="0" anchor="ctr"/>
            <a:lstStyle/>
            <a:p>
              <a:pPr algn="ctr">
                <a:lnSpc>
                  <a:spcPts val="2474"/>
                </a:lnSpc>
              </a:pPr>
              <a:endParaRPr/>
            </a:p>
          </p:txBody>
        </p:sp>
      </p:grpSp>
      <p:grpSp>
        <p:nvGrpSpPr>
          <p:cNvPr id="9" name="Group 9"/>
          <p:cNvGrpSpPr/>
          <p:nvPr/>
        </p:nvGrpSpPr>
        <p:grpSpPr>
          <a:xfrm>
            <a:off x="-192736" y="7325474"/>
            <a:ext cx="18797791" cy="2845849"/>
            <a:chOff x="0" y="0"/>
            <a:chExt cx="25063722" cy="3794465"/>
          </a:xfrm>
        </p:grpSpPr>
        <p:sp>
          <p:nvSpPr>
            <p:cNvPr id="10" name="Freeform 10"/>
            <p:cNvSpPr/>
            <p:nvPr/>
          </p:nvSpPr>
          <p:spPr>
            <a:xfrm rot="5494894">
              <a:off x="11109571" y="-1997063"/>
              <a:ext cx="3533086" cy="7814516"/>
            </a:xfrm>
            <a:custGeom>
              <a:avLst/>
              <a:gdLst/>
              <a:ahLst/>
              <a:cxnLst/>
              <a:rect l="l" t="t" r="r" b="b"/>
              <a:pathLst>
                <a:path w="3533086" h="7814516">
                  <a:moveTo>
                    <a:pt x="0" y="0"/>
                  </a:moveTo>
                  <a:lnTo>
                    <a:pt x="3533086" y="0"/>
                  </a:lnTo>
                  <a:lnTo>
                    <a:pt x="3533086" y="7814517"/>
                  </a:lnTo>
                  <a:lnTo>
                    <a:pt x="0" y="7814517"/>
                  </a:lnTo>
                  <a:lnTo>
                    <a:pt x="0" y="0"/>
                  </a:lnTo>
                  <a:close/>
                </a:path>
              </a:pathLst>
            </a:custGeom>
            <a:blipFill>
              <a:blip r:embed="rId2">
                <a:extLst>
                  <a:ext uri="{96DAC541-7B7A-43D3-8B79-37D633B846F1}">
                    <asvg:svgBlip xmlns="" xmlns:asvg="http://schemas.microsoft.com/office/drawing/2016/SVG/main" r:embed="rId3"/>
                  </a:ext>
                </a:extLst>
              </a:blip>
              <a:stretch>
                <a:fillRect t="-29008" r="-659" b="-29411"/>
              </a:stretch>
            </a:blipFill>
          </p:spPr>
        </p:sp>
        <p:sp>
          <p:nvSpPr>
            <p:cNvPr id="11" name="Freeform 11"/>
            <p:cNvSpPr/>
            <p:nvPr/>
          </p:nvSpPr>
          <p:spPr>
            <a:xfrm rot="5494894">
              <a:off x="18900434" y="-2440440"/>
              <a:ext cx="3556380" cy="8675345"/>
            </a:xfrm>
            <a:custGeom>
              <a:avLst/>
              <a:gdLst/>
              <a:ahLst/>
              <a:cxnLst/>
              <a:rect l="l" t="t" r="r" b="b"/>
              <a:pathLst>
                <a:path w="3556380" h="8675345">
                  <a:moveTo>
                    <a:pt x="0" y="0"/>
                  </a:moveTo>
                  <a:lnTo>
                    <a:pt x="3556379" y="0"/>
                  </a:lnTo>
                  <a:lnTo>
                    <a:pt x="3556379" y="8675345"/>
                  </a:lnTo>
                  <a:lnTo>
                    <a:pt x="0" y="8675345"/>
                  </a:lnTo>
                  <a:lnTo>
                    <a:pt x="0" y="0"/>
                  </a:lnTo>
                  <a:close/>
                </a:path>
              </a:pathLst>
            </a:custGeom>
            <a:blipFill>
              <a:blip r:embed="rId2">
                <a:extLst>
                  <a:ext uri="{96DAC541-7B7A-43D3-8B79-37D633B846F1}">
                    <asvg:svgBlip xmlns="" xmlns:asvg="http://schemas.microsoft.com/office/drawing/2016/SVG/main" r:embed="rId3"/>
                  </a:ext>
                </a:extLst>
              </a:blip>
              <a:stretch>
                <a:fillRect t="-16583" b="-26117"/>
              </a:stretch>
            </a:blipFill>
          </p:spPr>
        </p:sp>
        <p:sp>
          <p:nvSpPr>
            <p:cNvPr id="12" name="Freeform 12"/>
            <p:cNvSpPr/>
            <p:nvPr/>
          </p:nvSpPr>
          <p:spPr>
            <a:xfrm rot="5494894">
              <a:off x="2764196" y="-2552487"/>
              <a:ext cx="3506717" cy="8941730"/>
            </a:xfrm>
            <a:custGeom>
              <a:avLst/>
              <a:gdLst/>
              <a:ahLst/>
              <a:cxnLst/>
              <a:rect l="l" t="t" r="r" b="b"/>
              <a:pathLst>
                <a:path w="3506717" h="8941730">
                  <a:moveTo>
                    <a:pt x="0" y="0"/>
                  </a:moveTo>
                  <a:lnTo>
                    <a:pt x="3506717" y="0"/>
                  </a:lnTo>
                  <a:lnTo>
                    <a:pt x="3506717" y="8941730"/>
                  </a:lnTo>
                  <a:lnTo>
                    <a:pt x="0" y="8941730"/>
                  </a:lnTo>
                  <a:lnTo>
                    <a:pt x="0" y="0"/>
                  </a:lnTo>
                  <a:close/>
                </a:path>
              </a:pathLst>
            </a:custGeom>
            <a:blipFill>
              <a:blip r:embed="rId2">
                <a:extLst>
                  <a:ext uri="{96DAC541-7B7A-43D3-8B79-37D633B846F1}">
                    <asvg:svgBlip xmlns="" xmlns:asvg="http://schemas.microsoft.com/office/drawing/2016/SVG/main" r:embed="rId3"/>
                  </a:ext>
                </a:extLst>
              </a:blip>
              <a:stretch>
                <a:fillRect t="-29815" r="-1416" b="-8634"/>
              </a:stretch>
            </a:blipFill>
          </p:spPr>
        </p:sp>
      </p:grpSp>
      <p:sp>
        <p:nvSpPr>
          <p:cNvPr id="14" name="TextBox 13"/>
          <p:cNvSpPr txBox="1"/>
          <p:nvPr/>
        </p:nvSpPr>
        <p:spPr>
          <a:xfrm>
            <a:off x="1055673" y="1795735"/>
            <a:ext cx="16176651" cy="3557512"/>
          </a:xfrm>
          <a:prstGeom prst="rect">
            <a:avLst/>
          </a:prstGeom>
          <a:noFill/>
        </p:spPr>
        <p:txBody>
          <a:bodyPr wrap="square" rtlCol="0">
            <a:spAutoFit/>
          </a:bodyPr>
          <a:lstStyle/>
          <a:p>
            <a:pPr algn="ctr">
              <a:lnSpc>
                <a:spcPct val="150000"/>
              </a:lnSpc>
            </a:pPr>
            <a:r>
              <a:rPr lang="vi-VN" sz="8000" b="1" smtClean="0">
                <a:solidFill>
                  <a:srgbClr val="D4152B"/>
                </a:solidFill>
                <a:latin typeface="Arial" panose="020B0604020202020204" pitchFamily="34" charset="0"/>
                <a:cs typeface="Arial" panose="020B0604020202020204" pitchFamily="34" charset="0"/>
              </a:rPr>
              <a:t>NHIỆT LIỆT CHÀO ĐÓN CẢ LỚP ĐẾN VỚI BUỔI HỌC HÔM NAY!</a:t>
            </a:r>
            <a:endParaRPr lang="en-US" sz="8000" b="1">
              <a:solidFill>
                <a:srgbClr val="D4152B"/>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33400" y="3429001"/>
            <a:ext cx="3352800" cy="3352800"/>
            <a:chOff x="609600" y="3543300"/>
            <a:chExt cx="3352800" cy="3352800"/>
          </a:xfrm>
        </p:grpSpPr>
        <p:sp>
          <p:nvSpPr>
            <p:cNvPr id="11" name="Oval 10"/>
            <p:cNvSpPr/>
            <p:nvPr/>
          </p:nvSpPr>
          <p:spPr>
            <a:xfrm>
              <a:off x="609600" y="3543300"/>
              <a:ext cx="3352800" cy="3352800"/>
            </a:xfrm>
            <a:prstGeom prst="ellipse">
              <a:avLst/>
            </a:prstGeom>
            <a:solidFill>
              <a:srgbClr val="D41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a:solidFill>
                  <a:schemeClr val="tx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853381" y="4190999"/>
              <a:ext cx="2865237" cy="1998176"/>
            </a:xfrm>
            <a:prstGeom prst="rect">
              <a:avLst/>
            </a:prstGeom>
          </p:spPr>
          <p:txBody>
            <a:bodyPr wrap="square">
              <a:spAutoFit/>
            </a:bodyPr>
            <a:lstStyle/>
            <a:p>
              <a:pPr lvl="0" algn="ctr">
                <a:lnSpc>
                  <a:spcPct val="150000"/>
                </a:lnSpc>
              </a:pPr>
              <a:r>
                <a:rPr lang="en-US" sz="4400" b="1" smtClean="0">
                  <a:solidFill>
                    <a:schemeClr val="bg1"/>
                  </a:solidFill>
                  <a:latin typeface="Arial" panose="020B0604020202020204" pitchFamily="34" charset="0"/>
                  <a:cs typeface="Arial" panose="020B0604020202020204" pitchFamily="34" charset="0"/>
                </a:rPr>
                <a:t>GIẢM PHÂN</a:t>
              </a:r>
              <a:endParaRPr lang="en-US" sz="4400" b="1">
                <a:solidFill>
                  <a:schemeClr val="bg1"/>
                </a:solidFill>
                <a:latin typeface="Arial" panose="020B0604020202020204" pitchFamily="34" charset="0"/>
                <a:cs typeface="Arial" panose="020B0604020202020204" pitchFamily="34" charset="0"/>
              </a:endParaRPr>
            </a:p>
          </p:txBody>
        </p:sp>
      </p:grpSp>
      <p:sp>
        <p:nvSpPr>
          <p:cNvPr id="14" name="Rounded Rectangle 13"/>
          <p:cNvSpPr/>
          <p:nvPr/>
        </p:nvSpPr>
        <p:spPr>
          <a:xfrm>
            <a:off x="4549824" y="1343024"/>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Khái niệm</a:t>
            </a:r>
            <a:endParaRPr lang="en-US" sz="40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4549824" y="4341234"/>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Vị trí</a:t>
            </a:r>
            <a:endParaRPr lang="en-US" sz="4000" b="1">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8422152" y="723900"/>
            <a:ext cx="9372600" cy="2305048"/>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L</a:t>
            </a:r>
            <a:r>
              <a:rPr lang="vi-VN" sz="3600" smtClean="0">
                <a:solidFill>
                  <a:schemeClr val="tx1"/>
                </a:solidFill>
                <a:latin typeface="Arial" panose="020B0604020202020204" pitchFamily="34" charset="0"/>
                <a:cs typeface="Arial" panose="020B0604020202020204" pitchFamily="34" charset="0"/>
              </a:rPr>
              <a:t>à </a:t>
            </a:r>
            <a:r>
              <a:rPr lang="vi-VN" sz="3600">
                <a:solidFill>
                  <a:schemeClr val="tx1"/>
                </a:solidFill>
                <a:latin typeface="Arial" panose="020B0604020202020204" pitchFamily="34" charset="0"/>
                <a:cs typeface="Arial" panose="020B0604020202020204" pitchFamily="34" charset="0"/>
              </a:rPr>
              <a:t>quá trình phân chia bộ nhiễm sắc thể kép thành bốn bộ nhiễm sắc thể đơn.</a:t>
            </a:r>
            <a:endParaRPr lang="en-US" sz="36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8392844" y="4076701"/>
            <a:ext cx="9372600" cy="1600200"/>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a:t>
            </a:r>
            <a:r>
              <a:rPr lang="vi-VN" sz="3600" smtClean="0">
                <a:solidFill>
                  <a:schemeClr val="tx1"/>
                </a:solidFill>
                <a:latin typeface="Arial" panose="020B0604020202020204" pitchFamily="34" charset="0"/>
                <a:cs typeface="Arial" panose="020B0604020202020204" pitchFamily="34" charset="0"/>
              </a:rPr>
              <a:t>ế </a:t>
            </a:r>
            <a:r>
              <a:rPr lang="vi-VN" sz="3600">
                <a:solidFill>
                  <a:schemeClr val="tx1"/>
                </a:solidFill>
                <a:latin typeface="Arial" panose="020B0604020202020204" pitchFamily="34" charset="0"/>
                <a:cs typeface="Arial" panose="020B0604020202020204" pitchFamily="34" charset="0"/>
              </a:rPr>
              <a:t>bào sinh dục trưởng thành tạo giao tử.</a:t>
            </a:r>
            <a:endParaRPr lang="en-US" sz="36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8422152" y="6554353"/>
            <a:ext cx="9372600" cy="3094184"/>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T</a:t>
            </a:r>
            <a:r>
              <a:rPr lang="vi-VN" sz="3600" smtClean="0">
                <a:solidFill>
                  <a:schemeClr val="tx1"/>
                </a:solidFill>
                <a:latin typeface="Arial" panose="020B0604020202020204" pitchFamily="34" charset="0"/>
                <a:cs typeface="Arial" panose="020B0604020202020204" pitchFamily="34" charset="0"/>
              </a:rPr>
              <a:t>ế </a:t>
            </a:r>
            <a:r>
              <a:rPr lang="vi-VN" sz="3600">
                <a:solidFill>
                  <a:schemeClr val="tx1"/>
                </a:solidFill>
                <a:latin typeface="Arial" panose="020B0604020202020204" pitchFamily="34" charset="0"/>
                <a:cs typeface="Arial" panose="020B0604020202020204" pitchFamily="34" charset="0"/>
              </a:rPr>
              <a:t>bào mẹ (2n) → bốn tế bào con khác nhau, có số lượng nhiễm sắc thể (n) giảm đi một nửa so với tế bào mẹ.</a:t>
            </a:r>
            <a:endParaRPr lang="en-US" sz="3600">
              <a:solidFill>
                <a:schemeClr val="tx1"/>
              </a:solidFill>
              <a:latin typeface="Arial" panose="020B0604020202020204" pitchFamily="34" charset="0"/>
              <a:cs typeface="Arial" panose="020B0604020202020204" pitchFamily="34" charset="0"/>
            </a:endParaRPr>
          </a:p>
        </p:txBody>
      </p:sp>
      <p:cxnSp>
        <p:nvCxnSpPr>
          <p:cNvPr id="27" name="Elbow Connector 26"/>
          <p:cNvCxnSpPr>
            <a:stCxn id="11" idx="0"/>
            <a:endCxn id="14" idx="1"/>
          </p:cNvCxnSpPr>
          <p:nvPr/>
        </p:nvCxnSpPr>
        <p:spPr>
          <a:xfrm rot="5400000" flipH="1" flipV="1">
            <a:off x="2603524" y="1482701"/>
            <a:ext cx="1552577" cy="234002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3"/>
            <a:endCxn id="18" idx="1"/>
          </p:cNvCxnSpPr>
          <p:nvPr/>
        </p:nvCxnSpPr>
        <p:spPr>
          <a:xfrm>
            <a:off x="7676564" y="1876424"/>
            <a:ext cx="745588"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6" name="Freeform 12"/>
          <p:cNvSpPr/>
          <p:nvPr/>
        </p:nvSpPr>
        <p:spPr>
          <a:xfrm>
            <a:off x="288848" y="125122"/>
            <a:ext cx="2013105" cy="1863037"/>
          </a:xfrm>
          <a:custGeom>
            <a:avLst/>
            <a:gdLst/>
            <a:ahLst/>
            <a:cxnLst/>
            <a:rect l="l" t="t" r="r" b="b"/>
            <a:pathLst>
              <a:path w="2755866" h="2550429">
                <a:moveTo>
                  <a:pt x="0" y="0"/>
                </a:moveTo>
                <a:lnTo>
                  <a:pt x="2755867" y="0"/>
                </a:lnTo>
                <a:lnTo>
                  <a:pt x="2755867" y="2550429"/>
                </a:lnTo>
                <a:lnTo>
                  <a:pt x="0" y="25504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47" name="Picture 46"/>
          <p:cNvPicPr>
            <a:picLocks noChangeAspect="1"/>
          </p:cNvPicPr>
          <p:nvPr/>
        </p:nvPicPr>
        <p:blipFill>
          <a:blip r:embed="rId4"/>
          <a:stretch>
            <a:fillRect/>
          </a:stretch>
        </p:blipFill>
        <p:spPr>
          <a:xfrm>
            <a:off x="288848" y="8377581"/>
            <a:ext cx="1550252" cy="1810914"/>
          </a:xfrm>
          <a:prstGeom prst="rect">
            <a:avLst/>
          </a:prstGeom>
        </p:spPr>
      </p:pic>
      <p:cxnSp>
        <p:nvCxnSpPr>
          <p:cNvPr id="20" name="Straight Connector 19"/>
          <p:cNvCxnSpPr>
            <a:stCxn id="16" idx="3"/>
            <a:endCxn id="24" idx="1"/>
          </p:cNvCxnSpPr>
          <p:nvPr/>
        </p:nvCxnSpPr>
        <p:spPr>
          <a:xfrm>
            <a:off x="7676564" y="4874634"/>
            <a:ext cx="716280" cy="2167"/>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4549824" y="7568045"/>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Kết quả</a:t>
            </a:r>
            <a:endParaRPr lang="en-US" sz="4000" b="1">
              <a:solidFill>
                <a:schemeClr val="tx1"/>
              </a:solidFill>
              <a:latin typeface="Arial" panose="020B0604020202020204" pitchFamily="34" charset="0"/>
              <a:cs typeface="Arial" panose="020B0604020202020204" pitchFamily="34" charset="0"/>
            </a:endParaRPr>
          </a:p>
        </p:txBody>
      </p:sp>
      <p:cxnSp>
        <p:nvCxnSpPr>
          <p:cNvPr id="32" name="Elbow Connector 31"/>
          <p:cNvCxnSpPr>
            <a:stCxn id="11" idx="4"/>
            <a:endCxn id="31" idx="1"/>
          </p:cNvCxnSpPr>
          <p:nvPr/>
        </p:nvCxnSpPr>
        <p:spPr>
          <a:xfrm rot="16200000" flipH="1">
            <a:off x="2719990" y="6271611"/>
            <a:ext cx="1319644" cy="234002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3"/>
            <a:endCxn id="25" idx="1"/>
          </p:cNvCxnSpPr>
          <p:nvPr/>
        </p:nvCxnSpPr>
        <p:spPr>
          <a:xfrm>
            <a:off x="7676564" y="8101445"/>
            <a:ext cx="745588"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16" idx="1"/>
          </p:cNvCxnSpPr>
          <p:nvPr/>
        </p:nvCxnSpPr>
        <p:spPr>
          <a:xfrm flipV="1">
            <a:off x="3886200" y="4874634"/>
            <a:ext cx="663624" cy="2167"/>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62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4" grpId="0" animBg="1"/>
      <p:bldP spid="25"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143875" y="34481"/>
            <a:ext cx="9686925" cy="10267173"/>
          </a:xfrm>
          <a:prstGeom prst="rect">
            <a:avLst/>
          </a:prstGeom>
        </p:spPr>
      </p:pic>
      <p:grpSp>
        <p:nvGrpSpPr>
          <p:cNvPr id="19" name="Group 18">
            <a:extLst>
              <a:ext uri="{FF2B5EF4-FFF2-40B4-BE49-F238E27FC236}">
                <a16:creationId xmlns:a16="http://schemas.microsoft.com/office/drawing/2014/main" id="{E65A2F80-4C12-4A8C-B5B5-5BD682B9181B}"/>
              </a:ext>
            </a:extLst>
          </p:cNvPr>
          <p:cNvGrpSpPr/>
          <p:nvPr/>
        </p:nvGrpSpPr>
        <p:grpSpPr>
          <a:xfrm>
            <a:off x="685800" y="1568652"/>
            <a:ext cx="7086600" cy="1212648"/>
            <a:chOff x="1219200" y="647700"/>
            <a:chExt cx="7086600" cy="1212648"/>
          </a:xfrm>
        </p:grpSpPr>
        <p:pic>
          <p:nvPicPr>
            <p:cNvPr id="20" name="Picture 19">
              <a:extLst>
                <a:ext uri="{FF2B5EF4-FFF2-40B4-BE49-F238E27FC236}">
                  <a16:creationId xmlns:a16="http://schemas.microsoft.com/office/drawing/2014/main" id="{244D5DFB-4507-473E-B225-47677CBCF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47700"/>
              <a:ext cx="1252735" cy="1212648"/>
            </a:xfrm>
            <a:prstGeom prst="rect">
              <a:avLst/>
            </a:prstGeom>
          </p:spPr>
        </p:pic>
        <p:sp>
          <p:nvSpPr>
            <p:cNvPr id="21" name="TextBox 20">
              <a:extLst>
                <a:ext uri="{FF2B5EF4-FFF2-40B4-BE49-F238E27FC236}">
                  <a16:creationId xmlns:a16="http://schemas.microsoft.com/office/drawing/2014/main" id="{8EA83A90-2C76-4F08-9CAF-BF39240F5172}"/>
                </a:ext>
              </a:extLst>
            </p:cNvPr>
            <p:cNvSpPr txBox="1"/>
            <p:nvPr/>
          </p:nvSpPr>
          <p:spPr>
            <a:xfrm>
              <a:off x="2667000" y="900081"/>
              <a:ext cx="5638800" cy="769441"/>
            </a:xfrm>
            <a:prstGeom prst="rect">
              <a:avLst/>
            </a:prstGeom>
            <a:noFill/>
          </p:spPr>
          <p:txBody>
            <a:bodyPr wrap="square" rtlCol="0">
              <a:spAutoFit/>
            </a:bodyPr>
            <a:lstStyle/>
            <a:p>
              <a:r>
                <a:rPr lang="en-US" sz="4400" b="1" smtClean="0">
                  <a:solidFill>
                    <a:srgbClr val="C00000"/>
                  </a:solidFill>
                  <a:latin typeface="Arial" panose="020B0604020202020204" pitchFamily="34" charset="0"/>
                  <a:cs typeface="Arial" panose="020B0604020202020204" pitchFamily="34" charset="0"/>
                </a:rPr>
                <a:t>THẢO LUẬN NHÓM</a:t>
              </a:r>
              <a:endParaRPr lang="en-US" sz="4400" b="1">
                <a:solidFill>
                  <a:srgbClr val="C00000"/>
                </a:solidFill>
                <a:latin typeface="Arial" panose="020B0604020202020204" pitchFamily="34" charset="0"/>
                <a:cs typeface="Arial" panose="020B0604020202020204" pitchFamily="34" charset="0"/>
              </a:endParaRPr>
            </a:p>
          </p:txBody>
        </p:sp>
      </p:grpSp>
      <p:sp>
        <p:nvSpPr>
          <p:cNvPr id="22" name="Rectangle: Rounded Corners 12">
            <a:extLst>
              <a:ext uri="{FF2B5EF4-FFF2-40B4-BE49-F238E27FC236}">
                <a16:creationId xmlns:a16="http://schemas.microsoft.com/office/drawing/2014/main" id="{91ABEC33-B456-49A6-B5D4-5D05F0AF2C03}"/>
              </a:ext>
            </a:extLst>
          </p:cNvPr>
          <p:cNvSpPr/>
          <p:nvPr/>
        </p:nvSpPr>
        <p:spPr>
          <a:xfrm>
            <a:off x="762000" y="4381500"/>
            <a:ext cx="6705600" cy="3048001"/>
          </a:xfrm>
          <a:prstGeom prst="roundRect">
            <a:avLst>
              <a:gd name="adj" fmla="val 10706"/>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a:solidFill>
                  <a:srgbClr val="002060"/>
                </a:solidFill>
                <a:latin typeface="Arial" panose="020B0604020202020204" pitchFamily="34" charset="0"/>
                <a:cs typeface="Arial" panose="020B0604020202020204" pitchFamily="34" charset="0"/>
              </a:rPr>
              <a:t>T</a:t>
            </a:r>
            <a:r>
              <a:rPr lang="vi-VN" sz="4000" i="1" smtClean="0">
                <a:solidFill>
                  <a:srgbClr val="002060"/>
                </a:solidFill>
                <a:latin typeface="Arial" panose="020B0604020202020204" pitchFamily="34" charset="0"/>
                <a:cs typeface="Arial" panose="020B0604020202020204" pitchFamily="34" charset="0"/>
              </a:rPr>
              <a:t>hảo </a:t>
            </a:r>
            <a:r>
              <a:rPr lang="vi-VN" sz="4000" i="1">
                <a:solidFill>
                  <a:srgbClr val="002060"/>
                </a:solidFill>
                <a:latin typeface="Arial" panose="020B0604020202020204" pitchFamily="34" charset="0"/>
                <a:cs typeface="Arial" panose="020B0604020202020204" pitchFamily="34" charset="0"/>
              </a:rPr>
              <a:t>luận hoàn thành </a:t>
            </a:r>
            <a:r>
              <a:rPr lang="vi-VN" sz="4000" b="1" i="1">
                <a:solidFill>
                  <a:srgbClr val="002060"/>
                </a:solidFill>
                <a:latin typeface="Arial" panose="020B0604020202020204" pitchFamily="34" charset="0"/>
                <a:cs typeface="Arial" panose="020B0604020202020204" pitchFamily="34" charset="0"/>
              </a:rPr>
              <a:t>Phiếu học tập sau</a:t>
            </a:r>
            <a:r>
              <a:rPr lang="vi-VN" sz="4000" i="1">
                <a:solidFill>
                  <a:srgbClr val="002060"/>
                </a:solidFill>
                <a:latin typeface="Arial" panose="020B0604020202020204" pitchFamily="34" charset="0"/>
                <a:cs typeface="Arial" panose="020B0604020202020204" pitchFamily="34" charset="0"/>
              </a:rPr>
              <a:t>:</a:t>
            </a:r>
            <a:endParaRPr lang="en-US" sz="4000" i="1">
              <a:solidFill>
                <a:srgbClr val="002060"/>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AB90C2D-A7D5-4D85-A957-247433753A6F}"/>
              </a:ext>
            </a:extLst>
          </p:cNvPr>
          <p:cNvPicPr>
            <a:picLocks noChangeAspect="1"/>
          </p:cNvPicPr>
          <p:nvPr/>
        </p:nvPicPr>
        <p:blipFill>
          <a:blip r:embed="rId4"/>
          <a:stretch>
            <a:fillRect/>
          </a:stretch>
        </p:blipFill>
        <p:spPr>
          <a:xfrm rot="14851607">
            <a:off x="217840" y="8730824"/>
            <a:ext cx="2188654" cy="2267909"/>
          </a:xfrm>
          <a:prstGeom prst="rect">
            <a:avLst/>
          </a:prstGeom>
        </p:spPr>
      </p:pic>
    </p:spTree>
    <p:extLst>
      <p:ext uri="{BB962C8B-B14F-4D97-AF65-F5344CB8AC3E}">
        <p14:creationId xmlns:p14="http://schemas.microsoft.com/office/powerpoint/2010/main" val="40180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6997994"/>
              </p:ext>
            </p:extLst>
          </p:nvPr>
        </p:nvGraphicFramePr>
        <p:xfrm>
          <a:off x="304800" y="266701"/>
          <a:ext cx="17678400" cy="9753599"/>
        </p:xfrm>
        <a:graphic>
          <a:graphicData uri="http://schemas.openxmlformats.org/drawingml/2006/table">
            <a:tbl>
              <a:tblPr>
                <a:tableStyleId>{5C22544A-7EE6-4342-B048-85BDC9FD1C3A}</a:tableStyleId>
              </a:tblPr>
              <a:tblGrid>
                <a:gridCol w="7010400">
                  <a:extLst>
                    <a:ext uri="{9D8B030D-6E8A-4147-A177-3AD203B41FA5}">
                      <a16:colId xmlns:a16="http://schemas.microsoft.com/office/drawing/2014/main" val="927649476"/>
                    </a:ext>
                  </a:extLst>
                </a:gridCol>
                <a:gridCol w="5334000">
                  <a:extLst>
                    <a:ext uri="{9D8B030D-6E8A-4147-A177-3AD203B41FA5}">
                      <a16:colId xmlns:a16="http://schemas.microsoft.com/office/drawing/2014/main" val="3817206544"/>
                    </a:ext>
                  </a:extLst>
                </a:gridCol>
                <a:gridCol w="5334000">
                  <a:extLst>
                    <a:ext uri="{9D8B030D-6E8A-4147-A177-3AD203B41FA5}">
                      <a16:colId xmlns:a16="http://schemas.microsoft.com/office/drawing/2014/main" val="3560005709"/>
                    </a:ext>
                  </a:extLst>
                </a:gridCol>
              </a:tblGrid>
              <a:tr h="916863">
                <a:tc>
                  <a:txBody>
                    <a:bodyPr/>
                    <a:lstStyle/>
                    <a:p>
                      <a:pPr algn="ctr">
                        <a:lnSpc>
                          <a:spcPct val="100000"/>
                        </a:lnSpc>
                        <a:spcAft>
                          <a:spcPts val="0"/>
                        </a:spcAft>
                      </a:pPr>
                      <a:r>
                        <a:rPr lang="vi-VN" sz="3600" b="1">
                          <a:effectLst/>
                        </a:rPr>
                        <a:t>Đặc điểm</a:t>
                      </a:r>
                      <a:endParaRPr lang="en-US" sz="3600" b="1">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DAF8"/>
                    </a:solidFill>
                  </a:tcPr>
                </a:tc>
                <a:tc>
                  <a:txBody>
                    <a:bodyPr/>
                    <a:lstStyle/>
                    <a:p>
                      <a:pPr algn="ctr">
                        <a:lnSpc>
                          <a:spcPct val="100000"/>
                        </a:lnSpc>
                        <a:spcAft>
                          <a:spcPts val="0"/>
                        </a:spcAft>
                      </a:pPr>
                      <a:r>
                        <a:rPr lang="vi-VN" sz="3600" b="1">
                          <a:effectLst/>
                        </a:rPr>
                        <a:t>Nguyên phân</a:t>
                      </a:r>
                      <a:endParaRPr lang="en-US" sz="3600" b="1">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DAF8"/>
                    </a:solidFill>
                  </a:tcPr>
                </a:tc>
                <a:tc>
                  <a:txBody>
                    <a:bodyPr/>
                    <a:lstStyle/>
                    <a:p>
                      <a:pPr algn="ctr">
                        <a:lnSpc>
                          <a:spcPct val="100000"/>
                        </a:lnSpc>
                        <a:spcAft>
                          <a:spcPts val="0"/>
                        </a:spcAft>
                      </a:pPr>
                      <a:r>
                        <a:rPr lang="vi-VN" sz="3600" b="1">
                          <a:effectLst/>
                        </a:rPr>
                        <a:t>Giảm phân</a:t>
                      </a:r>
                      <a:endParaRPr lang="en-US" sz="3600" b="1">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DAF8"/>
                    </a:solidFill>
                  </a:tcPr>
                </a:tc>
                <a:extLst>
                  <a:ext uri="{0D108BD9-81ED-4DB2-BD59-A6C34878D82A}">
                    <a16:rowId xmlns:a16="http://schemas.microsoft.com/office/drawing/2014/main" val="3798091723"/>
                  </a:ext>
                </a:extLst>
              </a:tr>
              <a:tr h="1760658">
                <a:tc>
                  <a:txBody>
                    <a:bodyPr/>
                    <a:lstStyle/>
                    <a:p>
                      <a:pPr algn="just">
                        <a:lnSpc>
                          <a:spcPct val="150000"/>
                        </a:lnSpc>
                        <a:spcAft>
                          <a:spcPts val="0"/>
                        </a:spcAft>
                      </a:pPr>
                      <a:r>
                        <a:rPr lang="vi-VN" sz="3600">
                          <a:effectLst/>
                        </a:rPr>
                        <a:t>Diễn ra ở loại tế bào</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50000"/>
                        </a:lnSpc>
                        <a:spcAft>
                          <a:spcPts val="0"/>
                        </a:spcAft>
                      </a:pPr>
                      <a:r>
                        <a:rPr lang="vi-VN" sz="3600">
                          <a:solidFill>
                            <a:srgbClr val="FF0000"/>
                          </a:solidFill>
                          <a:effectLst/>
                        </a:rPr>
                        <a:t>Tế bào sinh dưỡng, tế bào mầm sinh dục</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vi-VN" sz="3600">
                          <a:solidFill>
                            <a:srgbClr val="0000FF"/>
                          </a:solidFill>
                          <a:effectLst/>
                        </a:rPr>
                        <a:t>Tế bào sinh dục trưởng thành tạo giao tử</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1241512"/>
                  </a:ext>
                </a:extLst>
              </a:tr>
              <a:tr h="1760658">
                <a:tc>
                  <a:txBody>
                    <a:bodyPr/>
                    <a:lstStyle/>
                    <a:p>
                      <a:pPr algn="just">
                        <a:lnSpc>
                          <a:spcPct val="150000"/>
                        </a:lnSpc>
                        <a:spcAft>
                          <a:spcPts val="0"/>
                        </a:spcAft>
                      </a:pPr>
                      <a:r>
                        <a:rPr lang="vi-VN" sz="3600">
                          <a:effectLst/>
                        </a:rPr>
                        <a:t>Số lần phân chia bộ nhiễm sắc thể kép</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00000"/>
                        </a:lnSpc>
                        <a:spcAft>
                          <a:spcPts val="0"/>
                        </a:spcAft>
                      </a:pPr>
                      <a:r>
                        <a:rPr lang="vi-VN" sz="3600">
                          <a:solidFill>
                            <a:srgbClr val="FF0000"/>
                          </a:solidFill>
                          <a:effectLst/>
                        </a:rPr>
                        <a:t>1</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3600">
                          <a:solidFill>
                            <a:srgbClr val="0000FF"/>
                          </a:solidFill>
                          <a:effectLst/>
                        </a:rPr>
                        <a:t>2</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3837963"/>
                  </a:ext>
                </a:extLst>
              </a:tr>
              <a:tr h="1760658">
                <a:tc>
                  <a:txBody>
                    <a:bodyPr/>
                    <a:lstStyle/>
                    <a:p>
                      <a:pPr algn="just">
                        <a:lnSpc>
                          <a:spcPct val="150000"/>
                        </a:lnSpc>
                        <a:spcAft>
                          <a:spcPts val="0"/>
                        </a:spcAft>
                      </a:pPr>
                      <a:r>
                        <a:rPr lang="vi-VN" sz="3600">
                          <a:effectLst/>
                        </a:rPr>
                        <a:t>Số lượng nhiễm sắc thể trong mỗi bộ nhiễm sắc thể sau phân chia</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00000"/>
                        </a:lnSpc>
                        <a:spcAft>
                          <a:spcPts val="0"/>
                        </a:spcAft>
                      </a:pPr>
                      <a:r>
                        <a:rPr lang="vi-VN" sz="3600">
                          <a:solidFill>
                            <a:srgbClr val="FF0000"/>
                          </a:solidFill>
                          <a:effectLst/>
                        </a:rPr>
                        <a:t>2n</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3600">
                          <a:solidFill>
                            <a:srgbClr val="0000FF"/>
                          </a:solidFill>
                          <a:effectLst/>
                        </a:rPr>
                        <a:t>n</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7415555"/>
                  </a:ext>
                </a:extLst>
              </a:tr>
              <a:tr h="1760658">
                <a:tc>
                  <a:txBody>
                    <a:bodyPr/>
                    <a:lstStyle/>
                    <a:p>
                      <a:pPr algn="just">
                        <a:lnSpc>
                          <a:spcPct val="150000"/>
                        </a:lnSpc>
                        <a:spcAft>
                          <a:spcPts val="0"/>
                        </a:spcAft>
                      </a:pPr>
                      <a:r>
                        <a:rPr lang="vi-VN" sz="3600">
                          <a:effectLst/>
                        </a:rPr>
                        <a:t>Cách xếp hàng của các nhiễm sắc thể kép ở kì giữa</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50000"/>
                        </a:lnSpc>
                        <a:spcAft>
                          <a:spcPts val="0"/>
                        </a:spcAft>
                      </a:pPr>
                      <a:r>
                        <a:rPr lang="vi-VN" sz="3600">
                          <a:solidFill>
                            <a:srgbClr val="FF0000"/>
                          </a:solidFill>
                          <a:effectLst/>
                        </a:rPr>
                        <a:t>Một hàng</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3600">
                          <a:solidFill>
                            <a:srgbClr val="0000FF"/>
                          </a:solidFill>
                          <a:effectLst/>
                        </a:rPr>
                        <a:t>- Giảm phân I: hai </a:t>
                      </a:r>
                      <a:r>
                        <a:rPr lang="vi-VN" sz="3600" smtClean="0">
                          <a:solidFill>
                            <a:srgbClr val="0000FF"/>
                          </a:solidFill>
                          <a:effectLst/>
                        </a:rPr>
                        <a:t>hàng</a:t>
                      </a:r>
                      <a:endParaRPr lang="en-US" sz="3600">
                        <a:solidFill>
                          <a:srgbClr val="0000FF"/>
                        </a:solidFill>
                        <a:effectLst/>
                      </a:endParaRPr>
                    </a:p>
                    <a:p>
                      <a:pPr algn="just">
                        <a:lnSpc>
                          <a:spcPct val="150000"/>
                        </a:lnSpc>
                        <a:spcAft>
                          <a:spcPts val="0"/>
                        </a:spcAft>
                      </a:pPr>
                      <a:r>
                        <a:rPr lang="vi-VN" sz="3600">
                          <a:solidFill>
                            <a:srgbClr val="0000FF"/>
                          </a:solidFill>
                          <a:effectLst/>
                        </a:rPr>
                        <a:t>- Giảm phân II: một </a:t>
                      </a:r>
                      <a:r>
                        <a:rPr lang="vi-VN" sz="3600" smtClean="0">
                          <a:solidFill>
                            <a:srgbClr val="0000FF"/>
                          </a:solidFill>
                          <a:effectLst/>
                        </a:rPr>
                        <a:t>hàng</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8014044"/>
                  </a:ext>
                </a:extLst>
              </a:tr>
              <a:tr h="897052">
                <a:tc>
                  <a:txBody>
                    <a:bodyPr/>
                    <a:lstStyle/>
                    <a:p>
                      <a:pPr algn="just">
                        <a:lnSpc>
                          <a:spcPct val="150000"/>
                        </a:lnSpc>
                        <a:spcAft>
                          <a:spcPts val="0"/>
                        </a:spcAft>
                      </a:pPr>
                      <a:r>
                        <a:rPr lang="vi-VN" sz="3600">
                          <a:effectLst/>
                        </a:rPr>
                        <a:t>Có hiện tượng trao đổi chéo</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00000"/>
                        </a:lnSpc>
                        <a:spcAft>
                          <a:spcPts val="0"/>
                        </a:spcAft>
                      </a:pPr>
                      <a:r>
                        <a:rPr lang="vi-VN" sz="3600">
                          <a:solidFill>
                            <a:srgbClr val="FF0000"/>
                          </a:solidFill>
                          <a:effectLst/>
                        </a:rPr>
                        <a:t>Không có</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3600">
                          <a:solidFill>
                            <a:srgbClr val="0000FF"/>
                          </a:solidFill>
                          <a:effectLst/>
                        </a:rPr>
                        <a:t>Có</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26531"/>
                  </a:ext>
                </a:extLst>
              </a:tr>
              <a:tr h="897052">
                <a:tc>
                  <a:txBody>
                    <a:bodyPr/>
                    <a:lstStyle/>
                    <a:p>
                      <a:pPr algn="just">
                        <a:lnSpc>
                          <a:spcPct val="150000"/>
                        </a:lnSpc>
                        <a:spcAft>
                          <a:spcPts val="0"/>
                        </a:spcAft>
                      </a:pPr>
                      <a:r>
                        <a:rPr lang="vi-VN" sz="3600">
                          <a:effectLst/>
                        </a:rPr>
                        <a:t>Số tế bào con được hình thành</a:t>
                      </a:r>
                      <a:endParaRPr lang="en-US" sz="3600">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FC"/>
                    </a:solidFill>
                  </a:tcPr>
                </a:tc>
                <a:tc>
                  <a:txBody>
                    <a:bodyPr/>
                    <a:lstStyle/>
                    <a:p>
                      <a:pPr algn="ctr">
                        <a:lnSpc>
                          <a:spcPct val="100000"/>
                        </a:lnSpc>
                        <a:spcAft>
                          <a:spcPts val="0"/>
                        </a:spcAft>
                      </a:pPr>
                      <a:r>
                        <a:rPr lang="vi-VN" sz="3600">
                          <a:solidFill>
                            <a:srgbClr val="FF0000"/>
                          </a:solidFill>
                          <a:effectLst/>
                        </a:rPr>
                        <a:t>2</a:t>
                      </a:r>
                      <a:endParaRPr lang="en-US" sz="3600">
                        <a:solidFill>
                          <a:srgbClr val="FF0000"/>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3600">
                          <a:solidFill>
                            <a:srgbClr val="0000FF"/>
                          </a:solidFill>
                          <a:effectLst/>
                        </a:rPr>
                        <a:t>4</a:t>
                      </a:r>
                      <a:endParaRPr lang="en-US" sz="3600">
                        <a:solidFill>
                          <a:srgbClr val="0000FF"/>
                        </a:solidFill>
                        <a:effectLst/>
                        <a:latin typeface="Calibri" panose="020F0502020204030204" pitchFamily="34" charset="0"/>
                        <a:ea typeface="Calibri" panose="020F0502020204030204" pitchFamily="34" charset="0"/>
                      </a:endParaRPr>
                    </a:p>
                  </a:txBody>
                  <a:tcPr marL="15936" marR="15936" marT="15936" marB="159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83601"/>
                  </a:ext>
                </a:extLst>
              </a:tr>
            </a:tbl>
          </a:graphicData>
        </a:graphic>
      </p:graphicFrame>
    </p:spTree>
    <p:extLst>
      <p:ext uri="{BB962C8B-B14F-4D97-AF65-F5344CB8AC3E}">
        <p14:creationId xmlns:p14="http://schemas.microsoft.com/office/powerpoint/2010/main" val="21903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1028700" y="1626990"/>
            <a:ext cx="16230600" cy="7033020"/>
            <a:chOff x="0" y="0"/>
            <a:chExt cx="4274726" cy="1852318"/>
          </a:xfrm>
        </p:grpSpPr>
        <p:sp>
          <p:nvSpPr>
            <p:cNvPr id="7" name="Freeform 3"/>
            <p:cNvSpPr/>
            <p:nvPr/>
          </p:nvSpPr>
          <p:spPr>
            <a:xfrm>
              <a:off x="0" y="0"/>
              <a:ext cx="4274726" cy="1852318"/>
            </a:xfrm>
            <a:custGeom>
              <a:avLst/>
              <a:gdLst/>
              <a:ahLst/>
              <a:cxnLst/>
              <a:rect l="l" t="t" r="r" b="b"/>
              <a:pathLst>
                <a:path w="4274726" h="1852318">
                  <a:moveTo>
                    <a:pt x="24327" y="0"/>
                  </a:moveTo>
                  <a:lnTo>
                    <a:pt x="4250399" y="0"/>
                  </a:lnTo>
                  <a:cubicBezTo>
                    <a:pt x="4263834" y="0"/>
                    <a:pt x="4274726" y="10891"/>
                    <a:pt x="4274726" y="24327"/>
                  </a:cubicBezTo>
                  <a:lnTo>
                    <a:pt x="4274726" y="1827991"/>
                  </a:lnTo>
                  <a:cubicBezTo>
                    <a:pt x="4274726" y="1834443"/>
                    <a:pt x="4272163" y="1840631"/>
                    <a:pt x="4267601" y="1845193"/>
                  </a:cubicBezTo>
                  <a:cubicBezTo>
                    <a:pt x="4263039" y="1849755"/>
                    <a:pt x="4256851" y="1852318"/>
                    <a:pt x="4250399" y="1852318"/>
                  </a:cubicBezTo>
                  <a:lnTo>
                    <a:pt x="24327" y="1852318"/>
                  </a:lnTo>
                  <a:cubicBezTo>
                    <a:pt x="10891" y="1852318"/>
                    <a:pt x="0" y="1841427"/>
                    <a:pt x="0" y="1827991"/>
                  </a:cubicBezTo>
                  <a:lnTo>
                    <a:pt x="0" y="24327"/>
                  </a:lnTo>
                  <a:cubicBezTo>
                    <a:pt x="0" y="10891"/>
                    <a:pt x="10891" y="0"/>
                    <a:pt x="24327" y="0"/>
                  </a:cubicBezTo>
                  <a:close/>
                </a:path>
              </a:pathLst>
            </a:custGeom>
            <a:solidFill>
              <a:srgbClr val="B8DEE8"/>
            </a:solidFill>
            <a:ln w="47625" cap="rnd">
              <a:solidFill>
                <a:srgbClr val="000000"/>
              </a:solidFill>
              <a:prstDash val="solid"/>
              <a:round/>
            </a:ln>
          </p:spPr>
        </p:sp>
        <p:sp>
          <p:nvSpPr>
            <p:cNvPr id="8" name="TextBox 4"/>
            <p:cNvSpPr txBox="1"/>
            <p:nvPr/>
          </p:nvSpPr>
          <p:spPr>
            <a:xfrm>
              <a:off x="0" y="-38100"/>
              <a:ext cx="4274726" cy="1890418"/>
            </a:xfrm>
            <a:prstGeom prst="rect">
              <a:avLst/>
            </a:prstGeom>
          </p:spPr>
          <p:txBody>
            <a:bodyPr lIns="50800" tIns="50800" rIns="50800" bIns="50800" rtlCol="0" anchor="ctr"/>
            <a:lstStyle/>
            <a:p>
              <a:pPr algn="ctr">
                <a:lnSpc>
                  <a:spcPts val="2660"/>
                </a:lnSpc>
              </a:pPr>
              <a:endParaRPr/>
            </a:p>
          </p:txBody>
        </p:sp>
      </p:grpSp>
      <p:sp>
        <p:nvSpPr>
          <p:cNvPr id="9" name="Freeform 5"/>
          <p:cNvSpPr/>
          <p:nvPr/>
        </p:nvSpPr>
        <p:spPr>
          <a:xfrm rot="10280869">
            <a:off x="11844231" y="-2986231"/>
            <a:ext cx="8991587" cy="9226442"/>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6"/>
          <p:cNvSpPr/>
          <p:nvPr/>
        </p:nvSpPr>
        <p:spPr>
          <a:xfrm rot="10280869">
            <a:off x="-3721179" y="3385129"/>
            <a:ext cx="8703288" cy="8930612"/>
          </a:xfrm>
          <a:custGeom>
            <a:avLst/>
            <a:gdLst/>
            <a:ahLst/>
            <a:cxnLst/>
            <a:rect l="l" t="t" r="r" b="b"/>
            <a:pathLst>
              <a:path w="11776160" h="12083746">
                <a:moveTo>
                  <a:pt x="11776160" y="0"/>
                </a:moveTo>
                <a:lnTo>
                  <a:pt x="0" y="0"/>
                </a:lnTo>
                <a:lnTo>
                  <a:pt x="0" y="12083746"/>
                </a:lnTo>
                <a:lnTo>
                  <a:pt x="11776160" y="12083746"/>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extBox 7"/>
          <p:cNvSpPr txBox="1"/>
          <p:nvPr/>
        </p:nvSpPr>
        <p:spPr>
          <a:xfrm>
            <a:off x="1059592" y="2019300"/>
            <a:ext cx="16157244" cy="5643853"/>
          </a:xfrm>
          <a:prstGeom prst="rect">
            <a:avLst/>
          </a:prstGeom>
        </p:spPr>
        <p:txBody>
          <a:bodyPr lIns="0" tIns="0" rIns="0" bIns="0" rtlCol="0" anchor="ctr">
            <a:spAutoFit/>
          </a:bodyPr>
          <a:lstStyle/>
          <a:p>
            <a:pPr algn="ctr">
              <a:lnSpc>
                <a:spcPct val="150000"/>
              </a:lnSpc>
            </a:pPr>
            <a:r>
              <a:rPr lang="en-US" sz="8500" b="1" smtClean="0">
                <a:solidFill>
                  <a:schemeClr val="tx2">
                    <a:lumMod val="75000"/>
                  </a:schemeClr>
                </a:solidFill>
                <a:latin typeface="Arial" panose="020B0604020202020204" pitchFamily="34" charset="0"/>
                <a:cs typeface="Arial" panose="020B0604020202020204" pitchFamily="34" charset="0"/>
                <a:sym typeface="Arial"/>
              </a:rPr>
              <a:t>2. </a:t>
            </a:r>
            <a:br>
              <a:rPr lang="en-US" sz="8500" b="1" smtClean="0">
                <a:solidFill>
                  <a:schemeClr val="tx2">
                    <a:lumMod val="75000"/>
                  </a:schemeClr>
                </a:solidFill>
                <a:latin typeface="Arial" panose="020B0604020202020204" pitchFamily="34" charset="0"/>
                <a:cs typeface="Arial" panose="020B0604020202020204" pitchFamily="34" charset="0"/>
                <a:sym typeface="Arial"/>
              </a:rPr>
            </a:br>
            <a:r>
              <a:rPr lang="vi-VN" sz="8500" b="1" smtClean="0">
                <a:solidFill>
                  <a:schemeClr val="tx2">
                    <a:lumMod val="75000"/>
                  </a:schemeClr>
                </a:solidFill>
                <a:latin typeface="Arial" panose="020B0604020202020204" pitchFamily="34" charset="0"/>
                <a:cs typeface="Arial" panose="020B0604020202020204" pitchFamily="34" charset="0"/>
              </a:rPr>
              <a:t>Ý </a:t>
            </a:r>
            <a:r>
              <a:rPr lang="vi-VN" sz="8500" b="1">
                <a:solidFill>
                  <a:schemeClr val="tx2">
                    <a:lumMod val="75000"/>
                  </a:schemeClr>
                </a:solidFill>
                <a:latin typeface="Arial" panose="020B0604020202020204" pitchFamily="34" charset="0"/>
                <a:cs typeface="Arial" panose="020B0604020202020204" pitchFamily="34" charset="0"/>
              </a:rPr>
              <a:t>NGHĨA VÀ ỨNG </a:t>
            </a:r>
            <a:r>
              <a:rPr lang="vi-VN" sz="8500" b="1" smtClean="0">
                <a:solidFill>
                  <a:schemeClr val="tx2">
                    <a:lumMod val="75000"/>
                  </a:schemeClr>
                </a:solidFill>
                <a:latin typeface="Arial" panose="020B0604020202020204" pitchFamily="34" charset="0"/>
                <a:cs typeface="Arial" panose="020B0604020202020204" pitchFamily="34" charset="0"/>
              </a:rPr>
              <a:t>DỤNG </a:t>
            </a:r>
            <a:r>
              <a:rPr lang="vi-VN" sz="8500" b="1">
                <a:solidFill>
                  <a:schemeClr val="tx2">
                    <a:lumMod val="75000"/>
                  </a:schemeClr>
                </a:solidFill>
                <a:latin typeface="Arial" panose="020B0604020202020204" pitchFamily="34" charset="0"/>
                <a:cs typeface="Arial" panose="020B0604020202020204" pitchFamily="34" charset="0"/>
              </a:rPr>
              <a:t>CỦA NGUYÊN PHÂN, GIẢM PHÂN</a:t>
            </a:r>
            <a:endParaRPr lang="en-US" sz="850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575917"/>
      </p:ext>
    </p:extLst>
  </p:cSld>
  <p:clrMapOvr>
    <a:masterClrMapping/>
  </p:clrMapOvr>
  <p:transition spd="med">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18492" y="3919330"/>
            <a:ext cx="6964264" cy="5486400"/>
            <a:chOff x="586435" y="1571946"/>
            <a:chExt cx="2732118" cy="2743200"/>
          </a:xfrm>
        </p:grpSpPr>
        <p:sp>
          <p:nvSpPr>
            <p:cNvPr id="16" name="Rounded Rectangle 15"/>
            <p:cNvSpPr/>
            <p:nvPr/>
          </p:nvSpPr>
          <p:spPr>
            <a:xfrm>
              <a:off x="586435" y="1571946"/>
              <a:ext cx="2732117" cy="2743200"/>
            </a:xfrm>
            <a:prstGeom prst="roundRect">
              <a:avLst>
                <a:gd name="adj" fmla="val 11007"/>
              </a:avLst>
            </a:prstGeom>
            <a:solidFill>
              <a:schemeClr val="bg1"/>
            </a:solidFill>
            <a:ln w="28575" cap="flat" cmpd="sng" algn="ctr">
              <a:solidFill>
                <a:srgbClr val="8AA71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400" b="0" u="none" strike="noStrike" kern="0" cap="none" spc="0" normalizeH="0" baseline="0" noProof="0">
                <a:ln>
                  <a:noFill/>
                </a:ln>
                <a:solidFill>
                  <a:srgbClr val="F5F3FF"/>
                </a:solidFill>
                <a:effectLst/>
                <a:uLnTx/>
                <a:uFillTx/>
                <a:latin typeface="Arial" panose="020B0604020202020204" pitchFamily="34" charset="0"/>
                <a:cs typeface="Arial" panose="020B0604020202020204" pitchFamily="34" charset="0"/>
                <a:sym typeface="Arial"/>
              </a:endParaRPr>
            </a:p>
          </p:txBody>
        </p:sp>
        <p:sp>
          <p:nvSpPr>
            <p:cNvPr id="17" name="Round Same Side Corner Rectangle 16"/>
            <p:cNvSpPr/>
            <p:nvPr/>
          </p:nvSpPr>
          <p:spPr>
            <a:xfrm>
              <a:off x="586436" y="1571946"/>
              <a:ext cx="2732117" cy="595901"/>
            </a:xfrm>
            <a:prstGeom prst="round2SameRect">
              <a:avLst>
                <a:gd name="adj1" fmla="val 49426"/>
                <a:gd name="adj2" fmla="val 0"/>
              </a:avLst>
            </a:prstGeom>
            <a:solidFill>
              <a:srgbClr val="8AA712"/>
            </a:solidFill>
            <a:ln w="28575" cap="flat" cmpd="sng" algn="ctr">
              <a:solidFill>
                <a:srgbClr val="8AA71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rPr>
                <a:t>Nhóm</a:t>
              </a:r>
              <a:r>
                <a:rPr kumimoji="0" lang="en-US" sz="4400" b="1" u="none" strike="noStrike" kern="0" cap="none" spc="0" normalizeH="0" noProof="0" smtClean="0">
                  <a:ln>
                    <a:noFill/>
                  </a:ln>
                  <a:solidFill>
                    <a:srgbClr val="FFFFFF"/>
                  </a:solidFill>
                  <a:effectLst/>
                  <a:uLnTx/>
                  <a:uFillTx/>
                  <a:latin typeface="Arial" panose="020B0604020202020204" pitchFamily="34" charset="0"/>
                  <a:cs typeface="Arial" panose="020B0604020202020204" pitchFamily="34" charset="0"/>
                  <a:sym typeface="Arial"/>
                </a:rPr>
                <a:t> 1, 2, 3</a:t>
              </a:r>
              <a:endParaRPr kumimoji="0" lang="en-US"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8" name="TextBox 17"/>
            <p:cNvSpPr txBox="1"/>
            <p:nvPr/>
          </p:nvSpPr>
          <p:spPr>
            <a:xfrm>
              <a:off x="739316" y="2600646"/>
              <a:ext cx="2426355" cy="1061829"/>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Tìm hiểu ý nghĩa của nguyên phân.</a:t>
              </a:r>
              <a:endParaRPr lang="en-US" sz="4400">
                <a:latin typeface="Arial" panose="020B0604020202020204" pitchFamily="34" charset="0"/>
                <a:cs typeface="Arial" panose="020B0604020202020204" pitchFamily="34" charset="0"/>
              </a:endParaRPr>
            </a:p>
          </p:txBody>
        </p:sp>
      </p:grpSp>
      <p:grpSp>
        <p:nvGrpSpPr>
          <p:cNvPr id="19" name="Group 18"/>
          <p:cNvGrpSpPr/>
          <p:nvPr/>
        </p:nvGrpSpPr>
        <p:grpSpPr>
          <a:xfrm>
            <a:off x="10074852" y="3919330"/>
            <a:ext cx="6780948" cy="5486400"/>
            <a:chOff x="586435" y="1571946"/>
            <a:chExt cx="2732118" cy="2743200"/>
          </a:xfrm>
        </p:grpSpPr>
        <p:sp>
          <p:nvSpPr>
            <p:cNvPr id="20" name="Rounded Rectangle 19"/>
            <p:cNvSpPr/>
            <p:nvPr/>
          </p:nvSpPr>
          <p:spPr>
            <a:xfrm>
              <a:off x="586435" y="1571946"/>
              <a:ext cx="2732117" cy="2743200"/>
            </a:xfrm>
            <a:prstGeom prst="roundRect">
              <a:avLst>
                <a:gd name="adj" fmla="val 11007"/>
              </a:avLst>
            </a:prstGeom>
            <a:solidFill>
              <a:schemeClr val="bg1"/>
            </a:solidFill>
            <a:ln w="28575" cap="flat" cmpd="sng" algn="ctr">
              <a:solidFill>
                <a:srgbClr val="FBA7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400" b="0" u="none" strike="noStrike" kern="0" cap="none" spc="0" normalizeH="0" baseline="0" noProof="0">
                <a:ln>
                  <a:noFill/>
                </a:ln>
                <a:solidFill>
                  <a:srgbClr val="F5F3FF"/>
                </a:solidFill>
                <a:effectLst/>
                <a:uLnTx/>
                <a:uFillTx/>
                <a:latin typeface="Arial" panose="020B0604020202020204" pitchFamily="34" charset="0"/>
                <a:cs typeface="Arial" panose="020B0604020202020204" pitchFamily="34" charset="0"/>
                <a:sym typeface="Arial"/>
              </a:endParaRPr>
            </a:p>
          </p:txBody>
        </p:sp>
        <p:sp>
          <p:nvSpPr>
            <p:cNvPr id="21" name="Round Same Side Corner Rectangle 20"/>
            <p:cNvSpPr/>
            <p:nvPr/>
          </p:nvSpPr>
          <p:spPr>
            <a:xfrm>
              <a:off x="586436" y="1571946"/>
              <a:ext cx="2732117" cy="595901"/>
            </a:xfrm>
            <a:prstGeom prst="round2SameRect">
              <a:avLst>
                <a:gd name="adj1" fmla="val 49426"/>
                <a:gd name="adj2" fmla="val 0"/>
              </a:avLst>
            </a:prstGeom>
            <a:solidFill>
              <a:srgbClr val="FBA700"/>
            </a:solidFill>
            <a:ln w="28575" cap="flat" cmpd="sng" algn="ctr">
              <a:solidFill>
                <a:srgbClr val="FBA7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rPr>
                <a:t>Nhóm</a:t>
              </a:r>
              <a:r>
                <a:rPr kumimoji="0" lang="en-US" sz="4400" b="1" u="none" strike="noStrike" kern="0" cap="none" spc="0" normalizeH="0" noProof="0" smtClean="0">
                  <a:ln>
                    <a:noFill/>
                  </a:ln>
                  <a:solidFill>
                    <a:srgbClr val="FFFFFF"/>
                  </a:solidFill>
                  <a:effectLst/>
                  <a:uLnTx/>
                  <a:uFillTx/>
                  <a:latin typeface="Arial" panose="020B0604020202020204" pitchFamily="34" charset="0"/>
                  <a:cs typeface="Arial" panose="020B0604020202020204" pitchFamily="34" charset="0"/>
                  <a:sym typeface="Arial"/>
                </a:rPr>
                <a:t> 4, 5, 6</a:t>
              </a:r>
              <a:endParaRPr kumimoji="0" lang="en-US"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2" name="TextBox 21"/>
            <p:cNvSpPr txBox="1"/>
            <p:nvPr/>
          </p:nvSpPr>
          <p:spPr>
            <a:xfrm>
              <a:off x="779149" y="2600646"/>
              <a:ext cx="2346689" cy="1061829"/>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Tìm hiểu ý nghĩa của giảm phân.</a:t>
              </a:r>
              <a:endParaRPr lang="en-US" sz="4400">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2"/>
          <a:stretch>
            <a:fillRect/>
          </a:stretch>
        </p:blipFill>
        <p:spPr>
          <a:xfrm>
            <a:off x="0" y="800100"/>
            <a:ext cx="4357992" cy="2045151"/>
          </a:xfrm>
          <a:prstGeom prst="rect">
            <a:avLst/>
          </a:prstGeom>
        </p:spPr>
      </p:pic>
      <p:sp>
        <p:nvSpPr>
          <p:cNvPr id="2" name="Rectangle 1"/>
          <p:cNvSpPr/>
          <p:nvPr/>
        </p:nvSpPr>
        <p:spPr>
          <a:xfrm>
            <a:off x="4853354" y="906259"/>
            <a:ext cx="12761648" cy="1938992"/>
          </a:xfrm>
          <a:prstGeom prst="rect">
            <a:avLst/>
          </a:prstGeom>
        </p:spPr>
        <p:txBody>
          <a:bodyPr wrap="square">
            <a:spAutoFit/>
          </a:bodyPr>
          <a:lstStyle/>
          <a:p>
            <a:pPr algn="just">
              <a:lnSpc>
                <a:spcPct val="150000"/>
              </a:lnSpc>
            </a:pPr>
            <a:r>
              <a:rPr lang="en-US" sz="4000" i="1" smtClean="0">
                <a:solidFill>
                  <a:srgbClr val="002060"/>
                </a:solidFill>
                <a:latin typeface="Arial" panose="020B0604020202020204" pitchFamily="34" charset="0"/>
                <a:ea typeface="Calibri" panose="020F0502020204030204" pitchFamily="34" charset="0"/>
                <a:cs typeface="Arial" panose="020B0604020202020204" pitchFamily="34" charset="0"/>
              </a:rPr>
              <a:t>C</a:t>
            </a:r>
            <a:r>
              <a:rPr lang="vi-VN" sz="4000" i="1" smtClean="0">
                <a:solidFill>
                  <a:srgbClr val="002060"/>
                </a:solidFill>
                <a:latin typeface="Arial" panose="020B0604020202020204" pitchFamily="34" charset="0"/>
                <a:ea typeface="Calibri" panose="020F0502020204030204" pitchFamily="34" charset="0"/>
                <a:cs typeface="Arial" panose="020B0604020202020204" pitchFamily="34" charset="0"/>
              </a:rPr>
              <a:t>hia </a:t>
            </a:r>
            <a:r>
              <a:rPr lang="vi-VN" sz="4000" i="1">
                <a:solidFill>
                  <a:srgbClr val="002060"/>
                </a:solidFill>
                <a:latin typeface="Arial" panose="020B0604020202020204" pitchFamily="34" charset="0"/>
                <a:ea typeface="Calibri" panose="020F0502020204030204" pitchFamily="34" charset="0"/>
                <a:cs typeface="Arial" panose="020B0604020202020204" pitchFamily="34" charset="0"/>
              </a:rPr>
              <a:t>lớp thành 6 nhóm, </a:t>
            </a:r>
            <a:r>
              <a:rPr lang="vi-VN" sz="4000" i="1" smtClean="0">
                <a:solidFill>
                  <a:srgbClr val="002060"/>
                </a:solidFill>
                <a:latin typeface="Arial" panose="020B0604020202020204" pitchFamily="34" charset="0"/>
                <a:ea typeface="Calibri" panose="020F0502020204030204" pitchFamily="34" charset="0"/>
                <a:cs typeface="Arial" panose="020B0604020202020204" pitchFamily="34" charset="0"/>
              </a:rPr>
              <a:t>đọc </a:t>
            </a:r>
            <a:r>
              <a:rPr lang="vi-VN" sz="4000" i="1">
                <a:solidFill>
                  <a:srgbClr val="002060"/>
                </a:solidFill>
                <a:latin typeface="Arial" panose="020B0604020202020204" pitchFamily="34" charset="0"/>
                <a:ea typeface="Calibri" panose="020F0502020204030204" pitchFamily="34" charset="0"/>
                <a:cs typeface="Arial" panose="020B0604020202020204" pitchFamily="34" charset="0"/>
              </a:rPr>
              <a:t>mục II.1 SGK và thực hiện nhiệm vụ như sau:</a:t>
            </a:r>
            <a:endParaRPr lang="en-US" sz="4000"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4796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304800" y="419100"/>
            <a:ext cx="17678400" cy="9548244"/>
            <a:chOff x="0" y="0"/>
            <a:chExt cx="2100464" cy="1310902"/>
          </a:xfrm>
        </p:grpSpPr>
        <p:sp>
          <p:nvSpPr>
            <p:cNvPr id="3" name="Freeform 3"/>
            <p:cNvSpPr/>
            <p:nvPr/>
          </p:nvSpPr>
          <p:spPr>
            <a:xfrm>
              <a:off x="0" y="0"/>
              <a:ext cx="2100464" cy="1310902"/>
            </a:xfrm>
            <a:custGeom>
              <a:avLst/>
              <a:gdLst/>
              <a:ahLst/>
              <a:cxnLst/>
              <a:rect l="l" t="t" r="r" b="b"/>
              <a:pathLst>
                <a:path w="2100464" h="1310902">
                  <a:moveTo>
                    <a:pt x="2797" y="0"/>
                  </a:moveTo>
                  <a:lnTo>
                    <a:pt x="2097668" y="0"/>
                  </a:lnTo>
                  <a:cubicBezTo>
                    <a:pt x="2098410" y="0"/>
                    <a:pt x="2099121" y="295"/>
                    <a:pt x="2099645" y="819"/>
                  </a:cubicBezTo>
                  <a:cubicBezTo>
                    <a:pt x="2100170" y="1344"/>
                    <a:pt x="2100464" y="2055"/>
                    <a:pt x="2100464" y="2797"/>
                  </a:cubicBezTo>
                  <a:lnTo>
                    <a:pt x="2100464" y="1308106"/>
                  </a:lnTo>
                  <a:cubicBezTo>
                    <a:pt x="2100464" y="1309650"/>
                    <a:pt x="2099212" y="1310902"/>
                    <a:pt x="2097668" y="1310902"/>
                  </a:cubicBezTo>
                  <a:lnTo>
                    <a:pt x="2797" y="1310902"/>
                  </a:lnTo>
                  <a:cubicBezTo>
                    <a:pt x="1252" y="1310902"/>
                    <a:pt x="0" y="1309650"/>
                    <a:pt x="0" y="1308106"/>
                  </a:cubicBezTo>
                  <a:lnTo>
                    <a:pt x="0" y="2797"/>
                  </a:lnTo>
                  <a:cubicBezTo>
                    <a:pt x="0" y="1252"/>
                    <a:pt x="1252" y="0"/>
                    <a:pt x="2797" y="0"/>
                  </a:cubicBezTo>
                  <a:close/>
                </a:path>
              </a:pathLst>
            </a:custGeom>
            <a:solidFill>
              <a:srgbClr val="E8F8FD"/>
            </a:solidFill>
            <a:ln w="47625" cap="sq">
              <a:solidFill>
                <a:srgbClr val="000000"/>
              </a:solidFill>
              <a:prstDash val="solid"/>
              <a:miter/>
            </a:ln>
          </p:spPr>
        </p:sp>
        <p:sp>
          <p:nvSpPr>
            <p:cNvPr id="4" name="TextBox 4"/>
            <p:cNvSpPr txBox="1"/>
            <p:nvPr/>
          </p:nvSpPr>
          <p:spPr>
            <a:xfrm>
              <a:off x="0" y="-76200"/>
              <a:ext cx="2100464" cy="1387102"/>
            </a:xfrm>
            <a:prstGeom prst="rect">
              <a:avLst/>
            </a:prstGeom>
          </p:spPr>
          <p:txBody>
            <a:bodyPr lIns="0" tIns="0" rIns="0" bIns="0" rtlCol="0" anchor="ctr"/>
            <a:lstStyle/>
            <a:p>
              <a:pPr marL="0" lvl="0" indent="0" algn="l">
                <a:lnSpc>
                  <a:spcPts val="2799"/>
                </a:lnSpc>
                <a:spcBef>
                  <a:spcPct val="0"/>
                </a:spcBef>
              </a:pPr>
              <a:endParaRPr/>
            </a:p>
          </p:txBody>
        </p:sp>
      </p:grpSp>
      <p:sp>
        <p:nvSpPr>
          <p:cNvPr id="5" name="Rectangle 4"/>
          <p:cNvSpPr/>
          <p:nvPr/>
        </p:nvSpPr>
        <p:spPr>
          <a:xfrm>
            <a:off x="767861" y="800100"/>
            <a:ext cx="16752277" cy="5078313"/>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ea typeface="Calibri" panose="020F0502020204030204" pitchFamily="34" charset="0"/>
                <a:cs typeface="Arial" panose="020B0604020202020204" pitchFamily="34" charset="0"/>
              </a:rPr>
              <a:t>T</a:t>
            </a:r>
            <a:r>
              <a:rPr lang="vi-VN" sz="3600" b="1" smtClean="0">
                <a:solidFill>
                  <a:srgbClr val="C00000"/>
                </a:solidFill>
                <a:latin typeface="Arial" panose="020B0604020202020204" pitchFamily="34" charset="0"/>
                <a:ea typeface="Calibri" panose="020F0502020204030204" pitchFamily="34" charset="0"/>
                <a:cs typeface="Arial" panose="020B0604020202020204" pitchFamily="34" charset="0"/>
              </a:rPr>
              <a:t>hực </a:t>
            </a:r>
            <a:r>
              <a:rPr lang="vi-VN" sz="3600" b="1">
                <a:solidFill>
                  <a:srgbClr val="C00000"/>
                </a:solidFill>
                <a:latin typeface="Arial" panose="020B0604020202020204" pitchFamily="34" charset="0"/>
                <a:ea typeface="Calibri" panose="020F0502020204030204" pitchFamily="34" charset="0"/>
                <a:cs typeface="Arial" panose="020B0604020202020204" pitchFamily="34" charset="0"/>
              </a:rPr>
              <a:t>hiện các nhiệm vụ sau:</a:t>
            </a:r>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600" b="1">
                <a:latin typeface="Arial" panose="020B0604020202020204" pitchFamily="34" charset="0"/>
                <a:ea typeface="Calibri" panose="020F0502020204030204" pitchFamily="34" charset="0"/>
                <a:cs typeface="Arial" panose="020B0604020202020204" pitchFamily="34" charset="0"/>
              </a:rPr>
              <a:t>1.</a:t>
            </a:r>
            <a:r>
              <a:rPr lang="vi-VN" sz="3600">
                <a:latin typeface="Arial" panose="020B0604020202020204" pitchFamily="34" charset="0"/>
                <a:ea typeface="Calibri" panose="020F0502020204030204" pitchFamily="34" charset="0"/>
                <a:cs typeface="Arial" panose="020B0604020202020204" pitchFamily="34" charset="0"/>
              </a:rPr>
              <a:t> Trình bày ý nghĩa của nguyên phân, giảm phân và nêu ví dụ minh họa.</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600" b="1">
                <a:latin typeface="Arial" panose="020B0604020202020204" pitchFamily="34" charset="0"/>
                <a:ea typeface="Calibri" panose="020F0502020204030204" pitchFamily="34" charset="0"/>
                <a:cs typeface="Arial" panose="020B0604020202020204" pitchFamily="34" charset="0"/>
              </a:rPr>
              <a:t>2. </a:t>
            </a:r>
            <a:r>
              <a:rPr lang="vi-VN" sz="3600">
                <a:latin typeface="Arial" panose="020B0604020202020204" pitchFamily="34" charset="0"/>
                <a:ea typeface="Calibri" panose="020F0502020204030204" pitchFamily="34" charset="0"/>
                <a:cs typeface="Arial" panose="020B0604020202020204" pitchFamily="34" charset="0"/>
              </a:rPr>
              <a:t>Quan sát hình 36.3, vị trí được đánh số (1), (2) và (3) tương ứng với nguyên phân hay giảm phân. Từ đó, nêu mối quan hệ giữa nguyên phân, giảm phân và thụ tinh trong việc duy trì bộ nhiễm sắc thể qua các thế hệ ở các loài sinh sản hữu tính.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048000" y="5659358"/>
            <a:ext cx="14472138" cy="3845837"/>
          </a:xfrm>
          <a:prstGeom prst="rect">
            <a:avLst/>
          </a:prstGeom>
        </p:spPr>
      </p:pic>
      <p:pic>
        <p:nvPicPr>
          <p:cNvPr id="20" name="Picture 19"/>
          <p:cNvPicPr>
            <a:picLocks noChangeAspect="1"/>
          </p:cNvPicPr>
          <p:nvPr/>
        </p:nvPicPr>
        <p:blipFill>
          <a:blip r:embed="rId3"/>
          <a:stretch>
            <a:fillRect/>
          </a:stretch>
        </p:blipFill>
        <p:spPr>
          <a:xfrm rot="19678048">
            <a:off x="556367" y="7050081"/>
            <a:ext cx="1005927" cy="3535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924550" y="647700"/>
            <a:ext cx="60960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Ý nghĩa nguyên phân</a:t>
            </a:r>
            <a:endParaRPr lang="en-US" sz="4000" b="1">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495300" y="876300"/>
            <a:ext cx="4800600" cy="13716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smtClean="0">
                <a:solidFill>
                  <a:schemeClr val="tx1"/>
                </a:solidFill>
                <a:latin typeface="Arial" panose="020B0604020202020204" pitchFamily="34" charset="0"/>
                <a:cs typeface="Arial" panose="020B0604020202020204" pitchFamily="34" charset="0"/>
              </a:rPr>
              <a:t>Ở sinh vật đơn bào</a:t>
            </a:r>
            <a:endParaRPr lang="en-US" sz="36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495300" y="3546231"/>
            <a:ext cx="4800600" cy="3695700"/>
          </a:xfrm>
          <a:prstGeom prst="roundRect">
            <a:avLst>
              <a:gd name="adj" fmla="val 7778"/>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n-US" sz="3600"/>
              <a:t>N</a:t>
            </a:r>
            <a:r>
              <a:rPr lang="vi-VN" sz="3600" smtClean="0"/>
              <a:t>guyên </a:t>
            </a:r>
            <a:r>
              <a:rPr lang="vi-VN" sz="3600"/>
              <a:t>phân là một hình thức sinh sản của cơ thể.</a:t>
            </a:r>
            <a:endParaRPr lang="en-US" sz="3600">
              <a:solidFill>
                <a:schemeClr val="tx1"/>
              </a:solidFill>
              <a:latin typeface="Arial" panose="020B0604020202020204" pitchFamily="34" charset="0"/>
              <a:cs typeface="Arial" panose="020B0604020202020204" pitchFamily="34" charset="0"/>
            </a:endParaRPr>
          </a:p>
        </p:txBody>
      </p:sp>
      <p:cxnSp>
        <p:nvCxnSpPr>
          <p:cNvPr id="20" name="Straight Connector 19"/>
          <p:cNvCxnSpPr>
            <a:stCxn id="18" idx="2"/>
            <a:endCxn id="19" idx="0"/>
          </p:cNvCxnSpPr>
          <p:nvPr/>
        </p:nvCxnSpPr>
        <p:spPr>
          <a:xfrm>
            <a:off x="2895600" y="2247900"/>
            <a:ext cx="0" cy="1298331"/>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2649200" y="876300"/>
            <a:ext cx="4800600" cy="13716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smtClean="0">
                <a:solidFill>
                  <a:schemeClr val="tx1"/>
                </a:solidFill>
                <a:latin typeface="Arial" panose="020B0604020202020204" pitchFamily="34" charset="0"/>
                <a:cs typeface="Arial" panose="020B0604020202020204" pitchFamily="34" charset="0"/>
              </a:rPr>
              <a:t>Ở sinh vật đa bào</a:t>
            </a:r>
            <a:endParaRPr lang="en-US" sz="3600" b="1">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5924550" y="3546231"/>
            <a:ext cx="6667500" cy="3695700"/>
          </a:xfrm>
          <a:prstGeom prst="roundRect">
            <a:avLst>
              <a:gd name="adj" fmla="val 7778"/>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vi-VN" sz="3600">
                <a:cs typeface="Calibri" panose="020F0502020204030204" pitchFamily="34" charset="0"/>
              </a:rPr>
              <a:t>Nguyên phân tạo ra tế bào mới thay thế tế bào già, tế bào tổn </a:t>
            </a:r>
            <a:r>
              <a:rPr lang="vi-VN" sz="3600" smtClean="0">
                <a:cs typeface="Calibri" panose="020F0502020204030204" pitchFamily="34" charset="0"/>
              </a:rPr>
              <a:t>thương</a:t>
            </a:r>
            <a:r>
              <a:rPr lang="en-US" sz="3600" smtClean="0">
                <a:cs typeface="Calibri" panose="020F0502020204030204" pitchFamily="34" charset="0"/>
              </a:rPr>
              <a:t> </a:t>
            </a:r>
            <a:r>
              <a:rPr lang="en-US" sz="3600" smtClean="0">
                <a:latin typeface="Arial" panose="020B0604020202020204" pitchFamily="34" charset="0"/>
                <a:cs typeface="Arial" panose="020B0604020202020204" pitchFamily="34" charset="0"/>
                <a:sym typeface="Symbol" panose="05050102010706020507" pitchFamily="18" charset="2"/>
              </a:rPr>
              <a:t> Giúp </a:t>
            </a:r>
            <a:r>
              <a:rPr lang="vi-VN" sz="3600" smtClean="0">
                <a:cs typeface="Calibri" panose="020F0502020204030204" pitchFamily="34" charset="0"/>
              </a:rPr>
              <a:t>cơ </a:t>
            </a:r>
            <a:r>
              <a:rPr lang="vi-VN" sz="3600">
                <a:cs typeface="Calibri" panose="020F0502020204030204" pitchFamily="34" charset="0"/>
              </a:rPr>
              <a:t>thể sinh trưởng và phát triển.</a:t>
            </a:r>
            <a:endParaRPr lang="en-US" sz="3600">
              <a:cs typeface="Calibri" panose="020F0502020204030204" pitchFamily="34" charset="0"/>
            </a:endParaRPr>
          </a:p>
        </p:txBody>
      </p:sp>
      <p:cxnSp>
        <p:nvCxnSpPr>
          <p:cNvPr id="37" name="Straight Connector 36"/>
          <p:cNvCxnSpPr>
            <a:stCxn id="35" idx="2"/>
            <a:endCxn id="36" idx="0"/>
          </p:cNvCxnSpPr>
          <p:nvPr/>
        </p:nvCxnSpPr>
        <p:spPr>
          <a:xfrm flipH="1">
            <a:off x="9258300" y="2247900"/>
            <a:ext cx="5791200" cy="1298331"/>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2954000" y="3546231"/>
            <a:ext cx="4800600" cy="3695700"/>
          </a:xfrm>
          <a:prstGeom prst="roundRect">
            <a:avLst>
              <a:gd name="adj" fmla="val 7778"/>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vi-VN" sz="3600"/>
              <a:t>Nguyên phân tạo cơ thể mới ở những loài sinh sản vô tính.</a:t>
            </a:r>
            <a:endParaRPr lang="en-US" sz="3600"/>
          </a:p>
        </p:txBody>
      </p:sp>
      <p:cxnSp>
        <p:nvCxnSpPr>
          <p:cNvPr id="40" name="Straight Connector 39"/>
          <p:cNvCxnSpPr>
            <a:stCxn id="35" idx="2"/>
            <a:endCxn id="39" idx="0"/>
          </p:cNvCxnSpPr>
          <p:nvPr/>
        </p:nvCxnSpPr>
        <p:spPr>
          <a:xfrm>
            <a:off x="15049500" y="2247900"/>
            <a:ext cx="304800" cy="1298331"/>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 idx="1"/>
            <a:endCxn id="18" idx="3"/>
          </p:cNvCxnSpPr>
          <p:nvPr/>
        </p:nvCxnSpPr>
        <p:spPr>
          <a:xfrm flipH="1">
            <a:off x="5295900" y="1562100"/>
            <a:ext cx="628650" cy="0"/>
          </a:xfrm>
          <a:prstGeom prst="line">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 idx="3"/>
            <a:endCxn id="35" idx="1"/>
          </p:cNvCxnSpPr>
          <p:nvPr/>
        </p:nvCxnSpPr>
        <p:spPr>
          <a:xfrm>
            <a:off x="12020550" y="1562100"/>
            <a:ext cx="628650" cy="0"/>
          </a:xfrm>
          <a:prstGeom prst="line">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9" name="Right Brace 58"/>
          <p:cNvSpPr/>
          <p:nvPr/>
        </p:nvSpPr>
        <p:spPr>
          <a:xfrm rot="5400000">
            <a:off x="11482388" y="4129087"/>
            <a:ext cx="952500" cy="7477125"/>
          </a:xfrm>
          <a:prstGeom prst="rightBrace">
            <a:avLst>
              <a:gd name="adj1" fmla="val 5571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p:cNvGrpSpPr/>
          <p:nvPr/>
        </p:nvGrpSpPr>
        <p:grpSpPr>
          <a:xfrm>
            <a:off x="5404565" y="8342174"/>
            <a:ext cx="12344173" cy="1754326"/>
            <a:chOff x="4986564" y="8554916"/>
            <a:chExt cx="12344173" cy="1754326"/>
          </a:xfrm>
        </p:grpSpPr>
        <p:sp>
          <p:nvSpPr>
            <p:cNvPr id="60" name="Rectangle 59"/>
            <p:cNvSpPr/>
            <p:nvPr/>
          </p:nvSpPr>
          <p:spPr>
            <a:xfrm>
              <a:off x="6586538" y="8554916"/>
              <a:ext cx="10744199" cy="1754326"/>
            </a:xfrm>
            <a:prstGeom prst="rect">
              <a:avLst/>
            </a:prstGeom>
          </p:spPr>
          <p:txBody>
            <a:bodyPr wrap="square">
              <a:spAutoFit/>
            </a:bodyPr>
            <a:lstStyle/>
            <a:p>
              <a:pPr algn="just">
                <a:lnSpc>
                  <a:spcPct val="150000"/>
                </a:lnSpc>
                <a:spcAft>
                  <a:spcPts val="800"/>
                </a:spcAft>
              </a:pPr>
              <a:r>
                <a:rPr lang="vi-VN" sz="3600">
                  <a:ea typeface="Calibri" panose="020F0502020204030204" pitchFamily="34" charset="0"/>
                </a:rPr>
                <a:t>Đảm bảo thông tin di truyền trong bộ nhiễm sắc thể được truyền đạt chính xác qua các thế hệ tế bào.</a:t>
              </a:r>
              <a:endParaRPr lang="en-US" sz="3600">
                <a:effectLst/>
                <a:ea typeface="Calibri" panose="020F0502020204030204" pitchFamily="34" charset="0"/>
              </a:endParaRPr>
            </a:p>
          </p:txBody>
        </p:sp>
        <p:sp>
          <p:nvSpPr>
            <p:cNvPr id="61" name="Freeform 12"/>
            <p:cNvSpPr/>
            <p:nvPr/>
          </p:nvSpPr>
          <p:spPr>
            <a:xfrm>
              <a:off x="4986564" y="8884391"/>
              <a:ext cx="1247321" cy="1095375"/>
            </a:xfrm>
            <a:custGeom>
              <a:avLst/>
              <a:gdLst/>
              <a:ahLst/>
              <a:cxnLst/>
              <a:rect l="l" t="t" r="r" b="b"/>
              <a:pathLst>
                <a:path w="1633397" h="1434420">
                  <a:moveTo>
                    <a:pt x="0" y="0"/>
                  </a:moveTo>
                  <a:lnTo>
                    <a:pt x="1633397" y="0"/>
                  </a:lnTo>
                  <a:lnTo>
                    <a:pt x="1633397" y="1434420"/>
                  </a:lnTo>
                  <a:lnTo>
                    <a:pt x="0" y="1434420"/>
                  </a:lnTo>
                  <a:lnTo>
                    <a:pt x="0" y="0"/>
                  </a:lnTo>
                  <a:close/>
                </a:path>
              </a:pathLst>
            </a:custGeom>
            <a:blipFill>
              <a:blip r:embed="rId2">
                <a:extLst>
                  <a:ext uri="{96DAC541-7B7A-43D3-8B79-37D633B846F1}">
                    <asvg:svgBlip xmlns="" xmlns:asvg="http://schemas.microsoft.com/office/drawing/2016/SVG/main" r:embed="rId21"/>
                  </a:ext>
                </a:extLst>
              </a:blip>
              <a:stretch>
                <a:fillRect/>
              </a:stretch>
            </a:blipFill>
          </p:spPr>
        </p:sp>
      </p:grpSp>
      <p:pic>
        <p:nvPicPr>
          <p:cNvPr id="17" name="Google Shape;273;p5"/>
          <p:cNvPicPr preferRelativeResize="0"/>
          <p:nvPr/>
        </p:nvPicPr>
        <p:blipFill rotWithShape="1">
          <a:blip r:embed="rId22">
            <a:alphaModFix/>
          </a:blip>
          <a:srcRect/>
          <a:stretch/>
        </p:blipFill>
        <p:spPr>
          <a:xfrm>
            <a:off x="381000" y="9105900"/>
            <a:ext cx="3441501" cy="849033"/>
          </a:xfrm>
          <a:prstGeom prst="rect">
            <a:avLst/>
          </a:prstGeom>
          <a:noFill/>
          <a:ln>
            <a:noFill/>
          </a:ln>
        </p:spPr>
      </p:pic>
    </p:spTree>
    <p:extLst>
      <p:ext uri="{BB962C8B-B14F-4D97-AF65-F5344CB8AC3E}">
        <p14:creationId xmlns:p14="http://schemas.microsoft.com/office/powerpoint/2010/main" val="43027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right)">
                                      <p:cBhvr>
                                        <p:cTn id="12" dur="500"/>
                                        <p:tgtEl>
                                          <p:spTgt spid="5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left)">
                                      <p:cBhvr>
                                        <p:cTn id="29" dur="500"/>
                                        <p:tgtEl>
                                          <p:spTgt spid="5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wipe(up)">
                                      <p:cBhvr>
                                        <p:cTn id="54" dur="500"/>
                                        <p:tgtEl>
                                          <p:spTgt spid="59"/>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35" grpId="0" animBg="1"/>
      <p:bldP spid="36" grpId="0" animBg="1"/>
      <p:bldP spid="39"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9" y="571500"/>
            <a:ext cx="18288001" cy="1295400"/>
          </a:xfrm>
          <a:prstGeom prst="rect">
            <a:avLst/>
          </a:prstGeom>
          <a:solidFill>
            <a:srgbClr val="59C1C9"/>
          </a:solidFill>
          <a:ln>
            <a:solidFill>
              <a:srgbClr val="59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latin typeface="Arial" panose="020B0604020202020204" pitchFamily="34" charset="0"/>
                <a:cs typeface="Arial" panose="020B0604020202020204" pitchFamily="34" charset="0"/>
              </a:rPr>
              <a:t>Ví dụ</a:t>
            </a:r>
            <a:endParaRPr lang="en-US" sz="5400" b="1">
              <a:latin typeface="Arial" panose="020B0604020202020204" pitchFamily="34" charset="0"/>
              <a:cs typeface="Arial" panose="020B0604020202020204" pitchFamily="34" charset="0"/>
            </a:endParaRPr>
          </a:p>
        </p:txBody>
      </p:sp>
      <p:grpSp>
        <p:nvGrpSpPr>
          <p:cNvPr id="10" name="Group 9"/>
          <p:cNvGrpSpPr/>
          <p:nvPr/>
        </p:nvGrpSpPr>
        <p:grpSpPr>
          <a:xfrm>
            <a:off x="464115" y="2161497"/>
            <a:ext cx="8846219" cy="7708129"/>
            <a:chOff x="464115" y="2161497"/>
            <a:chExt cx="8846219" cy="7708129"/>
          </a:xfrm>
        </p:grpSpPr>
        <p:pic>
          <p:nvPicPr>
            <p:cNvPr id="8" name="image11.png"/>
            <p:cNvPicPr/>
            <p:nvPr/>
          </p:nvPicPr>
          <p:blipFill rotWithShape="1">
            <a:blip r:embed="rId2"/>
            <a:srcRect t="9089" b="1183"/>
            <a:stretch/>
          </p:blipFill>
          <p:spPr>
            <a:xfrm>
              <a:off x="464115" y="2161497"/>
              <a:ext cx="8846219" cy="5953803"/>
            </a:xfrm>
            <a:prstGeom prst="rect">
              <a:avLst/>
            </a:prstGeom>
            <a:ln/>
          </p:spPr>
        </p:pic>
        <p:sp>
          <p:nvSpPr>
            <p:cNvPr id="4" name="Rectangle 3"/>
            <p:cNvSpPr/>
            <p:nvPr/>
          </p:nvSpPr>
          <p:spPr>
            <a:xfrm>
              <a:off x="557806" y="8115300"/>
              <a:ext cx="8658836" cy="1754326"/>
            </a:xfrm>
            <a:prstGeom prst="rect">
              <a:avLst/>
            </a:prstGeom>
            <a:solidFill>
              <a:schemeClr val="accent5">
                <a:lumMod val="20000"/>
                <a:lumOff val="80000"/>
              </a:schemeClr>
            </a:solidFill>
          </p:spPr>
          <p:txBody>
            <a:bodyPr wrap="square">
              <a:spAutoFit/>
            </a:bodyPr>
            <a:lstStyle/>
            <a:p>
              <a:pPr algn="ctr">
                <a:lnSpc>
                  <a:spcPct val="150000"/>
                </a:lnSpc>
                <a:spcAft>
                  <a:spcPts val="800"/>
                </a:spcAft>
              </a:pPr>
              <a:r>
                <a:rPr lang="vi-VN" sz="3600" i="1">
                  <a:ea typeface="Calibri" panose="020F0502020204030204" pitchFamily="34" charset="0"/>
                </a:rPr>
                <a:t>Nguyên phân diễn ra mạnh ở đỉnh chồi và đỉnh rễ là cây cao lên, rễ dài ra</a:t>
              </a:r>
              <a:endParaRPr lang="en-US" sz="3600">
                <a:effectLst/>
                <a:ea typeface="Calibri" panose="020F0502020204030204" pitchFamily="34" charset="0"/>
              </a:endParaRPr>
            </a:p>
          </p:txBody>
        </p:sp>
      </p:grpSp>
      <p:grpSp>
        <p:nvGrpSpPr>
          <p:cNvPr id="6" name="Group 5"/>
          <p:cNvGrpSpPr/>
          <p:nvPr/>
        </p:nvGrpSpPr>
        <p:grpSpPr>
          <a:xfrm>
            <a:off x="9646422" y="2387137"/>
            <a:ext cx="8227315" cy="7482489"/>
            <a:chOff x="9646422" y="2387137"/>
            <a:chExt cx="8227315" cy="7482489"/>
          </a:xfrm>
        </p:grpSpPr>
        <p:pic>
          <p:nvPicPr>
            <p:cNvPr id="9" name="image21.png"/>
            <p:cNvPicPr/>
            <p:nvPr/>
          </p:nvPicPr>
          <p:blipFill>
            <a:blip r:embed="rId3"/>
            <a:srcRect/>
            <a:stretch>
              <a:fillRect/>
            </a:stretch>
          </p:blipFill>
          <p:spPr>
            <a:xfrm>
              <a:off x="9646422" y="2387137"/>
              <a:ext cx="8227315" cy="5502522"/>
            </a:xfrm>
            <a:prstGeom prst="rect">
              <a:avLst/>
            </a:prstGeom>
            <a:ln/>
          </p:spPr>
        </p:pic>
        <p:sp>
          <p:nvSpPr>
            <p:cNvPr id="5" name="Rectangle 4"/>
            <p:cNvSpPr/>
            <p:nvPr/>
          </p:nvSpPr>
          <p:spPr>
            <a:xfrm>
              <a:off x="9646422" y="8115300"/>
              <a:ext cx="8161126" cy="1754326"/>
            </a:xfrm>
            <a:prstGeom prst="rect">
              <a:avLst/>
            </a:prstGeom>
            <a:solidFill>
              <a:srgbClr val="FDF2CB"/>
            </a:solidFill>
          </p:spPr>
          <p:txBody>
            <a:bodyPr wrap="square">
              <a:spAutoFit/>
            </a:bodyPr>
            <a:lstStyle/>
            <a:p>
              <a:pPr algn="ctr">
                <a:lnSpc>
                  <a:spcPct val="150000"/>
                </a:lnSpc>
                <a:spcAft>
                  <a:spcPts val="800"/>
                </a:spcAft>
              </a:pPr>
              <a:r>
                <a:rPr lang="vi-VN" sz="3600" i="1">
                  <a:ea typeface="Calibri" panose="020F0502020204030204" pitchFamily="34" charset="0"/>
                </a:rPr>
                <a:t>Đuôi tái sinh nhờ quá trình nguyên phân ở thạch </a:t>
              </a:r>
              <a:r>
                <a:rPr lang="vi-VN" sz="3600" i="1" smtClean="0">
                  <a:ea typeface="Calibri" panose="020F0502020204030204" pitchFamily="34" charset="0"/>
                </a:rPr>
                <a:t>sùng</a:t>
              </a:r>
              <a:endParaRPr lang="en-US" sz="3600">
                <a:effectLst/>
                <a:ea typeface="Calibri" panose="020F0502020204030204" pitchFamily="34" charset="0"/>
              </a:endParaRPr>
            </a:p>
          </p:txBody>
        </p:sp>
      </p:grpSp>
    </p:spTree>
    <p:extLst>
      <p:ext uri="{BB962C8B-B14F-4D97-AF65-F5344CB8AC3E}">
        <p14:creationId xmlns:p14="http://schemas.microsoft.com/office/powerpoint/2010/main" val="8152482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9" y="571500"/>
            <a:ext cx="18288001" cy="1295400"/>
          </a:xfrm>
          <a:prstGeom prst="rect">
            <a:avLst/>
          </a:prstGeom>
          <a:solidFill>
            <a:srgbClr val="59C1C9"/>
          </a:solidFill>
          <a:ln>
            <a:solidFill>
              <a:srgbClr val="59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latin typeface="Arial" panose="020B0604020202020204" pitchFamily="34" charset="0"/>
                <a:cs typeface="Arial" panose="020B0604020202020204" pitchFamily="34" charset="0"/>
              </a:rPr>
              <a:t>Ví dụ</a:t>
            </a:r>
            <a:endParaRPr lang="en-US" sz="5400" b="1">
              <a:latin typeface="Arial" panose="020B0604020202020204" pitchFamily="34" charset="0"/>
              <a:cs typeface="Arial" panose="020B0604020202020204" pitchFamily="34" charset="0"/>
            </a:endParaRPr>
          </a:p>
        </p:txBody>
      </p:sp>
      <p:grpSp>
        <p:nvGrpSpPr>
          <p:cNvPr id="3" name="Group 2"/>
          <p:cNvGrpSpPr/>
          <p:nvPr/>
        </p:nvGrpSpPr>
        <p:grpSpPr>
          <a:xfrm>
            <a:off x="2135659" y="2247900"/>
            <a:ext cx="14020800" cy="7543450"/>
            <a:chOff x="2135659" y="2247900"/>
            <a:chExt cx="14020800" cy="7543450"/>
          </a:xfrm>
        </p:grpSpPr>
        <p:pic>
          <p:nvPicPr>
            <p:cNvPr id="2050" name="Picture 2" descr="Hình thức sinh sản nảy chồi gặp ở nhóm động vật:"/>
            <p:cNvPicPr>
              <a:picLocks noChangeAspect="1" noChangeArrowheads="1"/>
            </p:cNvPicPr>
            <p:nvPr/>
          </p:nvPicPr>
          <p:blipFill rotWithShape="1">
            <a:blip r:embed="rId2">
              <a:extLst>
                <a:ext uri="{28A0092B-C50C-407E-A947-70E740481C1C}">
                  <a14:useLocalDpi xmlns:a14="http://schemas.microsoft.com/office/drawing/2010/main" val="0"/>
                </a:ext>
              </a:extLst>
            </a:blip>
            <a:srcRect t="5447"/>
            <a:stretch/>
          </p:blipFill>
          <p:spPr bwMode="auto">
            <a:xfrm>
              <a:off x="2135659" y="2247900"/>
              <a:ext cx="14020800" cy="6613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8645" y="9083464"/>
              <a:ext cx="4754828" cy="707886"/>
            </a:xfrm>
            <a:prstGeom prst="rect">
              <a:avLst/>
            </a:prstGeom>
            <a:solidFill>
              <a:schemeClr val="accent6">
                <a:lumMod val="20000"/>
                <a:lumOff val="80000"/>
              </a:schemeClr>
            </a:solidFill>
          </p:spPr>
          <p:txBody>
            <a:bodyPr wrap="none">
              <a:spAutoFit/>
            </a:bodyPr>
            <a:lstStyle/>
            <a:p>
              <a:pPr algn="ctr"/>
              <a:r>
                <a:rPr lang="vi-VN" sz="4000" i="1">
                  <a:ea typeface="Calibri" panose="020F0502020204030204" pitchFamily="34" charset="0"/>
                </a:rPr>
                <a:t>Sinh sản ở thủy tức </a:t>
              </a:r>
              <a:endParaRPr lang="en-US" sz="4000"/>
            </a:p>
          </p:txBody>
        </p:sp>
      </p:grpSp>
      <p:pic>
        <p:nvPicPr>
          <p:cNvPr id="14" name="Picture 13"/>
          <p:cNvPicPr>
            <a:picLocks noChangeAspect="1"/>
          </p:cNvPicPr>
          <p:nvPr/>
        </p:nvPicPr>
        <p:blipFill>
          <a:blip r:embed="rId3"/>
          <a:stretch>
            <a:fillRect/>
          </a:stretch>
        </p:blipFill>
        <p:spPr>
          <a:xfrm rot="16845236">
            <a:off x="-473422" y="6971619"/>
            <a:ext cx="3277576" cy="4542134"/>
          </a:xfrm>
          <a:prstGeom prst="rect">
            <a:avLst/>
          </a:prstGeom>
        </p:spPr>
      </p:pic>
    </p:spTree>
    <p:extLst>
      <p:ext uri="{BB962C8B-B14F-4D97-AF65-F5344CB8AC3E}">
        <p14:creationId xmlns:p14="http://schemas.microsoft.com/office/powerpoint/2010/main" val="197272655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9" y="571500"/>
            <a:ext cx="18288001" cy="1295400"/>
          </a:xfrm>
          <a:prstGeom prst="rect">
            <a:avLst/>
          </a:prstGeom>
          <a:solidFill>
            <a:srgbClr val="59C1C9"/>
          </a:solidFill>
          <a:ln>
            <a:solidFill>
              <a:srgbClr val="59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latin typeface="Arial" panose="020B0604020202020204" pitchFamily="34" charset="0"/>
                <a:cs typeface="Arial" panose="020B0604020202020204" pitchFamily="34" charset="0"/>
              </a:rPr>
              <a:t>Ví dụ</a:t>
            </a:r>
            <a:endParaRPr lang="en-US" sz="5400" b="1">
              <a:latin typeface="Arial" panose="020B0604020202020204" pitchFamily="34" charset="0"/>
              <a:cs typeface="Arial" panose="020B0604020202020204" pitchFamily="34" charset="0"/>
            </a:endParaRPr>
          </a:p>
        </p:txBody>
      </p:sp>
      <p:grpSp>
        <p:nvGrpSpPr>
          <p:cNvPr id="4" name="Group 3"/>
          <p:cNvGrpSpPr/>
          <p:nvPr/>
        </p:nvGrpSpPr>
        <p:grpSpPr>
          <a:xfrm>
            <a:off x="72311" y="2552700"/>
            <a:ext cx="18215689" cy="6880086"/>
            <a:chOff x="72311" y="2552700"/>
            <a:chExt cx="18215689" cy="6880086"/>
          </a:xfrm>
        </p:grpSpPr>
        <p:pic>
          <p:nvPicPr>
            <p:cNvPr id="2052" name="Picture 4" descr="Kỹ thuật giâm cành gồm các bước sau1. khi rễ cây mọc nhiều và đủ dài ở các  cảnh giâm, chuyển cây vào vườn ươm2 . cắt vát, tránh dập nát t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1" y="2552700"/>
              <a:ext cx="18215689" cy="56814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47100" y="8724900"/>
              <a:ext cx="2666115" cy="707886"/>
            </a:xfrm>
            <a:prstGeom prst="rect">
              <a:avLst/>
            </a:prstGeom>
            <a:solidFill>
              <a:schemeClr val="accent4">
                <a:lumMod val="20000"/>
                <a:lumOff val="80000"/>
              </a:schemeClr>
            </a:solidFill>
          </p:spPr>
          <p:txBody>
            <a:bodyPr wrap="none">
              <a:spAutoFit/>
            </a:bodyPr>
            <a:lstStyle/>
            <a:p>
              <a:pPr algn="ctr"/>
              <a:r>
                <a:rPr lang="en-US" sz="4000" i="1" smtClean="0">
                  <a:latin typeface="Arial" panose="020B0604020202020204" pitchFamily="34" charset="0"/>
                  <a:ea typeface="Calibri" panose="020F0502020204030204" pitchFamily="34" charset="0"/>
                  <a:cs typeface="Arial" panose="020B0604020202020204" pitchFamily="34" charset="0"/>
                </a:rPr>
                <a:t>Giâm cành</a:t>
              </a:r>
              <a:endParaRPr lang="en-US" sz="400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3"/>
          <a:stretch>
            <a:fillRect/>
          </a:stretch>
        </p:blipFill>
        <p:spPr>
          <a:xfrm rot="16845236">
            <a:off x="-473422" y="6971619"/>
            <a:ext cx="3277576" cy="4542134"/>
          </a:xfrm>
          <a:prstGeom prst="rect">
            <a:avLst/>
          </a:prstGeom>
        </p:spPr>
      </p:pic>
    </p:spTree>
    <p:extLst>
      <p:ext uri="{BB962C8B-B14F-4D97-AF65-F5344CB8AC3E}">
        <p14:creationId xmlns:p14="http://schemas.microsoft.com/office/powerpoint/2010/main" val="5050534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4038600" y="-337637"/>
            <a:ext cx="9727714" cy="1687019"/>
          </a:xfrm>
          <a:prstGeom prst="rect">
            <a:avLst/>
          </a:prstGeom>
        </p:spPr>
        <p:txBody>
          <a:bodyPr lIns="50800" tIns="50800" rIns="50800" bIns="50800" rtlCol="0" anchor="ctr"/>
          <a:lstStyle/>
          <a:p>
            <a:pPr algn="ctr">
              <a:lnSpc>
                <a:spcPts val="2660"/>
              </a:lnSpc>
            </a:pPr>
            <a:endParaRPr/>
          </a:p>
        </p:txBody>
      </p:sp>
      <p:grpSp>
        <p:nvGrpSpPr>
          <p:cNvPr id="13" name="Group 12"/>
          <p:cNvGrpSpPr/>
          <p:nvPr/>
        </p:nvGrpSpPr>
        <p:grpSpPr>
          <a:xfrm>
            <a:off x="-35170" y="266700"/>
            <a:ext cx="2397369" cy="1548263"/>
            <a:chOff x="0" y="533812"/>
            <a:chExt cx="2571391" cy="1660649"/>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533812"/>
              <a:ext cx="1656991" cy="1660649"/>
            </a:xfrm>
            <a:prstGeom prst="ellipse">
              <a:avLst/>
            </a:prstGeom>
            <a:ln>
              <a:solidFill>
                <a:schemeClr val="tx2">
                  <a:lumMod val="75000"/>
                </a:schemeClr>
              </a:solidFill>
            </a:ln>
          </p:spPr>
        </p:pic>
        <p:cxnSp>
          <p:nvCxnSpPr>
            <p:cNvPr id="7" name="Straight Connector 6"/>
            <p:cNvCxnSpPr/>
            <p:nvPr/>
          </p:nvCxnSpPr>
          <p:spPr>
            <a:xfrm flipH="1" flipV="1">
              <a:off x="0" y="1364136"/>
              <a:ext cx="914400" cy="1"/>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667000" y="532999"/>
            <a:ext cx="5334000" cy="1015663"/>
          </a:xfrm>
          <a:prstGeom prst="rect">
            <a:avLst/>
          </a:prstGeom>
          <a:noFill/>
        </p:spPr>
        <p:txBody>
          <a:bodyPr wrap="square" rtlCol="0">
            <a:spAutoFit/>
          </a:bodyPr>
          <a:lstStyle/>
          <a:p>
            <a:r>
              <a:rPr lang="vi-VN" sz="6000" b="1" smtClean="0">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2030541" y="1814963"/>
            <a:ext cx="13743832" cy="1839606"/>
            <a:chOff x="2867768" y="1400419"/>
            <a:chExt cx="13743832" cy="1839606"/>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7768" y="1536790"/>
              <a:ext cx="1710094" cy="1566863"/>
            </a:xfrm>
            <a:prstGeom prst="rect">
              <a:avLst/>
            </a:prstGeom>
          </p:spPr>
        </p:pic>
        <p:sp>
          <p:nvSpPr>
            <p:cNvPr id="16" name="Rectangle 15"/>
            <p:cNvSpPr/>
            <p:nvPr/>
          </p:nvSpPr>
          <p:spPr>
            <a:xfrm>
              <a:off x="4876800" y="1400419"/>
              <a:ext cx="11734800" cy="1839606"/>
            </a:xfrm>
            <a:prstGeom prst="rect">
              <a:avLst/>
            </a:prstGeom>
          </p:spPr>
          <p:txBody>
            <a:bodyPr wrap="square">
              <a:spAutoFit/>
            </a:bodyPr>
            <a:lstStyle/>
            <a:p>
              <a:pPr algn="just">
                <a:lnSpc>
                  <a:spcPct val="150000"/>
                </a:lnSpc>
              </a:pPr>
              <a:r>
                <a:rPr lang="vi-VN" sz="4000" i="1">
                  <a:solidFill>
                    <a:srgbClr val="002060"/>
                  </a:solidFill>
                </a:rPr>
                <a:t>Theo em, cơ sở khoa học để tạo nên loại cây ngũ quả trong đoạn video trên là gì?</a:t>
              </a:r>
              <a:endParaRPr lang="en-US" sz="4000" i="1">
                <a:solidFill>
                  <a:srgbClr val="002060"/>
                </a:solidFill>
              </a:endParaRPr>
            </a:p>
          </p:txBody>
        </p:sp>
      </p:grpSp>
      <p:pic>
        <p:nvPicPr>
          <p:cNvPr id="2" name="y2mate.com - Cây bưởi đeo 10 loại quả trong vườn ngũ quả độc đáo nhất Hà Nội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81374" y="4057241"/>
            <a:ext cx="11042165" cy="6211218"/>
          </a:xfrm>
          <a:prstGeom prst="rect">
            <a:avLst/>
          </a:prstGeom>
        </p:spPr>
      </p:pic>
      <p:pic>
        <p:nvPicPr>
          <p:cNvPr id="11" name="Google Shape;217;p3"/>
          <p:cNvPicPr preferRelativeResize="0"/>
          <p:nvPr/>
        </p:nvPicPr>
        <p:blipFill rotWithShape="1">
          <a:blip r:embed="rId8">
            <a:alphaModFix/>
          </a:blip>
          <a:srcRect/>
          <a:stretch/>
        </p:blipFill>
        <p:spPr>
          <a:xfrm>
            <a:off x="14097000" y="318837"/>
            <a:ext cx="4021112" cy="839051"/>
          </a:xfrm>
          <a:prstGeom prst="rect">
            <a:avLst/>
          </a:prstGeom>
          <a:noFill/>
          <a:ln>
            <a:noFill/>
          </a:ln>
        </p:spPr>
      </p:pic>
    </p:spTree>
    <p:extLst>
      <p:ext uri="{BB962C8B-B14F-4D97-AF65-F5344CB8AC3E}">
        <p14:creationId xmlns:p14="http://schemas.microsoft.com/office/powerpoint/2010/main" val="31297289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17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8" fill="hold" display="0">
                  <p:stCondLst>
                    <p:cond delay="indefinite"/>
                  </p:stCondLst>
                </p:cTn>
                <p:tgtEl>
                  <p:spTgt spid="2"/>
                </p:tgtEl>
              </p:cMediaNode>
            </p:vide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3" name="Group 3"/>
          <p:cNvGrpSpPr/>
          <p:nvPr/>
        </p:nvGrpSpPr>
        <p:grpSpPr>
          <a:xfrm>
            <a:off x="-228600" y="7048500"/>
            <a:ext cx="18669000" cy="3238500"/>
            <a:chOff x="0" y="0"/>
            <a:chExt cx="2488160" cy="772214"/>
          </a:xfrm>
        </p:grpSpPr>
        <p:sp>
          <p:nvSpPr>
            <p:cNvPr id="4" name="Freeform 4"/>
            <p:cNvSpPr/>
            <p:nvPr/>
          </p:nvSpPr>
          <p:spPr>
            <a:xfrm>
              <a:off x="0" y="0"/>
              <a:ext cx="2488160" cy="772214"/>
            </a:xfrm>
            <a:custGeom>
              <a:avLst/>
              <a:gdLst/>
              <a:ahLst/>
              <a:cxnLst/>
              <a:rect l="l" t="t" r="r" b="b"/>
              <a:pathLst>
                <a:path w="2488160" h="772214">
                  <a:moveTo>
                    <a:pt x="39018" y="0"/>
                  </a:moveTo>
                  <a:lnTo>
                    <a:pt x="2449143" y="0"/>
                  </a:lnTo>
                  <a:cubicBezTo>
                    <a:pt x="2459491" y="0"/>
                    <a:pt x="2469415" y="4111"/>
                    <a:pt x="2476732" y="11428"/>
                  </a:cubicBezTo>
                  <a:cubicBezTo>
                    <a:pt x="2484050" y="18745"/>
                    <a:pt x="2488160" y="28670"/>
                    <a:pt x="2488160" y="39018"/>
                  </a:cubicBezTo>
                  <a:lnTo>
                    <a:pt x="2488160" y="733196"/>
                  </a:lnTo>
                  <a:cubicBezTo>
                    <a:pt x="2488160" y="743544"/>
                    <a:pt x="2484050" y="753468"/>
                    <a:pt x="2476732" y="760786"/>
                  </a:cubicBezTo>
                  <a:cubicBezTo>
                    <a:pt x="2469415" y="768103"/>
                    <a:pt x="2459491" y="772214"/>
                    <a:pt x="2449143" y="772214"/>
                  </a:cubicBezTo>
                  <a:lnTo>
                    <a:pt x="39018" y="772214"/>
                  </a:lnTo>
                  <a:cubicBezTo>
                    <a:pt x="28670" y="772214"/>
                    <a:pt x="18745" y="768103"/>
                    <a:pt x="11428" y="760786"/>
                  </a:cubicBezTo>
                  <a:cubicBezTo>
                    <a:pt x="4111" y="753468"/>
                    <a:pt x="0" y="743544"/>
                    <a:pt x="0" y="733196"/>
                  </a:cubicBezTo>
                  <a:lnTo>
                    <a:pt x="0" y="39018"/>
                  </a:lnTo>
                  <a:cubicBezTo>
                    <a:pt x="0" y="28670"/>
                    <a:pt x="4111" y="18745"/>
                    <a:pt x="11428" y="11428"/>
                  </a:cubicBezTo>
                  <a:cubicBezTo>
                    <a:pt x="18745" y="4111"/>
                    <a:pt x="28670" y="0"/>
                    <a:pt x="39018" y="0"/>
                  </a:cubicBezTo>
                  <a:close/>
                </a:path>
              </a:pathLst>
            </a:custGeom>
            <a:solidFill>
              <a:srgbClr val="FFFFFF"/>
            </a:solidFill>
          </p:spPr>
        </p:sp>
        <p:sp>
          <p:nvSpPr>
            <p:cNvPr id="5" name="TextBox 5"/>
            <p:cNvSpPr txBox="1"/>
            <p:nvPr/>
          </p:nvSpPr>
          <p:spPr>
            <a:xfrm>
              <a:off x="0" y="-28575"/>
              <a:ext cx="2488160" cy="800789"/>
            </a:xfrm>
            <a:prstGeom prst="rect">
              <a:avLst/>
            </a:prstGeom>
          </p:spPr>
          <p:txBody>
            <a:bodyPr lIns="50800" tIns="50800" rIns="50800" bIns="50800" rtlCol="0" anchor="ctr"/>
            <a:lstStyle/>
            <a:p>
              <a:pPr algn="ctr">
                <a:lnSpc>
                  <a:spcPts val="1953"/>
                </a:lnSpc>
              </a:pPr>
              <a:endParaRPr/>
            </a:p>
          </p:txBody>
        </p:sp>
      </p:grpSp>
      <p:sp>
        <p:nvSpPr>
          <p:cNvPr id="16" name="Rectangle 15"/>
          <p:cNvSpPr/>
          <p:nvPr/>
        </p:nvSpPr>
        <p:spPr>
          <a:xfrm>
            <a:off x="476250" y="7700308"/>
            <a:ext cx="17259300" cy="1938992"/>
          </a:xfrm>
          <a:prstGeom prst="rect">
            <a:avLst/>
          </a:prstGeom>
        </p:spPr>
        <p:txBody>
          <a:bodyPr wrap="square">
            <a:spAutoFit/>
          </a:bodyPr>
          <a:lstStyle/>
          <a:p>
            <a:pPr algn="just">
              <a:lnSpc>
                <a:spcPct val="150000"/>
              </a:lnSpc>
            </a:pPr>
            <a:r>
              <a:rPr lang="en-US" sz="4000" b="1" smtClean="0">
                <a:solidFill>
                  <a:srgbClr val="0000FF"/>
                </a:solidFill>
                <a:latin typeface="Arial" panose="020B0604020202020204" pitchFamily="34" charset="0"/>
                <a:cs typeface="Arial" panose="020B0604020202020204" pitchFamily="34" charset="0"/>
              </a:rPr>
              <a:t>Ý nghĩa  của g</a:t>
            </a:r>
            <a:r>
              <a:rPr lang="vi-VN" sz="4000" b="1" smtClean="0">
                <a:solidFill>
                  <a:srgbClr val="0000FF"/>
                </a:solidFill>
                <a:latin typeface="Arial" panose="020B0604020202020204" pitchFamily="34" charset="0"/>
                <a:cs typeface="Arial" panose="020B0604020202020204" pitchFamily="34" charset="0"/>
              </a:rPr>
              <a:t>iảm phân</a:t>
            </a:r>
            <a:r>
              <a:rPr lang="en-US" sz="4000" b="1" smtClean="0">
                <a:solidFill>
                  <a:srgbClr val="0000FF"/>
                </a:solidFill>
                <a:latin typeface="Arial" panose="020B0604020202020204" pitchFamily="34" charset="0"/>
                <a:cs typeface="Arial" panose="020B0604020202020204" pitchFamily="34" charset="0"/>
              </a:rPr>
              <a:t>:</a:t>
            </a:r>
            <a:r>
              <a:rPr lang="vi-VN" sz="4000" b="1" smtClean="0">
                <a:solidFill>
                  <a:srgbClr val="0000FF"/>
                </a:solidFill>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Giảm phân </a:t>
            </a:r>
            <a:r>
              <a:rPr lang="vi-VN" sz="4000" smtClean="0">
                <a:latin typeface="Arial" panose="020B0604020202020204" pitchFamily="34" charset="0"/>
                <a:cs typeface="Arial" panose="020B0604020202020204" pitchFamily="34" charset="0"/>
              </a:rPr>
              <a:t>kết </a:t>
            </a:r>
            <a:r>
              <a:rPr lang="vi-VN" sz="4000">
                <a:latin typeface="Arial" panose="020B0604020202020204" pitchFamily="34" charset="0"/>
                <a:cs typeface="Arial" panose="020B0604020202020204" pitchFamily="34" charset="0"/>
              </a:rPr>
              <a:t>hợp với thụ tinh duy trì bộ nhiễm sắc thể của loài qua các thế hệ cơ thể.</a:t>
            </a:r>
            <a:endParaRPr lang="en-US" sz="4000">
              <a:latin typeface="Arial" panose="020B0604020202020204" pitchFamily="34" charset="0"/>
              <a:cs typeface="Arial" panose="020B0604020202020204" pitchFamily="34" charset="0"/>
            </a:endParaRPr>
          </a:p>
        </p:txBody>
      </p:sp>
      <p:pic>
        <p:nvPicPr>
          <p:cNvPr id="19" name="image1.png"/>
          <p:cNvPicPr/>
          <p:nvPr/>
        </p:nvPicPr>
        <p:blipFill>
          <a:blip r:embed="rId2"/>
          <a:srcRect/>
          <a:stretch>
            <a:fillRect/>
          </a:stretch>
        </p:blipFill>
        <p:spPr>
          <a:xfrm>
            <a:off x="1524000" y="0"/>
            <a:ext cx="15065275" cy="6832632"/>
          </a:xfrm>
          <a:prstGeom prst="rect">
            <a:avLst/>
          </a:prstGeom>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600" y="419100"/>
            <a:ext cx="12496800" cy="3320909"/>
          </a:xfrm>
          <a:prstGeom prst="rect">
            <a:avLst/>
          </a:prstGeom>
        </p:spPr>
      </p:pic>
      <p:sp>
        <p:nvSpPr>
          <p:cNvPr id="9" name="Rounded Rectangle 8"/>
          <p:cNvSpPr/>
          <p:nvPr/>
        </p:nvSpPr>
        <p:spPr>
          <a:xfrm>
            <a:off x="12877800" y="571500"/>
            <a:ext cx="5257800" cy="1323976"/>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(1): Nguyên phân</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2877800" y="2247900"/>
            <a:ext cx="5257800" cy="13239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(2), (3): Giảm phân</a:t>
            </a:r>
            <a:endParaRPr lang="en-US" sz="400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04800" y="4034790"/>
            <a:ext cx="17754600" cy="5909310"/>
          </a:xfrm>
          <a:prstGeom prst="rect">
            <a:avLst/>
          </a:prstGeom>
        </p:spPr>
        <p:txBody>
          <a:bodyPr wrap="square">
            <a:spAutoFit/>
          </a:bodyPr>
          <a:lstStyle/>
          <a:p>
            <a:pPr algn="just">
              <a:lnSpc>
                <a:spcPct val="150000"/>
              </a:lnSpc>
            </a:pPr>
            <a:r>
              <a:rPr lang="vi-VN" sz="3600" b="1">
                <a:solidFill>
                  <a:srgbClr val="0070C0"/>
                </a:solidFill>
                <a:latin typeface="Arial" panose="020B0604020202020204" pitchFamily="34" charset="0"/>
                <a:ea typeface="Calibri" panose="020F0502020204030204" pitchFamily="34" charset="0"/>
                <a:cs typeface="Arial" panose="020B0604020202020204" pitchFamily="34" charset="0"/>
              </a:rPr>
              <a:t>Ở loài sinh sản hữu tính, nguyên phân và giảm phân có mối quan hệ chặt chẽ với nhau: </a:t>
            </a:r>
            <a:endParaRPr lang="en-US" sz="3600" b="1"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T</a:t>
            </a:r>
            <a:r>
              <a:rPr lang="vi-VN" sz="3600" smtClean="0">
                <a:latin typeface="Arial" panose="020B0604020202020204" pitchFamily="34" charset="0"/>
                <a:ea typeface="Calibri" panose="020F0502020204030204" pitchFamily="34" charset="0"/>
                <a:cs typeface="Arial" panose="020B0604020202020204" pitchFamily="34" charset="0"/>
              </a:rPr>
              <a:t>ừ </a:t>
            </a:r>
            <a:r>
              <a:rPr lang="vi-VN" sz="3600">
                <a:latin typeface="Arial" panose="020B0604020202020204" pitchFamily="34" charset="0"/>
                <a:ea typeface="Calibri" panose="020F0502020204030204" pitchFamily="34" charset="0"/>
                <a:cs typeface="Arial" panose="020B0604020202020204" pitchFamily="34" charset="0"/>
              </a:rPr>
              <a:t>hợp từ ban đầu (2n), qua quá trình nguyên phân, phát triển thành cơ thể và cơ thể lớn lên. </a:t>
            </a:r>
            <a:endParaRPr lang="en-US"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smtClean="0">
                <a:latin typeface="Arial" panose="020B0604020202020204" pitchFamily="34" charset="0"/>
                <a:ea typeface="Calibri" panose="020F0502020204030204" pitchFamily="34" charset="0"/>
                <a:cs typeface="Arial" panose="020B0604020202020204" pitchFamily="34" charset="0"/>
              </a:rPr>
              <a:t>Khi </a:t>
            </a:r>
            <a:r>
              <a:rPr lang="vi-VN" sz="3600">
                <a:latin typeface="Arial" panose="020B0604020202020204" pitchFamily="34" charset="0"/>
                <a:ea typeface="Calibri" panose="020F0502020204030204" pitchFamily="34" charset="0"/>
                <a:cs typeface="Arial" panose="020B0604020202020204" pitchFamily="34" charset="0"/>
              </a:rPr>
              <a:t>cơ thể trưởng thành, tế bào sinh dục chín trải qua giảm phân tạo ra các giao tử. </a:t>
            </a:r>
            <a:endParaRPr lang="en-US"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smtClean="0">
                <a:latin typeface="Arial" panose="020B0604020202020204" pitchFamily="34" charset="0"/>
                <a:ea typeface="Calibri" panose="020F0502020204030204" pitchFamily="34" charset="0"/>
                <a:cs typeface="Arial" panose="020B0604020202020204" pitchFamily="34" charset="0"/>
              </a:rPr>
              <a:t>Giao </a:t>
            </a:r>
            <a:r>
              <a:rPr lang="vi-VN" sz="3600">
                <a:latin typeface="Arial" panose="020B0604020202020204" pitchFamily="34" charset="0"/>
                <a:ea typeface="Calibri" panose="020F0502020204030204" pitchFamily="34" charset="0"/>
                <a:cs typeface="Arial" panose="020B0604020202020204" pitchFamily="34" charset="0"/>
              </a:rPr>
              <a:t>tử đực (n) và giao tử cái (n) kết hợp với nhau trong thụ tinh tạo ra hợp tử </a:t>
            </a:r>
            <a:r>
              <a:rPr lang="vi-VN" sz="3600" smtClean="0">
                <a:latin typeface="Arial" panose="020B0604020202020204" pitchFamily="34" charset="0"/>
                <a:ea typeface="Calibri" panose="020F0502020204030204" pitchFamily="34" charset="0"/>
                <a:cs typeface="Arial" panose="020B0604020202020204" pitchFamily="34" charset="0"/>
              </a:rPr>
              <a:t>mới (2n).</a:t>
            </a:r>
            <a:endParaRPr lang="en-US" sz="3600" smtClean="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997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457200" y="2628900"/>
            <a:ext cx="11506200" cy="2585323"/>
            <a:chOff x="6629400" y="4334759"/>
            <a:chExt cx="11506200" cy="2585323"/>
          </a:xfrm>
        </p:grpSpPr>
        <p:pic>
          <p:nvPicPr>
            <p:cNvPr id="16" name="Picture 15">
              <a:extLst>
                <a:ext uri="{FF2B5EF4-FFF2-40B4-BE49-F238E27FC236}">
                  <a16:creationId xmlns:a16="http://schemas.microsoft.com/office/drawing/2014/main" id="{049AAD6C-A841-45A7-8B21-1A76FA1FF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4802946"/>
              <a:ext cx="1603356" cy="1648948"/>
            </a:xfrm>
            <a:prstGeom prst="rect">
              <a:avLst/>
            </a:prstGeom>
          </p:spPr>
        </p:pic>
        <p:sp>
          <p:nvSpPr>
            <p:cNvPr id="6" name="Rectangle 5"/>
            <p:cNvSpPr/>
            <p:nvPr/>
          </p:nvSpPr>
          <p:spPr>
            <a:xfrm>
              <a:off x="8305800" y="4334759"/>
              <a:ext cx="9829800" cy="2585323"/>
            </a:xfrm>
            <a:prstGeom prst="rect">
              <a:avLst/>
            </a:prstGeom>
          </p:spPr>
          <p:txBody>
            <a:bodyPr wrap="square">
              <a:spAutoFit/>
            </a:bodyPr>
            <a:lstStyle/>
            <a:p>
              <a:pPr algn="just">
                <a:lnSpc>
                  <a:spcPct val="150000"/>
                </a:lnSpc>
                <a:spcAft>
                  <a:spcPts val="800"/>
                </a:spcAft>
              </a:pPr>
              <a:r>
                <a:rPr lang="vi-VN" sz="3600">
                  <a:ea typeface="Calibri" panose="020F0502020204030204" pitchFamily="34" charset="0"/>
                </a:rPr>
                <a:t>Sự phối hợp giữa nguyên phân, giảm phân và thụ tinh là </a:t>
              </a:r>
              <a:r>
                <a:rPr lang="vi-VN" sz="3600" b="1">
                  <a:solidFill>
                    <a:srgbClr val="C00000"/>
                  </a:solidFill>
                  <a:ea typeface="Calibri" panose="020F0502020204030204" pitchFamily="34" charset="0"/>
                </a:rPr>
                <a:t>cơ chế duy trì </a:t>
              </a:r>
              <a:r>
                <a:rPr lang="vi-VN" sz="3600">
                  <a:ea typeface="Calibri" panose="020F0502020204030204" pitchFamily="34" charset="0"/>
                </a:rPr>
                <a:t>bộ nhiễm sắc đặc trưng của loài qua các thế hệ tế bào và cơ thể.</a:t>
              </a:r>
              <a:endParaRPr lang="en-US" sz="3600">
                <a:effectLst/>
                <a:ea typeface="Calibri" panose="020F0502020204030204" pitchFamily="34" charset="0"/>
              </a:endParaRPr>
            </a:p>
          </p:txBody>
        </p:sp>
      </p:grpSp>
      <p:grpSp>
        <p:nvGrpSpPr>
          <p:cNvPr id="18" name="Group 17"/>
          <p:cNvGrpSpPr/>
          <p:nvPr/>
        </p:nvGrpSpPr>
        <p:grpSpPr>
          <a:xfrm>
            <a:off x="457200" y="5960998"/>
            <a:ext cx="11506200" cy="2585323"/>
            <a:chOff x="6629400" y="4334759"/>
            <a:chExt cx="11506200" cy="2585323"/>
          </a:xfrm>
        </p:grpSpPr>
        <p:pic>
          <p:nvPicPr>
            <p:cNvPr id="19" name="Picture 18">
              <a:extLst>
                <a:ext uri="{FF2B5EF4-FFF2-40B4-BE49-F238E27FC236}">
                  <a16:creationId xmlns:a16="http://schemas.microsoft.com/office/drawing/2014/main" id="{049AAD6C-A841-45A7-8B21-1A76FA1FF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4802946"/>
              <a:ext cx="1603356" cy="1648948"/>
            </a:xfrm>
            <a:prstGeom prst="rect">
              <a:avLst/>
            </a:prstGeom>
          </p:spPr>
        </p:pic>
        <p:sp>
          <p:nvSpPr>
            <p:cNvPr id="21" name="Rectangle 20"/>
            <p:cNvSpPr/>
            <p:nvPr/>
          </p:nvSpPr>
          <p:spPr>
            <a:xfrm>
              <a:off x="8305800" y="4334759"/>
              <a:ext cx="9829800" cy="2585323"/>
            </a:xfrm>
            <a:prstGeom prst="rect">
              <a:avLst/>
            </a:prstGeom>
          </p:spPr>
          <p:txBody>
            <a:bodyPr wrap="square">
              <a:spAutoFit/>
            </a:bodyPr>
            <a:lstStyle/>
            <a:p>
              <a:pPr algn="just">
                <a:lnSpc>
                  <a:spcPct val="150000"/>
                </a:lnSpc>
                <a:spcAft>
                  <a:spcPts val="800"/>
                </a:spcAft>
              </a:pPr>
              <a:r>
                <a:rPr lang="vi-VN" sz="3600"/>
                <a:t>Nhiễm sắc thể vừa là </a:t>
              </a:r>
              <a:r>
                <a:rPr lang="vi-VN" sz="3600" b="1">
                  <a:solidFill>
                    <a:srgbClr val="0000FF"/>
                  </a:solidFill>
                </a:rPr>
                <a:t>vật chất mang thông tin di truyền</a:t>
              </a:r>
              <a:r>
                <a:rPr lang="vi-VN" sz="3600"/>
                <a:t> vừa là </a:t>
              </a:r>
              <a:r>
                <a:rPr lang="vi-VN" sz="3600" b="1">
                  <a:solidFill>
                    <a:srgbClr val="0000FF"/>
                  </a:solidFill>
                </a:rPr>
                <a:t>đơn vị truyền đạt vật chất di truyền</a:t>
              </a:r>
              <a:r>
                <a:rPr lang="vi-VN" sz="3600"/>
                <a:t> qua các thế hệ tế bào và cơ thể.</a:t>
              </a:r>
              <a:endParaRPr lang="en-US" sz="3600">
                <a:effectLst/>
                <a:ea typeface="Calibri" panose="020F0502020204030204" pitchFamily="34" charset="0"/>
              </a:endParaRPr>
            </a:p>
          </p:txBody>
        </p:sp>
      </p:grpSp>
      <p:sp>
        <p:nvSpPr>
          <p:cNvPr id="17" name="Rectangle 16"/>
          <p:cNvSpPr/>
          <p:nvPr/>
        </p:nvSpPr>
        <p:spPr>
          <a:xfrm>
            <a:off x="-152400" y="571500"/>
            <a:ext cx="18592799" cy="1295400"/>
          </a:xfrm>
          <a:prstGeom prst="rect">
            <a:avLst/>
          </a:prstGeom>
          <a:solidFill>
            <a:srgbClr val="E8EFF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Mối quan hệ giữa nguyên phân và giảm phân ở loài sinh sản hữu </a:t>
            </a:r>
            <a:r>
              <a:rPr lang="vi-VN" sz="4000" b="1" smtClean="0">
                <a:solidFill>
                  <a:schemeClr val="tx1"/>
                </a:solidFill>
              </a:rPr>
              <a:t>tính</a:t>
            </a:r>
            <a:endParaRPr lang="en-US" sz="4000" b="1">
              <a:solidFill>
                <a:schemeClr val="tx1"/>
              </a:solidFill>
            </a:endParaRPr>
          </a:p>
        </p:txBody>
      </p:sp>
      <p:grpSp>
        <p:nvGrpSpPr>
          <p:cNvPr id="20" name="Group 12"/>
          <p:cNvGrpSpPr/>
          <p:nvPr/>
        </p:nvGrpSpPr>
        <p:grpSpPr>
          <a:xfrm>
            <a:off x="12156071" y="4000500"/>
            <a:ext cx="6817729" cy="7180370"/>
            <a:chOff x="0" y="0"/>
            <a:chExt cx="13023280" cy="13716000"/>
          </a:xfrm>
        </p:grpSpPr>
        <p:grpSp>
          <p:nvGrpSpPr>
            <p:cNvPr id="22" name="Group 13"/>
            <p:cNvGrpSpPr/>
            <p:nvPr/>
          </p:nvGrpSpPr>
          <p:grpSpPr>
            <a:xfrm>
              <a:off x="0" y="9054901"/>
              <a:ext cx="1620462" cy="4661099"/>
              <a:chOff x="0" y="0"/>
              <a:chExt cx="184427" cy="530485"/>
            </a:xfrm>
          </p:grpSpPr>
          <p:sp>
            <p:nvSpPr>
              <p:cNvPr id="2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2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23"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3">
                <a:extLst>
                  <a:ext uri="{96DAC541-7B7A-43D3-8B79-37D633B846F1}">
                    <asvg:svgBlip xmlns="" xmlns:asvg="http://schemas.microsoft.com/office/drawing/2016/SVG/main" r:embed="rId4"/>
                  </a:ext>
                </a:extLst>
              </a:blip>
              <a:stretch>
                <a:fillRect l="-1369"/>
              </a:stretch>
            </a:blipFill>
          </p:spPr>
        </p:sp>
      </p:grpSp>
      <p:pic>
        <p:nvPicPr>
          <p:cNvPr id="14" name="Google Shape;273;p5"/>
          <p:cNvPicPr preferRelativeResize="0"/>
          <p:nvPr/>
        </p:nvPicPr>
        <p:blipFill rotWithShape="1">
          <a:blip r:embed="rId5">
            <a:alphaModFix/>
          </a:blip>
          <a:srcRect/>
          <a:stretch/>
        </p:blipFill>
        <p:spPr>
          <a:xfrm>
            <a:off x="381000" y="9105900"/>
            <a:ext cx="3441501" cy="849033"/>
          </a:xfrm>
          <a:prstGeom prst="rect">
            <a:avLst/>
          </a:prstGeom>
          <a:noFill/>
          <a:ln>
            <a:noFill/>
          </a:ln>
        </p:spPr>
      </p:pic>
    </p:spTree>
    <p:extLst>
      <p:ext uri="{BB962C8B-B14F-4D97-AF65-F5344CB8AC3E}">
        <p14:creationId xmlns:p14="http://schemas.microsoft.com/office/powerpoint/2010/main" val="9243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23116" y="738756"/>
            <a:ext cx="13841769" cy="8638664"/>
            <a:chOff x="0" y="0"/>
            <a:chExt cx="2100464" cy="1310902"/>
          </a:xfrm>
        </p:grpSpPr>
        <p:sp>
          <p:nvSpPr>
            <p:cNvPr id="3" name="Freeform 3"/>
            <p:cNvSpPr/>
            <p:nvPr/>
          </p:nvSpPr>
          <p:spPr>
            <a:xfrm>
              <a:off x="0" y="0"/>
              <a:ext cx="2100464" cy="1310902"/>
            </a:xfrm>
            <a:custGeom>
              <a:avLst/>
              <a:gdLst/>
              <a:ahLst/>
              <a:cxnLst/>
              <a:rect l="l" t="t" r="r" b="b"/>
              <a:pathLst>
                <a:path w="2100464" h="1310902">
                  <a:moveTo>
                    <a:pt x="2797" y="0"/>
                  </a:moveTo>
                  <a:lnTo>
                    <a:pt x="2097668" y="0"/>
                  </a:lnTo>
                  <a:cubicBezTo>
                    <a:pt x="2098410" y="0"/>
                    <a:pt x="2099121" y="295"/>
                    <a:pt x="2099645" y="819"/>
                  </a:cubicBezTo>
                  <a:cubicBezTo>
                    <a:pt x="2100170" y="1344"/>
                    <a:pt x="2100464" y="2055"/>
                    <a:pt x="2100464" y="2797"/>
                  </a:cubicBezTo>
                  <a:lnTo>
                    <a:pt x="2100464" y="1308106"/>
                  </a:lnTo>
                  <a:cubicBezTo>
                    <a:pt x="2100464" y="1309650"/>
                    <a:pt x="2099212" y="1310902"/>
                    <a:pt x="2097668" y="1310902"/>
                  </a:cubicBezTo>
                  <a:lnTo>
                    <a:pt x="2797" y="1310902"/>
                  </a:lnTo>
                  <a:cubicBezTo>
                    <a:pt x="1252" y="1310902"/>
                    <a:pt x="0" y="1309650"/>
                    <a:pt x="0" y="1308106"/>
                  </a:cubicBezTo>
                  <a:lnTo>
                    <a:pt x="0" y="2797"/>
                  </a:lnTo>
                  <a:cubicBezTo>
                    <a:pt x="0" y="1252"/>
                    <a:pt x="1252" y="0"/>
                    <a:pt x="2797" y="0"/>
                  </a:cubicBezTo>
                  <a:close/>
                </a:path>
              </a:pathLst>
            </a:custGeom>
            <a:solidFill>
              <a:srgbClr val="E8F8FD"/>
            </a:solidFill>
            <a:ln w="47625" cap="sq">
              <a:solidFill>
                <a:srgbClr val="000000"/>
              </a:solidFill>
              <a:prstDash val="solid"/>
              <a:miter/>
            </a:ln>
          </p:spPr>
        </p:sp>
        <p:sp>
          <p:nvSpPr>
            <p:cNvPr id="4" name="TextBox 4"/>
            <p:cNvSpPr txBox="1"/>
            <p:nvPr/>
          </p:nvSpPr>
          <p:spPr>
            <a:xfrm>
              <a:off x="0" y="-76200"/>
              <a:ext cx="2100464" cy="1387102"/>
            </a:xfrm>
            <a:prstGeom prst="rect">
              <a:avLst/>
            </a:prstGeom>
          </p:spPr>
          <p:txBody>
            <a:bodyPr lIns="0" tIns="0" rIns="0" bIns="0" rtlCol="0" anchor="ctr"/>
            <a:lstStyle/>
            <a:p>
              <a:pPr marL="0" lvl="0" indent="0" algn="l">
                <a:lnSpc>
                  <a:spcPts val="2799"/>
                </a:lnSpc>
                <a:spcBef>
                  <a:spcPct val="0"/>
                </a:spcBef>
              </a:pPr>
              <a:endParaRPr/>
            </a:p>
          </p:txBody>
        </p:sp>
      </p:grpSp>
      <p:sp>
        <p:nvSpPr>
          <p:cNvPr id="6" name="Freeform 6"/>
          <p:cNvSpPr/>
          <p:nvPr/>
        </p:nvSpPr>
        <p:spPr>
          <a:xfrm>
            <a:off x="990600" y="5753100"/>
            <a:ext cx="2687366" cy="4533900"/>
          </a:xfrm>
          <a:custGeom>
            <a:avLst/>
            <a:gdLst/>
            <a:ahLst/>
            <a:cxnLst/>
            <a:rect l="l" t="t" r="r" b="b"/>
            <a:pathLst>
              <a:path w="3699748" h="6241906">
                <a:moveTo>
                  <a:pt x="0" y="0"/>
                </a:moveTo>
                <a:lnTo>
                  <a:pt x="3699748" y="0"/>
                </a:lnTo>
                <a:lnTo>
                  <a:pt x="3699748" y="6241906"/>
                </a:lnTo>
                <a:lnTo>
                  <a:pt x="0" y="62419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4270968" y="5600700"/>
            <a:ext cx="3026433" cy="4688840"/>
          </a:xfrm>
          <a:custGeom>
            <a:avLst/>
            <a:gdLst/>
            <a:ahLst/>
            <a:cxnLst/>
            <a:rect l="l" t="t" r="r" b="b"/>
            <a:pathLst>
              <a:path w="4036395" h="6253569">
                <a:moveTo>
                  <a:pt x="0" y="0"/>
                </a:moveTo>
                <a:lnTo>
                  <a:pt x="4036395" y="0"/>
                </a:lnTo>
                <a:lnTo>
                  <a:pt x="4036395" y="6253569"/>
                </a:lnTo>
                <a:lnTo>
                  <a:pt x="0" y="62535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18" name="Picture 17"/>
          <p:cNvPicPr>
            <a:picLocks noChangeAspect="1"/>
          </p:cNvPicPr>
          <p:nvPr/>
        </p:nvPicPr>
        <p:blipFill>
          <a:blip r:embed="rId6"/>
          <a:stretch>
            <a:fillRect/>
          </a:stretch>
        </p:blipFill>
        <p:spPr>
          <a:xfrm rot="2085376">
            <a:off x="16526248" y="-183409"/>
            <a:ext cx="1005927" cy="3535986"/>
          </a:xfrm>
          <a:prstGeom prst="rect">
            <a:avLst/>
          </a:prstGeom>
        </p:spPr>
      </p:pic>
      <p:pic>
        <p:nvPicPr>
          <p:cNvPr id="19" name="Picture 18"/>
          <p:cNvPicPr>
            <a:picLocks noChangeAspect="1"/>
          </p:cNvPicPr>
          <p:nvPr/>
        </p:nvPicPr>
        <p:blipFill>
          <a:blip r:embed="rId7"/>
          <a:stretch>
            <a:fillRect/>
          </a:stretch>
        </p:blipFill>
        <p:spPr>
          <a:xfrm>
            <a:off x="663243" y="3925714"/>
            <a:ext cx="1837321" cy="1727120"/>
          </a:xfrm>
          <a:prstGeom prst="rect">
            <a:avLst/>
          </a:prstGeom>
        </p:spPr>
      </p:pic>
      <p:sp>
        <p:nvSpPr>
          <p:cNvPr id="5" name="Rectangle 4"/>
          <p:cNvSpPr/>
          <p:nvPr/>
        </p:nvSpPr>
        <p:spPr>
          <a:xfrm>
            <a:off x="3220883" y="1333500"/>
            <a:ext cx="11846233" cy="3785652"/>
          </a:xfrm>
          <a:prstGeom prst="rect">
            <a:avLst/>
          </a:prstGeom>
        </p:spPr>
        <p:txBody>
          <a:bodyPr wrap="square">
            <a:spAutoFit/>
          </a:bodyPr>
          <a:lstStyle/>
          <a:p>
            <a:pPr algn="just">
              <a:lnSpc>
                <a:spcPct val="150000"/>
              </a:lnSpc>
              <a:spcAft>
                <a:spcPts val="800"/>
              </a:spcAft>
            </a:pPr>
            <a:r>
              <a:rPr lang="en-US" sz="4000" b="1" smtClean="0">
                <a:latin typeface="Arial" panose="020B0604020202020204" pitchFamily="34" charset="0"/>
                <a:ea typeface="Calibri" panose="020F0502020204030204" pitchFamily="34" charset="0"/>
                <a:cs typeface="Arial" panose="020B0604020202020204" pitchFamily="34" charset="0"/>
              </a:rPr>
              <a:t>3</a:t>
            </a:r>
            <a:r>
              <a:rPr lang="vi-VN" sz="4000" b="1" smtClean="0">
                <a:latin typeface="Arial" panose="020B0604020202020204" pitchFamily="34" charset="0"/>
                <a:ea typeface="Calibri" panose="020F0502020204030204" pitchFamily="34" charset="0"/>
                <a:cs typeface="Arial" panose="020B0604020202020204" pitchFamily="34" charset="0"/>
              </a:rPr>
              <a:t>.</a:t>
            </a:r>
            <a:r>
              <a:rPr lang="vi-VN" sz="4000" smtClean="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Có ý kiến cho rằng: “Nhiễm sắc thể vừa là vật chất mang thông tin di truyền vừa là đơn vị truyền đạt vật chất di truyền qua các thế hệ tế bào và thế hệ cơ thể”. Ý kiến trên là đúng hay sai? Giải thích.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p:cNvGrpSpPr/>
          <p:nvPr/>
        </p:nvGrpSpPr>
        <p:grpSpPr>
          <a:xfrm>
            <a:off x="6141548" y="5006303"/>
            <a:ext cx="5478926" cy="5478926"/>
            <a:chOff x="5929964" y="4374362"/>
            <a:chExt cx="5478926" cy="5478926"/>
          </a:xfrm>
        </p:grpSpPr>
        <p:sp>
          <p:nvSpPr>
            <p:cNvPr id="11" name="Explosion 2 10"/>
            <p:cNvSpPr/>
            <p:nvPr/>
          </p:nvSpPr>
          <p:spPr>
            <a:xfrm rot="2124640">
              <a:off x="5929964" y="4374362"/>
              <a:ext cx="5478926" cy="5478926"/>
            </a:xfrm>
            <a:prstGeom prst="irregularSeal2">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6798816" y="6698326"/>
              <a:ext cx="3293616" cy="830997"/>
            </a:xfrm>
            <a:prstGeom prst="rect">
              <a:avLst/>
            </a:prstGeom>
          </p:spPr>
          <p:txBody>
            <a:bodyPr wrap="square">
              <a:spAutoFit/>
            </a:bodyPr>
            <a:lstStyle/>
            <a:p>
              <a:pPr algn="ctr"/>
              <a:r>
                <a:rPr lang="en-US" sz="4800" b="1" smtClean="0">
                  <a:solidFill>
                    <a:srgbClr val="FFFF00"/>
                  </a:solidFill>
                  <a:latin typeface="Arial" panose="020B0604020202020204" pitchFamily="34" charset="0"/>
                  <a:cs typeface="Arial" panose="020B0604020202020204" pitchFamily="34" charset="0"/>
                </a:rPr>
                <a:t>ĐÚNG</a:t>
              </a:r>
              <a:endParaRPr lang="en-US" sz="4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30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sp>
        <p:nvSpPr>
          <p:cNvPr id="2" name="Rounded Rectangle 1"/>
          <p:cNvSpPr/>
          <p:nvPr/>
        </p:nvSpPr>
        <p:spPr>
          <a:xfrm>
            <a:off x="5562600" y="419100"/>
            <a:ext cx="12192000" cy="4114800"/>
          </a:xfrm>
          <a:prstGeom prst="roundRect">
            <a:avLst>
              <a:gd name="adj" fmla="val 334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86500" y="768340"/>
            <a:ext cx="10744200"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Về cấu trúc, nhiễm sắc thể được cấu tạo từ </a:t>
            </a:r>
            <a:r>
              <a:rPr lang="vi-VN" sz="3600" smtClean="0">
                <a:latin typeface="Arial" panose="020B0604020202020204" pitchFamily="34" charset="0"/>
                <a:cs typeface="Arial" panose="020B0604020202020204" pitchFamily="34" charset="0"/>
              </a:rPr>
              <a:t>DNA</a:t>
            </a:r>
            <a:r>
              <a:rPr lang="en-US" sz="3600" smtClean="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sym typeface="Symbol" panose="05050102010706020507" pitchFamily="18" charset="2"/>
              </a:rPr>
              <a:t> </a:t>
            </a:r>
            <a:r>
              <a:rPr lang="en-US" sz="3600">
                <a:latin typeface="Arial" panose="020B0604020202020204" pitchFamily="34" charset="0"/>
                <a:cs typeface="Arial" panose="020B0604020202020204" pitchFamily="34" charset="0"/>
                <a:sym typeface="Symbol" panose="05050102010706020507" pitchFamily="18" charset="2"/>
              </a:rPr>
              <a:t>T</a:t>
            </a:r>
            <a:r>
              <a:rPr lang="vi-VN" sz="3600" smtClean="0">
                <a:latin typeface="Arial" panose="020B0604020202020204" pitchFamily="34" charset="0"/>
                <a:cs typeface="Arial" panose="020B0604020202020204" pitchFamily="34" charset="0"/>
              </a:rPr>
              <a:t>rong </a:t>
            </a:r>
            <a:r>
              <a:rPr lang="vi-VN" sz="3600">
                <a:latin typeface="Arial" panose="020B0604020202020204" pitchFamily="34" charset="0"/>
                <a:cs typeface="Arial" panose="020B0604020202020204" pitchFamily="34" charset="0"/>
              </a:rPr>
              <a:t>nhân tế bào, các gene được sắp xếp trong các nhiễm sắc </a:t>
            </a:r>
            <a:r>
              <a:rPr lang="vi-VN" sz="3600" smtClean="0">
                <a:latin typeface="Arial" panose="020B0604020202020204" pitchFamily="34" charset="0"/>
                <a:cs typeface="Arial" panose="020B0604020202020204" pitchFamily="34" charset="0"/>
              </a:rPr>
              <a:t>thể</a:t>
            </a:r>
            <a:r>
              <a:rPr lang="en-US" sz="3600">
                <a:latin typeface="Arial" panose="020B0604020202020204" pitchFamily="34" charset="0"/>
                <a:cs typeface="Arial" panose="020B0604020202020204" pitchFamily="34" charset="0"/>
                <a:sym typeface="Symbol" panose="05050102010706020507" pitchFamily="18" charset="2"/>
              </a:rPr>
              <a:t>  </a:t>
            </a:r>
            <a:r>
              <a:rPr lang="en-US" sz="3600" b="1" smtClean="0">
                <a:solidFill>
                  <a:srgbClr val="00B050"/>
                </a:solidFill>
                <a:latin typeface="Arial" panose="020B0604020202020204" pitchFamily="34" charset="0"/>
                <a:cs typeface="Arial" panose="020B0604020202020204" pitchFamily="34" charset="0"/>
                <a:sym typeface="Symbol" panose="05050102010706020507" pitchFamily="18" charset="2"/>
              </a:rPr>
              <a:t>N</a:t>
            </a:r>
            <a:r>
              <a:rPr lang="vi-VN" sz="3600" b="1" smtClean="0">
                <a:solidFill>
                  <a:srgbClr val="00B050"/>
                </a:solidFill>
                <a:latin typeface="Arial" panose="020B0604020202020204" pitchFamily="34" charset="0"/>
                <a:cs typeface="Arial" panose="020B0604020202020204" pitchFamily="34" charset="0"/>
              </a:rPr>
              <a:t>hiễm </a:t>
            </a:r>
            <a:r>
              <a:rPr lang="vi-VN" sz="3600" b="1">
                <a:solidFill>
                  <a:srgbClr val="00B050"/>
                </a:solidFill>
                <a:latin typeface="Arial" panose="020B0604020202020204" pitchFamily="34" charset="0"/>
                <a:cs typeface="Arial" panose="020B0604020202020204" pitchFamily="34" charset="0"/>
              </a:rPr>
              <a:t>sắc thể là vật chất mang thông tin di truyền</a:t>
            </a:r>
            <a:r>
              <a:rPr lang="vi-VN"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4098" name="Picture 2" descr="DNA là gì? Những thông tin quan trọng cần biết về DNA"/>
          <p:cNvPicPr>
            <a:picLocks noChangeAspect="1" noChangeArrowheads="1"/>
          </p:cNvPicPr>
          <p:nvPr/>
        </p:nvPicPr>
        <p:blipFill rotWithShape="1">
          <a:blip r:embed="rId2">
            <a:extLst>
              <a:ext uri="{28A0092B-C50C-407E-A947-70E740481C1C}">
                <a14:useLocalDpi xmlns:a14="http://schemas.microsoft.com/office/drawing/2010/main" val="0"/>
              </a:ext>
            </a:extLst>
          </a:blip>
          <a:srcRect r="52344"/>
          <a:stretch/>
        </p:blipFill>
        <p:spPr bwMode="auto">
          <a:xfrm>
            <a:off x="0" y="0"/>
            <a:ext cx="4902398"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562600" y="4991100"/>
            <a:ext cx="12192000" cy="4876800"/>
          </a:xfrm>
          <a:prstGeom prst="roundRect">
            <a:avLst>
              <a:gd name="adj" fmla="val 334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76950" y="5305841"/>
            <a:ext cx="11163300" cy="4247317"/>
          </a:xfrm>
          <a:prstGeom prst="rect">
            <a:avLst/>
          </a:prstGeom>
        </p:spPr>
        <p:txBody>
          <a:bodyPr wrap="square">
            <a:spAutoFit/>
          </a:bodyPr>
          <a:lstStyle/>
          <a:p>
            <a:pPr algn="just">
              <a:lnSpc>
                <a:spcPct val="150000"/>
              </a:lnSpc>
            </a:pPr>
            <a:r>
              <a:rPr lang="vi-VN" sz="3600"/>
              <a:t>Trong nguyên phân, giảm phân và thụ tinh, nhờ các quá trình nhân đôi, phân li và tổ hợp của các gene trên nhiễm sắc thể mà bộ nhiễm sắc thể mang thông tin di truyền của loài được truyền đạt cho các thế hệ tế bào và cơ thể.</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57400" y="571993"/>
            <a:ext cx="13645748" cy="1904507"/>
            <a:chOff x="2438400" y="983828"/>
            <a:chExt cx="13645748" cy="1904507"/>
          </a:xfrm>
        </p:grpSpPr>
        <p:grpSp>
          <p:nvGrpSpPr>
            <p:cNvPr id="10" name="Group 9"/>
            <p:cNvGrpSpPr/>
            <p:nvPr/>
          </p:nvGrpSpPr>
          <p:grpSpPr>
            <a:xfrm>
              <a:off x="2438400" y="983828"/>
              <a:ext cx="13645748" cy="1904507"/>
              <a:chOff x="1447800" y="2520351"/>
              <a:chExt cx="13645748" cy="1904507"/>
            </a:xfrm>
          </p:grpSpPr>
          <p:sp>
            <p:nvSpPr>
              <p:cNvPr id="9" name="Rounded Rectangle 8"/>
              <p:cNvSpPr/>
              <p:nvPr/>
            </p:nvSpPr>
            <p:spPr>
              <a:xfrm>
                <a:off x="2362199" y="2628899"/>
                <a:ext cx="12731349" cy="179595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520351"/>
                <a:ext cx="1539240" cy="1854555"/>
              </a:xfrm>
              <a:prstGeom prst="rect">
                <a:avLst/>
              </a:prstGeom>
            </p:spPr>
          </p:pic>
        </p:grpSp>
        <p:sp>
          <p:nvSpPr>
            <p:cNvPr id="2" name="Rectangle 1"/>
            <p:cNvSpPr/>
            <p:nvPr/>
          </p:nvSpPr>
          <p:spPr>
            <a:xfrm>
              <a:off x="4114800" y="1113192"/>
              <a:ext cx="11582400" cy="1754326"/>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Đ</a:t>
              </a:r>
              <a:r>
                <a:rPr lang="vi-VN" sz="3600" smtClean="0">
                  <a:latin typeface="Arial" panose="020B0604020202020204" pitchFamily="34" charset="0"/>
                  <a:cs typeface="Arial" panose="020B0604020202020204" pitchFamily="34" charset="0"/>
                </a:rPr>
                <a:t>ọc </a:t>
              </a:r>
              <a:r>
                <a:rPr lang="vi-VN" sz="3600">
                  <a:latin typeface="Arial" panose="020B0604020202020204" pitchFamily="34" charset="0"/>
                  <a:cs typeface="Arial" panose="020B0604020202020204" pitchFamily="34" charset="0"/>
                </a:rPr>
                <a:t>thông tin mục II.2 SGK tr.179 và cho biết: Các ví dụ </a:t>
              </a:r>
              <a:r>
                <a:rPr lang="en-US" sz="3600" smtClean="0">
                  <a:latin typeface="Arial" panose="020B0604020202020204" pitchFamily="34" charset="0"/>
                  <a:cs typeface="Arial" panose="020B0604020202020204" pitchFamily="34" charset="0"/>
                </a:rPr>
                <a:t>sau</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là ứng dụng của nguyên phân hay giảm phân?</a:t>
              </a:r>
              <a:endParaRPr lang="en-US" sz="3600">
                <a:latin typeface="Arial" panose="020B0604020202020204" pitchFamily="34" charset="0"/>
                <a:cs typeface="Arial" panose="020B0604020202020204" pitchFamily="34" charset="0"/>
              </a:endParaRPr>
            </a:p>
          </p:txBody>
        </p:sp>
      </p:grpSp>
      <p:pic>
        <p:nvPicPr>
          <p:cNvPr id="18" name="image22.png"/>
          <p:cNvPicPr/>
          <p:nvPr/>
        </p:nvPicPr>
        <p:blipFill>
          <a:blip r:embed="rId3"/>
          <a:srcRect/>
          <a:stretch>
            <a:fillRect/>
          </a:stretch>
        </p:blipFill>
        <p:spPr>
          <a:xfrm>
            <a:off x="990600" y="3162369"/>
            <a:ext cx="4975702" cy="6629331"/>
          </a:xfrm>
          <a:prstGeom prst="rect">
            <a:avLst/>
          </a:prstGeom>
          <a:ln/>
        </p:spPr>
      </p:pic>
      <p:sp>
        <p:nvSpPr>
          <p:cNvPr id="3" name="Rounded Rectangle 2"/>
          <p:cNvSpPr/>
          <p:nvPr/>
        </p:nvSpPr>
        <p:spPr>
          <a:xfrm>
            <a:off x="6858000" y="2990867"/>
            <a:ext cx="10515600" cy="4000466"/>
          </a:xfrm>
          <a:prstGeom prst="roundRect">
            <a:avLst/>
          </a:prstGeom>
          <a:solidFill>
            <a:schemeClr val="accent5">
              <a:lumMod val="20000"/>
              <a:lumOff val="80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smtClean="0">
                <a:solidFill>
                  <a:schemeClr val="tx1"/>
                </a:solidFill>
              </a:rPr>
              <a:t>(</a:t>
            </a:r>
            <a:r>
              <a:rPr lang="vi-VN" sz="3600" b="1" i="1" smtClean="0">
                <a:solidFill>
                  <a:schemeClr val="tx1"/>
                </a:solidFill>
              </a:rPr>
              <a:t>1</a:t>
            </a:r>
            <a:r>
              <a:rPr lang="en-US" sz="3600" b="1" i="1" smtClean="0">
                <a:solidFill>
                  <a:schemeClr val="tx1"/>
                </a:solidFill>
              </a:rPr>
              <a:t>)</a:t>
            </a:r>
            <a:r>
              <a:rPr lang="vi-VN" sz="3600" b="1" i="1" smtClean="0">
                <a:solidFill>
                  <a:schemeClr val="tx1"/>
                </a:solidFill>
              </a:rPr>
              <a:t>. </a:t>
            </a:r>
            <a:r>
              <a:rPr lang="vi-VN" sz="3600" i="1">
                <a:solidFill>
                  <a:schemeClr val="tx1"/>
                </a:solidFill>
              </a:rPr>
              <a:t>Nhân giống hoa lan bằng phương pháp nuôi cấy mô giúp tạo ra hàng loạt cây con ổn định về mặt di truyền và đáp ứng nhu cầu thị trường.</a:t>
            </a:r>
            <a:endParaRPr lang="en-US" sz="3600">
              <a:solidFill>
                <a:schemeClr val="tx1"/>
              </a:solidFill>
            </a:endParaRPr>
          </a:p>
        </p:txBody>
      </p:sp>
      <p:grpSp>
        <p:nvGrpSpPr>
          <p:cNvPr id="19" name="Group 18">
            <a:extLst>
              <a:ext uri="{FF2B5EF4-FFF2-40B4-BE49-F238E27FC236}">
                <a16:creationId xmlns:a16="http://schemas.microsoft.com/office/drawing/2014/main" id="{D196351A-2DDB-40AC-B1B8-761C4C270134}"/>
              </a:ext>
            </a:extLst>
          </p:cNvPr>
          <p:cNvGrpSpPr/>
          <p:nvPr/>
        </p:nvGrpSpPr>
        <p:grpSpPr>
          <a:xfrm>
            <a:off x="8124692" y="7353300"/>
            <a:ext cx="7982216" cy="2557304"/>
            <a:chOff x="7917888" y="10251212"/>
            <a:chExt cx="7982216" cy="2557304"/>
          </a:xfrm>
        </p:grpSpPr>
        <p:sp>
          <p:nvSpPr>
            <p:cNvPr id="24" name="Rounded Rectangular Callout 22">
              <a:extLst>
                <a:ext uri="{FF2B5EF4-FFF2-40B4-BE49-F238E27FC236}">
                  <a16:creationId xmlns:a16="http://schemas.microsoft.com/office/drawing/2014/main" id="{93412E44-897C-435C-A184-F6AE59F07459}"/>
                </a:ext>
              </a:extLst>
            </p:cNvPr>
            <p:cNvSpPr/>
            <p:nvPr/>
          </p:nvSpPr>
          <p:spPr>
            <a:xfrm>
              <a:off x="10782388" y="10403612"/>
              <a:ext cx="5117716" cy="1380077"/>
            </a:xfrm>
            <a:prstGeom prst="wedgeRoundRectCallout">
              <a:avLst>
                <a:gd name="adj1" fmla="val -60136"/>
                <a:gd name="adj2" fmla="val 94738"/>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FFFF00"/>
                  </a:solidFill>
                  <a:latin typeface="Arial" panose="020B0604020202020204" pitchFamily="34" charset="0"/>
                  <a:cs typeface="Arial" panose="020B0604020202020204" pitchFamily="34" charset="0"/>
                </a:rPr>
                <a:t>Nguyên phân</a:t>
              </a:r>
              <a:endParaRPr lang="en-US" sz="4000" b="1">
                <a:solidFill>
                  <a:srgbClr val="FFFF00"/>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701305F8-15F9-4940-A075-EB629C98D95C}"/>
                </a:ext>
              </a:extLst>
            </p:cNvPr>
            <p:cNvPicPr>
              <a:picLocks noChangeAspect="1"/>
            </p:cNvPicPr>
            <p:nvPr/>
          </p:nvPicPr>
          <p:blipFill>
            <a:blip r:embed="rId4"/>
            <a:stretch>
              <a:fillRect/>
            </a:stretch>
          </p:blipFill>
          <p:spPr>
            <a:xfrm>
              <a:off x="7917888" y="10251212"/>
              <a:ext cx="2458345" cy="2557304"/>
            </a:xfrm>
            <a:prstGeom prst="rect">
              <a:avLst/>
            </a:prstGeom>
          </p:spPr>
        </p:pic>
      </p:grpSp>
    </p:spTree>
    <p:extLst>
      <p:ext uri="{BB962C8B-B14F-4D97-AF65-F5344CB8AC3E}">
        <p14:creationId xmlns:p14="http://schemas.microsoft.com/office/powerpoint/2010/main" val="263733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57200" y="723900"/>
            <a:ext cx="9372600" cy="8953500"/>
          </a:xfrm>
          <a:prstGeom prst="roundRect">
            <a:avLst/>
          </a:prstGeom>
          <a:solidFill>
            <a:schemeClr val="accent3">
              <a:lumMod val="20000"/>
              <a:lumOff val="80000"/>
            </a:schemeClr>
          </a:solidFill>
          <a:ln w="571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smtClean="0">
                <a:solidFill>
                  <a:schemeClr val="tx1"/>
                </a:solidFill>
                <a:latin typeface="Arial" panose="020B0604020202020204" pitchFamily="34" charset="0"/>
                <a:cs typeface="Arial" panose="020B0604020202020204" pitchFamily="34" charset="0"/>
              </a:rPr>
              <a:t>(2). </a:t>
            </a:r>
            <a:r>
              <a:rPr lang="vi-VN" sz="3600" i="1" smtClean="0">
                <a:solidFill>
                  <a:schemeClr val="tx1"/>
                </a:solidFill>
                <a:latin typeface="Arial" panose="020B0604020202020204" pitchFamily="34" charset="0"/>
                <a:cs typeface="Arial" panose="020B0604020202020204" pitchFamily="34" charset="0"/>
              </a:rPr>
              <a:t>Lợn </a:t>
            </a:r>
            <a:r>
              <a:rPr lang="vi-VN" sz="3600" i="1">
                <a:solidFill>
                  <a:schemeClr val="tx1"/>
                </a:solidFill>
                <a:latin typeface="Arial" panose="020B0604020202020204" pitchFamily="34" charset="0"/>
                <a:cs typeface="Arial" panose="020B0604020202020204" pitchFamily="34" charset="0"/>
              </a:rPr>
              <a:t>mán là giống lợn nhỏ con được lai giữa lợn nhà và lợn rừng xuất phát từ miền Bắc và miền Trung Việt Nam. Đặc trưng của lợn mán là da dày, đen, nhiều nạc, lớp mỡ mỏng, lợn có trọng lượng 10 - 15 kg/con. Mặc dù nhỏ con nhưng chúng có chất lượng thịt thơm ngon, săn chắc và được ưa chuộng do nguồn gốc cũng như phương thức nuôi thả vườn.</a:t>
            </a:r>
            <a:endParaRPr lang="en-US" sz="3600" i="1">
              <a:solidFill>
                <a:schemeClr val="tx1"/>
              </a:solidFill>
              <a:latin typeface="Arial" panose="020B0604020202020204" pitchFamily="34" charset="0"/>
              <a:cs typeface="Arial" panose="020B0604020202020204" pitchFamily="34" charset="0"/>
            </a:endParaRPr>
          </a:p>
        </p:txBody>
      </p:sp>
      <p:pic>
        <p:nvPicPr>
          <p:cNvPr id="7170" name="Picture 2" descr="Lưu ý khi nuôi lợn Mán (Lợn cắp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638858"/>
            <a:ext cx="7428699"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196351A-2DDB-40AC-B1B8-761C4C270134}"/>
              </a:ext>
            </a:extLst>
          </p:cNvPr>
          <p:cNvGrpSpPr/>
          <p:nvPr/>
        </p:nvGrpSpPr>
        <p:grpSpPr>
          <a:xfrm>
            <a:off x="10477499" y="6544358"/>
            <a:ext cx="7200100" cy="3247342"/>
            <a:chOff x="8423247" y="9561173"/>
            <a:chExt cx="7200100" cy="3247342"/>
          </a:xfrm>
        </p:grpSpPr>
        <p:sp>
          <p:nvSpPr>
            <p:cNvPr id="12" name="Rounded Rectangular Callout 22">
              <a:extLst>
                <a:ext uri="{FF2B5EF4-FFF2-40B4-BE49-F238E27FC236}">
                  <a16:creationId xmlns:a16="http://schemas.microsoft.com/office/drawing/2014/main" id="{93412E44-897C-435C-A184-F6AE59F07459}"/>
                </a:ext>
              </a:extLst>
            </p:cNvPr>
            <p:cNvSpPr/>
            <p:nvPr/>
          </p:nvSpPr>
          <p:spPr>
            <a:xfrm>
              <a:off x="11166447" y="9561173"/>
              <a:ext cx="4456900" cy="1380077"/>
            </a:xfrm>
            <a:prstGeom prst="wedgeRoundRectCallout">
              <a:avLst>
                <a:gd name="adj1" fmla="val -54349"/>
                <a:gd name="adj2" fmla="val 106630"/>
                <a:gd name="adj3" fmla="val 1666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FFFF00"/>
                  </a:solidFill>
                  <a:latin typeface="Arial" panose="020B0604020202020204" pitchFamily="34" charset="0"/>
                  <a:cs typeface="Arial" panose="020B0604020202020204" pitchFamily="34" charset="0"/>
                </a:rPr>
                <a:t>Giảm phân</a:t>
              </a:r>
              <a:endParaRPr lang="en-US" sz="4000" b="1">
                <a:solidFill>
                  <a:srgbClr val="FFFF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01305F8-15F9-4940-A075-EB629C98D95C}"/>
                </a:ext>
              </a:extLst>
            </p:cNvPr>
            <p:cNvPicPr>
              <a:picLocks noChangeAspect="1"/>
            </p:cNvPicPr>
            <p:nvPr/>
          </p:nvPicPr>
          <p:blipFill>
            <a:blip r:embed="rId3"/>
            <a:stretch>
              <a:fillRect/>
            </a:stretch>
          </p:blipFill>
          <p:spPr>
            <a:xfrm>
              <a:off x="8423247" y="10251211"/>
              <a:ext cx="2458345" cy="2557304"/>
            </a:xfrm>
            <a:prstGeom prst="rect">
              <a:avLst/>
            </a:prstGeom>
          </p:spPr>
        </p:pic>
      </p:grpSp>
    </p:spTree>
    <p:extLst>
      <p:ext uri="{BB962C8B-B14F-4D97-AF65-F5344CB8AC3E}">
        <p14:creationId xmlns:p14="http://schemas.microsoft.com/office/powerpoint/2010/main" val="41808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heel(1)">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3.png"/>
          <p:cNvPicPr/>
          <p:nvPr/>
        </p:nvPicPr>
        <p:blipFill>
          <a:blip r:embed="rId2"/>
          <a:srcRect/>
          <a:stretch>
            <a:fillRect/>
          </a:stretch>
        </p:blipFill>
        <p:spPr>
          <a:xfrm>
            <a:off x="250941" y="333591"/>
            <a:ext cx="6997715" cy="4800600"/>
          </a:xfrm>
          <a:prstGeom prst="rect">
            <a:avLst/>
          </a:prstGeom>
          <a:ln/>
        </p:spPr>
      </p:pic>
      <p:pic>
        <p:nvPicPr>
          <p:cNvPr id="8" name="image19.png"/>
          <p:cNvPicPr/>
          <p:nvPr/>
        </p:nvPicPr>
        <p:blipFill>
          <a:blip r:embed="rId3"/>
          <a:srcRect/>
          <a:stretch>
            <a:fillRect/>
          </a:stretch>
        </p:blipFill>
        <p:spPr>
          <a:xfrm>
            <a:off x="245079" y="5743791"/>
            <a:ext cx="6997715" cy="4047909"/>
          </a:xfrm>
          <a:prstGeom prst="rect">
            <a:avLst/>
          </a:prstGeom>
          <a:ln/>
        </p:spPr>
      </p:pic>
      <p:sp>
        <p:nvSpPr>
          <p:cNvPr id="9" name="Rounded Rectangle 8"/>
          <p:cNvSpPr/>
          <p:nvPr/>
        </p:nvSpPr>
        <p:spPr>
          <a:xfrm>
            <a:off x="7566140" y="1247991"/>
            <a:ext cx="6705600" cy="2895600"/>
          </a:xfrm>
          <a:prstGeom prst="roundRect">
            <a:avLst/>
          </a:prstGeom>
          <a:solidFill>
            <a:schemeClr val="accent2">
              <a:lumMod val="20000"/>
              <a:lumOff val="80000"/>
            </a:schemeClr>
          </a:solidFill>
          <a:ln w="5715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smtClean="0">
                <a:solidFill>
                  <a:schemeClr val="tx1"/>
                </a:solidFill>
              </a:rPr>
              <a:t>(</a:t>
            </a:r>
            <a:r>
              <a:rPr lang="vi-VN" sz="3600" b="1" i="1" smtClean="0">
                <a:solidFill>
                  <a:schemeClr val="tx1"/>
                </a:solidFill>
              </a:rPr>
              <a:t>3</a:t>
            </a:r>
            <a:r>
              <a:rPr lang="en-US" sz="3600" b="1" i="1" smtClean="0">
                <a:solidFill>
                  <a:schemeClr val="tx1"/>
                </a:solidFill>
              </a:rPr>
              <a:t>)</a:t>
            </a:r>
            <a:r>
              <a:rPr lang="vi-VN" sz="3600" b="1" i="1" smtClean="0">
                <a:solidFill>
                  <a:schemeClr val="tx1"/>
                </a:solidFill>
              </a:rPr>
              <a:t>. </a:t>
            </a:r>
            <a:r>
              <a:rPr lang="vi-VN" sz="3600" i="1">
                <a:solidFill>
                  <a:schemeClr val="tx1"/>
                </a:solidFill>
              </a:rPr>
              <a:t>Thụ tinh trong ống nghiệm giúp điều trị hiếm muộn.</a:t>
            </a:r>
            <a:endParaRPr lang="en-US" sz="3600">
              <a:solidFill>
                <a:schemeClr val="tx1"/>
              </a:solidFill>
            </a:endParaRPr>
          </a:p>
        </p:txBody>
      </p:sp>
      <p:sp>
        <p:nvSpPr>
          <p:cNvPr id="10" name="Rounded Rectangle 9"/>
          <p:cNvSpPr/>
          <p:nvPr/>
        </p:nvSpPr>
        <p:spPr>
          <a:xfrm>
            <a:off x="7566140" y="5765514"/>
            <a:ext cx="6705600" cy="3928954"/>
          </a:xfrm>
          <a:prstGeom prst="roundRect">
            <a:avLst/>
          </a:prstGeom>
          <a:solidFill>
            <a:schemeClr val="accent4">
              <a:lumMod val="20000"/>
              <a:lumOff val="80000"/>
            </a:schemeClr>
          </a:solidFill>
          <a:ln w="571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smtClean="0">
                <a:solidFill>
                  <a:schemeClr val="tx1"/>
                </a:solidFill>
                <a:latin typeface="Arial" panose="020B0604020202020204" pitchFamily="34" charset="0"/>
                <a:cs typeface="Arial" panose="020B0604020202020204" pitchFamily="34" charset="0"/>
              </a:rPr>
              <a:t>(4)</a:t>
            </a:r>
            <a:r>
              <a:rPr lang="vi-VN" sz="3600" b="1" i="1" smtClean="0">
                <a:solidFill>
                  <a:schemeClr val="tx1"/>
                </a:solidFill>
                <a:latin typeface="Arial" panose="020B0604020202020204" pitchFamily="34" charset="0"/>
                <a:cs typeface="Arial" panose="020B0604020202020204" pitchFamily="34" charset="0"/>
              </a:rPr>
              <a:t>. </a:t>
            </a:r>
            <a:r>
              <a:rPr lang="vi-VN" sz="3600" i="1">
                <a:solidFill>
                  <a:schemeClr val="tx1"/>
                </a:solidFill>
                <a:latin typeface="Arial" panose="020B0604020202020204" pitchFamily="34" charset="0"/>
                <a:cs typeface="Arial" panose="020B0604020202020204" pitchFamily="34" charset="0"/>
              </a:rPr>
              <a:t>Nuôi cấy mô tạo ra mô cấy ghép da tạo điều kiện cho việc sửa chữa và tái tạo mô da bị tổn thương.</a:t>
            </a:r>
            <a:endParaRPr lang="en-US" sz="36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4630255" y="7550505"/>
            <a:ext cx="3429145" cy="707886"/>
          </a:xfrm>
          <a:prstGeom prst="rect">
            <a:avLst/>
          </a:prstGeom>
        </p:spPr>
        <p:txBody>
          <a:bodyPr wrap="none">
            <a:spAutoFit/>
          </a:bodyPr>
          <a:lstStyle/>
          <a:p>
            <a:pPr algn="ctr"/>
            <a:r>
              <a:rPr lang="en-US" sz="4000" b="1">
                <a:solidFill>
                  <a:srgbClr val="FF0000"/>
                </a:solidFill>
                <a:latin typeface="Arial" panose="020B0604020202020204" pitchFamily="34" charset="0"/>
                <a:cs typeface="Arial" panose="020B0604020202020204" pitchFamily="34" charset="0"/>
              </a:rPr>
              <a:t>Nguyên phân</a:t>
            </a:r>
          </a:p>
        </p:txBody>
      </p:sp>
      <p:sp>
        <p:nvSpPr>
          <p:cNvPr id="5" name="Down Arrow 4"/>
          <p:cNvSpPr/>
          <p:nvPr/>
        </p:nvSpPr>
        <p:spPr>
          <a:xfrm>
            <a:off x="15925727" y="6223048"/>
            <a:ext cx="838200" cy="990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927614" y="2924391"/>
            <a:ext cx="2834430" cy="707886"/>
          </a:xfrm>
          <a:prstGeom prst="rect">
            <a:avLst/>
          </a:prstGeom>
        </p:spPr>
        <p:txBody>
          <a:bodyPr wrap="none">
            <a:spAutoFit/>
          </a:bodyPr>
          <a:lstStyle/>
          <a:p>
            <a:pPr algn="ctr"/>
            <a:r>
              <a:rPr lang="en-US" sz="4000" b="1" smtClean="0">
                <a:solidFill>
                  <a:srgbClr val="FF0000"/>
                </a:solidFill>
                <a:latin typeface="Arial" panose="020B0604020202020204" pitchFamily="34" charset="0"/>
                <a:cs typeface="Arial" panose="020B0604020202020204" pitchFamily="34" charset="0"/>
              </a:rPr>
              <a:t>Giảm phân</a:t>
            </a:r>
            <a:endParaRPr lang="en-US" sz="4000" b="1">
              <a:solidFill>
                <a:srgbClr val="FF0000"/>
              </a:solidFill>
              <a:latin typeface="Arial" panose="020B0604020202020204" pitchFamily="34" charset="0"/>
              <a:cs typeface="Arial" panose="020B0604020202020204" pitchFamily="34" charset="0"/>
            </a:endParaRPr>
          </a:p>
        </p:txBody>
      </p:sp>
      <p:sp>
        <p:nvSpPr>
          <p:cNvPr id="16" name="Down Arrow 15"/>
          <p:cNvSpPr/>
          <p:nvPr/>
        </p:nvSpPr>
        <p:spPr>
          <a:xfrm>
            <a:off x="15925727" y="1596934"/>
            <a:ext cx="838200" cy="990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17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p:bldP spid="5" grpId="0" animBg="1"/>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86750" y="668215"/>
            <a:ext cx="5349550" cy="1582983"/>
            <a:chOff x="975049" y="423794"/>
            <a:chExt cx="5349550" cy="1582983"/>
          </a:xfrm>
        </p:grpSpPr>
        <p:sp>
          <p:nvSpPr>
            <p:cNvPr id="12" name="Rounded Rectangle 11"/>
            <p:cNvSpPr/>
            <p:nvPr/>
          </p:nvSpPr>
          <p:spPr>
            <a:xfrm>
              <a:off x="1371599" y="499994"/>
              <a:ext cx="4953000" cy="13716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  </a:t>
              </a:r>
              <a:r>
                <a:rPr lang="en-US" sz="4400" b="1" smtClean="0">
                  <a:solidFill>
                    <a:schemeClr val="tx1"/>
                  </a:solidFill>
                  <a:latin typeface="Arial" panose="020B0604020202020204" pitchFamily="34" charset="0"/>
                  <a:cs typeface="Arial" panose="020B0604020202020204" pitchFamily="34" charset="0"/>
                </a:rPr>
                <a:t>ỨNG DỤNG</a:t>
              </a:r>
              <a:endParaRPr lang="en-US" sz="4400" b="1">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975049" y="423794"/>
              <a:ext cx="929951" cy="1582983"/>
            </a:xfrm>
            <a:prstGeom prst="rect">
              <a:avLst/>
            </a:prstGeom>
          </p:spPr>
        </p:pic>
      </p:grpSp>
      <p:sp>
        <p:nvSpPr>
          <p:cNvPr id="2" name="Rectangle 1"/>
          <p:cNvSpPr/>
          <p:nvPr/>
        </p:nvSpPr>
        <p:spPr>
          <a:xfrm>
            <a:off x="6172200" y="571500"/>
            <a:ext cx="11734800" cy="1754326"/>
          </a:xfrm>
          <a:prstGeom prst="rect">
            <a:avLst/>
          </a:prstGeom>
        </p:spPr>
        <p:txBody>
          <a:bodyPr wrap="square">
            <a:spAutoFit/>
          </a:bodyPr>
          <a:lstStyle/>
          <a:p>
            <a:pPr algn="just">
              <a:lnSpc>
                <a:spcPct val="150000"/>
              </a:lnSpc>
              <a:spcAft>
                <a:spcPts val="800"/>
              </a:spcAft>
            </a:pPr>
            <a:r>
              <a:rPr lang="vi-VN" sz="3600" b="1">
                <a:solidFill>
                  <a:srgbClr val="0000FF"/>
                </a:solidFill>
                <a:ea typeface="Calibri" panose="020F0502020204030204" pitchFamily="34" charset="0"/>
              </a:rPr>
              <a:t>Nguyên phân </a:t>
            </a:r>
            <a:r>
              <a:rPr lang="vi-VN" sz="3600">
                <a:ea typeface="Calibri" panose="020F0502020204030204" pitchFamily="34" charset="0"/>
              </a:rPr>
              <a:t>là cơ sở cho các ứng dụng trong nhân giống vô tính nhằm giữ đặc tính của cây trồng, vật nuôi.</a:t>
            </a:r>
            <a:endParaRPr lang="en-US" sz="3600">
              <a:effectLst/>
              <a:ea typeface="Calibri" panose="020F0502020204030204" pitchFamily="34" charset="0"/>
            </a:endParaRPr>
          </a:p>
        </p:txBody>
      </p:sp>
      <p:grpSp>
        <p:nvGrpSpPr>
          <p:cNvPr id="10" name="Group 9"/>
          <p:cNvGrpSpPr/>
          <p:nvPr/>
        </p:nvGrpSpPr>
        <p:grpSpPr>
          <a:xfrm>
            <a:off x="852794" y="2933700"/>
            <a:ext cx="16749406" cy="6622169"/>
            <a:chOff x="852794" y="2781300"/>
            <a:chExt cx="16749406" cy="6622169"/>
          </a:xfrm>
        </p:grpSpPr>
        <p:pic>
          <p:nvPicPr>
            <p:cNvPr id="16" name="image4.png"/>
            <p:cNvPicPr/>
            <p:nvPr/>
          </p:nvPicPr>
          <p:blipFill>
            <a:blip r:embed="rId3"/>
            <a:srcRect/>
            <a:stretch>
              <a:fillRect/>
            </a:stretch>
          </p:blipFill>
          <p:spPr>
            <a:xfrm>
              <a:off x="852794" y="2781300"/>
              <a:ext cx="5453714" cy="4038600"/>
            </a:xfrm>
            <a:prstGeom prst="rect">
              <a:avLst/>
            </a:prstGeom>
            <a:ln/>
          </p:spPr>
        </p:pic>
        <p:pic>
          <p:nvPicPr>
            <p:cNvPr id="17" name="image12.png"/>
            <p:cNvPicPr/>
            <p:nvPr/>
          </p:nvPicPr>
          <p:blipFill>
            <a:blip r:embed="rId4"/>
            <a:srcRect/>
            <a:stretch>
              <a:fillRect/>
            </a:stretch>
          </p:blipFill>
          <p:spPr>
            <a:xfrm>
              <a:off x="6687508" y="2781300"/>
              <a:ext cx="5656892" cy="4038600"/>
            </a:xfrm>
            <a:prstGeom prst="rect">
              <a:avLst/>
            </a:prstGeom>
            <a:ln/>
          </p:spPr>
        </p:pic>
        <p:pic>
          <p:nvPicPr>
            <p:cNvPr id="18" name="image24.png"/>
            <p:cNvPicPr/>
            <p:nvPr/>
          </p:nvPicPr>
          <p:blipFill>
            <a:blip r:embed="rId5"/>
            <a:srcRect/>
            <a:stretch>
              <a:fillRect/>
            </a:stretch>
          </p:blipFill>
          <p:spPr>
            <a:xfrm>
              <a:off x="12725400" y="2781300"/>
              <a:ext cx="4876800" cy="4038600"/>
            </a:xfrm>
            <a:prstGeom prst="rect">
              <a:avLst/>
            </a:prstGeom>
            <a:ln/>
          </p:spPr>
        </p:pic>
        <p:sp>
          <p:nvSpPr>
            <p:cNvPr id="3" name="Rectangle 2"/>
            <p:cNvSpPr/>
            <p:nvPr/>
          </p:nvSpPr>
          <p:spPr>
            <a:xfrm>
              <a:off x="2371628" y="7124702"/>
              <a:ext cx="2416046" cy="646331"/>
            </a:xfrm>
            <a:prstGeom prst="rect">
              <a:avLst/>
            </a:prstGeom>
          </p:spPr>
          <p:txBody>
            <a:bodyPr wrap="none">
              <a:spAutoFit/>
            </a:bodyPr>
            <a:lstStyle/>
            <a:p>
              <a:pPr algn="ctr"/>
              <a:r>
                <a:rPr lang="vi-VN" sz="3600" i="1">
                  <a:latin typeface="Arial" panose="020B0604020202020204" pitchFamily="34" charset="0"/>
                  <a:ea typeface="Calibri" panose="020F0502020204030204" pitchFamily="34" charset="0"/>
                  <a:cs typeface="Arial" panose="020B0604020202020204" pitchFamily="34" charset="0"/>
                </a:rPr>
                <a:t>Giâm cành</a:t>
              </a:r>
              <a:endParaRPr lang="en-US" sz="3600">
                <a:latin typeface="Arial" panose="020B0604020202020204" pitchFamily="34" charset="0"/>
                <a:cs typeface="Arial" panose="020B0604020202020204" pitchFamily="34" charset="0"/>
              </a:endParaRPr>
            </a:p>
          </p:txBody>
        </p:sp>
        <p:sp>
          <p:nvSpPr>
            <p:cNvPr id="20" name="Rectangle 19"/>
            <p:cNvSpPr/>
            <p:nvPr/>
          </p:nvSpPr>
          <p:spPr>
            <a:xfrm>
              <a:off x="8320756" y="7124701"/>
              <a:ext cx="2390399" cy="646331"/>
            </a:xfrm>
            <a:prstGeom prst="rect">
              <a:avLst/>
            </a:prstGeom>
          </p:spPr>
          <p:txBody>
            <a:bodyPr wrap="none">
              <a:spAutoFit/>
            </a:bodyPr>
            <a:lstStyle/>
            <a:p>
              <a:pPr algn="ctr"/>
              <a:r>
                <a:rPr lang="en-US" sz="3600" i="1" smtClean="0">
                  <a:latin typeface="Arial" panose="020B0604020202020204" pitchFamily="34" charset="0"/>
                  <a:ea typeface="Calibri" panose="020F0502020204030204" pitchFamily="34" charset="0"/>
                  <a:cs typeface="Arial" panose="020B0604020202020204" pitchFamily="34" charset="0"/>
                </a:rPr>
                <a:t>Chiết</a:t>
              </a:r>
              <a:r>
                <a:rPr lang="vi-VN" sz="3600" i="1" smtClean="0">
                  <a:latin typeface="Arial" panose="020B0604020202020204" pitchFamily="34" charset="0"/>
                  <a:ea typeface="Calibri" panose="020F0502020204030204" pitchFamily="34" charset="0"/>
                  <a:cs typeface="Arial" panose="020B0604020202020204" pitchFamily="34" charset="0"/>
                </a:rPr>
                <a:t> </a:t>
              </a:r>
              <a:r>
                <a:rPr lang="vi-VN" sz="3600" i="1">
                  <a:latin typeface="Arial" panose="020B0604020202020204" pitchFamily="34" charset="0"/>
                  <a:ea typeface="Calibri" panose="020F0502020204030204" pitchFamily="34" charset="0"/>
                  <a:cs typeface="Arial" panose="020B0604020202020204" pitchFamily="34" charset="0"/>
                </a:rPr>
                <a:t>cành</a:t>
              </a:r>
              <a:endParaRPr lang="en-US" sz="3600">
                <a:latin typeface="Arial" panose="020B0604020202020204" pitchFamily="34" charset="0"/>
                <a:cs typeface="Arial" panose="020B0604020202020204" pitchFamily="34" charset="0"/>
              </a:endParaRPr>
            </a:p>
          </p:txBody>
        </p:sp>
        <p:sp>
          <p:nvSpPr>
            <p:cNvPr id="21" name="Rectangle 20"/>
            <p:cNvSpPr/>
            <p:nvPr/>
          </p:nvSpPr>
          <p:spPr>
            <a:xfrm>
              <a:off x="13942953" y="7124700"/>
              <a:ext cx="2441694" cy="646331"/>
            </a:xfrm>
            <a:prstGeom prst="rect">
              <a:avLst/>
            </a:prstGeom>
          </p:spPr>
          <p:txBody>
            <a:bodyPr wrap="none">
              <a:spAutoFit/>
            </a:bodyPr>
            <a:lstStyle/>
            <a:p>
              <a:pPr algn="ctr"/>
              <a:r>
                <a:rPr lang="vi-VN" sz="3600" i="1" smtClean="0">
                  <a:latin typeface="Arial" panose="020B0604020202020204" pitchFamily="34" charset="0"/>
                  <a:ea typeface="Calibri" panose="020F0502020204030204" pitchFamily="34" charset="0"/>
                  <a:cs typeface="Arial" panose="020B0604020202020204" pitchFamily="34" charset="0"/>
                </a:rPr>
                <a:t>G</a:t>
              </a:r>
              <a:r>
                <a:rPr lang="en-US" sz="3600" i="1" smtClean="0">
                  <a:latin typeface="Arial" panose="020B0604020202020204" pitchFamily="34" charset="0"/>
                  <a:ea typeface="Calibri" panose="020F0502020204030204" pitchFamily="34" charset="0"/>
                  <a:cs typeface="Arial" panose="020B0604020202020204" pitchFamily="34" charset="0"/>
                </a:rPr>
                <a:t>hép</a:t>
              </a:r>
              <a:r>
                <a:rPr lang="vi-VN" sz="3600" i="1" smtClean="0">
                  <a:latin typeface="Arial" panose="020B0604020202020204" pitchFamily="34" charset="0"/>
                  <a:ea typeface="Calibri" panose="020F0502020204030204" pitchFamily="34" charset="0"/>
                  <a:cs typeface="Arial" panose="020B0604020202020204" pitchFamily="34" charset="0"/>
                </a:rPr>
                <a:t> </a:t>
              </a:r>
              <a:r>
                <a:rPr lang="vi-VN" sz="3600" i="1">
                  <a:latin typeface="Arial" panose="020B0604020202020204" pitchFamily="34" charset="0"/>
                  <a:ea typeface="Calibri" panose="020F0502020204030204" pitchFamily="34" charset="0"/>
                  <a:cs typeface="Arial" panose="020B0604020202020204" pitchFamily="34" charset="0"/>
                </a:rPr>
                <a:t>cành</a:t>
              </a:r>
              <a:endParaRPr lang="en-US" sz="3600">
                <a:latin typeface="Arial" panose="020B0604020202020204" pitchFamily="34" charset="0"/>
                <a:cs typeface="Arial" panose="020B0604020202020204" pitchFamily="34" charset="0"/>
              </a:endParaRPr>
            </a:p>
          </p:txBody>
        </p:sp>
        <p:grpSp>
          <p:nvGrpSpPr>
            <p:cNvPr id="9" name="Group 8"/>
            <p:cNvGrpSpPr/>
            <p:nvPr/>
          </p:nvGrpSpPr>
          <p:grpSpPr>
            <a:xfrm>
              <a:off x="3717467" y="8108069"/>
              <a:ext cx="11596973" cy="1295400"/>
              <a:chOff x="4787674" y="9867900"/>
              <a:chExt cx="11596973" cy="1295400"/>
            </a:xfrm>
          </p:grpSpPr>
          <p:sp>
            <p:nvSpPr>
              <p:cNvPr id="8" name="Rectangle 7"/>
              <p:cNvSpPr/>
              <p:nvPr/>
            </p:nvSpPr>
            <p:spPr>
              <a:xfrm>
                <a:off x="4787674" y="9867900"/>
                <a:ext cx="11596973" cy="1295400"/>
              </a:xfrm>
              <a:prstGeom prst="rect">
                <a:avLst/>
              </a:prstGeom>
              <a:solidFill>
                <a:srgbClr val="FDF2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16366" y="10192434"/>
                <a:ext cx="11139588" cy="646331"/>
              </a:xfrm>
              <a:prstGeom prst="rect">
                <a:avLst/>
              </a:prstGeom>
            </p:spPr>
            <p:txBody>
              <a:bodyPr wrap="none">
                <a:spAutoFit/>
              </a:bodyPr>
              <a:lstStyle/>
              <a:p>
                <a:pPr marL="571500" indent="-571500" algn="ctr">
                  <a:buFont typeface="Wingdings" panose="05000000000000000000" pitchFamily="2" charset="2"/>
                  <a:buChar char="Ø"/>
                </a:pPr>
                <a:r>
                  <a:rPr lang="vi-VN" sz="3600" i="1">
                    <a:ea typeface="Calibri" panose="020F0502020204030204" pitchFamily="34" charset="0"/>
                  </a:rPr>
                  <a:t>Một số phương pháp nhân giống vô tính ở thực vật</a:t>
                </a:r>
                <a:endParaRPr lang="en-US" sz="3600"/>
              </a:p>
            </p:txBody>
          </p:sp>
        </p:grpSp>
      </p:grpSp>
    </p:spTree>
    <p:extLst>
      <p:ext uri="{BB962C8B-B14F-4D97-AF65-F5344CB8AC3E}">
        <p14:creationId xmlns:p14="http://schemas.microsoft.com/office/powerpoint/2010/main" val="3673388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86750" y="668215"/>
            <a:ext cx="5349550" cy="1582983"/>
            <a:chOff x="975049" y="423794"/>
            <a:chExt cx="5349550" cy="1582983"/>
          </a:xfrm>
        </p:grpSpPr>
        <p:sp>
          <p:nvSpPr>
            <p:cNvPr id="12" name="Rounded Rectangle 11"/>
            <p:cNvSpPr/>
            <p:nvPr/>
          </p:nvSpPr>
          <p:spPr>
            <a:xfrm>
              <a:off x="1371599" y="499994"/>
              <a:ext cx="4953000" cy="13716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  </a:t>
              </a:r>
              <a:r>
                <a:rPr lang="en-US" sz="4400" b="1" smtClean="0">
                  <a:solidFill>
                    <a:schemeClr val="tx1"/>
                  </a:solidFill>
                  <a:latin typeface="Arial" panose="020B0604020202020204" pitchFamily="34" charset="0"/>
                  <a:cs typeface="Arial" panose="020B0604020202020204" pitchFamily="34" charset="0"/>
                </a:rPr>
                <a:t>ỨNG DỤNG</a:t>
              </a:r>
              <a:endParaRPr lang="en-US" sz="4400" b="1">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975049" y="423794"/>
              <a:ext cx="929951" cy="1582983"/>
            </a:xfrm>
            <a:prstGeom prst="rect">
              <a:avLst/>
            </a:prstGeom>
          </p:spPr>
        </p:pic>
      </p:grpSp>
      <p:sp>
        <p:nvSpPr>
          <p:cNvPr id="2" name="Rectangle 1"/>
          <p:cNvSpPr/>
          <p:nvPr/>
        </p:nvSpPr>
        <p:spPr>
          <a:xfrm>
            <a:off x="6172200" y="571500"/>
            <a:ext cx="11734800" cy="1754326"/>
          </a:xfrm>
          <a:prstGeom prst="rect">
            <a:avLst/>
          </a:prstGeom>
        </p:spPr>
        <p:txBody>
          <a:bodyPr wrap="square">
            <a:spAutoFit/>
          </a:bodyPr>
          <a:lstStyle/>
          <a:p>
            <a:pPr algn="just">
              <a:lnSpc>
                <a:spcPct val="150000"/>
              </a:lnSpc>
              <a:spcAft>
                <a:spcPts val="800"/>
              </a:spcAft>
            </a:pPr>
            <a:r>
              <a:rPr lang="vi-VN" sz="3600" b="1">
                <a:solidFill>
                  <a:srgbClr val="0000FF"/>
                </a:solidFill>
                <a:ea typeface="Calibri" panose="020F0502020204030204" pitchFamily="34" charset="0"/>
              </a:rPr>
              <a:t>Nguyên phân </a:t>
            </a:r>
            <a:r>
              <a:rPr lang="vi-VN" sz="3600">
                <a:ea typeface="Calibri" panose="020F0502020204030204" pitchFamily="34" charset="0"/>
              </a:rPr>
              <a:t>là cơ sở cho các ứng dụng trong nhân giống vô tính nhằm giữ đặc tính của cây trồng, vật nuôi.</a:t>
            </a:r>
            <a:endParaRPr lang="en-US" sz="3600">
              <a:effectLst/>
              <a:ea typeface="Calibri" panose="020F0502020204030204" pitchFamily="34" charset="0"/>
            </a:endParaRPr>
          </a:p>
        </p:txBody>
      </p:sp>
      <p:grpSp>
        <p:nvGrpSpPr>
          <p:cNvPr id="4" name="Group 3"/>
          <p:cNvGrpSpPr/>
          <p:nvPr/>
        </p:nvGrpSpPr>
        <p:grpSpPr>
          <a:xfrm>
            <a:off x="1615164" y="2552700"/>
            <a:ext cx="14448067" cy="7364975"/>
            <a:chOff x="1615164" y="2552700"/>
            <a:chExt cx="14448067" cy="7364975"/>
          </a:xfrm>
        </p:grpSpPr>
        <p:pic>
          <p:nvPicPr>
            <p:cNvPr id="19" name="image9.png"/>
            <p:cNvPicPr/>
            <p:nvPr/>
          </p:nvPicPr>
          <p:blipFill rotWithShape="1">
            <a:blip r:embed="rId3"/>
            <a:srcRect l="14601" r="16045"/>
            <a:stretch/>
          </p:blipFill>
          <p:spPr>
            <a:xfrm>
              <a:off x="3048000" y="2552700"/>
              <a:ext cx="11582400" cy="5110480"/>
            </a:xfrm>
            <a:prstGeom prst="rect">
              <a:avLst/>
            </a:prstGeom>
            <a:ln/>
          </p:spPr>
        </p:pic>
        <p:sp>
          <p:nvSpPr>
            <p:cNvPr id="22" name="Rectangle 21"/>
            <p:cNvSpPr/>
            <p:nvPr/>
          </p:nvSpPr>
          <p:spPr>
            <a:xfrm>
              <a:off x="1615164" y="7838815"/>
              <a:ext cx="14448067" cy="2078860"/>
            </a:xfrm>
            <a:prstGeom prst="rect">
              <a:avLst/>
            </a:prstGeom>
            <a:solidFill>
              <a:srgbClr val="FDF2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57398" y="8001082"/>
              <a:ext cx="13563601" cy="1754326"/>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3600" i="1"/>
                <a:t>Nhân nhanh giống bò bằng cách chia tách phôi bò ở giai đoạn sớm thành nhiều phôi, phát triển thành nhiều cơ thể.</a:t>
              </a:r>
              <a:endParaRPr lang="en-US" sz="3600"/>
            </a:p>
          </p:txBody>
        </p:sp>
      </p:grpSp>
    </p:spTree>
    <p:extLst>
      <p:ext uri="{BB962C8B-B14F-4D97-AF65-F5344CB8AC3E}">
        <p14:creationId xmlns:p14="http://schemas.microsoft.com/office/powerpoint/2010/main" val="34236148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8299" y="1"/>
            <a:ext cx="14619701" cy="10287000"/>
            <a:chOff x="0" y="0"/>
            <a:chExt cx="4163824" cy="3005180"/>
          </a:xfrm>
        </p:grpSpPr>
        <p:sp>
          <p:nvSpPr>
            <p:cNvPr id="3" name="Freeform 3"/>
            <p:cNvSpPr/>
            <p:nvPr/>
          </p:nvSpPr>
          <p:spPr>
            <a:xfrm>
              <a:off x="0" y="0"/>
              <a:ext cx="4163824" cy="3005180"/>
            </a:xfrm>
            <a:custGeom>
              <a:avLst/>
              <a:gdLst/>
              <a:ahLst/>
              <a:cxnLst/>
              <a:rect l="l" t="t" r="r" b="b"/>
              <a:pathLst>
                <a:path w="4163824" h="3005180">
                  <a:moveTo>
                    <a:pt x="0" y="0"/>
                  </a:moveTo>
                  <a:lnTo>
                    <a:pt x="4163824" y="0"/>
                  </a:lnTo>
                  <a:lnTo>
                    <a:pt x="4163824" y="3005180"/>
                  </a:lnTo>
                  <a:lnTo>
                    <a:pt x="0" y="3005180"/>
                  </a:lnTo>
                  <a:close/>
                </a:path>
              </a:pathLst>
            </a:custGeom>
            <a:solidFill>
              <a:srgbClr val="59C1C9"/>
            </a:solidFill>
          </p:spPr>
        </p:sp>
        <p:sp>
          <p:nvSpPr>
            <p:cNvPr id="4" name="TextBox 4"/>
            <p:cNvSpPr txBox="1"/>
            <p:nvPr/>
          </p:nvSpPr>
          <p:spPr>
            <a:xfrm>
              <a:off x="0" y="-38100"/>
              <a:ext cx="4163824" cy="3043280"/>
            </a:xfrm>
            <a:prstGeom prst="rect">
              <a:avLst/>
            </a:prstGeom>
          </p:spPr>
          <p:txBody>
            <a:bodyPr lIns="50800" tIns="50800" rIns="50800" bIns="50800" rtlCol="0" anchor="ctr"/>
            <a:lstStyle/>
            <a:p>
              <a:pPr algn="ctr">
                <a:lnSpc>
                  <a:spcPts val="2474"/>
                </a:lnSpc>
              </a:pPr>
              <a:endParaRPr/>
            </a:p>
          </p:txBody>
        </p:sp>
      </p:grpSp>
      <p:grpSp>
        <p:nvGrpSpPr>
          <p:cNvPr id="5" name="Group 5"/>
          <p:cNvGrpSpPr/>
          <p:nvPr/>
        </p:nvGrpSpPr>
        <p:grpSpPr>
          <a:xfrm>
            <a:off x="4177745" y="800100"/>
            <a:ext cx="13500655" cy="8853585"/>
            <a:chOff x="0" y="0"/>
            <a:chExt cx="3632012" cy="2331808"/>
          </a:xfrm>
        </p:grpSpPr>
        <p:sp>
          <p:nvSpPr>
            <p:cNvPr id="6" name="Freeform 6"/>
            <p:cNvSpPr/>
            <p:nvPr/>
          </p:nvSpPr>
          <p:spPr>
            <a:xfrm>
              <a:off x="0" y="0"/>
              <a:ext cx="3632012" cy="2331808"/>
            </a:xfrm>
            <a:custGeom>
              <a:avLst/>
              <a:gdLst/>
              <a:ahLst/>
              <a:cxnLst/>
              <a:rect l="l" t="t" r="r" b="b"/>
              <a:pathLst>
                <a:path w="3632012" h="2331808">
                  <a:moveTo>
                    <a:pt x="28632" y="0"/>
                  </a:moveTo>
                  <a:lnTo>
                    <a:pt x="3603381" y="0"/>
                  </a:lnTo>
                  <a:cubicBezTo>
                    <a:pt x="3619194" y="0"/>
                    <a:pt x="3632012" y="12819"/>
                    <a:pt x="3632012" y="28632"/>
                  </a:cubicBezTo>
                  <a:lnTo>
                    <a:pt x="3632012" y="2303177"/>
                  </a:lnTo>
                  <a:cubicBezTo>
                    <a:pt x="3632012" y="2310770"/>
                    <a:pt x="3628996" y="2318053"/>
                    <a:pt x="3623626" y="2323423"/>
                  </a:cubicBezTo>
                  <a:cubicBezTo>
                    <a:pt x="3618257" y="2328792"/>
                    <a:pt x="3610975" y="2331808"/>
                    <a:pt x="3603381" y="2331808"/>
                  </a:cubicBezTo>
                  <a:lnTo>
                    <a:pt x="28632" y="2331808"/>
                  </a:lnTo>
                  <a:cubicBezTo>
                    <a:pt x="21038" y="2331808"/>
                    <a:pt x="13755" y="2328792"/>
                    <a:pt x="8386" y="2323423"/>
                  </a:cubicBezTo>
                  <a:cubicBezTo>
                    <a:pt x="3017" y="2318053"/>
                    <a:pt x="0" y="2310770"/>
                    <a:pt x="0" y="2303177"/>
                  </a:cubicBezTo>
                  <a:lnTo>
                    <a:pt x="0" y="28632"/>
                  </a:lnTo>
                  <a:cubicBezTo>
                    <a:pt x="0" y="21038"/>
                    <a:pt x="3017" y="13755"/>
                    <a:pt x="8386" y="8386"/>
                  </a:cubicBezTo>
                  <a:cubicBezTo>
                    <a:pt x="13755" y="3017"/>
                    <a:pt x="21038" y="0"/>
                    <a:pt x="28632" y="0"/>
                  </a:cubicBezTo>
                  <a:close/>
                </a:path>
              </a:pathLst>
            </a:custGeom>
            <a:solidFill>
              <a:srgbClr val="FFFFFF"/>
            </a:solidFill>
          </p:spPr>
        </p:sp>
        <p:sp>
          <p:nvSpPr>
            <p:cNvPr id="7" name="TextBox 7"/>
            <p:cNvSpPr txBox="1"/>
            <p:nvPr/>
          </p:nvSpPr>
          <p:spPr>
            <a:xfrm>
              <a:off x="0" y="-38100"/>
              <a:ext cx="3632012" cy="2369908"/>
            </a:xfrm>
            <a:prstGeom prst="rect">
              <a:avLst/>
            </a:prstGeom>
          </p:spPr>
          <p:txBody>
            <a:bodyPr lIns="50800" tIns="50800" rIns="50800" bIns="50800" rtlCol="0" anchor="ctr"/>
            <a:lstStyle/>
            <a:p>
              <a:pPr algn="ctr">
                <a:lnSpc>
                  <a:spcPts val="2474"/>
                </a:lnSpc>
              </a:pPr>
              <a:endParaRPr/>
            </a:p>
          </p:txBody>
        </p:sp>
      </p:grpSp>
      <p:grpSp>
        <p:nvGrpSpPr>
          <p:cNvPr id="9" name="Group 9"/>
          <p:cNvGrpSpPr/>
          <p:nvPr/>
        </p:nvGrpSpPr>
        <p:grpSpPr>
          <a:xfrm>
            <a:off x="341832" y="-261332"/>
            <a:ext cx="3086515" cy="10730820"/>
            <a:chOff x="0" y="0"/>
            <a:chExt cx="4115353" cy="14307760"/>
          </a:xfrm>
        </p:grpSpPr>
        <p:sp>
          <p:nvSpPr>
            <p:cNvPr id="10" name="Freeform 10"/>
            <p:cNvSpPr/>
            <p:nvPr/>
          </p:nvSpPr>
          <p:spPr>
            <a:xfrm>
              <a:off x="0" y="0"/>
              <a:ext cx="4115353" cy="8396615"/>
            </a:xfrm>
            <a:custGeom>
              <a:avLst/>
              <a:gdLst/>
              <a:ahLst/>
              <a:cxnLst/>
              <a:rect l="l" t="t" r="r" b="b"/>
              <a:pathLst>
                <a:path w="4115353" h="8396615">
                  <a:moveTo>
                    <a:pt x="0" y="0"/>
                  </a:moveTo>
                  <a:lnTo>
                    <a:pt x="4115353" y="0"/>
                  </a:lnTo>
                  <a:lnTo>
                    <a:pt x="4115353" y="8396615"/>
                  </a:lnTo>
                  <a:lnTo>
                    <a:pt x="0" y="8396615"/>
                  </a:lnTo>
                  <a:lnTo>
                    <a:pt x="0" y="0"/>
                  </a:lnTo>
                  <a:close/>
                </a:path>
              </a:pathLst>
            </a:custGeom>
            <a:blipFill>
              <a:blip r:embed="rId2">
                <a:extLst>
                  <a:ext uri="{96DAC541-7B7A-43D3-8B79-37D633B846F1}">
                    <asvg:svgBlip xmlns="" xmlns:asvg="http://schemas.microsoft.com/office/drawing/2016/SVG/main" r:embed="rId3"/>
                  </a:ext>
                </a:extLst>
              </a:blip>
              <a:stretch>
                <a:fillRect t="-61900" r="-517" b="-9593"/>
              </a:stretch>
            </a:blipFill>
          </p:spPr>
        </p:sp>
        <p:sp>
          <p:nvSpPr>
            <p:cNvPr id="11" name="Freeform 11"/>
            <p:cNvSpPr/>
            <p:nvPr/>
          </p:nvSpPr>
          <p:spPr>
            <a:xfrm>
              <a:off x="132730" y="8351611"/>
              <a:ext cx="3871182" cy="5956149"/>
            </a:xfrm>
            <a:custGeom>
              <a:avLst/>
              <a:gdLst/>
              <a:ahLst/>
              <a:cxnLst/>
              <a:rect l="l" t="t" r="r" b="b"/>
              <a:pathLst>
                <a:path w="3871182" h="5956149">
                  <a:moveTo>
                    <a:pt x="0" y="0"/>
                  </a:moveTo>
                  <a:lnTo>
                    <a:pt x="3871182" y="0"/>
                  </a:lnTo>
                  <a:lnTo>
                    <a:pt x="3871182" y="5956149"/>
                  </a:lnTo>
                  <a:lnTo>
                    <a:pt x="0" y="5956149"/>
                  </a:lnTo>
                  <a:lnTo>
                    <a:pt x="0" y="0"/>
                  </a:lnTo>
                  <a:close/>
                </a:path>
              </a:pathLst>
            </a:custGeom>
            <a:blipFill>
              <a:blip r:embed="rId4">
                <a:extLst>
                  <a:ext uri="{96DAC541-7B7A-43D3-8B79-37D633B846F1}">
                    <asvg:svgBlip xmlns="" xmlns:asvg="http://schemas.microsoft.com/office/drawing/2016/SVG/main" r:embed="rId5"/>
                  </a:ext>
                </a:extLst>
              </a:blip>
              <a:stretch>
                <a:fillRect t="-7008" b="-64030"/>
              </a:stretch>
            </a:blipFill>
          </p:spPr>
        </p:sp>
        <p:grpSp>
          <p:nvGrpSpPr>
            <p:cNvPr id="12" name="Group 12"/>
            <p:cNvGrpSpPr/>
            <p:nvPr/>
          </p:nvGrpSpPr>
          <p:grpSpPr>
            <a:xfrm>
              <a:off x="696358" y="8127016"/>
              <a:ext cx="472934" cy="348197"/>
              <a:chOff x="0" y="0"/>
              <a:chExt cx="83659" cy="61594"/>
            </a:xfrm>
          </p:grpSpPr>
          <p:sp>
            <p:nvSpPr>
              <p:cNvPr id="13" name="Freeform 13"/>
              <p:cNvSpPr/>
              <p:nvPr/>
            </p:nvSpPr>
            <p:spPr>
              <a:xfrm>
                <a:off x="0" y="0"/>
                <a:ext cx="83659" cy="61594"/>
              </a:xfrm>
              <a:custGeom>
                <a:avLst/>
                <a:gdLst/>
                <a:ahLst/>
                <a:cxnLst/>
                <a:rect l="l" t="t" r="r" b="b"/>
                <a:pathLst>
                  <a:path w="83659" h="61594">
                    <a:moveTo>
                      <a:pt x="0" y="0"/>
                    </a:moveTo>
                    <a:lnTo>
                      <a:pt x="83659" y="0"/>
                    </a:lnTo>
                    <a:lnTo>
                      <a:pt x="83659" y="61594"/>
                    </a:lnTo>
                    <a:lnTo>
                      <a:pt x="0" y="61594"/>
                    </a:lnTo>
                    <a:close/>
                  </a:path>
                </a:pathLst>
              </a:custGeom>
              <a:solidFill>
                <a:srgbClr val="FFFFFF"/>
              </a:solidFill>
            </p:spPr>
          </p:sp>
          <p:sp>
            <p:nvSpPr>
              <p:cNvPr id="14" name="TextBox 14"/>
              <p:cNvSpPr txBox="1"/>
              <p:nvPr/>
            </p:nvSpPr>
            <p:spPr>
              <a:xfrm>
                <a:off x="0" y="-28575"/>
                <a:ext cx="83659" cy="90169"/>
              </a:xfrm>
              <a:prstGeom prst="rect">
                <a:avLst/>
              </a:prstGeom>
            </p:spPr>
            <p:txBody>
              <a:bodyPr lIns="26682" tIns="26682" rIns="26682" bIns="26682" rtlCol="0" anchor="ctr"/>
              <a:lstStyle/>
              <a:p>
                <a:pPr algn="ctr">
                  <a:lnSpc>
                    <a:spcPts val="1454"/>
                  </a:lnSpc>
                </a:pPr>
                <a:endParaRPr/>
              </a:p>
            </p:txBody>
          </p:sp>
        </p:grpSp>
        <p:grpSp>
          <p:nvGrpSpPr>
            <p:cNvPr id="15" name="Group 15"/>
            <p:cNvGrpSpPr/>
            <p:nvPr/>
          </p:nvGrpSpPr>
          <p:grpSpPr>
            <a:xfrm>
              <a:off x="196386" y="8024334"/>
              <a:ext cx="175334" cy="372281"/>
              <a:chOff x="0" y="0"/>
              <a:chExt cx="31016" cy="65854"/>
            </a:xfrm>
          </p:grpSpPr>
          <p:sp>
            <p:nvSpPr>
              <p:cNvPr id="16" name="Freeform 16"/>
              <p:cNvSpPr/>
              <p:nvPr/>
            </p:nvSpPr>
            <p:spPr>
              <a:xfrm>
                <a:off x="0" y="0"/>
                <a:ext cx="31016" cy="65854"/>
              </a:xfrm>
              <a:custGeom>
                <a:avLst/>
                <a:gdLst/>
                <a:ahLst/>
                <a:cxnLst/>
                <a:rect l="l" t="t" r="r" b="b"/>
                <a:pathLst>
                  <a:path w="31016" h="65854">
                    <a:moveTo>
                      <a:pt x="0" y="0"/>
                    </a:moveTo>
                    <a:lnTo>
                      <a:pt x="31016" y="0"/>
                    </a:lnTo>
                    <a:lnTo>
                      <a:pt x="31016" y="65854"/>
                    </a:lnTo>
                    <a:lnTo>
                      <a:pt x="0" y="65854"/>
                    </a:lnTo>
                    <a:close/>
                  </a:path>
                </a:pathLst>
              </a:custGeom>
              <a:solidFill>
                <a:srgbClr val="59C1C9"/>
              </a:solidFill>
            </p:spPr>
          </p:sp>
          <p:sp>
            <p:nvSpPr>
              <p:cNvPr id="17" name="TextBox 17"/>
              <p:cNvSpPr txBox="1"/>
              <p:nvPr/>
            </p:nvSpPr>
            <p:spPr>
              <a:xfrm>
                <a:off x="0" y="-28575"/>
                <a:ext cx="31016" cy="94429"/>
              </a:xfrm>
              <a:prstGeom prst="rect">
                <a:avLst/>
              </a:prstGeom>
            </p:spPr>
            <p:txBody>
              <a:bodyPr lIns="26682" tIns="26682" rIns="26682" bIns="26682" rtlCol="0" anchor="ctr"/>
              <a:lstStyle/>
              <a:p>
                <a:pPr algn="ctr">
                  <a:lnSpc>
                    <a:spcPts val="1454"/>
                  </a:lnSpc>
                </a:pPr>
                <a:endParaRPr/>
              </a:p>
            </p:txBody>
          </p:sp>
        </p:grpSp>
        <p:grpSp>
          <p:nvGrpSpPr>
            <p:cNvPr id="18" name="Group 18"/>
            <p:cNvGrpSpPr/>
            <p:nvPr/>
          </p:nvGrpSpPr>
          <p:grpSpPr>
            <a:xfrm>
              <a:off x="625763" y="8175650"/>
              <a:ext cx="83004" cy="351923"/>
              <a:chOff x="0" y="0"/>
              <a:chExt cx="14683" cy="62253"/>
            </a:xfrm>
          </p:grpSpPr>
          <p:sp>
            <p:nvSpPr>
              <p:cNvPr id="19" name="Freeform 19"/>
              <p:cNvSpPr/>
              <p:nvPr/>
            </p:nvSpPr>
            <p:spPr>
              <a:xfrm>
                <a:off x="0" y="0"/>
                <a:ext cx="14683" cy="62253"/>
              </a:xfrm>
              <a:custGeom>
                <a:avLst/>
                <a:gdLst/>
                <a:ahLst/>
                <a:cxnLst/>
                <a:rect l="l" t="t" r="r" b="b"/>
                <a:pathLst>
                  <a:path w="14683" h="62253">
                    <a:moveTo>
                      <a:pt x="0" y="0"/>
                    </a:moveTo>
                    <a:lnTo>
                      <a:pt x="14683" y="0"/>
                    </a:lnTo>
                    <a:lnTo>
                      <a:pt x="14683" y="62253"/>
                    </a:lnTo>
                    <a:lnTo>
                      <a:pt x="0" y="62253"/>
                    </a:lnTo>
                    <a:close/>
                  </a:path>
                </a:pathLst>
              </a:custGeom>
              <a:solidFill>
                <a:srgbClr val="231F20"/>
              </a:solidFill>
            </p:spPr>
          </p:sp>
          <p:sp>
            <p:nvSpPr>
              <p:cNvPr id="20" name="TextBox 20"/>
              <p:cNvSpPr txBox="1"/>
              <p:nvPr/>
            </p:nvSpPr>
            <p:spPr>
              <a:xfrm>
                <a:off x="0" y="-28575"/>
                <a:ext cx="14683" cy="90828"/>
              </a:xfrm>
              <a:prstGeom prst="rect">
                <a:avLst/>
              </a:prstGeom>
            </p:spPr>
            <p:txBody>
              <a:bodyPr lIns="26682" tIns="26682" rIns="26682" bIns="26682" rtlCol="0" anchor="ctr"/>
              <a:lstStyle/>
              <a:p>
                <a:pPr algn="ctr">
                  <a:lnSpc>
                    <a:spcPts val="1454"/>
                  </a:lnSpc>
                </a:pPr>
                <a:endParaRPr/>
              </a:p>
            </p:txBody>
          </p:sp>
        </p:grpSp>
        <p:grpSp>
          <p:nvGrpSpPr>
            <p:cNvPr id="21" name="Group 21"/>
            <p:cNvGrpSpPr/>
            <p:nvPr/>
          </p:nvGrpSpPr>
          <p:grpSpPr>
            <a:xfrm>
              <a:off x="2783232" y="8096073"/>
              <a:ext cx="671199" cy="379140"/>
              <a:chOff x="0" y="0"/>
              <a:chExt cx="118731" cy="67068"/>
            </a:xfrm>
          </p:grpSpPr>
          <p:sp>
            <p:nvSpPr>
              <p:cNvPr id="22" name="Freeform 22"/>
              <p:cNvSpPr/>
              <p:nvPr/>
            </p:nvSpPr>
            <p:spPr>
              <a:xfrm>
                <a:off x="0" y="0"/>
                <a:ext cx="118731" cy="67068"/>
              </a:xfrm>
              <a:custGeom>
                <a:avLst/>
                <a:gdLst/>
                <a:ahLst/>
                <a:cxnLst/>
                <a:rect l="l" t="t" r="r" b="b"/>
                <a:pathLst>
                  <a:path w="118731" h="67068">
                    <a:moveTo>
                      <a:pt x="0" y="0"/>
                    </a:moveTo>
                    <a:lnTo>
                      <a:pt x="118731" y="0"/>
                    </a:lnTo>
                    <a:lnTo>
                      <a:pt x="118731" y="67068"/>
                    </a:lnTo>
                    <a:lnTo>
                      <a:pt x="0" y="67068"/>
                    </a:lnTo>
                    <a:close/>
                  </a:path>
                </a:pathLst>
              </a:custGeom>
              <a:solidFill>
                <a:srgbClr val="FFFFFF"/>
              </a:solidFill>
            </p:spPr>
          </p:sp>
          <p:sp>
            <p:nvSpPr>
              <p:cNvPr id="23" name="TextBox 23"/>
              <p:cNvSpPr txBox="1"/>
              <p:nvPr/>
            </p:nvSpPr>
            <p:spPr>
              <a:xfrm>
                <a:off x="0" y="-28575"/>
                <a:ext cx="118731" cy="95643"/>
              </a:xfrm>
              <a:prstGeom prst="rect">
                <a:avLst/>
              </a:prstGeom>
            </p:spPr>
            <p:txBody>
              <a:bodyPr lIns="26682" tIns="26682" rIns="26682" bIns="26682" rtlCol="0" anchor="ctr"/>
              <a:lstStyle/>
              <a:p>
                <a:pPr algn="ctr">
                  <a:lnSpc>
                    <a:spcPts val="1454"/>
                  </a:lnSpc>
                </a:pPr>
                <a:endParaRPr/>
              </a:p>
            </p:txBody>
          </p:sp>
        </p:grpSp>
        <p:grpSp>
          <p:nvGrpSpPr>
            <p:cNvPr id="24" name="Group 24"/>
            <p:cNvGrpSpPr/>
            <p:nvPr/>
          </p:nvGrpSpPr>
          <p:grpSpPr>
            <a:xfrm>
              <a:off x="3412929" y="8044693"/>
              <a:ext cx="101366" cy="482880"/>
              <a:chOff x="0" y="0"/>
              <a:chExt cx="17931" cy="85419"/>
            </a:xfrm>
          </p:grpSpPr>
          <p:sp>
            <p:nvSpPr>
              <p:cNvPr id="25" name="Freeform 25"/>
              <p:cNvSpPr/>
              <p:nvPr/>
            </p:nvSpPr>
            <p:spPr>
              <a:xfrm>
                <a:off x="0" y="0"/>
                <a:ext cx="17931" cy="85419"/>
              </a:xfrm>
              <a:custGeom>
                <a:avLst/>
                <a:gdLst/>
                <a:ahLst/>
                <a:cxnLst/>
                <a:rect l="l" t="t" r="r" b="b"/>
                <a:pathLst>
                  <a:path w="17931" h="85419">
                    <a:moveTo>
                      <a:pt x="0" y="0"/>
                    </a:moveTo>
                    <a:lnTo>
                      <a:pt x="17931" y="0"/>
                    </a:lnTo>
                    <a:lnTo>
                      <a:pt x="17931" y="85419"/>
                    </a:lnTo>
                    <a:lnTo>
                      <a:pt x="0" y="85419"/>
                    </a:lnTo>
                    <a:close/>
                  </a:path>
                </a:pathLst>
              </a:custGeom>
              <a:solidFill>
                <a:srgbClr val="231F20"/>
              </a:solidFill>
            </p:spPr>
          </p:sp>
          <p:sp>
            <p:nvSpPr>
              <p:cNvPr id="26" name="TextBox 26"/>
              <p:cNvSpPr txBox="1"/>
              <p:nvPr/>
            </p:nvSpPr>
            <p:spPr>
              <a:xfrm>
                <a:off x="0" y="-28575"/>
                <a:ext cx="17931" cy="113994"/>
              </a:xfrm>
              <a:prstGeom prst="rect">
                <a:avLst/>
              </a:prstGeom>
            </p:spPr>
            <p:txBody>
              <a:bodyPr lIns="26682" tIns="26682" rIns="26682" bIns="26682" rtlCol="0" anchor="ctr"/>
              <a:lstStyle/>
              <a:p>
                <a:pPr algn="ctr">
                  <a:lnSpc>
                    <a:spcPts val="1454"/>
                  </a:lnSpc>
                </a:pPr>
                <a:endParaRPr/>
              </a:p>
            </p:txBody>
          </p:sp>
        </p:grpSp>
      </p:grpSp>
      <p:sp>
        <p:nvSpPr>
          <p:cNvPr id="27" name="TextBox 27"/>
          <p:cNvSpPr txBox="1"/>
          <p:nvPr/>
        </p:nvSpPr>
        <p:spPr>
          <a:xfrm>
            <a:off x="5372889" y="1866900"/>
            <a:ext cx="6793821" cy="1815882"/>
          </a:xfrm>
          <a:prstGeom prst="rect">
            <a:avLst/>
          </a:prstGeom>
        </p:spPr>
        <p:txBody>
          <a:bodyPr lIns="0" tIns="0" rIns="0" bIns="0" rtlCol="0" anchor="t">
            <a:spAutoFit/>
          </a:bodyPr>
          <a:lstStyle/>
          <a:p>
            <a:pPr algn="l">
              <a:spcBef>
                <a:spcPct val="0"/>
              </a:spcBef>
            </a:pPr>
            <a:r>
              <a:rPr lang="vi-VN" sz="11500" b="1" smtClean="0">
                <a:solidFill>
                  <a:srgbClr val="D4152B"/>
                </a:solidFill>
                <a:latin typeface="Arial" panose="020B0604020202020204" pitchFamily="34" charset="0"/>
                <a:cs typeface="Arial" panose="020B0604020202020204" pitchFamily="34" charset="0"/>
              </a:rPr>
              <a:t>BÀI 3</a:t>
            </a:r>
            <a:r>
              <a:rPr lang="en-US" sz="11500" b="1" smtClean="0">
                <a:solidFill>
                  <a:srgbClr val="D4152B"/>
                </a:solidFill>
                <a:latin typeface="Arial" panose="020B0604020202020204" pitchFamily="34" charset="0"/>
                <a:cs typeface="Arial" panose="020B0604020202020204" pitchFamily="34" charset="0"/>
              </a:rPr>
              <a:t>6</a:t>
            </a:r>
            <a:r>
              <a:rPr lang="vi-VN" sz="11500" b="1" smtClean="0">
                <a:solidFill>
                  <a:srgbClr val="D4152B"/>
                </a:solidFill>
                <a:latin typeface="Arial" panose="020B0604020202020204" pitchFamily="34" charset="0"/>
                <a:cs typeface="Arial" panose="020B0604020202020204" pitchFamily="34" charset="0"/>
              </a:rPr>
              <a:t>:</a:t>
            </a:r>
            <a:endParaRPr lang="en-US" sz="11500" b="1">
              <a:solidFill>
                <a:srgbClr val="D4152B"/>
              </a:solidFill>
              <a:latin typeface="Arial" panose="020B0604020202020204" pitchFamily="34" charset="0"/>
              <a:cs typeface="Arial" panose="020B0604020202020204" pitchFamily="34" charset="0"/>
            </a:endParaRPr>
          </a:p>
        </p:txBody>
      </p:sp>
      <p:sp>
        <p:nvSpPr>
          <p:cNvPr id="30" name="Rectangle 29"/>
          <p:cNvSpPr/>
          <p:nvPr/>
        </p:nvSpPr>
        <p:spPr>
          <a:xfrm>
            <a:off x="5345180" y="3682782"/>
            <a:ext cx="11261927" cy="5401479"/>
          </a:xfrm>
          <a:prstGeom prst="rect">
            <a:avLst/>
          </a:prstGeom>
        </p:spPr>
        <p:txBody>
          <a:bodyPr wrap="square">
            <a:spAutoFit/>
          </a:bodyPr>
          <a:lstStyle/>
          <a:p>
            <a:pPr>
              <a:lnSpc>
                <a:spcPct val="150000"/>
              </a:lnSpc>
            </a:pPr>
            <a:r>
              <a:rPr lang="en-US" sz="11500" b="1" smtClean="0">
                <a:solidFill>
                  <a:srgbClr val="D4152B"/>
                </a:solidFill>
                <a:latin typeface="Arial" panose="020B0604020202020204" pitchFamily="34" charset="0"/>
                <a:ea typeface="Times New Roman" panose="02020603050405020304" pitchFamily="18" charset="0"/>
                <a:cs typeface="Arial" panose="020B0604020202020204" pitchFamily="34" charset="0"/>
              </a:rPr>
              <a:t>NGUYÊN PHÂN VÀ GIẢM PHÂN</a:t>
            </a:r>
            <a:endParaRPr lang="en-US" sz="11500" b="1">
              <a:solidFill>
                <a:srgbClr val="D4152B"/>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89250" y="363415"/>
            <a:ext cx="5349550" cy="1582983"/>
            <a:chOff x="975049" y="423794"/>
            <a:chExt cx="5349550" cy="1582983"/>
          </a:xfrm>
        </p:grpSpPr>
        <p:sp>
          <p:nvSpPr>
            <p:cNvPr id="12" name="Rounded Rectangle 11"/>
            <p:cNvSpPr/>
            <p:nvPr/>
          </p:nvSpPr>
          <p:spPr>
            <a:xfrm>
              <a:off x="1371599" y="499994"/>
              <a:ext cx="4953000" cy="13716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  </a:t>
              </a:r>
              <a:r>
                <a:rPr lang="en-US" sz="4400" b="1" smtClean="0">
                  <a:solidFill>
                    <a:schemeClr val="tx1"/>
                  </a:solidFill>
                  <a:latin typeface="Arial" panose="020B0604020202020204" pitchFamily="34" charset="0"/>
                  <a:cs typeface="Arial" panose="020B0604020202020204" pitchFamily="34" charset="0"/>
                </a:rPr>
                <a:t>ỨNG DỤNG</a:t>
              </a:r>
              <a:endParaRPr lang="en-US" sz="4400" b="1">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975049" y="423794"/>
              <a:ext cx="929951" cy="1582983"/>
            </a:xfrm>
            <a:prstGeom prst="rect">
              <a:avLst/>
            </a:prstGeom>
          </p:spPr>
        </p:pic>
      </p:grpSp>
      <p:sp>
        <p:nvSpPr>
          <p:cNvPr id="2" name="Rectangle 1"/>
          <p:cNvSpPr/>
          <p:nvPr/>
        </p:nvSpPr>
        <p:spPr>
          <a:xfrm>
            <a:off x="5791200" y="266700"/>
            <a:ext cx="12268200" cy="1754326"/>
          </a:xfrm>
          <a:prstGeom prst="rect">
            <a:avLst/>
          </a:prstGeom>
        </p:spPr>
        <p:txBody>
          <a:bodyPr wrap="square">
            <a:spAutoFit/>
          </a:bodyPr>
          <a:lstStyle/>
          <a:p>
            <a:pPr algn="just">
              <a:lnSpc>
                <a:spcPct val="150000"/>
              </a:lnSpc>
              <a:spcAft>
                <a:spcPts val="800"/>
              </a:spcAft>
            </a:pPr>
            <a:r>
              <a:rPr lang="en-US" sz="3600" b="1" smtClean="0">
                <a:solidFill>
                  <a:srgbClr val="00B050"/>
                </a:solidFill>
                <a:latin typeface="Arial" panose="020B0604020202020204" pitchFamily="34" charset="0"/>
                <a:ea typeface="Calibri" panose="020F0502020204030204" pitchFamily="34" charset="0"/>
                <a:cs typeface="Arial" panose="020B0604020202020204" pitchFamily="34" charset="0"/>
              </a:rPr>
              <a:t>Giảm</a:t>
            </a:r>
            <a:r>
              <a:rPr lang="vi-VN" sz="3600" b="1" smtClean="0">
                <a:solidFill>
                  <a:srgbClr val="00B05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B050"/>
                </a:solidFill>
                <a:latin typeface="Arial" panose="020B0604020202020204" pitchFamily="34" charset="0"/>
                <a:ea typeface="Calibri" panose="020F0502020204030204" pitchFamily="34" charset="0"/>
                <a:cs typeface="Arial" panose="020B0604020202020204" pitchFamily="34" charset="0"/>
              </a:rPr>
              <a:t>phân </a:t>
            </a:r>
            <a:r>
              <a:rPr lang="vi-VN" sz="3600">
                <a:latin typeface="Arial" panose="020B0604020202020204" pitchFamily="34" charset="0"/>
                <a:cs typeface="Arial" panose="020B0604020202020204" pitchFamily="34" charset="0"/>
              </a:rPr>
              <a:t>là cơ sở cho các ứng dụng trong chọn giống ở các loài sinh sản hữu tính nhằm tạo ra nhiều biến dị tổ hợp.</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656492" y="2317536"/>
            <a:ext cx="16459200" cy="3486192"/>
            <a:chOff x="625150" y="2857500"/>
            <a:chExt cx="16459200" cy="3486192"/>
          </a:xfrm>
        </p:grpSpPr>
        <p:pic>
          <p:nvPicPr>
            <p:cNvPr id="8194" name="Picture 2" descr="GIỐNG LÚA T10 - Viện Cây lương thực và Cây thực phẩm | Viện Cây lương thực  và Cây thực phẩ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50" y="2857500"/>
              <a:ext cx="4721225" cy="3486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78150" y="2860431"/>
              <a:ext cx="11506200" cy="1754326"/>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3600" i="1">
                  <a:ea typeface="Calibri" panose="020F0502020204030204" pitchFamily="34" charset="0"/>
                </a:rPr>
                <a:t>Giống lúa thơm T10 có mùi thơm, vị đậm, được chọn lọc từ tổ hợp lai giống DT10 và giống Amber33.</a:t>
              </a:r>
              <a:endParaRPr lang="en-US" sz="3600"/>
            </a:p>
          </p:txBody>
        </p:sp>
      </p:grpSp>
      <p:grpSp>
        <p:nvGrpSpPr>
          <p:cNvPr id="7" name="Group 6"/>
          <p:cNvGrpSpPr/>
          <p:nvPr/>
        </p:nvGrpSpPr>
        <p:grpSpPr>
          <a:xfrm>
            <a:off x="304800" y="5849183"/>
            <a:ext cx="17444745" cy="4247317"/>
            <a:chOff x="202223" y="5763827"/>
            <a:chExt cx="17444745" cy="4247317"/>
          </a:xfrm>
        </p:grpSpPr>
        <p:pic>
          <p:nvPicPr>
            <p:cNvPr id="14" name="image6.png"/>
            <p:cNvPicPr/>
            <p:nvPr/>
          </p:nvPicPr>
          <p:blipFill>
            <a:blip r:embed="rId4"/>
            <a:srcRect/>
            <a:stretch>
              <a:fillRect/>
            </a:stretch>
          </p:blipFill>
          <p:spPr>
            <a:xfrm>
              <a:off x="12192000" y="5803728"/>
              <a:ext cx="5454968" cy="4167516"/>
            </a:xfrm>
            <a:prstGeom prst="rect">
              <a:avLst/>
            </a:prstGeom>
            <a:ln/>
          </p:spPr>
        </p:pic>
        <p:sp>
          <p:nvSpPr>
            <p:cNvPr id="6" name="Rectangle 5"/>
            <p:cNvSpPr/>
            <p:nvPr/>
          </p:nvSpPr>
          <p:spPr>
            <a:xfrm>
              <a:off x="202223" y="5763827"/>
              <a:ext cx="11734800" cy="4247317"/>
            </a:xfrm>
            <a:prstGeom prst="rect">
              <a:avLst/>
            </a:prstGeom>
          </p:spPr>
          <p:txBody>
            <a:bodyPr wrap="square">
              <a:spAutoFit/>
            </a:bodyPr>
            <a:lstStyle/>
            <a:p>
              <a:pPr marL="571500" indent="-571500" algn="just">
                <a:lnSpc>
                  <a:spcPct val="150000"/>
                </a:lnSpc>
                <a:spcAft>
                  <a:spcPts val="800"/>
                </a:spcAft>
                <a:buFont typeface="Wingdings" panose="05000000000000000000" pitchFamily="2" charset="2"/>
                <a:buChar char="Ø"/>
              </a:pPr>
              <a:r>
                <a:rPr lang="vi-VN" sz="3600" i="1">
                  <a:ea typeface="Calibri" panose="020F0502020204030204" pitchFamily="34" charset="0"/>
                </a:rPr>
                <a:t>Gà rhode-ri (con lai giữa gà rhode island kiêm dụng trứng thịt với gà ri), </a:t>
              </a:r>
              <a:r>
                <a:rPr lang="vi-VN" sz="3600" i="1" smtClean="0">
                  <a:ea typeface="Calibri" panose="020F0502020204030204" pitchFamily="34" charset="0"/>
                </a:rPr>
                <a:t>trọng </a:t>
              </a:r>
              <a:r>
                <a:rPr lang="vi-VN" sz="3600" i="1">
                  <a:ea typeface="Calibri" panose="020F0502020204030204" pitchFamily="34" charset="0"/>
                </a:rPr>
                <a:t>lượng 2 - 2,5 kg, sản lượng trứng </a:t>
              </a:r>
              <a:r>
                <a:rPr lang="vi-VN" sz="3600" i="1" smtClean="0">
                  <a:ea typeface="Calibri" panose="020F0502020204030204" pitchFamily="34" charset="0"/>
                </a:rPr>
                <a:t>150 </a:t>
              </a:r>
              <a:r>
                <a:rPr lang="vi-VN" sz="3600" i="1">
                  <a:ea typeface="Calibri" panose="020F0502020204030204" pitchFamily="34" charset="0"/>
                </a:rPr>
                <a:t>- 170 </a:t>
              </a:r>
              <a:r>
                <a:rPr lang="vi-VN" sz="3600" i="1" smtClean="0">
                  <a:ea typeface="Calibri" panose="020F0502020204030204" pitchFamily="34" charset="0"/>
                </a:rPr>
                <a:t>trứng/năm, </a:t>
              </a:r>
              <a:r>
                <a:rPr lang="vi-VN" sz="3600" i="1">
                  <a:ea typeface="Calibri" panose="020F0502020204030204" pitchFamily="34" charset="0"/>
                </a:rPr>
                <a:t>tốt hơn gà ri. </a:t>
              </a:r>
              <a:r>
                <a:rPr lang="en-US" sz="3600" i="1" smtClean="0">
                  <a:ea typeface="Calibri" panose="020F0502020204030204" pitchFamily="34" charset="0"/>
                </a:rPr>
                <a:t>T</a:t>
              </a:r>
              <a:r>
                <a:rPr lang="vi-VN" sz="3600" i="1" smtClean="0">
                  <a:ea typeface="Calibri" panose="020F0502020204030204" pitchFamily="34" charset="0"/>
                </a:rPr>
                <a:t>hích </a:t>
              </a:r>
              <a:r>
                <a:rPr lang="vi-VN" sz="3600" i="1">
                  <a:ea typeface="Calibri" panose="020F0502020204030204" pitchFamily="34" charset="0"/>
                </a:rPr>
                <a:t>hợp nuôi với phương thức nửa nhốt, nửa thả</a:t>
              </a:r>
              <a:r>
                <a:rPr lang="vi-VN" sz="3600" i="1" smtClean="0">
                  <a:ea typeface="Calibri" panose="020F0502020204030204" pitchFamily="34" charset="0"/>
                </a:rPr>
                <a:t>,</a:t>
              </a:r>
              <a:r>
                <a:rPr lang="en-US" sz="3600" i="1" smtClean="0">
                  <a:ea typeface="Calibri" panose="020F0502020204030204" pitchFamily="34" charset="0"/>
                </a:rPr>
                <a:t> p</a:t>
              </a:r>
              <a:r>
                <a:rPr lang="vi-VN" sz="3600" i="1" smtClean="0">
                  <a:ea typeface="Calibri" panose="020F0502020204030204" pitchFamily="34" charset="0"/>
                </a:rPr>
                <a:t>hẩm </a:t>
              </a:r>
              <a:r>
                <a:rPr lang="vi-VN" sz="3600" i="1">
                  <a:ea typeface="Calibri" panose="020F0502020204030204" pitchFamily="34" charset="0"/>
                </a:rPr>
                <a:t>chất thịt thơm ngon</a:t>
              </a:r>
              <a:r>
                <a:rPr lang="vi-VN" sz="3600" i="1" smtClean="0">
                  <a:ea typeface="Calibri" panose="020F0502020204030204" pitchFamily="34" charset="0"/>
                </a:rPr>
                <a:t> </a:t>
              </a:r>
              <a:r>
                <a:rPr lang="vi-VN" sz="3600" i="1">
                  <a:ea typeface="Calibri" panose="020F0502020204030204" pitchFamily="34" charset="0"/>
                </a:rPr>
                <a:t>giống gà ri. </a:t>
              </a:r>
              <a:endParaRPr lang="en-US" sz="3600">
                <a:effectLst/>
                <a:ea typeface="Calibri" panose="020F0502020204030204" pitchFamily="34" charset="0"/>
              </a:endParaRPr>
            </a:p>
          </p:txBody>
        </p:sp>
      </p:grpSp>
    </p:spTree>
    <p:extLst>
      <p:ext uri="{BB962C8B-B14F-4D97-AF65-F5344CB8AC3E}">
        <p14:creationId xmlns:p14="http://schemas.microsoft.com/office/powerpoint/2010/main" val="29830109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1028700" y="1626990"/>
            <a:ext cx="16230600" cy="7033020"/>
            <a:chOff x="0" y="0"/>
            <a:chExt cx="4274726" cy="1852318"/>
          </a:xfrm>
        </p:grpSpPr>
        <p:sp>
          <p:nvSpPr>
            <p:cNvPr id="7" name="Freeform 3"/>
            <p:cNvSpPr/>
            <p:nvPr/>
          </p:nvSpPr>
          <p:spPr>
            <a:xfrm>
              <a:off x="0" y="0"/>
              <a:ext cx="4274726" cy="1852318"/>
            </a:xfrm>
            <a:custGeom>
              <a:avLst/>
              <a:gdLst/>
              <a:ahLst/>
              <a:cxnLst/>
              <a:rect l="l" t="t" r="r" b="b"/>
              <a:pathLst>
                <a:path w="4274726" h="1852318">
                  <a:moveTo>
                    <a:pt x="24327" y="0"/>
                  </a:moveTo>
                  <a:lnTo>
                    <a:pt x="4250399" y="0"/>
                  </a:lnTo>
                  <a:cubicBezTo>
                    <a:pt x="4263834" y="0"/>
                    <a:pt x="4274726" y="10891"/>
                    <a:pt x="4274726" y="24327"/>
                  </a:cubicBezTo>
                  <a:lnTo>
                    <a:pt x="4274726" y="1827991"/>
                  </a:lnTo>
                  <a:cubicBezTo>
                    <a:pt x="4274726" y="1834443"/>
                    <a:pt x="4272163" y="1840631"/>
                    <a:pt x="4267601" y="1845193"/>
                  </a:cubicBezTo>
                  <a:cubicBezTo>
                    <a:pt x="4263039" y="1849755"/>
                    <a:pt x="4256851" y="1852318"/>
                    <a:pt x="4250399" y="1852318"/>
                  </a:cubicBezTo>
                  <a:lnTo>
                    <a:pt x="24327" y="1852318"/>
                  </a:lnTo>
                  <a:cubicBezTo>
                    <a:pt x="10891" y="1852318"/>
                    <a:pt x="0" y="1841427"/>
                    <a:pt x="0" y="1827991"/>
                  </a:cubicBezTo>
                  <a:lnTo>
                    <a:pt x="0" y="24327"/>
                  </a:lnTo>
                  <a:cubicBezTo>
                    <a:pt x="0" y="10891"/>
                    <a:pt x="10891" y="0"/>
                    <a:pt x="24327" y="0"/>
                  </a:cubicBezTo>
                  <a:close/>
                </a:path>
              </a:pathLst>
            </a:custGeom>
            <a:solidFill>
              <a:srgbClr val="B8DEE8"/>
            </a:solidFill>
            <a:ln w="47625" cap="rnd">
              <a:solidFill>
                <a:srgbClr val="000000"/>
              </a:solidFill>
              <a:prstDash val="solid"/>
              <a:round/>
            </a:ln>
          </p:spPr>
        </p:sp>
        <p:sp>
          <p:nvSpPr>
            <p:cNvPr id="8" name="TextBox 4"/>
            <p:cNvSpPr txBox="1"/>
            <p:nvPr/>
          </p:nvSpPr>
          <p:spPr>
            <a:xfrm>
              <a:off x="0" y="-38100"/>
              <a:ext cx="4274726" cy="1890418"/>
            </a:xfrm>
            <a:prstGeom prst="rect">
              <a:avLst/>
            </a:prstGeom>
          </p:spPr>
          <p:txBody>
            <a:bodyPr lIns="50800" tIns="50800" rIns="50800" bIns="50800" rtlCol="0" anchor="ctr"/>
            <a:lstStyle/>
            <a:p>
              <a:pPr algn="ctr">
                <a:lnSpc>
                  <a:spcPts val="2660"/>
                </a:lnSpc>
              </a:pPr>
              <a:endParaRPr/>
            </a:p>
          </p:txBody>
        </p:sp>
      </p:grpSp>
      <p:sp>
        <p:nvSpPr>
          <p:cNvPr id="9" name="Freeform 5"/>
          <p:cNvSpPr/>
          <p:nvPr/>
        </p:nvSpPr>
        <p:spPr>
          <a:xfrm rot="10280869">
            <a:off x="11844231" y="-2986231"/>
            <a:ext cx="8991587" cy="9226442"/>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6"/>
          <p:cNvSpPr/>
          <p:nvPr/>
        </p:nvSpPr>
        <p:spPr>
          <a:xfrm rot="10280869">
            <a:off x="-3721179" y="3385129"/>
            <a:ext cx="8703288" cy="8930612"/>
          </a:xfrm>
          <a:custGeom>
            <a:avLst/>
            <a:gdLst/>
            <a:ahLst/>
            <a:cxnLst/>
            <a:rect l="l" t="t" r="r" b="b"/>
            <a:pathLst>
              <a:path w="11776160" h="12083746">
                <a:moveTo>
                  <a:pt x="11776160" y="0"/>
                </a:moveTo>
                <a:lnTo>
                  <a:pt x="0" y="0"/>
                </a:lnTo>
                <a:lnTo>
                  <a:pt x="0" y="12083746"/>
                </a:lnTo>
                <a:lnTo>
                  <a:pt x="11776160" y="12083746"/>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extBox 7"/>
          <p:cNvSpPr txBox="1"/>
          <p:nvPr/>
        </p:nvSpPr>
        <p:spPr>
          <a:xfrm>
            <a:off x="1059592" y="4301726"/>
            <a:ext cx="16157244" cy="1538883"/>
          </a:xfrm>
          <a:prstGeom prst="rect">
            <a:avLst/>
          </a:prstGeom>
        </p:spPr>
        <p:txBody>
          <a:bodyPr lIns="0" tIns="0" rIns="0" bIns="0" rtlCol="0" anchor="ctr">
            <a:spAutoFit/>
          </a:bodyPr>
          <a:lstStyle/>
          <a:p>
            <a:pPr algn="ctr"/>
            <a:r>
              <a:rPr lang="en-US" sz="10000" b="1" smtClean="0">
                <a:solidFill>
                  <a:schemeClr val="tx2">
                    <a:lumMod val="75000"/>
                  </a:schemeClr>
                </a:solidFill>
                <a:latin typeface="Arial" panose="020B0604020202020204" pitchFamily="34" charset="0"/>
                <a:cs typeface="Arial" panose="020B0604020202020204" pitchFamily="34" charset="0"/>
                <a:sym typeface="Arial"/>
              </a:rPr>
              <a:t>LUYỆN TẬP</a:t>
            </a:r>
            <a:endParaRPr lang="vi-VN" sz="10000" b="1" kern="0">
              <a:solidFill>
                <a:schemeClr val="tx2">
                  <a:lumMod val="75000"/>
                </a:scheme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02272030"/>
      </p:ext>
    </p:extLst>
  </p:cSld>
  <p:clrMapOvr>
    <a:masterClrMapping/>
  </p:clrMapOvr>
  <p:transition spd="med">
    <p:plu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753600" y="1485900"/>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1</a:t>
              </a:r>
              <a:endParaRPr lang="en-US" sz="6000" b="1">
                <a:solidFill>
                  <a:srgbClr val="D4152B"/>
                </a:solidFill>
                <a:latin typeface="Arial" panose="020B0604020202020204" pitchFamily="34" charset="0"/>
                <a:cs typeface="Arial" panose="020B0604020202020204" pitchFamily="34" charset="0"/>
              </a:endParaRPr>
            </a:p>
          </p:txBody>
        </p:sp>
      </p:grpSp>
      <p:sp>
        <p:nvSpPr>
          <p:cNvPr id="5"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6"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
        <p:nvSpPr>
          <p:cNvPr id="11" name="Rectangle 10"/>
          <p:cNvSpPr/>
          <p:nvPr/>
        </p:nvSpPr>
        <p:spPr>
          <a:xfrm>
            <a:off x="7475445" y="4121508"/>
            <a:ext cx="10040790" cy="4154984"/>
          </a:xfrm>
          <a:prstGeom prst="rect">
            <a:avLst/>
          </a:prstGeom>
        </p:spPr>
        <p:txBody>
          <a:bodyPr wrap="square">
            <a:spAutoFit/>
          </a:bodyPr>
          <a:lstStyle/>
          <a:p>
            <a:pPr algn="just">
              <a:lnSpc>
                <a:spcPct val="150000"/>
              </a:lnSpc>
            </a:pPr>
            <a:r>
              <a:rPr lang="vi-VN" sz="4400" b="1">
                <a:solidFill>
                  <a:srgbClr val="002060"/>
                </a:solidFill>
                <a:latin typeface="Arial" panose="020B0604020202020204" pitchFamily="34" charset="0"/>
                <a:cs typeface="Arial" panose="020B0604020202020204" pitchFamily="34" charset="0"/>
              </a:rPr>
              <a:t>Qua mỗi lần nguyên phân, từ một tế bào mẹ tạo ra mấy tế bào </a:t>
            </a:r>
            <a:r>
              <a:rPr lang="vi-VN" sz="4400" b="1" smtClean="0">
                <a:solidFill>
                  <a:srgbClr val="002060"/>
                </a:solidFill>
                <a:latin typeface="Arial" panose="020B0604020202020204" pitchFamily="34" charset="0"/>
                <a:cs typeface="Arial" panose="020B0604020202020204" pitchFamily="34" charset="0"/>
              </a:rPr>
              <a:t>con?</a:t>
            </a:r>
            <a:endParaRPr lang="en-US" sz="4400" b="1" smtClean="0">
              <a:solidFill>
                <a:srgbClr val="002060"/>
              </a:solidFill>
              <a:latin typeface="Arial" panose="020B0604020202020204" pitchFamily="34" charset="0"/>
              <a:cs typeface="Arial" panose="020B0604020202020204" pitchFamily="34" charset="0"/>
            </a:endParaRPr>
          </a:p>
          <a:p>
            <a:pPr algn="just">
              <a:lnSpc>
                <a:spcPct val="150000"/>
              </a:lnSpc>
            </a:pPr>
            <a:r>
              <a:rPr lang="en-US" sz="4400" smtClean="0">
                <a:latin typeface="Arial" panose="020B0604020202020204" pitchFamily="34" charset="0"/>
                <a:cs typeface="Arial" panose="020B0604020202020204" pitchFamily="34" charset="0"/>
              </a:rPr>
              <a:t>A. 1							B. 2</a:t>
            </a:r>
          </a:p>
          <a:p>
            <a:pPr algn="just">
              <a:lnSpc>
                <a:spcPct val="150000"/>
              </a:lnSpc>
            </a:pPr>
            <a:r>
              <a:rPr lang="en-US" sz="4400" smtClean="0">
                <a:latin typeface="Arial" panose="020B0604020202020204" pitchFamily="34" charset="0"/>
                <a:cs typeface="Arial" panose="020B0604020202020204" pitchFamily="34" charset="0"/>
              </a:rPr>
              <a:t>C. 3							D. 4</a:t>
            </a:r>
            <a:endParaRPr lang="en-US" sz="4400">
              <a:latin typeface="Arial" panose="020B0604020202020204" pitchFamily="34" charset="0"/>
              <a:cs typeface="Arial" panose="020B0604020202020204" pitchFamily="34" charset="0"/>
            </a:endParaRPr>
          </a:p>
        </p:txBody>
      </p:sp>
      <p:sp>
        <p:nvSpPr>
          <p:cNvPr id="7" name="Oval 6"/>
          <p:cNvSpPr/>
          <p:nvPr/>
        </p:nvSpPr>
        <p:spPr>
          <a:xfrm>
            <a:off x="14401800" y="6199000"/>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629068" y="495300"/>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2</a:t>
              </a:r>
              <a:endParaRPr lang="en-US" sz="6000" b="1">
                <a:solidFill>
                  <a:srgbClr val="D4152B"/>
                </a:solidFill>
                <a:latin typeface="Arial" panose="020B0604020202020204" pitchFamily="34" charset="0"/>
                <a:cs typeface="Arial" panose="020B0604020202020204" pitchFamily="34" charset="0"/>
              </a:endParaRPr>
            </a:p>
          </p:txBody>
        </p:sp>
      </p:grpSp>
      <p:sp>
        <p:nvSpPr>
          <p:cNvPr id="11" name="Rectangle 10"/>
          <p:cNvSpPr/>
          <p:nvPr/>
        </p:nvSpPr>
        <p:spPr>
          <a:xfrm>
            <a:off x="6988016" y="2109698"/>
            <a:ext cx="10766584" cy="7986802"/>
          </a:xfrm>
          <a:prstGeom prst="rect">
            <a:avLst/>
          </a:prstGeom>
        </p:spPr>
        <p:txBody>
          <a:bodyPr wrap="square">
            <a:spAutoFit/>
          </a:bodyPr>
          <a:lstStyle/>
          <a:p>
            <a:pPr algn="just">
              <a:lnSpc>
                <a:spcPct val="150000"/>
              </a:lnSpc>
            </a:pPr>
            <a:r>
              <a:rPr lang="vi-VN" sz="3800" b="1">
                <a:solidFill>
                  <a:srgbClr val="002060"/>
                </a:solidFill>
              </a:rPr>
              <a:t>Giảm phân là</a:t>
            </a:r>
            <a:endParaRPr lang="en-US" sz="3800" b="1">
              <a:solidFill>
                <a:srgbClr val="002060"/>
              </a:solidFill>
            </a:endParaRPr>
          </a:p>
          <a:p>
            <a:pPr algn="just">
              <a:lnSpc>
                <a:spcPct val="150000"/>
              </a:lnSpc>
            </a:pPr>
            <a:r>
              <a:rPr lang="vi-VN" sz="3800"/>
              <a:t>A. quá trình phân chia bộ nhiễm sắc thể kép thành một bộ nhiễm sắc thể đơn.</a:t>
            </a:r>
            <a:endParaRPr lang="en-US" sz="3800"/>
          </a:p>
          <a:p>
            <a:pPr algn="just">
              <a:lnSpc>
                <a:spcPct val="150000"/>
              </a:lnSpc>
            </a:pPr>
            <a:r>
              <a:rPr lang="vi-VN" sz="3800"/>
              <a:t>B. quá trình phân chia bộ nhiễm sắc thể kép thành bốn hai nhiễm sắc thể đơn.</a:t>
            </a:r>
            <a:endParaRPr lang="en-US" sz="3800"/>
          </a:p>
          <a:p>
            <a:pPr algn="just">
              <a:lnSpc>
                <a:spcPct val="150000"/>
              </a:lnSpc>
            </a:pPr>
            <a:r>
              <a:rPr lang="vi-VN" sz="3800"/>
              <a:t>C. quá trình phân chia bộ nhiễm sắc thể kép thành ba bộ nhiễm sắc thể đơn.</a:t>
            </a:r>
            <a:endParaRPr lang="en-US" sz="3800"/>
          </a:p>
          <a:p>
            <a:pPr algn="just">
              <a:lnSpc>
                <a:spcPct val="150000"/>
              </a:lnSpc>
            </a:pPr>
            <a:r>
              <a:rPr lang="vi-VN" sz="3800"/>
              <a:t>D. quá trình phân chia bộ nhiễm sắc thể kép thành bốn bộ nhiễm sắc thể đơn.</a:t>
            </a:r>
            <a:endParaRPr lang="en-US" sz="3800"/>
          </a:p>
        </p:txBody>
      </p:sp>
      <p:sp>
        <p:nvSpPr>
          <p:cNvPr id="7" name="Oval 6"/>
          <p:cNvSpPr/>
          <p:nvPr/>
        </p:nvSpPr>
        <p:spPr>
          <a:xfrm>
            <a:off x="6705600" y="8039100"/>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10"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Tree>
    <p:extLst>
      <p:ext uri="{BB962C8B-B14F-4D97-AF65-F5344CB8AC3E}">
        <p14:creationId xmlns:p14="http://schemas.microsoft.com/office/powerpoint/2010/main" val="382829030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678812" y="1141328"/>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3</a:t>
              </a:r>
              <a:endParaRPr lang="en-US" sz="6000" b="1">
                <a:solidFill>
                  <a:srgbClr val="D4152B"/>
                </a:solidFill>
                <a:latin typeface="Arial" panose="020B0604020202020204" pitchFamily="34" charset="0"/>
                <a:cs typeface="Arial" panose="020B0604020202020204" pitchFamily="34" charset="0"/>
              </a:endParaRPr>
            </a:p>
          </p:txBody>
        </p:sp>
      </p:grpSp>
      <p:sp>
        <p:nvSpPr>
          <p:cNvPr id="11" name="Rectangle 10"/>
          <p:cNvSpPr/>
          <p:nvPr/>
        </p:nvSpPr>
        <p:spPr>
          <a:xfrm>
            <a:off x="6964415" y="3356969"/>
            <a:ext cx="10913276" cy="5632311"/>
          </a:xfrm>
          <a:prstGeom prst="rect">
            <a:avLst/>
          </a:prstGeom>
        </p:spPr>
        <p:txBody>
          <a:bodyPr wrap="square">
            <a:spAutoFit/>
          </a:bodyPr>
          <a:lstStyle/>
          <a:p>
            <a:pPr algn="just">
              <a:lnSpc>
                <a:spcPct val="150000"/>
              </a:lnSpc>
            </a:pPr>
            <a:r>
              <a:rPr lang="vi-VN" sz="4000" b="1">
                <a:solidFill>
                  <a:srgbClr val="002060"/>
                </a:solidFill>
              </a:rPr>
              <a:t>Điều nào sau đây đúng khi nói về sự giảm phân ở tế bào?</a:t>
            </a:r>
            <a:endParaRPr lang="en-US" sz="4000" b="1">
              <a:solidFill>
                <a:srgbClr val="002060"/>
              </a:solidFill>
            </a:endParaRPr>
          </a:p>
          <a:p>
            <a:pPr algn="just">
              <a:lnSpc>
                <a:spcPct val="150000"/>
              </a:lnSpc>
            </a:pPr>
            <a:r>
              <a:rPr lang="vi-VN" sz="4000"/>
              <a:t>A. NST nhân đôi 1 lần và phân bào 2 lần.</a:t>
            </a:r>
            <a:endParaRPr lang="en-US" sz="4000"/>
          </a:p>
          <a:p>
            <a:pPr algn="just">
              <a:lnSpc>
                <a:spcPct val="150000"/>
              </a:lnSpc>
            </a:pPr>
            <a:r>
              <a:rPr lang="vi-VN" sz="4000"/>
              <a:t>B. NST nhân đôi 2 lần và phân bào 1 lần.</a:t>
            </a:r>
            <a:endParaRPr lang="en-US" sz="4000"/>
          </a:p>
          <a:p>
            <a:pPr algn="just">
              <a:lnSpc>
                <a:spcPct val="150000"/>
              </a:lnSpc>
            </a:pPr>
            <a:r>
              <a:rPr lang="vi-VN" sz="4000"/>
              <a:t>C. NST nhân đôi 2 lần và phân bào 2 lần.</a:t>
            </a:r>
            <a:endParaRPr lang="en-US" sz="4000"/>
          </a:p>
          <a:p>
            <a:pPr algn="just">
              <a:lnSpc>
                <a:spcPct val="150000"/>
              </a:lnSpc>
            </a:pPr>
            <a:r>
              <a:rPr lang="vi-VN" sz="4000"/>
              <a:t>D. NST nhân đôi 1 lần và phân bào 1 lần.</a:t>
            </a:r>
            <a:endParaRPr lang="en-US" sz="4000"/>
          </a:p>
        </p:txBody>
      </p:sp>
      <p:sp>
        <p:nvSpPr>
          <p:cNvPr id="7" name="Oval 6"/>
          <p:cNvSpPr/>
          <p:nvPr/>
        </p:nvSpPr>
        <p:spPr>
          <a:xfrm>
            <a:off x="6621062" y="5128846"/>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10"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Tree>
    <p:extLst>
      <p:ext uri="{BB962C8B-B14F-4D97-AF65-F5344CB8AC3E}">
        <p14:creationId xmlns:p14="http://schemas.microsoft.com/office/powerpoint/2010/main" val="27627088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564059" y="1028700"/>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4</a:t>
              </a:r>
              <a:endParaRPr lang="en-US" sz="6000" b="1">
                <a:solidFill>
                  <a:srgbClr val="D4152B"/>
                </a:solidFill>
                <a:latin typeface="Arial" panose="020B0604020202020204" pitchFamily="34" charset="0"/>
                <a:cs typeface="Arial" panose="020B0604020202020204" pitchFamily="34" charset="0"/>
              </a:endParaRPr>
            </a:p>
          </p:txBody>
        </p:sp>
      </p:grpSp>
      <p:sp>
        <p:nvSpPr>
          <p:cNvPr id="11" name="Rectangle 10"/>
          <p:cNvSpPr/>
          <p:nvPr/>
        </p:nvSpPr>
        <p:spPr>
          <a:xfrm>
            <a:off x="6858000" y="2933700"/>
            <a:ext cx="10896600" cy="6555641"/>
          </a:xfrm>
          <a:prstGeom prst="rect">
            <a:avLst/>
          </a:prstGeom>
        </p:spPr>
        <p:txBody>
          <a:bodyPr wrap="square">
            <a:spAutoFit/>
          </a:bodyPr>
          <a:lstStyle/>
          <a:p>
            <a:pPr algn="just">
              <a:lnSpc>
                <a:spcPct val="150000"/>
              </a:lnSpc>
            </a:pPr>
            <a:r>
              <a:rPr lang="vi-VN" sz="4000" b="1">
                <a:solidFill>
                  <a:srgbClr val="002060"/>
                </a:solidFill>
              </a:rPr>
              <a:t>Cấu trúc nào vừa là vật chất mang thông tin di truyền, vừa là đơn vị truyền đạt vật chất di truyền qua các thế hệ tế bào và cơ thể?</a:t>
            </a:r>
            <a:endParaRPr lang="en-US" sz="4000" b="1">
              <a:solidFill>
                <a:srgbClr val="002060"/>
              </a:solidFill>
            </a:endParaRPr>
          </a:p>
          <a:p>
            <a:pPr algn="just">
              <a:lnSpc>
                <a:spcPct val="150000"/>
              </a:lnSpc>
            </a:pPr>
            <a:r>
              <a:rPr lang="vi-VN" sz="4000" smtClean="0"/>
              <a:t>A. DNA</a:t>
            </a:r>
            <a:r>
              <a:rPr lang="vi-VN" sz="4000"/>
              <a:t>.				</a:t>
            </a:r>
            <a:endParaRPr lang="en-US" sz="4000" smtClean="0"/>
          </a:p>
          <a:p>
            <a:pPr algn="just">
              <a:lnSpc>
                <a:spcPct val="150000"/>
              </a:lnSpc>
            </a:pPr>
            <a:r>
              <a:rPr lang="vi-VN" sz="4000"/>
              <a:t>B. RNA. </a:t>
            </a:r>
            <a:endParaRPr lang="en-US" sz="4000" smtClean="0"/>
          </a:p>
          <a:p>
            <a:pPr algn="just">
              <a:lnSpc>
                <a:spcPct val="150000"/>
              </a:lnSpc>
            </a:pPr>
            <a:r>
              <a:rPr lang="vi-VN" sz="4000" smtClean="0"/>
              <a:t>C</a:t>
            </a:r>
            <a:r>
              <a:rPr lang="vi-VN" sz="4000"/>
              <a:t>. Nhiễm sắc thể.		</a:t>
            </a:r>
            <a:endParaRPr lang="en-US" sz="4000" smtClean="0"/>
          </a:p>
          <a:p>
            <a:pPr algn="just">
              <a:lnSpc>
                <a:spcPct val="150000"/>
              </a:lnSpc>
            </a:pPr>
            <a:r>
              <a:rPr lang="vi-VN" sz="4000" smtClean="0"/>
              <a:t>D</a:t>
            </a:r>
            <a:r>
              <a:rPr lang="vi-VN" sz="4000"/>
              <a:t>. Protein.</a:t>
            </a:r>
            <a:endParaRPr lang="en-US" sz="4000"/>
          </a:p>
        </p:txBody>
      </p:sp>
      <p:sp>
        <p:nvSpPr>
          <p:cNvPr id="7" name="Oval 6"/>
          <p:cNvSpPr/>
          <p:nvPr/>
        </p:nvSpPr>
        <p:spPr>
          <a:xfrm>
            <a:off x="6553200" y="7429500"/>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10"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Tree>
    <p:extLst>
      <p:ext uri="{BB962C8B-B14F-4D97-AF65-F5344CB8AC3E}">
        <p14:creationId xmlns:p14="http://schemas.microsoft.com/office/powerpoint/2010/main" val="29371139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629067" y="1562100"/>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5</a:t>
              </a:r>
              <a:endParaRPr lang="en-US" sz="6000" b="1">
                <a:solidFill>
                  <a:srgbClr val="D4152B"/>
                </a:solidFill>
                <a:latin typeface="Arial" panose="020B0604020202020204" pitchFamily="34" charset="0"/>
                <a:cs typeface="Arial" panose="020B0604020202020204" pitchFamily="34" charset="0"/>
              </a:endParaRPr>
            </a:p>
          </p:txBody>
        </p:sp>
      </p:grpSp>
      <p:sp>
        <p:nvSpPr>
          <p:cNvPr id="11" name="Rectangle 10"/>
          <p:cNvSpPr/>
          <p:nvPr/>
        </p:nvSpPr>
        <p:spPr>
          <a:xfrm>
            <a:off x="6988016" y="3619500"/>
            <a:ext cx="10766584" cy="5632311"/>
          </a:xfrm>
          <a:prstGeom prst="rect">
            <a:avLst/>
          </a:prstGeom>
        </p:spPr>
        <p:txBody>
          <a:bodyPr wrap="square">
            <a:spAutoFit/>
          </a:bodyPr>
          <a:lstStyle/>
          <a:p>
            <a:pPr algn="just">
              <a:lnSpc>
                <a:spcPct val="150000"/>
              </a:lnSpc>
            </a:pPr>
            <a:r>
              <a:rPr lang="vi-VN" sz="4000" b="1">
                <a:solidFill>
                  <a:srgbClr val="002060"/>
                </a:solidFill>
              </a:rPr>
              <a:t>Điều nào sau đây đúng khi nói về sự giảm phân ở tế bào?</a:t>
            </a:r>
            <a:endParaRPr lang="en-US" sz="4000" b="1">
              <a:solidFill>
                <a:srgbClr val="002060"/>
              </a:solidFill>
            </a:endParaRPr>
          </a:p>
          <a:p>
            <a:pPr algn="just">
              <a:lnSpc>
                <a:spcPct val="150000"/>
              </a:lnSpc>
            </a:pPr>
            <a:r>
              <a:rPr lang="vi-VN" sz="4000"/>
              <a:t>A. NST nhân đôi 1 lần và phân bào 2 lần.</a:t>
            </a:r>
            <a:endParaRPr lang="en-US" sz="4000"/>
          </a:p>
          <a:p>
            <a:pPr algn="just">
              <a:lnSpc>
                <a:spcPct val="150000"/>
              </a:lnSpc>
            </a:pPr>
            <a:r>
              <a:rPr lang="vi-VN" sz="4000"/>
              <a:t>B. NST nhân đôi 2 lần và phân bào 1 lần.</a:t>
            </a:r>
            <a:endParaRPr lang="en-US" sz="4000"/>
          </a:p>
          <a:p>
            <a:pPr algn="just">
              <a:lnSpc>
                <a:spcPct val="150000"/>
              </a:lnSpc>
            </a:pPr>
            <a:r>
              <a:rPr lang="vi-VN" sz="4000"/>
              <a:t>C. NST nhân đôi 2 lần và phân bào 2 lần.</a:t>
            </a:r>
            <a:endParaRPr lang="en-US" sz="4000"/>
          </a:p>
          <a:p>
            <a:pPr algn="just">
              <a:lnSpc>
                <a:spcPct val="150000"/>
              </a:lnSpc>
            </a:pPr>
            <a:r>
              <a:rPr lang="vi-VN" sz="4000"/>
              <a:t>D. NST nhân đôi 1 lần và phân bào 1 lần.</a:t>
            </a:r>
            <a:endParaRPr lang="en-US" sz="4000"/>
          </a:p>
        </p:txBody>
      </p:sp>
      <p:sp>
        <p:nvSpPr>
          <p:cNvPr id="7" name="Oval 6"/>
          <p:cNvSpPr/>
          <p:nvPr/>
        </p:nvSpPr>
        <p:spPr>
          <a:xfrm>
            <a:off x="6564392" y="5389370"/>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10"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Tree>
    <p:extLst>
      <p:ext uri="{BB962C8B-B14F-4D97-AF65-F5344CB8AC3E}">
        <p14:creationId xmlns:p14="http://schemas.microsoft.com/office/powerpoint/2010/main" val="39485838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9626214" y="1627342"/>
            <a:ext cx="5484481" cy="1335172"/>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6000" b="1" smtClean="0">
                  <a:solidFill>
                    <a:srgbClr val="D4152B"/>
                  </a:solidFill>
                  <a:latin typeface="Arial" panose="020B0604020202020204" pitchFamily="34" charset="0"/>
                  <a:cs typeface="Arial" panose="020B0604020202020204" pitchFamily="34" charset="0"/>
                </a:rPr>
                <a:t>Câu 6</a:t>
              </a:r>
              <a:endParaRPr lang="en-US" sz="6000" b="1">
                <a:solidFill>
                  <a:srgbClr val="D4152B"/>
                </a:solidFill>
                <a:latin typeface="Arial" panose="020B0604020202020204" pitchFamily="34" charset="0"/>
                <a:cs typeface="Arial" panose="020B0604020202020204" pitchFamily="34" charset="0"/>
              </a:endParaRPr>
            </a:p>
          </p:txBody>
        </p:sp>
      </p:grpSp>
      <p:sp>
        <p:nvSpPr>
          <p:cNvPr id="11" name="Rectangle 10"/>
          <p:cNvSpPr/>
          <p:nvPr/>
        </p:nvSpPr>
        <p:spPr>
          <a:xfrm>
            <a:off x="6827166" y="3837142"/>
            <a:ext cx="11082576" cy="4708981"/>
          </a:xfrm>
          <a:prstGeom prst="rect">
            <a:avLst/>
          </a:prstGeom>
        </p:spPr>
        <p:txBody>
          <a:bodyPr wrap="square">
            <a:spAutoFit/>
          </a:bodyPr>
          <a:lstStyle/>
          <a:p>
            <a:pPr algn="just">
              <a:lnSpc>
                <a:spcPct val="150000"/>
              </a:lnSpc>
            </a:pPr>
            <a:r>
              <a:rPr lang="vi-VN" sz="4000" b="1">
                <a:solidFill>
                  <a:srgbClr val="002060"/>
                </a:solidFill>
              </a:rPr>
              <a:t>Ở hành 2n = 16. Tế bào có 8 nhiễm sắc thể là</a:t>
            </a:r>
            <a:endParaRPr lang="en-US" sz="4000" b="1">
              <a:solidFill>
                <a:srgbClr val="002060"/>
              </a:solidFill>
            </a:endParaRPr>
          </a:p>
          <a:p>
            <a:pPr algn="just">
              <a:lnSpc>
                <a:spcPct val="150000"/>
              </a:lnSpc>
            </a:pPr>
            <a:r>
              <a:rPr lang="vi-VN" sz="4000"/>
              <a:t>A. tế bào rễ hành.					</a:t>
            </a:r>
            <a:endParaRPr lang="en-US" sz="4000"/>
          </a:p>
          <a:p>
            <a:pPr algn="just">
              <a:lnSpc>
                <a:spcPct val="150000"/>
              </a:lnSpc>
            </a:pPr>
            <a:r>
              <a:rPr lang="vi-VN" sz="4000"/>
              <a:t>B. tế bào lá hành. </a:t>
            </a:r>
            <a:endParaRPr lang="en-US" sz="4000"/>
          </a:p>
          <a:p>
            <a:pPr algn="just">
              <a:lnSpc>
                <a:spcPct val="150000"/>
              </a:lnSpc>
            </a:pPr>
            <a:r>
              <a:rPr lang="vi-VN" sz="4000" smtClean="0"/>
              <a:t>C</a:t>
            </a:r>
            <a:r>
              <a:rPr lang="vi-VN" sz="4000"/>
              <a:t>. tế bào cánh hoa.					</a:t>
            </a:r>
            <a:endParaRPr lang="en-US" sz="4000" smtClean="0"/>
          </a:p>
          <a:p>
            <a:pPr algn="just">
              <a:lnSpc>
                <a:spcPct val="150000"/>
              </a:lnSpc>
            </a:pPr>
            <a:r>
              <a:rPr lang="vi-VN" sz="4000" smtClean="0"/>
              <a:t>D</a:t>
            </a:r>
            <a:r>
              <a:rPr lang="vi-VN" sz="4000"/>
              <a:t>. hạt phấn hoa hành.</a:t>
            </a:r>
            <a:endParaRPr lang="en-US" sz="4000"/>
          </a:p>
        </p:txBody>
      </p:sp>
      <p:sp>
        <p:nvSpPr>
          <p:cNvPr id="7" name="Oval 6"/>
          <p:cNvSpPr/>
          <p:nvPr/>
        </p:nvSpPr>
        <p:spPr>
          <a:xfrm>
            <a:off x="6400800" y="7497362"/>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p:cNvSpPr/>
          <p:nvPr/>
        </p:nvSpPr>
        <p:spPr>
          <a:xfrm>
            <a:off x="-457200" y="-201027"/>
            <a:ext cx="6716999" cy="10689055"/>
          </a:xfrm>
          <a:custGeom>
            <a:avLst/>
            <a:gdLst/>
            <a:ahLst/>
            <a:cxnLst/>
            <a:rect l="l" t="t" r="r" b="b"/>
            <a:pathLst>
              <a:path w="6716999" h="10689055">
                <a:moveTo>
                  <a:pt x="0" y="0"/>
                </a:moveTo>
                <a:lnTo>
                  <a:pt x="6716999" y="0"/>
                </a:lnTo>
                <a:lnTo>
                  <a:pt x="6716999" y="10689054"/>
                </a:lnTo>
                <a:lnTo>
                  <a:pt x="0" y="10689054"/>
                </a:lnTo>
                <a:lnTo>
                  <a:pt x="0" y="0"/>
                </a:lnTo>
                <a:close/>
              </a:path>
            </a:pathLst>
          </a:custGeom>
          <a:blipFill>
            <a:blip r:embed="rId2"/>
            <a:stretch>
              <a:fillRect l="-87540" r="-130728"/>
            </a:stretch>
          </a:blipFill>
        </p:spPr>
      </p:sp>
      <p:sp>
        <p:nvSpPr>
          <p:cNvPr id="10" name="AutoShape 6"/>
          <p:cNvSpPr/>
          <p:nvPr/>
        </p:nvSpPr>
        <p:spPr>
          <a:xfrm flipH="1">
            <a:off x="6248400" y="0"/>
            <a:ext cx="0" cy="10488027"/>
          </a:xfrm>
          <a:prstGeom prst="line">
            <a:avLst/>
          </a:prstGeom>
          <a:ln w="28575" cap="flat">
            <a:solidFill>
              <a:srgbClr val="000000"/>
            </a:solidFill>
            <a:prstDash val="solid"/>
            <a:headEnd type="none" w="sm" len="sm"/>
            <a:tailEnd type="none" w="sm" len="sm"/>
          </a:ln>
        </p:spPr>
      </p:sp>
    </p:spTree>
    <p:extLst>
      <p:ext uri="{BB962C8B-B14F-4D97-AF65-F5344CB8AC3E}">
        <p14:creationId xmlns:p14="http://schemas.microsoft.com/office/powerpoint/2010/main" val="52473467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DD77"/>
        </a:solidFill>
        <a:effectLst/>
      </p:bgPr>
    </p:bg>
    <p:spTree>
      <p:nvGrpSpPr>
        <p:cNvPr id="1" name=""/>
        <p:cNvGrpSpPr/>
        <p:nvPr/>
      </p:nvGrpSpPr>
      <p:grpSpPr>
        <a:xfrm>
          <a:off x="0" y="0"/>
          <a:ext cx="0" cy="0"/>
          <a:chOff x="0" y="0"/>
          <a:chExt cx="0" cy="0"/>
        </a:xfrm>
      </p:grpSpPr>
      <p:grpSp>
        <p:nvGrpSpPr>
          <p:cNvPr id="2" name="Group 2"/>
          <p:cNvGrpSpPr/>
          <p:nvPr/>
        </p:nvGrpSpPr>
        <p:grpSpPr>
          <a:xfrm>
            <a:off x="6800370" y="342900"/>
            <a:ext cx="4800600" cy="1168684"/>
            <a:chOff x="0" y="0"/>
            <a:chExt cx="1084521" cy="156611"/>
          </a:xfrm>
        </p:grpSpPr>
        <p:sp>
          <p:nvSpPr>
            <p:cNvPr id="3" name="Freeform 3"/>
            <p:cNvSpPr/>
            <p:nvPr/>
          </p:nvSpPr>
          <p:spPr>
            <a:xfrm>
              <a:off x="0" y="0"/>
              <a:ext cx="1084521" cy="156611"/>
            </a:xfrm>
            <a:custGeom>
              <a:avLst/>
              <a:gdLst/>
              <a:ahLst/>
              <a:cxnLst/>
              <a:rect l="l" t="t" r="r" b="b"/>
              <a:pathLst>
                <a:path w="1084521" h="156611">
                  <a:moveTo>
                    <a:pt x="5416" y="0"/>
                  </a:moveTo>
                  <a:lnTo>
                    <a:pt x="1079105" y="0"/>
                  </a:lnTo>
                  <a:cubicBezTo>
                    <a:pt x="1082096" y="0"/>
                    <a:pt x="1084521" y="2425"/>
                    <a:pt x="1084521" y="5416"/>
                  </a:cubicBezTo>
                  <a:lnTo>
                    <a:pt x="1084521" y="151195"/>
                  </a:lnTo>
                  <a:cubicBezTo>
                    <a:pt x="1084521" y="152631"/>
                    <a:pt x="1083951" y="154009"/>
                    <a:pt x="1082935" y="155025"/>
                  </a:cubicBezTo>
                  <a:cubicBezTo>
                    <a:pt x="1081919" y="156040"/>
                    <a:pt x="1080541" y="156611"/>
                    <a:pt x="1079105" y="156611"/>
                  </a:cubicBezTo>
                  <a:lnTo>
                    <a:pt x="5416" y="156611"/>
                  </a:lnTo>
                  <a:cubicBezTo>
                    <a:pt x="3980" y="156611"/>
                    <a:pt x="2602" y="156040"/>
                    <a:pt x="1586" y="155025"/>
                  </a:cubicBezTo>
                  <a:cubicBezTo>
                    <a:pt x="571" y="154009"/>
                    <a:pt x="0" y="152631"/>
                    <a:pt x="0" y="151195"/>
                  </a:cubicBezTo>
                  <a:lnTo>
                    <a:pt x="0" y="5416"/>
                  </a:lnTo>
                  <a:cubicBezTo>
                    <a:pt x="0" y="3980"/>
                    <a:pt x="571" y="2602"/>
                    <a:pt x="1586" y="1586"/>
                  </a:cubicBezTo>
                  <a:cubicBezTo>
                    <a:pt x="2602" y="571"/>
                    <a:pt x="3980" y="0"/>
                    <a:pt x="5416" y="0"/>
                  </a:cubicBezTo>
                  <a:close/>
                </a:path>
              </a:pathLst>
            </a:custGeom>
            <a:solidFill>
              <a:srgbClr val="FFFFFF"/>
            </a:solidFill>
            <a:ln w="38100" cap="sq">
              <a:solidFill>
                <a:srgbClr val="000000"/>
              </a:solidFill>
              <a:prstDash val="solid"/>
              <a:miter/>
            </a:ln>
          </p:spPr>
        </p:sp>
        <p:sp>
          <p:nvSpPr>
            <p:cNvPr id="4" name="TextBox 4"/>
            <p:cNvSpPr txBox="1"/>
            <p:nvPr/>
          </p:nvSpPr>
          <p:spPr>
            <a:xfrm>
              <a:off x="0" y="0"/>
              <a:ext cx="1084521" cy="156611"/>
            </a:xfrm>
            <a:prstGeom prst="rect">
              <a:avLst/>
            </a:prstGeom>
          </p:spPr>
          <p:txBody>
            <a:bodyPr lIns="0" tIns="0" rIns="0" bIns="0" rtlCol="0" anchor="ctr"/>
            <a:lstStyle/>
            <a:p>
              <a:pPr marL="0" lvl="0" indent="0" algn="ctr">
                <a:spcBef>
                  <a:spcPct val="0"/>
                </a:spcBef>
              </a:pPr>
              <a:r>
                <a:rPr lang="en-US" sz="5400" b="1" smtClean="0">
                  <a:solidFill>
                    <a:srgbClr val="D4152B"/>
                  </a:solidFill>
                  <a:latin typeface="Arial" panose="020B0604020202020204" pitchFamily="34" charset="0"/>
                  <a:cs typeface="Arial" panose="020B0604020202020204" pitchFamily="34" charset="0"/>
                </a:rPr>
                <a:t>Câu 7</a:t>
              </a:r>
              <a:endParaRPr lang="en-US" sz="5400" b="1">
                <a:solidFill>
                  <a:srgbClr val="D4152B"/>
                </a:solidFill>
                <a:latin typeface="Arial" panose="020B0604020202020204" pitchFamily="34" charset="0"/>
                <a:cs typeface="Arial" panose="020B0604020202020204" pitchFamily="34" charset="0"/>
              </a:endParaRPr>
            </a:p>
          </p:txBody>
        </p:sp>
      </p:grpSp>
      <p:sp>
        <p:nvSpPr>
          <p:cNvPr id="5" name="Rectangle 4"/>
          <p:cNvSpPr/>
          <p:nvPr/>
        </p:nvSpPr>
        <p:spPr>
          <a:xfrm>
            <a:off x="1256340" y="1714500"/>
            <a:ext cx="15888660" cy="8402300"/>
          </a:xfrm>
          <a:prstGeom prst="rect">
            <a:avLst/>
          </a:prstGeom>
        </p:spPr>
        <p:txBody>
          <a:bodyPr wrap="square">
            <a:spAutoFit/>
          </a:bodyPr>
          <a:lstStyle/>
          <a:p>
            <a:pPr algn="just">
              <a:lnSpc>
                <a:spcPct val="150000"/>
              </a:lnSpc>
              <a:spcAft>
                <a:spcPts val="0"/>
              </a:spcAft>
            </a:pPr>
            <a:r>
              <a:rPr lang="vi-VN" sz="3600" b="1">
                <a:solidFill>
                  <a:srgbClr val="002060"/>
                </a:solidFill>
                <a:ea typeface="Times New Roman" panose="02020603050405020304" pitchFamily="18" charset="0"/>
              </a:rPr>
              <a:t>Ứng dụng nguyên phân vào các phương pháp nhân giống vô tính nhằm mục đích gì?</a:t>
            </a:r>
            <a:endParaRPr lang="en-US" sz="3600" b="1">
              <a:solidFill>
                <a:srgbClr val="002060"/>
              </a:solidFill>
              <a:ea typeface="Calibri" panose="020F0502020204030204" pitchFamily="34" charset="0"/>
            </a:endParaRPr>
          </a:p>
          <a:p>
            <a:pPr algn="just">
              <a:lnSpc>
                <a:spcPct val="150000"/>
              </a:lnSpc>
              <a:spcAft>
                <a:spcPts val="0"/>
              </a:spcAft>
            </a:pPr>
            <a:r>
              <a:rPr lang="vi-VN" sz="3600">
                <a:ea typeface="Times New Roman" panose="02020603050405020304" pitchFamily="18" charset="0"/>
              </a:rPr>
              <a:t>(1) Nhân nhanh các giống cây trồng có đặc tính tốt.</a:t>
            </a:r>
            <a:endParaRPr lang="en-US" sz="3600">
              <a:ea typeface="Calibri" panose="020F0502020204030204" pitchFamily="34" charset="0"/>
            </a:endParaRPr>
          </a:p>
          <a:p>
            <a:pPr algn="just">
              <a:lnSpc>
                <a:spcPct val="150000"/>
              </a:lnSpc>
              <a:spcAft>
                <a:spcPts val="0"/>
              </a:spcAft>
            </a:pPr>
            <a:r>
              <a:rPr lang="vi-VN" sz="3600">
                <a:ea typeface="Times New Roman" panose="02020603050405020304" pitchFamily="18" charset="0"/>
              </a:rPr>
              <a:t>(2) Tạo ưu thế lai các giống cây trồng, vật nuôi có năng suất cao.</a:t>
            </a:r>
            <a:endParaRPr lang="en-US" sz="3600">
              <a:ea typeface="Calibri" panose="020F0502020204030204" pitchFamily="34" charset="0"/>
            </a:endParaRPr>
          </a:p>
          <a:p>
            <a:pPr algn="just">
              <a:lnSpc>
                <a:spcPct val="150000"/>
              </a:lnSpc>
              <a:spcAft>
                <a:spcPts val="0"/>
              </a:spcAft>
            </a:pPr>
            <a:r>
              <a:rPr lang="vi-VN" sz="3600">
                <a:ea typeface="Times New Roman" panose="02020603050405020304" pitchFamily="18" charset="0"/>
              </a:rPr>
              <a:t>(3) Nuôi cấy tế bào, mô, cơ quan của động vật và người để phục vụ cho nghiên cứu và y học.</a:t>
            </a:r>
            <a:endParaRPr lang="en-US" sz="3600">
              <a:ea typeface="Calibri" panose="020F0502020204030204" pitchFamily="34" charset="0"/>
            </a:endParaRPr>
          </a:p>
          <a:p>
            <a:pPr algn="just">
              <a:lnSpc>
                <a:spcPct val="150000"/>
              </a:lnSpc>
              <a:spcAft>
                <a:spcPts val="0"/>
              </a:spcAft>
            </a:pPr>
            <a:r>
              <a:rPr lang="vi-VN" sz="3600">
                <a:ea typeface="Times New Roman" panose="02020603050405020304" pitchFamily="18" charset="0"/>
              </a:rPr>
              <a:t>(4) Tạo giống cây trồng có khả năng chống chịu với điều kiện thời tiết, sâu bệnh hại.</a:t>
            </a:r>
            <a:endParaRPr lang="en-US" sz="3600">
              <a:ea typeface="Calibri" panose="020F0502020204030204" pitchFamily="34" charset="0"/>
            </a:endParaRPr>
          </a:p>
          <a:p>
            <a:pPr algn="just">
              <a:lnSpc>
                <a:spcPct val="150000"/>
              </a:lnSpc>
              <a:spcAft>
                <a:spcPts val="0"/>
              </a:spcAft>
            </a:pPr>
            <a:r>
              <a:rPr lang="vi-VN" sz="3600">
                <a:ea typeface="Times New Roman" panose="02020603050405020304" pitchFamily="18" charset="0"/>
              </a:rPr>
              <a:t>Số đáp án đúng là</a:t>
            </a:r>
            <a:endParaRPr lang="en-US" sz="3600">
              <a:ea typeface="Calibri" panose="020F0502020204030204" pitchFamily="34" charset="0"/>
            </a:endParaRPr>
          </a:p>
          <a:p>
            <a:pPr algn="just">
              <a:lnSpc>
                <a:spcPct val="150000"/>
              </a:lnSpc>
              <a:spcAft>
                <a:spcPts val="0"/>
              </a:spcAft>
            </a:pPr>
            <a:r>
              <a:rPr lang="vi-VN" sz="3600">
                <a:ea typeface="Times New Roman" panose="02020603050405020304" pitchFamily="18" charset="0"/>
              </a:rPr>
              <a:t>A. 1.			</a:t>
            </a:r>
            <a:r>
              <a:rPr lang="en-US" sz="3600" smtClean="0">
                <a:ea typeface="Times New Roman" panose="02020603050405020304" pitchFamily="18" charset="0"/>
              </a:rPr>
              <a:t>	</a:t>
            </a:r>
            <a:r>
              <a:rPr lang="vi-VN" sz="3600" smtClean="0">
                <a:ea typeface="Times New Roman" panose="02020603050405020304" pitchFamily="18" charset="0"/>
              </a:rPr>
              <a:t>B</a:t>
            </a:r>
            <a:r>
              <a:rPr lang="vi-VN" sz="3600">
                <a:ea typeface="Times New Roman" panose="02020603050405020304" pitchFamily="18" charset="0"/>
              </a:rPr>
              <a:t>. 2.			</a:t>
            </a:r>
            <a:r>
              <a:rPr lang="en-US" sz="3600" smtClean="0">
                <a:ea typeface="Times New Roman" panose="02020603050405020304" pitchFamily="18" charset="0"/>
              </a:rPr>
              <a:t>	</a:t>
            </a:r>
            <a:r>
              <a:rPr lang="vi-VN" sz="3600" smtClean="0">
                <a:ea typeface="Times New Roman" panose="02020603050405020304" pitchFamily="18" charset="0"/>
              </a:rPr>
              <a:t>C</a:t>
            </a:r>
            <a:r>
              <a:rPr lang="vi-VN" sz="3600">
                <a:ea typeface="Times New Roman" panose="02020603050405020304" pitchFamily="18" charset="0"/>
              </a:rPr>
              <a:t>. 3.			</a:t>
            </a:r>
            <a:r>
              <a:rPr lang="en-US" sz="3600" smtClean="0">
                <a:ea typeface="Times New Roman" panose="02020603050405020304" pitchFamily="18" charset="0"/>
              </a:rPr>
              <a:t>	</a:t>
            </a:r>
            <a:r>
              <a:rPr lang="vi-VN" sz="3600" smtClean="0">
                <a:ea typeface="Times New Roman" panose="02020603050405020304" pitchFamily="18" charset="0"/>
              </a:rPr>
              <a:t>D</a:t>
            </a:r>
            <a:r>
              <a:rPr lang="vi-VN" sz="3600">
                <a:ea typeface="Times New Roman" panose="02020603050405020304" pitchFamily="18" charset="0"/>
              </a:rPr>
              <a:t>. 4.</a:t>
            </a:r>
            <a:endParaRPr lang="en-US" sz="3600">
              <a:effectLst/>
              <a:ea typeface="Calibri" panose="020F0502020204030204" pitchFamily="34" charset="0"/>
            </a:endParaRPr>
          </a:p>
        </p:txBody>
      </p:sp>
      <p:sp>
        <p:nvSpPr>
          <p:cNvPr id="12" name="Oval 11"/>
          <p:cNvSpPr/>
          <p:nvPr/>
        </p:nvSpPr>
        <p:spPr>
          <a:xfrm>
            <a:off x="5334000" y="8968393"/>
            <a:ext cx="1151338" cy="11513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0071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3B46D"/>
        </a:solidFill>
        <a:effectLst/>
      </p:bgPr>
    </p:bg>
    <p:spTree>
      <p:nvGrpSpPr>
        <p:cNvPr id="1" name=""/>
        <p:cNvGrpSpPr/>
        <p:nvPr/>
      </p:nvGrpSpPr>
      <p:grpSpPr>
        <a:xfrm>
          <a:off x="0" y="0"/>
          <a:ext cx="0" cy="0"/>
          <a:chOff x="0" y="0"/>
          <a:chExt cx="0" cy="0"/>
        </a:xfrm>
      </p:grpSpPr>
      <p:grpSp>
        <p:nvGrpSpPr>
          <p:cNvPr id="2" name="Group 2"/>
          <p:cNvGrpSpPr/>
          <p:nvPr/>
        </p:nvGrpSpPr>
        <p:grpSpPr>
          <a:xfrm>
            <a:off x="838200" y="647700"/>
            <a:ext cx="14358668" cy="8305800"/>
            <a:chOff x="0" y="0"/>
            <a:chExt cx="1684602" cy="1051112"/>
          </a:xfrm>
        </p:grpSpPr>
        <p:sp>
          <p:nvSpPr>
            <p:cNvPr id="3" name="Freeform 3"/>
            <p:cNvSpPr/>
            <p:nvPr/>
          </p:nvSpPr>
          <p:spPr>
            <a:xfrm>
              <a:off x="0" y="0"/>
              <a:ext cx="1684602" cy="1051112"/>
            </a:xfrm>
            <a:custGeom>
              <a:avLst/>
              <a:gdLst/>
              <a:ahLst/>
              <a:cxnLst/>
              <a:rect l="l" t="t" r="r" b="b"/>
              <a:pathLst>
                <a:path w="1684602" h="1051112">
                  <a:moveTo>
                    <a:pt x="3487" y="0"/>
                  </a:moveTo>
                  <a:lnTo>
                    <a:pt x="1681115" y="0"/>
                  </a:lnTo>
                  <a:cubicBezTo>
                    <a:pt x="1682040" y="0"/>
                    <a:pt x="1682927" y="367"/>
                    <a:pt x="1683581" y="1021"/>
                  </a:cubicBezTo>
                  <a:cubicBezTo>
                    <a:pt x="1684235" y="1675"/>
                    <a:pt x="1684602" y="2562"/>
                    <a:pt x="1684602" y="3487"/>
                  </a:cubicBezTo>
                  <a:lnTo>
                    <a:pt x="1684602" y="1047625"/>
                  </a:lnTo>
                  <a:cubicBezTo>
                    <a:pt x="1684602" y="1049551"/>
                    <a:pt x="1683041" y="1051112"/>
                    <a:pt x="1681115" y="1051112"/>
                  </a:cubicBezTo>
                  <a:lnTo>
                    <a:pt x="3487" y="1051112"/>
                  </a:lnTo>
                  <a:cubicBezTo>
                    <a:pt x="1561" y="1051112"/>
                    <a:pt x="0" y="1049551"/>
                    <a:pt x="0" y="1047625"/>
                  </a:cubicBezTo>
                  <a:lnTo>
                    <a:pt x="0" y="3487"/>
                  </a:lnTo>
                  <a:cubicBezTo>
                    <a:pt x="0" y="1561"/>
                    <a:pt x="1561" y="0"/>
                    <a:pt x="3487" y="0"/>
                  </a:cubicBezTo>
                  <a:close/>
                </a:path>
              </a:pathLst>
            </a:custGeom>
            <a:solidFill>
              <a:srgbClr val="E8F8FD"/>
            </a:solidFill>
            <a:ln w="38100" cap="sq">
              <a:solidFill>
                <a:srgbClr val="000000"/>
              </a:solidFill>
              <a:prstDash val="solid"/>
              <a:miter/>
            </a:ln>
          </p:spPr>
        </p:sp>
        <p:sp>
          <p:nvSpPr>
            <p:cNvPr id="4" name="TextBox 4"/>
            <p:cNvSpPr txBox="1"/>
            <p:nvPr/>
          </p:nvSpPr>
          <p:spPr>
            <a:xfrm>
              <a:off x="0" y="-76200"/>
              <a:ext cx="1684602" cy="1127312"/>
            </a:xfrm>
            <a:prstGeom prst="rect">
              <a:avLst/>
            </a:prstGeom>
          </p:spPr>
          <p:txBody>
            <a:bodyPr lIns="0" tIns="0" rIns="0" bIns="0" rtlCol="0" anchor="ctr"/>
            <a:lstStyle/>
            <a:p>
              <a:pPr marL="0" lvl="0" indent="0" algn="l">
                <a:lnSpc>
                  <a:spcPts val="2799"/>
                </a:lnSpc>
                <a:spcBef>
                  <a:spcPct val="0"/>
                </a:spcBef>
              </a:pPr>
              <a:endParaRPr/>
            </a:p>
          </p:txBody>
        </p:sp>
      </p:grpSp>
      <p:sp>
        <p:nvSpPr>
          <p:cNvPr id="18" name="Rectangle 17"/>
          <p:cNvSpPr/>
          <p:nvPr/>
        </p:nvSpPr>
        <p:spPr>
          <a:xfrm>
            <a:off x="1316123" y="1394911"/>
            <a:ext cx="13402819" cy="2585323"/>
          </a:xfrm>
          <a:prstGeom prst="rect">
            <a:avLst/>
          </a:prstGeom>
        </p:spPr>
        <p:txBody>
          <a:bodyPr wrap="square">
            <a:spAutoFit/>
          </a:bodyPr>
          <a:lstStyle/>
          <a:p>
            <a:pPr algn="just">
              <a:lnSpc>
                <a:spcPct val="150000"/>
              </a:lnSpc>
            </a:pPr>
            <a:r>
              <a:rPr lang="vi-VN" sz="3600" b="1">
                <a:solidFill>
                  <a:srgbClr val="0000FF"/>
                </a:solidFill>
              </a:rPr>
              <a:t>Luyện tập tr.179 </a:t>
            </a:r>
            <a:r>
              <a:rPr lang="vi-VN" sz="3600" b="1" smtClean="0">
                <a:solidFill>
                  <a:srgbClr val="0000FF"/>
                </a:solidFill>
              </a:rPr>
              <a:t>SGK:</a:t>
            </a:r>
            <a:r>
              <a:rPr lang="en-US" sz="3600" b="1">
                <a:solidFill>
                  <a:srgbClr val="0000FF"/>
                </a:solidFill>
              </a:rPr>
              <a:t> </a:t>
            </a:r>
            <a:r>
              <a:rPr lang="vi-VN" sz="3600" smtClean="0"/>
              <a:t>Mỗi </a:t>
            </a:r>
            <a:r>
              <a:rPr lang="vi-VN" sz="3600"/>
              <a:t>vật nuôi, cây trồng trong hình 36.4 có thể được tạo ra nhờ ứng dụng nguyên phân hay giảm phân và thụ tinh?</a:t>
            </a:r>
            <a:endParaRPr lang="en-US" sz="3600"/>
          </a:p>
        </p:txBody>
      </p:sp>
      <p:pic>
        <p:nvPicPr>
          <p:cNvPr id="19" name="Picture 18"/>
          <p:cNvPicPr>
            <a:picLocks noChangeAspect="1"/>
          </p:cNvPicPr>
          <p:nvPr/>
        </p:nvPicPr>
        <p:blipFill>
          <a:blip r:embed="rId2"/>
          <a:stretch>
            <a:fillRect/>
          </a:stretch>
        </p:blipFill>
        <p:spPr>
          <a:xfrm rot="18393786">
            <a:off x="919739" y="6586630"/>
            <a:ext cx="1529897" cy="5377819"/>
          </a:xfrm>
          <a:prstGeom prst="rect">
            <a:avLst/>
          </a:prstGeom>
        </p:spPr>
      </p:pic>
      <p:pic>
        <p:nvPicPr>
          <p:cNvPr id="5" name="Picture 4"/>
          <p:cNvPicPr>
            <a:picLocks noChangeAspect="1"/>
          </p:cNvPicPr>
          <p:nvPr/>
        </p:nvPicPr>
        <p:blipFill>
          <a:blip r:embed="rId3"/>
          <a:stretch>
            <a:fillRect/>
          </a:stretch>
        </p:blipFill>
        <p:spPr>
          <a:xfrm>
            <a:off x="1117649" y="4399704"/>
            <a:ext cx="13799765" cy="3180048"/>
          </a:xfrm>
          <a:prstGeom prst="rect">
            <a:avLst/>
          </a:prstGeom>
        </p:spPr>
      </p:pic>
      <p:grpSp>
        <p:nvGrpSpPr>
          <p:cNvPr id="12" name="Group 12"/>
          <p:cNvGrpSpPr/>
          <p:nvPr/>
        </p:nvGrpSpPr>
        <p:grpSpPr>
          <a:xfrm>
            <a:off x="12801600" y="4401766"/>
            <a:ext cx="6436729" cy="6779104"/>
            <a:chOff x="0" y="0"/>
            <a:chExt cx="13023280" cy="13716000"/>
          </a:xfrm>
        </p:grpSpPr>
        <p:grpSp>
          <p:nvGrpSpPr>
            <p:cNvPr id="13"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16" name="Freeform 16"/>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4">
                <a:extLst>
                  <a:ext uri="{96DAC541-7B7A-43D3-8B79-37D633B846F1}">
                    <asvg:svgBlip xmlns="" xmlns:asvg="http://schemas.microsoft.com/office/drawing/2016/SVG/main" r:embed="rId5"/>
                  </a:ext>
                </a:extLst>
              </a:blip>
              <a:stretch>
                <a:fillRect l="-1369"/>
              </a:stretch>
            </a:blipFill>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6" name="Google Shape;406;p21"/>
          <p:cNvSpPr txBox="1">
            <a:spLocks noGrp="1"/>
          </p:cNvSpPr>
          <p:nvPr>
            <p:ph type="title"/>
          </p:nvPr>
        </p:nvSpPr>
        <p:spPr>
          <a:xfrm>
            <a:off x="914400" y="2095500"/>
            <a:ext cx="16459200" cy="1390810"/>
          </a:xfrm>
          <a:prstGeom prst="rect">
            <a:avLst/>
          </a:prstGeom>
          <a:solidFill>
            <a:schemeClr val="accent1">
              <a:lumMod val="20000"/>
              <a:lumOff val="80000"/>
            </a:schemeClr>
          </a:solidFill>
        </p:spPr>
        <p:txBody>
          <a:bodyPr spcFirstLastPara="1" wrap="square" lIns="182850" tIns="182850" rIns="182850" bIns="182850" anchor="t" anchorCtr="0">
            <a:noAutofit/>
          </a:bodyPr>
          <a:lstStyle/>
          <a:p>
            <a:r>
              <a:rPr lang="vi-VN" sz="6400" b="1">
                <a:solidFill>
                  <a:schemeClr val="tx2"/>
                </a:solidFill>
                <a:latin typeface="+mn-lt"/>
                <a:cs typeface="Arial" panose="020B0604020202020204" pitchFamily="34" charset="0"/>
              </a:rPr>
              <a:t>NỘI DUNG BÀI HỌC</a:t>
            </a:r>
            <a:endParaRPr sz="6400" b="1">
              <a:solidFill>
                <a:schemeClr val="tx2"/>
              </a:solidFill>
              <a:latin typeface=".VnMystical" panose="020B7200000000000000" pitchFamily="34" charset="0"/>
              <a:cs typeface="Arial" panose="020B0604020202020204" pitchFamily="34" charset="0"/>
            </a:endParaRPr>
          </a:p>
        </p:txBody>
      </p:sp>
      <p:grpSp>
        <p:nvGrpSpPr>
          <p:cNvPr id="3" name="Group 2"/>
          <p:cNvGrpSpPr/>
          <p:nvPr/>
        </p:nvGrpSpPr>
        <p:grpSpPr>
          <a:xfrm rot="20809272">
            <a:off x="1337574" y="4474847"/>
            <a:ext cx="3952714" cy="3982641"/>
            <a:chOff x="424014" y="2160959"/>
            <a:chExt cx="2076268" cy="2091988"/>
          </a:xfrm>
        </p:grpSpPr>
        <p:sp>
          <p:nvSpPr>
            <p:cNvPr id="407" name="Google Shape;407;p21"/>
            <p:cNvSpPr/>
            <p:nvPr/>
          </p:nvSpPr>
          <p:spPr>
            <a:xfrm rot="-900026">
              <a:off x="2042689" y="2160959"/>
              <a:ext cx="21" cy="21"/>
            </a:xfrm>
            <a:custGeom>
              <a:avLst/>
              <a:gdLst/>
              <a:ahLst/>
              <a:cxnLst/>
              <a:rect l="l" t="t" r="r" b="b"/>
              <a:pathLst>
                <a:path w="1" h="1" extrusionOk="0">
                  <a:moveTo>
                    <a:pt x="0" y="0"/>
                  </a:moveTo>
                  <a:close/>
                </a:path>
              </a:pathLst>
            </a:custGeom>
            <a:solidFill>
              <a:srgbClr val="F04A8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grpSp>
          <p:nvGrpSpPr>
            <p:cNvPr id="408" name="Google Shape;408;p21"/>
            <p:cNvGrpSpPr/>
            <p:nvPr/>
          </p:nvGrpSpPr>
          <p:grpSpPr>
            <a:xfrm>
              <a:off x="424014" y="2987140"/>
              <a:ext cx="1308932" cy="1265807"/>
              <a:chOff x="2295816" y="3464936"/>
              <a:chExt cx="1534503" cy="1483947"/>
            </a:xfrm>
          </p:grpSpPr>
          <p:sp>
            <p:nvSpPr>
              <p:cNvPr id="409" name="Google Shape;409;p21"/>
              <p:cNvSpPr/>
              <p:nvPr/>
            </p:nvSpPr>
            <p:spPr>
              <a:xfrm>
                <a:off x="3239910" y="3464936"/>
                <a:ext cx="272511" cy="909504"/>
              </a:xfrm>
              <a:custGeom>
                <a:avLst/>
                <a:gdLst/>
                <a:ahLst/>
                <a:cxnLst/>
                <a:rect l="l" t="t" r="r" b="b"/>
                <a:pathLst>
                  <a:path w="12818" h="42273" extrusionOk="0">
                    <a:moveTo>
                      <a:pt x="1" y="1"/>
                    </a:moveTo>
                    <a:lnTo>
                      <a:pt x="1" y="42273"/>
                    </a:lnTo>
                    <a:lnTo>
                      <a:pt x="12818" y="42273"/>
                    </a:lnTo>
                    <a:lnTo>
                      <a:pt x="12818" y="1"/>
                    </a:lnTo>
                    <a:close/>
                  </a:path>
                </a:pathLst>
              </a:custGeom>
              <a:solidFill>
                <a:srgbClr val="F8D55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sp>
            <p:nvSpPr>
              <p:cNvPr id="410" name="Google Shape;410;p21"/>
              <p:cNvSpPr/>
              <p:nvPr/>
            </p:nvSpPr>
            <p:spPr>
              <a:xfrm>
                <a:off x="2295816" y="3777606"/>
                <a:ext cx="1534504" cy="1171277"/>
              </a:xfrm>
              <a:custGeom>
                <a:avLst/>
                <a:gdLst/>
                <a:ahLst/>
                <a:cxnLst/>
                <a:rect l="l" t="t" r="r" b="b"/>
                <a:pathLst>
                  <a:path w="72178" h="55093" extrusionOk="0">
                    <a:moveTo>
                      <a:pt x="29701" y="1"/>
                    </a:moveTo>
                    <a:cubicBezTo>
                      <a:pt x="18569" y="1"/>
                      <a:pt x="8504" y="6738"/>
                      <a:pt x="4232" y="17008"/>
                    </a:cubicBezTo>
                    <a:cubicBezTo>
                      <a:pt x="0" y="27319"/>
                      <a:pt x="2342" y="39150"/>
                      <a:pt x="10229" y="47038"/>
                    </a:cubicBezTo>
                    <a:cubicBezTo>
                      <a:pt x="15480" y="52288"/>
                      <a:pt x="22534" y="55092"/>
                      <a:pt x="29704" y="55092"/>
                    </a:cubicBezTo>
                    <a:cubicBezTo>
                      <a:pt x="33248" y="55092"/>
                      <a:pt x="36821" y="54407"/>
                      <a:pt x="40218" y="52994"/>
                    </a:cubicBezTo>
                    <a:cubicBezTo>
                      <a:pt x="50529" y="48722"/>
                      <a:pt x="57225" y="38698"/>
                      <a:pt x="57225" y="27566"/>
                    </a:cubicBezTo>
                    <a:lnTo>
                      <a:pt x="44449" y="27566"/>
                    </a:lnTo>
                    <a:cubicBezTo>
                      <a:pt x="44408" y="33522"/>
                      <a:pt x="40834" y="38904"/>
                      <a:pt x="35329" y="41163"/>
                    </a:cubicBezTo>
                    <a:cubicBezTo>
                      <a:pt x="33505" y="41925"/>
                      <a:pt x="31592" y="42295"/>
                      <a:pt x="29694" y="42295"/>
                    </a:cubicBezTo>
                    <a:cubicBezTo>
                      <a:pt x="25863" y="42295"/>
                      <a:pt x="22096" y="40788"/>
                      <a:pt x="19267" y="37959"/>
                    </a:cubicBezTo>
                    <a:cubicBezTo>
                      <a:pt x="9983" y="28675"/>
                      <a:pt x="16556" y="12818"/>
                      <a:pt x="29701" y="12818"/>
                    </a:cubicBezTo>
                    <a:lnTo>
                      <a:pt x="72178" y="12818"/>
                    </a:lnTo>
                    <a:lnTo>
                      <a:pt x="72178" y="1"/>
                    </a:lnTo>
                    <a:close/>
                  </a:path>
                </a:pathLst>
              </a:custGeom>
              <a:solidFill>
                <a:srgbClr val="F8D55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grpSp>
        <p:grpSp>
          <p:nvGrpSpPr>
            <p:cNvPr id="411" name="Google Shape;411;p21"/>
            <p:cNvGrpSpPr/>
            <p:nvPr/>
          </p:nvGrpSpPr>
          <p:grpSpPr>
            <a:xfrm>
              <a:off x="1230068" y="2219821"/>
              <a:ext cx="1270214" cy="1266479"/>
              <a:chOff x="3240781" y="2565382"/>
              <a:chExt cx="1489114" cy="1484735"/>
            </a:xfrm>
          </p:grpSpPr>
          <p:sp>
            <p:nvSpPr>
              <p:cNvPr id="412" name="Google Shape;412;p21"/>
              <p:cNvSpPr/>
              <p:nvPr/>
            </p:nvSpPr>
            <p:spPr>
              <a:xfrm>
                <a:off x="3240781" y="2878924"/>
                <a:ext cx="1489114" cy="586032"/>
              </a:xfrm>
              <a:custGeom>
                <a:avLst/>
                <a:gdLst/>
                <a:ahLst/>
                <a:cxnLst/>
                <a:rect l="l" t="t" r="r" b="b"/>
                <a:pathLst>
                  <a:path w="70043" h="27565" extrusionOk="0">
                    <a:moveTo>
                      <a:pt x="27525" y="0"/>
                    </a:moveTo>
                    <a:cubicBezTo>
                      <a:pt x="12325" y="0"/>
                      <a:pt x="1" y="12324"/>
                      <a:pt x="1" y="27565"/>
                    </a:cubicBezTo>
                    <a:lnTo>
                      <a:pt x="12777" y="27565"/>
                    </a:lnTo>
                    <a:cubicBezTo>
                      <a:pt x="12777" y="19390"/>
                      <a:pt x="19391" y="12817"/>
                      <a:pt x="27525" y="12817"/>
                    </a:cubicBezTo>
                    <a:lnTo>
                      <a:pt x="70042" y="12817"/>
                    </a:lnTo>
                    <a:lnTo>
                      <a:pt x="70042" y="0"/>
                    </a:lnTo>
                    <a:close/>
                  </a:path>
                </a:pathLst>
              </a:custGeom>
              <a:solidFill>
                <a:srgbClr val="25AC9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sp>
            <p:nvSpPr>
              <p:cNvPr id="413" name="Google Shape;413;p21"/>
              <p:cNvSpPr/>
              <p:nvPr/>
            </p:nvSpPr>
            <p:spPr>
              <a:xfrm>
                <a:off x="3825941" y="2565382"/>
                <a:ext cx="585182" cy="1484735"/>
              </a:xfrm>
              <a:custGeom>
                <a:avLst/>
                <a:gdLst/>
                <a:ahLst/>
                <a:cxnLst/>
                <a:rect l="l" t="t" r="r" b="b"/>
                <a:pathLst>
                  <a:path w="27525" h="69837" extrusionOk="0">
                    <a:moveTo>
                      <a:pt x="14748" y="0"/>
                    </a:moveTo>
                    <a:lnTo>
                      <a:pt x="14748" y="42313"/>
                    </a:lnTo>
                    <a:cubicBezTo>
                      <a:pt x="14748" y="50447"/>
                      <a:pt x="8134" y="57020"/>
                      <a:pt x="1" y="57020"/>
                    </a:cubicBezTo>
                    <a:lnTo>
                      <a:pt x="206" y="57020"/>
                    </a:lnTo>
                    <a:lnTo>
                      <a:pt x="206" y="69837"/>
                    </a:lnTo>
                    <a:cubicBezTo>
                      <a:pt x="15323" y="69713"/>
                      <a:pt x="27524" y="57389"/>
                      <a:pt x="27524" y="42313"/>
                    </a:cubicBezTo>
                    <a:lnTo>
                      <a:pt x="27524" y="0"/>
                    </a:lnTo>
                    <a:close/>
                  </a:path>
                </a:pathLst>
              </a:custGeom>
              <a:solidFill>
                <a:srgbClr val="25AC9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grpSp>
        <p:sp>
          <p:nvSpPr>
            <p:cNvPr id="423" name="Google Shape;423;p21"/>
            <p:cNvSpPr/>
            <p:nvPr/>
          </p:nvSpPr>
          <p:spPr>
            <a:xfrm>
              <a:off x="1476269" y="3001464"/>
              <a:ext cx="18" cy="18"/>
            </a:xfrm>
            <a:custGeom>
              <a:avLst/>
              <a:gdLst/>
              <a:ahLst/>
              <a:cxnLst/>
              <a:rect l="l" t="t" r="r" b="b"/>
              <a:pathLst>
                <a:path w="1" h="1" extrusionOk="0">
                  <a:moveTo>
                    <a:pt x="1" y="1"/>
                  </a:moveTo>
                  <a:close/>
                </a:path>
              </a:pathLst>
            </a:custGeom>
            <a:solidFill>
              <a:srgbClr val="F04A8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VnMystical" panose="020B7200000000000000" pitchFamily="34" charset="0"/>
                <a:cs typeface="Arial"/>
                <a:sym typeface="Arial"/>
              </a:endParaRPr>
            </a:p>
          </p:txBody>
        </p:sp>
      </p:grpSp>
      <p:grpSp>
        <p:nvGrpSpPr>
          <p:cNvPr id="4" name="Group 3"/>
          <p:cNvGrpSpPr/>
          <p:nvPr/>
        </p:nvGrpSpPr>
        <p:grpSpPr>
          <a:xfrm>
            <a:off x="6193422" y="4454520"/>
            <a:ext cx="10165748" cy="2018694"/>
            <a:chOff x="3363411" y="1733468"/>
            <a:chExt cx="5082874" cy="1009347"/>
          </a:xfrm>
        </p:grpSpPr>
        <p:sp>
          <p:nvSpPr>
            <p:cNvPr id="396" name="Google Shape;396;p21"/>
            <p:cNvSpPr/>
            <p:nvPr/>
          </p:nvSpPr>
          <p:spPr>
            <a:xfrm>
              <a:off x="3363411" y="1944292"/>
              <a:ext cx="610800" cy="587700"/>
            </a:xfrm>
            <a:prstGeom prst="rect">
              <a:avLst/>
            </a:prstGeom>
            <a:solidFill>
              <a:srgbClr val="25AC9B"/>
            </a:solidFill>
            <a:ln>
              <a:noFill/>
            </a:ln>
          </p:spPr>
          <p:txBody>
            <a:bodyPr spcFirstLastPara="1" wrap="square" lIns="182850" tIns="182850" rIns="182850" bIns="182850" anchor="ctr" anchorCtr="0">
              <a:noAutofit/>
            </a:bodyPr>
            <a:lstStyle/>
            <a:p>
              <a:pPr algn="ctr">
                <a:buClr>
                  <a:srgbClr val="000000"/>
                </a:buClr>
                <a:buFont typeface="Arial"/>
                <a:buNone/>
              </a:pPr>
              <a:r>
                <a:rPr lang="en-US" sz="4800" b="1" kern="0">
                  <a:solidFill>
                    <a:srgbClr val="000000"/>
                  </a:solidFill>
                  <a:latin typeface="Arial" panose="020B0604020202020204" pitchFamily="34" charset="0"/>
                  <a:cs typeface="Arial" panose="020B0604020202020204" pitchFamily="34" charset="0"/>
                  <a:sym typeface="Arial"/>
                </a:rPr>
                <a:t>1</a:t>
              </a:r>
              <a:r>
                <a:rPr lang="vi-VN" sz="4800" b="1" kern="0">
                  <a:solidFill>
                    <a:srgbClr val="000000"/>
                  </a:solidFill>
                  <a:latin typeface="Arial" panose="020B0604020202020204" pitchFamily="34" charset="0"/>
                  <a:cs typeface="Arial" panose="020B0604020202020204" pitchFamily="34" charset="0"/>
                  <a:sym typeface="Arial"/>
                </a:rPr>
                <a:t>.</a:t>
              </a:r>
              <a:endParaRPr sz="4800" b="1" kern="0">
                <a:solidFill>
                  <a:srgbClr val="000000"/>
                </a:solidFill>
                <a:latin typeface="Arial" panose="020B0604020202020204" pitchFamily="34" charset="0"/>
                <a:cs typeface="Arial" panose="020B0604020202020204" pitchFamily="34" charset="0"/>
                <a:sym typeface="Arial"/>
              </a:endParaRPr>
            </a:p>
          </p:txBody>
        </p:sp>
        <p:sp>
          <p:nvSpPr>
            <p:cNvPr id="2" name="TextBox 1"/>
            <p:cNvSpPr txBox="1"/>
            <p:nvPr/>
          </p:nvSpPr>
          <p:spPr>
            <a:xfrm>
              <a:off x="4169906" y="1733468"/>
              <a:ext cx="4276379" cy="1009347"/>
            </a:xfrm>
            <a:prstGeom prst="rect">
              <a:avLst/>
            </a:prstGeom>
            <a:noFill/>
          </p:spPr>
          <p:txBody>
            <a:bodyPr wrap="square" rtlCol="0">
              <a:spAutoFit/>
            </a:bodyPr>
            <a:lstStyle/>
            <a:p>
              <a:pPr algn="just">
                <a:lnSpc>
                  <a:spcPct val="150000"/>
                </a:lnSpc>
                <a:buClr>
                  <a:srgbClr val="000000"/>
                </a:buClr>
                <a:buFont typeface="Arial"/>
                <a:buNone/>
              </a:pPr>
              <a:r>
                <a:rPr lang="en-US" sz="4400" b="1">
                  <a:latin typeface="Arial" panose="020B0604020202020204" pitchFamily="34" charset="0"/>
                  <a:cs typeface="Arial" panose="020B0604020202020204" pitchFamily="34" charset="0"/>
                </a:rPr>
                <a:t>KHÁI NIỆM NGUYÊN PHÂN, GIẢM PHÂN</a:t>
              </a:r>
              <a:endParaRPr lang="en-US" sz="4400" b="1" kern="0">
                <a:solidFill>
                  <a:srgbClr val="000000"/>
                </a:solidFill>
                <a:latin typeface="Arial" panose="020B0604020202020204" pitchFamily="34" charset="0"/>
                <a:cs typeface="Arial" panose="020B0604020202020204" pitchFamily="34" charset="0"/>
                <a:sym typeface="Arial"/>
              </a:endParaRPr>
            </a:p>
          </p:txBody>
        </p:sp>
      </p:grpSp>
      <p:grpSp>
        <p:nvGrpSpPr>
          <p:cNvPr id="6" name="Group 5"/>
          <p:cNvGrpSpPr/>
          <p:nvPr/>
        </p:nvGrpSpPr>
        <p:grpSpPr>
          <a:xfrm>
            <a:off x="6193422" y="7067582"/>
            <a:ext cx="10165748" cy="2031326"/>
            <a:chOff x="3363411" y="2924422"/>
            <a:chExt cx="5393235" cy="1015663"/>
          </a:xfrm>
        </p:grpSpPr>
        <p:sp>
          <p:nvSpPr>
            <p:cNvPr id="395" name="Google Shape;395;p21"/>
            <p:cNvSpPr/>
            <p:nvPr/>
          </p:nvSpPr>
          <p:spPr>
            <a:xfrm>
              <a:off x="3363411" y="3138403"/>
              <a:ext cx="610800" cy="587700"/>
            </a:xfrm>
            <a:prstGeom prst="rect">
              <a:avLst/>
            </a:prstGeom>
            <a:solidFill>
              <a:srgbClr val="F8D556"/>
            </a:solidFill>
            <a:ln>
              <a:noFill/>
            </a:ln>
          </p:spPr>
          <p:txBody>
            <a:bodyPr spcFirstLastPara="1" wrap="square" lIns="182850" tIns="182850" rIns="182850" bIns="182850" anchor="ctr" anchorCtr="0">
              <a:noAutofit/>
            </a:bodyPr>
            <a:lstStyle/>
            <a:p>
              <a:pPr algn="ctr">
                <a:buClr>
                  <a:srgbClr val="000000"/>
                </a:buClr>
                <a:buFont typeface="Arial"/>
                <a:buNone/>
              </a:pPr>
              <a:r>
                <a:rPr lang="en-US" sz="4800" b="1" kern="0">
                  <a:solidFill>
                    <a:srgbClr val="000000"/>
                  </a:solidFill>
                  <a:latin typeface="Arial" panose="020B0604020202020204" pitchFamily="34" charset="0"/>
                  <a:cs typeface="Arial" panose="020B0604020202020204" pitchFamily="34" charset="0"/>
                  <a:sym typeface="Arial"/>
                </a:rPr>
                <a:t>2</a:t>
              </a:r>
              <a:r>
                <a:rPr lang="vi-VN" sz="4800" b="1" kern="0">
                  <a:solidFill>
                    <a:srgbClr val="000000"/>
                  </a:solidFill>
                  <a:latin typeface="Arial" panose="020B0604020202020204" pitchFamily="34" charset="0"/>
                  <a:cs typeface="Arial" panose="020B0604020202020204" pitchFamily="34" charset="0"/>
                  <a:sym typeface="Arial"/>
                </a:rPr>
                <a:t>.</a:t>
              </a:r>
              <a:endParaRPr sz="4800" b="1" kern="0">
                <a:solidFill>
                  <a:srgbClr val="000000"/>
                </a:solidFill>
                <a:latin typeface="Arial" panose="020B0604020202020204" pitchFamily="34" charset="0"/>
                <a:cs typeface="Arial" panose="020B0604020202020204" pitchFamily="34" charset="0"/>
                <a:sym typeface="Arial"/>
              </a:endParaRPr>
            </a:p>
          </p:txBody>
        </p:sp>
        <p:sp>
          <p:nvSpPr>
            <p:cNvPr id="69" name="TextBox 68"/>
            <p:cNvSpPr txBox="1"/>
            <p:nvPr/>
          </p:nvSpPr>
          <p:spPr>
            <a:xfrm>
              <a:off x="4219151" y="2924422"/>
              <a:ext cx="4537495" cy="1015663"/>
            </a:xfrm>
            <a:prstGeom prst="rect">
              <a:avLst/>
            </a:prstGeom>
            <a:noFill/>
          </p:spPr>
          <p:txBody>
            <a:bodyPr wrap="square" rtlCol="0">
              <a:spAutoFit/>
            </a:bodyPr>
            <a:lstStyle/>
            <a:p>
              <a:pPr algn="just">
                <a:lnSpc>
                  <a:spcPct val="150000"/>
                </a:lnSpc>
                <a:buClr>
                  <a:srgbClr val="000000"/>
                </a:buClr>
                <a:buFont typeface="Arial"/>
                <a:buNone/>
              </a:pPr>
              <a:r>
                <a:rPr lang="en-US" sz="4200" b="1" kern="0" smtClean="0">
                  <a:solidFill>
                    <a:srgbClr val="000000"/>
                  </a:solidFill>
                  <a:latin typeface="Arial" panose="020B0604020202020204" pitchFamily="34" charset="0"/>
                  <a:cs typeface="Arial" panose="020B0604020202020204" pitchFamily="34" charset="0"/>
                  <a:sym typeface="Arial"/>
                </a:rPr>
                <a:t>Ý NGHĨA VÀ ỨNG DỤNG CỦA NGUYÊN PHÂN, GIẢM PHÂN</a:t>
              </a:r>
              <a:endParaRPr lang="en-US" sz="4200" b="1" kern="0">
                <a:solidFill>
                  <a:srgbClr val="000000"/>
                </a:solidFill>
                <a:latin typeface="Arial" panose="020B0604020202020204" pitchFamily="34" charset="0"/>
                <a:cs typeface="Arial" panose="020B0604020202020204" pitchFamily="34" charset="0"/>
                <a:sym typeface="Arial"/>
              </a:endParaRPr>
            </a:p>
          </p:txBody>
        </p:sp>
      </p:grpSp>
      <p:cxnSp>
        <p:nvCxnSpPr>
          <p:cNvPr id="5" name="Straight Connector 4"/>
          <p:cNvCxnSpPr>
            <a:stCxn id="396" idx="1"/>
          </p:cNvCxnSpPr>
          <p:nvPr/>
        </p:nvCxnSpPr>
        <p:spPr>
          <a:xfrm flipH="1">
            <a:off x="4399908" y="5463866"/>
            <a:ext cx="179351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B65ED70-6DDC-473F-B16B-2B7C0BD84BD0}"/>
              </a:ext>
            </a:extLst>
          </p:cNvPr>
          <p:cNvCxnSpPr/>
          <p:nvPr/>
        </p:nvCxnSpPr>
        <p:spPr>
          <a:xfrm flipH="1">
            <a:off x="3292140" y="8083244"/>
            <a:ext cx="290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ABF07AFE-1390-4F77-BFE3-C494C781A678}"/>
              </a:ext>
            </a:extLst>
          </p:cNvPr>
          <p:cNvGrpSpPr/>
          <p:nvPr/>
        </p:nvGrpSpPr>
        <p:grpSpPr>
          <a:xfrm>
            <a:off x="914400" y="-38100"/>
            <a:ext cx="16246152" cy="1459439"/>
            <a:chOff x="1133858" y="6379170"/>
            <a:chExt cx="16246151" cy="1735775"/>
          </a:xfrm>
        </p:grpSpPr>
        <p:sp>
          <p:nvSpPr>
            <p:cNvPr id="115" name="Chevron 42">
              <a:extLst>
                <a:ext uri="{FF2B5EF4-FFF2-40B4-BE49-F238E27FC236}">
                  <a16:creationId xmlns:a16="http://schemas.microsoft.com/office/drawing/2014/main" id="{9F04375C-17AC-4486-B3E0-2F2ADAEB688F}"/>
                </a:ext>
              </a:extLst>
            </p:cNvPr>
            <p:cNvSpPr/>
            <p:nvPr/>
          </p:nvSpPr>
          <p:spPr>
            <a:xfrm rot="16200000">
              <a:off x="15906590" y="6832220"/>
              <a:ext cx="1593397" cy="838200"/>
            </a:xfrm>
            <a:prstGeom prst="chevron">
              <a:avLst>
                <a:gd name="adj" fmla="val 43704"/>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vi-VN" sz="4000">
                  <a:solidFill>
                    <a:schemeClr val="tx1"/>
                  </a:solidFill>
                  <a:cs typeface="Arial" panose="020B0604020202020204" pitchFamily="34" charset="0"/>
                </a:rPr>
                <a:t>T</a:t>
              </a:r>
              <a:endParaRPr lang="en-US" sz="4000">
                <a:solidFill>
                  <a:schemeClr val="tx1"/>
                </a:solidFill>
                <a:latin typeface=".VnMystical" panose="020B7200000000000000" pitchFamily="34" charset="0"/>
                <a:cs typeface="Arial" panose="020B0604020202020204" pitchFamily="34" charset="0"/>
              </a:endParaRPr>
            </a:p>
          </p:txBody>
        </p:sp>
        <p:grpSp>
          <p:nvGrpSpPr>
            <p:cNvPr id="116" name="Group 115">
              <a:extLst>
                <a:ext uri="{FF2B5EF4-FFF2-40B4-BE49-F238E27FC236}">
                  <a16:creationId xmlns:a16="http://schemas.microsoft.com/office/drawing/2014/main" id="{FA398D10-98B9-4A54-9EFC-890808017A86}"/>
                </a:ext>
              </a:extLst>
            </p:cNvPr>
            <p:cNvGrpSpPr/>
            <p:nvPr/>
          </p:nvGrpSpPr>
          <p:grpSpPr>
            <a:xfrm>
              <a:off x="15150310" y="6766075"/>
              <a:ext cx="859458" cy="1139679"/>
              <a:chOff x="9824095" y="6896010"/>
              <a:chExt cx="859458" cy="1139679"/>
            </a:xfrm>
            <a:solidFill>
              <a:srgbClr val="59C1C9"/>
            </a:solidFill>
          </p:grpSpPr>
          <p:sp>
            <p:nvSpPr>
              <p:cNvPr id="133" name="Round Same Side Corner Rectangle 46">
                <a:extLst>
                  <a:ext uri="{FF2B5EF4-FFF2-40B4-BE49-F238E27FC236}">
                    <a16:creationId xmlns:a16="http://schemas.microsoft.com/office/drawing/2014/main" id="{B70B5CC5-EA2C-4FC8-9940-C310EA982ECB}"/>
                  </a:ext>
                </a:extLst>
              </p:cNvPr>
              <p:cNvSpPr/>
              <p:nvPr/>
            </p:nvSpPr>
            <p:spPr>
              <a:xfrm flipV="1">
                <a:off x="9824095" y="6896010"/>
                <a:ext cx="859458" cy="1139679"/>
              </a:xfrm>
              <a:prstGeom prst="round2SameRect">
                <a:avLst>
                  <a:gd name="adj1" fmla="val 50000"/>
                  <a:gd name="adj2" fmla="val 0"/>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4000">
                  <a:solidFill>
                    <a:schemeClr val="tx1"/>
                  </a:solidFill>
                  <a:latin typeface=".VnMystical" panose="020B7200000000000000" pitchFamily="34" charset="0"/>
                  <a:cs typeface="Arial" panose="020B0604020202020204" pitchFamily="34" charset="0"/>
                </a:endParaRPr>
              </a:p>
            </p:txBody>
          </p:sp>
          <p:sp>
            <p:nvSpPr>
              <p:cNvPr id="134" name="Rectangle 133">
                <a:extLst>
                  <a:ext uri="{FF2B5EF4-FFF2-40B4-BE49-F238E27FC236}">
                    <a16:creationId xmlns:a16="http://schemas.microsoft.com/office/drawing/2014/main" id="{FB86A144-CE20-41C0-8B95-3556D5FF8F79}"/>
                  </a:ext>
                </a:extLst>
              </p:cNvPr>
              <p:cNvSpPr/>
              <p:nvPr/>
            </p:nvSpPr>
            <p:spPr>
              <a:xfrm>
                <a:off x="9961918" y="7077378"/>
                <a:ext cx="583813" cy="841920"/>
              </a:xfrm>
              <a:prstGeom prst="rect">
                <a:avLst/>
              </a:prstGeom>
              <a:grpFill/>
            </p:spPr>
            <p:txBody>
              <a:bodyPr wrap="none">
                <a:spAutoFit/>
              </a:bodyPr>
              <a:lstStyle/>
              <a:p>
                <a:pPr lvl="0" algn="ctr"/>
                <a:r>
                  <a:rPr lang="vi-VN" sz="4000">
                    <a:solidFill>
                      <a:prstClr val="black"/>
                    </a:solidFill>
                    <a:cs typeface="Arial" panose="020B0604020202020204" pitchFamily="34" charset="0"/>
                  </a:rPr>
                  <a:t>G</a:t>
                </a:r>
                <a:endParaRPr lang="en-US" sz="4000">
                  <a:solidFill>
                    <a:prstClr val="black"/>
                  </a:solidFill>
                  <a:latin typeface=".VnMystical" panose="020B7200000000000000" pitchFamily="34" charset="0"/>
                  <a:cs typeface="Arial" panose="020B0604020202020204" pitchFamily="34" charset="0"/>
                </a:endParaRPr>
              </a:p>
            </p:txBody>
          </p:sp>
        </p:grpSp>
        <p:sp>
          <p:nvSpPr>
            <p:cNvPr id="117" name="Flowchart: Stored Data 116">
              <a:extLst>
                <a:ext uri="{FF2B5EF4-FFF2-40B4-BE49-F238E27FC236}">
                  <a16:creationId xmlns:a16="http://schemas.microsoft.com/office/drawing/2014/main" id="{9414479F-B5B6-44A5-BBA6-AA86DEE8FC52}"/>
                </a:ext>
              </a:extLst>
            </p:cNvPr>
            <p:cNvSpPr/>
            <p:nvPr/>
          </p:nvSpPr>
          <p:spPr>
            <a:xfrm rot="5400000" flipV="1">
              <a:off x="13490684" y="6782257"/>
              <a:ext cx="1624792" cy="859459"/>
            </a:xfrm>
            <a:prstGeom prst="flowChartOnlineStorag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vi-VN" sz="4000">
                  <a:solidFill>
                    <a:schemeClr val="tx1"/>
                  </a:solidFill>
                  <a:cs typeface="Arial" panose="020B0604020202020204" pitchFamily="34" charset="0"/>
                </a:rPr>
                <a:t>C</a:t>
              </a:r>
              <a:endParaRPr lang="en-US" sz="4000">
                <a:solidFill>
                  <a:schemeClr val="tx1"/>
                </a:solidFill>
                <a:latin typeface=".VnMystical" panose="020B7200000000000000" pitchFamily="34" charset="0"/>
                <a:cs typeface="Arial" panose="020B0604020202020204" pitchFamily="34" charset="0"/>
              </a:endParaRPr>
            </a:p>
          </p:txBody>
        </p:sp>
        <p:sp>
          <p:nvSpPr>
            <p:cNvPr id="118" name="Pentagon 50">
              <a:extLst>
                <a:ext uri="{FF2B5EF4-FFF2-40B4-BE49-F238E27FC236}">
                  <a16:creationId xmlns:a16="http://schemas.microsoft.com/office/drawing/2014/main" id="{7F289809-A970-4539-BF89-A58D1E054FFA}"/>
                </a:ext>
              </a:extLst>
            </p:cNvPr>
            <p:cNvSpPr/>
            <p:nvPr/>
          </p:nvSpPr>
          <p:spPr>
            <a:xfrm rot="5400000">
              <a:off x="12417817" y="7029881"/>
              <a:ext cx="1296140" cy="838200"/>
            </a:xfrm>
            <a:prstGeom prst="homePlate">
              <a:avLst>
                <a:gd name="adj" fmla="val 36956"/>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vi-VN" sz="4000">
                  <a:solidFill>
                    <a:schemeClr val="tx1"/>
                  </a:solidFill>
                  <a:cs typeface="Arial" panose="020B0604020202020204" pitchFamily="34" charset="0"/>
                </a:rPr>
                <a:t>A</a:t>
              </a:r>
              <a:endParaRPr lang="en-US" sz="4000">
                <a:solidFill>
                  <a:schemeClr val="tx1"/>
                </a:solidFill>
                <a:latin typeface=".VnMystical" panose="020B7200000000000000" pitchFamily="34" charset="0"/>
                <a:cs typeface="Arial" panose="020B0604020202020204" pitchFamily="34" charset="0"/>
              </a:endParaRPr>
            </a:p>
          </p:txBody>
        </p:sp>
        <p:sp>
          <p:nvSpPr>
            <p:cNvPr id="119" name="Flowchart: Stored Data 118">
              <a:extLst>
                <a:ext uri="{FF2B5EF4-FFF2-40B4-BE49-F238E27FC236}">
                  <a16:creationId xmlns:a16="http://schemas.microsoft.com/office/drawing/2014/main" id="{0219A7A1-5630-49B3-9C2F-1CC137256EC8}"/>
                </a:ext>
              </a:extLst>
            </p:cNvPr>
            <p:cNvSpPr/>
            <p:nvPr/>
          </p:nvSpPr>
          <p:spPr>
            <a:xfrm rot="5400000" flipV="1">
              <a:off x="10993789" y="6787381"/>
              <a:ext cx="1624792" cy="859459"/>
            </a:xfrm>
            <a:prstGeom prst="flowChartOnlineStorage">
              <a:avLst/>
            </a:prstGeom>
            <a:solidFill>
              <a:srgbClr val="59C1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vi-VN" sz="4000">
                  <a:solidFill>
                    <a:schemeClr val="tx1"/>
                  </a:solidFill>
                  <a:cs typeface="Arial" panose="020B0604020202020204" pitchFamily="34" charset="0"/>
                </a:rPr>
                <a:t>C</a:t>
              </a:r>
              <a:endParaRPr lang="en-US" sz="4000">
                <a:solidFill>
                  <a:schemeClr val="tx1"/>
                </a:solidFill>
                <a:latin typeface=".VnMystical" panose="020B7200000000000000" pitchFamily="34" charset="0"/>
                <a:cs typeface="Arial" panose="020B0604020202020204" pitchFamily="34" charset="0"/>
              </a:endParaRPr>
            </a:p>
          </p:txBody>
        </p:sp>
        <p:sp>
          <p:nvSpPr>
            <p:cNvPr id="120" name="Chevron 35">
              <a:extLst>
                <a:ext uri="{FF2B5EF4-FFF2-40B4-BE49-F238E27FC236}">
                  <a16:creationId xmlns:a16="http://schemas.microsoft.com/office/drawing/2014/main" id="{6A54BC6A-E7C7-4A12-8CE3-F38FB2D60F30}"/>
                </a:ext>
              </a:extLst>
            </p:cNvPr>
            <p:cNvSpPr/>
            <p:nvPr/>
          </p:nvSpPr>
          <p:spPr>
            <a:xfrm rot="16200000">
              <a:off x="9719332" y="6836140"/>
              <a:ext cx="1593397" cy="838200"/>
            </a:xfrm>
            <a:prstGeom prst="chevron">
              <a:avLst>
                <a:gd name="adj" fmla="val 43704"/>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vi-VN" sz="4000">
                  <a:solidFill>
                    <a:schemeClr val="tx1"/>
                  </a:solidFill>
                  <a:cs typeface="Arial" panose="020B0604020202020204" pitchFamily="34" charset="0"/>
                </a:rPr>
                <a:t>T</a:t>
              </a:r>
              <a:endParaRPr lang="en-US" sz="4000">
                <a:solidFill>
                  <a:schemeClr val="tx1"/>
                </a:solidFill>
                <a:latin typeface=".VnMystical" panose="020B7200000000000000" pitchFamily="34" charset="0"/>
                <a:cs typeface="Arial" panose="020B0604020202020204" pitchFamily="34" charset="0"/>
              </a:endParaRPr>
            </a:p>
          </p:txBody>
        </p:sp>
        <p:sp>
          <p:nvSpPr>
            <p:cNvPr id="121" name="Pentagon 37">
              <a:extLst>
                <a:ext uri="{FF2B5EF4-FFF2-40B4-BE49-F238E27FC236}">
                  <a16:creationId xmlns:a16="http://schemas.microsoft.com/office/drawing/2014/main" id="{00AD84E1-63D1-4FDC-9B6C-5533E776B638}"/>
                </a:ext>
              </a:extLst>
            </p:cNvPr>
            <p:cNvSpPr/>
            <p:nvPr/>
          </p:nvSpPr>
          <p:spPr>
            <a:xfrm rot="5400000">
              <a:off x="8608864" y="7047775"/>
              <a:ext cx="1296140" cy="838200"/>
            </a:xfrm>
            <a:prstGeom prst="homePlate">
              <a:avLst>
                <a:gd name="adj" fmla="val 36956"/>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vi-VN" sz="4000">
                  <a:solidFill>
                    <a:schemeClr val="tx1"/>
                  </a:solidFill>
                  <a:cs typeface="Arial" panose="020B0604020202020204" pitchFamily="34" charset="0"/>
                </a:rPr>
                <a:t>A</a:t>
              </a:r>
              <a:endParaRPr lang="en-US" sz="4000">
                <a:solidFill>
                  <a:schemeClr val="tx1"/>
                </a:solidFill>
                <a:latin typeface=".VnMystical" panose="020B7200000000000000" pitchFamily="34" charset="0"/>
                <a:cs typeface="Arial" panose="020B0604020202020204" pitchFamily="34" charset="0"/>
              </a:endParaRPr>
            </a:p>
          </p:txBody>
        </p:sp>
        <p:grpSp>
          <p:nvGrpSpPr>
            <p:cNvPr id="122" name="Group 121">
              <a:extLst>
                <a:ext uri="{FF2B5EF4-FFF2-40B4-BE49-F238E27FC236}">
                  <a16:creationId xmlns:a16="http://schemas.microsoft.com/office/drawing/2014/main" id="{A77079DC-24F3-46D4-A228-5114989BFCA7}"/>
                </a:ext>
              </a:extLst>
            </p:cNvPr>
            <p:cNvGrpSpPr/>
            <p:nvPr/>
          </p:nvGrpSpPr>
          <p:grpSpPr>
            <a:xfrm>
              <a:off x="7564462" y="6804789"/>
              <a:ext cx="859458" cy="1139679"/>
              <a:chOff x="9824095" y="6896010"/>
              <a:chExt cx="859458" cy="1139679"/>
            </a:xfrm>
            <a:solidFill>
              <a:srgbClr val="59C1C9"/>
            </a:solidFill>
          </p:grpSpPr>
          <p:sp>
            <p:nvSpPr>
              <p:cNvPr id="131" name="Round Same Side Corner Rectangle 27">
                <a:extLst>
                  <a:ext uri="{FF2B5EF4-FFF2-40B4-BE49-F238E27FC236}">
                    <a16:creationId xmlns:a16="http://schemas.microsoft.com/office/drawing/2014/main" id="{B56340A4-B6E9-4DBD-956C-E2E491FFB66B}"/>
                  </a:ext>
                </a:extLst>
              </p:cNvPr>
              <p:cNvSpPr/>
              <p:nvPr/>
            </p:nvSpPr>
            <p:spPr>
              <a:xfrm flipV="1">
                <a:off x="9824095" y="6896010"/>
                <a:ext cx="859458" cy="1139679"/>
              </a:xfrm>
              <a:prstGeom prst="round2SameRect">
                <a:avLst>
                  <a:gd name="adj1" fmla="val 50000"/>
                  <a:gd name="adj2" fmla="val 0"/>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4000">
                  <a:solidFill>
                    <a:schemeClr val="tx1"/>
                  </a:solidFill>
                  <a:latin typeface=".VnMystical" panose="020B7200000000000000"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B0F7CCF2-82B1-4417-AFBC-9BF542F45641}"/>
                  </a:ext>
                </a:extLst>
              </p:cNvPr>
              <p:cNvSpPr/>
              <p:nvPr/>
            </p:nvSpPr>
            <p:spPr>
              <a:xfrm>
                <a:off x="9961918" y="7077378"/>
                <a:ext cx="583813" cy="841920"/>
              </a:xfrm>
              <a:prstGeom prst="rect">
                <a:avLst/>
              </a:prstGeom>
              <a:grpFill/>
            </p:spPr>
            <p:txBody>
              <a:bodyPr wrap="none">
                <a:spAutoFit/>
              </a:bodyPr>
              <a:lstStyle/>
              <a:p>
                <a:pPr lvl="0" algn="ctr"/>
                <a:r>
                  <a:rPr lang="vi-VN" sz="4000">
                    <a:solidFill>
                      <a:prstClr val="black"/>
                    </a:solidFill>
                    <a:cs typeface="Arial" panose="020B0604020202020204" pitchFamily="34" charset="0"/>
                  </a:rPr>
                  <a:t>G</a:t>
                </a:r>
                <a:endParaRPr lang="en-US" sz="4000">
                  <a:solidFill>
                    <a:prstClr val="black"/>
                  </a:solidFill>
                  <a:latin typeface=".VnMystical" panose="020B7200000000000000" pitchFamily="34" charset="0"/>
                  <a:cs typeface="Arial" panose="020B0604020202020204" pitchFamily="34" charset="0"/>
                </a:endParaRPr>
              </a:p>
            </p:txBody>
          </p:sp>
        </p:grpSp>
        <p:sp>
          <p:nvSpPr>
            <p:cNvPr id="123" name="Chevron 26">
              <a:extLst>
                <a:ext uri="{FF2B5EF4-FFF2-40B4-BE49-F238E27FC236}">
                  <a16:creationId xmlns:a16="http://schemas.microsoft.com/office/drawing/2014/main" id="{7E774741-E0CE-4557-95C4-AD6F6E2B44C6}"/>
                </a:ext>
              </a:extLst>
            </p:cNvPr>
            <p:cNvSpPr/>
            <p:nvPr/>
          </p:nvSpPr>
          <p:spPr>
            <a:xfrm rot="16200000">
              <a:off x="5969965" y="6818539"/>
              <a:ext cx="1593397" cy="838200"/>
            </a:xfrm>
            <a:prstGeom prst="chevron">
              <a:avLst>
                <a:gd name="adj" fmla="val 43704"/>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vi-VN" sz="4000">
                  <a:solidFill>
                    <a:schemeClr val="tx1"/>
                  </a:solidFill>
                  <a:cs typeface="Arial" panose="020B0604020202020204" pitchFamily="34" charset="0"/>
                </a:rPr>
                <a:t>T</a:t>
              </a:r>
              <a:endParaRPr lang="en-US" sz="4000">
                <a:solidFill>
                  <a:schemeClr val="tx1"/>
                </a:solidFill>
                <a:latin typeface=".VnMystical" panose="020B7200000000000000" pitchFamily="34" charset="0"/>
                <a:cs typeface="Arial" panose="020B0604020202020204" pitchFamily="34" charset="0"/>
              </a:endParaRPr>
            </a:p>
          </p:txBody>
        </p:sp>
        <p:sp>
          <p:nvSpPr>
            <p:cNvPr id="124" name="Flowchart: Stored Data 123">
              <a:extLst>
                <a:ext uri="{FF2B5EF4-FFF2-40B4-BE49-F238E27FC236}">
                  <a16:creationId xmlns:a16="http://schemas.microsoft.com/office/drawing/2014/main" id="{34D9F33B-16A3-4B26-81C8-C0D209FF9C5E}"/>
                </a:ext>
              </a:extLst>
            </p:cNvPr>
            <p:cNvSpPr/>
            <p:nvPr/>
          </p:nvSpPr>
          <p:spPr>
            <a:xfrm rot="5400000" flipV="1">
              <a:off x="4761724" y="6758943"/>
              <a:ext cx="1546963" cy="859459"/>
            </a:xfrm>
            <a:prstGeom prst="flowChartOnlineStorag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algn="ctr"/>
              <a:r>
                <a:rPr lang="vi-VN" sz="4000">
                  <a:solidFill>
                    <a:schemeClr val="tx1"/>
                  </a:solidFill>
                  <a:cs typeface="Arial" panose="020B0604020202020204" pitchFamily="34" charset="0"/>
                </a:rPr>
                <a:t>C</a:t>
              </a:r>
              <a:endParaRPr lang="en-US" sz="4000">
                <a:solidFill>
                  <a:schemeClr val="tx1"/>
                </a:solidFill>
                <a:latin typeface=".VnMystical" panose="020B7200000000000000" pitchFamily="34" charset="0"/>
                <a:cs typeface="Arial" panose="020B0604020202020204" pitchFamily="34" charset="0"/>
              </a:endParaRPr>
            </a:p>
          </p:txBody>
        </p:sp>
        <p:sp>
          <p:nvSpPr>
            <p:cNvPr id="125" name="Chevron 17">
              <a:extLst>
                <a:ext uri="{FF2B5EF4-FFF2-40B4-BE49-F238E27FC236}">
                  <a16:creationId xmlns:a16="http://schemas.microsoft.com/office/drawing/2014/main" id="{7E821CEF-EB09-4711-BBE5-701F09736C86}"/>
                </a:ext>
              </a:extLst>
            </p:cNvPr>
            <p:cNvSpPr/>
            <p:nvPr/>
          </p:nvSpPr>
          <p:spPr>
            <a:xfrm rot="16200000">
              <a:off x="2222415" y="6816143"/>
              <a:ext cx="1593397" cy="838200"/>
            </a:xfrm>
            <a:prstGeom prst="chevron">
              <a:avLst>
                <a:gd name="adj" fmla="val 43704"/>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vi-VN" sz="4000">
                  <a:solidFill>
                    <a:schemeClr val="tx1"/>
                  </a:solidFill>
                  <a:cs typeface="Arial" panose="020B0604020202020204" pitchFamily="34" charset="0"/>
                </a:rPr>
                <a:t>T</a:t>
              </a:r>
              <a:endParaRPr lang="en-US" sz="4000">
                <a:solidFill>
                  <a:schemeClr val="tx1"/>
                </a:solidFill>
                <a:latin typeface=".VnMystical" panose="020B7200000000000000" pitchFamily="34" charset="0"/>
                <a:cs typeface="Arial" panose="020B0604020202020204" pitchFamily="34" charset="0"/>
              </a:endParaRPr>
            </a:p>
          </p:txBody>
        </p:sp>
        <p:sp>
          <p:nvSpPr>
            <p:cNvPr id="126" name="Pentagon 6">
              <a:extLst>
                <a:ext uri="{FF2B5EF4-FFF2-40B4-BE49-F238E27FC236}">
                  <a16:creationId xmlns:a16="http://schemas.microsoft.com/office/drawing/2014/main" id="{F3624CAC-4C8A-4CC2-AF0D-60CEA636D187}"/>
                </a:ext>
              </a:extLst>
            </p:cNvPr>
            <p:cNvSpPr/>
            <p:nvPr/>
          </p:nvSpPr>
          <p:spPr>
            <a:xfrm rot="5400000">
              <a:off x="1162509" y="7047775"/>
              <a:ext cx="1296140" cy="838200"/>
            </a:xfrm>
            <a:prstGeom prst="homePlate">
              <a:avLst>
                <a:gd name="adj" fmla="val 36956"/>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vi-VN" sz="4000">
                  <a:solidFill>
                    <a:schemeClr val="tx1"/>
                  </a:solidFill>
                  <a:cs typeface="Arial" panose="020B0604020202020204" pitchFamily="34" charset="0"/>
                </a:rPr>
                <a:t>A</a:t>
              </a:r>
              <a:endParaRPr lang="en-US" sz="4000">
                <a:solidFill>
                  <a:schemeClr val="tx1"/>
                </a:solidFill>
                <a:latin typeface=".VnMystical" panose="020B7200000000000000" pitchFamily="34" charset="0"/>
                <a:cs typeface="Arial" panose="020B0604020202020204" pitchFamily="34" charset="0"/>
              </a:endParaRPr>
            </a:p>
          </p:txBody>
        </p:sp>
        <p:grpSp>
          <p:nvGrpSpPr>
            <p:cNvPr id="127" name="Group 126">
              <a:extLst>
                <a:ext uri="{FF2B5EF4-FFF2-40B4-BE49-F238E27FC236}">
                  <a16:creationId xmlns:a16="http://schemas.microsoft.com/office/drawing/2014/main" id="{F5CB6BB0-F20B-4CBB-9D41-E45EF49EBDC8}"/>
                </a:ext>
              </a:extLst>
            </p:cNvPr>
            <p:cNvGrpSpPr/>
            <p:nvPr/>
          </p:nvGrpSpPr>
          <p:grpSpPr>
            <a:xfrm>
              <a:off x="3776449" y="6800911"/>
              <a:ext cx="859458" cy="1139679"/>
              <a:chOff x="4963609" y="6876654"/>
              <a:chExt cx="859458" cy="1139679"/>
            </a:xfrm>
            <a:solidFill>
              <a:srgbClr val="59C1C9"/>
            </a:solidFill>
          </p:grpSpPr>
          <p:sp>
            <p:nvSpPr>
              <p:cNvPr id="129" name="Round Same Side Corner Rectangle 19">
                <a:extLst>
                  <a:ext uri="{FF2B5EF4-FFF2-40B4-BE49-F238E27FC236}">
                    <a16:creationId xmlns:a16="http://schemas.microsoft.com/office/drawing/2014/main" id="{A9646FB0-73E5-444F-8EE0-BECD88C522A9}"/>
                  </a:ext>
                </a:extLst>
              </p:cNvPr>
              <p:cNvSpPr/>
              <p:nvPr/>
            </p:nvSpPr>
            <p:spPr>
              <a:xfrm flipV="1">
                <a:off x="4963609" y="6876654"/>
                <a:ext cx="859458" cy="1139679"/>
              </a:xfrm>
              <a:prstGeom prst="round2SameRect">
                <a:avLst>
                  <a:gd name="adj1" fmla="val 50000"/>
                  <a:gd name="adj2" fmla="val 0"/>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4000">
                  <a:solidFill>
                    <a:schemeClr val="tx1"/>
                  </a:solidFill>
                  <a:latin typeface=".VnMystical" panose="020B7200000000000000"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DD47CB1B-CF0E-4B9D-8B9B-9A082DAA35B2}"/>
                  </a:ext>
                </a:extLst>
              </p:cNvPr>
              <p:cNvSpPr/>
              <p:nvPr/>
            </p:nvSpPr>
            <p:spPr>
              <a:xfrm>
                <a:off x="5107992" y="7020469"/>
                <a:ext cx="583813" cy="841920"/>
              </a:xfrm>
              <a:prstGeom prst="rect">
                <a:avLst/>
              </a:prstGeom>
              <a:grpFill/>
            </p:spPr>
            <p:txBody>
              <a:bodyPr wrap="none">
                <a:spAutoFit/>
              </a:bodyPr>
              <a:lstStyle/>
              <a:p>
                <a:pPr lvl="0" algn="ctr"/>
                <a:r>
                  <a:rPr lang="vi-VN" sz="4000">
                    <a:solidFill>
                      <a:prstClr val="black"/>
                    </a:solidFill>
                    <a:cs typeface="Arial" panose="020B0604020202020204" pitchFamily="34" charset="0"/>
                  </a:rPr>
                  <a:t>G</a:t>
                </a:r>
                <a:endParaRPr lang="en-US" sz="4000">
                  <a:solidFill>
                    <a:prstClr val="black"/>
                  </a:solidFill>
                  <a:latin typeface=".VnMystical" panose="020B7200000000000000" pitchFamily="34" charset="0"/>
                  <a:cs typeface="Arial" panose="020B0604020202020204" pitchFamily="34" charset="0"/>
                </a:endParaRPr>
              </a:p>
            </p:txBody>
          </p:sp>
        </p:grpSp>
        <p:sp>
          <p:nvSpPr>
            <p:cNvPr id="128" name="Rectangle 127">
              <a:extLst>
                <a:ext uri="{FF2B5EF4-FFF2-40B4-BE49-F238E27FC236}">
                  <a16:creationId xmlns:a16="http://schemas.microsoft.com/office/drawing/2014/main" id="{66401366-771E-497A-8F84-4FBA7174E2D6}"/>
                </a:ext>
              </a:extLst>
            </p:cNvPr>
            <p:cNvSpPr/>
            <p:nvPr/>
          </p:nvSpPr>
          <p:spPr>
            <a:xfrm>
              <a:off x="1133858" y="6379170"/>
              <a:ext cx="16246151" cy="433804"/>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VnMystical" panose="020B7200000000000000" pitchFamily="34" charset="0"/>
              </a:endParaRPr>
            </a:p>
          </p:txBody>
        </p:sp>
      </p:grpSp>
    </p:spTree>
    <p:extLst>
      <p:ext uri="{BB962C8B-B14F-4D97-AF65-F5344CB8AC3E}">
        <p14:creationId xmlns:p14="http://schemas.microsoft.com/office/powerpoint/2010/main" val="14211913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500"/>
                                        <p:tgtEl>
                                          <p:spTgt spid="11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7" name="Group 7"/>
          <p:cNvGrpSpPr/>
          <p:nvPr/>
        </p:nvGrpSpPr>
        <p:grpSpPr>
          <a:xfrm>
            <a:off x="381000" y="495300"/>
            <a:ext cx="9919388" cy="9433700"/>
            <a:chOff x="0" y="0"/>
            <a:chExt cx="1660029" cy="1052560"/>
          </a:xfrm>
        </p:grpSpPr>
        <p:sp>
          <p:nvSpPr>
            <p:cNvPr id="8" name="Freeform 8"/>
            <p:cNvSpPr/>
            <p:nvPr/>
          </p:nvSpPr>
          <p:spPr>
            <a:xfrm>
              <a:off x="0" y="0"/>
              <a:ext cx="1660029" cy="1052560"/>
            </a:xfrm>
            <a:custGeom>
              <a:avLst/>
              <a:gdLst/>
              <a:ahLst/>
              <a:cxnLst/>
              <a:rect l="l" t="t" r="r" b="b"/>
              <a:pathLst>
                <a:path w="1660029" h="1052560">
                  <a:moveTo>
                    <a:pt x="3539" y="0"/>
                  </a:moveTo>
                  <a:lnTo>
                    <a:pt x="1656490" y="0"/>
                  </a:lnTo>
                  <a:cubicBezTo>
                    <a:pt x="1657429" y="0"/>
                    <a:pt x="1658329" y="373"/>
                    <a:pt x="1658992" y="1036"/>
                  </a:cubicBezTo>
                  <a:cubicBezTo>
                    <a:pt x="1659656" y="1700"/>
                    <a:pt x="1660029" y="2600"/>
                    <a:pt x="1660029" y="3539"/>
                  </a:cubicBezTo>
                  <a:lnTo>
                    <a:pt x="1660029" y="1049021"/>
                  </a:lnTo>
                  <a:cubicBezTo>
                    <a:pt x="1660029" y="1049960"/>
                    <a:pt x="1659656" y="1050860"/>
                    <a:pt x="1658992" y="1051523"/>
                  </a:cubicBezTo>
                  <a:cubicBezTo>
                    <a:pt x="1658329" y="1052187"/>
                    <a:pt x="1657429" y="1052560"/>
                    <a:pt x="1656490" y="1052560"/>
                  </a:cubicBezTo>
                  <a:lnTo>
                    <a:pt x="3539" y="1052560"/>
                  </a:lnTo>
                  <a:cubicBezTo>
                    <a:pt x="2600" y="1052560"/>
                    <a:pt x="1700" y="1052187"/>
                    <a:pt x="1036" y="1051523"/>
                  </a:cubicBezTo>
                  <a:cubicBezTo>
                    <a:pt x="373" y="1050860"/>
                    <a:pt x="0" y="1049960"/>
                    <a:pt x="0" y="1049021"/>
                  </a:cubicBezTo>
                  <a:lnTo>
                    <a:pt x="0" y="3539"/>
                  </a:lnTo>
                  <a:cubicBezTo>
                    <a:pt x="0" y="2600"/>
                    <a:pt x="373" y="1700"/>
                    <a:pt x="1036" y="1036"/>
                  </a:cubicBezTo>
                  <a:cubicBezTo>
                    <a:pt x="1700" y="373"/>
                    <a:pt x="2600" y="0"/>
                    <a:pt x="3539" y="0"/>
                  </a:cubicBezTo>
                  <a:close/>
                </a:path>
              </a:pathLst>
            </a:custGeom>
            <a:solidFill>
              <a:srgbClr val="FFFFFF"/>
            </a:solidFill>
            <a:ln w="38100" cap="sq">
              <a:solidFill>
                <a:srgbClr val="000000"/>
              </a:solidFill>
              <a:prstDash val="solid"/>
              <a:miter/>
            </a:ln>
          </p:spPr>
        </p:sp>
        <p:sp>
          <p:nvSpPr>
            <p:cNvPr id="9" name="TextBox 9"/>
            <p:cNvSpPr txBox="1"/>
            <p:nvPr/>
          </p:nvSpPr>
          <p:spPr>
            <a:xfrm>
              <a:off x="0" y="-76200"/>
              <a:ext cx="1660029" cy="1128760"/>
            </a:xfrm>
            <a:prstGeom prst="rect">
              <a:avLst/>
            </a:prstGeom>
          </p:spPr>
          <p:txBody>
            <a:bodyPr lIns="0" tIns="0" rIns="0" bIns="0" rtlCol="0" anchor="ctr"/>
            <a:lstStyle/>
            <a:p>
              <a:pPr marL="0" lvl="0" indent="0" algn="l">
                <a:lnSpc>
                  <a:spcPts val="2799"/>
                </a:lnSpc>
                <a:spcBef>
                  <a:spcPct val="0"/>
                </a:spcBef>
              </a:pPr>
              <a:endParaRPr/>
            </a:p>
          </p:txBody>
        </p:sp>
      </p:grpSp>
      <p:sp>
        <p:nvSpPr>
          <p:cNvPr id="42" name="Rectangle 41"/>
          <p:cNvSpPr/>
          <p:nvPr/>
        </p:nvSpPr>
        <p:spPr>
          <a:xfrm>
            <a:off x="581541" y="1011000"/>
            <a:ext cx="9518306" cy="8402300"/>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Bò, lợn: </a:t>
            </a:r>
            <a:endParaRPr lang="en-US" sz="3600" b="1" smtClean="0">
              <a:solidFill>
                <a:srgbClr val="C0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a:t>
            </a:r>
            <a:r>
              <a:rPr lang="vi-VN" sz="3600" smtClean="0">
                <a:latin typeface="Arial" panose="020B0604020202020204" pitchFamily="34" charset="0"/>
                <a:cs typeface="Arial" panose="020B0604020202020204" pitchFamily="34" charset="0"/>
              </a:rPr>
              <a:t>ó </a:t>
            </a:r>
            <a:r>
              <a:rPr lang="vi-VN" sz="3600">
                <a:latin typeface="Arial" panose="020B0604020202020204" pitchFamily="34" charset="0"/>
                <a:cs typeface="Arial" panose="020B0604020202020204" pitchFamily="34" charset="0"/>
              </a:rPr>
              <a:t>thể được tạo ra nhờ ứng dụng của giảm phân và thụ tinh trong lai tạo và chọn giống ở loài sinh sản hữu tính, ví </a:t>
            </a:r>
            <a:r>
              <a:rPr lang="vi-VN" sz="3600" smtClean="0">
                <a:latin typeface="Arial" panose="020B0604020202020204" pitchFamily="34" charset="0"/>
                <a:cs typeface="Arial" panose="020B0604020202020204" pitchFamily="34" charset="0"/>
              </a:rPr>
              <a:t>dụ</a:t>
            </a:r>
            <a:r>
              <a:rPr lang="en-US" sz="3600" smtClean="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giống </a:t>
            </a:r>
            <a:r>
              <a:rPr lang="vi-VN" sz="3600">
                <a:latin typeface="Arial" panose="020B0604020202020204" pitchFamily="34" charset="0"/>
                <a:cs typeface="Arial" panose="020B0604020202020204" pitchFamily="34" charset="0"/>
              </a:rPr>
              <a:t>bò lai Sind, lợn Yorkshire. </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smtClean="0">
                <a:latin typeface="Arial" panose="020B0604020202020204" pitchFamily="34" charset="0"/>
                <a:cs typeface="Arial" panose="020B0604020202020204" pitchFamily="34" charset="0"/>
              </a:rPr>
              <a:t>Những </a:t>
            </a:r>
            <a:r>
              <a:rPr lang="vi-VN" sz="3600">
                <a:latin typeface="Arial" panose="020B0604020202020204" pitchFamily="34" charset="0"/>
                <a:cs typeface="Arial" panose="020B0604020202020204" pitchFamily="34" charset="0"/>
              </a:rPr>
              <a:t>giống bò quý, lợn quý có thể được nhân lên bằng ứng dụng của nguyên phân bằng công nghệ nhân dòng (cloning) kết hợp chia tách phôi giai đoạn sớm thành nhiều phôi.</a:t>
            </a:r>
            <a:endParaRPr lang="en-US" sz="3600">
              <a:latin typeface="Arial" panose="020B0604020202020204" pitchFamily="34" charset="0"/>
              <a:cs typeface="Arial" panose="020B0604020202020204" pitchFamily="34" charset="0"/>
            </a:endParaRPr>
          </a:p>
        </p:txBody>
      </p:sp>
      <p:grpSp>
        <p:nvGrpSpPr>
          <p:cNvPr id="3" name="Group 2"/>
          <p:cNvGrpSpPr/>
          <p:nvPr/>
        </p:nvGrpSpPr>
        <p:grpSpPr>
          <a:xfrm>
            <a:off x="10651664" y="1312100"/>
            <a:ext cx="7255336" cy="8022400"/>
            <a:chOff x="10651664" y="996346"/>
            <a:chExt cx="7255336" cy="8022400"/>
          </a:xfrm>
        </p:grpSpPr>
        <p:pic>
          <p:nvPicPr>
            <p:cNvPr id="10" name="image15.png"/>
            <p:cNvPicPr/>
            <p:nvPr/>
          </p:nvPicPr>
          <p:blipFill>
            <a:blip r:embed="rId2"/>
            <a:srcRect/>
            <a:stretch>
              <a:fillRect/>
            </a:stretch>
          </p:blipFill>
          <p:spPr>
            <a:xfrm>
              <a:off x="10651664" y="996346"/>
              <a:ext cx="7255336" cy="5199300"/>
            </a:xfrm>
            <a:prstGeom prst="rect">
              <a:avLst/>
            </a:prstGeom>
            <a:ln/>
          </p:spPr>
        </p:pic>
        <p:sp>
          <p:nvSpPr>
            <p:cNvPr id="2" name="Rectangle 1"/>
            <p:cNvSpPr/>
            <p:nvPr/>
          </p:nvSpPr>
          <p:spPr>
            <a:xfrm>
              <a:off x="10793173" y="6433423"/>
              <a:ext cx="6972317" cy="2585323"/>
            </a:xfrm>
            <a:prstGeom prst="rect">
              <a:avLst/>
            </a:prstGeom>
          </p:spPr>
          <p:txBody>
            <a:bodyPr wrap="square">
              <a:spAutoFit/>
            </a:bodyPr>
            <a:lstStyle/>
            <a:p>
              <a:pPr algn="ctr">
                <a:lnSpc>
                  <a:spcPct val="150000"/>
                </a:lnSpc>
                <a:spcAft>
                  <a:spcPts val="0"/>
                </a:spcAft>
              </a:pPr>
              <a:r>
                <a:rPr lang="vi-VN" sz="3600" i="1">
                  <a:ea typeface="Times New Roman" panose="02020603050405020304" pitchFamily="18" charset="0"/>
                </a:rPr>
                <a:t>Bò lai Sind (con lai giữa bò đực giống Sindhi đỏ và bò cái Vàng Việt Nam)</a:t>
              </a:r>
              <a:endParaRPr lang="en-US" sz="3600">
                <a:effectLst/>
                <a:ea typeface="Calibri" panose="020F0502020204030204" pitchFamily="34" charset="0"/>
              </a:endParaRPr>
            </a:p>
          </p:txBody>
        </p:sp>
      </p:grpSp>
    </p:spTree>
    <p:extLst>
      <p:ext uri="{BB962C8B-B14F-4D97-AF65-F5344CB8AC3E}">
        <p14:creationId xmlns:p14="http://schemas.microsoft.com/office/powerpoint/2010/main" val="41060995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5" name="Group 4"/>
          <p:cNvGrpSpPr/>
          <p:nvPr/>
        </p:nvGrpSpPr>
        <p:grpSpPr>
          <a:xfrm>
            <a:off x="1219200" y="1485900"/>
            <a:ext cx="15756592" cy="7565886"/>
            <a:chOff x="1295400" y="1028700"/>
            <a:chExt cx="15756592" cy="7565886"/>
          </a:xfrm>
        </p:grpSpPr>
        <p:pic>
          <p:nvPicPr>
            <p:cNvPr id="12" name="image13.png"/>
            <p:cNvPicPr/>
            <p:nvPr/>
          </p:nvPicPr>
          <p:blipFill>
            <a:blip r:embed="rId2"/>
            <a:srcRect/>
            <a:stretch>
              <a:fillRect/>
            </a:stretch>
          </p:blipFill>
          <p:spPr>
            <a:xfrm>
              <a:off x="1295400" y="1028700"/>
              <a:ext cx="15756592" cy="6019800"/>
            </a:xfrm>
            <a:prstGeom prst="rect">
              <a:avLst/>
            </a:prstGeom>
            <a:ln/>
          </p:spPr>
        </p:pic>
        <p:sp>
          <p:nvSpPr>
            <p:cNvPr id="4" name="Rectangle 3"/>
            <p:cNvSpPr/>
            <p:nvPr/>
          </p:nvSpPr>
          <p:spPr>
            <a:xfrm>
              <a:off x="3617784" y="7886700"/>
              <a:ext cx="11111823" cy="707886"/>
            </a:xfrm>
            <a:prstGeom prst="rect">
              <a:avLst/>
            </a:prstGeom>
          </p:spPr>
          <p:txBody>
            <a:bodyPr wrap="none">
              <a:spAutoFit/>
            </a:bodyPr>
            <a:lstStyle/>
            <a:p>
              <a:pPr algn="ctr">
                <a:spcAft>
                  <a:spcPts val="0"/>
                </a:spcAft>
              </a:pPr>
              <a:r>
                <a:rPr lang="vi-VN" sz="4000" i="1">
                  <a:ea typeface="Times New Roman" panose="02020603050405020304" pitchFamily="18" charset="0"/>
                </a:rPr>
                <a:t>Lợn Yorkshire được chọn lọc nhân giống tại Anh</a:t>
              </a:r>
              <a:endParaRPr lang="en-US" sz="4000">
                <a:effectLst/>
                <a:ea typeface="Calibri" panose="020F0502020204030204" pitchFamily="34" charset="0"/>
              </a:endParaRPr>
            </a:p>
          </p:txBody>
        </p:sp>
      </p:grpSp>
      <p:sp>
        <p:nvSpPr>
          <p:cNvPr id="13" name="Freeform 9"/>
          <p:cNvSpPr/>
          <p:nvPr/>
        </p:nvSpPr>
        <p:spPr>
          <a:xfrm rot="13702329">
            <a:off x="16341469" y="6825170"/>
            <a:ext cx="1422486" cy="4951690"/>
          </a:xfrm>
          <a:custGeom>
            <a:avLst/>
            <a:gdLst/>
            <a:ahLst/>
            <a:cxnLst/>
            <a:rect l="l" t="t" r="r" b="b"/>
            <a:pathLst>
              <a:path w="3202485" h="11147890">
                <a:moveTo>
                  <a:pt x="0" y="0"/>
                </a:moveTo>
                <a:lnTo>
                  <a:pt x="3202485" y="0"/>
                </a:lnTo>
                <a:lnTo>
                  <a:pt x="3202485" y="11147890"/>
                </a:lnTo>
                <a:lnTo>
                  <a:pt x="0" y="11147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6" name="Google Shape;273;p5"/>
          <p:cNvPicPr preferRelativeResize="0"/>
          <p:nvPr/>
        </p:nvPicPr>
        <p:blipFill rotWithShape="1">
          <a:blip r:embed="rId5">
            <a:alphaModFix/>
          </a:blip>
          <a:srcRect/>
          <a:stretch/>
        </p:blipFill>
        <p:spPr>
          <a:xfrm>
            <a:off x="381000" y="9334500"/>
            <a:ext cx="2971800" cy="733156"/>
          </a:xfrm>
          <a:prstGeom prst="rect">
            <a:avLst/>
          </a:prstGeom>
          <a:noFill/>
          <a:ln>
            <a:noFill/>
          </a:ln>
        </p:spPr>
      </p:pic>
    </p:spTree>
    <p:extLst>
      <p:ext uri="{BB962C8B-B14F-4D97-AF65-F5344CB8AC3E}">
        <p14:creationId xmlns:p14="http://schemas.microsoft.com/office/powerpoint/2010/main" val="18254033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7" name="Group 7"/>
          <p:cNvGrpSpPr/>
          <p:nvPr/>
        </p:nvGrpSpPr>
        <p:grpSpPr>
          <a:xfrm>
            <a:off x="8521012" y="800099"/>
            <a:ext cx="9385988" cy="8824100"/>
            <a:chOff x="0" y="0"/>
            <a:chExt cx="1660029" cy="1052560"/>
          </a:xfrm>
        </p:grpSpPr>
        <p:sp>
          <p:nvSpPr>
            <p:cNvPr id="8" name="Freeform 8"/>
            <p:cNvSpPr/>
            <p:nvPr/>
          </p:nvSpPr>
          <p:spPr>
            <a:xfrm>
              <a:off x="0" y="0"/>
              <a:ext cx="1660029" cy="1052560"/>
            </a:xfrm>
            <a:custGeom>
              <a:avLst/>
              <a:gdLst/>
              <a:ahLst/>
              <a:cxnLst/>
              <a:rect l="l" t="t" r="r" b="b"/>
              <a:pathLst>
                <a:path w="1660029" h="1052560">
                  <a:moveTo>
                    <a:pt x="3539" y="0"/>
                  </a:moveTo>
                  <a:lnTo>
                    <a:pt x="1656490" y="0"/>
                  </a:lnTo>
                  <a:cubicBezTo>
                    <a:pt x="1657429" y="0"/>
                    <a:pt x="1658329" y="373"/>
                    <a:pt x="1658992" y="1036"/>
                  </a:cubicBezTo>
                  <a:cubicBezTo>
                    <a:pt x="1659656" y="1700"/>
                    <a:pt x="1660029" y="2600"/>
                    <a:pt x="1660029" y="3539"/>
                  </a:cubicBezTo>
                  <a:lnTo>
                    <a:pt x="1660029" y="1049021"/>
                  </a:lnTo>
                  <a:cubicBezTo>
                    <a:pt x="1660029" y="1049960"/>
                    <a:pt x="1659656" y="1050860"/>
                    <a:pt x="1658992" y="1051523"/>
                  </a:cubicBezTo>
                  <a:cubicBezTo>
                    <a:pt x="1658329" y="1052187"/>
                    <a:pt x="1657429" y="1052560"/>
                    <a:pt x="1656490" y="1052560"/>
                  </a:cubicBezTo>
                  <a:lnTo>
                    <a:pt x="3539" y="1052560"/>
                  </a:lnTo>
                  <a:cubicBezTo>
                    <a:pt x="2600" y="1052560"/>
                    <a:pt x="1700" y="1052187"/>
                    <a:pt x="1036" y="1051523"/>
                  </a:cubicBezTo>
                  <a:cubicBezTo>
                    <a:pt x="373" y="1050860"/>
                    <a:pt x="0" y="1049960"/>
                    <a:pt x="0" y="1049021"/>
                  </a:cubicBezTo>
                  <a:lnTo>
                    <a:pt x="0" y="3539"/>
                  </a:lnTo>
                  <a:cubicBezTo>
                    <a:pt x="0" y="2600"/>
                    <a:pt x="373" y="1700"/>
                    <a:pt x="1036" y="1036"/>
                  </a:cubicBezTo>
                  <a:cubicBezTo>
                    <a:pt x="1700" y="373"/>
                    <a:pt x="2600" y="0"/>
                    <a:pt x="3539" y="0"/>
                  </a:cubicBezTo>
                  <a:close/>
                </a:path>
              </a:pathLst>
            </a:custGeom>
            <a:solidFill>
              <a:srgbClr val="FFFFFF"/>
            </a:solidFill>
            <a:ln w="38100" cap="sq">
              <a:solidFill>
                <a:srgbClr val="000000"/>
              </a:solidFill>
              <a:prstDash val="solid"/>
              <a:miter/>
            </a:ln>
          </p:spPr>
        </p:sp>
        <p:sp>
          <p:nvSpPr>
            <p:cNvPr id="9" name="TextBox 9"/>
            <p:cNvSpPr txBox="1"/>
            <p:nvPr/>
          </p:nvSpPr>
          <p:spPr>
            <a:xfrm>
              <a:off x="0" y="-76200"/>
              <a:ext cx="1660029" cy="1128760"/>
            </a:xfrm>
            <a:prstGeom prst="rect">
              <a:avLst/>
            </a:prstGeom>
          </p:spPr>
          <p:txBody>
            <a:bodyPr lIns="0" tIns="0" rIns="0" bIns="0" rtlCol="0" anchor="ctr"/>
            <a:lstStyle/>
            <a:p>
              <a:pPr marL="0" lvl="0" indent="0" algn="l">
                <a:lnSpc>
                  <a:spcPts val="2799"/>
                </a:lnSpc>
                <a:spcBef>
                  <a:spcPct val="0"/>
                </a:spcBef>
              </a:pPr>
              <a:endParaRPr/>
            </a:p>
          </p:txBody>
        </p:sp>
      </p:grpSp>
      <p:sp>
        <p:nvSpPr>
          <p:cNvPr id="42" name="Rectangle 41"/>
          <p:cNvSpPr/>
          <p:nvPr/>
        </p:nvSpPr>
        <p:spPr>
          <a:xfrm>
            <a:off x="8882962" y="1841995"/>
            <a:ext cx="8662088" cy="6740307"/>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Bưởi: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a:t>
            </a:r>
            <a:r>
              <a:rPr lang="vi-VN" sz="3600" smtClean="0">
                <a:latin typeface="Arial" panose="020B0604020202020204" pitchFamily="34" charset="0"/>
                <a:cs typeface="Arial" panose="020B0604020202020204" pitchFamily="34" charset="0"/>
              </a:rPr>
              <a:t>ác </a:t>
            </a:r>
            <a:r>
              <a:rPr lang="vi-VN" sz="3600">
                <a:latin typeface="Arial" panose="020B0604020202020204" pitchFamily="34" charset="0"/>
                <a:cs typeface="Arial" panose="020B0604020202020204" pitchFamily="34" charset="0"/>
              </a:rPr>
              <a:t>giống bưởi đặc sản thông thường được nhân lên bằng ứng dụng của nguyên phân: chiết, ghép. </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smtClean="0">
                <a:latin typeface="Arial" panose="020B0604020202020204" pitchFamily="34" charset="0"/>
                <a:cs typeface="Arial" panose="020B0604020202020204" pitchFamily="34" charset="0"/>
              </a:rPr>
              <a:t>Để </a:t>
            </a:r>
            <a:r>
              <a:rPr lang="vi-VN" sz="3600">
                <a:latin typeface="Arial" panose="020B0604020202020204" pitchFamily="34" charset="0"/>
                <a:cs typeface="Arial" panose="020B0604020202020204" pitchFamily="34" charset="0"/>
              </a:rPr>
              <a:t>tạo ra giống bưởi mới thì ứng dụng của giảm phân và thụ tinh sẽ được áp dụng, lai tạo giữa các giống bưởi để chọn lọc con lai với đặc tính ưu tú.</a:t>
            </a:r>
            <a:endParaRPr lang="en-US" sz="3600">
              <a:latin typeface="Arial" panose="020B0604020202020204" pitchFamily="34" charset="0"/>
              <a:cs typeface="Arial" panose="020B0604020202020204" pitchFamily="34" charset="0"/>
            </a:endParaRPr>
          </a:p>
        </p:txBody>
      </p:sp>
      <p:grpSp>
        <p:nvGrpSpPr>
          <p:cNvPr id="5" name="Group 4"/>
          <p:cNvGrpSpPr/>
          <p:nvPr/>
        </p:nvGrpSpPr>
        <p:grpSpPr>
          <a:xfrm>
            <a:off x="388210" y="2400300"/>
            <a:ext cx="7770852" cy="6572683"/>
            <a:chOff x="312010" y="782343"/>
            <a:chExt cx="7770852" cy="6572683"/>
          </a:xfrm>
        </p:grpSpPr>
        <p:pic>
          <p:nvPicPr>
            <p:cNvPr id="11" name="image8.png"/>
            <p:cNvPicPr/>
            <p:nvPr/>
          </p:nvPicPr>
          <p:blipFill>
            <a:blip r:embed="rId2"/>
            <a:srcRect/>
            <a:stretch>
              <a:fillRect/>
            </a:stretch>
          </p:blipFill>
          <p:spPr>
            <a:xfrm>
              <a:off x="312010" y="782343"/>
              <a:ext cx="7770852" cy="4387534"/>
            </a:xfrm>
            <a:prstGeom prst="rect">
              <a:avLst/>
            </a:prstGeom>
            <a:ln/>
          </p:spPr>
        </p:pic>
        <p:sp>
          <p:nvSpPr>
            <p:cNvPr id="4" name="Rectangle 3"/>
            <p:cNvSpPr/>
            <p:nvPr/>
          </p:nvSpPr>
          <p:spPr>
            <a:xfrm>
              <a:off x="654136" y="5600700"/>
              <a:ext cx="7086600" cy="1754326"/>
            </a:xfrm>
            <a:prstGeom prst="rect">
              <a:avLst/>
            </a:prstGeom>
          </p:spPr>
          <p:txBody>
            <a:bodyPr wrap="square">
              <a:spAutoFit/>
            </a:bodyPr>
            <a:lstStyle/>
            <a:p>
              <a:pPr algn="ctr">
                <a:lnSpc>
                  <a:spcPct val="150000"/>
                </a:lnSpc>
                <a:spcAft>
                  <a:spcPts val="0"/>
                </a:spcAft>
              </a:pPr>
              <a:r>
                <a:rPr lang="vi-VN" sz="3600" i="1">
                  <a:ea typeface="Times New Roman" panose="02020603050405020304" pitchFamily="18" charset="0"/>
                </a:rPr>
                <a:t>Bưởi Đoan Hùng được công nhận là tài sản quốc gia (năm 2006)</a:t>
              </a:r>
              <a:endParaRPr lang="en-US" sz="3600">
                <a:effectLst/>
                <a:ea typeface="Calibri" panose="020F0502020204030204" pitchFamily="34" charset="0"/>
              </a:endParaRPr>
            </a:p>
          </p:txBody>
        </p:sp>
      </p:grpSp>
    </p:spTree>
    <p:extLst>
      <p:ext uri="{BB962C8B-B14F-4D97-AF65-F5344CB8AC3E}">
        <p14:creationId xmlns:p14="http://schemas.microsoft.com/office/powerpoint/2010/main" val="9094005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7" name="Group 7"/>
          <p:cNvGrpSpPr/>
          <p:nvPr/>
        </p:nvGrpSpPr>
        <p:grpSpPr>
          <a:xfrm>
            <a:off x="685800" y="571501"/>
            <a:ext cx="17011650" cy="2819400"/>
            <a:chOff x="0" y="0"/>
            <a:chExt cx="1660029" cy="1052560"/>
          </a:xfrm>
        </p:grpSpPr>
        <p:sp>
          <p:nvSpPr>
            <p:cNvPr id="8" name="Freeform 8"/>
            <p:cNvSpPr/>
            <p:nvPr/>
          </p:nvSpPr>
          <p:spPr>
            <a:xfrm>
              <a:off x="0" y="0"/>
              <a:ext cx="1660029" cy="1052560"/>
            </a:xfrm>
            <a:custGeom>
              <a:avLst/>
              <a:gdLst/>
              <a:ahLst/>
              <a:cxnLst/>
              <a:rect l="l" t="t" r="r" b="b"/>
              <a:pathLst>
                <a:path w="1660029" h="1052560">
                  <a:moveTo>
                    <a:pt x="3539" y="0"/>
                  </a:moveTo>
                  <a:lnTo>
                    <a:pt x="1656490" y="0"/>
                  </a:lnTo>
                  <a:cubicBezTo>
                    <a:pt x="1657429" y="0"/>
                    <a:pt x="1658329" y="373"/>
                    <a:pt x="1658992" y="1036"/>
                  </a:cubicBezTo>
                  <a:cubicBezTo>
                    <a:pt x="1659656" y="1700"/>
                    <a:pt x="1660029" y="2600"/>
                    <a:pt x="1660029" y="3539"/>
                  </a:cubicBezTo>
                  <a:lnTo>
                    <a:pt x="1660029" y="1049021"/>
                  </a:lnTo>
                  <a:cubicBezTo>
                    <a:pt x="1660029" y="1049960"/>
                    <a:pt x="1659656" y="1050860"/>
                    <a:pt x="1658992" y="1051523"/>
                  </a:cubicBezTo>
                  <a:cubicBezTo>
                    <a:pt x="1658329" y="1052187"/>
                    <a:pt x="1657429" y="1052560"/>
                    <a:pt x="1656490" y="1052560"/>
                  </a:cubicBezTo>
                  <a:lnTo>
                    <a:pt x="3539" y="1052560"/>
                  </a:lnTo>
                  <a:cubicBezTo>
                    <a:pt x="2600" y="1052560"/>
                    <a:pt x="1700" y="1052187"/>
                    <a:pt x="1036" y="1051523"/>
                  </a:cubicBezTo>
                  <a:cubicBezTo>
                    <a:pt x="373" y="1050860"/>
                    <a:pt x="0" y="1049960"/>
                    <a:pt x="0" y="1049021"/>
                  </a:cubicBezTo>
                  <a:lnTo>
                    <a:pt x="0" y="3539"/>
                  </a:lnTo>
                  <a:cubicBezTo>
                    <a:pt x="0" y="2600"/>
                    <a:pt x="373" y="1700"/>
                    <a:pt x="1036" y="1036"/>
                  </a:cubicBezTo>
                  <a:cubicBezTo>
                    <a:pt x="1700" y="373"/>
                    <a:pt x="2600" y="0"/>
                    <a:pt x="3539" y="0"/>
                  </a:cubicBezTo>
                  <a:close/>
                </a:path>
              </a:pathLst>
            </a:custGeom>
            <a:solidFill>
              <a:srgbClr val="FFFFFF"/>
            </a:solidFill>
            <a:ln w="38100" cap="sq">
              <a:solidFill>
                <a:srgbClr val="000000"/>
              </a:solidFill>
              <a:prstDash val="solid"/>
              <a:miter/>
            </a:ln>
          </p:spPr>
        </p:sp>
        <p:sp>
          <p:nvSpPr>
            <p:cNvPr id="9" name="TextBox 9"/>
            <p:cNvSpPr txBox="1"/>
            <p:nvPr/>
          </p:nvSpPr>
          <p:spPr>
            <a:xfrm>
              <a:off x="0" y="-76200"/>
              <a:ext cx="1660029" cy="1128760"/>
            </a:xfrm>
            <a:prstGeom prst="rect">
              <a:avLst/>
            </a:prstGeom>
          </p:spPr>
          <p:txBody>
            <a:bodyPr lIns="0" tIns="0" rIns="0" bIns="0" rtlCol="0" anchor="ctr"/>
            <a:lstStyle/>
            <a:p>
              <a:pPr marL="0" lvl="0" indent="0" algn="l">
                <a:lnSpc>
                  <a:spcPts val="2799"/>
                </a:lnSpc>
                <a:spcBef>
                  <a:spcPct val="0"/>
                </a:spcBef>
              </a:pPr>
              <a:endParaRPr/>
            </a:p>
          </p:txBody>
        </p:sp>
      </p:grpSp>
      <p:sp>
        <p:nvSpPr>
          <p:cNvPr id="42" name="Rectangle 41"/>
          <p:cNvSpPr/>
          <p:nvPr/>
        </p:nvSpPr>
        <p:spPr>
          <a:xfrm>
            <a:off x="1028700" y="1061398"/>
            <a:ext cx="16325850" cy="1839606"/>
          </a:xfrm>
          <a:prstGeom prst="rect">
            <a:avLst/>
          </a:prstGeom>
        </p:spPr>
        <p:txBody>
          <a:bodyPr wrap="square">
            <a:spAutoFit/>
          </a:bodyPr>
          <a:lstStyle/>
          <a:p>
            <a:pPr algn="just">
              <a:lnSpc>
                <a:spcPct val="150000"/>
              </a:lnSpc>
            </a:pPr>
            <a:r>
              <a:rPr lang="vi-VN" sz="4000" b="1">
                <a:solidFill>
                  <a:srgbClr val="C00000"/>
                </a:solidFill>
              </a:rPr>
              <a:t>Lúa: </a:t>
            </a:r>
            <a:r>
              <a:rPr lang="vi-VN" sz="4000"/>
              <a:t>thông thường các giống lúa mới hiện nay được tạo ra là kết quả của ứng dụng giảm phân và thụ tinh.</a:t>
            </a:r>
            <a:endParaRPr lang="en-US" sz="4000"/>
          </a:p>
        </p:txBody>
      </p:sp>
      <p:grpSp>
        <p:nvGrpSpPr>
          <p:cNvPr id="3" name="Group 2"/>
          <p:cNvGrpSpPr/>
          <p:nvPr/>
        </p:nvGrpSpPr>
        <p:grpSpPr>
          <a:xfrm>
            <a:off x="466725" y="4000500"/>
            <a:ext cx="17449800" cy="5715000"/>
            <a:chOff x="685800" y="3924300"/>
            <a:chExt cx="17449800" cy="5715000"/>
          </a:xfrm>
        </p:grpSpPr>
        <p:pic>
          <p:nvPicPr>
            <p:cNvPr id="10" name="image17.png"/>
            <p:cNvPicPr/>
            <p:nvPr/>
          </p:nvPicPr>
          <p:blipFill>
            <a:blip r:embed="rId2"/>
            <a:srcRect/>
            <a:stretch>
              <a:fillRect/>
            </a:stretch>
          </p:blipFill>
          <p:spPr>
            <a:xfrm>
              <a:off x="685800" y="3924300"/>
              <a:ext cx="10698923" cy="5715000"/>
            </a:xfrm>
            <a:prstGeom prst="rect">
              <a:avLst/>
            </a:prstGeom>
            <a:ln/>
          </p:spPr>
        </p:pic>
        <p:sp>
          <p:nvSpPr>
            <p:cNvPr id="2" name="Rectangle 1"/>
            <p:cNvSpPr/>
            <p:nvPr/>
          </p:nvSpPr>
          <p:spPr>
            <a:xfrm>
              <a:off x="11734800" y="5489138"/>
              <a:ext cx="6400800" cy="2585323"/>
            </a:xfrm>
            <a:prstGeom prst="rect">
              <a:avLst/>
            </a:prstGeom>
          </p:spPr>
          <p:txBody>
            <a:bodyPr wrap="square">
              <a:spAutoFit/>
            </a:bodyPr>
            <a:lstStyle/>
            <a:p>
              <a:pPr algn="just">
                <a:lnSpc>
                  <a:spcPct val="150000"/>
                </a:lnSpc>
                <a:spcAft>
                  <a:spcPts val="0"/>
                </a:spcAft>
              </a:pPr>
              <a:r>
                <a:rPr lang="vi-VN" sz="3600" i="1">
                  <a:ea typeface="Times New Roman" panose="02020603050405020304" pitchFamily="18" charset="0"/>
                </a:rPr>
                <a:t>Gạo ST25 - 2 lần đăng quang gạo ngon nhất thế giới (năm 2019 và năm 2023)</a:t>
              </a:r>
              <a:endParaRPr lang="en-US" sz="3600">
                <a:effectLst/>
                <a:ea typeface="Calibri" panose="020F0502020204030204" pitchFamily="34" charset="0"/>
              </a:endParaRPr>
            </a:p>
          </p:txBody>
        </p:sp>
      </p:grpSp>
    </p:spTree>
    <p:extLst>
      <p:ext uri="{BB962C8B-B14F-4D97-AF65-F5344CB8AC3E}">
        <p14:creationId xmlns:p14="http://schemas.microsoft.com/office/powerpoint/2010/main" val="30024982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Arial" panose="020B0604020202020204" pitchFamily="34" charset="0"/>
                <a:ea typeface="Calibri"/>
                <a:cs typeface="Arial" panose="020B0604020202020204" pitchFamily="34" charset="0"/>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Arial" panose="020B0604020202020204" pitchFamily="34" charset="0"/>
                <a:ea typeface="Calibri"/>
                <a:cs typeface="Arial" panose="020B0604020202020204" pitchFamily="34" charset="0"/>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a:buClr>
                  <a:srgbClr val="FFFFFF"/>
                </a:buClr>
                <a:buSzPts val="4400"/>
              </a:pPr>
              <a:r>
                <a:rPr lang="en-US" sz="6600" b="1">
                  <a:solidFill>
                    <a:srgbClr val="FFFFFF"/>
                  </a:solidFill>
                  <a:latin typeface="Arial" panose="020B0604020202020204" pitchFamily="34" charset="0"/>
                  <a:ea typeface="Arial"/>
                  <a:cs typeface="Arial" panose="020B0604020202020204" pitchFamily="34" charset="0"/>
                  <a:sym typeface="Arial"/>
                </a:rPr>
                <a:t>kenhgiaovien</a:t>
              </a:r>
              <a:endParaRPr sz="2700">
                <a:latin typeface="Arial" panose="020B0604020202020204" pitchFamily="34" charset="0"/>
                <a:cs typeface="Arial" panose="020B0604020202020204" pitchFamily="34" charset="0"/>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2400"/>
              </a:pPr>
              <a:r>
                <a:rPr lang="en-US" sz="3600" u="sng">
                  <a:solidFill>
                    <a:srgbClr val="000000"/>
                  </a:solidFill>
                  <a:latin typeface="Arial" panose="020B0604020202020204" pitchFamily="34" charset="0"/>
                  <a:ea typeface="Arial"/>
                  <a:cs typeface="Arial" panose="020B0604020202020204" pitchFamily="34" charset="0"/>
                  <a:sym typeface="Arial"/>
                  <a:hlinkClick r:id="rId3">
                    <a:extLst>
                      <a:ext uri="{A12FA001-AC4F-418D-AE19-62706E023703}">
                        <ahyp:hlinkClr xmlns="" xmlns:ahyp="http://schemas.microsoft.com/office/drawing/2018/hyperlinkcolor" val="tx"/>
                      </a:ext>
                    </a:extLst>
                  </a:hlinkClick>
                </a:rPr>
                <a:t>https://kenhgiaovien.com/</a:t>
              </a:r>
              <a:r>
                <a:rPr lang="en-US" sz="3600">
                  <a:solidFill>
                    <a:srgbClr val="000000"/>
                  </a:solidFill>
                  <a:latin typeface="Arial" panose="020B0604020202020204" pitchFamily="34" charset="0"/>
                  <a:ea typeface="Arial"/>
                  <a:cs typeface="Arial" panose="020B0604020202020204" pitchFamily="34" charset="0"/>
                  <a:sym typeface="Arial"/>
                </a:rPr>
                <a:t> </a:t>
              </a:r>
              <a:endParaRPr sz="2700">
                <a:latin typeface="Arial" panose="020B0604020202020204" pitchFamily="34" charset="0"/>
                <a:cs typeface="Arial" panose="020B0604020202020204" pitchFamily="34" charset="0"/>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a:lnSpc>
                <a:spcPct val="150000"/>
              </a:lnSpc>
              <a:buClr>
                <a:srgbClr val="000000"/>
              </a:buClr>
              <a:buSzPts val="2400"/>
              <a:buFont typeface="Arial"/>
              <a:buChar char="•"/>
            </a:pPr>
            <a:r>
              <a:rPr lang="en-US" sz="3600">
                <a:solidFill>
                  <a:srgbClr val="000000"/>
                </a:solidFill>
                <a:latin typeface="Arial" panose="020B0604020202020204" pitchFamily="34" charset="0"/>
                <a:ea typeface="Arial"/>
                <a:cs typeface="Arial" panose="020B0604020202020204" pitchFamily="34" charset="0"/>
                <a:sym typeface="Arial"/>
              </a:rPr>
              <a:t>Bài giảng và giáo án này chỉ có duy nhất trên </a:t>
            </a:r>
            <a:r>
              <a:rPr lang="en-US" sz="3600" b="1">
                <a:solidFill>
                  <a:srgbClr val="000000"/>
                </a:solidFill>
                <a:latin typeface="Arial" panose="020B0604020202020204" pitchFamily="34" charset="0"/>
                <a:ea typeface="Arial"/>
                <a:cs typeface="Arial" panose="020B0604020202020204" pitchFamily="34" charset="0"/>
                <a:sym typeface="Arial"/>
              </a:rPr>
              <a:t>kenhgiaovien.com </a:t>
            </a:r>
            <a:endParaRPr sz="3600" b="1">
              <a:solidFill>
                <a:srgbClr val="000000"/>
              </a:solidFill>
              <a:latin typeface="Arial" panose="020B0604020202020204" pitchFamily="34" charset="0"/>
              <a:ea typeface="Arial"/>
              <a:cs typeface="Arial" panose="020B0604020202020204" pitchFamily="34" charset="0"/>
              <a:sym typeface="Arial"/>
            </a:endParaRPr>
          </a:p>
          <a:p>
            <a:pPr marL="685835" indent="-685835" algn="just">
              <a:lnSpc>
                <a:spcPct val="150000"/>
              </a:lnSpc>
              <a:buClr>
                <a:srgbClr val="000000"/>
              </a:buClr>
              <a:buSzPts val="2400"/>
              <a:buFont typeface="Arial"/>
              <a:buChar char="•"/>
            </a:pPr>
            <a:r>
              <a:rPr lang="en-US" sz="3600">
                <a:solidFill>
                  <a:srgbClr val="000000"/>
                </a:solidFill>
                <a:latin typeface="Arial" panose="020B0604020202020204" pitchFamily="34" charset="0"/>
                <a:ea typeface="Arial"/>
                <a:cs typeface="Arial" panose="020B0604020202020204" pitchFamily="34" charset="0"/>
                <a:sym typeface="Arial"/>
              </a:rPr>
              <a:t>Bất cứ nơi nào đăng bán lại đều là đánh cắp bản quyền và hưởng lợi bất chính trên công sức của giáo viên. </a:t>
            </a:r>
            <a:endParaRPr sz="2700">
              <a:latin typeface="Arial" panose="020B0604020202020204" pitchFamily="34" charset="0"/>
              <a:cs typeface="Arial" panose="020B0604020202020204" pitchFamily="34" charset="0"/>
            </a:endParaRPr>
          </a:p>
          <a:p>
            <a:pPr marL="685835" indent="-685835" algn="just">
              <a:lnSpc>
                <a:spcPct val="150000"/>
              </a:lnSpc>
              <a:buClr>
                <a:srgbClr val="000000"/>
              </a:buClr>
              <a:buSzPts val="2400"/>
              <a:buFont typeface="Arial"/>
              <a:buChar char="•"/>
            </a:pPr>
            <a:r>
              <a:rPr lang="en-US" sz="3600">
                <a:solidFill>
                  <a:srgbClr val="000000"/>
                </a:solidFill>
                <a:latin typeface="Arial" panose="020B0604020202020204" pitchFamily="34" charset="0"/>
                <a:ea typeface="Arial"/>
                <a:cs typeface="Arial" panose="020B0604020202020204" pitchFamily="34" charset="0"/>
                <a:sym typeface="Arial"/>
              </a:rPr>
              <a:t>Vui lòng không tiếp tay cho hành vi xấu.</a:t>
            </a:r>
            <a:endParaRPr sz="2700">
              <a:latin typeface="Arial" panose="020B0604020202020204" pitchFamily="34" charset="0"/>
              <a:cs typeface="Arial" panose="020B0604020202020204" pitchFamily="34" charset="0"/>
            </a:endParaRPr>
          </a:p>
        </p:txBody>
      </p:sp>
      <p:sp>
        <p:nvSpPr>
          <p:cNvPr id="169" name="Google Shape;169;p1"/>
          <p:cNvSpPr txBox="1"/>
          <p:nvPr/>
        </p:nvSpPr>
        <p:spPr>
          <a:xfrm>
            <a:off x="1173767" y="8713798"/>
            <a:ext cx="9573359" cy="1154102"/>
          </a:xfrm>
          <a:prstGeom prst="rect">
            <a:avLst/>
          </a:prstGeom>
          <a:noFill/>
          <a:ln>
            <a:noFill/>
          </a:ln>
        </p:spPr>
        <p:txBody>
          <a:bodyPr spcFirstLastPara="1" wrap="square" lIns="137138" tIns="68550" rIns="137138" bIns="68550" anchor="t" anchorCtr="0">
            <a:spAutoFit/>
          </a:bodyPr>
          <a:lstStyle/>
          <a:p>
            <a:pPr algn="ctr">
              <a:buClr>
                <a:srgbClr val="000000"/>
              </a:buClr>
              <a:buSzPts val="4000"/>
            </a:pPr>
            <a:r>
              <a:rPr lang="en-US" sz="6000">
                <a:solidFill>
                  <a:srgbClr val="000000"/>
                </a:solidFill>
                <a:latin typeface="Arial" panose="020B0604020202020204" pitchFamily="34" charset="0"/>
                <a:ea typeface="Aharoni"/>
                <a:cs typeface="Arial" panose="020B0604020202020204" pitchFamily="34" charset="0"/>
                <a:sym typeface="Aharoni"/>
              </a:rPr>
              <a:t>Zalo: </a:t>
            </a:r>
            <a:r>
              <a:rPr lang="en-US" sz="6600" b="1">
                <a:solidFill>
                  <a:srgbClr val="4EA72E"/>
                </a:solidFill>
                <a:latin typeface="Arial" panose="020B0604020202020204" pitchFamily="34" charset="0"/>
                <a:ea typeface="Aharoni"/>
                <a:cs typeface="Arial" panose="020B0604020202020204" pitchFamily="34" charset="0"/>
                <a:sym typeface="Aharoni"/>
              </a:rPr>
              <a:t>0386 168 725</a:t>
            </a:r>
            <a:endParaRPr sz="6000" b="1">
              <a:solidFill>
                <a:srgbClr val="4EA72E"/>
              </a:solidFill>
              <a:latin typeface="Arial" panose="020B0604020202020204" pitchFamily="34" charset="0"/>
              <a:ea typeface="Aharoni"/>
              <a:cs typeface="Arial" panose="020B0604020202020204" pitchFamily="34" charset="0"/>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366729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sp>
        <p:nvSpPr>
          <p:cNvPr id="16" name="Rounded Rectangle 15"/>
          <p:cNvSpPr/>
          <p:nvPr/>
        </p:nvSpPr>
        <p:spPr>
          <a:xfrm>
            <a:off x="4876800" y="2476500"/>
            <a:ext cx="12344400" cy="7086600"/>
          </a:xfrm>
          <a:prstGeom prst="roundRect">
            <a:avLst>
              <a:gd name="adj" fmla="val 56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34400" y="890096"/>
            <a:ext cx="4697120" cy="1107996"/>
          </a:xfrm>
          <a:prstGeom prst="rect">
            <a:avLst/>
          </a:prstGeom>
        </p:spPr>
        <p:txBody>
          <a:bodyPr wrap="none">
            <a:spAutoFit/>
          </a:bodyPr>
          <a:lstStyle/>
          <a:p>
            <a:pPr algn="ctr"/>
            <a:r>
              <a:rPr lang="vi-VN" sz="6600" b="1" smtClean="0">
                <a:solidFill>
                  <a:schemeClr val="bg1"/>
                </a:solidFill>
                <a:latin typeface="Arial" panose="020B0604020202020204" pitchFamily="34" charset="0"/>
                <a:cs typeface="Arial" panose="020B0604020202020204" pitchFamily="34" charset="0"/>
              </a:rPr>
              <a:t>VẬN DỤNG</a:t>
            </a:r>
            <a:endParaRPr lang="en-US" sz="6600" b="1">
              <a:solidFill>
                <a:schemeClr val="bg1"/>
              </a:solidFill>
              <a:latin typeface="Arial" panose="020B0604020202020204" pitchFamily="34" charset="0"/>
              <a:cs typeface="Arial" panose="020B0604020202020204" pitchFamily="34" charset="0"/>
            </a:endParaRPr>
          </a:p>
        </p:txBody>
      </p:sp>
      <p:sp>
        <p:nvSpPr>
          <p:cNvPr id="17" name="Freeform 5"/>
          <p:cNvSpPr/>
          <p:nvPr/>
        </p:nvSpPr>
        <p:spPr>
          <a:xfrm>
            <a:off x="838200" y="-723900"/>
            <a:ext cx="3276600" cy="11405887"/>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2"/>
          <p:cNvGrpSpPr/>
          <p:nvPr/>
        </p:nvGrpSpPr>
        <p:grpSpPr>
          <a:xfrm>
            <a:off x="5219700" y="3162300"/>
            <a:ext cx="11658600" cy="5822767"/>
            <a:chOff x="5219700" y="3224717"/>
            <a:chExt cx="11658600" cy="5822767"/>
          </a:xfrm>
        </p:grpSpPr>
        <p:sp>
          <p:nvSpPr>
            <p:cNvPr id="15" name="Rectangle 14"/>
            <p:cNvSpPr/>
            <p:nvPr/>
          </p:nvSpPr>
          <p:spPr>
            <a:xfrm>
              <a:off x="5219700" y="3224717"/>
              <a:ext cx="11658600" cy="1754326"/>
            </a:xfrm>
            <a:prstGeom prst="rect">
              <a:avLst/>
            </a:prstGeom>
          </p:spPr>
          <p:txBody>
            <a:bodyPr wrap="square">
              <a:spAutoFit/>
            </a:bodyPr>
            <a:lstStyle/>
            <a:p>
              <a:pPr algn="just">
                <a:lnSpc>
                  <a:spcPct val="150000"/>
                </a:lnSpc>
              </a:pPr>
              <a:r>
                <a:rPr lang="en-US" sz="3600" b="1" smtClean="0">
                  <a:solidFill>
                    <a:srgbClr val="00B050"/>
                  </a:solidFill>
                  <a:latin typeface="Arial" panose="020B0604020202020204" pitchFamily="34" charset="0"/>
                  <a:cs typeface="Arial" panose="020B0604020202020204" pitchFamily="34" charset="0"/>
                </a:rPr>
                <a:t>V</a:t>
              </a:r>
              <a:r>
                <a:rPr lang="vi-VN" sz="3600" b="1" smtClean="0">
                  <a:solidFill>
                    <a:srgbClr val="00B050"/>
                  </a:solidFill>
                  <a:latin typeface="Arial" panose="020B0604020202020204" pitchFamily="34" charset="0"/>
                  <a:cs typeface="Arial" panose="020B0604020202020204" pitchFamily="34" charset="0"/>
                </a:rPr>
                <a:t>ận </a:t>
              </a:r>
              <a:r>
                <a:rPr lang="vi-VN" sz="3600" b="1">
                  <a:solidFill>
                    <a:srgbClr val="00B050"/>
                  </a:solidFill>
                  <a:latin typeface="Arial" panose="020B0604020202020204" pitchFamily="34" charset="0"/>
                  <a:cs typeface="Arial" panose="020B0604020202020204" pitchFamily="34" charset="0"/>
                </a:rPr>
                <a:t>dụng SGK tr.179: </a:t>
              </a:r>
              <a:r>
                <a:rPr lang="vi-VN" sz="3600" smtClean="0"/>
                <a:t>Quan </a:t>
              </a:r>
              <a:r>
                <a:rPr lang="vi-VN" sz="3600"/>
                <a:t>sát hình 36.5, nêu cơ sở khoa học của phương pháp tạo ra cây bưởi B và C.</a:t>
              </a:r>
              <a:endParaRPr lang="en-US" sz="3600"/>
            </a:p>
          </p:txBody>
        </p:sp>
        <p:pic>
          <p:nvPicPr>
            <p:cNvPr id="2" name="Picture 1"/>
            <p:cNvPicPr>
              <a:picLocks noChangeAspect="1"/>
            </p:cNvPicPr>
            <p:nvPr/>
          </p:nvPicPr>
          <p:blipFill>
            <a:blip r:embed="rId4"/>
            <a:stretch>
              <a:fillRect/>
            </a:stretch>
          </p:blipFill>
          <p:spPr>
            <a:xfrm>
              <a:off x="5948409" y="5494659"/>
              <a:ext cx="10201181" cy="3552825"/>
            </a:xfrm>
            <a:prstGeom prst="rect">
              <a:avLst/>
            </a:prstGeom>
          </p:spPr>
        </p:pic>
      </p:gr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8DEE8"/>
        </a:solidFill>
        <a:effectLst/>
      </p:bgPr>
    </p:bg>
    <p:spTree>
      <p:nvGrpSpPr>
        <p:cNvPr id="1" name=""/>
        <p:cNvGrpSpPr/>
        <p:nvPr/>
      </p:nvGrpSpPr>
      <p:grpSpPr>
        <a:xfrm>
          <a:off x="0" y="0"/>
          <a:ext cx="0" cy="0"/>
          <a:chOff x="0" y="0"/>
          <a:chExt cx="0" cy="0"/>
        </a:xfrm>
      </p:grpSpPr>
      <p:grpSp>
        <p:nvGrpSpPr>
          <p:cNvPr id="2" name="Group 2"/>
          <p:cNvGrpSpPr/>
          <p:nvPr/>
        </p:nvGrpSpPr>
        <p:grpSpPr>
          <a:xfrm>
            <a:off x="3733800" y="1113865"/>
            <a:ext cx="13258800" cy="8059270"/>
            <a:chOff x="0" y="0"/>
            <a:chExt cx="2001069" cy="1222980"/>
          </a:xfrm>
        </p:grpSpPr>
        <p:sp>
          <p:nvSpPr>
            <p:cNvPr id="3" name="Freeform 3"/>
            <p:cNvSpPr/>
            <p:nvPr/>
          </p:nvSpPr>
          <p:spPr>
            <a:xfrm>
              <a:off x="0" y="0"/>
              <a:ext cx="2001069" cy="1222980"/>
            </a:xfrm>
            <a:custGeom>
              <a:avLst/>
              <a:gdLst/>
              <a:ahLst/>
              <a:cxnLst/>
              <a:rect l="l" t="t" r="r" b="b"/>
              <a:pathLst>
                <a:path w="2001069" h="1222980">
                  <a:moveTo>
                    <a:pt x="2935" y="0"/>
                  </a:moveTo>
                  <a:lnTo>
                    <a:pt x="1998134" y="0"/>
                  </a:lnTo>
                  <a:cubicBezTo>
                    <a:pt x="1999755" y="0"/>
                    <a:pt x="2001069" y="1314"/>
                    <a:pt x="2001069" y="2935"/>
                  </a:cubicBezTo>
                  <a:lnTo>
                    <a:pt x="2001069" y="1220045"/>
                  </a:lnTo>
                  <a:cubicBezTo>
                    <a:pt x="2001069" y="1220823"/>
                    <a:pt x="2000760" y="1221570"/>
                    <a:pt x="2000209" y="1222120"/>
                  </a:cubicBezTo>
                  <a:cubicBezTo>
                    <a:pt x="1999659" y="1222671"/>
                    <a:pt x="1998912" y="1222980"/>
                    <a:pt x="1998134" y="1222980"/>
                  </a:cubicBezTo>
                  <a:lnTo>
                    <a:pt x="2935" y="1222980"/>
                  </a:lnTo>
                  <a:cubicBezTo>
                    <a:pt x="1314" y="1222980"/>
                    <a:pt x="0" y="1221666"/>
                    <a:pt x="0" y="1220045"/>
                  </a:cubicBezTo>
                  <a:lnTo>
                    <a:pt x="0" y="2935"/>
                  </a:lnTo>
                  <a:cubicBezTo>
                    <a:pt x="0" y="1314"/>
                    <a:pt x="1314" y="0"/>
                    <a:pt x="2935" y="0"/>
                  </a:cubicBezTo>
                  <a:close/>
                </a:path>
              </a:pathLst>
            </a:custGeom>
            <a:solidFill>
              <a:schemeClr val="bg1"/>
            </a:solidFill>
            <a:ln w="38100" cap="sq">
              <a:solidFill>
                <a:srgbClr val="000000"/>
              </a:solidFill>
              <a:prstDash val="solid"/>
              <a:miter/>
            </a:ln>
          </p:spPr>
        </p:sp>
        <p:sp>
          <p:nvSpPr>
            <p:cNvPr id="4" name="TextBox 4"/>
            <p:cNvSpPr txBox="1"/>
            <p:nvPr/>
          </p:nvSpPr>
          <p:spPr>
            <a:xfrm>
              <a:off x="0" y="-76200"/>
              <a:ext cx="2001069" cy="1299180"/>
            </a:xfrm>
            <a:prstGeom prst="rect">
              <a:avLst/>
            </a:prstGeom>
          </p:spPr>
          <p:txBody>
            <a:bodyPr lIns="0" tIns="0" rIns="0" bIns="0" rtlCol="0" anchor="ctr"/>
            <a:lstStyle/>
            <a:p>
              <a:pPr marL="0" lvl="0" indent="0" algn="l">
                <a:lnSpc>
                  <a:spcPts val="2799"/>
                </a:lnSpc>
                <a:spcBef>
                  <a:spcPct val="0"/>
                </a:spcBef>
              </a:pPr>
              <a:endParaRPr/>
            </a:p>
          </p:txBody>
        </p:sp>
      </p:grpSp>
      <p:sp>
        <p:nvSpPr>
          <p:cNvPr id="9" name="Freeform 9"/>
          <p:cNvSpPr/>
          <p:nvPr/>
        </p:nvSpPr>
        <p:spPr>
          <a:xfrm rot="-9078110">
            <a:off x="15472083" y="4973321"/>
            <a:ext cx="2296152" cy="7992934"/>
          </a:xfrm>
          <a:custGeom>
            <a:avLst/>
            <a:gdLst/>
            <a:ahLst/>
            <a:cxnLst/>
            <a:rect l="l" t="t" r="r" b="b"/>
            <a:pathLst>
              <a:path w="3202485" h="11147890">
                <a:moveTo>
                  <a:pt x="0" y="0"/>
                </a:moveTo>
                <a:lnTo>
                  <a:pt x="3202485" y="0"/>
                </a:lnTo>
                <a:lnTo>
                  <a:pt x="3202485" y="11147890"/>
                </a:lnTo>
                <a:lnTo>
                  <a:pt x="0" y="111478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rot="13924278">
            <a:off x="1373318" y="-250446"/>
            <a:ext cx="1792466" cy="3584933"/>
          </a:xfrm>
          <a:custGeom>
            <a:avLst/>
            <a:gdLst/>
            <a:ahLst/>
            <a:cxnLst/>
            <a:rect l="l" t="t" r="r" b="b"/>
            <a:pathLst>
              <a:path w="1792466" h="3584933">
                <a:moveTo>
                  <a:pt x="0" y="0"/>
                </a:moveTo>
                <a:lnTo>
                  <a:pt x="1792466" y="0"/>
                </a:lnTo>
                <a:lnTo>
                  <a:pt x="1792466" y="3584933"/>
                </a:lnTo>
                <a:lnTo>
                  <a:pt x="0" y="3584933"/>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3" name="Freeform 11"/>
          <p:cNvSpPr/>
          <p:nvPr/>
        </p:nvSpPr>
        <p:spPr>
          <a:xfrm>
            <a:off x="304799" y="5448300"/>
            <a:ext cx="4536282" cy="4838700"/>
          </a:xfrm>
          <a:custGeom>
            <a:avLst/>
            <a:gdLst/>
            <a:ahLst/>
            <a:cxnLst/>
            <a:rect l="l" t="t" r="r" b="b"/>
            <a:pathLst>
              <a:path w="2213286" h="2360838">
                <a:moveTo>
                  <a:pt x="0" y="0"/>
                </a:moveTo>
                <a:lnTo>
                  <a:pt x="2213286" y="0"/>
                </a:lnTo>
                <a:lnTo>
                  <a:pt x="2213286" y="2360838"/>
                </a:lnTo>
                <a:lnTo>
                  <a:pt x="0" y="2360838"/>
                </a:lnTo>
                <a:lnTo>
                  <a:pt x="0" y="0"/>
                </a:lnTo>
                <a:close/>
              </a:path>
            </a:pathLst>
          </a:custGeom>
          <a:blipFill>
            <a:blip r:embed="rId8"/>
            <a:stretch>
              <a:fillRect/>
            </a:stretch>
          </a:blipFill>
        </p:spPr>
      </p:sp>
      <p:sp>
        <p:nvSpPr>
          <p:cNvPr id="14" name="Rectangle 13"/>
          <p:cNvSpPr/>
          <p:nvPr/>
        </p:nvSpPr>
        <p:spPr>
          <a:xfrm>
            <a:off x="4535914" y="1635905"/>
            <a:ext cx="11654571" cy="701519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800"/>
              <a:t>Cơ sở khoa học của phương pháp tạo ra cây bưởi B là ứng dụng của nguyên phân, mục đích là giữ nguyên đặc tính của cây bưởi A.</a:t>
            </a:r>
            <a:endParaRPr lang="en-US" sz="3800"/>
          </a:p>
          <a:p>
            <a:pPr marL="571500" indent="-571500" algn="just">
              <a:lnSpc>
                <a:spcPct val="150000"/>
              </a:lnSpc>
              <a:buFont typeface="Wingdings" panose="05000000000000000000" pitchFamily="2" charset="2"/>
              <a:buChar char="§"/>
            </a:pPr>
            <a:r>
              <a:rPr lang="vi-VN" sz="3800" smtClean="0"/>
              <a:t>Cơ </a:t>
            </a:r>
            <a:r>
              <a:rPr lang="vi-VN" sz="3800"/>
              <a:t>sở khoa học của phương pháp tạo ra cây bưởi C là ứng dụng của giảm phân kết hợp với thụ tinh, tạo ra nhiều biến dị tổ hợp thông qua sinh sản hữu tính, từ đó chọn lọc biến dị phù hợp với nhu cầu của con người.</a:t>
            </a:r>
            <a:endParaRPr lang="en-US" sz="3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6" name="Group 2"/>
          <p:cNvGrpSpPr/>
          <p:nvPr/>
        </p:nvGrpSpPr>
        <p:grpSpPr>
          <a:xfrm>
            <a:off x="488546" y="347385"/>
            <a:ext cx="8607828" cy="9428391"/>
            <a:chOff x="0" y="0"/>
            <a:chExt cx="2483059" cy="2483198"/>
          </a:xfrm>
        </p:grpSpPr>
        <p:sp>
          <p:nvSpPr>
            <p:cNvPr id="7" name="Freeform 3"/>
            <p:cNvSpPr/>
            <p:nvPr/>
          </p:nvSpPr>
          <p:spPr>
            <a:xfrm>
              <a:off x="0" y="0"/>
              <a:ext cx="2483059" cy="2483198"/>
            </a:xfrm>
            <a:custGeom>
              <a:avLst/>
              <a:gdLst/>
              <a:ahLst/>
              <a:cxnLst/>
              <a:rect l="l" t="t" r="r" b="b"/>
              <a:pathLst>
                <a:path w="2483059" h="2483198">
                  <a:moveTo>
                    <a:pt x="41880" y="0"/>
                  </a:moveTo>
                  <a:lnTo>
                    <a:pt x="2441180" y="0"/>
                  </a:lnTo>
                  <a:cubicBezTo>
                    <a:pt x="2452287" y="0"/>
                    <a:pt x="2462939" y="4412"/>
                    <a:pt x="2470793" y="12266"/>
                  </a:cubicBezTo>
                  <a:cubicBezTo>
                    <a:pt x="2478647" y="20120"/>
                    <a:pt x="2483059" y="30773"/>
                    <a:pt x="2483059" y="41880"/>
                  </a:cubicBezTo>
                  <a:lnTo>
                    <a:pt x="2483059" y="2441318"/>
                  </a:lnTo>
                  <a:cubicBezTo>
                    <a:pt x="2483059" y="2452425"/>
                    <a:pt x="2478647" y="2463077"/>
                    <a:pt x="2470793" y="2470931"/>
                  </a:cubicBezTo>
                  <a:cubicBezTo>
                    <a:pt x="2462939" y="2478785"/>
                    <a:pt x="2452287" y="2483198"/>
                    <a:pt x="2441180" y="2483198"/>
                  </a:cubicBezTo>
                  <a:lnTo>
                    <a:pt x="41880" y="2483198"/>
                  </a:lnTo>
                  <a:cubicBezTo>
                    <a:pt x="18750" y="2483198"/>
                    <a:pt x="0" y="2464447"/>
                    <a:pt x="0" y="2441318"/>
                  </a:cubicBezTo>
                  <a:lnTo>
                    <a:pt x="0" y="41880"/>
                  </a:lnTo>
                  <a:cubicBezTo>
                    <a:pt x="0" y="30773"/>
                    <a:pt x="4412" y="20120"/>
                    <a:pt x="12266" y="12266"/>
                  </a:cubicBezTo>
                  <a:cubicBezTo>
                    <a:pt x="20120" y="4412"/>
                    <a:pt x="30773" y="0"/>
                    <a:pt x="41880" y="0"/>
                  </a:cubicBezTo>
                  <a:close/>
                </a:path>
              </a:pathLst>
            </a:custGeom>
            <a:solidFill>
              <a:srgbClr val="FFFFFF"/>
            </a:solidFill>
          </p:spPr>
        </p:sp>
        <p:sp>
          <p:nvSpPr>
            <p:cNvPr id="8" name="TextBox 4"/>
            <p:cNvSpPr txBox="1"/>
            <p:nvPr/>
          </p:nvSpPr>
          <p:spPr>
            <a:xfrm>
              <a:off x="0" y="-38100"/>
              <a:ext cx="2483059" cy="2521298"/>
            </a:xfrm>
            <a:prstGeom prst="rect">
              <a:avLst/>
            </a:prstGeom>
          </p:spPr>
          <p:txBody>
            <a:bodyPr lIns="50800" tIns="50800" rIns="50800" bIns="50800" rtlCol="0" anchor="ctr"/>
            <a:lstStyle/>
            <a:p>
              <a:pPr algn="ctr">
                <a:lnSpc>
                  <a:spcPts val="2474"/>
                </a:lnSpc>
              </a:pPr>
              <a:endParaRPr/>
            </a:p>
          </p:txBody>
        </p:sp>
      </p:grpSp>
      <p:grpSp>
        <p:nvGrpSpPr>
          <p:cNvPr id="9" name="Group 9"/>
          <p:cNvGrpSpPr/>
          <p:nvPr/>
        </p:nvGrpSpPr>
        <p:grpSpPr>
          <a:xfrm>
            <a:off x="9420400" y="347385"/>
            <a:ext cx="8258000" cy="9428391"/>
            <a:chOff x="0" y="0"/>
            <a:chExt cx="1862789" cy="2483198"/>
          </a:xfrm>
        </p:grpSpPr>
        <p:sp>
          <p:nvSpPr>
            <p:cNvPr id="10" name="Freeform 10"/>
            <p:cNvSpPr/>
            <p:nvPr/>
          </p:nvSpPr>
          <p:spPr>
            <a:xfrm>
              <a:off x="0" y="0"/>
              <a:ext cx="1862789" cy="2483198"/>
            </a:xfrm>
            <a:custGeom>
              <a:avLst/>
              <a:gdLst/>
              <a:ahLst/>
              <a:cxnLst/>
              <a:rect l="l" t="t" r="r" b="b"/>
              <a:pathLst>
                <a:path w="1862789" h="2483198">
                  <a:moveTo>
                    <a:pt x="55825" y="0"/>
                  </a:moveTo>
                  <a:lnTo>
                    <a:pt x="1806964" y="0"/>
                  </a:lnTo>
                  <a:cubicBezTo>
                    <a:pt x="1821770" y="0"/>
                    <a:pt x="1835969" y="5882"/>
                    <a:pt x="1846438" y="16351"/>
                  </a:cubicBezTo>
                  <a:cubicBezTo>
                    <a:pt x="1856908" y="26820"/>
                    <a:pt x="1862789" y="41019"/>
                    <a:pt x="1862789" y="55825"/>
                  </a:cubicBezTo>
                  <a:lnTo>
                    <a:pt x="1862789" y="2427373"/>
                  </a:lnTo>
                  <a:cubicBezTo>
                    <a:pt x="1862789" y="2442178"/>
                    <a:pt x="1856908" y="2456378"/>
                    <a:pt x="1846438" y="2466847"/>
                  </a:cubicBezTo>
                  <a:cubicBezTo>
                    <a:pt x="1835969" y="2477316"/>
                    <a:pt x="1821770" y="2483198"/>
                    <a:pt x="1806964" y="2483198"/>
                  </a:cubicBezTo>
                  <a:lnTo>
                    <a:pt x="55825" y="2483198"/>
                  </a:lnTo>
                  <a:cubicBezTo>
                    <a:pt x="24994" y="2483198"/>
                    <a:pt x="0" y="2458204"/>
                    <a:pt x="0" y="2427373"/>
                  </a:cubicBezTo>
                  <a:lnTo>
                    <a:pt x="0" y="55825"/>
                  </a:lnTo>
                  <a:cubicBezTo>
                    <a:pt x="0" y="41019"/>
                    <a:pt x="5882" y="26820"/>
                    <a:pt x="16351" y="16351"/>
                  </a:cubicBezTo>
                  <a:cubicBezTo>
                    <a:pt x="26820" y="5882"/>
                    <a:pt x="41019" y="0"/>
                    <a:pt x="55825" y="0"/>
                  </a:cubicBezTo>
                  <a:close/>
                </a:path>
              </a:pathLst>
            </a:custGeom>
            <a:solidFill>
              <a:srgbClr val="FFFFFF"/>
            </a:solidFill>
          </p:spPr>
        </p:sp>
        <p:sp>
          <p:nvSpPr>
            <p:cNvPr id="11" name="TextBox 11"/>
            <p:cNvSpPr txBox="1"/>
            <p:nvPr/>
          </p:nvSpPr>
          <p:spPr>
            <a:xfrm>
              <a:off x="0" y="-38100"/>
              <a:ext cx="1862789" cy="2521298"/>
            </a:xfrm>
            <a:prstGeom prst="rect">
              <a:avLst/>
            </a:prstGeom>
          </p:spPr>
          <p:txBody>
            <a:bodyPr lIns="50800" tIns="50800" rIns="50800" bIns="50800" rtlCol="0" anchor="ctr"/>
            <a:lstStyle/>
            <a:p>
              <a:pPr algn="ctr">
                <a:lnSpc>
                  <a:spcPts val="2474"/>
                </a:lnSpc>
              </a:pPr>
              <a:endParaRPr/>
            </a:p>
          </p:txBody>
        </p:sp>
      </p:grpSp>
      <p:sp>
        <p:nvSpPr>
          <p:cNvPr id="12" name="Rounded Rectangle 11"/>
          <p:cNvSpPr/>
          <p:nvPr/>
        </p:nvSpPr>
        <p:spPr>
          <a:xfrm>
            <a:off x="1011824" y="876300"/>
            <a:ext cx="4703176" cy="1295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Nhiệm vụ</a:t>
            </a:r>
            <a:r>
              <a:rPr lang="en-US" sz="4000" b="1" smtClean="0">
                <a:solidFill>
                  <a:schemeClr val="bg1"/>
                </a:solidFill>
                <a:latin typeface="Arial" panose="020B0604020202020204" pitchFamily="34" charset="0"/>
                <a:cs typeface="Arial" panose="020B0604020202020204" pitchFamily="34" charset="0"/>
              </a:rPr>
              <a:t> về nhà</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812571" y="2678640"/>
            <a:ext cx="7959778" cy="2585323"/>
          </a:xfrm>
          <a:prstGeom prst="rect">
            <a:avLst/>
          </a:prstGeom>
        </p:spPr>
        <p:txBody>
          <a:bodyPr wrap="square">
            <a:spAutoFit/>
          </a:bodyPr>
          <a:lstStyle/>
          <a:p>
            <a:pPr algn="just">
              <a:lnSpc>
                <a:spcPct val="150000"/>
              </a:lnSpc>
            </a:pPr>
            <a:r>
              <a:rPr lang="vi-VN" sz="3600"/>
              <a:t>Tìm hiểu một vài ứng dụng được sử dụng trong thực tiễn liên quan đến nguyên phân, giảm phân và thụ tinh.</a:t>
            </a:r>
            <a:endParaRPr lang="en-US" sz="3600"/>
          </a:p>
        </p:txBody>
      </p:sp>
      <p:sp>
        <p:nvSpPr>
          <p:cNvPr id="20" name="Rectangle 19"/>
          <p:cNvSpPr/>
          <p:nvPr/>
        </p:nvSpPr>
        <p:spPr>
          <a:xfrm>
            <a:off x="9906000" y="1580420"/>
            <a:ext cx="2893741" cy="707886"/>
          </a:xfrm>
          <a:prstGeom prst="rect">
            <a:avLst/>
          </a:prstGeom>
        </p:spPr>
        <p:txBody>
          <a:bodyPr wrap="none">
            <a:spAutoFit/>
          </a:bodyPr>
          <a:lstStyle/>
          <a:p>
            <a:pPr>
              <a:spcAft>
                <a:spcPts val="0"/>
              </a:spcAft>
            </a:pPr>
            <a:r>
              <a:rPr lang="vi-VN" sz="4000" u="sng" smtClean="0">
                <a:latin typeface="Arial" panose="020B0604020202020204" pitchFamily="34" charset="0"/>
                <a:ea typeface="Times New Roman" panose="02020603050405020304" pitchFamily="18" charset="0"/>
                <a:cs typeface="Arial" panose="020B0604020202020204" pitchFamily="34" charset="0"/>
              </a:rPr>
              <a:t>Tham khảo</a:t>
            </a:r>
            <a:r>
              <a:rPr lang="vi-VN"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2" name="Freeform 23"/>
          <p:cNvSpPr/>
          <p:nvPr/>
        </p:nvSpPr>
        <p:spPr>
          <a:xfrm>
            <a:off x="2403637" y="5791418"/>
            <a:ext cx="4777645" cy="4037110"/>
          </a:xfrm>
          <a:custGeom>
            <a:avLst/>
            <a:gdLst/>
            <a:ahLst/>
            <a:cxnLst/>
            <a:rect l="l" t="t" r="r" b="b"/>
            <a:pathLst>
              <a:path w="2920650" h="2467949">
                <a:moveTo>
                  <a:pt x="0" y="0"/>
                </a:moveTo>
                <a:lnTo>
                  <a:pt x="2920650" y="0"/>
                </a:lnTo>
                <a:lnTo>
                  <a:pt x="2920650" y="2467949"/>
                </a:lnTo>
                <a:lnTo>
                  <a:pt x="0" y="2467949"/>
                </a:lnTo>
                <a:lnTo>
                  <a:pt x="0" y="0"/>
                </a:lnTo>
                <a:close/>
              </a:path>
            </a:pathLst>
          </a:custGeom>
          <a:blipFill>
            <a:blip r:embed="rId2"/>
            <a:stretch>
              <a:fillRect/>
            </a:stretch>
          </a:blipFill>
        </p:spPr>
        <p:txBody>
          <a:bodyPr/>
          <a:lstStyle/>
          <a:p>
            <a:endParaRPr lang="en-US"/>
          </a:p>
        </p:txBody>
      </p:sp>
      <p:pic>
        <p:nvPicPr>
          <p:cNvPr id="10242" name="Picture 2" descr="Thụ tinh nhân tạo và thụ tinh ống nghiệm: Giải pháp ưu việt cho người hiếm  muộn"/>
          <p:cNvPicPr>
            <a:picLocks noChangeAspect="1" noChangeArrowheads="1"/>
          </p:cNvPicPr>
          <p:nvPr/>
        </p:nvPicPr>
        <p:blipFill rotWithShape="1">
          <a:blip r:embed="rId3">
            <a:extLst>
              <a:ext uri="{28A0092B-C50C-407E-A947-70E740481C1C}">
                <a14:useLocalDpi xmlns:a14="http://schemas.microsoft.com/office/drawing/2010/main" val="0"/>
              </a:ext>
            </a:extLst>
          </a:blip>
          <a:srcRect r="4551"/>
          <a:stretch/>
        </p:blipFill>
        <p:spPr bwMode="auto">
          <a:xfrm>
            <a:off x="9453693" y="2703867"/>
            <a:ext cx="8191413"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7955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barn(inVertical)">
                                      <p:cBhvr>
                                        <p:cTn id="2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507;p41"/>
          <p:cNvSpPr/>
          <p:nvPr/>
        </p:nvSpPr>
        <p:spPr>
          <a:xfrm flipH="1">
            <a:off x="4800600" y="2496284"/>
            <a:ext cx="11979000" cy="1852800"/>
          </a:xfrm>
          <a:prstGeom prst="homePlate">
            <a:avLst>
              <a:gd name="adj" fmla="val 26468"/>
            </a:avLst>
          </a:prstGeom>
          <a:solidFill>
            <a:srgbClr val="EFEFE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3" name="Google Shape;15508;p41"/>
          <p:cNvSpPr/>
          <p:nvPr/>
        </p:nvSpPr>
        <p:spPr>
          <a:xfrm flipH="1">
            <a:off x="4800600" y="4962892"/>
            <a:ext cx="11979000" cy="1852800"/>
          </a:xfrm>
          <a:prstGeom prst="homePlate">
            <a:avLst>
              <a:gd name="adj" fmla="val 27939"/>
            </a:avLst>
          </a:prstGeom>
          <a:solidFill>
            <a:srgbClr val="EFEFE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4" name="Google Shape;15509;p41"/>
          <p:cNvSpPr/>
          <p:nvPr/>
        </p:nvSpPr>
        <p:spPr>
          <a:xfrm flipH="1">
            <a:off x="4800600" y="7429500"/>
            <a:ext cx="11979000" cy="1852800"/>
          </a:xfrm>
          <a:prstGeom prst="homePlate">
            <a:avLst>
              <a:gd name="adj" fmla="val 26468"/>
            </a:avLst>
          </a:prstGeom>
          <a:solidFill>
            <a:srgbClr val="EFEFE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5" name="Google Shape;15525;p41"/>
          <p:cNvSpPr/>
          <p:nvPr/>
        </p:nvSpPr>
        <p:spPr>
          <a:xfrm>
            <a:off x="6177425" y="2876048"/>
            <a:ext cx="1094582" cy="1093272"/>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1"/>
                  <a:pt x="13777" y="1"/>
                </a:cubicBezTo>
                <a:cubicBezTo>
                  <a:pt x="21382" y="1"/>
                  <a:pt x="27553" y="6172"/>
                  <a:pt x="27553" y="13777"/>
                </a:cubicBezTo>
                <a:close/>
              </a:path>
            </a:pathLst>
          </a:custGeom>
          <a:solidFill>
            <a:srgbClr val="ECB004"/>
          </a:solidFill>
          <a:ln>
            <a:noFill/>
          </a:ln>
        </p:spPr>
        <p:txBody>
          <a:bodyPr spcFirstLastPara="1" wrap="square" lIns="182850" tIns="182850" rIns="182850" bIns="18285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smtClean="0">
                <a:ln>
                  <a:noFill/>
                </a:ln>
                <a:solidFill>
                  <a:srgbClr val="FFFFFF"/>
                </a:solidFill>
                <a:effectLst/>
                <a:uLnTx/>
                <a:uFillTx/>
                <a:latin typeface="Arial" panose="020B0604020202020204" pitchFamily="34" charset="0"/>
                <a:ea typeface="Roboto"/>
                <a:cs typeface="Arial" panose="020B0604020202020204" pitchFamily="34" charset="0"/>
                <a:sym typeface="Roboto"/>
              </a:rPr>
              <a:t>1</a:t>
            </a:r>
            <a:endParaRPr kumimoji="0" sz="4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6" name="Google Shape;15526;p41"/>
          <p:cNvSpPr/>
          <p:nvPr/>
        </p:nvSpPr>
        <p:spPr>
          <a:xfrm>
            <a:off x="6177425" y="5342676"/>
            <a:ext cx="1094582" cy="1093232"/>
          </a:xfrm>
          <a:custGeom>
            <a:avLst/>
            <a:gdLst/>
            <a:ahLst/>
            <a:cxnLst/>
            <a:rect l="l" t="t" r="r" b="b"/>
            <a:pathLst>
              <a:path w="27554" h="27520" extrusionOk="0">
                <a:moveTo>
                  <a:pt x="27553" y="13777"/>
                </a:moveTo>
                <a:cubicBezTo>
                  <a:pt x="27553" y="21349"/>
                  <a:pt x="21382" y="27520"/>
                  <a:pt x="13777" y="27520"/>
                </a:cubicBezTo>
                <a:cubicBezTo>
                  <a:pt x="6171" y="27520"/>
                  <a:pt x="0" y="21349"/>
                  <a:pt x="0" y="13777"/>
                </a:cubicBezTo>
                <a:cubicBezTo>
                  <a:pt x="0" y="6171"/>
                  <a:pt x="6171" y="0"/>
                  <a:pt x="13777" y="0"/>
                </a:cubicBezTo>
                <a:cubicBezTo>
                  <a:pt x="21382" y="0"/>
                  <a:pt x="27553" y="6171"/>
                  <a:pt x="27553" y="13777"/>
                </a:cubicBezTo>
                <a:close/>
              </a:path>
            </a:pathLst>
          </a:custGeom>
          <a:solidFill>
            <a:srgbClr val="25AC9B"/>
          </a:solidFill>
          <a:ln>
            <a:noFill/>
          </a:ln>
        </p:spPr>
        <p:txBody>
          <a:bodyPr spcFirstLastPara="1" wrap="square" lIns="182850" tIns="182850" rIns="182850" bIns="18285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smtClean="0">
                <a:ln>
                  <a:noFill/>
                </a:ln>
                <a:solidFill>
                  <a:srgbClr val="FFFFFF"/>
                </a:solidFill>
                <a:effectLst/>
                <a:uLnTx/>
                <a:uFillTx/>
                <a:latin typeface="Arial" panose="020B0604020202020204" pitchFamily="34" charset="0"/>
                <a:ea typeface="Roboto"/>
                <a:cs typeface="Arial" panose="020B0604020202020204" pitchFamily="34" charset="0"/>
                <a:sym typeface="Roboto"/>
              </a:rPr>
              <a:t>2</a:t>
            </a:r>
            <a:endParaRPr kumimoji="0" sz="4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7" name="Google Shape;15527;p41"/>
          <p:cNvSpPr/>
          <p:nvPr/>
        </p:nvSpPr>
        <p:spPr>
          <a:xfrm>
            <a:off x="6177425" y="7809264"/>
            <a:ext cx="1094582" cy="1093272"/>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rgbClr val="E94B86"/>
          </a:solidFill>
          <a:ln>
            <a:noFill/>
          </a:ln>
        </p:spPr>
        <p:txBody>
          <a:bodyPr spcFirstLastPara="1" wrap="square" lIns="182850" tIns="182850" rIns="182850" bIns="18285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4400" b="1" i="0" u="none" strike="noStrike" kern="0" cap="none" spc="0" normalizeH="0" baseline="0" noProof="0" smtClean="0">
                <a:ln>
                  <a:noFill/>
                </a:ln>
                <a:solidFill>
                  <a:srgbClr val="FFFFFF"/>
                </a:solidFill>
                <a:effectLst/>
                <a:uLnTx/>
                <a:uFillTx/>
                <a:latin typeface="Arial" panose="020B0604020202020204" pitchFamily="34" charset="0"/>
                <a:ea typeface="Roboto"/>
                <a:cs typeface="Arial" panose="020B0604020202020204" pitchFamily="34" charset="0"/>
                <a:sym typeface="Roboto"/>
              </a:rPr>
              <a:t>3</a:t>
            </a:r>
            <a:endParaRPr kumimoji="0" sz="4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 name="Google Shape;15528;p41"/>
          <p:cNvSpPr/>
          <p:nvPr/>
        </p:nvSpPr>
        <p:spPr>
          <a:xfrm>
            <a:off x="6043700" y="2741684"/>
            <a:ext cx="1362000" cy="1362000"/>
          </a:xfrm>
          <a:prstGeom prst="ellipse">
            <a:avLst/>
          </a:prstGeom>
          <a:noFill/>
          <a:ln w="1905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 name="Google Shape;15529;p41"/>
          <p:cNvSpPr/>
          <p:nvPr/>
        </p:nvSpPr>
        <p:spPr>
          <a:xfrm>
            <a:off x="6043700" y="5208292"/>
            <a:ext cx="1362000" cy="1362000"/>
          </a:xfrm>
          <a:prstGeom prst="ellipse">
            <a:avLst/>
          </a:prstGeom>
          <a:noFill/>
          <a:ln w="1905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 name="Google Shape;15530;p41"/>
          <p:cNvSpPr/>
          <p:nvPr/>
        </p:nvSpPr>
        <p:spPr>
          <a:xfrm>
            <a:off x="6043700" y="7674900"/>
            <a:ext cx="1362000" cy="1362000"/>
          </a:xfrm>
          <a:prstGeom prst="ellipse">
            <a:avLst/>
          </a:prstGeom>
          <a:noFill/>
          <a:ln w="1905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 name="Freeform 5"/>
          <p:cNvSpPr/>
          <p:nvPr/>
        </p:nvSpPr>
        <p:spPr>
          <a:xfrm>
            <a:off x="1401574" y="2175797"/>
            <a:ext cx="2046977" cy="7125553"/>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TextBox 12"/>
          <p:cNvSpPr txBox="1"/>
          <p:nvPr/>
        </p:nvSpPr>
        <p:spPr>
          <a:xfrm>
            <a:off x="0" y="665886"/>
            <a:ext cx="18288000" cy="1015663"/>
          </a:xfrm>
          <a:prstGeom prst="rect">
            <a:avLst/>
          </a:prstGeom>
          <a:noFill/>
        </p:spPr>
        <p:txBody>
          <a:bodyPr wrap="square" rtlCol="0">
            <a:spAutoFit/>
          </a:bodyPr>
          <a:lstStyle/>
          <a:p>
            <a:pPr algn="ctr"/>
            <a:r>
              <a:rPr lang="vi-VN" sz="6000" b="1" smtClean="0">
                <a:solidFill>
                  <a:schemeClr val="accent5">
                    <a:lumMod val="75000"/>
                  </a:schemeClr>
                </a:solidFill>
                <a:latin typeface="Arial" panose="020B0604020202020204" pitchFamily="34" charset="0"/>
                <a:cs typeface="Arial" panose="020B0604020202020204" pitchFamily="34" charset="0"/>
              </a:rPr>
              <a:t>HƯỚNG DẪN VỀ NHÀ</a:t>
            </a:r>
            <a:endParaRPr lang="en-US" sz="6000" b="1">
              <a:solidFill>
                <a:schemeClr val="accent5">
                  <a:lumMod val="7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7741450" y="3068741"/>
            <a:ext cx="8702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Ôn lại kiến thức đã học trong bài</a:t>
            </a:r>
            <a:endParaRPr lang="en-US" sz="4000">
              <a:latin typeface="Arial" panose="020B0604020202020204" pitchFamily="34" charset="0"/>
              <a:cs typeface="Arial" panose="020B0604020202020204" pitchFamily="34" charset="0"/>
            </a:endParaRPr>
          </a:p>
        </p:txBody>
      </p:sp>
      <p:sp>
        <p:nvSpPr>
          <p:cNvPr id="15" name="TextBox 14"/>
          <p:cNvSpPr txBox="1"/>
          <p:nvPr/>
        </p:nvSpPr>
        <p:spPr>
          <a:xfrm>
            <a:off x="7722400" y="5535349"/>
            <a:ext cx="8702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Hoàn thành bài tập phần Vận dụng</a:t>
            </a:r>
            <a:endParaRPr lang="en-US" sz="4000">
              <a:latin typeface="Arial" panose="020B0604020202020204" pitchFamily="34" charset="0"/>
              <a:cs typeface="Arial" panose="020B0604020202020204" pitchFamily="34" charset="0"/>
            </a:endParaRPr>
          </a:p>
        </p:txBody>
      </p:sp>
      <p:sp>
        <p:nvSpPr>
          <p:cNvPr id="16" name="Rectangle 15"/>
          <p:cNvSpPr/>
          <p:nvPr/>
        </p:nvSpPr>
        <p:spPr>
          <a:xfrm>
            <a:off x="7722400" y="7388149"/>
            <a:ext cx="8489150" cy="1938992"/>
          </a:xfrm>
          <a:prstGeom prst="rect">
            <a:avLst/>
          </a:prstGeom>
        </p:spPr>
        <p:txBody>
          <a:bodyPr wrap="square">
            <a:spAutoFit/>
          </a:bodyPr>
          <a:lstStyle/>
          <a:p>
            <a:pPr algn="just">
              <a:lnSpc>
                <a:spcPct val="150000"/>
              </a:lnSpc>
            </a:pPr>
            <a:r>
              <a:rPr lang="vi-VN" sz="4000">
                <a:latin typeface="Arial" panose="020B0604020202020204" pitchFamily="34" charset="0"/>
                <a:ea typeface="Times New Roman" panose="02020603050405020304" pitchFamily="18" charset="0"/>
                <a:cs typeface="Arial" panose="020B0604020202020204" pitchFamily="34" charset="0"/>
              </a:rPr>
              <a:t>Chuẩn </a:t>
            </a:r>
            <a:r>
              <a:rPr lang="vi-VN" sz="4000" smtClean="0">
                <a:latin typeface="Arial" panose="020B0604020202020204" pitchFamily="34" charset="0"/>
                <a:ea typeface="Times New Roman" panose="02020603050405020304" pitchFamily="18" charset="0"/>
                <a:cs typeface="Arial" panose="020B0604020202020204" pitchFamily="34" charset="0"/>
              </a:rPr>
              <a:t>bị</a:t>
            </a:r>
            <a:r>
              <a:rPr lang="en-US" sz="4000" smtClean="0">
                <a:latin typeface="Arial" panose="020B0604020202020204" pitchFamily="34" charset="0"/>
                <a:ea typeface="Times New Roman" panose="02020603050405020304" pitchFamily="18" charset="0"/>
                <a:cs typeface="Arial" panose="020B0604020202020204" pitchFamily="34" charset="0"/>
              </a:rPr>
              <a:t> trước nội dung</a:t>
            </a:r>
            <a:r>
              <a:rPr lang="vi-VN" sz="4000" smtClean="0">
                <a:latin typeface="Arial" panose="020B0604020202020204" pitchFamily="34" charset="0"/>
                <a:ea typeface="Times New Roman" panose="02020603050405020304" pitchFamily="18" charset="0"/>
                <a:cs typeface="Arial" panose="020B0604020202020204" pitchFamily="34" charset="0"/>
              </a:rPr>
              <a:t> </a:t>
            </a:r>
            <a:r>
              <a:rPr lang="vi-VN" sz="4000" b="1">
                <a:latin typeface="Arial" panose="020B0604020202020204" pitchFamily="34" charset="0"/>
                <a:ea typeface="Times New Roman" panose="02020603050405020304" pitchFamily="18" charset="0"/>
                <a:cs typeface="Arial" panose="020B0604020202020204" pitchFamily="34" charset="0"/>
              </a:rPr>
              <a:t>Bài </a:t>
            </a:r>
            <a:r>
              <a:rPr lang="vi-VN" sz="4000" b="1" smtClean="0">
                <a:latin typeface="Arial" panose="020B0604020202020204" pitchFamily="34" charset="0"/>
                <a:ea typeface="Times New Roman" panose="02020603050405020304" pitchFamily="18" charset="0"/>
                <a:cs typeface="Arial" panose="020B0604020202020204" pitchFamily="34" charset="0"/>
              </a:rPr>
              <a:t>3</a:t>
            </a:r>
            <a:r>
              <a:rPr lang="en-US" sz="4000" b="1" smtClean="0">
                <a:latin typeface="Arial" panose="020B0604020202020204" pitchFamily="34" charset="0"/>
                <a:ea typeface="Times New Roman" panose="02020603050405020304" pitchFamily="18" charset="0"/>
                <a:cs typeface="Arial" panose="020B0604020202020204" pitchFamily="34" charset="0"/>
              </a:rPr>
              <a:t>7</a:t>
            </a:r>
            <a:r>
              <a:rPr lang="vi-VN" sz="4000" b="1" smtClean="0">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Đột biến nhiếm sắc thể</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10141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9A363"/>
        </a:solidFill>
        <a:effectLst/>
      </p:bgPr>
    </p:bg>
    <p:spTree>
      <p:nvGrpSpPr>
        <p:cNvPr id="1" name=""/>
        <p:cNvGrpSpPr/>
        <p:nvPr/>
      </p:nvGrpSpPr>
      <p:grpSpPr>
        <a:xfrm>
          <a:off x="0" y="0"/>
          <a:ext cx="0" cy="0"/>
          <a:chOff x="0" y="0"/>
          <a:chExt cx="0" cy="0"/>
        </a:xfrm>
      </p:grpSpPr>
      <p:sp>
        <p:nvSpPr>
          <p:cNvPr id="15" name="Rounded Rectangle 14"/>
          <p:cNvSpPr/>
          <p:nvPr/>
        </p:nvSpPr>
        <p:spPr>
          <a:xfrm>
            <a:off x="587349" y="1165711"/>
            <a:ext cx="17113301" cy="4993731"/>
          </a:xfrm>
          <a:prstGeom prst="roundRect">
            <a:avLst>
              <a:gd name="adj" fmla="val 1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4"/>
          <p:cNvSpPr txBox="1"/>
          <p:nvPr/>
        </p:nvSpPr>
        <p:spPr>
          <a:xfrm>
            <a:off x="587349" y="1173630"/>
            <a:ext cx="17113301" cy="5138392"/>
          </a:xfrm>
          <a:prstGeom prst="rect">
            <a:avLst/>
          </a:prstGeom>
        </p:spPr>
        <p:txBody>
          <a:bodyPr lIns="50800" tIns="50800" rIns="50800" bIns="50800" rtlCol="0" anchor="ctr"/>
          <a:lstStyle/>
          <a:p>
            <a:pPr algn="ctr">
              <a:lnSpc>
                <a:spcPts val="2474"/>
              </a:lnSpc>
            </a:pPr>
            <a:endParaRPr>
              <a:solidFill>
                <a:prstClr val="black"/>
              </a:solidFill>
            </a:endParaRPr>
          </a:p>
        </p:txBody>
      </p:sp>
      <p:grpSp>
        <p:nvGrpSpPr>
          <p:cNvPr id="6" name="Group 6"/>
          <p:cNvGrpSpPr/>
          <p:nvPr/>
        </p:nvGrpSpPr>
        <p:grpSpPr>
          <a:xfrm>
            <a:off x="-1134030" y="7131640"/>
            <a:ext cx="20093212" cy="8644905"/>
            <a:chOff x="0" y="0"/>
            <a:chExt cx="7217782" cy="3105379"/>
          </a:xfrm>
        </p:grpSpPr>
        <p:sp>
          <p:nvSpPr>
            <p:cNvPr id="7" name="Freeform 7"/>
            <p:cNvSpPr/>
            <p:nvPr/>
          </p:nvSpPr>
          <p:spPr>
            <a:xfrm>
              <a:off x="0" y="0"/>
              <a:ext cx="7217782" cy="3105379"/>
            </a:xfrm>
            <a:custGeom>
              <a:avLst/>
              <a:gdLst/>
              <a:ahLst/>
              <a:cxnLst/>
              <a:rect l="l" t="t" r="r" b="b"/>
              <a:pathLst>
                <a:path w="7217782" h="3105379">
                  <a:moveTo>
                    <a:pt x="0" y="0"/>
                  </a:moveTo>
                  <a:lnTo>
                    <a:pt x="7217782" y="0"/>
                  </a:lnTo>
                  <a:lnTo>
                    <a:pt x="7217782" y="3105379"/>
                  </a:lnTo>
                  <a:lnTo>
                    <a:pt x="0" y="3105379"/>
                  </a:lnTo>
                  <a:close/>
                </a:path>
              </a:pathLst>
            </a:custGeom>
            <a:solidFill>
              <a:srgbClr val="FFFFFF"/>
            </a:solidFill>
          </p:spPr>
        </p:sp>
        <p:sp>
          <p:nvSpPr>
            <p:cNvPr id="8" name="TextBox 8"/>
            <p:cNvSpPr txBox="1"/>
            <p:nvPr/>
          </p:nvSpPr>
          <p:spPr>
            <a:xfrm>
              <a:off x="0" y="-38100"/>
              <a:ext cx="7217782" cy="3143479"/>
            </a:xfrm>
            <a:prstGeom prst="rect">
              <a:avLst/>
            </a:prstGeom>
          </p:spPr>
          <p:txBody>
            <a:bodyPr lIns="50800" tIns="50800" rIns="50800" bIns="50800" rtlCol="0" anchor="ctr"/>
            <a:lstStyle/>
            <a:p>
              <a:pPr algn="ctr">
                <a:lnSpc>
                  <a:spcPts val="2474"/>
                </a:lnSpc>
              </a:pPr>
              <a:endParaRPr>
                <a:solidFill>
                  <a:prstClr val="black"/>
                </a:solidFill>
              </a:endParaRPr>
            </a:p>
          </p:txBody>
        </p:sp>
      </p:grpSp>
      <p:grpSp>
        <p:nvGrpSpPr>
          <p:cNvPr id="9" name="Group 9"/>
          <p:cNvGrpSpPr/>
          <p:nvPr/>
        </p:nvGrpSpPr>
        <p:grpSpPr>
          <a:xfrm>
            <a:off x="-192736" y="7325474"/>
            <a:ext cx="18797791" cy="2845849"/>
            <a:chOff x="0" y="0"/>
            <a:chExt cx="25063722" cy="3794465"/>
          </a:xfrm>
        </p:grpSpPr>
        <p:sp>
          <p:nvSpPr>
            <p:cNvPr id="10" name="Freeform 10"/>
            <p:cNvSpPr/>
            <p:nvPr/>
          </p:nvSpPr>
          <p:spPr>
            <a:xfrm rot="5494894">
              <a:off x="11109571" y="-1997063"/>
              <a:ext cx="3533086" cy="7814516"/>
            </a:xfrm>
            <a:custGeom>
              <a:avLst/>
              <a:gdLst/>
              <a:ahLst/>
              <a:cxnLst/>
              <a:rect l="l" t="t" r="r" b="b"/>
              <a:pathLst>
                <a:path w="3533086" h="7814516">
                  <a:moveTo>
                    <a:pt x="0" y="0"/>
                  </a:moveTo>
                  <a:lnTo>
                    <a:pt x="3533086" y="0"/>
                  </a:lnTo>
                  <a:lnTo>
                    <a:pt x="3533086" y="7814517"/>
                  </a:lnTo>
                  <a:lnTo>
                    <a:pt x="0" y="7814517"/>
                  </a:lnTo>
                  <a:lnTo>
                    <a:pt x="0" y="0"/>
                  </a:lnTo>
                  <a:close/>
                </a:path>
              </a:pathLst>
            </a:custGeom>
            <a:blipFill>
              <a:blip r:embed="rId2">
                <a:extLst>
                  <a:ext uri="{96DAC541-7B7A-43D3-8B79-37D633B846F1}">
                    <asvg:svgBlip xmlns="" xmlns:asvg="http://schemas.microsoft.com/office/drawing/2016/SVG/main" r:embed="rId3"/>
                  </a:ext>
                </a:extLst>
              </a:blip>
              <a:stretch>
                <a:fillRect t="-29008" r="-659" b="-29411"/>
              </a:stretch>
            </a:blipFill>
          </p:spPr>
        </p:sp>
        <p:sp>
          <p:nvSpPr>
            <p:cNvPr id="11" name="Freeform 11"/>
            <p:cNvSpPr/>
            <p:nvPr/>
          </p:nvSpPr>
          <p:spPr>
            <a:xfrm rot="5494894">
              <a:off x="18900434" y="-2440440"/>
              <a:ext cx="3556380" cy="8675345"/>
            </a:xfrm>
            <a:custGeom>
              <a:avLst/>
              <a:gdLst/>
              <a:ahLst/>
              <a:cxnLst/>
              <a:rect l="l" t="t" r="r" b="b"/>
              <a:pathLst>
                <a:path w="3556380" h="8675345">
                  <a:moveTo>
                    <a:pt x="0" y="0"/>
                  </a:moveTo>
                  <a:lnTo>
                    <a:pt x="3556379" y="0"/>
                  </a:lnTo>
                  <a:lnTo>
                    <a:pt x="3556379" y="8675345"/>
                  </a:lnTo>
                  <a:lnTo>
                    <a:pt x="0" y="8675345"/>
                  </a:lnTo>
                  <a:lnTo>
                    <a:pt x="0" y="0"/>
                  </a:lnTo>
                  <a:close/>
                </a:path>
              </a:pathLst>
            </a:custGeom>
            <a:blipFill>
              <a:blip r:embed="rId2">
                <a:extLst>
                  <a:ext uri="{96DAC541-7B7A-43D3-8B79-37D633B846F1}">
                    <asvg:svgBlip xmlns="" xmlns:asvg="http://schemas.microsoft.com/office/drawing/2016/SVG/main" r:embed="rId3"/>
                  </a:ext>
                </a:extLst>
              </a:blip>
              <a:stretch>
                <a:fillRect t="-16583" b="-26117"/>
              </a:stretch>
            </a:blipFill>
          </p:spPr>
        </p:sp>
        <p:sp>
          <p:nvSpPr>
            <p:cNvPr id="12" name="Freeform 12"/>
            <p:cNvSpPr/>
            <p:nvPr/>
          </p:nvSpPr>
          <p:spPr>
            <a:xfrm rot="5494894">
              <a:off x="2764196" y="-2552487"/>
              <a:ext cx="3506717" cy="8941730"/>
            </a:xfrm>
            <a:custGeom>
              <a:avLst/>
              <a:gdLst/>
              <a:ahLst/>
              <a:cxnLst/>
              <a:rect l="l" t="t" r="r" b="b"/>
              <a:pathLst>
                <a:path w="3506717" h="8941730">
                  <a:moveTo>
                    <a:pt x="0" y="0"/>
                  </a:moveTo>
                  <a:lnTo>
                    <a:pt x="3506717" y="0"/>
                  </a:lnTo>
                  <a:lnTo>
                    <a:pt x="3506717" y="8941730"/>
                  </a:lnTo>
                  <a:lnTo>
                    <a:pt x="0" y="8941730"/>
                  </a:lnTo>
                  <a:lnTo>
                    <a:pt x="0" y="0"/>
                  </a:lnTo>
                  <a:close/>
                </a:path>
              </a:pathLst>
            </a:custGeom>
            <a:blipFill>
              <a:blip r:embed="rId2">
                <a:extLst>
                  <a:ext uri="{96DAC541-7B7A-43D3-8B79-37D633B846F1}">
                    <asvg:svgBlip xmlns="" xmlns:asvg="http://schemas.microsoft.com/office/drawing/2016/SVG/main" r:embed="rId3"/>
                  </a:ext>
                </a:extLst>
              </a:blip>
              <a:stretch>
                <a:fillRect t="-29815" r="-1416" b="-8634"/>
              </a:stretch>
            </a:blipFill>
          </p:spPr>
        </p:sp>
      </p:grpSp>
      <p:sp>
        <p:nvSpPr>
          <p:cNvPr id="14" name="TextBox 13"/>
          <p:cNvSpPr txBox="1"/>
          <p:nvPr/>
        </p:nvSpPr>
        <p:spPr>
          <a:xfrm>
            <a:off x="1055673" y="1795735"/>
            <a:ext cx="16176651" cy="3557512"/>
          </a:xfrm>
          <a:prstGeom prst="rect">
            <a:avLst/>
          </a:prstGeom>
          <a:noFill/>
        </p:spPr>
        <p:txBody>
          <a:bodyPr wrap="square" rtlCol="0">
            <a:spAutoFit/>
          </a:bodyPr>
          <a:lstStyle/>
          <a:p>
            <a:pPr algn="ctr">
              <a:lnSpc>
                <a:spcPct val="150000"/>
              </a:lnSpc>
            </a:pPr>
            <a:r>
              <a:rPr lang="vi-VN" sz="8000" b="1" smtClean="0">
                <a:solidFill>
                  <a:srgbClr val="D4152B"/>
                </a:solidFill>
                <a:cs typeface="Arial" panose="020B0604020202020204" pitchFamily="34" charset="0"/>
              </a:rPr>
              <a:t>CẢM ƠN CÁC EM ĐÃ </a:t>
            </a:r>
          </a:p>
          <a:p>
            <a:pPr algn="ctr">
              <a:lnSpc>
                <a:spcPct val="150000"/>
              </a:lnSpc>
            </a:pPr>
            <a:r>
              <a:rPr lang="vi-VN" sz="8000" b="1" smtClean="0">
                <a:solidFill>
                  <a:srgbClr val="D4152B"/>
                </a:solidFill>
                <a:cs typeface="Arial" panose="020B0604020202020204" pitchFamily="34" charset="0"/>
              </a:rPr>
              <a:t>THAM GIA TIẾT HỌC HÔM NAY!</a:t>
            </a:r>
            <a:endParaRPr lang="en-US" sz="8000" b="1">
              <a:solidFill>
                <a:srgbClr val="D415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288121"/>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1028700" y="1626990"/>
            <a:ext cx="16230600" cy="7033020"/>
            <a:chOff x="0" y="0"/>
            <a:chExt cx="4274726" cy="1852318"/>
          </a:xfrm>
        </p:grpSpPr>
        <p:sp>
          <p:nvSpPr>
            <p:cNvPr id="7" name="Freeform 3"/>
            <p:cNvSpPr/>
            <p:nvPr/>
          </p:nvSpPr>
          <p:spPr>
            <a:xfrm>
              <a:off x="0" y="0"/>
              <a:ext cx="4274726" cy="1852318"/>
            </a:xfrm>
            <a:custGeom>
              <a:avLst/>
              <a:gdLst/>
              <a:ahLst/>
              <a:cxnLst/>
              <a:rect l="l" t="t" r="r" b="b"/>
              <a:pathLst>
                <a:path w="4274726" h="1852318">
                  <a:moveTo>
                    <a:pt x="24327" y="0"/>
                  </a:moveTo>
                  <a:lnTo>
                    <a:pt x="4250399" y="0"/>
                  </a:lnTo>
                  <a:cubicBezTo>
                    <a:pt x="4263834" y="0"/>
                    <a:pt x="4274726" y="10891"/>
                    <a:pt x="4274726" y="24327"/>
                  </a:cubicBezTo>
                  <a:lnTo>
                    <a:pt x="4274726" y="1827991"/>
                  </a:lnTo>
                  <a:cubicBezTo>
                    <a:pt x="4274726" y="1834443"/>
                    <a:pt x="4272163" y="1840631"/>
                    <a:pt x="4267601" y="1845193"/>
                  </a:cubicBezTo>
                  <a:cubicBezTo>
                    <a:pt x="4263039" y="1849755"/>
                    <a:pt x="4256851" y="1852318"/>
                    <a:pt x="4250399" y="1852318"/>
                  </a:cubicBezTo>
                  <a:lnTo>
                    <a:pt x="24327" y="1852318"/>
                  </a:lnTo>
                  <a:cubicBezTo>
                    <a:pt x="10891" y="1852318"/>
                    <a:pt x="0" y="1841427"/>
                    <a:pt x="0" y="1827991"/>
                  </a:cubicBezTo>
                  <a:lnTo>
                    <a:pt x="0" y="24327"/>
                  </a:lnTo>
                  <a:cubicBezTo>
                    <a:pt x="0" y="10891"/>
                    <a:pt x="10891" y="0"/>
                    <a:pt x="24327" y="0"/>
                  </a:cubicBezTo>
                  <a:close/>
                </a:path>
              </a:pathLst>
            </a:custGeom>
            <a:solidFill>
              <a:srgbClr val="B8DEE8"/>
            </a:solidFill>
            <a:ln w="47625" cap="rnd">
              <a:solidFill>
                <a:srgbClr val="000000"/>
              </a:solidFill>
              <a:prstDash val="solid"/>
              <a:round/>
            </a:ln>
          </p:spPr>
        </p:sp>
        <p:sp>
          <p:nvSpPr>
            <p:cNvPr id="8" name="TextBox 4"/>
            <p:cNvSpPr txBox="1"/>
            <p:nvPr/>
          </p:nvSpPr>
          <p:spPr>
            <a:xfrm>
              <a:off x="0" y="-38100"/>
              <a:ext cx="4274726" cy="1890418"/>
            </a:xfrm>
            <a:prstGeom prst="rect">
              <a:avLst/>
            </a:prstGeom>
          </p:spPr>
          <p:txBody>
            <a:bodyPr lIns="50800" tIns="50800" rIns="50800" bIns="50800" rtlCol="0" anchor="ctr"/>
            <a:lstStyle/>
            <a:p>
              <a:pPr algn="ctr">
                <a:lnSpc>
                  <a:spcPts val="2660"/>
                </a:lnSpc>
              </a:pPr>
              <a:endParaRPr/>
            </a:p>
          </p:txBody>
        </p:sp>
      </p:grpSp>
      <p:sp>
        <p:nvSpPr>
          <p:cNvPr id="9" name="Freeform 5"/>
          <p:cNvSpPr/>
          <p:nvPr/>
        </p:nvSpPr>
        <p:spPr>
          <a:xfrm rot="-10280869" flipH="1">
            <a:off x="-2100370" y="-2670121"/>
            <a:ext cx="8991587" cy="9226442"/>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6"/>
          <p:cNvSpPr/>
          <p:nvPr/>
        </p:nvSpPr>
        <p:spPr>
          <a:xfrm rot="-10280869" flipH="1">
            <a:off x="12052219" y="4194704"/>
            <a:ext cx="8703288" cy="8930612"/>
          </a:xfrm>
          <a:custGeom>
            <a:avLst/>
            <a:gdLst/>
            <a:ahLst/>
            <a:cxnLst/>
            <a:rect l="l" t="t" r="r" b="b"/>
            <a:pathLst>
              <a:path w="11776160" h="12083746">
                <a:moveTo>
                  <a:pt x="11776160" y="0"/>
                </a:moveTo>
                <a:lnTo>
                  <a:pt x="0" y="0"/>
                </a:lnTo>
                <a:lnTo>
                  <a:pt x="0" y="12083746"/>
                </a:lnTo>
                <a:lnTo>
                  <a:pt x="11776160" y="12083746"/>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extBox 7"/>
          <p:cNvSpPr txBox="1"/>
          <p:nvPr/>
        </p:nvSpPr>
        <p:spPr>
          <a:xfrm>
            <a:off x="1065378" y="2905448"/>
            <a:ext cx="16157244" cy="4331442"/>
          </a:xfrm>
          <a:prstGeom prst="rect">
            <a:avLst/>
          </a:prstGeom>
        </p:spPr>
        <p:txBody>
          <a:bodyPr lIns="0" tIns="0" rIns="0" bIns="0" rtlCol="0" anchor="ctr">
            <a:spAutoFit/>
          </a:bodyPr>
          <a:lstStyle/>
          <a:p>
            <a:pPr algn="ctr">
              <a:lnSpc>
                <a:spcPct val="150000"/>
              </a:lnSpc>
            </a:pPr>
            <a:r>
              <a:rPr lang="en-US" sz="10000" b="1" smtClean="0">
                <a:solidFill>
                  <a:srgbClr val="002060"/>
                </a:solidFill>
                <a:latin typeface="Arial" panose="020B0604020202020204" pitchFamily="34" charset="0"/>
                <a:cs typeface="Arial" panose="020B0604020202020204" pitchFamily="34" charset="0"/>
              </a:rPr>
              <a:t>1</a:t>
            </a:r>
            <a:r>
              <a:rPr lang="vi-VN" sz="10000" b="1" smtClean="0">
                <a:solidFill>
                  <a:srgbClr val="002060"/>
                </a:solidFill>
                <a:latin typeface="Arial" panose="020B0604020202020204" pitchFamily="34" charset="0"/>
                <a:cs typeface="Arial" panose="020B0604020202020204" pitchFamily="34" charset="0"/>
              </a:rPr>
              <a:t>.</a:t>
            </a:r>
            <a:r>
              <a:rPr lang="en-US" sz="10000" b="1" smtClean="0">
                <a:solidFill>
                  <a:srgbClr val="002060"/>
                </a:solidFill>
                <a:latin typeface="Arial" panose="020B0604020202020204" pitchFamily="34" charset="0"/>
                <a:cs typeface="Arial" panose="020B0604020202020204" pitchFamily="34" charset="0"/>
              </a:rPr>
              <a:t> KHÁI NIỆM NGUYÊN PHÂN, GIẢM PHÂN</a:t>
            </a:r>
            <a:endParaRPr lang="en-US" sz="10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735702"/>
      </p:ext>
    </p:extLst>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723900"/>
            <a:ext cx="6934199" cy="1600200"/>
          </a:xfrm>
          <a:prstGeom prst="roundRect">
            <a:avLst/>
          </a:prstGeom>
          <a:solidFill>
            <a:srgbClr val="F4D059"/>
          </a:solidFill>
          <a:ln/>
        </p:spPr>
        <p:style>
          <a:lnRef idx="3">
            <a:schemeClr val="lt1"/>
          </a:lnRef>
          <a:fillRef idx="1">
            <a:schemeClr val="accent2"/>
          </a:fillRef>
          <a:effectRef idx="1">
            <a:schemeClr val="accent2"/>
          </a:effectRef>
          <a:fontRef idx="minor">
            <a:schemeClr val="lt1"/>
          </a:fontRef>
        </p:style>
        <p:txBody>
          <a:bodyPr rtlCol="0" anchor="ctr"/>
          <a:lstStyle/>
          <a:p>
            <a:pPr lvl="0" algn="ctr">
              <a:spcBef>
                <a:spcPct val="0"/>
              </a:spcBef>
            </a:pPr>
            <a:r>
              <a:rPr lang="en-US" sz="4400" b="1" smtClean="0">
                <a:solidFill>
                  <a:srgbClr val="000000"/>
                </a:solidFill>
                <a:latin typeface="Arial" panose="020B0604020202020204" pitchFamily="34" charset="0"/>
                <a:cs typeface="Arial" panose="020B0604020202020204" pitchFamily="34" charset="0"/>
              </a:rPr>
              <a:t>HOẠT ĐỘNG NHÓM</a:t>
            </a:r>
            <a:endParaRPr lang="en-US" sz="4400" b="1">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7010400" y="571500"/>
            <a:ext cx="104394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Q</a:t>
            </a:r>
            <a:r>
              <a:rPr lang="vi-VN" sz="4000" smtClean="0">
                <a:latin typeface="Arial" panose="020B0604020202020204" pitchFamily="34" charset="0"/>
                <a:cs typeface="Arial" panose="020B0604020202020204" pitchFamily="34" charset="0"/>
              </a:rPr>
              <a:t>uan </a:t>
            </a:r>
            <a:r>
              <a:rPr lang="vi-VN" sz="4000">
                <a:latin typeface="Arial" panose="020B0604020202020204" pitchFamily="34" charset="0"/>
                <a:cs typeface="Arial" panose="020B0604020202020204" pitchFamily="34" charset="0"/>
              </a:rPr>
              <a:t>sát Hình 36.1 và 36.2, kết hợp video </a:t>
            </a:r>
            <a:r>
              <a:rPr lang="vi-VN" sz="4000" smtClean="0">
                <a:latin typeface="Arial" panose="020B0604020202020204" pitchFamily="34" charset="0"/>
                <a:cs typeface="Arial" panose="020B0604020202020204" pitchFamily="34" charset="0"/>
              </a:rPr>
              <a:t>về </a:t>
            </a:r>
            <a:r>
              <a:rPr lang="en-US" sz="4000" smtClean="0">
                <a:latin typeface="Arial" panose="020B0604020202020204" pitchFamily="34" charset="0"/>
                <a:cs typeface="Arial" panose="020B0604020202020204" pitchFamily="34" charset="0"/>
              </a:rPr>
              <a:t>và </a:t>
            </a:r>
            <a:r>
              <a:rPr lang="vi-VN" sz="4000" smtClean="0">
                <a:latin typeface="Arial" panose="020B0604020202020204" pitchFamily="34" charset="0"/>
                <a:cs typeface="Arial" panose="020B0604020202020204" pitchFamily="34" charset="0"/>
              </a:rPr>
              <a:t>trả </a:t>
            </a:r>
            <a:r>
              <a:rPr lang="vi-VN" sz="4000">
                <a:latin typeface="Arial" panose="020B0604020202020204" pitchFamily="34" charset="0"/>
                <a:cs typeface="Arial" panose="020B0604020202020204" pitchFamily="34" charset="0"/>
              </a:rPr>
              <a:t>lời các câu hỏi sau:</a:t>
            </a:r>
            <a:endParaRPr lang="en-US" sz="4000">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1DAC2488-4C82-4938-9CF7-0C3BCBF35302}"/>
              </a:ext>
            </a:extLst>
          </p:cNvPr>
          <p:cNvGraphicFramePr>
            <a:graphicFrameLocks noGrp="1"/>
          </p:cNvGraphicFramePr>
          <p:nvPr>
            <p:extLst/>
          </p:nvPr>
        </p:nvGraphicFramePr>
        <p:xfrm>
          <a:off x="2778918" y="3238500"/>
          <a:ext cx="12730163" cy="647124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2730163">
                  <a:extLst>
                    <a:ext uri="{9D8B030D-6E8A-4147-A177-3AD203B41FA5}">
                      <a16:colId xmlns:a16="http://schemas.microsoft.com/office/drawing/2014/main" val="2213099668"/>
                    </a:ext>
                  </a:extLst>
                </a:gridCol>
              </a:tblGrid>
              <a:tr h="6471240">
                <a:tc>
                  <a:txBody>
                    <a:bodyPr/>
                    <a:lstStyle/>
                    <a:p>
                      <a:pPr marL="0" marR="1270" algn="ctr">
                        <a:lnSpc>
                          <a:spcPct val="150000"/>
                        </a:lnSpc>
                        <a:spcBef>
                          <a:spcPts val="0"/>
                        </a:spcBef>
                        <a:spcAft>
                          <a:spcPts val="0"/>
                        </a:spcAft>
                      </a:pPr>
                      <a:endParaRPr lang="en-US" sz="3800">
                        <a:effectLst/>
                        <a:latin typeface="Arial" panose="020B0604020202020204" pitchFamily="34" charset="0"/>
                        <a:ea typeface="Arial" panose="020B0604020202020204" pitchFamily="34" charset="0"/>
                      </a:endParaRPr>
                    </a:p>
                  </a:txBody>
                  <a:tcPr marL="71551" marR="71551" marT="0" marB="0">
                    <a:solidFill>
                      <a:schemeClr val="accent5">
                        <a:lumMod val="20000"/>
                        <a:lumOff val="80000"/>
                      </a:schemeClr>
                    </a:solidFill>
                  </a:tcPr>
                </a:tc>
                <a:extLst>
                  <a:ext uri="{0D108BD9-81ED-4DB2-BD59-A6C34878D82A}">
                    <a16:rowId xmlns:a16="http://schemas.microsoft.com/office/drawing/2014/main" val="1164656247"/>
                  </a:ext>
                </a:extLst>
              </a:tr>
            </a:tbl>
          </a:graphicData>
        </a:graphic>
      </p:graphicFrame>
      <p:sp>
        <p:nvSpPr>
          <p:cNvPr id="14" name="Rectangle 13">
            <a:extLst>
              <a:ext uri="{FF2B5EF4-FFF2-40B4-BE49-F238E27FC236}">
                <a16:creationId xmlns:a16="http://schemas.microsoft.com/office/drawing/2014/main" id="{9EC30C46-80FD-4516-822A-43F35BF4D759}"/>
              </a:ext>
            </a:extLst>
          </p:cNvPr>
          <p:cNvSpPr/>
          <p:nvPr/>
        </p:nvSpPr>
        <p:spPr>
          <a:xfrm>
            <a:off x="3084906" y="4386364"/>
            <a:ext cx="12118183"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(1) Thế nào là nguyên phân? Thế nào là giảm phân?</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(2) Quá trình nguyên phân, giảm phân xảy ra ở tế bào nào?</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(3) Cho biết kết quả của quá trình phân chia tế bào theo hai hình thức trên.</a:t>
            </a:r>
            <a:endParaRPr lang="en-US" sz="4000">
              <a:latin typeface="Arial" panose="020B0604020202020204" pitchFamily="34" charset="0"/>
              <a:cs typeface="Arial" panose="020B0604020202020204" pitchFamily="34" charset="0"/>
            </a:endParaRPr>
          </a:p>
        </p:txBody>
      </p:sp>
      <p:sp>
        <p:nvSpPr>
          <p:cNvPr id="28" name="Freeform 14">
            <a:extLst>
              <a:ext uri="{FF2B5EF4-FFF2-40B4-BE49-F238E27FC236}">
                <a16:creationId xmlns:a16="http://schemas.microsoft.com/office/drawing/2014/main" id="{A0BAC8D2-BA9C-4271-86B0-2026F784B7CD}"/>
              </a:ext>
            </a:extLst>
          </p:cNvPr>
          <p:cNvSpPr/>
          <p:nvPr/>
        </p:nvSpPr>
        <p:spPr>
          <a:xfrm>
            <a:off x="8611863" y="2705031"/>
            <a:ext cx="1064271" cy="1066938"/>
          </a:xfrm>
          <a:custGeom>
            <a:avLst/>
            <a:gdLst/>
            <a:ahLst/>
            <a:cxnLst/>
            <a:rect l="l" t="t" r="r" b="b"/>
            <a:pathLst>
              <a:path w="909339" h="911618">
                <a:moveTo>
                  <a:pt x="0" y="0"/>
                </a:moveTo>
                <a:lnTo>
                  <a:pt x="909339" y="0"/>
                </a:lnTo>
                <a:lnTo>
                  <a:pt x="909339" y="911617"/>
                </a:lnTo>
                <a:lnTo>
                  <a:pt x="0" y="911617"/>
                </a:lnTo>
                <a:lnTo>
                  <a:pt x="0" y="0"/>
                </a:lnTo>
                <a:close/>
              </a:path>
            </a:pathLst>
          </a:custGeom>
          <a:blipFill>
            <a:blip r:embed="rId2"/>
            <a:stretch>
              <a:fillRect/>
            </a:stretch>
          </a:blipFill>
        </p:spPr>
      </p:sp>
      <p:grpSp>
        <p:nvGrpSpPr>
          <p:cNvPr id="7" name="Google Shape;1236;p35"/>
          <p:cNvGrpSpPr/>
          <p:nvPr/>
        </p:nvGrpSpPr>
        <p:grpSpPr>
          <a:xfrm>
            <a:off x="15203089" y="6623968"/>
            <a:ext cx="2443016" cy="3687817"/>
            <a:chOff x="5662186" y="595876"/>
            <a:chExt cx="2741278" cy="4138054"/>
          </a:xfrm>
        </p:grpSpPr>
        <p:sp>
          <p:nvSpPr>
            <p:cNvPr id="8" name="Google Shape;1237;p35"/>
            <p:cNvSpPr/>
            <p:nvPr/>
          </p:nvSpPr>
          <p:spPr>
            <a:xfrm>
              <a:off x="7980680" y="4364815"/>
              <a:ext cx="345788" cy="66128"/>
            </a:xfrm>
            <a:custGeom>
              <a:avLst/>
              <a:gdLst/>
              <a:ahLst/>
              <a:cxnLst/>
              <a:rect l="l" t="t" r="r" b="b"/>
              <a:pathLst>
                <a:path w="2238" h="428" extrusionOk="0">
                  <a:moveTo>
                    <a:pt x="1115" y="1"/>
                  </a:moveTo>
                  <a:cubicBezTo>
                    <a:pt x="498" y="8"/>
                    <a:pt x="0" y="95"/>
                    <a:pt x="0" y="214"/>
                  </a:cubicBezTo>
                  <a:cubicBezTo>
                    <a:pt x="0" y="333"/>
                    <a:pt x="498" y="427"/>
                    <a:pt x="1115" y="427"/>
                  </a:cubicBezTo>
                  <a:cubicBezTo>
                    <a:pt x="1732" y="427"/>
                    <a:pt x="2238" y="333"/>
                    <a:pt x="2238" y="214"/>
                  </a:cubicBezTo>
                  <a:cubicBezTo>
                    <a:pt x="2238" y="95"/>
                    <a:pt x="1732" y="1"/>
                    <a:pt x="1115"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38;p35"/>
            <p:cNvSpPr/>
            <p:nvPr/>
          </p:nvSpPr>
          <p:spPr>
            <a:xfrm>
              <a:off x="8038001" y="4075276"/>
              <a:ext cx="50369" cy="50214"/>
            </a:xfrm>
            <a:custGeom>
              <a:avLst/>
              <a:gdLst/>
              <a:ahLst/>
              <a:cxnLst/>
              <a:rect l="l" t="t" r="r" b="b"/>
              <a:pathLst>
                <a:path w="326" h="325" extrusionOk="0">
                  <a:moveTo>
                    <a:pt x="159" y="1"/>
                  </a:moveTo>
                  <a:cubicBezTo>
                    <a:pt x="72" y="1"/>
                    <a:pt x="1" y="72"/>
                    <a:pt x="1" y="167"/>
                  </a:cubicBezTo>
                  <a:cubicBezTo>
                    <a:pt x="1" y="254"/>
                    <a:pt x="72" y="325"/>
                    <a:pt x="159" y="325"/>
                  </a:cubicBezTo>
                  <a:cubicBezTo>
                    <a:pt x="254" y="325"/>
                    <a:pt x="325" y="254"/>
                    <a:pt x="325" y="167"/>
                  </a:cubicBezTo>
                  <a:cubicBezTo>
                    <a:pt x="325" y="72"/>
                    <a:pt x="254" y="1"/>
                    <a:pt x="15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39;p35"/>
            <p:cNvSpPr/>
            <p:nvPr/>
          </p:nvSpPr>
          <p:spPr>
            <a:xfrm>
              <a:off x="8073536" y="4198724"/>
              <a:ext cx="50215" cy="50214"/>
            </a:xfrm>
            <a:custGeom>
              <a:avLst/>
              <a:gdLst/>
              <a:ahLst/>
              <a:cxnLst/>
              <a:rect l="l" t="t" r="r" b="b"/>
              <a:pathLst>
                <a:path w="325" h="325" extrusionOk="0">
                  <a:moveTo>
                    <a:pt x="158" y="0"/>
                  </a:moveTo>
                  <a:cubicBezTo>
                    <a:pt x="71" y="0"/>
                    <a:pt x="0" y="71"/>
                    <a:pt x="0" y="158"/>
                  </a:cubicBezTo>
                  <a:cubicBezTo>
                    <a:pt x="0" y="245"/>
                    <a:pt x="71" y="324"/>
                    <a:pt x="158" y="324"/>
                  </a:cubicBezTo>
                  <a:cubicBezTo>
                    <a:pt x="253" y="324"/>
                    <a:pt x="324" y="245"/>
                    <a:pt x="324" y="158"/>
                  </a:cubicBezTo>
                  <a:cubicBezTo>
                    <a:pt x="324" y="71"/>
                    <a:pt x="253" y="0"/>
                    <a:pt x="158"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40;p35"/>
            <p:cNvSpPr/>
            <p:nvPr/>
          </p:nvSpPr>
          <p:spPr>
            <a:xfrm>
              <a:off x="7941590" y="4179102"/>
              <a:ext cx="35537" cy="35691"/>
            </a:xfrm>
            <a:custGeom>
              <a:avLst/>
              <a:gdLst/>
              <a:ahLst/>
              <a:cxnLst/>
              <a:rect l="l" t="t" r="r" b="b"/>
              <a:pathLst>
                <a:path w="230" h="231" extrusionOk="0">
                  <a:moveTo>
                    <a:pt x="119" y="1"/>
                  </a:moveTo>
                  <a:cubicBezTo>
                    <a:pt x="56" y="1"/>
                    <a:pt x="0" y="56"/>
                    <a:pt x="0" y="119"/>
                  </a:cubicBezTo>
                  <a:cubicBezTo>
                    <a:pt x="0" y="175"/>
                    <a:pt x="56" y="230"/>
                    <a:pt x="119" y="230"/>
                  </a:cubicBezTo>
                  <a:cubicBezTo>
                    <a:pt x="182" y="230"/>
                    <a:pt x="230" y="175"/>
                    <a:pt x="230" y="119"/>
                  </a:cubicBezTo>
                  <a:cubicBezTo>
                    <a:pt x="230" y="56"/>
                    <a:pt x="182" y="1"/>
                    <a:pt x="11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41;p35"/>
            <p:cNvSpPr/>
            <p:nvPr/>
          </p:nvSpPr>
          <p:spPr>
            <a:xfrm>
              <a:off x="7897556" y="4278139"/>
              <a:ext cx="50215" cy="50214"/>
            </a:xfrm>
            <a:custGeom>
              <a:avLst/>
              <a:gdLst/>
              <a:ahLst/>
              <a:cxnLst/>
              <a:rect l="l" t="t" r="r" b="b"/>
              <a:pathLst>
                <a:path w="325" h="325" extrusionOk="0">
                  <a:moveTo>
                    <a:pt x="159" y="0"/>
                  </a:moveTo>
                  <a:cubicBezTo>
                    <a:pt x="72" y="0"/>
                    <a:pt x="1" y="71"/>
                    <a:pt x="1" y="158"/>
                  </a:cubicBezTo>
                  <a:cubicBezTo>
                    <a:pt x="1" y="245"/>
                    <a:pt x="72" y="324"/>
                    <a:pt x="159" y="324"/>
                  </a:cubicBezTo>
                  <a:cubicBezTo>
                    <a:pt x="254" y="324"/>
                    <a:pt x="325" y="245"/>
                    <a:pt x="325" y="158"/>
                  </a:cubicBezTo>
                  <a:cubicBezTo>
                    <a:pt x="325" y="71"/>
                    <a:pt x="254" y="0"/>
                    <a:pt x="159"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42;p35"/>
            <p:cNvSpPr/>
            <p:nvPr/>
          </p:nvSpPr>
          <p:spPr>
            <a:xfrm>
              <a:off x="7821849" y="4103396"/>
              <a:ext cx="50215" cy="50214"/>
            </a:xfrm>
            <a:custGeom>
              <a:avLst/>
              <a:gdLst/>
              <a:ahLst/>
              <a:cxnLst/>
              <a:rect l="l" t="t" r="r" b="b"/>
              <a:pathLst>
                <a:path w="325" h="325" extrusionOk="0">
                  <a:moveTo>
                    <a:pt x="159" y="1"/>
                  </a:moveTo>
                  <a:cubicBezTo>
                    <a:pt x="72" y="1"/>
                    <a:pt x="0" y="72"/>
                    <a:pt x="0" y="167"/>
                  </a:cubicBezTo>
                  <a:cubicBezTo>
                    <a:pt x="0" y="254"/>
                    <a:pt x="72" y="325"/>
                    <a:pt x="159" y="325"/>
                  </a:cubicBezTo>
                  <a:cubicBezTo>
                    <a:pt x="253" y="325"/>
                    <a:pt x="325" y="254"/>
                    <a:pt x="325" y="167"/>
                  </a:cubicBezTo>
                  <a:cubicBezTo>
                    <a:pt x="325" y="72"/>
                    <a:pt x="253" y="1"/>
                    <a:pt x="159"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43;p35"/>
            <p:cNvSpPr/>
            <p:nvPr/>
          </p:nvSpPr>
          <p:spPr>
            <a:xfrm>
              <a:off x="8249362" y="4253727"/>
              <a:ext cx="36773" cy="38008"/>
            </a:xfrm>
            <a:custGeom>
              <a:avLst/>
              <a:gdLst/>
              <a:ahLst/>
              <a:cxnLst/>
              <a:rect l="l" t="t" r="r" b="b"/>
              <a:pathLst>
                <a:path w="238" h="246" extrusionOk="0">
                  <a:moveTo>
                    <a:pt x="119" y="0"/>
                  </a:moveTo>
                  <a:cubicBezTo>
                    <a:pt x="48" y="0"/>
                    <a:pt x="1" y="55"/>
                    <a:pt x="1" y="127"/>
                  </a:cubicBezTo>
                  <a:cubicBezTo>
                    <a:pt x="1" y="190"/>
                    <a:pt x="48" y="245"/>
                    <a:pt x="119" y="245"/>
                  </a:cubicBezTo>
                  <a:cubicBezTo>
                    <a:pt x="182" y="245"/>
                    <a:pt x="238" y="190"/>
                    <a:pt x="238" y="127"/>
                  </a:cubicBezTo>
                  <a:cubicBezTo>
                    <a:pt x="238" y="55"/>
                    <a:pt x="182" y="0"/>
                    <a:pt x="119"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44;p35"/>
            <p:cNvSpPr/>
            <p:nvPr/>
          </p:nvSpPr>
          <p:spPr>
            <a:xfrm>
              <a:off x="7559193" y="2224643"/>
              <a:ext cx="42953" cy="42952"/>
            </a:xfrm>
            <a:custGeom>
              <a:avLst/>
              <a:gdLst/>
              <a:ahLst/>
              <a:cxnLst/>
              <a:rect l="l" t="t" r="r" b="b"/>
              <a:pathLst>
                <a:path w="278" h="278" extrusionOk="0">
                  <a:moveTo>
                    <a:pt x="143" y="1"/>
                  </a:moveTo>
                  <a:cubicBezTo>
                    <a:pt x="64" y="1"/>
                    <a:pt x="1" y="64"/>
                    <a:pt x="1" y="135"/>
                  </a:cubicBezTo>
                  <a:cubicBezTo>
                    <a:pt x="1" y="214"/>
                    <a:pt x="64" y="277"/>
                    <a:pt x="143" y="277"/>
                  </a:cubicBezTo>
                  <a:cubicBezTo>
                    <a:pt x="214" y="277"/>
                    <a:pt x="277" y="214"/>
                    <a:pt x="277" y="135"/>
                  </a:cubicBezTo>
                  <a:cubicBezTo>
                    <a:pt x="277" y="64"/>
                    <a:pt x="214" y="1"/>
                    <a:pt x="143" y="1"/>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45;p35"/>
            <p:cNvSpPr/>
            <p:nvPr/>
          </p:nvSpPr>
          <p:spPr>
            <a:xfrm>
              <a:off x="7582368" y="2396914"/>
              <a:ext cx="31983" cy="31983"/>
            </a:xfrm>
            <a:custGeom>
              <a:avLst/>
              <a:gdLst/>
              <a:ahLst/>
              <a:cxnLst/>
              <a:rect l="l" t="t" r="r" b="b"/>
              <a:pathLst>
                <a:path w="207" h="207" extrusionOk="0">
                  <a:moveTo>
                    <a:pt x="104" y="0"/>
                  </a:moveTo>
                  <a:cubicBezTo>
                    <a:pt x="48" y="0"/>
                    <a:pt x="1" y="40"/>
                    <a:pt x="1" y="103"/>
                  </a:cubicBezTo>
                  <a:cubicBezTo>
                    <a:pt x="1" y="159"/>
                    <a:pt x="48" y="206"/>
                    <a:pt x="104" y="206"/>
                  </a:cubicBezTo>
                  <a:cubicBezTo>
                    <a:pt x="159" y="206"/>
                    <a:pt x="206" y="159"/>
                    <a:pt x="206" y="103"/>
                  </a:cubicBezTo>
                  <a:cubicBezTo>
                    <a:pt x="206" y="40"/>
                    <a:pt x="159" y="0"/>
                    <a:pt x="104"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46;p35"/>
            <p:cNvSpPr/>
            <p:nvPr/>
          </p:nvSpPr>
          <p:spPr>
            <a:xfrm>
              <a:off x="7457838" y="2306530"/>
              <a:ext cx="42953" cy="42952"/>
            </a:xfrm>
            <a:custGeom>
              <a:avLst/>
              <a:gdLst/>
              <a:ahLst/>
              <a:cxnLst/>
              <a:rect l="l" t="t" r="r" b="b"/>
              <a:pathLst>
                <a:path w="278" h="278" extrusionOk="0">
                  <a:moveTo>
                    <a:pt x="143" y="0"/>
                  </a:moveTo>
                  <a:cubicBezTo>
                    <a:pt x="64" y="0"/>
                    <a:pt x="0" y="64"/>
                    <a:pt x="0" y="135"/>
                  </a:cubicBezTo>
                  <a:cubicBezTo>
                    <a:pt x="0" y="214"/>
                    <a:pt x="64" y="277"/>
                    <a:pt x="143" y="277"/>
                  </a:cubicBezTo>
                  <a:cubicBezTo>
                    <a:pt x="214" y="277"/>
                    <a:pt x="277" y="214"/>
                    <a:pt x="277" y="135"/>
                  </a:cubicBezTo>
                  <a:cubicBezTo>
                    <a:pt x="277" y="56"/>
                    <a:pt x="214" y="0"/>
                    <a:pt x="143" y="0"/>
                  </a:cubicBezTo>
                  <a:close/>
                </a:path>
              </a:pathLst>
            </a:custGeom>
            <a:solidFill>
              <a:srgbClr val="403D4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47;p35"/>
            <p:cNvSpPr/>
            <p:nvPr/>
          </p:nvSpPr>
          <p:spPr>
            <a:xfrm>
              <a:off x="7198889" y="2030433"/>
              <a:ext cx="333582" cy="298195"/>
            </a:xfrm>
            <a:custGeom>
              <a:avLst/>
              <a:gdLst/>
              <a:ahLst/>
              <a:cxnLst/>
              <a:rect l="l" t="t" r="r" b="b"/>
              <a:pathLst>
                <a:path w="2159" h="1930" extrusionOk="0">
                  <a:moveTo>
                    <a:pt x="1866" y="1"/>
                  </a:moveTo>
                  <a:lnTo>
                    <a:pt x="0" y="348"/>
                  </a:lnTo>
                  <a:lnTo>
                    <a:pt x="293" y="1930"/>
                  </a:lnTo>
                  <a:lnTo>
                    <a:pt x="2159" y="1582"/>
                  </a:lnTo>
                  <a:lnTo>
                    <a:pt x="1866"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48;p35"/>
            <p:cNvSpPr/>
            <p:nvPr/>
          </p:nvSpPr>
          <p:spPr>
            <a:xfrm>
              <a:off x="7181739" y="2261260"/>
              <a:ext cx="487626" cy="604887"/>
            </a:xfrm>
            <a:custGeom>
              <a:avLst/>
              <a:gdLst/>
              <a:ahLst/>
              <a:cxnLst/>
              <a:rect l="l" t="t" r="r" b="b"/>
              <a:pathLst>
                <a:path w="3156" h="3915" extrusionOk="0">
                  <a:moveTo>
                    <a:pt x="2704" y="1"/>
                  </a:moveTo>
                  <a:lnTo>
                    <a:pt x="1" y="499"/>
                  </a:lnTo>
                  <a:lnTo>
                    <a:pt x="451" y="2934"/>
                  </a:lnTo>
                  <a:lnTo>
                    <a:pt x="775" y="3385"/>
                  </a:lnTo>
                  <a:lnTo>
                    <a:pt x="1107" y="3835"/>
                  </a:lnTo>
                  <a:cubicBezTo>
                    <a:pt x="1138" y="3884"/>
                    <a:pt x="1216" y="3914"/>
                    <a:pt x="1305" y="3914"/>
                  </a:cubicBezTo>
                  <a:cubicBezTo>
                    <a:pt x="1331" y="3914"/>
                    <a:pt x="1357" y="3912"/>
                    <a:pt x="1384" y="3907"/>
                  </a:cubicBezTo>
                  <a:lnTo>
                    <a:pt x="2633" y="3677"/>
                  </a:lnTo>
                  <a:cubicBezTo>
                    <a:pt x="2752" y="3654"/>
                    <a:pt x="2847" y="3582"/>
                    <a:pt x="2863" y="3503"/>
                  </a:cubicBezTo>
                  <a:lnTo>
                    <a:pt x="3005" y="2974"/>
                  </a:lnTo>
                  <a:lnTo>
                    <a:pt x="3155" y="2428"/>
                  </a:lnTo>
                  <a:lnTo>
                    <a:pt x="2704"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5"/>
            <p:cNvSpPr/>
            <p:nvPr/>
          </p:nvSpPr>
          <p:spPr>
            <a:xfrm>
              <a:off x="7037587" y="2190962"/>
              <a:ext cx="703782" cy="213835"/>
            </a:xfrm>
            <a:custGeom>
              <a:avLst/>
              <a:gdLst/>
              <a:ahLst/>
              <a:cxnLst/>
              <a:rect l="l" t="t" r="r" b="b"/>
              <a:pathLst>
                <a:path w="4555" h="1384" extrusionOk="0">
                  <a:moveTo>
                    <a:pt x="4316" y="1"/>
                  </a:moveTo>
                  <a:cubicBezTo>
                    <a:pt x="4303" y="1"/>
                    <a:pt x="4290" y="2"/>
                    <a:pt x="4278" y="5"/>
                  </a:cubicBezTo>
                  <a:lnTo>
                    <a:pt x="167" y="764"/>
                  </a:lnTo>
                  <a:cubicBezTo>
                    <a:pt x="72" y="780"/>
                    <a:pt x="1" y="883"/>
                    <a:pt x="24" y="978"/>
                  </a:cubicBezTo>
                  <a:lnTo>
                    <a:pt x="72" y="1231"/>
                  </a:lnTo>
                  <a:cubicBezTo>
                    <a:pt x="86" y="1323"/>
                    <a:pt x="164" y="1383"/>
                    <a:pt x="254" y="1383"/>
                  </a:cubicBezTo>
                  <a:cubicBezTo>
                    <a:pt x="264" y="1383"/>
                    <a:pt x="275" y="1383"/>
                    <a:pt x="285" y="1381"/>
                  </a:cubicBezTo>
                  <a:lnTo>
                    <a:pt x="4389" y="614"/>
                  </a:lnTo>
                  <a:cubicBezTo>
                    <a:pt x="4491" y="598"/>
                    <a:pt x="4555" y="503"/>
                    <a:pt x="4539" y="401"/>
                  </a:cubicBezTo>
                  <a:lnTo>
                    <a:pt x="4491" y="148"/>
                  </a:lnTo>
                  <a:cubicBezTo>
                    <a:pt x="4478" y="65"/>
                    <a:pt x="4398" y="1"/>
                    <a:pt x="4316" y="1"/>
                  </a:cubicBez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50;p35"/>
            <p:cNvSpPr/>
            <p:nvPr/>
          </p:nvSpPr>
          <p:spPr>
            <a:xfrm>
              <a:off x="7189001" y="2306530"/>
              <a:ext cx="417943" cy="128394"/>
            </a:xfrm>
            <a:custGeom>
              <a:avLst/>
              <a:gdLst/>
              <a:ahLst/>
              <a:cxnLst/>
              <a:rect l="l" t="t" r="r" b="b"/>
              <a:pathLst>
                <a:path w="2705" h="831" extrusionOk="0">
                  <a:moveTo>
                    <a:pt x="2705" y="0"/>
                  </a:moveTo>
                  <a:lnTo>
                    <a:pt x="2703" y="1"/>
                  </a:lnTo>
                  <a:lnTo>
                    <a:pt x="2703" y="1"/>
                  </a:lnTo>
                  <a:cubicBezTo>
                    <a:pt x="2704" y="1"/>
                    <a:pt x="2705" y="1"/>
                    <a:pt x="2705" y="0"/>
                  </a:cubicBezTo>
                  <a:close/>
                  <a:moveTo>
                    <a:pt x="2703" y="1"/>
                  </a:moveTo>
                  <a:cubicBezTo>
                    <a:pt x="2616" y="23"/>
                    <a:pt x="1" y="499"/>
                    <a:pt x="1" y="499"/>
                  </a:cubicBezTo>
                  <a:lnTo>
                    <a:pt x="64" y="831"/>
                  </a:lnTo>
                  <a:lnTo>
                    <a:pt x="2703" y="1"/>
                  </a:ln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51;p35"/>
            <p:cNvSpPr/>
            <p:nvPr/>
          </p:nvSpPr>
          <p:spPr>
            <a:xfrm>
              <a:off x="7301480" y="2720597"/>
              <a:ext cx="344552" cy="145544"/>
            </a:xfrm>
            <a:custGeom>
              <a:avLst/>
              <a:gdLst/>
              <a:ahLst/>
              <a:cxnLst/>
              <a:rect l="l" t="t" r="r" b="b"/>
              <a:pathLst>
                <a:path w="2230" h="942" extrusionOk="0">
                  <a:moveTo>
                    <a:pt x="2230" y="1"/>
                  </a:moveTo>
                  <a:lnTo>
                    <a:pt x="0" y="412"/>
                  </a:lnTo>
                  <a:lnTo>
                    <a:pt x="332" y="862"/>
                  </a:lnTo>
                  <a:cubicBezTo>
                    <a:pt x="363" y="911"/>
                    <a:pt x="441" y="941"/>
                    <a:pt x="530" y="941"/>
                  </a:cubicBezTo>
                  <a:cubicBezTo>
                    <a:pt x="556" y="941"/>
                    <a:pt x="582" y="939"/>
                    <a:pt x="609" y="934"/>
                  </a:cubicBezTo>
                  <a:lnTo>
                    <a:pt x="1858" y="704"/>
                  </a:lnTo>
                  <a:cubicBezTo>
                    <a:pt x="1977" y="681"/>
                    <a:pt x="2072" y="609"/>
                    <a:pt x="2088" y="530"/>
                  </a:cubicBezTo>
                  <a:lnTo>
                    <a:pt x="2230" y="1"/>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52;p35"/>
            <p:cNvSpPr/>
            <p:nvPr/>
          </p:nvSpPr>
          <p:spPr>
            <a:xfrm>
              <a:off x="6976558" y="4066779"/>
              <a:ext cx="1160660" cy="158986"/>
            </a:xfrm>
            <a:custGeom>
              <a:avLst/>
              <a:gdLst/>
              <a:ahLst/>
              <a:cxnLst/>
              <a:rect l="l" t="t" r="r" b="b"/>
              <a:pathLst>
                <a:path w="7512" h="1029" extrusionOk="0">
                  <a:moveTo>
                    <a:pt x="253" y="0"/>
                  </a:moveTo>
                  <a:cubicBezTo>
                    <a:pt x="111" y="0"/>
                    <a:pt x="0" y="79"/>
                    <a:pt x="0" y="174"/>
                  </a:cubicBezTo>
                  <a:lnTo>
                    <a:pt x="0" y="854"/>
                  </a:lnTo>
                  <a:cubicBezTo>
                    <a:pt x="0" y="949"/>
                    <a:pt x="111" y="1028"/>
                    <a:pt x="253" y="1028"/>
                  </a:cubicBezTo>
                  <a:lnTo>
                    <a:pt x="7258" y="1028"/>
                  </a:lnTo>
                  <a:cubicBezTo>
                    <a:pt x="7401" y="1028"/>
                    <a:pt x="7511" y="949"/>
                    <a:pt x="7511" y="854"/>
                  </a:cubicBezTo>
                  <a:lnTo>
                    <a:pt x="7511" y="174"/>
                  </a:lnTo>
                  <a:cubicBezTo>
                    <a:pt x="7511" y="79"/>
                    <a:pt x="7401" y="0"/>
                    <a:pt x="7258" y="0"/>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53;p35"/>
            <p:cNvSpPr/>
            <p:nvPr/>
          </p:nvSpPr>
          <p:spPr>
            <a:xfrm>
              <a:off x="7302716" y="595876"/>
              <a:ext cx="1071510" cy="1148127"/>
            </a:xfrm>
            <a:custGeom>
              <a:avLst/>
              <a:gdLst/>
              <a:ahLst/>
              <a:cxnLst/>
              <a:rect l="l" t="t" r="r" b="b"/>
              <a:pathLst>
                <a:path w="6935" h="7431" extrusionOk="0">
                  <a:moveTo>
                    <a:pt x="5316" y="1"/>
                  </a:moveTo>
                  <a:cubicBezTo>
                    <a:pt x="5230" y="1"/>
                    <a:pt x="5145" y="37"/>
                    <a:pt x="5084" y="106"/>
                  </a:cubicBezTo>
                  <a:lnTo>
                    <a:pt x="4807" y="423"/>
                  </a:lnTo>
                  <a:lnTo>
                    <a:pt x="4736" y="510"/>
                  </a:lnTo>
                  <a:lnTo>
                    <a:pt x="4610" y="652"/>
                  </a:lnTo>
                  <a:lnTo>
                    <a:pt x="3408" y="2035"/>
                  </a:lnTo>
                  <a:lnTo>
                    <a:pt x="3297" y="2154"/>
                  </a:lnTo>
                  <a:lnTo>
                    <a:pt x="3226" y="2241"/>
                  </a:lnTo>
                  <a:lnTo>
                    <a:pt x="403" y="5483"/>
                  </a:lnTo>
                  <a:lnTo>
                    <a:pt x="190" y="5720"/>
                  </a:lnTo>
                  <a:lnTo>
                    <a:pt x="158" y="5767"/>
                  </a:lnTo>
                  <a:lnTo>
                    <a:pt x="111" y="5815"/>
                  </a:lnTo>
                  <a:cubicBezTo>
                    <a:pt x="0" y="5941"/>
                    <a:pt x="16" y="6139"/>
                    <a:pt x="143" y="6250"/>
                  </a:cubicBezTo>
                  <a:lnTo>
                    <a:pt x="1415" y="7356"/>
                  </a:lnTo>
                  <a:cubicBezTo>
                    <a:pt x="1472" y="7406"/>
                    <a:pt x="1544" y="7430"/>
                    <a:pt x="1615" y="7430"/>
                  </a:cubicBezTo>
                  <a:cubicBezTo>
                    <a:pt x="1702" y="7430"/>
                    <a:pt x="1789" y="7394"/>
                    <a:pt x="1850" y="7325"/>
                  </a:cubicBezTo>
                  <a:lnTo>
                    <a:pt x="2032" y="7119"/>
                  </a:lnTo>
                  <a:lnTo>
                    <a:pt x="2103" y="7032"/>
                  </a:lnTo>
                  <a:lnTo>
                    <a:pt x="2254" y="6858"/>
                  </a:lnTo>
                  <a:lnTo>
                    <a:pt x="4965" y="3743"/>
                  </a:lnTo>
                  <a:lnTo>
                    <a:pt x="5037" y="3656"/>
                  </a:lnTo>
                  <a:lnTo>
                    <a:pt x="5131" y="3554"/>
                  </a:lnTo>
                  <a:lnTo>
                    <a:pt x="6325" y="2178"/>
                  </a:lnTo>
                  <a:lnTo>
                    <a:pt x="6476" y="2012"/>
                  </a:lnTo>
                  <a:lnTo>
                    <a:pt x="6547" y="1925"/>
                  </a:lnTo>
                  <a:lnTo>
                    <a:pt x="6816" y="1616"/>
                  </a:lnTo>
                  <a:cubicBezTo>
                    <a:pt x="6934" y="1490"/>
                    <a:pt x="6918" y="1292"/>
                    <a:pt x="6792" y="1182"/>
                  </a:cubicBezTo>
                  <a:lnTo>
                    <a:pt x="5519" y="75"/>
                  </a:lnTo>
                  <a:cubicBezTo>
                    <a:pt x="5458" y="25"/>
                    <a:pt x="5387" y="1"/>
                    <a:pt x="5316" y="1"/>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54;p35"/>
            <p:cNvSpPr/>
            <p:nvPr/>
          </p:nvSpPr>
          <p:spPr>
            <a:xfrm>
              <a:off x="6558779" y="2212592"/>
              <a:ext cx="425205" cy="417936"/>
            </a:xfrm>
            <a:custGeom>
              <a:avLst/>
              <a:gdLst/>
              <a:ahLst/>
              <a:cxnLst/>
              <a:rect l="l" t="t" r="r" b="b"/>
              <a:pathLst>
                <a:path w="2752" h="2705" extrusionOk="0">
                  <a:moveTo>
                    <a:pt x="1199" y="0"/>
                  </a:moveTo>
                  <a:cubicBezTo>
                    <a:pt x="1162" y="0"/>
                    <a:pt x="1126" y="16"/>
                    <a:pt x="1099" y="47"/>
                  </a:cubicBezTo>
                  <a:lnTo>
                    <a:pt x="48" y="1320"/>
                  </a:lnTo>
                  <a:cubicBezTo>
                    <a:pt x="0" y="1375"/>
                    <a:pt x="8" y="1454"/>
                    <a:pt x="56" y="1502"/>
                  </a:cubicBezTo>
                  <a:lnTo>
                    <a:pt x="720" y="2047"/>
                  </a:lnTo>
                  <a:lnTo>
                    <a:pt x="1479" y="2680"/>
                  </a:lnTo>
                  <a:cubicBezTo>
                    <a:pt x="1499" y="2696"/>
                    <a:pt x="1524" y="2705"/>
                    <a:pt x="1550" y="2705"/>
                  </a:cubicBezTo>
                  <a:cubicBezTo>
                    <a:pt x="1587" y="2705"/>
                    <a:pt x="1625" y="2688"/>
                    <a:pt x="1653" y="2656"/>
                  </a:cubicBezTo>
                  <a:lnTo>
                    <a:pt x="2712" y="1383"/>
                  </a:lnTo>
                  <a:cubicBezTo>
                    <a:pt x="2752" y="1328"/>
                    <a:pt x="2752" y="1249"/>
                    <a:pt x="2696" y="1209"/>
                  </a:cubicBezTo>
                  <a:lnTo>
                    <a:pt x="1945" y="577"/>
                  </a:lnTo>
                  <a:lnTo>
                    <a:pt x="1281" y="31"/>
                  </a:lnTo>
                  <a:cubicBezTo>
                    <a:pt x="1257" y="10"/>
                    <a:pt x="1228" y="0"/>
                    <a:pt x="1199" y="0"/>
                  </a:cubicBez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55;p35"/>
            <p:cNvSpPr/>
            <p:nvPr/>
          </p:nvSpPr>
          <p:spPr>
            <a:xfrm>
              <a:off x="6669867" y="2301586"/>
              <a:ext cx="314114" cy="328941"/>
            </a:xfrm>
            <a:custGeom>
              <a:avLst/>
              <a:gdLst/>
              <a:ahLst/>
              <a:cxnLst/>
              <a:rect l="l" t="t" r="r" b="b"/>
              <a:pathLst>
                <a:path w="2033" h="2129" extrusionOk="0">
                  <a:moveTo>
                    <a:pt x="1218" y="1"/>
                  </a:moveTo>
                  <a:lnTo>
                    <a:pt x="1" y="1471"/>
                  </a:lnTo>
                  <a:lnTo>
                    <a:pt x="760" y="2104"/>
                  </a:lnTo>
                  <a:cubicBezTo>
                    <a:pt x="780" y="2120"/>
                    <a:pt x="805" y="2129"/>
                    <a:pt x="831" y="2129"/>
                  </a:cubicBezTo>
                  <a:cubicBezTo>
                    <a:pt x="868" y="2129"/>
                    <a:pt x="906" y="2112"/>
                    <a:pt x="934" y="2080"/>
                  </a:cubicBezTo>
                  <a:lnTo>
                    <a:pt x="1993" y="807"/>
                  </a:lnTo>
                  <a:cubicBezTo>
                    <a:pt x="2033" y="752"/>
                    <a:pt x="2033" y="673"/>
                    <a:pt x="1977" y="633"/>
                  </a:cubicBezTo>
                  <a:lnTo>
                    <a:pt x="1218"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56;p35"/>
            <p:cNvSpPr/>
            <p:nvPr/>
          </p:nvSpPr>
          <p:spPr>
            <a:xfrm>
              <a:off x="6636958" y="3018633"/>
              <a:ext cx="1534414" cy="160222"/>
            </a:xfrm>
            <a:custGeom>
              <a:avLst/>
              <a:gdLst/>
              <a:ahLst/>
              <a:cxnLst/>
              <a:rect l="l" t="t" r="r" b="b"/>
              <a:pathLst>
                <a:path w="9931" h="1037" extrusionOk="0">
                  <a:moveTo>
                    <a:pt x="0" y="1"/>
                  </a:moveTo>
                  <a:lnTo>
                    <a:pt x="0" y="1037"/>
                  </a:lnTo>
                  <a:lnTo>
                    <a:pt x="9527" y="1037"/>
                  </a:lnTo>
                  <a:cubicBezTo>
                    <a:pt x="9749" y="1037"/>
                    <a:pt x="9931" y="855"/>
                    <a:pt x="9931" y="633"/>
                  </a:cubicBezTo>
                  <a:lnTo>
                    <a:pt x="9931" y="412"/>
                  </a:lnTo>
                  <a:cubicBezTo>
                    <a:pt x="9931" y="183"/>
                    <a:pt x="9749" y="1"/>
                    <a:pt x="9527" y="1"/>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57;p35"/>
            <p:cNvSpPr/>
            <p:nvPr/>
          </p:nvSpPr>
          <p:spPr>
            <a:xfrm>
              <a:off x="6636958" y="3178697"/>
              <a:ext cx="241959" cy="45424"/>
            </a:xfrm>
            <a:custGeom>
              <a:avLst/>
              <a:gdLst/>
              <a:ahLst/>
              <a:cxnLst/>
              <a:rect l="l" t="t" r="r" b="b"/>
              <a:pathLst>
                <a:path w="1566" h="294" extrusionOk="0">
                  <a:moveTo>
                    <a:pt x="0" y="1"/>
                  </a:moveTo>
                  <a:lnTo>
                    <a:pt x="0" y="293"/>
                  </a:lnTo>
                  <a:lnTo>
                    <a:pt x="1566" y="293"/>
                  </a:lnTo>
                  <a:lnTo>
                    <a:pt x="1566"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58;p35"/>
            <p:cNvSpPr/>
            <p:nvPr/>
          </p:nvSpPr>
          <p:spPr>
            <a:xfrm>
              <a:off x="6742021" y="3223967"/>
              <a:ext cx="94250" cy="138127"/>
            </a:xfrm>
            <a:custGeom>
              <a:avLst/>
              <a:gdLst/>
              <a:ahLst/>
              <a:cxnLst/>
              <a:rect l="l" t="t" r="r" b="b"/>
              <a:pathLst>
                <a:path w="610" h="894" extrusionOk="0">
                  <a:moveTo>
                    <a:pt x="0" y="0"/>
                  </a:moveTo>
                  <a:lnTo>
                    <a:pt x="0" y="648"/>
                  </a:lnTo>
                  <a:cubicBezTo>
                    <a:pt x="0" y="783"/>
                    <a:pt x="119" y="893"/>
                    <a:pt x="253" y="893"/>
                  </a:cubicBezTo>
                  <a:lnTo>
                    <a:pt x="364" y="893"/>
                  </a:lnTo>
                  <a:cubicBezTo>
                    <a:pt x="498" y="893"/>
                    <a:pt x="609" y="783"/>
                    <a:pt x="609" y="648"/>
                  </a:cubicBezTo>
                  <a:lnTo>
                    <a:pt x="609" y="0"/>
                  </a:lnTo>
                  <a:close/>
                </a:path>
              </a:pathLst>
            </a:custGeom>
            <a:solidFill>
              <a:srgbClr val="56CDD3"/>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59;p35"/>
            <p:cNvSpPr/>
            <p:nvPr/>
          </p:nvSpPr>
          <p:spPr>
            <a:xfrm>
              <a:off x="7011939" y="2947870"/>
              <a:ext cx="1038445" cy="70918"/>
            </a:xfrm>
            <a:custGeom>
              <a:avLst/>
              <a:gdLst/>
              <a:ahLst/>
              <a:cxnLst/>
              <a:rect l="l" t="t" r="r" b="b"/>
              <a:pathLst>
                <a:path w="6721" h="459" extrusionOk="0">
                  <a:moveTo>
                    <a:pt x="435" y="0"/>
                  </a:moveTo>
                  <a:cubicBezTo>
                    <a:pt x="198" y="0"/>
                    <a:pt x="1" y="198"/>
                    <a:pt x="1" y="435"/>
                  </a:cubicBezTo>
                  <a:lnTo>
                    <a:pt x="1" y="459"/>
                  </a:lnTo>
                  <a:lnTo>
                    <a:pt x="6721" y="459"/>
                  </a:lnTo>
                  <a:lnTo>
                    <a:pt x="6721" y="435"/>
                  </a:lnTo>
                  <a:cubicBezTo>
                    <a:pt x="6721" y="198"/>
                    <a:pt x="6531" y="0"/>
                    <a:pt x="6286" y="0"/>
                  </a:cubicBezTo>
                  <a:close/>
                </a:path>
              </a:pathLst>
            </a:custGeom>
            <a:solidFill>
              <a:srgbClr val="D9E2E7"/>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60;p35"/>
            <p:cNvSpPr/>
            <p:nvPr/>
          </p:nvSpPr>
          <p:spPr>
            <a:xfrm>
              <a:off x="7011939" y="2947870"/>
              <a:ext cx="1038445" cy="70918"/>
            </a:xfrm>
            <a:custGeom>
              <a:avLst/>
              <a:gdLst/>
              <a:ahLst/>
              <a:cxnLst/>
              <a:rect l="l" t="t" r="r" b="b"/>
              <a:pathLst>
                <a:path w="6721" h="459" extrusionOk="0">
                  <a:moveTo>
                    <a:pt x="435" y="0"/>
                  </a:moveTo>
                  <a:cubicBezTo>
                    <a:pt x="198" y="0"/>
                    <a:pt x="1" y="198"/>
                    <a:pt x="1" y="435"/>
                  </a:cubicBezTo>
                  <a:lnTo>
                    <a:pt x="1" y="459"/>
                  </a:lnTo>
                  <a:lnTo>
                    <a:pt x="6721" y="459"/>
                  </a:lnTo>
                  <a:lnTo>
                    <a:pt x="6721" y="435"/>
                  </a:lnTo>
                  <a:cubicBezTo>
                    <a:pt x="6721" y="198"/>
                    <a:pt x="6531" y="0"/>
                    <a:pt x="6286" y="0"/>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61;p35"/>
            <p:cNvSpPr/>
            <p:nvPr/>
          </p:nvSpPr>
          <p:spPr>
            <a:xfrm>
              <a:off x="5701282" y="2559451"/>
              <a:ext cx="155" cy="0"/>
            </a:xfrm>
            <a:custGeom>
              <a:avLst/>
              <a:gdLst/>
              <a:ahLst/>
              <a:cxnLst/>
              <a:rect l="l" t="t" r="r" b="b"/>
              <a:pathLst>
                <a:path w="1" extrusionOk="0">
                  <a:moveTo>
                    <a:pt x="0" y="0"/>
                  </a:moveTo>
                  <a:lnTo>
                    <a:pt x="0" y="0"/>
                  </a:lnTo>
                  <a:lnTo>
                    <a:pt x="0" y="0"/>
                  </a:lnTo>
                  <a:close/>
                </a:path>
              </a:pathLst>
            </a:custGeom>
            <a:solidFill>
              <a:srgbClr val="D9E2E7"/>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62;p35"/>
            <p:cNvSpPr/>
            <p:nvPr/>
          </p:nvSpPr>
          <p:spPr>
            <a:xfrm>
              <a:off x="5662186" y="2559450"/>
              <a:ext cx="974950" cy="1679778"/>
            </a:xfrm>
            <a:custGeom>
              <a:avLst/>
              <a:gdLst/>
              <a:ahLst/>
              <a:cxnLst/>
              <a:rect l="l" t="t" r="r" b="b"/>
              <a:pathLst>
                <a:path w="6057" h="10872" extrusionOk="0">
                  <a:moveTo>
                    <a:pt x="293" y="0"/>
                  </a:moveTo>
                  <a:cubicBezTo>
                    <a:pt x="245" y="71"/>
                    <a:pt x="198" y="142"/>
                    <a:pt x="166" y="221"/>
                  </a:cubicBezTo>
                  <a:cubicBezTo>
                    <a:pt x="166" y="229"/>
                    <a:pt x="158" y="229"/>
                    <a:pt x="166" y="229"/>
                  </a:cubicBezTo>
                  <a:cubicBezTo>
                    <a:pt x="150" y="245"/>
                    <a:pt x="142" y="261"/>
                    <a:pt x="142" y="277"/>
                  </a:cubicBezTo>
                  <a:cubicBezTo>
                    <a:pt x="48" y="482"/>
                    <a:pt x="0" y="712"/>
                    <a:pt x="0" y="957"/>
                  </a:cubicBezTo>
                  <a:lnTo>
                    <a:pt x="0" y="10871"/>
                  </a:lnTo>
                  <a:lnTo>
                    <a:pt x="6056" y="10871"/>
                  </a:lnTo>
                  <a:lnTo>
                    <a:pt x="6056" y="3416"/>
                  </a:lnTo>
                  <a:lnTo>
                    <a:pt x="3186" y="3416"/>
                  </a:lnTo>
                  <a:lnTo>
                    <a:pt x="3186" y="0"/>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63;p35"/>
            <p:cNvSpPr/>
            <p:nvPr/>
          </p:nvSpPr>
          <p:spPr>
            <a:xfrm>
              <a:off x="5723221" y="1793426"/>
              <a:ext cx="1481881" cy="1200967"/>
            </a:xfrm>
            <a:custGeom>
              <a:avLst/>
              <a:gdLst/>
              <a:ahLst/>
              <a:cxnLst/>
              <a:rect l="l" t="t" r="r" b="b"/>
              <a:pathLst>
                <a:path w="9591" h="7773" extrusionOk="0">
                  <a:moveTo>
                    <a:pt x="9124" y="1"/>
                  </a:moveTo>
                  <a:lnTo>
                    <a:pt x="8468" y="357"/>
                  </a:lnTo>
                  <a:lnTo>
                    <a:pt x="8397" y="388"/>
                  </a:lnTo>
                  <a:lnTo>
                    <a:pt x="8310" y="436"/>
                  </a:lnTo>
                  <a:lnTo>
                    <a:pt x="783" y="4460"/>
                  </a:lnTo>
                  <a:lnTo>
                    <a:pt x="506" y="4610"/>
                  </a:lnTo>
                  <a:cubicBezTo>
                    <a:pt x="372" y="4705"/>
                    <a:pt x="253" y="4824"/>
                    <a:pt x="151" y="4958"/>
                  </a:cubicBezTo>
                  <a:cubicBezTo>
                    <a:pt x="103" y="5029"/>
                    <a:pt x="56" y="5100"/>
                    <a:pt x="24" y="5171"/>
                  </a:cubicBezTo>
                  <a:cubicBezTo>
                    <a:pt x="24" y="5171"/>
                    <a:pt x="16" y="5171"/>
                    <a:pt x="24" y="5179"/>
                  </a:cubicBezTo>
                  <a:cubicBezTo>
                    <a:pt x="8" y="5195"/>
                    <a:pt x="0" y="5211"/>
                    <a:pt x="0" y="5227"/>
                  </a:cubicBezTo>
                  <a:lnTo>
                    <a:pt x="16" y="5266"/>
                  </a:lnTo>
                  <a:lnTo>
                    <a:pt x="24" y="5274"/>
                  </a:lnTo>
                  <a:lnTo>
                    <a:pt x="1155" y="7393"/>
                  </a:lnTo>
                  <a:lnTo>
                    <a:pt x="1360" y="7773"/>
                  </a:lnTo>
                  <a:lnTo>
                    <a:pt x="3044" y="6365"/>
                  </a:lnTo>
                  <a:lnTo>
                    <a:pt x="3044" y="6357"/>
                  </a:lnTo>
                  <a:lnTo>
                    <a:pt x="5630" y="4191"/>
                  </a:lnTo>
                  <a:lnTo>
                    <a:pt x="7092" y="2966"/>
                  </a:lnTo>
                  <a:lnTo>
                    <a:pt x="8326" y="1930"/>
                  </a:lnTo>
                  <a:lnTo>
                    <a:pt x="8429" y="1843"/>
                  </a:lnTo>
                  <a:lnTo>
                    <a:pt x="8460" y="1819"/>
                  </a:lnTo>
                  <a:lnTo>
                    <a:pt x="9591" y="863"/>
                  </a:lnTo>
                  <a:lnTo>
                    <a:pt x="9124" y="1"/>
                  </a:lnTo>
                  <a:close/>
                </a:path>
              </a:pathLst>
            </a:custGeom>
            <a:solidFill>
              <a:srgbClr val="2D406A"/>
            </a:solidFill>
            <a:ln w="114300" cap="flat" cmpd="sng">
              <a:solidFill>
                <a:srgbClr val="2D406A"/>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64;p35"/>
            <p:cNvSpPr/>
            <p:nvPr/>
          </p:nvSpPr>
          <p:spPr>
            <a:xfrm>
              <a:off x="7008231" y="1683575"/>
              <a:ext cx="652485" cy="422726"/>
            </a:xfrm>
            <a:custGeom>
              <a:avLst/>
              <a:gdLst/>
              <a:ahLst/>
              <a:cxnLst/>
              <a:rect l="l" t="t" r="r" b="b"/>
              <a:pathLst>
                <a:path w="4223" h="2736" extrusionOk="0">
                  <a:moveTo>
                    <a:pt x="143" y="0"/>
                  </a:moveTo>
                  <a:cubicBezTo>
                    <a:pt x="64" y="0"/>
                    <a:pt x="1" y="63"/>
                    <a:pt x="1" y="143"/>
                  </a:cubicBezTo>
                  <a:lnTo>
                    <a:pt x="1" y="2586"/>
                  </a:lnTo>
                  <a:cubicBezTo>
                    <a:pt x="1" y="2665"/>
                    <a:pt x="64" y="2736"/>
                    <a:pt x="143" y="2736"/>
                  </a:cubicBezTo>
                  <a:lnTo>
                    <a:pt x="4073" y="2736"/>
                  </a:lnTo>
                  <a:cubicBezTo>
                    <a:pt x="4152" y="2736"/>
                    <a:pt x="4223" y="2665"/>
                    <a:pt x="4223" y="2586"/>
                  </a:cubicBezTo>
                  <a:lnTo>
                    <a:pt x="4223" y="143"/>
                  </a:lnTo>
                  <a:cubicBezTo>
                    <a:pt x="4223" y="63"/>
                    <a:pt x="4152" y="0"/>
                    <a:pt x="4073"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65;p35"/>
            <p:cNvSpPr/>
            <p:nvPr/>
          </p:nvSpPr>
          <p:spPr>
            <a:xfrm>
              <a:off x="7008231" y="1683575"/>
              <a:ext cx="652485" cy="108772"/>
            </a:xfrm>
            <a:custGeom>
              <a:avLst/>
              <a:gdLst/>
              <a:ahLst/>
              <a:cxnLst/>
              <a:rect l="l" t="t" r="r" b="b"/>
              <a:pathLst>
                <a:path w="4223" h="704" extrusionOk="0">
                  <a:moveTo>
                    <a:pt x="143" y="0"/>
                  </a:moveTo>
                  <a:cubicBezTo>
                    <a:pt x="64" y="0"/>
                    <a:pt x="1" y="63"/>
                    <a:pt x="1" y="150"/>
                  </a:cubicBezTo>
                  <a:lnTo>
                    <a:pt x="1" y="704"/>
                  </a:lnTo>
                  <a:lnTo>
                    <a:pt x="4223" y="222"/>
                  </a:lnTo>
                  <a:lnTo>
                    <a:pt x="4223" y="150"/>
                  </a:lnTo>
                  <a:cubicBezTo>
                    <a:pt x="4223" y="71"/>
                    <a:pt x="4152" y="0"/>
                    <a:pt x="4073" y="0"/>
                  </a:cubicBezTo>
                  <a:close/>
                </a:path>
              </a:pathLst>
            </a:custGeom>
            <a:solidFill>
              <a:srgbClr val="1B29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66;p35"/>
            <p:cNvSpPr/>
            <p:nvPr/>
          </p:nvSpPr>
          <p:spPr>
            <a:xfrm>
              <a:off x="6098361" y="2743475"/>
              <a:ext cx="809920" cy="221550"/>
            </a:xfrm>
            <a:custGeom>
              <a:avLst/>
              <a:gdLst/>
              <a:ahLst/>
              <a:cxnLst/>
              <a:rect l="l" t="t" r="r" b="b"/>
              <a:pathLst>
                <a:path w="4626" h="1226" extrusionOk="0">
                  <a:moveTo>
                    <a:pt x="0" y="0"/>
                  </a:moveTo>
                  <a:lnTo>
                    <a:pt x="0" y="1226"/>
                  </a:lnTo>
                  <a:lnTo>
                    <a:pt x="4459" y="1226"/>
                  </a:lnTo>
                  <a:cubicBezTo>
                    <a:pt x="4554" y="1226"/>
                    <a:pt x="4626" y="1147"/>
                    <a:pt x="4626" y="1052"/>
                  </a:cubicBezTo>
                  <a:lnTo>
                    <a:pt x="4626" y="174"/>
                  </a:lnTo>
                  <a:cubicBezTo>
                    <a:pt x="4626" y="79"/>
                    <a:pt x="4554" y="0"/>
                    <a:pt x="4459"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67;p35"/>
            <p:cNvSpPr/>
            <p:nvPr/>
          </p:nvSpPr>
          <p:spPr>
            <a:xfrm>
              <a:off x="5817314" y="3352822"/>
              <a:ext cx="702546" cy="641041"/>
            </a:xfrm>
            <a:custGeom>
              <a:avLst/>
              <a:gdLst/>
              <a:ahLst/>
              <a:cxnLst/>
              <a:rect l="l" t="t" r="r" b="b"/>
              <a:pathLst>
                <a:path w="4547" h="4149" extrusionOk="0">
                  <a:moveTo>
                    <a:pt x="2270" y="0"/>
                  </a:moveTo>
                  <a:cubicBezTo>
                    <a:pt x="1740" y="0"/>
                    <a:pt x="1210" y="202"/>
                    <a:pt x="807" y="605"/>
                  </a:cubicBezTo>
                  <a:cubicBezTo>
                    <a:pt x="0" y="1419"/>
                    <a:pt x="0" y="2732"/>
                    <a:pt x="807" y="3538"/>
                  </a:cubicBezTo>
                  <a:cubicBezTo>
                    <a:pt x="1210" y="3945"/>
                    <a:pt x="1740" y="4149"/>
                    <a:pt x="2270" y="4149"/>
                  </a:cubicBezTo>
                  <a:cubicBezTo>
                    <a:pt x="2801" y="4149"/>
                    <a:pt x="3333" y="3945"/>
                    <a:pt x="3740" y="3538"/>
                  </a:cubicBezTo>
                  <a:cubicBezTo>
                    <a:pt x="4546" y="2732"/>
                    <a:pt x="4546" y="1419"/>
                    <a:pt x="3740" y="605"/>
                  </a:cubicBezTo>
                  <a:cubicBezTo>
                    <a:pt x="3333" y="202"/>
                    <a:pt x="2801" y="0"/>
                    <a:pt x="2270" y="0"/>
                  </a:cubicBezTo>
                  <a:close/>
                </a:path>
              </a:pathLst>
            </a:custGeom>
            <a:solidFill>
              <a:srgbClr val="1B29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68;p35"/>
            <p:cNvSpPr/>
            <p:nvPr/>
          </p:nvSpPr>
          <p:spPr>
            <a:xfrm>
              <a:off x="5817314" y="3319758"/>
              <a:ext cx="702546" cy="640269"/>
            </a:xfrm>
            <a:custGeom>
              <a:avLst/>
              <a:gdLst/>
              <a:ahLst/>
              <a:cxnLst/>
              <a:rect l="l" t="t" r="r" b="b"/>
              <a:pathLst>
                <a:path w="4547" h="4144" extrusionOk="0">
                  <a:moveTo>
                    <a:pt x="2270" y="1"/>
                  </a:moveTo>
                  <a:cubicBezTo>
                    <a:pt x="1740" y="1"/>
                    <a:pt x="1210" y="202"/>
                    <a:pt x="807" y="606"/>
                  </a:cubicBezTo>
                  <a:cubicBezTo>
                    <a:pt x="0" y="1412"/>
                    <a:pt x="0" y="2732"/>
                    <a:pt x="807" y="3539"/>
                  </a:cubicBezTo>
                  <a:cubicBezTo>
                    <a:pt x="1210" y="3942"/>
                    <a:pt x="1740" y="4144"/>
                    <a:pt x="2270" y="4144"/>
                  </a:cubicBezTo>
                  <a:cubicBezTo>
                    <a:pt x="2801" y="4144"/>
                    <a:pt x="3333" y="3942"/>
                    <a:pt x="3740" y="3539"/>
                  </a:cubicBezTo>
                  <a:cubicBezTo>
                    <a:pt x="4546" y="2732"/>
                    <a:pt x="4546" y="1412"/>
                    <a:pt x="3740" y="606"/>
                  </a:cubicBezTo>
                  <a:cubicBezTo>
                    <a:pt x="3333" y="202"/>
                    <a:pt x="2801" y="1"/>
                    <a:pt x="2270" y="1"/>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69;p35"/>
            <p:cNvSpPr/>
            <p:nvPr/>
          </p:nvSpPr>
          <p:spPr>
            <a:xfrm>
              <a:off x="5945553" y="3416940"/>
              <a:ext cx="446063" cy="446056"/>
            </a:xfrm>
            <a:custGeom>
              <a:avLst/>
              <a:gdLst/>
              <a:ahLst/>
              <a:cxnLst/>
              <a:rect l="l" t="t" r="r" b="b"/>
              <a:pathLst>
                <a:path w="2887" h="2887" extrusionOk="0">
                  <a:moveTo>
                    <a:pt x="1447" y="0"/>
                  </a:moveTo>
                  <a:cubicBezTo>
                    <a:pt x="649" y="0"/>
                    <a:pt x="0" y="649"/>
                    <a:pt x="0" y="1447"/>
                  </a:cubicBezTo>
                  <a:cubicBezTo>
                    <a:pt x="0" y="2238"/>
                    <a:pt x="649" y="2886"/>
                    <a:pt x="1447" y="2886"/>
                  </a:cubicBezTo>
                  <a:cubicBezTo>
                    <a:pt x="2238" y="2886"/>
                    <a:pt x="2886" y="2238"/>
                    <a:pt x="2886" y="1447"/>
                  </a:cubicBezTo>
                  <a:cubicBezTo>
                    <a:pt x="2886" y="649"/>
                    <a:pt x="2238" y="0"/>
                    <a:pt x="1447" y="0"/>
                  </a:cubicBezTo>
                  <a:close/>
                </a:path>
              </a:pathLst>
            </a:custGeom>
            <a:solidFill>
              <a:srgbClr val="56CDD3"/>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70;p35"/>
            <p:cNvSpPr/>
            <p:nvPr/>
          </p:nvSpPr>
          <p:spPr>
            <a:xfrm>
              <a:off x="6033465" y="3504853"/>
              <a:ext cx="268843" cy="268839"/>
            </a:xfrm>
            <a:custGeom>
              <a:avLst/>
              <a:gdLst/>
              <a:ahLst/>
              <a:cxnLst/>
              <a:rect l="l" t="t" r="r" b="b"/>
              <a:pathLst>
                <a:path w="1740" h="1740" extrusionOk="0">
                  <a:moveTo>
                    <a:pt x="870" y="0"/>
                  </a:moveTo>
                  <a:cubicBezTo>
                    <a:pt x="388" y="0"/>
                    <a:pt x="1" y="388"/>
                    <a:pt x="1" y="870"/>
                  </a:cubicBezTo>
                  <a:cubicBezTo>
                    <a:pt x="1" y="1345"/>
                    <a:pt x="388" y="1740"/>
                    <a:pt x="870" y="1740"/>
                  </a:cubicBezTo>
                  <a:cubicBezTo>
                    <a:pt x="1353" y="1740"/>
                    <a:pt x="1740" y="1345"/>
                    <a:pt x="1740" y="870"/>
                  </a:cubicBezTo>
                  <a:cubicBezTo>
                    <a:pt x="1740" y="388"/>
                    <a:pt x="1353" y="0"/>
                    <a:pt x="870"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71;p35"/>
            <p:cNvSpPr/>
            <p:nvPr/>
          </p:nvSpPr>
          <p:spPr>
            <a:xfrm>
              <a:off x="6735841" y="2964866"/>
              <a:ext cx="99194" cy="53922"/>
            </a:xfrm>
            <a:custGeom>
              <a:avLst/>
              <a:gdLst/>
              <a:ahLst/>
              <a:cxnLst/>
              <a:rect l="l" t="t" r="r" b="b"/>
              <a:pathLst>
                <a:path w="642" h="349" extrusionOk="0">
                  <a:moveTo>
                    <a:pt x="1" y="1"/>
                  </a:moveTo>
                  <a:lnTo>
                    <a:pt x="1" y="349"/>
                  </a:lnTo>
                  <a:lnTo>
                    <a:pt x="641" y="349"/>
                  </a:lnTo>
                  <a:lnTo>
                    <a:pt x="641" y="1"/>
                  </a:ln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72;p35"/>
            <p:cNvSpPr/>
            <p:nvPr/>
          </p:nvSpPr>
          <p:spPr>
            <a:xfrm>
              <a:off x="6873967" y="1280477"/>
              <a:ext cx="935852" cy="427670"/>
            </a:xfrm>
            <a:custGeom>
              <a:avLst/>
              <a:gdLst/>
              <a:ahLst/>
              <a:cxnLst/>
              <a:rect l="l" t="t" r="r" b="b"/>
              <a:pathLst>
                <a:path w="6057" h="2768" extrusionOk="0">
                  <a:moveTo>
                    <a:pt x="3510" y="1"/>
                  </a:moveTo>
                  <a:cubicBezTo>
                    <a:pt x="3384" y="1"/>
                    <a:pt x="3258" y="39"/>
                    <a:pt x="3155" y="119"/>
                  </a:cubicBezTo>
                  <a:lnTo>
                    <a:pt x="229" y="2427"/>
                  </a:lnTo>
                  <a:cubicBezTo>
                    <a:pt x="0" y="2617"/>
                    <a:pt x="48" y="2767"/>
                    <a:pt x="340" y="2767"/>
                  </a:cubicBezTo>
                  <a:lnTo>
                    <a:pt x="5685" y="2767"/>
                  </a:lnTo>
                  <a:cubicBezTo>
                    <a:pt x="5985" y="2767"/>
                    <a:pt x="6056" y="2578"/>
                    <a:pt x="5859" y="2356"/>
                  </a:cubicBezTo>
                  <a:lnTo>
                    <a:pt x="3945" y="190"/>
                  </a:lnTo>
                  <a:cubicBezTo>
                    <a:pt x="3834" y="65"/>
                    <a:pt x="3672" y="1"/>
                    <a:pt x="3510" y="1"/>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73;p35"/>
            <p:cNvSpPr/>
            <p:nvPr/>
          </p:nvSpPr>
          <p:spPr>
            <a:xfrm>
              <a:off x="5662192" y="4184046"/>
              <a:ext cx="2741272" cy="549883"/>
            </a:xfrm>
            <a:custGeom>
              <a:avLst/>
              <a:gdLst/>
              <a:ahLst/>
              <a:cxnLst/>
              <a:rect l="l" t="t" r="r" b="b"/>
              <a:pathLst>
                <a:path w="17742" h="3559" extrusionOk="0">
                  <a:moveTo>
                    <a:pt x="435" y="0"/>
                  </a:moveTo>
                  <a:cubicBezTo>
                    <a:pt x="190" y="0"/>
                    <a:pt x="0" y="198"/>
                    <a:pt x="0" y="435"/>
                  </a:cubicBezTo>
                  <a:lnTo>
                    <a:pt x="0" y="3123"/>
                  </a:lnTo>
                  <a:cubicBezTo>
                    <a:pt x="0" y="3361"/>
                    <a:pt x="190" y="3558"/>
                    <a:pt x="435" y="3558"/>
                  </a:cubicBezTo>
                  <a:lnTo>
                    <a:pt x="1471" y="3558"/>
                  </a:lnTo>
                  <a:cubicBezTo>
                    <a:pt x="1708" y="3558"/>
                    <a:pt x="1905" y="3361"/>
                    <a:pt x="1905" y="3123"/>
                  </a:cubicBezTo>
                  <a:lnTo>
                    <a:pt x="1905" y="2562"/>
                  </a:lnTo>
                  <a:lnTo>
                    <a:pt x="15829" y="2562"/>
                  </a:lnTo>
                  <a:lnTo>
                    <a:pt x="15829" y="3123"/>
                  </a:lnTo>
                  <a:cubicBezTo>
                    <a:pt x="15829" y="3361"/>
                    <a:pt x="16026" y="3558"/>
                    <a:pt x="16263" y="3558"/>
                  </a:cubicBezTo>
                  <a:lnTo>
                    <a:pt x="17307" y="3558"/>
                  </a:lnTo>
                  <a:cubicBezTo>
                    <a:pt x="17544" y="3558"/>
                    <a:pt x="17742" y="3361"/>
                    <a:pt x="17742" y="3123"/>
                  </a:cubicBezTo>
                  <a:lnTo>
                    <a:pt x="17742" y="435"/>
                  </a:lnTo>
                  <a:cubicBezTo>
                    <a:pt x="17742" y="198"/>
                    <a:pt x="17544" y="0"/>
                    <a:pt x="17307" y="0"/>
                  </a:cubicBezTo>
                  <a:close/>
                </a:path>
              </a:pathLst>
            </a:custGeom>
            <a:solidFill>
              <a:srgbClr val="FCBF4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274;p35"/>
            <p:cNvSpPr/>
            <p:nvPr/>
          </p:nvSpPr>
          <p:spPr>
            <a:xfrm>
              <a:off x="5662192" y="4184046"/>
              <a:ext cx="2741272" cy="145544"/>
            </a:xfrm>
            <a:custGeom>
              <a:avLst/>
              <a:gdLst/>
              <a:ahLst/>
              <a:cxnLst/>
              <a:rect l="l" t="t" r="r" b="b"/>
              <a:pathLst>
                <a:path w="17742" h="942" extrusionOk="0">
                  <a:moveTo>
                    <a:pt x="435" y="0"/>
                  </a:moveTo>
                  <a:cubicBezTo>
                    <a:pt x="190" y="0"/>
                    <a:pt x="0" y="198"/>
                    <a:pt x="0" y="435"/>
                  </a:cubicBezTo>
                  <a:lnTo>
                    <a:pt x="0" y="941"/>
                  </a:lnTo>
                  <a:lnTo>
                    <a:pt x="17742" y="941"/>
                  </a:lnTo>
                  <a:lnTo>
                    <a:pt x="17742" y="435"/>
                  </a:lnTo>
                  <a:cubicBezTo>
                    <a:pt x="17742" y="198"/>
                    <a:pt x="17544" y="0"/>
                    <a:pt x="17307" y="0"/>
                  </a:cubicBez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75;p35"/>
            <p:cNvSpPr/>
            <p:nvPr/>
          </p:nvSpPr>
          <p:spPr>
            <a:xfrm>
              <a:off x="5662192" y="4419818"/>
              <a:ext cx="2741272" cy="314109"/>
            </a:xfrm>
            <a:custGeom>
              <a:avLst/>
              <a:gdLst/>
              <a:ahLst/>
              <a:cxnLst/>
              <a:rect l="l" t="t" r="r" b="b"/>
              <a:pathLst>
                <a:path w="17742" h="2033" extrusionOk="0">
                  <a:moveTo>
                    <a:pt x="0" y="0"/>
                  </a:moveTo>
                  <a:lnTo>
                    <a:pt x="0" y="1597"/>
                  </a:lnTo>
                  <a:cubicBezTo>
                    <a:pt x="0" y="1835"/>
                    <a:pt x="190" y="2032"/>
                    <a:pt x="435" y="2032"/>
                  </a:cubicBezTo>
                  <a:lnTo>
                    <a:pt x="1471" y="2032"/>
                  </a:lnTo>
                  <a:cubicBezTo>
                    <a:pt x="1708" y="2032"/>
                    <a:pt x="1905" y="1835"/>
                    <a:pt x="1905" y="1597"/>
                  </a:cubicBezTo>
                  <a:lnTo>
                    <a:pt x="1905" y="1044"/>
                  </a:lnTo>
                  <a:lnTo>
                    <a:pt x="15836" y="1044"/>
                  </a:lnTo>
                  <a:lnTo>
                    <a:pt x="15836" y="1597"/>
                  </a:lnTo>
                  <a:cubicBezTo>
                    <a:pt x="15836" y="1835"/>
                    <a:pt x="16026" y="2032"/>
                    <a:pt x="16271" y="2032"/>
                  </a:cubicBezTo>
                  <a:lnTo>
                    <a:pt x="17307" y="2032"/>
                  </a:lnTo>
                  <a:cubicBezTo>
                    <a:pt x="17544" y="2032"/>
                    <a:pt x="17742" y="1835"/>
                    <a:pt x="17742" y="1597"/>
                  </a:cubicBezTo>
                  <a:lnTo>
                    <a:pt x="17742" y="0"/>
                  </a:lnTo>
                  <a:close/>
                </a:path>
              </a:pathLst>
            </a:custGeom>
            <a:solidFill>
              <a:srgbClr val="2D406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76;p35"/>
            <p:cNvSpPr/>
            <p:nvPr/>
          </p:nvSpPr>
          <p:spPr>
            <a:xfrm>
              <a:off x="5662192" y="4580964"/>
              <a:ext cx="294491" cy="152960"/>
            </a:xfrm>
            <a:custGeom>
              <a:avLst/>
              <a:gdLst/>
              <a:ahLst/>
              <a:cxnLst/>
              <a:rect l="l" t="t" r="r" b="b"/>
              <a:pathLst>
                <a:path w="1906" h="990" extrusionOk="0">
                  <a:moveTo>
                    <a:pt x="0" y="1"/>
                  </a:moveTo>
                  <a:lnTo>
                    <a:pt x="0" y="554"/>
                  </a:lnTo>
                  <a:cubicBezTo>
                    <a:pt x="0" y="792"/>
                    <a:pt x="190" y="989"/>
                    <a:pt x="435" y="989"/>
                  </a:cubicBezTo>
                  <a:lnTo>
                    <a:pt x="1471" y="989"/>
                  </a:lnTo>
                  <a:cubicBezTo>
                    <a:pt x="1708" y="989"/>
                    <a:pt x="1905" y="792"/>
                    <a:pt x="1905" y="554"/>
                  </a:cubicBezTo>
                  <a:lnTo>
                    <a:pt x="1905" y="1"/>
                  </a:ln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77;p35"/>
            <p:cNvSpPr/>
            <p:nvPr/>
          </p:nvSpPr>
          <p:spPr>
            <a:xfrm>
              <a:off x="8108918" y="4580964"/>
              <a:ext cx="294491" cy="152960"/>
            </a:xfrm>
            <a:custGeom>
              <a:avLst/>
              <a:gdLst/>
              <a:ahLst/>
              <a:cxnLst/>
              <a:rect l="l" t="t" r="r" b="b"/>
              <a:pathLst>
                <a:path w="1906" h="990" extrusionOk="0">
                  <a:moveTo>
                    <a:pt x="0" y="1"/>
                  </a:moveTo>
                  <a:lnTo>
                    <a:pt x="0" y="554"/>
                  </a:lnTo>
                  <a:cubicBezTo>
                    <a:pt x="0" y="792"/>
                    <a:pt x="190" y="989"/>
                    <a:pt x="435" y="989"/>
                  </a:cubicBezTo>
                  <a:lnTo>
                    <a:pt x="1471" y="989"/>
                  </a:lnTo>
                  <a:cubicBezTo>
                    <a:pt x="1708" y="989"/>
                    <a:pt x="1906" y="792"/>
                    <a:pt x="1906" y="554"/>
                  </a:cubicBezTo>
                  <a:lnTo>
                    <a:pt x="1906" y="1"/>
                  </a:lnTo>
                  <a:close/>
                </a:path>
              </a:pathLst>
            </a:custGeom>
            <a:solidFill>
              <a:srgbClr val="30A0A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78;p35"/>
            <p:cNvSpPr/>
            <p:nvPr/>
          </p:nvSpPr>
          <p:spPr>
            <a:xfrm>
              <a:off x="7201361" y="2104904"/>
              <a:ext cx="299436" cy="34455"/>
            </a:xfrm>
            <a:custGeom>
              <a:avLst/>
              <a:gdLst/>
              <a:ahLst/>
              <a:cxnLst/>
              <a:rect l="l" t="t" r="r" b="b"/>
              <a:pathLst>
                <a:path w="1938" h="223" extrusionOk="0">
                  <a:moveTo>
                    <a:pt x="0" y="1"/>
                  </a:moveTo>
                  <a:lnTo>
                    <a:pt x="47" y="222"/>
                  </a:lnTo>
                  <a:lnTo>
                    <a:pt x="1937" y="1"/>
                  </a:lnTo>
                  <a:close/>
                </a:path>
              </a:pathLst>
            </a:custGeom>
            <a:solidFill>
              <a:srgbClr val="CCC650"/>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79;p35"/>
            <p:cNvSpPr/>
            <p:nvPr/>
          </p:nvSpPr>
          <p:spPr>
            <a:xfrm>
              <a:off x="7790022" y="658604"/>
              <a:ext cx="536450" cy="519755"/>
            </a:xfrm>
            <a:custGeom>
              <a:avLst/>
              <a:gdLst/>
              <a:ahLst/>
              <a:cxnLst/>
              <a:rect l="l" t="t" r="r" b="b"/>
              <a:pathLst>
                <a:path w="3472" h="3364" extrusionOk="0">
                  <a:moveTo>
                    <a:pt x="1386" y="1"/>
                  </a:moveTo>
                  <a:cubicBezTo>
                    <a:pt x="1343" y="1"/>
                    <a:pt x="1301" y="17"/>
                    <a:pt x="1274" y="48"/>
                  </a:cubicBezTo>
                  <a:lnTo>
                    <a:pt x="56" y="1463"/>
                  </a:lnTo>
                  <a:cubicBezTo>
                    <a:pt x="1" y="1527"/>
                    <a:pt x="17" y="1629"/>
                    <a:pt x="88" y="1693"/>
                  </a:cubicBezTo>
                  <a:lnTo>
                    <a:pt x="151" y="1748"/>
                  </a:lnTo>
                  <a:lnTo>
                    <a:pt x="341" y="1922"/>
                  </a:lnTo>
                  <a:lnTo>
                    <a:pt x="1724" y="3116"/>
                  </a:lnTo>
                  <a:lnTo>
                    <a:pt x="1883" y="3250"/>
                  </a:lnTo>
                  <a:lnTo>
                    <a:pt x="1962" y="3314"/>
                  </a:lnTo>
                  <a:cubicBezTo>
                    <a:pt x="1996" y="3348"/>
                    <a:pt x="2040" y="3364"/>
                    <a:pt x="2082" y="3364"/>
                  </a:cubicBezTo>
                  <a:cubicBezTo>
                    <a:pt x="2127" y="3364"/>
                    <a:pt x="2170" y="3346"/>
                    <a:pt x="2199" y="3314"/>
                  </a:cubicBezTo>
                  <a:lnTo>
                    <a:pt x="3416" y="1906"/>
                  </a:lnTo>
                  <a:cubicBezTo>
                    <a:pt x="3472" y="1835"/>
                    <a:pt x="3464" y="1732"/>
                    <a:pt x="3393" y="1661"/>
                  </a:cubicBezTo>
                  <a:lnTo>
                    <a:pt x="3322" y="1606"/>
                  </a:lnTo>
                  <a:lnTo>
                    <a:pt x="1582" y="104"/>
                  </a:lnTo>
                  <a:lnTo>
                    <a:pt x="1511" y="48"/>
                  </a:lnTo>
                  <a:cubicBezTo>
                    <a:pt x="1475" y="17"/>
                    <a:pt x="1430" y="1"/>
                    <a:pt x="1386" y="1"/>
                  </a:cubicBezTo>
                  <a:close/>
                </a:path>
              </a:pathLst>
            </a:custGeom>
            <a:solidFill>
              <a:srgbClr val="DBD75A"/>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41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296399" y="338253"/>
            <a:ext cx="8686800" cy="9922370"/>
            <a:chOff x="8915400" y="349976"/>
            <a:chExt cx="8686800" cy="992237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535" r="6839"/>
            <a:stretch/>
          </p:blipFill>
          <p:spPr>
            <a:xfrm>
              <a:off x="8915400" y="349976"/>
              <a:ext cx="8686800" cy="9922370"/>
            </a:xfrm>
            <a:prstGeom prst="rect">
              <a:avLst/>
            </a:prstGeom>
          </p:spPr>
        </p:pic>
        <p:sp>
          <p:nvSpPr>
            <p:cNvPr id="5" name="Rectangle 4"/>
            <p:cNvSpPr/>
            <p:nvPr/>
          </p:nvSpPr>
          <p:spPr>
            <a:xfrm>
              <a:off x="8991600" y="419100"/>
              <a:ext cx="2514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image16.png"/>
          <p:cNvPicPr/>
          <p:nvPr/>
        </p:nvPicPr>
        <p:blipFill>
          <a:blip r:embed="rId3"/>
          <a:srcRect/>
          <a:stretch>
            <a:fillRect/>
          </a:stretch>
        </p:blipFill>
        <p:spPr>
          <a:xfrm>
            <a:off x="228600" y="1029678"/>
            <a:ext cx="9220199" cy="3428022"/>
          </a:xfrm>
          <a:prstGeom prst="rect">
            <a:avLst/>
          </a:prstGeom>
          <a:ln/>
        </p:spPr>
      </p:pic>
      <p:pic>
        <p:nvPicPr>
          <p:cNvPr id="56" name="Picture 55">
            <a:extLst>
              <a:ext uri="{FF2B5EF4-FFF2-40B4-BE49-F238E27FC236}">
                <a16:creationId xmlns:a16="http://schemas.microsoft.com/office/drawing/2014/main" id="{3F24575F-17A0-4C92-8CB8-E025D153FC81}"/>
              </a:ext>
            </a:extLst>
          </p:cNvPr>
          <p:cNvPicPr>
            <a:picLocks noChangeAspect="1"/>
          </p:cNvPicPr>
          <p:nvPr/>
        </p:nvPicPr>
        <p:blipFill>
          <a:blip r:embed="rId4"/>
          <a:stretch>
            <a:fillRect/>
          </a:stretch>
        </p:blipFill>
        <p:spPr>
          <a:xfrm>
            <a:off x="1447800" y="5558404"/>
            <a:ext cx="6324600" cy="4702219"/>
          </a:xfrm>
          <a:prstGeom prst="rect">
            <a:avLst/>
          </a:prstGeom>
        </p:spPr>
      </p:pic>
    </p:spTree>
    <p:extLst>
      <p:ext uri="{BB962C8B-B14F-4D97-AF65-F5344CB8AC3E}">
        <p14:creationId xmlns:p14="http://schemas.microsoft.com/office/powerpoint/2010/main" val="39752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Difference between mitosis ans meiosis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552931"/>
            <a:ext cx="11353800" cy="8239970"/>
          </a:xfrm>
          <a:prstGeom prst="rect">
            <a:avLst/>
          </a:prstGeom>
        </p:spPr>
      </p:pic>
      <p:sp>
        <p:nvSpPr>
          <p:cNvPr id="10" name="Rectangle 9"/>
          <p:cNvSpPr/>
          <p:nvPr/>
        </p:nvSpPr>
        <p:spPr>
          <a:xfrm>
            <a:off x="1863071" y="9221569"/>
            <a:ext cx="8999258" cy="646331"/>
          </a:xfrm>
          <a:prstGeom prst="rect">
            <a:avLst/>
          </a:prstGeom>
        </p:spPr>
        <p:txBody>
          <a:bodyPr wrap="none">
            <a:spAutoFit/>
          </a:bodyPr>
          <a:lstStyle/>
          <a:p>
            <a:pPr algn="ctr">
              <a:spcAft>
                <a:spcPts val="800"/>
              </a:spcAft>
            </a:pPr>
            <a:r>
              <a:rPr lang="en-US" sz="3600" i="1" smtClean="0">
                <a:latin typeface="Arial" panose="020B0604020202020204" pitchFamily="34" charset="0"/>
                <a:ea typeface="Calibri" panose="020F0502020204030204" pitchFamily="34" charset="0"/>
                <a:cs typeface="Arial" panose="020B0604020202020204" pitchFamily="34" charset="0"/>
              </a:rPr>
              <a:t>Video quá trình nguyên phân và giảm phân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2"/>
          <p:cNvGrpSpPr/>
          <p:nvPr/>
        </p:nvGrpSpPr>
        <p:grpSpPr>
          <a:xfrm>
            <a:off x="12420600" y="4279057"/>
            <a:ext cx="6512929" cy="6859358"/>
            <a:chOff x="0" y="0"/>
            <a:chExt cx="13023280" cy="13716000"/>
          </a:xfrm>
        </p:grpSpPr>
        <p:grpSp>
          <p:nvGrpSpPr>
            <p:cNvPr id="12" name="Group 13"/>
            <p:cNvGrpSpPr/>
            <p:nvPr/>
          </p:nvGrpSpPr>
          <p:grpSpPr>
            <a:xfrm>
              <a:off x="0" y="9054901"/>
              <a:ext cx="1620462" cy="4661099"/>
              <a:chOff x="0" y="0"/>
              <a:chExt cx="184427" cy="530485"/>
            </a:xfrm>
          </p:grpSpPr>
          <p:sp>
            <p:nvSpPr>
              <p:cNvPr id="14" name="Freeform 14"/>
              <p:cNvSpPr/>
              <p:nvPr/>
            </p:nvSpPr>
            <p:spPr>
              <a:xfrm>
                <a:off x="0" y="0"/>
                <a:ext cx="184427" cy="530485"/>
              </a:xfrm>
              <a:custGeom>
                <a:avLst/>
                <a:gdLst/>
                <a:ahLst/>
                <a:cxnLst/>
                <a:rect l="l" t="t" r="r" b="b"/>
                <a:pathLst>
                  <a:path w="184427" h="530485">
                    <a:moveTo>
                      <a:pt x="31851" y="0"/>
                    </a:moveTo>
                    <a:lnTo>
                      <a:pt x="152576" y="0"/>
                    </a:lnTo>
                    <a:cubicBezTo>
                      <a:pt x="161023" y="0"/>
                      <a:pt x="169125" y="3356"/>
                      <a:pt x="175098" y="9329"/>
                    </a:cubicBezTo>
                    <a:cubicBezTo>
                      <a:pt x="181071" y="15302"/>
                      <a:pt x="184427" y="23403"/>
                      <a:pt x="184427" y="31851"/>
                    </a:cubicBezTo>
                    <a:lnTo>
                      <a:pt x="184427" y="498635"/>
                    </a:lnTo>
                    <a:cubicBezTo>
                      <a:pt x="184427" y="516225"/>
                      <a:pt x="170167" y="530485"/>
                      <a:pt x="152576" y="530485"/>
                    </a:cubicBezTo>
                    <a:lnTo>
                      <a:pt x="31851" y="530485"/>
                    </a:lnTo>
                    <a:cubicBezTo>
                      <a:pt x="23403" y="530485"/>
                      <a:pt x="15302" y="527130"/>
                      <a:pt x="9329" y="521156"/>
                    </a:cubicBezTo>
                    <a:cubicBezTo>
                      <a:pt x="3356" y="515183"/>
                      <a:pt x="0" y="507082"/>
                      <a:pt x="0" y="498635"/>
                    </a:cubicBezTo>
                    <a:lnTo>
                      <a:pt x="0" y="31851"/>
                    </a:lnTo>
                    <a:cubicBezTo>
                      <a:pt x="0" y="23403"/>
                      <a:pt x="3356" y="15302"/>
                      <a:pt x="9329" y="9329"/>
                    </a:cubicBezTo>
                    <a:cubicBezTo>
                      <a:pt x="15302" y="3356"/>
                      <a:pt x="23403" y="0"/>
                      <a:pt x="31851" y="0"/>
                    </a:cubicBezTo>
                    <a:close/>
                  </a:path>
                </a:pathLst>
              </a:custGeom>
              <a:solidFill>
                <a:srgbClr val="DD7147"/>
              </a:solidFill>
              <a:ln w="47625" cap="sq">
                <a:solidFill>
                  <a:srgbClr val="000000"/>
                </a:solidFill>
                <a:prstDash val="solid"/>
                <a:miter/>
              </a:ln>
            </p:spPr>
          </p:sp>
          <p:sp>
            <p:nvSpPr>
              <p:cNvPr id="15" name="TextBox 15"/>
              <p:cNvSpPr txBox="1"/>
              <p:nvPr/>
            </p:nvSpPr>
            <p:spPr>
              <a:xfrm>
                <a:off x="0" y="-76200"/>
                <a:ext cx="184427" cy="606685"/>
              </a:xfrm>
              <a:prstGeom prst="rect">
                <a:avLst/>
              </a:prstGeom>
            </p:spPr>
            <p:txBody>
              <a:bodyPr lIns="0" tIns="0" rIns="0" bIns="0" rtlCol="0" anchor="ctr"/>
              <a:lstStyle/>
              <a:p>
                <a:pPr marL="0" lvl="0" indent="0" algn="l">
                  <a:lnSpc>
                    <a:spcPts val="2799"/>
                  </a:lnSpc>
                  <a:spcBef>
                    <a:spcPct val="0"/>
                  </a:spcBef>
                </a:pPr>
                <a:endParaRPr/>
              </a:p>
            </p:txBody>
          </p:sp>
        </p:grpSp>
        <p:sp>
          <p:nvSpPr>
            <p:cNvPr id="13" name="Freeform 12"/>
            <p:cNvSpPr/>
            <p:nvPr/>
          </p:nvSpPr>
          <p:spPr>
            <a:xfrm>
              <a:off x="328968" y="0"/>
              <a:ext cx="12694312" cy="13716000"/>
            </a:xfrm>
            <a:custGeom>
              <a:avLst/>
              <a:gdLst/>
              <a:ahLst/>
              <a:cxnLst/>
              <a:rect l="l" t="t" r="r" b="b"/>
              <a:pathLst>
                <a:path w="12694312" h="13716000">
                  <a:moveTo>
                    <a:pt x="0" y="0"/>
                  </a:moveTo>
                  <a:lnTo>
                    <a:pt x="12694312" y="0"/>
                  </a:lnTo>
                  <a:lnTo>
                    <a:pt x="12694312" y="13716000"/>
                  </a:lnTo>
                  <a:lnTo>
                    <a:pt x="0" y="13716000"/>
                  </a:lnTo>
                  <a:lnTo>
                    <a:pt x="0" y="0"/>
                  </a:lnTo>
                  <a:close/>
                </a:path>
              </a:pathLst>
            </a:custGeom>
            <a:blipFill>
              <a:blip r:embed="rId5">
                <a:extLst>
                  <a:ext uri="{96DAC541-7B7A-43D3-8B79-37D633B846F1}">
                    <asvg:svgBlip xmlns="" xmlns:asvg="http://schemas.microsoft.com/office/drawing/2016/SVG/main" r:embed="rId6"/>
                  </a:ext>
                </a:extLst>
              </a:blip>
              <a:stretch>
                <a:fillRect l="-1369"/>
              </a:stretch>
            </a:blipFill>
          </p:spPr>
        </p:sp>
      </p:grpSp>
      <p:pic>
        <p:nvPicPr>
          <p:cNvPr id="9" name="Google Shape;217;p3"/>
          <p:cNvPicPr preferRelativeResize="0"/>
          <p:nvPr/>
        </p:nvPicPr>
        <p:blipFill rotWithShape="1">
          <a:blip r:embed="rId7">
            <a:alphaModFix/>
          </a:blip>
          <a:srcRect/>
          <a:stretch/>
        </p:blipFill>
        <p:spPr>
          <a:xfrm>
            <a:off x="14097000" y="318837"/>
            <a:ext cx="4021112" cy="839051"/>
          </a:xfrm>
          <a:prstGeom prst="rect">
            <a:avLst/>
          </a:prstGeom>
          <a:noFill/>
          <a:ln>
            <a:noFill/>
          </a:ln>
        </p:spPr>
      </p:pic>
    </p:spTree>
    <p:extLst>
      <p:ext uri="{BB962C8B-B14F-4D97-AF65-F5344CB8AC3E}">
        <p14:creationId xmlns:p14="http://schemas.microsoft.com/office/powerpoint/2010/main" val="171097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33400" y="3429001"/>
            <a:ext cx="3352800" cy="3352800"/>
            <a:chOff x="609600" y="3543300"/>
            <a:chExt cx="3352800" cy="3352800"/>
          </a:xfrm>
        </p:grpSpPr>
        <p:sp>
          <p:nvSpPr>
            <p:cNvPr id="11" name="Oval 10"/>
            <p:cNvSpPr/>
            <p:nvPr/>
          </p:nvSpPr>
          <p:spPr>
            <a:xfrm>
              <a:off x="609600" y="3543300"/>
              <a:ext cx="3352800" cy="33528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a:solidFill>
                  <a:schemeClr val="tx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853381" y="4267200"/>
              <a:ext cx="2865237" cy="2014334"/>
            </a:xfrm>
            <a:prstGeom prst="rect">
              <a:avLst/>
            </a:prstGeom>
          </p:spPr>
          <p:txBody>
            <a:bodyPr wrap="square">
              <a:spAutoFit/>
            </a:bodyPr>
            <a:lstStyle/>
            <a:p>
              <a:pPr lvl="0" algn="ctr">
                <a:lnSpc>
                  <a:spcPct val="150000"/>
                </a:lnSpc>
              </a:pPr>
              <a:r>
                <a:rPr lang="en-US" sz="4400" b="1" smtClean="0">
                  <a:latin typeface="Arial" panose="020B0604020202020204" pitchFamily="34" charset="0"/>
                  <a:cs typeface="Arial" panose="020B0604020202020204" pitchFamily="34" charset="0"/>
                </a:rPr>
                <a:t>NGUYÊN PHÂN</a:t>
              </a:r>
              <a:endParaRPr lang="en-US" sz="4400" b="1">
                <a:latin typeface="Arial" panose="020B0604020202020204" pitchFamily="34" charset="0"/>
                <a:cs typeface="Arial" panose="020B0604020202020204" pitchFamily="34" charset="0"/>
              </a:endParaRPr>
            </a:p>
          </p:txBody>
        </p:sp>
      </p:grpSp>
      <p:sp>
        <p:nvSpPr>
          <p:cNvPr id="14" name="Rounded Rectangle 13"/>
          <p:cNvSpPr/>
          <p:nvPr/>
        </p:nvSpPr>
        <p:spPr>
          <a:xfrm>
            <a:off x="4549824" y="1343024"/>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Khái niệm</a:t>
            </a:r>
            <a:endParaRPr lang="en-US" sz="40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4549824" y="4341234"/>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Vị trí</a:t>
            </a:r>
            <a:endParaRPr lang="en-US" sz="4000" b="1">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8422152" y="723900"/>
            <a:ext cx="9372600" cy="2305048"/>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L</a:t>
            </a:r>
            <a:r>
              <a:rPr lang="vi-VN" sz="3600" smtClean="0">
                <a:solidFill>
                  <a:schemeClr val="tx1"/>
                </a:solidFill>
                <a:latin typeface="Arial" panose="020B0604020202020204" pitchFamily="34" charset="0"/>
                <a:cs typeface="Arial" panose="020B0604020202020204" pitchFamily="34" charset="0"/>
              </a:rPr>
              <a:t>à </a:t>
            </a:r>
            <a:r>
              <a:rPr lang="vi-VN" sz="3600">
                <a:solidFill>
                  <a:schemeClr val="tx1"/>
                </a:solidFill>
                <a:latin typeface="Arial" panose="020B0604020202020204" pitchFamily="34" charset="0"/>
                <a:cs typeface="Arial" panose="020B0604020202020204" pitchFamily="34" charset="0"/>
              </a:rPr>
              <a:t>quá trình phân chia bộ nhiễm sắc thể kép thành hai bộ nhiễm sắc thể giống nhau.</a:t>
            </a:r>
            <a:endParaRPr lang="en-US" sz="36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8392844" y="4076701"/>
            <a:ext cx="9372600" cy="1600200"/>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a:t>
            </a:r>
            <a:r>
              <a:rPr lang="vi-VN" sz="3600" smtClean="0">
                <a:solidFill>
                  <a:schemeClr val="tx1"/>
                </a:solidFill>
                <a:latin typeface="Arial" panose="020B0604020202020204" pitchFamily="34" charset="0"/>
                <a:cs typeface="Arial" panose="020B0604020202020204" pitchFamily="34" charset="0"/>
              </a:rPr>
              <a:t>ế </a:t>
            </a:r>
            <a:r>
              <a:rPr lang="vi-VN" sz="3600">
                <a:solidFill>
                  <a:schemeClr val="tx1"/>
                </a:solidFill>
                <a:latin typeface="Arial" panose="020B0604020202020204" pitchFamily="34" charset="0"/>
                <a:cs typeface="Arial" panose="020B0604020202020204" pitchFamily="34" charset="0"/>
              </a:rPr>
              <a:t>bào mầm sinh dục và tế bào sinh dưỡng.</a:t>
            </a:r>
            <a:endParaRPr lang="en-US" sz="36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8422152" y="6554353"/>
            <a:ext cx="9372600" cy="3094184"/>
          </a:xfrm>
          <a:prstGeom prst="roundRect">
            <a:avLst>
              <a:gd name="adj" fmla="val 777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T</a:t>
            </a:r>
            <a:r>
              <a:rPr lang="vi-VN" sz="3600" smtClean="0">
                <a:solidFill>
                  <a:schemeClr val="tx1"/>
                </a:solidFill>
                <a:latin typeface="Arial" panose="020B0604020202020204" pitchFamily="34" charset="0"/>
                <a:cs typeface="Arial" panose="020B0604020202020204" pitchFamily="34" charset="0"/>
              </a:rPr>
              <a:t>ế </a:t>
            </a:r>
            <a:r>
              <a:rPr lang="vi-VN" sz="3600">
                <a:solidFill>
                  <a:schemeClr val="tx1"/>
                </a:solidFill>
                <a:latin typeface="Arial" panose="020B0604020202020204" pitchFamily="34" charset="0"/>
                <a:cs typeface="Arial" panose="020B0604020202020204" pitchFamily="34" charset="0"/>
              </a:rPr>
              <a:t>bào mẹ (2n) → hai tế bào con có bộ nhiễm sắc thể giống nhau và giống tế bào mẹ (2n).</a:t>
            </a:r>
            <a:endParaRPr lang="en-US" sz="3600">
              <a:solidFill>
                <a:schemeClr val="tx1"/>
              </a:solidFill>
              <a:latin typeface="Arial" panose="020B0604020202020204" pitchFamily="34" charset="0"/>
              <a:cs typeface="Arial" panose="020B0604020202020204" pitchFamily="34" charset="0"/>
            </a:endParaRPr>
          </a:p>
        </p:txBody>
      </p:sp>
      <p:cxnSp>
        <p:nvCxnSpPr>
          <p:cNvPr id="27" name="Elbow Connector 26"/>
          <p:cNvCxnSpPr>
            <a:stCxn id="11" idx="0"/>
            <a:endCxn id="14" idx="1"/>
          </p:cNvCxnSpPr>
          <p:nvPr/>
        </p:nvCxnSpPr>
        <p:spPr>
          <a:xfrm rot="5400000" flipH="1" flipV="1">
            <a:off x="2603524" y="1482701"/>
            <a:ext cx="1552577" cy="234002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3"/>
            <a:endCxn id="18" idx="1"/>
          </p:cNvCxnSpPr>
          <p:nvPr/>
        </p:nvCxnSpPr>
        <p:spPr>
          <a:xfrm>
            <a:off x="7676564" y="1876424"/>
            <a:ext cx="745588"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6" name="Freeform 12"/>
          <p:cNvSpPr/>
          <p:nvPr/>
        </p:nvSpPr>
        <p:spPr>
          <a:xfrm>
            <a:off x="288848" y="125122"/>
            <a:ext cx="2013105" cy="1863037"/>
          </a:xfrm>
          <a:custGeom>
            <a:avLst/>
            <a:gdLst/>
            <a:ahLst/>
            <a:cxnLst/>
            <a:rect l="l" t="t" r="r" b="b"/>
            <a:pathLst>
              <a:path w="2755866" h="2550429">
                <a:moveTo>
                  <a:pt x="0" y="0"/>
                </a:moveTo>
                <a:lnTo>
                  <a:pt x="2755867" y="0"/>
                </a:lnTo>
                <a:lnTo>
                  <a:pt x="2755867" y="2550429"/>
                </a:lnTo>
                <a:lnTo>
                  <a:pt x="0" y="25504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47" name="Picture 46"/>
          <p:cNvPicPr>
            <a:picLocks noChangeAspect="1"/>
          </p:cNvPicPr>
          <p:nvPr/>
        </p:nvPicPr>
        <p:blipFill>
          <a:blip r:embed="rId4"/>
          <a:stretch>
            <a:fillRect/>
          </a:stretch>
        </p:blipFill>
        <p:spPr>
          <a:xfrm>
            <a:off x="288848" y="8377581"/>
            <a:ext cx="1550252" cy="1810914"/>
          </a:xfrm>
          <a:prstGeom prst="rect">
            <a:avLst/>
          </a:prstGeom>
        </p:spPr>
      </p:pic>
      <p:cxnSp>
        <p:nvCxnSpPr>
          <p:cNvPr id="20" name="Straight Connector 19"/>
          <p:cNvCxnSpPr>
            <a:stCxn id="16" idx="3"/>
            <a:endCxn id="24" idx="1"/>
          </p:cNvCxnSpPr>
          <p:nvPr/>
        </p:nvCxnSpPr>
        <p:spPr>
          <a:xfrm>
            <a:off x="7676564" y="4874634"/>
            <a:ext cx="716280" cy="2167"/>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4549824" y="7568045"/>
            <a:ext cx="3126740" cy="10668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Kết quả</a:t>
            </a:r>
            <a:endParaRPr lang="en-US" sz="4000" b="1">
              <a:solidFill>
                <a:schemeClr val="tx1"/>
              </a:solidFill>
              <a:latin typeface="Arial" panose="020B0604020202020204" pitchFamily="34" charset="0"/>
              <a:cs typeface="Arial" panose="020B0604020202020204" pitchFamily="34" charset="0"/>
            </a:endParaRPr>
          </a:p>
        </p:txBody>
      </p:sp>
      <p:cxnSp>
        <p:nvCxnSpPr>
          <p:cNvPr id="32" name="Elbow Connector 31"/>
          <p:cNvCxnSpPr>
            <a:stCxn id="11" idx="4"/>
            <a:endCxn id="31" idx="1"/>
          </p:cNvCxnSpPr>
          <p:nvPr/>
        </p:nvCxnSpPr>
        <p:spPr>
          <a:xfrm rot="16200000" flipH="1">
            <a:off x="2719990" y="6271611"/>
            <a:ext cx="1319644" cy="234002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3"/>
            <a:endCxn id="25" idx="1"/>
          </p:cNvCxnSpPr>
          <p:nvPr/>
        </p:nvCxnSpPr>
        <p:spPr>
          <a:xfrm>
            <a:off x="7676564" y="8101445"/>
            <a:ext cx="745588"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16" idx="1"/>
          </p:cNvCxnSpPr>
          <p:nvPr/>
        </p:nvCxnSpPr>
        <p:spPr>
          <a:xfrm flipV="1">
            <a:off x="3886200" y="4874634"/>
            <a:ext cx="663624" cy="2167"/>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4" grpId="0" animBg="1"/>
      <p:bldP spid="25"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TotalTime>
  <Words>2419</Words>
  <Application>Microsoft Office PowerPoint</Application>
  <PresentationFormat>Custom</PresentationFormat>
  <Paragraphs>205</Paragraphs>
  <Slides>49</Slides>
  <Notes>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Symbol</vt:lpstr>
      <vt:lpstr>等线 Light</vt:lpstr>
      <vt:lpstr>Arial</vt:lpstr>
      <vt:lpstr>Aharoni</vt:lpstr>
      <vt:lpstr>.VnMystical</vt:lpstr>
      <vt:lpstr>Wingdings</vt:lpstr>
      <vt:lpstr>Elsie</vt:lpstr>
      <vt:lpstr>Calibri</vt:lpstr>
      <vt:lpstr>Roboto</vt:lpstr>
      <vt:lpstr>Times New Roman</vt:lpstr>
      <vt:lpstr>Office Theme</vt:lpstr>
      <vt:lpstr>1_Office 主题​​</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dc:title>
  <dc:creator>Xinh Đẹp Dịu Hiền Huế Thị</dc:creator>
  <cp:lastModifiedBy>Ngô Văn Minh</cp:lastModifiedBy>
  <cp:revision>99</cp:revision>
  <dcterms:created xsi:type="dcterms:W3CDTF">2006-08-16T00:00:00Z</dcterms:created>
  <dcterms:modified xsi:type="dcterms:W3CDTF">2024-09-28T04:43:04Z</dcterms:modified>
  <dc:identifier>DAGAHtPBYhY</dc:identifier>
</cp:coreProperties>
</file>