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26"/>
  </p:notesMasterIdLst>
  <p:sldIdLst>
    <p:sldId id="256" r:id="rId3"/>
    <p:sldId id="257" r:id="rId4"/>
    <p:sldId id="259" r:id="rId5"/>
    <p:sldId id="258" r:id="rId6"/>
    <p:sldId id="262" r:id="rId7"/>
    <p:sldId id="263" r:id="rId8"/>
    <p:sldId id="266" r:id="rId9"/>
    <p:sldId id="271" r:id="rId10"/>
    <p:sldId id="304" r:id="rId11"/>
    <p:sldId id="269" r:id="rId12"/>
    <p:sldId id="265" r:id="rId13"/>
    <p:sldId id="305" r:id="rId14"/>
    <p:sldId id="306" r:id="rId15"/>
    <p:sldId id="260" r:id="rId16"/>
    <p:sldId id="264" r:id="rId17"/>
    <p:sldId id="270" r:id="rId18"/>
    <p:sldId id="272" r:id="rId19"/>
    <p:sldId id="267" r:id="rId20"/>
    <p:sldId id="275" r:id="rId21"/>
    <p:sldId id="268" r:id="rId22"/>
    <p:sldId id="274" r:id="rId23"/>
    <p:sldId id="261" r:id="rId24"/>
    <p:sldId id="273" r:id="rId25"/>
  </p:sldIdLst>
  <p:sldSz cx="9144000" cy="5143500" type="screen16x9"/>
  <p:notesSz cx="6858000" cy="9144000"/>
  <p:embeddedFontLst>
    <p:embeddedFont>
      <p:font typeface="Bebas Neue" panose="020B0604020202020204" charset="0"/>
      <p:regular r:id="rId27"/>
    </p:embeddedFont>
    <p:embeddedFont>
      <p:font typeface="Fira Sans Extra Condensed Medium" panose="020B0604020202020204" charset="0"/>
      <p:regular r:id="rId28"/>
      <p:bold r:id="rId29"/>
      <p:italic r:id="rId30"/>
      <p:boldItalic r:id="rId31"/>
    </p:embeddedFont>
    <p:embeddedFont>
      <p:font typeface="Luckiest Guy" panose="020B0604020202020204" charset="0"/>
      <p:regular r:id="rId32"/>
    </p:embeddedFont>
    <p:embeddedFont>
      <p:font typeface="Barlow" panose="020B0604020202020204" charset="0"/>
      <p:regular r:id="rId33"/>
      <p:bold r:id="rId34"/>
      <p:italic r:id="rId35"/>
      <p:boldItalic r:id="rId36"/>
    </p:embeddedFont>
    <p:embeddedFont>
      <p:font typeface="Fira Sans Extra Condensed SemiBold"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Roboto" panose="020B0604020202020204" charset="0"/>
      <p:regular r:id="rId45"/>
      <p:bold r:id="rId46"/>
      <p:italic r:id="rId47"/>
      <p:boldItalic r:id="rId48"/>
    </p:embeddedFont>
    <p:embeddedFont>
      <p:font typeface="PT Sans"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A74226-AB33-46DB-9C12-CD9F19497011}">
  <a:tblStyle styleId="{BEA74226-AB33-46DB-9C12-CD9F194970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5.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eb0c480a1_1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eb0c480a1_1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eeb0c480a1_1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eeb0c480a1_1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eeb0c480a1_1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eeb0c480a1_1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eeb0c480a1_1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eeb0c480a1_1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eb0c480a1_1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eb0c480a1_1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eeb0c480a1_1_1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eeb0c480a1_1_1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eb0c480a1_1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eb0c480a1_1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eb0c480a1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eb0c480a1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eb0c480a1_1_1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eb0c480a1_1_1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eeb0c480a1_1_1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eeb0c480a1_1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0d180e4e4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0d180e4e4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eb0c480a1_1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eb0c480a1_1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eeb0c480a1_1_1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eeb0c480a1_1_1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eb0c480a1_1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eb0c480a1_1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eb0c480a1_1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eb0c480a1_1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eb0c480a1_1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eeb0c480a1_1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eb0c480a1_1_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eeb0c480a1_1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0d180e4e4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0d180e4e4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eeb0c480a1_1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eeb0c480a1_1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0d180e4e4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0d180e4e4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73588" y="1184700"/>
            <a:ext cx="6796800" cy="234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200"/>
              <a:buNone/>
              <a:defRPr sz="7000">
                <a:solidFill>
                  <a:srgbClr val="434343"/>
                </a:solidFill>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369488" y="3563700"/>
            <a:ext cx="6405000" cy="39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3900" y="533400"/>
            <a:ext cx="7696200" cy="456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Font typeface="Fira Sans Extra Condensed Medium"/>
              <a:buNone/>
              <a:defRPr sz="300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42" name="Google Shape;42;p13"/>
          <p:cNvSpPr txBox="1">
            <a:spLocks noGrp="1"/>
          </p:cNvSpPr>
          <p:nvPr>
            <p:ph type="title" idx="2" hasCustomPrompt="1"/>
          </p:nvPr>
        </p:nvSpPr>
        <p:spPr>
          <a:xfrm>
            <a:off x="804025" y="125826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3" name="Google Shape;43;p13"/>
          <p:cNvSpPr txBox="1">
            <a:spLocks noGrp="1"/>
          </p:cNvSpPr>
          <p:nvPr>
            <p:ph type="subTitle" idx="1"/>
          </p:nvPr>
        </p:nvSpPr>
        <p:spPr>
          <a:xfrm>
            <a:off x="1690899" y="116626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13"/>
          <p:cNvSpPr txBox="1">
            <a:spLocks noGrp="1"/>
          </p:cNvSpPr>
          <p:nvPr>
            <p:ph type="subTitle" idx="3"/>
          </p:nvPr>
        </p:nvSpPr>
        <p:spPr>
          <a:xfrm>
            <a:off x="1690900" y="1499650"/>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 name="Google Shape;45;p13"/>
          <p:cNvSpPr txBox="1">
            <a:spLocks noGrp="1"/>
          </p:cNvSpPr>
          <p:nvPr>
            <p:ph type="title" idx="4" hasCustomPrompt="1"/>
          </p:nvPr>
        </p:nvSpPr>
        <p:spPr>
          <a:xfrm>
            <a:off x="804025" y="2337485"/>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6" name="Google Shape;46;p13"/>
          <p:cNvSpPr txBox="1">
            <a:spLocks noGrp="1"/>
          </p:cNvSpPr>
          <p:nvPr>
            <p:ph type="subTitle" idx="5"/>
          </p:nvPr>
        </p:nvSpPr>
        <p:spPr>
          <a:xfrm>
            <a:off x="1690899" y="2245488"/>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13"/>
          <p:cNvSpPr txBox="1">
            <a:spLocks noGrp="1"/>
          </p:cNvSpPr>
          <p:nvPr>
            <p:ph type="subTitle" idx="6"/>
          </p:nvPr>
        </p:nvSpPr>
        <p:spPr>
          <a:xfrm>
            <a:off x="1690900" y="2578863"/>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 name="Google Shape;48;p13"/>
          <p:cNvSpPr txBox="1">
            <a:spLocks noGrp="1"/>
          </p:cNvSpPr>
          <p:nvPr>
            <p:ph type="title" idx="7" hasCustomPrompt="1"/>
          </p:nvPr>
        </p:nvSpPr>
        <p:spPr>
          <a:xfrm>
            <a:off x="804025" y="341301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9" name="Google Shape;49;p13"/>
          <p:cNvSpPr txBox="1">
            <a:spLocks noGrp="1"/>
          </p:cNvSpPr>
          <p:nvPr>
            <p:ph type="subTitle" idx="8"/>
          </p:nvPr>
        </p:nvSpPr>
        <p:spPr>
          <a:xfrm>
            <a:off x="1690899" y="332101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subTitle" idx="9"/>
          </p:nvPr>
        </p:nvSpPr>
        <p:spPr>
          <a:xfrm>
            <a:off x="1690900" y="3654400"/>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13"/>
          <p:cNvSpPr txBox="1">
            <a:spLocks noGrp="1"/>
          </p:cNvSpPr>
          <p:nvPr>
            <p:ph type="title" idx="13" hasCustomPrompt="1"/>
          </p:nvPr>
        </p:nvSpPr>
        <p:spPr>
          <a:xfrm>
            <a:off x="4942700" y="1254598"/>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2" name="Google Shape;52;p13"/>
          <p:cNvSpPr txBox="1">
            <a:spLocks noGrp="1"/>
          </p:cNvSpPr>
          <p:nvPr>
            <p:ph type="subTitle" idx="14"/>
          </p:nvPr>
        </p:nvSpPr>
        <p:spPr>
          <a:xfrm>
            <a:off x="5829574" y="1162600"/>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3"/>
          <p:cNvSpPr txBox="1">
            <a:spLocks noGrp="1"/>
          </p:cNvSpPr>
          <p:nvPr>
            <p:ph type="subTitle" idx="15"/>
          </p:nvPr>
        </p:nvSpPr>
        <p:spPr>
          <a:xfrm>
            <a:off x="5829575" y="1495975"/>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13"/>
          <p:cNvSpPr txBox="1">
            <a:spLocks noGrp="1"/>
          </p:cNvSpPr>
          <p:nvPr>
            <p:ph type="title" idx="16" hasCustomPrompt="1"/>
          </p:nvPr>
        </p:nvSpPr>
        <p:spPr>
          <a:xfrm>
            <a:off x="4942700" y="233381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5" name="Google Shape;55;p13"/>
          <p:cNvSpPr txBox="1">
            <a:spLocks noGrp="1"/>
          </p:cNvSpPr>
          <p:nvPr>
            <p:ph type="subTitle" idx="17"/>
          </p:nvPr>
        </p:nvSpPr>
        <p:spPr>
          <a:xfrm>
            <a:off x="5829574" y="224181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3"/>
          <p:cNvSpPr txBox="1">
            <a:spLocks noGrp="1"/>
          </p:cNvSpPr>
          <p:nvPr>
            <p:ph type="subTitle" idx="18"/>
          </p:nvPr>
        </p:nvSpPr>
        <p:spPr>
          <a:xfrm>
            <a:off x="5829575" y="2575188"/>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3"/>
          <p:cNvSpPr txBox="1">
            <a:spLocks noGrp="1"/>
          </p:cNvSpPr>
          <p:nvPr>
            <p:ph type="title" idx="19" hasCustomPrompt="1"/>
          </p:nvPr>
        </p:nvSpPr>
        <p:spPr>
          <a:xfrm>
            <a:off x="4942700" y="3409348"/>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8" name="Google Shape;58;p13"/>
          <p:cNvSpPr txBox="1">
            <a:spLocks noGrp="1"/>
          </p:cNvSpPr>
          <p:nvPr>
            <p:ph type="subTitle" idx="20"/>
          </p:nvPr>
        </p:nvSpPr>
        <p:spPr>
          <a:xfrm>
            <a:off x="5829574" y="3317350"/>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13"/>
          <p:cNvSpPr txBox="1">
            <a:spLocks noGrp="1"/>
          </p:cNvSpPr>
          <p:nvPr>
            <p:ph type="subTitle" idx="21"/>
          </p:nvPr>
        </p:nvSpPr>
        <p:spPr>
          <a:xfrm>
            <a:off x="5829575" y="3650725"/>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1306625" y="1131100"/>
            <a:ext cx="4900200" cy="2026800"/>
          </a:xfrm>
          <a:prstGeom prst="rect">
            <a:avLst/>
          </a:prstGeom>
        </p:spPr>
        <p:txBody>
          <a:bodyPr spcFirstLastPara="1" wrap="square" lIns="91425" tIns="91425" rIns="91425" bIns="91425" anchor="ctr" anchorCtr="0">
            <a:normAutofit/>
          </a:bodyPr>
          <a:lstStyle>
            <a:lvl1pPr lvl="0" rtl="0">
              <a:spcBef>
                <a:spcPts val="0"/>
              </a:spcBef>
              <a:spcAft>
                <a:spcPts val="0"/>
              </a:spcAft>
              <a:buSzPts val="5200"/>
              <a:buNone/>
              <a:defRPr sz="85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5" name="Google Shape;65;p15"/>
          <p:cNvSpPr txBox="1">
            <a:spLocks noGrp="1"/>
          </p:cNvSpPr>
          <p:nvPr>
            <p:ph type="subTitle" idx="1"/>
          </p:nvPr>
        </p:nvSpPr>
        <p:spPr>
          <a:xfrm>
            <a:off x="1305950" y="3825600"/>
            <a:ext cx="4304100" cy="3420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800"/>
              <a:buNone/>
              <a:defRPr>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3258875" y="1328428"/>
            <a:ext cx="3949800" cy="16365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 name="Google Shape;68;p16"/>
          <p:cNvSpPr txBox="1">
            <a:spLocks noGrp="1"/>
          </p:cNvSpPr>
          <p:nvPr>
            <p:ph type="title" idx="2" hasCustomPrompt="1"/>
          </p:nvPr>
        </p:nvSpPr>
        <p:spPr>
          <a:xfrm>
            <a:off x="1729035" y="1849383"/>
            <a:ext cx="1243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9" name="Google Shape;69;p16"/>
          <p:cNvSpPr txBox="1">
            <a:spLocks noGrp="1"/>
          </p:cNvSpPr>
          <p:nvPr>
            <p:ph type="subTitle" idx="1"/>
          </p:nvPr>
        </p:nvSpPr>
        <p:spPr>
          <a:xfrm>
            <a:off x="1472725" y="3767203"/>
            <a:ext cx="5992200" cy="446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p17"/>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txBox="1">
            <a:spLocks noGrp="1"/>
          </p:cNvSpPr>
          <p:nvPr>
            <p:ph type="title"/>
          </p:nvPr>
        </p:nvSpPr>
        <p:spPr>
          <a:xfrm>
            <a:off x="818100" y="537175"/>
            <a:ext cx="7511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3" name="Google Shape;73;p17"/>
          <p:cNvSpPr txBox="1">
            <a:spLocks noGrp="1"/>
          </p:cNvSpPr>
          <p:nvPr>
            <p:ph type="body" idx="1"/>
          </p:nvPr>
        </p:nvSpPr>
        <p:spPr>
          <a:xfrm>
            <a:off x="818100" y="1160975"/>
            <a:ext cx="7511100" cy="34476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AutoNum type="arabicPeriod"/>
              <a:defRPr sz="1200"/>
            </a:lvl1pPr>
            <a:lvl2pPr marL="914400" lvl="1" indent="-317500" rtl="0">
              <a:spcBef>
                <a:spcPts val="0"/>
              </a:spcBef>
              <a:spcAft>
                <a:spcPts val="0"/>
              </a:spcAft>
              <a:buSzPts val="1400"/>
              <a:buAutoNum type="alphaLcPeriod"/>
              <a:defRPr/>
            </a:lvl2pPr>
            <a:lvl3pPr marL="1371600" lvl="2" indent="-317500" rtl="0">
              <a:spcBef>
                <a:spcPts val="0"/>
              </a:spcBef>
              <a:spcAft>
                <a:spcPts val="0"/>
              </a:spcAft>
              <a:buSzPts val="1400"/>
              <a:buAutoNum type="romanLcPeriod"/>
              <a:defRPr/>
            </a:lvl3pPr>
            <a:lvl4pPr marL="1828800" lvl="3" indent="-317500" rtl="0">
              <a:spcBef>
                <a:spcPts val="0"/>
              </a:spcBef>
              <a:spcAft>
                <a:spcPts val="0"/>
              </a:spcAft>
              <a:buSzPts val="1400"/>
              <a:buAutoNum type="arabicPeriod"/>
              <a:defRPr/>
            </a:lvl4pPr>
            <a:lvl5pPr marL="2286000" lvl="4" indent="-317500" rtl="0">
              <a:spcBef>
                <a:spcPts val="0"/>
              </a:spcBef>
              <a:spcAft>
                <a:spcPts val="0"/>
              </a:spcAft>
              <a:buSzPts val="1400"/>
              <a:buAutoNum type="alphaLcPeriod"/>
              <a:defRPr/>
            </a:lvl5pPr>
            <a:lvl6pPr marL="2743200" lvl="5" indent="-317500" rtl="0">
              <a:spcBef>
                <a:spcPts val="0"/>
              </a:spcBef>
              <a:spcAft>
                <a:spcPts val="0"/>
              </a:spcAft>
              <a:buSzPts val="1400"/>
              <a:buAutoNum type="romanLcPeriod"/>
              <a:defRPr/>
            </a:lvl6pPr>
            <a:lvl7pPr marL="3200400" lvl="6" indent="-317500" rtl="0">
              <a:spcBef>
                <a:spcPts val="0"/>
              </a:spcBef>
              <a:spcAft>
                <a:spcPts val="0"/>
              </a:spcAft>
              <a:buSzPts val="1400"/>
              <a:buAutoNum type="arabicPeriod"/>
              <a:defRPr/>
            </a:lvl7pPr>
            <a:lvl8pPr marL="3657600" lvl="7" indent="-317500" rtl="0">
              <a:spcBef>
                <a:spcPts val="0"/>
              </a:spcBef>
              <a:spcAft>
                <a:spcPts val="0"/>
              </a:spcAft>
              <a:buSzPts val="1400"/>
              <a:buAutoNum type="alphaLcPeriod"/>
              <a:defRPr/>
            </a:lvl8pPr>
            <a:lvl9pPr marL="4114800" lvl="8" indent="-317500" rtl="0">
              <a:spcBef>
                <a:spcPts val="0"/>
              </a:spcBef>
              <a:spcAft>
                <a:spcPts val="0"/>
              </a:spcAft>
              <a:buSzPts val="1400"/>
              <a:buAutoNum type="romanLcPerio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sp>
        <p:nvSpPr>
          <p:cNvPr id="75" name="Google Shape;75;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7" name="Google Shape;77;p18"/>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pic>
        <p:nvPicPr>
          <p:cNvPr id="79" name="Google Shape;79;p19"/>
          <p:cNvPicPr preferRelativeResize="0"/>
          <p:nvPr/>
        </p:nvPicPr>
        <p:blipFill rotWithShape="1">
          <a:blip r:embed="rId2">
            <a:alphaModFix/>
          </a:blip>
          <a:srcRect b="11816"/>
          <a:stretch/>
        </p:blipFill>
        <p:spPr>
          <a:xfrm>
            <a:off x="6495575" y="-78450"/>
            <a:ext cx="3262251" cy="1235900"/>
          </a:xfrm>
          <a:prstGeom prst="rect">
            <a:avLst/>
          </a:prstGeom>
          <a:noFill/>
          <a:ln>
            <a:noFill/>
          </a:ln>
        </p:spPr>
      </p:pic>
      <p:sp>
        <p:nvSpPr>
          <p:cNvPr id="80" name="Google Shape;80;p19"/>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1" name="Google Shape;81;p19"/>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4" name="Google Shape;84;p20"/>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1388100" y="539500"/>
            <a:ext cx="6367800" cy="40689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23900" y="2488827"/>
            <a:ext cx="76962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876300" y="1195329"/>
            <a:ext cx="1048500" cy="1042800"/>
          </a:xfrm>
          <a:prstGeom prst="rect">
            <a:avLst/>
          </a:prstGeom>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4" name="Google Shape;14;p3"/>
          <p:cNvSpPr txBox="1">
            <a:spLocks noGrp="1"/>
          </p:cNvSpPr>
          <p:nvPr>
            <p:ph type="subTitle" idx="1"/>
          </p:nvPr>
        </p:nvSpPr>
        <p:spPr>
          <a:xfrm>
            <a:off x="723900" y="3330625"/>
            <a:ext cx="7696200" cy="446700"/>
          </a:xfrm>
          <a:prstGeom prst="rect">
            <a:avLst/>
          </a:prstGeom>
        </p:spPr>
        <p:txBody>
          <a:bodyPr spcFirstLastPara="1" wrap="square" lIns="91425" tIns="91425" rIns="91425" bIns="91425" anchor="t" anchorCtr="0">
            <a:norm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713225" y="1225175"/>
            <a:ext cx="38589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9" name="Google Shape;89;p22"/>
          <p:cNvSpPr txBox="1">
            <a:spLocks noGrp="1"/>
          </p:cNvSpPr>
          <p:nvPr>
            <p:ph type="subTitle" idx="1"/>
          </p:nvPr>
        </p:nvSpPr>
        <p:spPr>
          <a:xfrm>
            <a:off x="713225" y="2795075"/>
            <a:ext cx="38589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2"/>
          <p:cNvSpPr txBox="1">
            <a:spLocks noGrp="1"/>
          </p:cNvSpPr>
          <p:nvPr>
            <p:ph type="body" idx="2"/>
          </p:nvPr>
        </p:nvSpPr>
        <p:spPr>
          <a:xfrm>
            <a:off x="4593775"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713225" y="4230575"/>
            <a:ext cx="5597400" cy="3780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4"/>
          <p:cNvSpPr txBox="1">
            <a:spLocks noGrp="1"/>
          </p:cNvSpPr>
          <p:nvPr>
            <p:ph type="title" hasCustomPrompt="1"/>
          </p:nvPr>
        </p:nvSpPr>
        <p:spPr>
          <a:xfrm>
            <a:off x="713225" y="898300"/>
            <a:ext cx="77178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 name="Google Shape;95;p24"/>
          <p:cNvSpPr txBox="1">
            <a:spLocks noGrp="1"/>
          </p:cNvSpPr>
          <p:nvPr>
            <p:ph type="body" idx="1"/>
          </p:nvPr>
        </p:nvSpPr>
        <p:spPr>
          <a:xfrm>
            <a:off x="713225" y="2944400"/>
            <a:ext cx="77178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7"/>
        <p:cNvGrpSpPr/>
        <p:nvPr/>
      </p:nvGrpSpPr>
      <p:grpSpPr>
        <a:xfrm>
          <a:off x="0" y="0"/>
          <a:ext cx="0" cy="0"/>
          <a:chOff x="0" y="0"/>
          <a:chExt cx="0" cy="0"/>
        </a:xfrm>
      </p:grpSpPr>
      <p:pic>
        <p:nvPicPr>
          <p:cNvPr id="98" name="Google Shape;98;p26"/>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99" name="Google Shape;99;p26"/>
          <p:cNvSpPr txBox="1">
            <a:spLocks noGrp="1"/>
          </p:cNvSpPr>
          <p:nvPr>
            <p:ph type="title" hasCustomPrompt="1"/>
          </p:nvPr>
        </p:nvSpPr>
        <p:spPr>
          <a:xfrm>
            <a:off x="994528" y="14860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0" name="Google Shape;100;p26"/>
          <p:cNvSpPr txBox="1">
            <a:spLocks noGrp="1"/>
          </p:cNvSpPr>
          <p:nvPr>
            <p:ph type="subTitle" idx="1"/>
          </p:nvPr>
        </p:nvSpPr>
        <p:spPr>
          <a:xfrm>
            <a:off x="1881400" y="1231800"/>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1" name="Google Shape;101;p26"/>
          <p:cNvSpPr txBox="1">
            <a:spLocks noGrp="1"/>
          </p:cNvSpPr>
          <p:nvPr>
            <p:ph type="subTitle" idx="2"/>
          </p:nvPr>
        </p:nvSpPr>
        <p:spPr>
          <a:xfrm>
            <a:off x="1881400" y="1565175"/>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26"/>
          <p:cNvSpPr txBox="1">
            <a:spLocks noGrp="1"/>
          </p:cNvSpPr>
          <p:nvPr>
            <p:ph type="title" idx="3" hasCustomPrompt="1"/>
          </p:nvPr>
        </p:nvSpPr>
        <p:spPr>
          <a:xfrm>
            <a:off x="994528" y="25652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3" name="Google Shape;103;p26"/>
          <p:cNvSpPr txBox="1">
            <a:spLocks noGrp="1"/>
          </p:cNvSpPr>
          <p:nvPr>
            <p:ph type="subTitle" idx="4"/>
          </p:nvPr>
        </p:nvSpPr>
        <p:spPr>
          <a:xfrm>
            <a:off x="1881400" y="231102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4" name="Google Shape;104;p26"/>
          <p:cNvSpPr txBox="1">
            <a:spLocks noGrp="1"/>
          </p:cNvSpPr>
          <p:nvPr>
            <p:ph type="subTitle" idx="5"/>
          </p:nvPr>
        </p:nvSpPr>
        <p:spPr>
          <a:xfrm>
            <a:off x="1881400" y="2644388"/>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26"/>
          <p:cNvSpPr txBox="1">
            <a:spLocks noGrp="1"/>
          </p:cNvSpPr>
          <p:nvPr>
            <p:ph type="title" idx="6" hasCustomPrompt="1"/>
          </p:nvPr>
        </p:nvSpPr>
        <p:spPr>
          <a:xfrm>
            <a:off x="994528" y="36444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6" name="Google Shape;106;p26"/>
          <p:cNvSpPr txBox="1">
            <a:spLocks noGrp="1"/>
          </p:cNvSpPr>
          <p:nvPr>
            <p:ph type="subTitle" idx="7"/>
          </p:nvPr>
        </p:nvSpPr>
        <p:spPr>
          <a:xfrm>
            <a:off x="1881400" y="3386550"/>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7" name="Google Shape;107;p26"/>
          <p:cNvSpPr txBox="1">
            <a:spLocks noGrp="1"/>
          </p:cNvSpPr>
          <p:nvPr>
            <p:ph type="subTitle" idx="8"/>
          </p:nvPr>
        </p:nvSpPr>
        <p:spPr>
          <a:xfrm>
            <a:off x="1881400" y="3719925"/>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26"/>
          <p:cNvSpPr txBox="1">
            <a:spLocks noGrp="1"/>
          </p:cNvSpPr>
          <p:nvPr>
            <p:ph type="title" idx="9" hasCustomPrompt="1"/>
          </p:nvPr>
        </p:nvSpPr>
        <p:spPr>
          <a:xfrm>
            <a:off x="4752203" y="14860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9" name="Google Shape;109;p26"/>
          <p:cNvSpPr txBox="1">
            <a:spLocks noGrp="1"/>
          </p:cNvSpPr>
          <p:nvPr>
            <p:ph type="subTitle" idx="13"/>
          </p:nvPr>
        </p:nvSpPr>
        <p:spPr>
          <a:xfrm>
            <a:off x="5639075" y="122812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0" name="Google Shape;110;p26"/>
          <p:cNvSpPr txBox="1">
            <a:spLocks noGrp="1"/>
          </p:cNvSpPr>
          <p:nvPr>
            <p:ph type="subTitle" idx="14"/>
          </p:nvPr>
        </p:nvSpPr>
        <p:spPr>
          <a:xfrm>
            <a:off x="5639075" y="1561500"/>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26"/>
          <p:cNvSpPr txBox="1">
            <a:spLocks noGrp="1"/>
          </p:cNvSpPr>
          <p:nvPr>
            <p:ph type="title" idx="15" hasCustomPrompt="1"/>
          </p:nvPr>
        </p:nvSpPr>
        <p:spPr>
          <a:xfrm>
            <a:off x="4752203" y="25652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12" name="Google Shape;112;p26"/>
          <p:cNvSpPr txBox="1">
            <a:spLocks noGrp="1"/>
          </p:cNvSpPr>
          <p:nvPr>
            <p:ph type="subTitle" idx="16"/>
          </p:nvPr>
        </p:nvSpPr>
        <p:spPr>
          <a:xfrm>
            <a:off x="5639075" y="2307338"/>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3" name="Google Shape;113;p26"/>
          <p:cNvSpPr txBox="1">
            <a:spLocks noGrp="1"/>
          </p:cNvSpPr>
          <p:nvPr>
            <p:ph type="subTitle" idx="17"/>
          </p:nvPr>
        </p:nvSpPr>
        <p:spPr>
          <a:xfrm>
            <a:off x="5639075" y="2640713"/>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26"/>
          <p:cNvSpPr txBox="1">
            <a:spLocks noGrp="1"/>
          </p:cNvSpPr>
          <p:nvPr>
            <p:ph type="title" idx="18" hasCustomPrompt="1"/>
          </p:nvPr>
        </p:nvSpPr>
        <p:spPr>
          <a:xfrm>
            <a:off x="4752203" y="36444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15" name="Google Shape;115;p26"/>
          <p:cNvSpPr txBox="1">
            <a:spLocks noGrp="1"/>
          </p:cNvSpPr>
          <p:nvPr>
            <p:ph type="subTitle" idx="19"/>
          </p:nvPr>
        </p:nvSpPr>
        <p:spPr>
          <a:xfrm>
            <a:off x="5639075" y="338287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6" name="Google Shape;116;p26"/>
          <p:cNvSpPr txBox="1">
            <a:spLocks noGrp="1"/>
          </p:cNvSpPr>
          <p:nvPr>
            <p:ph type="subTitle" idx="20"/>
          </p:nvPr>
        </p:nvSpPr>
        <p:spPr>
          <a:xfrm>
            <a:off x="5639075" y="3716250"/>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p26"/>
          <p:cNvSpPr txBox="1">
            <a:spLocks noGrp="1"/>
          </p:cNvSpPr>
          <p:nvPr>
            <p:ph type="title" idx="21"/>
          </p:nvPr>
        </p:nvSpPr>
        <p:spPr>
          <a:xfrm>
            <a:off x="716626" y="537183"/>
            <a:ext cx="7714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0"/>
            </a:lvl1pPr>
            <a:lvl2pPr lvl="1" algn="ctr" rtl="0">
              <a:spcBef>
                <a:spcPts val="0"/>
              </a:spcBef>
              <a:spcAft>
                <a:spcPts val="0"/>
              </a:spcAft>
              <a:buSzPts val="3500"/>
              <a:buNone/>
              <a:defRPr b="0"/>
            </a:lvl2pPr>
            <a:lvl3pPr lvl="2" algn="ctr" rtl="0">
              <a:spcBef>
                <a:spcPts val="0"/>
              </a:spcBef>
              <a:spcAft>
                <a:spcPts val="0"/>
              </a:spcAft>
              <a:buSzPts val="3500"/>
              <a:buNone/>
              <a:defRPr b="0"/>
            </a:lvl3pPr>
            <a:lvl4pPr lvl="3" algn="ctr" rtl="0">
              <a:spcBef>
                <a:spcPts val="0"/>
              </a:spcBef>
              <a:spcAft>
                <a:spcPts val="0"/>
              </a:spcAft>
              <a:buSzPts val="3500"/>
              <a:buNone/>
              <a:defRPr b="0"/>
            </a:lvl4pPr>
            <a:lvl5pPr lvl="4" algn="ctr" rtl="0">
              <a:spcBef>
                <a:spcPts val="0"/>
              </a:spcBef>
              <a:spcAft>
                <a:spcPts val="0"/>
              </a:spcAft>
              <a:buSzPts val="3500"/>
              <a:buNone/>
              <a:defRPr b="0"/>
            </a:lvl5pPr>
            <a:lvl6pPr lvl="5" algn="ctr" rtl="0">
              <a:spcBef>
                <a:spcPts val="0"/>
              </a:spcBef>
              <a:spcAft>
                <a:spcPts val="0"/>
              </a:spcAft>
              <a:buSzPts val="3500"/>
              <a:buNone/>
              <a:defRPr b="0"/>
            </a:lvl6pPr>
            <a:lvl7pPr lvl="6" algn="ctr" rtl="0">
              <a:spcBef>
                <a:spcPts val="0"/>
              </a:spcBef>
              <a:spcAft>
                <a:spcPts val="0"/>
              </a:spcAft>
              <a:buSzPts val="3500"/>
              <a:buNone/>
              <a:defRPr b="0"/>
            </a:lvl7pPr>
            <a:lvl8pPr lvl="7" algn="ctr" rtl="0">
              <a:spcBef>
                <a:spcPts val="0"/>
              </a:spcBef>
              <a:spcAft>
                <a:spcPts val="0"/>
              </a:spcAft>
              <a:buSzPts val="3500"/>
              <a:buNone/>
              <a:defRPr b="0"/>
            </a:lvl8pPr>
            <a:lvl9pPr lvl="8" algn="ctr" rtl="0">
              <a:spcBef>
                <a:spcPts val="0"/>
              </a:spcBef>
              <a:spcAft>
                <a:spcPts val="0"/>
              </a:spcAft>
              <a:buSzPts val="3500"/>
              <a:buNone/>
              <a:defRPr b="0"/>
            </a:lvl9pPr>
          </a:lstStyle>
          <a:p>
            <a:endParaRPr/>
          </a:p>
        </p:txBody>
      </p:sp>
      <p:sp>
        <p:nvSpPr>
          <p:cNvPr id="118" name="Google Shape;118;p26"/>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flipH="1">
            <a:off x="1985107" y="2394313"/>
            <a:ext cx="5173800" cy="860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27"/>
          <p:cNvSpPr txBox="1">
            <a:spLocks noGrp="1"/>
          </p:cNvSpPr>
          <p:nvPr>
            <p:ph type="title" idx="2" hasCustomPrompt="1"/>
          </p:nvPr>
        </p:nvSpPr>
        <p:spPr>
          <a:xfrm flipH="1">
            <a:off x="3999757" y="1380258"/>
            <a:ext cx="1144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22" name="Google Shape;122;p27"/>
          <p:cNvSpPr txBox="1">
            <a:spLocks noGrp="1"/>
          </p:cNvSpPr>
          <p:nvPr>
            <p:ph type="subTitle" idx="1"/>
          </p:nvPr>
        </p:nvSpPr>
        <p:spPr>
          <a:xfrm flipH="1">
            <a:off x="1879057" y="3780913"/>
            <a:ext cx="5385900" cy="44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flipH="1">
            <a:off x="804575" y="1138175"/>
            <a:ext cx="4465200" cy="20070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28"/>
          <p:cNvSpPr txBox="1">
            <a:spLocks noGrp="1"/>
          </p:cNvSpPr>
          <p:nvPr>
            <p:ph type="title" idx="2" hasCustomPrompt="1"/>
          </p:nvPr>
        </p:nvSpPr>
        <p:spPr>
          <a:xfrm flipH="1">
            <a:off x="5556050" y="1849375"/>
            <a:ext cx="1243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26" name="Google Shape;126;p28"/>
          <p:cNvSpPr txBox="1">
            <a:spLocks noGrp="1"/>
          </p:cNvSpPr>
          <p:nvPr>
            <p:ph type="subTitle" idx="1"/>
          </p:nvPr>
        </p:nvSpPr>
        <p:spPr>
          <a:xfrm flipH="1">
            <a:off x="1879050" y="3767200"/>
            <a:ext cx="5385900" cy="44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7"/>
        <p:cNvGrpSpPr/>
        <p:nvPr/>
      </p:nvGrpSpPr>
      <p:grpSpPr>
        <a:xfrm>
          <a:off x="0" y="0"/>
          <a:ext cx="0" cy="0"/>
          <a:chOff x="0" y="0"/>
          <a:chExt cx="0" cy="0"/>
        </a:xfrm>
      </p:grpSpPr>
      <p:pic>
        <p:nvPicPr>
          <p:cNvPr id="128" name="Google Shape;128;p29"/>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129" name="Google Shape;129;p29"/>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0" name="Google Shape;130;p29"/>
          <p:cNvSpPr/>
          <p:nvPr/>
        </p:nvSpPr>
        <p:spPr>
          <a:xfrm>
            <a:off x="603562" y="462175"/>
            <a:ext cx="7936865" cy="64770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1"/>
        <p:cNvGrpSpPr/>
        <p:nvPr/>
      </p:nvGrpSpPr>
      <p:grpSpPr>
        <a:xfrm>
          <a:off x="0" y="0"/>
          <a:ext cx="0" cy="0"/>
          <a:chOff x="0" y="0"/>
          <a:chExt cx="0" cy="0"/>
        </a:xfrm>
      </p:grpSpPr>
      <p:pic>
        <p:nvPicPr>
          <p:cNvPr id="132" name="Google Shape;132;p30"/>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133" name="Google Shape;133;p30"/>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lvl1pPr>
            <a:lvl2pPr lvl="1" algn="ctr" rtl="0">
              <a:spcBef>
                <a:spcPts val="0"/>
              </a:spcBef>
              <a:spcAft>
                <a:spcPts val="0"/>
              </a:spcAft>
              <a:buSzPts val="3500"/>
              <a:buNone/>
              <a:defRPr b="0"/>
            </a:lvl2pPr>
            <a:lvl3pPr lvl="2" algn="ctr" rtl="0">
              <a:spcBef>
                <a:spcPts val="0"/>
              </a:spcBef>
              <a:spcAft>
                <a:spcPts val="0"/>
              </a:spcAft>
              <a:buSzPts val="3500"/>
              <a:buNone/>
              <a:defRPr b="0"/>
            </a:lvl3pPr>
            <a:lvl4pPr lvl="3" algn="ctr" rtl="0">
              <a:spcBef>
                <a:spcPts val="0"/>
              </a:spcBef>
              <a:spcAft>
                <a:spcPts val="0"/>
              </a:spcAft>
              <a:buSzPts val="3500"/>
              <a:buNone/>
              <a:defRPr b="0"/>
            </a:lvl4pPr>
            <a:lvl5pPr lvl="4" algn="ctr" rtl="0">
              <a:spcBef>
                <a:spcPts val="0"/>
              </a:spcBef>
              <a:spcAft>
                <a:spcPts val="0"/>
              </a:spcAft>
              <a:buSzPts val="3500"/>
              <a:buNone/>
              <a:defRPr b="0"/>
            </a:lvl5pPr>
            <a:lvl6pPr lvl="5" algn="ctr" rtl="0">
              <a:spcBef>
                <a:spcPts val="0"/>
              </a:spcBef>
              <a:spcAft>
                <a:spcPts val="0"/>
              </a:spcAft>
              <a:buSzPts val="3500"/>
              <a:buNone/>
              <a:defRPr b="0"/>
            </a:lvl6pPr>
            <a:lvl7pPr lvl="6" algn="ctr" rtl="0">
              <a:spcBef>
                <a:spcPts val="0"/>
              </a:spcBef>
              <a:spcAft>
                <a:spcPts val="0"/>
              </a:spcAft>
              <a:buSzPts val="3500"/>
              <a:buNone/>
              <a:defRPr b="0"/>
            </a:lvl7pPr>
            <a:lvl8pPr lvl="7" algn="ctr" rtl="0">
              <a:spcBef>
                <a:spcPts val="0"/>
              </a:spcBef>
              <a:spcAft>
                <a:spcPts val="0"/>
              </a:spcAft>
              <a:buSzPts val="3500"/>
              <a:buNone/>
              <a:defRPr b="0"/>
            </a:lvl8pPr>
            <a:lvl9pPr lvl="8" algn="ctr" rtl="0">
              <a:spcBef>
                <a:spcPts val="0"/>
              </a:spcBef>
              <a:spcAft>
                <a:spcPts val="0"/>
              </a:spcAft>
              <a:buSzPts val="3500"/>
              <a:buNone/>
              <a:defRPr b="0"/>
            </a:lvl9pPr>
          </a:lstStyle>
          <a:p>
            <a:endParaRPr/>
          </a:p>
        </p:txBody>
      </p:sp>
      <p:sp>
        <p:nvSpPr>
          <p:cNvPr id="134" name="Google Shape;134;p30"/>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7"/>
        <p:cNvGrpSpPr/>
        <p:nvPr/>
      </p:nvGrpSpPr>
      <p:grpSpPr>
        <a:xfrm>
          <a:off x="0" y="0"/>
          <a:ext cx="0" cy="0"/>
          <a:chOff x="0" y="0"/>
          <a:chExt cx="0" cy="0"/>
        </a:xfrm>
      </p:grpSpPr>
      <p:sp>
        <p:nvSpPr>
          <p:cNvPr id="148" name="Google Shape;148;p33"/>
          <p:cNvSpPr txBox="1">
            <a:spLocks noGrp="1"/>
          </p:cNvSpPr>
          <p:nvPr>
            <p:ph type="title" hasCustomPrompt="1"/>
          </p:nvPr>
        </p:nvSpPr>
        <p:spPr>
          <a:xfrm>
            <a:off x="993017" y="940038"/>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9" name="Google Shape;149;p33"/>
          <p:cNvSpPr txBox="1">
            <a:spLocks noGrp="1"/>
          </p:cNvSpPr>
          <p:nvPr>
            <p:ph type="subTitle" idx="1"/>
          </p:nvPr>
        </p:nvSpPr>
        <p:spPr>
          <a:xfrm>
            <a:off x="993017" y="1523438"/>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0" name="Google Shape;150;p33"/>
          <p:cNvSpPr txBox="1">
            <a:spLocks noGrp="1"/>
          </p:cNvSpPr>
          <p:nvPr>
            <p:ph type="title" idx="2" hasCustomPrompt="1"/>
          </p:nvPr>
        </p:nvSpPr>
        <p:spPr>
          <a:xfrm>
            <a:off x="4996488" y="931563"/>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1" name="Google Shape;151;p33"/>
          <p:cNvSpPr txBox="1">
            <a:spLocks noGrp="1"/>
          </p:cNvSpPr>
          <p:nvPr>
            <p:ph type="subTitle" idx="3"/>
          </p:nvPr>
        </p:nvSpPr>
        <p:spPr>
          <a:xfrm>
            <a:off x="4996488" y="1531904"/>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2" name="Google Shape;152;p33"/>
          <p:cNvSpPr txBox="1">
            <a:spLocks noGrp="1"/>
          </p:cNvSpPr>
          <p:nvPr>
            <p:ph type="title" idx="4" hasCustomPrompt="1"/>
          </p:nvPr>
        </p:nvSpPr>
        <p:spPr>
          <a:xfrm>
            <a:off x="993013" y="3008550"/>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3" name="Google Shape;153;p33"/>
          <p:cNvSpPr txBox="1">
            <a:spLocks noGrp="1"/>
          </p:cNvSpPr>
          <p:nvPr>
            <p:ph type="subTitle" idx="5"/>
          </p:nvPr>
        </p:nvSpPr>
        <p:spPr>
          <a:xfrm>
            <a:off x="993013" y="3617375"/>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4" name="Google Shape;154;p33"/>
          <p:cNvSpPr txBox="1">
            <a:spLocks noGrp="1"/>
          </p:cNvSpPr>
          <p:nvPr>
            <p:ph type="title" idx="6" hasCustomPrompt="1"/>
          </p:nvPr>
        </p:nvSpPr>
        <p:spPr>
          <a:xfrm>
            <a:off x="4996488" y="3008538"/>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5" name="Google Shape;155;p33"/>
          <p:cNvSpPr txBox="1">
            <a:spLocks noGrp="1"/>
          </p:cNvSpPr>
          <p:nvPr>
            <p:ph type="subTitle" idx="7"/>
          </p:nvPr>
        </p:nvSpPr>
        <p:spPr>
          <a:xfrm>
            <a:off x="4996488" y="3617363"/>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6"/>
        <p:cNvGrpSpPr/>
        <p:nvPr/>
      </p:nvGrpSpPr>
      <p:grpSpPr>
        <a:xfrm>
          <a:off x="0" y="0"/>
          <a:ext cx="0" cy="0"/>
          <a:chOff x="0" y="0"/>
          <a:chExt cx="0" cy="0"/>
        </a:xfrm>
      </p:grpSpPr>
      <p:pic>
        <p:nvPicPr>
          <p:cNvPr id="157" name="Google Shape;157;p34"/>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158" name="Google Shape;158;p34"/>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23900" y="381000"/>
            <a:ext cx="7696200" cy="456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Font typeface="Fira Sans Extra Condensed Medium"/>
              <a:buNone/>
              <a:defRPr sz="3000">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20">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16626" y="537183"/>
            <a:ext cx="77142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1pPr>
            <a:lvl2pPr lvl="1"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2pPr>
            <a:lvl3pPr lvl="2"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3pPr>
            <a:lvl4pPr lvl="3"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4pPr>
            <a:lvl5pPr lvl="4"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5pPr>
            <a:lvl6pPr lvl="5"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6pPr>
            <a:lvl7pPr lvl="6"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7pPr>
            <a:lvl8pPr lvl="7"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8pPr>
            <a:lvl9pPr lvl="8"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9pPr>
          </a:lstStyle>
          <a:p>
            <a:endParaRPr/>
          </a:p>
        </p:txBody>
      </p:sp>
      <p:sp>
        <p:nvSpPr>
          <p:cNvPr id="62" name="Google Shape;62;p14"/>
          <p:cNvSpPr txBox="1">
            <a:spLocks noGrp="1"/>
          </p:cNvSpPr>
          <p:nvPr>
            <p:ph type="body" idx="1"/>
          </p:nvPr>
        </p:nvSpPr>
        <p:spPr>
          <a:xfrm>
            <a:off x="716625" y="1308575"/>
            <a:ext cx="7714200" cy="3260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8" r:id="rId17"/>
    <p:sldLayoutId id="21474836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29.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28.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3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8"/>
          <p:cNvPicPr preferRelativeResize="0"/>
          <p:nvPr/>
        </p:nvPicPr>
        <p:blipFill rotWithShape="1">
          <a:blip r:embed="rId3">
            <a:alphaModFix/>
          </a:blip>
          <a:srcRect b="11816"/>
          <a:stretch/>
        </p:blipFill>
        <p:spPr>
          <a:xfrm flipH="1">
            <a:off x="5503950" y="-53375"/>
            <a:ext cx="4355951" cy="1650250"/>
          </a:xfrm>
          <a:prstGeom prst="rect">
            <a:avLst/>
          </a:prstGeom>
          <a:noFill/>
          <a:ln>
            <a:noFill/>
          </a:ln>
        </p:spPr>
      </p:pic>
      <p:sp>
        <p:nvSpPr>
          <p:cNvPr id="171" name="Google Shape;171;p38"/>
          <p:cNvSpPr/>
          <p:nvPr/>
        </p:nvSpPr>
        <p:spPr>
          <a:xfrm>
            <a:off x="905839" y="716468"/>
            <a:ext cx="793686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8"/>
          <p:cNvSpPr txBox="1">
            <a:spLocks noGrp="1"/>
          </p:cNvSpPr>
          <p:nvPr>
            <p:ph type="ctrTitle"/>
          </p:nvPr>
        </p:nvSpPr>
        <p:spPr>
          <a:xfrm>
            <a:off x="1050697" y="1027154"/>
            <a:ext cx="7402621" cy="2026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800" b="1">
                <a:solidFill>
                  <a:schemeClr val="tx1">
                    <a:lumMod val="75000"/>
                  </a:schemeClr>
                </a:solidFill>
                <a:latin typeface="+mj-lt"/>
              </a:rPr>
              <a:t>CHÀO MỪNG CÁC EM </a:t>
            </a:r>
            <a:br>
              <a:rPr lang="en-US" sz="3800" b="1">
                <a:solidFill>
                  <a:schemeClr val="tx1">
                    <a:lumMod val="75000"/>
                  </a:schemeClr>
                </a:solidFill>
                <a:latin typeface="+mj-lt"/>
              </a:rPr>
            </a:br>
            <a:r>
              <a:rPr lang="en-US" sz="3800" b="1">
                <a:solidFill>
                  <a:schemeClr val="tx1">
                    <a:lumMod val="75000"/>
                  </a:schemeClr>
                </a:solidFill>
                <a:latin typeface="+mj-lt"/>
              </a:rPr>
              <a:t>ĐẾN VỚI BÀI HỌC HÔM NAY</a:t>
            </a:r>
            <a:endParaRPr sz="3800" b="1">
              <a:solidFill>
                <a:schemeClr val="tx1">
                  <a:lumMod val="75000"/>
                </a:schemeClr>
              </a:solidFill>
              <a:latin typeface="+mj-lt"/>
            </a:endParaRPr>
          </a:p>
        </p:txBody>
      </p:sp>
      <p:pic>
        <p:nvPicPr>
          <p:cNvPr id="175" name="Google Shape;175;p38"/>
          <p:cNvPicPr preferRelativeResize="0"/>
          <p:nvPr/>
        </p:nvPicPr>
        <p:blipFill>
          <a:blip r:embed="rId4">
            <a:alphaModFix/>
          </a:blip>
          <a:stretch>
            <a:fillRect/>
          </a:stretch>
        </p:blipFill>
        <p:spPr>
          <a:xfrm>
            <a:off x="353874" y="3556000"/>
            <a:ext cx="1366069" cy="1378975"/>
          </a:xfrm>
          <a:prstGeom prst="rect">
            <a:avLst/>
          </a:prstGeom>
          <a:noFill/>
          <a:ln>
            <a:noFill/>
          </a:ln>
        </p:spPr>
      </p:pic>
      <p:pic>
        <p:nvPicPr>
          <p:cNvPr id="176" name="Google Shape;176;p38"/>
          <p:cNvPicPr preferRelativeResize="0"/>
          <p:nvPr/>
        </p:nvPicPr>
        <p:blipFill>
          <a:blip r:embed="rId5">
            <a:alphaModFix/>
          </a:blip>
          <a:stretch>
            <a:fillRect/>
          </a:stretch>
        </p:blipFill>
        <p:spPr>
          <a:xfrm>
            <a:off x="1091701" y="4354286"/>
            <a:ext cx="628242" cy="580687"/>
          </a:xfrm>
          <a:prstGeom prst="rect">
            <a:avLst/>
          </a:prstGeom>
          <a:noFill/>
          <a:ln>
            <a:noFill/>
          </a:ln>
        </p:spPr>
      </p:pic>
      <p:pic>
        <p:nvPicPr>
          <p:cNvPr id="177" name="Google Shape;177;p38"/>
          <p:cNvPicPr preferRelativeResize="0"/>
          <p:nvPr/>
        </p:nvPicPr>
        <p:blipFill rotWithShape="1">
          <a:blip r:embed="rId3">
            <a:alphaModFix/>
          </a:blip>
          <a:srcRect b="11816"/>
          <a:stretch/>
        </p:blipFill>
        <p:spPr>
          <a:xfrm>
            <a:off x="266425" y="-142175"/>
            <a:ext cx="3262251" cy="1235900"/>
          </a:xfrm>
          <a:prstGeom prst="rect">
            <a:avLst/>
          </a:prstGeom>
          <a:noFill/>
          <a:ln>
            <a:noFill/>
          </a:ln>
        </p:spPr>
      </p:pic>
      <p:pic>
        <p:nvPicPr>
          <p:cNvPr id="178" name="Google Shape;178;p38"/>
          <p:cNvPicPr preferRelativeResize="0"/>
          <p:nvPr/>
        </p:nvPicPr>
        <p:blipFill rotWithShape="1">
          <a:blip r:embed="rId3">
            <a:alphaModFix/>
          </a:blip>
          <a:srcRect b="11816"/>
          <a:stretch/>
        </p:blipFill>
        <p:spPr>
          <a:xfrm>
            <a:off x="-1955625" y="1761400"/>
            <a:ext cx="3262251" cy="1235900"/>
          </a:xfrm>
          <a:prstGeom prst="rect">
            <a:avLst/>
          </a:prstGeom>
          <a:noFill/>
          <a:ln>
            <a:noFill/>
          </a:ln>
        </p:spPr>
      </p:pic>
      <p:pic>
        <p:nvPicPr>
          <p:cNvPr id="3" name="Picture 2">
            <a:extLst>
              <a:ext uri="{FF2B5EF4-FFF2-40B4-BE49-F238E27FC236}">
                <a16:creationId xmlns:a16="http://schemas.microsoft.com/office/drawing/2014/main" id="{28F881D8-B5FA-20E3-B460-1ADAB8EBC942}"/>
              </a:ext>
            </a:extLst>
          </p:cNvPr>
          <p:cNvPicPr>
            <a:picLocks noChangeAspect="1"/>
          </p:cNvPicPr>
          <p:nvPr/>
        </p:nvPicPr>
        <p:blipFill>
          <a:blip r:embed="rId6"/>
          <a:stretch>
            <a:fillRect/>
          </a:stretch>
        </p:blipFill>
        <p:spPr>
          <a:xfrm>
            <a:off x="4168090" y="2571750"/>
            <a:ext cx="5096794" cy="2869817"/>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 name="TextBox 3">
            <a:extLst>
              <a:ext uri="{FF2B5EF4-FFF2-40B4-BE49-F238E27FC236}">
                <a16:creationId xmlns:a16="http://schemas.microsoft.com/office/drawing/2014/main" id="{41DB20D1-1985-2A58-CBF2-54471D55E6DB}"/>
              </a:ext>
            </a:extLst>
          </p:cNvPr>
          <p:cNvSpPr txBox="1"/>
          <p:nvPr/>
        </p:nvSpPr>
        <p:spPr>
          <a:xfrm>
            <a:off x="1261730" y="354419"/>
            <a:ext cx="6896988" cy="1461939"/>
          </a:xfrm>
          <a:prstGeom prst="rect">
            <a:avLst/>
          </a:prstGeom>
          <a:noFill/>
        </p:spPr>
        <p:txBody>
          <a:bodyPr wrap="square" rtlCol="0">
            <a:spAutoFit/>
          </a:bodyPr>
          <a:lstStyle/>
          <a:p>
            <a:pPr algn="ctr">
              <a:lnSpc>
                <a:spcPct val="150000"/>
              </a:lnSpc>
            </a:pPr>
            <a:r>
              <a:rPr lang="en-US" sz="2500" b="1">
                <a:solidFill>
                  <a:srgbClr val="000000"/>
                </a:solidFill>
                <a:effectLst/>
                <a:latin typeface="+mj-lt"/>
                <a:ea typeface="Times New Roman" panose="02020603050405020304" pitchFamily="18" charset="0"/>
              </a:rPr>
              <a:t>II. Vai trò của trao đổi chất và chuyển hóa năng lượng trong cơ thể</a:t>
            </a:r>
            <a:endParaRPr lang="en-US" sz="2500" b="1">
              <a:effectLst/>
              <a:latin typeface="+mj-lt"/>
              <a:ea typeface="Calibri" panose="020F0502020204030204" pitchFamily="34" charset="0"/>
            </a:endParaRPr>
          </a:p>
          <a:p>
            <a:endParaRPr lang="en-US"/>
          </a:p>
        </p:txBody>
      </p:sp>
      <p:sp>
        <p:nvSpPr>
          <p:cNvPr id="10" name="TextBox 9">
            <a:extLst>
              <a:ext uri="{FF2B5EF4-FFF2-40B4-BE49-F238E27FC236}">
                <a16:creationId xmlns:a16="http://schemas.microsoft.com/office/drawing/2014/main" id="{EBF0F01A-A7D0-B41A-62A8-3240B12901B6}"/>
              </a:ext>
            </a:extLst>
          </p:cNvPr>
          <p:cNvSpPr txBox="1"/>
          <p:nvPr/>
        </p:nvSpPr>
        <p:spPr>
          <a:xfrm>
            <a:off x="3089480" y="2775761"/>
            <a:ext cx="5296064" cy="1779974"/>
          </a:xfrm>
          <a:prstGeom prst="rect">
            <a:avLst/>
          </a:prstGeom>
          <a:noFill/>
        </p:spPr>
        <p:txBody>
          <a:bodyPr wrap="square" rtlCol="0">
            <a:spAutoFit/>
          </a:bodyPr>
          <a:lstStyle/>
          <a:p>
            <a:pPr marL="285750"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Vì sao trao đổi chất và chuyển hóa năng lượng là đặc trưng cơ bản của sự sống?</a:t>
            </a:r>
          </a:p>
          <a:p>
            <a:pPr marL="28575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Lấy ví dụ minh họa về vai trò của trao đổi chất và chuyển hóa năng lượng trong cơ thể.</a:t>
            </a:r>
            <a:endParaRPr lang="en-US" sz="1800">
              <a:effectLst/>
              <a:latin typeface="+mj-lt"/>
              <a:ea typeface="Calibri" panose="020F0502020204030204" pitchFamily="34" charset="0"/>
            </a:endParaRPr>
          </a:p>
        </p:txBody>
      </p:sp>
      <p:sp>
        <p:nvSpPr>
          <p:cNvPr id="15" name="Rectangle: Rounded Corners 14">
            <a:extLst>
              <a:ext uri="{FF2B5EF4-FFF2-40B4-BE49-F238E27FC236}">
                <a16:creationId xmlns:a16="http://schemas.microsoft.com/office/drawing/2014/main" id="{9F084E9A-64BB-F9E0-1EBA-CE832939DF36}"/>
              </a:ext>
            </a:extLst>
          </p:cNvPr>
          <p:cNvSpPr/>
          <p:nvPr/>
        </p:nvSpPr>
        <p:spPr>
          <a:xfrm>
            <a:off x="354419" y="1732034"/>
            <a:ext cx="8435162" cy="777250"/>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3C2907F-D2AD-6782-69C0-012DA518783F}"/>
              </a:ext>
            </a:extLst>
          </p:cNvPr>
          <p:cNvSpPr txBox="1"/>
          <p:nvPr/>
        </p:nvSpPr>
        <p:spPr>
          <a:xfrm>
            <a:off x="209857" y="1645823"/>
            <a:ext cx="8724286" cy="872034"/>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rPr>
              <a:t>Đọc thông tin mục II (SGK tr.88 – 89) nêu </a:t>
            </a:r>
            <a:r>
              <a:rPr lang="en-US" sz="1800">
                <a:latin typeface="+mj-lt"/>
              </a:rPr>
              <a:t>vai trò của trao đổi chất và chuyển hóa năng lượng trong cơ thể </a:t>
            </a:r>
          </a:p>
        </p:txBody>
      </p:sp>
      <p:pic>
        <p:nvPicPr>
          <p:cNvPr id="25" name="Picture 24">
            <a:extLst>
              <a:ext uri="{FF2B5EF4-FFF2-40B4-BE49-F238E27FC236}">
                <a16:creationId xmlns:a16="http://schemas.microsoft.com/office/drawing/2014/main" id="{605E5C77-654E-CD27-190D-BFACFAC7AF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51161" y="2625644"/>
            <a:ext cx="1720434" cy="2256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75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heel(1)">
                                      <p:cBhvr>
                                        <p:cTn id="15" dur="20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heel(1)">
                                      <p:cBhvr>
                                        <p:cTn id="20"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5"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0" name="TextBox 9">
            <a:extLst>
              <a:ext uri="{FF2B5EF4-FFF2-40B4-BE49-F238E27FC236}">
                <a16:creationId xmlns:a16="http://schemas.microsoft.com/office/drawing/2014/main" id="{820F9B98-C868-47E2-7D8D-7DCEBBFA1927}"/>
              </a:ext>
            </a:extLst>
          </p:cNvPr>
          <p:cNvSpPr txBox="1"/>
          <p:nvPr/>
        </p:nvSpPr>
        <p:spPr>
          <a:xfrm>
            <a:off x="822252" y="510363"/>
            <a:ext cx="7393171" cy="2392963"/>
          </a:xfrm>
          <a:prstGeom prst="rect">
            <a:avLst/>
          </a:prstGeom>
          <a:noFill/>
        </p:spPr>
        <p:txBody>
          <a:bodyPr wrap="square" rtlCol="0">
            <a:spAutoFit/>
          </a:bodyP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1. Cung cấp năng lượng cho các hoạt động của cơ thể</a:t>
            </a:r>
            <a:endParaRPr lang="en-US" sz="1800">
              <a:effectLst/>
              <a:latin typeface="+mj-lt"/>
              <a:ea typeface="Calibri" panose="020F0502020204030204" pitchFamily="34"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 Chất hữu cơ khi được phân giải sẽ giải phóng năng lượng.</a:t>
            </a:r>
            <a:endParaRPr lang="en-US" sz="1600">
              <a:latin typeface="+mj-lt"/>
              <a:ea typeface="Times New Roman" panose="02020603050405020304" pitchFamily="18"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Năng lượng này được sử dụng cho quá trình tổng hợp chất hữu cơ mới và thực hiện các hoạt động sống như quá trình vận động cơ </a:t>
            </a:r>
            <a:r>
              <a:rPr lang="en-US" sz="1600">
                <a:effectLst/>
                <a:latin typeface="+mj-lt"/>
                <a:ea typeface="Times New Roman" panose="02020603050405020304" pitchFamily="18" charset="0"/>
              </a:rPr>
              <a:t>thể</a:t>
            </a:r>
            <a:r>
              <a:rPr lang="en-US" sz="1600">
                <a:solidFill>
                  <a:srgbClr val="000000"/>
                </a:solidFill>
                <a:effectLst/>
                <a:latin typeface="+mj-lt"/>
                <a:ea typeface="Times New Roman" panose="02020603050405020304" pitchFamily="18" charset="0"/>
              </a:rPr>
              <a:t>, vận </a:t>
            </a:r>
            <a:r>
              <a:rPr lang="en-US" sz="1600">
                <a:effectLst/>
                <a:latin typeface="+mj-lt"/>
                <a:ea typeface="Times New Roman" panose="02020603050405020304" pitchFamily="18" charset="0"/>
              </a:rPr>
              <a:t>chuyển</a:t>
            </a:r>
            <a:r>
              <a:rPr lang="en-US" sz="1600">
                <a:solidFill>
                  <a:srgbClr val="000000"/>
                </a:solidFill>
                <a:effectLst/>
                <a:latin typeface="+mj-lt"/>
                <a:ea typeface="Times New Roman" panose="02020603050405020304" pitchFamily="18" charset="0"/>
              </a:rPr>
              <a:t> các chất trong tế bào và cơ thể, phân chia tế bào,...</a:t>
            </a:r>
            <a:endParaRPr lang="en-US" sz="1600">
              <a:effectLst/>
              <a:latin typeface="+mj-lt"/>
              <a:ea typeface="Calibri" panose="020F0502020204030204" pitchFamily="34" charset="0"/>
            </a:endParaRPr>
          </a:p>
          <a:p>
            <a:endParaRPr lang="en-US"/>
          </a:p>
        </p:txBody>
      </p:sp>
      <p:pic>
        <p:nvPicPr>
          <p:cNvPr id="3" name="Picture 2">
            <a:extLst>
              <a:ext uri="{FF2B5EF4-FFF2-40B4-BE49-F238E27FC236}">
                <a16:creationId xmlns:a16="http://schemas.microsoft.com/office/drawing/2014/main" id="{622E9CFC-DC6F-03D8-C15A-8FA6B166F660}"/>
              </a:ext>
            </a:extLst>
          </p:cNvPr>
          <p:cNvPicPr>
            <a:picLocks noChangeAspect="1"/>
          </p:cNvPicPr>
          <p:nvPr/>
        </p:nvPicPr>
        <p:blipFill rotWithShape="1">
          <a:blip r:embed="rId3"/>
          <a:srcRect l="1256" t="2237" r="2435"/>
          <a:stretch/>
        </p:blipFill>
        <p:spPr>
          <a:xfrm>
            <a:off x="3423684" y="2686492"/>
            <a:ext cx="2523460" cy="21053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A1A0F1-803F-ECBF-AC07-0F2D65C6EA2D}"/>
              </a:ext>
            </a:extLst>
          </p:cNvPr>
          <p:cNvSpPr/>
          <p:nvPr/>
        </p:nvSpPr>
        <p:spPr>
          <a:xfrm>
            <a:off x="4364547" y="966233"/>
            <a:ext cx="4054549" cy="3211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2. Xây dựng cơ thể</a:t>
            </a:r>
            <a:endParaRPr lang="en-US" sz="1800" b="1">
              <a:effectLst/>
              <a:latin typeface="+mj-lt"/>
              <a:ea typeface="Calibri" panose="020F0502020204030204" pitchFamily="34" charset="0"/>
            </a:endParaRPr>
          </a:p>
          <a:p>
            <a:pPr marL="3175" marR="0" algn="just">
              <a:lnSpc>
                <a:spcPct val="150000"/>
              </a:lnSpc>
              <a:spcBef>
                <a:spcPts val="300"/>
              </a:spcBef>
              <a:spcAft>
                <a:spcPts val="300"/>
              </a:spcAft>
            </a:pPr>
            <a:r>
              <a:rPr lang="en-US" sz="1600">
                <a:solidFill>
                  <a:srgbClr val="000000"/>
                </a:solidFill>
                <a:effectLst/>
                <a:latin typeface="+mj-lt"/>
                <a:ea typeface="Times New Roman" panose="02020603050405020304" pitchFamily="18" charset="0"/>
              </a:rPr>
              <a:t>Các chất sau khi được lấy vào cơ thể sinh vật, qua quá trình biến đổi tạo thành các chất cần thiết cho xây dựng, duy trì và phục hồi các tế bào, mô và cơ quan của cơ thể.</a:t>
            </a:r>
            <a:endParaRPr lang="en-US" sz="1600">
              <a:effectLst/>
              <a:latin typeface="+mj-lt"/>
              <a:ea typeface="Calibri" panose="020F0502020204030204" pitchFamily="34" charset="0"/>
            </a:endParaRPr>
          </a:p>
          <a:p>
            <a:pPr marL="3175" marR="0" algn="just">
              <a:lnSpc>
                <a:spcPct val="150000"/>
              </a:lnSpc>
              <a:spcBef>
                <a:spcPts val="300"/>
              </a:spcBef>
              <a:spcAft>
                <a:spcPts val="300"/>
              </a:spcAft>
            </a:pPr>
            <a:r>
              <a:rPr lang="en-US" sz="1600">
                <a:solidFill>
                  <a:srgbClr val="000000"/>
                </a:solidFill>
                <a:latin typeface="+mj-lt"/>
                <a:ea typeface="Times New Roman" panose="02020603050405020304" pitchFamily="18" charset="0"/>
              </a:rPr>
              <a:t>→</a:t>
            </a:r>
            <a:r>
              <a:rPr lang="en-US" sz="1600">
                <a:solidFill>
                  <a:srgbClr val="000000"/>
                </a:solidFill>
                <a:effectLst/>
                <a:latin typeface="+mj-lt"/>
                <a:ea typeface="Times New Roman" panose="02020603050405020304" pitchFamily="18" charset="0"/>
              </a:rPr>
              <a:t> Sinh vật có thể sinh trưởng, phát triển và sinh sản.</a:t>
            </a:r>
            <a:endParaRPr lang="en-US" sz="1600">
              <a:effectLst/>
              <a:latin typeface="+mj-lt"/>
              <a:ea typeface="Calibri" panose="020F0502020204030204" pitchFamily="34" charset="0"/>
            </a:endParaRPr>
          </a:p>
        </p:txBody>
      </p:sp>
      <p:pic>
        <p:nvPicPr>
          <p:cNvPr id="4" name="Picture 3" descr="Background pattern&#10;&#10;Description automatically generated">
            <a:extLst>
              <a:ext uri="{FF2B5EF4-FFF2-40B4-BE49-F238E27FC236}">
                <a16:creationId xmlns:a16="http://schemas.microsoft.com/office/drawing/2014/main" id="{93E66CD6-42A2-E0EA-ACE3-E4030F118952}"/>
              </a:ext>
            </a:extLst>
          </p:cNvPr>
          <p:cNvPicPr>
            <a:picLocks noChangeAspect="1"/>
          </p:cNvPicPr>
          <p:nvPr/>
        </p:nvPicPr>
        <p:blipFill>
          <a:blip r:embed="rId2"/>
          <a:stretch>
            <a:fillRect/>
          </a:stretch>
        </p:blipFill>
        <p:spPr>
          <a:xfrm>
            <a:off x="505279" y="1480910"/>
            <a:ext cx="3577388" cy="1871889"/>
          </a:xfrm>
          <a:prstGeom prst="rect">
            <a:avLst/>
          </a:prstGeom>
        </p:spPr>
      </p:pic>
    </p:spTree>
    <p:extLst>
      <p:ext uri="{BB962C8B-B14F-4D97-AF65-F5344CB8AC3E}">
        <p14:creationId xmlns:p14="http://schemas.microsoft.com/office/powerpoint/2010/main" val="1405763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2BA07D4-CED3-59BF-A589-4C78B92C61C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6810"/>
            <a:ext cx="9119368" cy="1469952"/>
          </a:xfrm>
          <a:prstGeom prst="rect">
            <a:avLst/>
          </a:prstGeom>
        </p:spPr>
      </p:pic>
      <p:grpSp>
        <p:nvGrpSpPr>
          <p:cNvPr id="6" name="Group 2">
            <a:extLst>
              <a:ext uri="{FF2B5EF4-FFF2-40B4-BE49-F238E27FC236}">
                <a16:creationId xmlns:a16="http://schemas.microsoft.com/office/drawing/2014/main" id="{1B8CCB13-2C5C-4E73-BEA0-5BAD0E4E3904}"/>
              </a:ext>
            </a:extLst>
          </p:cNvPr>
          <p:cNvGrpSpPr/>
          <p:nvPr/>
        </p:nvGrpSpPr>
        <p:grpSpPr>
          <a:xfrm>
            <a:off x="1394600" y="1490749"/>
            <a:ext cx="6657791" cy="3158574"/>
            <a:chOff x="0" y="0"/>
            <a:chExt cx="4523947" cy="2632016"/>
          </a:xfrm>
          <a:solidFill>
            <a:schemeClr val="accent5">
              <a:lumMod val="40000"/>
              <a:lumOff val="60000"/>
            </a:schemeClr>
          </a:solidFill>
        </p:grpSpPr>
        <p:sp>
          <p:nvSpPr>
            <p:cNvPr id="7" name="Freeform 3">
              <a:extLst>
                <a:ext uri="{FF2B5EF4-FFF2-40B4-BE49-F238E27FC236}">
                  <a16:creationId xmlns:a16="http://schemas.microsoft.com/office/drawing/2014/main" id="{565CA63E-2E46-4B86-75A2-993F95DFEA57}"/>
                </a:ext>
              </a:extLst>
            </p:cNvPr>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grpFill/>
          </p:spPr>
        </p:sp>
      </p:grpSp>
      <p:pic>
        <p:nvPicPr>
          <p:cNvPr id="8" name="Picture 4">
            <a:extLst>
              <a:ext uri="{FF2B5EF4-FFF2-40B4-BE49-F238E27FC236}">
                <a16:creationId xmlns:a16="http://schemas.microsoft.com/office/drawing/2014/main" id="{895D614C-6E52-D3C1-F909-E403ABEF1D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13762">
            <a:off x="2415494" y="676085"/>
            <a:ext cx="233618" cy="1036210"/>
          </a:xfrm>
          <a:prstGeom prst="rect">
            <a:avLst/>
          </a:prstGeom>
        </p:spPr>
      </p:pic>
      <p:pic>
        <p:nvPicPr>
          <p:cNvPr id="13" name="Picture 4">
            <a:extLst>
              <a:ext uri="{FF2B5EF4-FFF2-40B4-BE49-F238E27FC236}">
                <a16:creationId xmlns:a16="http://schemas.microsoft.com/office/drawing/2014/main" id="{7DAB2ED6-703F-AF00-E3DD-62EB7BE924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13762">
            <a:off x="6657885" y="731564"/>
            <a:ext cx="233618" cy="1036210"/>
          </a:xfrm>
          <a:prstGeom prst="rect">
            <a:avLst/>
          </a:prstGeom>
        </p:spPr>
      </p:pic>
      <p:sp>
        <p:nvSpPr>
          <p:cNvPr id="16" name="TextBox 15">
            <a:extLst>
              <a:ext uri="{FF2B5EF4-FFF2-40B4-BE49-F238E27FC236}">
                <a16:creationId xmlns:a16="http://schemas.microsoft.com/office/drawing/2014/main" id="{6ECA5799-FAE8-A1D6-1763-9949A7FAE182}"/>
              </a:ext>
            </a:extLst>
          </p:cNvPr>
          <p:cNvSpPr txBox="1"/>
          <p:nvPr/>
        </p:nvSpPr>
        <p:spPr>
          <a:xfrm>
            <a:off x="1497901" y="1604806"/>
            <a:ext cx="6453058" cy="2909001"/>
          </a:xfrm>
          <a:prstGeom prst="rect">
            <a:avLst/>
          </a:prstGeom>
          <a:noFill/>
        </p:spPr>
        <p:txBody>
          <a:bodyPr wrap="square" rtlCol="0">
            <a:spAutoFit/>
          </a:bodyP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3. Loại bỏ chất thải ra khỏi cơ thể</a:t>
            </a:r>
            <a:endParaRPr lang="en-US" sz="1800">
              <a:effectLst/>
              <a:latin typeface="+mj-lt"/>
              <a:ea typeface="Calibri" panose="020F0502020204030204" pitchFamily="34"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Các chất dư thừa, chất thải của quá trình trao đổi chất được thải ra khỏi tế bào và cơ thể. </a:t>
            </a:r>
            <a:endParaRPr lang="en-US" sz="1600">
              <a:latin typeface="+mj-lt"/>
              <a:ea typeface="Times New Roman" panose="02020603050405020304" pitchFamily="18"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Quá trình thải bỏ các chất đảm bảo duy trì cân bằng môi trường trong cơ thể. </a:t>
            </a:r>
            <a:endParaRPr lang="en-US" sz="1600">
              <a:latin typeface="+mj-lt"/>
              <a:ea typeface="Times New Roman" panose="02020603050405020304" pitchFamily="18"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Ví dụ, quá trình trao đổi chất ở cơ thể người thải bỏ khí CO</a:t>
            </a:r>
            <a:r>
              <a:rPr lang="en-US" sz="1600" baseline="-25000">
                <a:solidFill>
                  <a:srgbClr val="000000"/>
                </a:solidFill>
                <a:effectLst/>
                <a:latin typeface="+mj-lt"/>
                <a:ea typeface="Times New Roman" panose="02020603050405020304" pitchFamily="18" charset="0"/>
              </a:rPr>
              <a:t>2</a:t>
            </a:r>
            <a:r>
              <a:rPr lang="en-US" sz="1600">
                <a:solidFill>
                  <a:srgbClr val="000000"/>
                </a:solidFill>
                <a:effectLst/>
                <a:latin typeface="+mj-lt"/>
                <a:ea typeface="Times New Roman" panose="02020603050405020304" pitchFamily="18" charset="0"/>
              </a:rPr>
              <a:t>, mồ hôi, nước tiểu,...</a:t>
            </a:r>
            <a:endParaRPr lang="en-US" sz="1600">
              <a:latin typeface="+mj-lt"/>
            </a:endParaRPr>
          </a:p>
        </p:txBody>
      </p:sp>
    </p:spTree>
    <p:extLst>
      <p:ext uri="{BB962C8B-B14F-4D97-AF65-F5344CB8AC3E}">
        <p14:creationId xmlns:p14="http://schemas.microsoft.com/office/powerpoint/2010/main" val="592464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circle(in)">
                                      <p:cBhvr>
                                        <p:cTn id="23" dur="75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ircle(in)">
                                      <p:cBhvr>
                                        <p:cTn id="28" dur="75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circle(in)">
                                      <p:cBhvr>
                                        <p:cTn id="33" dur="75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circle(in)">
                                      <p:cBhvr>
                                        <p:cTn id="38" dur="75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7" name="yt1s.com - Quá trình di chuyển của thức ăn  Quá trình tiêu hóa_360p">
            <a:hlinkClick r:id="" action="ppaction://media"/>
            <a:extLst>
              <a:ext uri="{FF2B5EF4-FFF2-40B4-BE49-F238E27FC236}">
                <a16:creationId xmlns:a16="http://schemas.microsoft.com/office/drawing/2014/main" id="{F28A0A2F-051E-AD44-08C9-8A2012464D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4138" y="419611"/>
            <a:ext cx="7652048" cy="4304278"/>
          </a:xfrm>
          <a:prstGeom prst="rect">
            <a:avLst/>
          </a:prstGeom>
        </p:spPr>
      </p:pic>
      <p:pic>
        <p:nvPicPr>
          <p:cNvPr id="8" name="Google Shape;260;p42">
            <a:extLst>
              <a:ext uri="{FF2B5EF4-FFF2-40B4-BE49-F238E27FC236}">
                <a16:creationId xmlns:a16="http://schemas.microsoft.com/office/drawing/2014/main" id="{B34F89B1-0AFC-1EEE-B053-E163DC45BB78}"/>
              </a:ext>
            </a:extLst>
          </p:cNvPr>
          <p:cNvPicPr preferRelativeResize="0"/>
          <p:nvPr/>
        </p:nvPicPr>
        <p:blipFill>
          <a:blip r:embed="rId6">
            <a:alphaModFix/>
          </a:blip>
          <a:stretch>
            <a:fillRect/>
          </a:stretch>
        </p:blipFill>
        <p:spPr>
          <a:xfrm>
            <a:off x="8179831" y="4307370"/>
            <a:ext cx="448725" cy="53867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6"/>
          <p:cNvPicPr preferRelativeResize="0"/>
          <p:nvPr/>
        </p:nvPicPr>
        <p:blipFill rotWithShape="1">
          <a:blip r:embed="rId3">
            <a:alphaModFix/>
          </a:blip>
          <a:srcRect b="11816"/>
          <a:stretch/>
        </p:blipFill>
        <p:spPr>
          <a:xfrm flipH="1">
            <a:off x="6799650" y="1138175"/>
            <a:ext cx="3262251" cy="1235900"/>
          </a:xfrm>
          <a:prstGeom prst="rect">
            <a:avLst/>
          </a:prstGeom>
          <a:noFill/>
          <a:ln>
            <a:noFill/>
          </a:ln>
        </p:spPr>
      </p:pic>
      <p:sp>
        <p:nvSpPr>
          <p:cNvPr id="370" name="Google Shape;370;p46"/>
          <p:cNvSpPr/>
          <p:nvPr/>
        </p:nvSpPr>
        <p:spPr>
          <a:xfrm>
            <a:off x="444432" y="475775"/>
            <a:ext cx="8126253" cy="446670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 name="Google Shape;375;p46"/>
          <p:cNvPicPr preferRelativeResize="0"/>
          <p:nvPr/>
        </p:nvPicPr>
        <p:blipFill>
          <a:blip r:embed="rId4">
            <a:alphaModFix/>
          </a:blip>
          <a:stretch>
            <a:fillRect/>
          </a:stretch>
        </p:blipFill>
        <p:spPr>
          <a:xfrm>
            <a:off x="752374" y="3696359"/>
            <a:ext cx="940675" cy="1246126"/>
          </a:xfrm>
          <a:prstGeom prst="rect">
            <a:avLst/>
          </a:prstGeom>
          <a:noFill/>
          <a:ln>
            <a:noFill/>
          </a:ln>
        </p:spPr>
      </p:pic>
      <p:pic>
        <p:nvPicPr>
          <p:cNvPr id="376" name="Google Shape;376;p46"/>
          <p:cNvPicPr preferRelativeResize="0"/>
          <p:nvPr/>
        </p:nvPicPr>
        <p:blipFill>
          <a:blip r:embed="rId5">
            <a:alphaModFix/>
          </a:blip>
          <a:stretch>
            <a:fillRect/>
          </a:stretch>
        </p:blipFill>
        <p:spPr>
          <a:xfrm>
            <a:off x="1490201" y="4403808"/>
            <a:ext cx="448725" cy="538675"/>
          </a:xfrm>
          <a:prstGeom prst="rect">
            <a:avLst/>
          </a:prstGeom>
          <a:noFill/>
          <a:ln>
            <a:noFill/>
          </a:ln>
        </p:spPr>
      </p:pic>
      <p:pic>
        <p:nvPicPr>
          <p:cNvPr id="377" name="Google Shape;377;p46"/>
          <p:cNvPicPr preferRelativeResize="0"/>
          <p:nvPr/>
        </p:nvPicPr>
        <p:blipFill rotWithShape="1">
          <a:blip r:embed="rId3">
            <a:alphaModFix/>
          </a:blip>
          <a:srcRect b="11816"/>
          <a:stretch/>
        </p:blipFill>
        <p:spPr>
          <a:xfrm>
            <a:off x="-1955625" y="-53375"/>
            <a:ext cx="4355951" cy="1650250"/>
          </a:xfrm>
          <a:prstGeom prst="rect">
            <a:avLst/>
          </a:prstGeom>
          <a:noFill/>
          <a:ln>
            <a:noFill/>
          </a:ln>
        </p:spPr>
      </p:pic>
      <p:pic>
        <p:nvPicPr>
          <p:cNvPr id="378" name="Google Shape;378;p46"/>
          <p:cNvPicPr preferRelativeResize="0"/>
          <p:nvPr/>
        </p:nvPicPr>
        <p:blipFill rotWithShape="1">
          <a:blip r:embed="rId3">
            <a:alphaModFix/>
          </a:blip>
          <a:srcRect b="11816"/>
          <a:stretch/>
        </p:blipFill>
        <p:spPr>
          <a:xfrm flipH="1">
            <a:off x="5950400" y="-142177"/>
            <a:ext cx="3262251" cy="1235900"/>
          </a:xfrm>
          <a:prstGeom prst="rect">
            <a:avLst/>
          </a:prstGeom>
          <a:noFill/>
          <a:ln>
            <a:noFill/>
          </a:ln>
        </p:spPr>
      </p:pic>
      <p:sp>
        <p:nvSpPr>
          <p:cNvPr id="8" name="TextBox 7">
            <a:extLst>
              <a:ext uri="{FF2B5EF4-FFF2-40B4-BE49-F238E27FC236}">
                <a16:creationId xmlns:a16="http://schemas.microsoft.com/office/drawing/2014/main" id="{AE9C8B93-9847-1635-7839-2ACCDB4153FA}"/>
              </a:ext>
            </a:extLst>
          </p:cNvPr>
          <p:cNvSpPr txBox="1"/>
          <p:nvPr/>
        </p:nvSpPr>
        <p:spPr>
          <a:xfrm>
            <a:off x="2878192" y="535833"/>
            <a:ext cx="2721429" cy="679032"/>
          </a:xfrm>
          <a:prstGeom prst="rect">
            <a:avLst/>
          </a:prstGeom>
          <a:noFill/>
        </p:spPr>
        <p:txBody>
          <a:bodyPr wrap="square" rtlCol="0">
            <a:spAutoFit/>
          </a:bodyPr>
          <a:lstStyle/>
          <a:p>
            <a:pPr algn="ctr">
              <a:lnSpc>
                <a:spcPct val="150000"/>
              </a:lnSpc>
            </a:pPr>
            <a:r>
              <a:rPr lang="en-US" sz="2900" b="1">
                <a:solidFill>
                  <a:srgbClr val="002060"/>
                </a:solidFill>
              </a:rPr>
              <a:t>LUYỆN TẬP</a:t>
            </a:r>
          </a:p>
        </p:txBody>
      </p:sp>
      <p:sp>
        <p:nvSpPr>
          <p:cNvPr id="9" name="Rounded Rectangular Callout 9">
            <a:extLst>
              <a:ext uri="{FF2B5EF4-FFF2-40B4-BE49-F238E27FC236}">
                <a16:creationId xmlns:a16="http://schemas.microsoft.com/office/drawing/2014/main" id="{786899EF-1B59-A889-3B57-363B7F9735EC}"/>
              </a:ext>
            </a:extLst>
          </p:cNvPr>
          <p:cNvSpPr/>
          <p:nvPr/>
        </p:nvSpPr>
        <p:spPr>
          <a:xfrm flipH="1">
            <a:off x="981645" y="1447141"/>
            <a:ext cx="4748666" cy="2053063"/>
          </a:xfrm>
          <a:prstGeom prst="wedgeRoundRectCallout">
            <a:avLst>
              <a:gd name="adj1" fmla="val -59238"/>
              <a:gd name="adj2" fmla="val 36368"/>
              <a:gd name="adj3" fmla="val 16667"/>
            </a:avLst>
          </a:prstGeom>
          <a:solidFill>
            <a:schemeClr val="accent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11" name="TextBox 10">
            <a:extLst>
              <a:ext uri="{FF2B5EF4-FFF2-40B4-BE49-F238E27FC236}">
                <a16:creationId xmlns:a16="http://schemas.microsoft.com/office/drawing/2014/main" id="{65491407-5E86-9434-7D6B-519F80B05433}"/>
              </a:ext>
            </a:extLst>
          </p:cNvPr>
          <p:cNvSpPr txBox="1"/>
          <p:nvPr/>
        </p:nvSpPr>
        <p:spPr>
          <a:xfrm>
            <a:off x="1091404" y="1611319"/>
            <a:ext cx="4529148" cy="1703030"/>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 </a:t>
            </a:r>
            <a:r>
              <a:rPr lang="en-US" sz="1800" b="1">
                <a:latin typeface="+mj-lt"/>
                <a:ea typeface="Times New Roman" panose="02020603050405020304" pitchFamily="18" charset="0"/>
              </a:rPr>
              <a:t>Câu hỏi 1:</a:t>
            </a:r>
            <a:r>
              <a:rPr lang="en-US" sz="1800">
                <a:effectLst/>
                <a:latin typeface="+mj-lt"/>
                <a:ea typeface="Times New Roman" panose="02020603050405020304" pitchFamily="18" charset="0"/>
              </a:rPr>
              <a:t> Các hoạt động ở con người (đi lại, chơi thể thao,…) đều cần năng lượng. Năng lượng đó được biến đổi từ dạng nào sang dạng nào?</a:t>
            </a:r>
            <a:endParaRPr lang="en-US" sz="1800">
              <a:effectLst/>
              <a:latin typeface="+mj-lt"/>
              <a:ea typeface="Calibri" panose="020F0502020204030204" pitchFamily="34" charset="0"/>
            </a:endParaRPr>
          </a:p>
        </p:txBody>
      </p:sp>
      <p:pic>
        <p:nvPicPr>
          <p:cNvPr id="13" name="Picture 12">
            <a:extLst>
              <a:ext uri="{FF2B5EF4-FFF2-40B4-BE49-F238E27FC236}">
                <a16:creationId xmlns:a16="http://schemas.microsoft.com/office/drawing/2014/main" id="{6DF03B9C-AA54-89B1-C8B0-37B0D7010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50400" y="2152588"/>
            <a:ext cx="2833494" cy="2833494"/>
          </a:xfrm>
          <a:prstGeom prst="rect">
            <a:avLst/>
          </a:prstGeom>
        </p:spPr>
      </p:pic>
      <p:pic>
        <p:nvPicPr>
          <p:cNvPr id="14" name="Picture 13">
            <a:extLst>
              <a:ext uri="{FF2B5EF4-FFF2-40B4-BE49-F238E27FC236}">
                <a16:creationId xmlns:a16="http://schemas.microsoft.com/office/drawing/2014/main" id="{F7B93C67-3C03-CAEF-FE4F-26D4D7DF1A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502871">
            <a:off x="6694423" y="1424092"/>
            <a:ext cx="816334" cy="1021286"/>
          </a:xfrm>
          <a:prstGeom prst="rect">
            <a:avLst/>
          </a:prstGeom>
        </p:spPr>
      </p:pic>
      <p:pic>
        <p:nvPicPr>
          <p:cNvPr id="15" name="Picture 14">
            <a:extLst>
              <a:ext uri="{FF2B5EF4-FFF2-40B4-BE49-F238E27FC236}">
                <a16:creationId xmlns:a16="http://schemas.microsoft.com/office/drawing/2014/main" id="{2FE7BE1C-2641-769E-5AC6-09FE954F7F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1525" y="1411918"/>
            <a:ext cx="769071" cy="962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 name="Rounded Rectangular Callout 9">
            <a:extLst>
              <a:ext uri="{FF2B5EF4-FFF2-40B4-BE49-F238E27FC236}">
                <a16:creationId xmlns:a16="http://schemas.microsoft.com/office/drawing/2014/main" id="{2A4B1DFD-6127-A5A0-870C-CF593B431347}"/>
              </a:ext>
            </a:extLst>
          </p:cNvPr>
          <p:cNvSpPr/>
          <p:nvPr/>
        </p:nvSpPr>
        <p:spPr>
          <a:xfrm>
            <a:off x="2828260" y="591246"/>
            <a:ext cx="5734494" cy="3366157"/>
          </a:xfrm>
          <a:prstGeom prst="wedgeRoundRectCallout">
            <a:avLst>
              <a:gd name="adj1" fmla="val -59238"/>
              <a:gd name="adj2" fmla="val 19000"/>
              <a:gd name="adj3" fmla="val 16667"/>
            </a:avLst>
          </a:prstGeom>
          <a:solidFill>
            <a:schemeClr val="accent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5" name="TextBox 4">
            <a:extLst>
              <a:ext uri="{FF2B5EF4-FFF2-40B4-BE49-F238E27FC236}">
                <a16:creationId xmlns:a16="http://schemas.microsoft.com/office/drawing/2014/main" id="{DE684A1E-62A9-DB59-34A0-01DCE8100BF7}"/>
              </a:ext>
            </a:extLst>
          </p:cNvPr>
          <p:cNvSpPr txBox="1"/>
          <p:nvPr/>
        </p:nvSpPr>
        <p:spPr>
          <a:xfrm>
            <a:off x="2934586" y="818360"/>
            <a:ext cx="5521842" cy="2790764"/>
          </a:xfrm>
          <a:prstGeom prst="rect">
            <a:avLst/>
          </a:prstGeom>
          <a:noFill/>
        </p:spPr>
        <p:txBody>
          <a:bodyPr wrap="square" rtlCol="0">
            <a:spAutoFit/>
          </a:bodyPr>
          <a:lstStyle/>
          <a:p>
            <a:pPr marL="0" marR="0" algn="ctr">
              <a:lnSpc>
                <a:spcPct val="150000"/>
              </a:lnSpc>
            </a:pPr>
            <a:r>
              <a:rPr lang="en-US" sz="1700" b="1">
                <a:solidFill>
                  <a:srgbClr val="FF0000"/>
                </a:solidFill>
                <a:latin typeface="+mj-lt"/>
                <a:ea typeface="Times New Roman" panose="02020603050405020304" pitchFamily="18" charset="0"/>
              </a:rPr>
              <a:t>Trả lời</a:t>
            </a:r>
            <a:r>
              <a:rPr lang="en-US" sz="1700" b="1">
                <a:solidFill>
                  <a:srgbClr val="FF0000"/>
                </a:solidFill>
                <a:effectLst/>
                <a:latin typeface="+mj-lt"/>
                <a:ea typeface="Times New Roman" panose="02020603050405020304" pitchFamily="18" charset="0"/>
              </a:rPr>
              <a:t>: </a:t>
            </a:r>
          </a:p>
          <a:p>
            <a:pPr marL="285750" marR="0" indent="-285750" algn="just">
              <a:lnSpc>
                <a:spcPct val="150000"/>
              </a:lnSpc>
              <a:buFont typeface="Arial" panose="020B0604020202020204" pitchFamily="34" charset="0"/>
              <a:buChar char="•"/>
            </a:pPr>
            <a:r>
              <a:rPr lang="en-US" sz="1700">
                <a:effectLst/>
                <a:latin typeface="+mj-lt"/>
                <a:ea typeface="Times New Roman" panose="02020603050405020304" pitchFamily="18" charset="0"/>
              </a:rPr>
              <a:t>Năng lượng cần cho các hoạt động của cơ thể người (đi lại, chơi thể thao,…) do quá trình phân giải các chất hữu cơ trong tế bào. </a:t>
            </a:r>
          </a:p>
          <a:p>
            <a:pPr marL="285750" marR="0" indent="-285750" algn="just">
              <a:lnSpc>
                <a:spcPct val="150000"/>
              </a:lnSpc>
              <a:buFont typeface="Arial" panose="020B0604020202020204" pitchFamily="34" charset="0"/>
              <a:buChar char="•"/>
            </a:pPr>
            <a:r>
              <a:rPr lang="en-US" sz="1700">
                <a:effectLst/>
                <a:latin typeface="+mj-lt"/>
                <a:ea typeface="Times New Roman" panose="02020603050405020304" pitchFamily="18" charset="0"/>
              </a:rPr>
              <a:t>Quá trình phân giải các chất hữu cơ trong tế bào biến đổi năng lượng từ dạng hóa học trong chất hữu cơ thành năng lượng cơ học và năng lượng nhiệt</a:t>
            </a:r>
            <a:r>
              <a:rPr lang="en-US" sz="1700" i="1">
                <a:effectLst/>
                <a:latin typeface="+mj-lt"/>
                <a:ea typeface="Times New Roman" panose="02020603050405020304" pitchFamily="18" charset="0"/>
              </a:rPr>
              <a:t>.</a:t>
            </a:r>
            <a:endParaRPr lang="en-US" sz="1700">
              <a:effectLst/>
              <a:latin typeface="+mj-lt"/>
              <a:ea typeface="Calibri" panose="020F0502020204030204" pitchFamily="34" charset="0"/>
            </a:endParaRPr>
          </a:p>
        </p:txBody>
      </p:sp>
      <p:pic>
        <p:nvPicPr>
          <p:cNvPr id="2" name="Picture 1">
            <a:extLst>
              <a:ext uri="{FF2B5EF4-FFF2-40B4-BE49-F238E27FC236}">
                <a16:creationId xmlns:a16="http://schemas.microsoft.com/office/drawing/2014/main" id="{F66BEA44-8155-CE3A-F614-9EBD8668D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30" y="2697467"/>
            <a:ext cx="2147777" cy="1936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4" name="Group 3">
            <a:extLst>
              <a:ext uri="{FF2B5EF4-FFF2-40B4-BE49-F238E27FC236}">
                <a16:creationId xmlns:a16="http://schemas.microsoft.com/office/drawing/2014/main" id="{4ABEEEA6-B9AD-06FA-E264-652517E00997}"/>
              </a:ext>
            </a:extLst>
          </p:cNvPr>
          <p:cNvGrpSpPr/>
          <p:nvPr/>
        </p:nvGrpSpPr>
        <p:grpSpPr>
          <a:xfrm>
            <a:off x="864540" y="572147"/>
            <a:ext cx="6564073" cy="1506749"/>
            <a:chOff x="1658515" y="1627939"/>
            <a:chExt cx="5713705" cy="5043088"/>
          </a:xfrm>
        </p:grpSpPr>
        <p:sp>
          <p:nvSpPr>
            <p:cNvPr id="5" name="Freeform 13">
              <a:extLst>
                <a:ext uri="{FF2B5EF4-FFF2-40B4-BE49-F238E27FC236}">
                  <a16:creationId xmlns:a16="http://schemas.microsoft.com/office/drawing/2014/main" id="{DEB3028B-5056-4ACC-AF83-ADE93B3FBE26}"/>
                </a:ext>
              </a:extLst>
            </p:cNvPr>
            <p:cNvSpPr/>
            <p:nvPr/>
          </p:nvSpPr>
          <p:spPr>
            <a:xfrm rot="22029">
              <a:off x="1658515" y="1627939"/>
              <a:ext cx="5713705" cy="3339874"/>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6" name="TextBox 5">
              <a:extLst>
                <a:ext uri="{FF2B5EF4-FFF2-40B4-BE49-F238E27FC236}">
                  <a16:creationId xmlns:a16="http://schemas.microsoft.com/office/drawing/2014/main" id="{4C27F878-2323-F2DC-02C6-00E029B55BC3}"/>
                </a:ext>
              </a:extLst>
            </p:cNvPr>
            <p:cNvSpPr txBox="1"/>
            <p:nvPr/>
          </p:nvSpPr>
          <p:spPr>
            <a:xfrm>
              <a:off x="1857946" y="1698085"/>
              <a:ext cx="5368793" cy="4972942"/>
            </a:xfrm>
            <a:prstGeom prst="rect">
              <a:avLst/>
            </a:prstGeom>
            <a:noFill/>
          </p:spPr>
          <p:txBody>
            <a:bodyPr wrap="square">
              <a:spAutoFit/>
            </a:bodyPr>
            <a:lstStyle/>
            <a:p>
              <a:pPr algn="just">
                <a:lnSpc>
                  <a:spcPct val="150000"/>
                </a:lnSpc>
                <a:spcBef>
                  <a:spcPts val="300"/>
                </a:spcBef>
                <a:spcAft>
                  <a:spcPts val="300"/>
                </a:spcAft>
              </a:pPr>
              <a:r>
                <a:rPr lang="en-US" sz="1800" b="1">
                  <a:latin typeface="+mj-lt"/>
                  <a:ea typeface="Times New Roman" panose="02020603050405020304" pitchFamily="18" charset="0"/>
                </a:rPr>
                <a:t>Câu hỏi 2:</a:t>
              </a:r>
              <a:r>
                <a:rPr lang="en-US" sz="1800">
                  <a:effectLst/>
                  <a:latin typeface="+mj-lt"/>
                  <a:ea typeface="Times New Roman" panose="02020603050405020304" pitchFamily="18" charset="0"/>
                </a:rPr>
                <a:t> Lấy ví dụ minh họa về vai trò của trao đổi chất và chuyển hóa năng lượng trong cơ thể.</a:t>
              </a:r>
              <a:endParaRPr lang="en-US" sz="1800">
                <a:effectLst/>
                <a:latin typeface="+mj-lt"/>
                <a:ea typeface="Calibri" panose="020F0502020204030204" pitchFamily="34" charset="0"/>
              </a:endParaRPr>
            </a:p>
            <a:p>
              <a:pPr marL="0" marR="0" algn="just">
                <a:lnSpc>
                  <a:spcPct val="150000"/>
                </a:lnSpc>
                <a:spcBef>
                  <a:spcPts val="300"/>
                </a:spcBef>
                <a:spcAft>
                  <a:spcPts val="300"/>
                </a:spcAft>
              </a:pPr>
              <a:endParaRPr lang="en-US" sz="2400">
                <a:effectLst/>
                <a:latin typeface="+mj-lt"/>
                <a:ea typeface="Calibri" panose="020F0502020204030204" pitchFamily="34" charset="0"/>
                <a:cs typeface="Times New Roman" panose="02020603050405020304" pitchFamily="18" charset="0"/>
              </a:endParaRPr>
            </a:p>
          </p:txBody>
        </p:sp>
      </p:grpSp>
      <p:pic>
        <p:nvPicPr>
          <p:cNvPr id="9" name="Picture 14">
            <a:extLst>
              <a:ext uri="{FF2B5EF4-FFF2-40B4-BE49-F238E27FC236}">
                <a16:creationId xmlns:a16="http://schemas.microsoft.com/office/drawing/2014/main" id="{95EBA776-866B-4A2E-B33F-6B01D3B04B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88">
            <a:off x="3300500" y="277521"/>
            <a:ext cx="1692154" cy="472601"/>
          </a:xfrm>
          <a:prstGeom prst="rect">
            <a:avLst/>
          </a:prstGeom>
        </p:spPr>
      </p:pic>
      <p:sp>
        <p:nvSpPr>
          <p:cNvPr id="13" name="TextBox 12">
            <a:extLst>
              <a:ext uri="{FF2B5EF4-FFF2-40B4-BE49-F238E27FC236}">
                <a16:creationId xmlns:a16="http://schemas.microsoft.com/office/drawing/2014/main" id="{89031942-E48A-8BBF-7F34-94850C257991}"/>
              </a:ext>
            </a:extLst>
          </p:cNvPr>
          <p:cNvSpPr txBox="1"/>
          <p:nvPr/>
        </p:nvSpPr>
        <p:spPr>
          <a:xfrm>
            <a:off x="1763100" y="1723083"/>
            <a:ext cx="6660299" cy="2949525"/>
          </a:xfrm>
          <a:prstGeom prst="rect">
            <a:avLst/>
          </a:prstGeom>
          <a:noFill/>
        </p:spPr>
        <p:txBody>
          <a:bodyPr wrap="square">
            <a:spAutoFit/>
          </a:bodyPr>
          <a:lstStyle/>
          <a:p>
            <a:pPr marL="285750" marR="0" indent="-285750" algn="just">
              <a:lnSpc>
                <a:spcPct val="150000"/>
              </a:lnSpc>
              <a:buFontTx/>
              <a:buChar char="-"/>
            </a:pPr>
            <a:r>
              <a:rPr lang="en-US" sz="1800">
                <a:effectLst/>
                <a:latin typeface="+mj-lt"/>
                <a:ea typeface="Times New Roman" panose="02020603050405020304" pitchFamily="18" charset="0"/>
              </a:rPr>
              <a:t>Nếu coi cơ thể con người như một động cơ, muốn động cơ hoạt động, cần có năng lượng. </a:t>
            </a:r>
            <a:endParaRPr lang="en-US" sz="1800">
              <a:latin typeface="+mj-lt"/>
              <a:ea typeface="Times New Roman" panose="02020603050405020304" pitchFamily="18" charset="0"/>
            </a:endParaRPr>
          </a:p>
          <a:p>
            <a:pPr marL="285750" marR="0" indent="-285750" algn="just">
              <a:lnSpc>
                <a:spcPct val="150000"/>
              </a:lnSpc>
              <a:buFontTx/>
              <a:buChar char="-"/>
            </a:pPr>
            <a:r>
              <a:rPr lang="en-US" sz="1800">
                <a:effectLst/>
                <a:latin typeface="+mj-lt"/>
                <a:ea typeface="Times New Roman" panose="02020603050405020304" pitchFamily="18" charset="0"/>
              </a:rPr>
              <a:t>Trao đổi chất: </a:t>
            </a:r>
          </a:p>
          <a:p>
            <a:pPr marL="285750" marR="0" indent="-285750" algn="just">
              <a:lnSpc>
                <a:spcPct val="150000"/>
              </a:lnSpc>
              <a:buFont typeface="Arial" panose="020B0604020202020204" pitchFamily="34" charset="0"/>
              <a:buChar char="•"/>
            </a:pPr>
            <a:r>
              <a:rPr lang="en-US" sz="1800">
                <a:latin typeface="+mj-lt"/>
                <a:ea typeface="Times New Roman" panose="02020603050405020304" pitchFamily="18" charset="0"/>
              </a:rPr>
              <a:t>T</a:t>
            </a:r>
            <a:r>
              <a:rPr lang="en-US" sz="1800">
                <a:effectLst/>
                <a:latin typeface="+mj-lt"/>
                <a:ea typeface="Times New Roman" panose="02020603050405020304" pitchFamily="18" charset="0"/>
              </a:rPr>
              <a:t>ạo ra các chất cần thiết cho xây dựng tế bào mới</a:t>
            </a:r>
            <a:r>
              <a:rPr lang="en-US" sz="1800">
                <a:latin typeface="+mj-lt"/>
                <a:ea typeface="Times New Roman" panose="02020603050405020304" pitchFamily="18" charset="0"/>
              </a:rPr>
              <a:t>.</a:t>
            </a: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Sửa chữa các tế bào, mô và cơ quan của cơ thể</a:t>
            </a:r>
            <a:r>
              <a:rPr lang="en-US" sz="1800">
                <a:latin typeface="+mj-lt"/>
                <a:ea typeface="Times New Roman" panose="02020603050405020304" pitchFamily="18" charset="0"/>
              </a:rPr>
              <a:t>.</a:t>
            </a: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Thải các chất thừa (CO</a:t>
            </a:r>
            <a:r>
              <a:rPr lang="en-US" sz="1800" baseline="-25000">
                <a:effectLst/>
                <a:latin typeface="+mj-lt"/>
                <a:ea typeface="Times New Roman" panose="02020603050405020304" pitchFamily="18" charset="0"/>
              </a:rPr>
              <a:t>2</a:t>
            </a:r>
            <a:r>
              <a:rPr lang="en-US" sz="1800">
                <a:effectLst/>
                <a:latin typeface="+mj-lt"/>
                <a:ea typeface="Times New Roman" panose="02020603050405020304" pitchFamily="18" charset="0"/>
              </a:rPr>
              <a:t>, nước tiểu,…) ra khỏi cơ thể</a:t>
            </a:r>
            <a:r>
              <a:rPr lang="en-US" sz="1800">
                <a:latin typeface="+mj-lt"/>
                <a:ea typeface="Times New Roman" panose="02020603050405020304" pitchFamily="18" charset="0"/>
              </a:rPr>
              <a:t>.</a:t>
            </a:r>
          </a:p>
          <a:p>
            <a:pPr marL="285750" marR="0" indent="-285750" algn="just">
              <a:lnSpc>
                <a:spcPct val="150000"/>
              </a:lnSpc>
              <a:buFont typeface="Arial" panose="020B0604020202020204" pitchFamily="34" charset="0"/>
              <a:buChar char="•"/>
            </a:pPr>
            <a:r>
              <a:rPr lang="en-US" sz="1800">
                <a:latin typeface="+mj-lt"/>
                <a:ea typeface="Times New Roman" panose="02020603050405020304" pitchFamily="18" charset="0"/>
              </a:rPr>
              <a:t>Đ</a:t>
            </a:r>
            <a:r>
              <a:rPr lang="en-US" sz="1800">
                <a:effectLst/>
                <a:latin typeface="+mj-lt"/>
                <a:ea typeface="Times New Roman" panose="02020603050405020304" pitchFamily="18" charset="0"/>
              </a:rPr>
              <a:t>ảm bảo cho các hoạt động của cơ thể diễn ra bình thường.</a:t>
            </a:r>
            <a:endParaRPr lang="en-US" sz="2400">
              <a:effectLst/>
              <a:latin typeface="+mj-lt"/>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8DF8F6E1-E4B1-FEC8-B8F3-C3CA9B4DA70F}"/>
              </a:ext>
            </a:extLst>
          </p:cNvPr>
          <p:cNvPicPr>
            <a:picLocks noChangeAspect="1"/>
          </p:cNvPicPr>
          <p:nvPr/>
        </p:nvPicPr>
        <p:blipFill>
          <a:blip r:embed="rId5"/>
          <a:stretch>
            <a:fillRect/>
          </a:stretch>
        </p:blipFill>
        <p:spPr>
          <a:xfrm rot="5400000" flipH="1">
            <a:off x="448745" y="2380109"/>
            <a:ext cx="1354413" cy="143135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7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barn(inVertical)">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barn(inVertical)">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barn(inVertical)">
                                      <p:cBhvr>
                                        <p:cTn id="34" dur="500"/>
                                        <p:tgtEl>
                                          <p:spTgt spid="1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animEffect transition="in" filter="barn(inVertical)">
                                      <p:cBhvr>
                                        <p:cTn id="39" dur="500"/>
                                        <p:tgtEl>
                                          <p:spTgt spid="1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animEffect transition="in" filter="barn(inVertical)">
                                      <p:cBhvr>
                                        <p:cTn id="44" dur="500"/>
                                        <p:tgtEl>
                                          <p:spTgt spid="1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xEl>
                                              <p:pRg st="5" end="5"/>
                                            </p:txEl>
                                          </p:spTgt>
                                        </p:tgtEl>
                                        <p:attrNameLst>
                                          <p:attrName>style.visibility</p:attrName>
                                        </p:attrNameLst>
                                      </p:cBhvr>
                                      <p:to>
                                        <p:strVal val="visible"/>
                                      </p:to>
                                    </p:set>
                                    <p:animEffect transition="in" filter="barn(inVertical)">
                                      <p:cBhvr>
                                        <p:cTn id="49"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9"/>
          <p:cNvPicPr preferRelativeResize="0"/>
          <p:nvPr/>
        </p:nvPicPr>
        <p:blipFill rotWithShape="1">
          <a:blip r:embed="rId3">
            <a:alphaModFix/>
          </a:blip>
          <a:srcRect b="11816"/>
          <a:stretch/>
        </p:blipFill>
        <p:spPr>
          <a:xfrm flipH="1">
            <a:off x="-521001" y="-389262"/>
            <a:ext cx="4355951" cy="1650250"/>
          </a:xfrm>
          <a:prstGeom prst="rect">
            <a:avLst/>
          </a:prstGeom>
          <a:noFill/>
          <a:ln>
            <a:noFill/>
          </a:ln>
        </p:spPr>
      </p:pic>
      <p:sp>
        <p:nvSpPr>
          <p:cNvPr id="440" name="Google Shape;440;p49"/>
          <p:cNvSpPr/>
          <p:nvPr/>
        </p:nvSpPr>
        <p:spPr>
          <a:xfrm>
            <a:off x="302895" y="1480132"/>
            <a:ext cx="3316454" cy="178229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marR="0" algn="just">
              <a:lnSpc>
                <a:spcPct val="150000"/>
              </a:lnSpc>
              <a:spcBef>
                <a:spcPts val="300"/>
              </a:spcBef>
              <a:spcAft>
                <a:spcPts val="300"/>
              </a:spcAft>
            </a:pPr>
            <a:endParaRPr lang="en-US" sz="1800">
              <a:effectLst/>
              <a:latin typeface="+mj-lt"/>
              <a:ea typeface="Calibri" panose="020F0502020204030204" pitchFamily="34" charset="0"/>
            </a:endParaRPr>
          </a:p>
        </p:txBody>
      </p:sp>
      <p:pic>
        <p:nvPicPr>
          <p:cNvPr id="449" name="Google Shape;449;p49"/>
          <p:cNvPicPr preferRelativeResize="0"/>
          <p:nvPr/>
        </p:nvPicPr>
        <p:blipFill>
          <a:blip r:embed="rId4">
            <a:alphaModFix/>
          </a:blip>
          <a:stretch>
            <a:fillRect/>
          </a:stretch>
        </p:blipFill>
        <p:spPr>
          <a:xfrm>
            <a:off x="2064936" y="3588263"/>
            <a:ext cx="940675" cy="1246126"/>
          </a:xfrm>
          <a:prstGeom prst="rect">
            <a:avLst/>
          </a:prstGeom>
          <a:noFill/>
          <a:ln>
            <a:noFill/>
          </a:ln>
        </p:spPr>
      </p:pic>
      <p:pic>
        <p:nvPicPr>
          <p:cNvPr id="450" name="Google Shape;450;p49"/>
          <p:cNvPicPr preferRelativeResize="0"/>
          <p:nvPr/>
        </p:nvPicPr>
        <p:blipFill rotWithShape="1">
          <a:blip r:embed="rId3">
            <a:alphaModFix/>
          </a:blip>
          <a:srcRect b="11816"/>
          <a:stretch/>
        </p:blipFill>
        <p:spPr>
          <a:xfrm flipH="1">
            <a:off x="6356550" y="-227200"/>
            <a:ext cx="3262251" cy="1235900"/>
          </a:xfrm>
          <a:prstGeom prst="rect">
            <a:avLst/>
          </a:prstGeom>
          <a:noFill/>
          <a:ln>
            <a:noFill/>
          </a:ln>
        </p:spPr>
      </p:pic>
      <p:pic>
        <p:nvPicPr>
          <p:cNvPr id="451" name="Google Shape;451;p49"/>
          <p:cNvPicPr preferRelativeResize="0"/>
          <p:nvPr/>
        </p:nvPicPr>
        <p:blipFill>
          <a:blip r:embed="rId5">
            <a:alphaModFix/>
          </a:blip>
          <a:stretch>
            <a:fillRect/>
          </a:stretch>
        </p:blipFill>
        <p:spPr>
          <a:xfrm>
            <a:off x="728201" y="4251408"/>
            <a:ext cx="448725" cy="538675"/>
          </a:xfrm>
          <a:prstGeom prst="rect">
            <a:avLst/>
          </a:prstGeom>
          <a:noFill/>
          <a:ln>
            <a:noFill/>
          </a:ln>
        </p:spPr>
      </p:pic>
      <p:sp>
        <p:nvSpPr>
          <p:cNvPr id="25" name="Google Shape;437;p49">
            <a:extLst>
              <a:ext uri="{FF2B5EF4-FFF2-40B4-BE49-F238E27FC236}">
                <a16:creationId xmlns:a16="http://schemas.microsoft.com/office/drawing/2014/main" id="{5E6F5863-05CA-EA9D-FF0D-F2351426FB2E}"/>
              </a:ext>
            </a:extLst>
          </p:cNvPr>
          <p:cNvSpPr/>
          <p:nvPr/>
        </p:nvSpPr>
        <p:spPr>
          <a:xfrm>
            <a:off x="4645320" y="811422"/>
            <a:ext cx="4195785" cy="35352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TextBox 25">
            <a:extLst>
              <a:ext uri="{FF2B5EF4-FFF2-40B4-BE49-F238E27FC236}">
                <a16:creationId xmlns:a16="http://schemas.microsoft.com/office/drawing/2014/main" id="{53C36F63-55AF-7EE0-537C-0344AEC40344}"/>
              </a:ext>
            </a:extLst>
          </p:cNvPr>
          <p:cNvSpPr txBox="1"/>
          <p:nvPr/>
        </p:nvSpPr>
        <p:spPr>
          <a:xfrm>
            <a:off x="437545" y="1739704"/>
            <a:ext cx="3042846" cy="1554272"/>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 1</a:t>
            </a:r>
            <a:r>
              <a:rPr lang="en-US" sz="1800" b="1">
                <a:solidFill>
                  <a:srgbClr val="000000"/>
                </a:solidFill>
                <a:effectLst/>
                <a:latin typeface="+mj-lt"/>
                <a:ea typeface="Times New Roman" panose="02020603050405020304" pitchFamily="18" charset="0"/>
              </a:rPr>
              <a:t>.</a:t>
            </a:r>
            <a:r>
              <a:rPr lang="en-US" sz="1800">
                <a:solidFill>
                  <a:srgbClr val="000000"/>
                </a:solidFill>
                <a:effectLst/>
                <a:latin typeface="+mj-lt"/>
                <a:ea typeface="Times New Roman" panose="02020603050405020304" pitchFamily="18" charset="0"/>
              </a:rPr>
              <a:t> Cơ thể ở trạng thái nghỉ ngơi có tiêu dùng năng lượng không? Tại sao?</a:t>
            </a:r>
            <a:endParaRPr lang="en-US" sz="1800">
              <a:effectLst/>
              <a:latin typeface="+mj-lt"/>
              <a:ea typeface="Calibri" panose="020F0502020204030204" pitchFamily="34" charset="0"/>
            </a:endParaRPr>
          </a:p>
          <a:p>
            <a:endParaRPr lang="en-US"/>
          </a:p>
        </p:txBody>
      </p:sp>
      <p:sp>
        <p:nvSpPr>
          <p:cNvPr id="27" name="TextBox 26">
            <a:extLst>
              <a:ext uri="{FF2B5EF4-FFF2-40B4-BE49-F238E27FC236}">
                <a16:creationId xmlns:a16="http://schemas.microsoft.com/office/drawing/2014/main" id="{0BAEB197-C27D-0DF3-F93D-29049129349A}"/>
              </a:ext>
            </a:extLst>
          </p:cNvPr>
          <p:cNvSpPr txBox="1"/>
          <p:nvPr/>
        </p:nvSpPr>
        <p:spPr>
          <a:xfrm>
            <a:off x="302895" y="243663"/>
            <a:ext cx="2338907" cy="538609"/>
          </a:xfrm>
          <a:prstGeom prst="rect">
            <a:avLst/>
          </a:prstGeom>
          <a:noFill/>
        </p:spPr>
        <p:txBody>
          <a:bodyPr wrap="square" rtlCol="0">
            <a:spAutoFit/>
          </a:bodyPr>
          <a:lstStyle/>
          <a:p>
            <a:pPr algn="ctr"/>
            <a:r>
              <a:rPr lang="en-US" sz="2900" b="1">
                <a:solidFill>
                  <a:schemeClr val="tx1"/>
                </a:solidFill>
              </a:rPr>
              <a:t>VẬN DỤNG</a:t>
            </a:r>
          </a:p>
        </p:txBody>
      </p:sp>
      <p:sp>
        <p:nvSpPr>
          <p:cNvPr id="28" name="TextBox 27">
            <a:extLst>
              <a:ext uri="{FF2B5EF4-FFF2-40B4-BE49-F238E27FC236}">
                <a16:creationId xmlns:a16="http://schemas.microsoft.com/office/drawing/2014/main" id="{276BF889-D2DC-47F7-98AB-ACEFF28B9F72}"/>
              </a:ext>
            </a:extLst>
          </p:cNvPr>
          <p:cNvSpPr txBox="1"/>
          <p:nvPr/>
        </p:nvSpPr>
        <p:spPr>
          <a:xfrm>
            <a:off x="4785233" y="1104264"/>
            <a:ext cx="3921222" cy="2949525"/>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cơ thể nghỉ ngơi vẫn sẽ tiêu tốn năng lượng. Vì, khi cơ thể nghỉ ngơi các cơ quan trong cơ thể vẫn cần duy trì hoạt động như hệ tuần hoàn, hệ hô hấp, hệ tiêu hóa, … Các cơ quan này cần sử dụng năng lượng để hoạt động.</a:t>
            </a:r>
            <a:endParaRPr lang="en-US" sz="1800">
              <a:effectLst/>
              <a:latin typeface="+mj-lt"/>
              <a:ea typeface="Calibri" panose="020F0502020204030204" pitchFamily="34" charset="0"/>
            </a:endParaRPr>
          </a:p>
        </p:txBody>
      </p:sp>
      <p:sp>
        <p:nvSpPr>
          <p:cNvPr id="30" name="Arrow: Right 29">
            <a:extLst>
              <a:ext uri="{FF2B5EF4-FFF2-40B4-BE49-F238E27FC236}">
                <a16:creationId xmlns:a16="http://schemas.microsoft.com/office/drawing/2014/main" id="{60265A2E-650B-AA65-7620-BE5613F14D69}"/>
              </a:ext>
            </a:extLst>
          </p:cNvPr>
          <p:cNvSpPr/>
          <p:nvPr/>
        </p:nvSpPr>
        <p:spPr>
          <a:xfrm>
            <a:off x="3785191" y="2313158"/>
            <a:ext cx="786809" cy="4073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wipe(down)">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P spid="25" grpId="0" animBg="1"/>
      <p:bldP spid="26" grpId="0"/>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4" name="Speech Bubble: Rectangle with Corners Rounded 1">
            <a:extLst>
              <a:ext uri="{FF2B5EF4-FFF2-40B4-BE49-F238E27FC236}">
                <a16:creationId xmlns:a16="http://schemas.microsoft.com/office/drawing/2014/main" id="{95B1ABA1-5EE1-7835-7A71-FBF8CE652ADC}"/>
              </a:ext>
            </a:extLst>
          </p:cNvPr>
          <p:cNvSpPr/>
          <p:nvPr/>
        </p:nvSpPr>
        <p:spPr>
          <a:xfrm>
            <a:off x="801738" y="746401"/>
            <a:ext cx="4259360" cy="990250"/>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endParaRPr>
          </a:p>
        </p:txBody>
      </p:sp>
      <p:sp>
        <p:nvSpPr>
          <p:cNvPr id="5" name="Speech Bubble: Rectangle with Corners Rounded 1">
            <a:extLst>
              <a:ext uri="{FF2B5EF4-FFF2-40B4-BE49-F238E27FC236}">
                <a16:creationId xmlns:a16="http://schemas.microsoft.com/office/drawing/2014/main" id="{9445C75A-BDC2-32C7-7283-522798C2ED63}"/>
              </a:ext>
            </a:extLst>
          </p:cNvPr>
          <p:cNvSpPr/>
          <p:nvPr/>
        </p:nvSpPr>
        <p:spPr>
          <a:xfrm>
            <a:off x="730854" y="2184642"/>
            <a:ext cx="4259360" cy="2075470"/>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endParaRPr>
          </a:p>
        </p:txBody>
      </p:sp>
      <p:sp>
        <p:nvSpPr>
          <p:cNvPr id="6" name="TextBox 5">
            <a:extLst>
              <a:ext uri="{FF2B5EF4-FFF2-40B4-BE49-F238E27FC236}">
                <a16:creationId xmlns:a16="http://schemas.microsoft.com/office/drawing/2014/main" id="{3935D470-F0FC-8D9A-BAEB-1B40EED8F8D6}"/>
              </a:ext>
            </a:extLst>
          </p:cNvPr>
          <p:cNvSpPr txBox="1"/>
          <p:nvPr/>
        </p:nvSpPr>
        <p:spPr>
          <a:xfrm>
            <a:off x="730854" y="789817"/>
            <a:ext cx="4444410" cy="872034"/>
          </a:xfrm>
          <a:prstGeom prst="rect">
            <a:avLst/>
          </a:prstGeom>
          <a:noFill/>
        </p:spPr>
        <p:txBody>
          <a:bodyPr wrap="square" rtlCol="0">
            <a:spAutoFit/>
          </a:bodyPr>
          <a:lstStyle/>
          <a:p>
            <a:pPr algn="ctr">
              <a:lnSpc>
                <a:spcPct val="150000"/>
              </a:lnSpc>
            </a:pPr>
            <a:r>
              <a:rPr lang="en-US" sz="1800" b="1">
                <a:latin typeface="+mj-lt"/>
                <a:ea typeface="Times New Roman" panose="02020603050405020304" pitchFamily="18" charset="0"/>
              </a:rPr>
              <a:t>Câu 2</a:t>
            </a:r>
            <a:r>
              <a:rPr lang="en-US" sz="1800" b="1">
                <a:solidFill>
                  <a:srgbClr val="000000"/>
                </a:solidFill>
                <a:effectLst/>
                <a:latin typeface="+mj-lt"/>
                <a:ea typeface="Times New Roman" panose="02020603050405020304" pitchFamily="18" charset="0"/>
              </a:rPr>
              <a:t>.</a:t>
            </a:r>
            <a:r>
              <a:rPr lang="en-US" sz="1800">
                <a:solidFill>
                  <a:srgbClr val="000000"/>
                </a:solidFill>
                <a:effectLst/>
                <a:latin typeface="+mj-lt"/>
                <a:ea typeface="Times New Roman" panose="02020603050405020304" pitchFamily="18" charset="0"/>
              </a:rPr>
              <a:t>Vì sao làm việc nhiều cần tiêu thụ nhiều thức ăn?</a:t>
            </a:r>
            <a:endParaRPr lang="en-US" sz="1800">
              <a:effectLst/>
              <a:latin typeface="+mj-lt"/>
              <a:ea typeface="Calibri" panose="020F0502020204030204" pitchFamily="34" charset="0"/>
            </a:endParaRPr>
          </a:p>
        </p:txBody>
      </p:sp>
      <p:sp>
        <p:nvSpPr>
          <p:cNvPr id="8" name="TextBox 7">
            <a:extLst>
              <a:ext uri="{FF2B5EF4-FFF2-40B4-BE49-F238E27FC236}">
                <a16:creationId xmlns:a16="http://schemas.microsoft.com/office/drawing/2014/main" id="{0AAC505A-4F0C-0F79-7020-48D9B804BCB8}"/>
              </a:ext>
            </a:extLst>
          </p:cNvPr>
          <p:cNvSpPr txBox="1"/>
          <p:nvPr/>
        </p:nvSpPr>
        <p:spPr>
          <a:xfrm>
            <a:off x="801738" y="2370862"/>
            <a:ext cx="4057717"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chúng ta làm việc cơ thể cần tiêu thụ một lượng lớn năng lượng, ta cần tiêu thụ nhiều thức ăn để bổ sung và bù đắp phần năng lượng đã sử dụng.</a:t>
            </a:r>
            <a:endParaRPr lang="en-US" sz="1800">
              <a:effectLst/>
              <a:latin typeface="+mj-lt"/>
              <a:ea typeface="Calibri" panose="020F0502020204030204" pitchFamily="34" charset="0"/>
            </a:endParaRPr>
          </a:p>
        </p:txBody>
      </p:sp>
      <p:pic>
        <p:nvPicPr>
          <p:cNvPr id="11" name="Picture 2">
            <a:extLst>
              <a:ext uri="{FF2B5EF4-FFF2-40B4-BE49-F238E27FC236}">
                <a16:creationId xmlns:a16="http://schemas.microsoft.com/office/drawing/2014/main" id="{CCC86AA9-DF75-5AFD-5CB8-3383FB1E26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31050" y="260738"/>
            <a:ext cx="1678217" cy="1199925"/>
          </a:xfrm>
          <a:prstGeom prst="rect">
            <a:avLst/>
          </a:prstGeom>
        </p:spPr>
      </p:pic>
      <p:pic>
        <p:nvPicPr>
          <p:cNvPr id="9" name="Picture 8">
            <a:extLst>
              <a:ext uri="{FF2B5EF4-FFF2-40B4-BE49-F238E27FC236}">
                <a16:creationId xmlns:a16="http://schemas.microsoft.com/office/drawing/2014/main" id="{8A0C2430-6319-F62D-D60F-3536C62A2AB2}"/>
              </a:ext>
            </a:extLst>
          </p:cNvPr>
          <p:cNvPicPr>
            <a:picLocks noChangeAspect="1"/>
          </p:cNvPicPr>
          <p:nvPr/>
        </p:nvPicPr>
        <p:blipFill>
          <a:blip r:embed="rId5"/>
          <a:stretch>
            <a:fillRect/>
          </a:stretch>
        </p:blipFill>
        <p:spPr>
          <a:xfrm>
            <a:off x="5465700" y="1721145"/>
            <a:ext cx="3089965" cy="26383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9"/>
          <p:cNvPicPr preferRelativeResize="0"/>
          <p:nvPr/>
        </p:nvPicPr>
        <p:blipFill rotWithShape="1">
          <a:blip r:embed="rId3">
            <a:alphaModFix/>
          </a:blip>
          <a:srcRect b="11816"/>
          <a:stretch/>
        </p:blipFill>
        <p:spPr>
          <a:xfrm>
            <a:off x="-743425" y="-78450"/>
            <a:ext cx="3262251" cy="1235900"/>
          </a:xfrm>
          <a:prstGeom prst="rect">
            <a:avLst/>
          </a:prstGeom>
          <a:noFill/>
          <a:ln>
            <a:noFill/>
          </a:ln>
        </p:spPr>
      </p:pic>
      <p:grpSp>
        <p:nvGrpSpPr>
          <p:cNvPr id="2" name="Group 1">
            <a:extLst>
              <a:ext uri="{FF2B5EF4-FFF2-40B4-BE49-F238E27FC236}">
                <a16:creationId xmlns:a16="http://schemas.microsoft.com/office/drawing/2014/main" id="{84239B9A-B7A6-4997-E251-9C0D1ECF32A0}"/>
              </a:ext>
            </a:extLst>
          </p:cNvPr>
          <p:cNvGrpSpPr/>
          <p:nvPr/>
        </p:nvGrpSpPr>
        <p:grpSpPr>
          <a:xfrm>
            <a:off x="4206949" y="1594808"/>
            <a:ext cx="4486939" cy="2631341"/>
            <a:chOff x="4238847" y="1768272"/>
            <a:chExt cx="4486939" cy="2631341"/>
          </a:xfrm>
        </p:grpSpPr>
        <p:sp>
          <p:nvSpPr>
            <p:cNvPr id="10" name="Speech Bubble: Rectangle 9">
              <a:extLst>
                <a:ext uri="{FF2B5EF4-FFF2-40B4-BE49-F238E27FC236}">
                  <a16:creationId xmlns:a16="http://schemas.microsoft.com/office/drawing/2014/main" id="{96AB4771-A57C-4DFB-4AE6-443FA9D53268}"/>
                </a:ext>
              </a:extLst>
            </p:cNvPr>
            <p:cNvSpPr/>
            <p:nvPr/>
          </p:nvSpPr>
          <p:spPr>
            <a:xfrm>
              <a:off x="4238847" y="1768272"/>
              <a:ext cx="4486939" cy="263134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7B7E6E-1D0E-787B-D7ED-5A90291F54D9}"/>
                </a:ext>
              </a:extLst>
            </p:cNvPr>
            <p:cNvSpPr txBox="1"/>
            <p:nvPr/>
          </p:nvSpPr>
          <p:spPr>
            <a:xfrm>
              <a:off x="4281259" y="1850853"/>
              <a:ext cx="4338319" cy="239834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700">
                  <a:solidFill>
                    <a:srgbClr val="000000"/>
                  </a:solidFill>
                  <a:effectLst/>
                  <a:latin typeface="+mj-lt"/>
                  <a:ea typeface="Times New Roman" panose="02020603050405020304" pitchFamily="18" charset="0"/>
                </a:rPr>
                <a:t>Mọi hoạt động đều cần năng lượng. </a:t>
              </a:r>
            </a:p>
            <a:p>
              <a:pPr marL="285750" indent="-285750" algn="just">
                <a:lnSpc>
                  <a:spcPct val="150000"/>
                </a:lnSpc>
                <a:buFont typeface="Arial" panose="020B0604020202020204" pitchFamily="34" charset="0"/>
                <a:buChar char="•"/>
              </a:pPr>
              <a:r>
                <a:rPr lang="en-US" sz="1700">
                  <a:solidFill>
                    <a:srgbClr val="000000"/>
                  </a:solidFill>
                  <a:effectLst/>
                  <a:latin typeface="+mj-lt"/>
                  <a:ea typeface="Times New Roman" panose="02020603050405020304" pitchFamily="18" charset="0"/>
                </a:rPr>
                <a:t>Ví dụ: xe máy đang chạy cần năng lượng từ xăng, người đang nâng tạ cũng cần năng lượng. Vậy năng lượng cung cấp cho sinh vật lấy từ đâu và nhờ quá trình nào?</a:t>
              </a:r>
              <a:endParaRPr lang="en-US" sz="1700">
                <a:effectLst/>
                <a:latin typeface="+mj-lt"/>
                <a:ea typeface="Calibri" panose="020F0502020204030204" pitchFamily="34" charset="0"/>
              </a:endParaRPr>
            </a:p>
          </p:txBody>
        </p:sp>
      </p:grpSp>
      <p:pic>
        <p:nvPicPr>
          <p:cNvPr id="186" name="Google Shape;186;p39"/>
          <p:cNvPicPr preferRelativeResize="0"/>
          <p:nvPr/>
        </p:nvPicPr>
        <p:blipFill>
          <a:blip r:embed="rId4">
            <a:alphaModFix/>
          </a:blip>
          <a:stretch>
            <a:fillRect/>
          </a:stretch>
        </p:blipFill>
        <p:spPr>
          <a:xfrm>
            <a:off x="7860211" y="4038124"/>
            <a:ext cx="759367" cy="716476"/>
          </a:xfrm>
          <a:prstGeom prst="rect">
            <a:avLst/>
          </a:prstGeom>
          <a:noFill/>
          <a:ln>
            <a:noFill/>
          </a:ln>
        </p:spPr>
      </p:pic>
      <p:sp>
        <p:nvSpPr>
          <p:cNvPr id="13" name="TextBox 12">
            <a:extLst>
              <a:ext uri="{FF2B5EF4-FFF2-40B4-BE49-F238E27FC236}">
                <a16:creationId xmlns:a16="http://schemas.microsoft.com/office/drawing/2014/main" id="{6DFC9735-927A-9BAB-6929-A24301A37C72}"/>
              </a:ext>
            </a:extLst>
          </p:cNvPr>
          <p:cNvSpPr txBox="1"/>
          <p:nvPr/>
        </p:nvSpPr>
        <p:spPr>
          <a:xfrm>
            <a:off x="383838" y="1066008"/>
            <a:ext cx="4116690" cy="456535"/>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rPr>
              <a:t>Q</a:t>
            </a:r>
            <a:r>
              <a:rPr lang="en-US" sz="1800">
                <a:solidFill>
                  <a:srgbClr val="000000"/>
                </a:solidFill>
                <a:effectLst/>
                <a:latin typeface="+mj-lt"/>
                <a:ea typeface="Times New Roman" panose="02020603050405020304" pitchFamily="18" charset="0"/>
              </a:rPr>
              <a:t>uan sát hình ảnh trong SGK (tr.87)</a:t>
            </a:r>
            <a:endParaRPr lang="en-US" sz="1800">
              <a:latin typeface="+mj-lt"/>
            </a:endParaRPr>
          </a:p>
        </p:txBody>
      </p:sp>
      <p:sp>
        <p:nvSpPr>
          <p:cNvPr id="15" name="TextBox 14">
            <a:extLst>
              <a:ext uri="{FF2B5EF4-FFF2-40B4-BE49-F238E27FC236}">
                <a16:creationId xmlns:a16="http://schemas.microsoft.com/office/drawing/2014/main" id="{F767F514-1F2C-888F-568E-107763458D38}"/>
              </a:ext>
            </a:extLst>
          </p:cNvPr>
          <p:cNvSpPr txBox="1"/>
          <p:nvPr/>
        </p:nvSpPr>
        <p:spPr>
          <a:xfrm>
            <a:off x="3133060" y="539500"/>
            <a:ext cx="3317359" cy="477054"/>
          </a:xfrm>
          <a:prstGeom prst="rect">
            <a:avLst/>
          </a:prstGeom>
          <a:noFill/>
        </p:spPr>
        <p:txBody>
          <a:bodyPr wrap="square" rtlCol="0">
            <a:spAutoFit/>
          </a:bodyPr>
          <a:lstStyle/>
          <a:p>
            <a:pPr algn="ctr"/>
            <a:r>
              <a:rPr lang="en-US" sz="2500" b="1"/>
              <a:t>KHỞI ĐỘNG</a:t>
            </a:r>
          </a:p>
        </p:txBody>
      </p:sp>
      <p:pic>
        <p:nvPicPr>
          <p:cNvPr id="3" name="Picture 2">
            <a:extLst>
              <a:ext uri="{FF2B5EF4-FFF2-40B4-BE49-F238E27FC236}">
                <a16:creationId xmlns:a16="http://schemas.microsoft.com/office/drawing/2014/main" id="{FFF77D20-476B-1D04-9193-BE4D5A0323E9}"/>
              </a:ext>
            </a:extLst>
          </p:cNvPr>
          <p:cNvPicPr>
            <a:picLocks noChangeAspect="1"/>
          </p:cNvPicPr>
          <p:nvPr/>
        </p:nvPicPr>
        <p:blipFill rotWithShape="1">
          <a:blip r:embed="rId5"/>
          <a:srcRect l="50930" t="5052" r="8062"/>
          <a:stretch/>
        </p:blipFill>
        <p:spPr>
          <a:xfrm>
            <a:off x="616690" y="1768272"/>
            <a:ext cx="3274828" cy="2480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0"/>
          <p:cNvPicPr preferRelativeResize="0"/>
          <p:nvPr/>
        </p:nvPicPr>
        <p:blipFill rotWithShape="1">
          <a:blip r:embed="rId3">
            <a:alphaModFix/>
          </a:blip>
          <a:srcRect b="11816"/>
          <a:stretch/>
        </p:blipFill>
        <p:spPr>
          <a:xfrm>
            <a:off x="-1955625" y="1138175"/>
            <a:ext cx="3262251" cy="1235900"/>
          </a:xfrm>
          <a:prstGeom prst="rect">
            <a:avLst/>
          </a:prstGeom>
          <a:noFill/>
          <a:ln>
            <a:noFill/>
          </a:ln>
        </p:spPr>
      </p:pic>
      <p:pic>
        <p:nvPicPr>
          <p:cNvPr id="457" name="Google Shape;457;p50"/>
          <p:cNvPicPr preferRelativeResize="0"/>
          <p:nvPr/>
        </p:nvPicPr>
        <p:blipFill rotWithShape="1">
          <a:blip r:embed="rId3">
            <a:alphaModFix/>
          </a:blip>
          <a:srcRect b="11816"/>
          <a:stretch/>
        </p:blipFill>
        <p:spPr>
          <a:xfrm flipH="1">
            <a:off x="5705950" y="-53375"/>
            <a:ext cx="4355951" cy="1650250"/>
          </a:xfrm>
          <a:prstGeom prst="rect">
            <a:avLst/>
          </a:prstGeom>
          <a:noFill/>
          <a:ln>
            <a:noFill/>
          </a:ln>
        </p:spPr>
      </p:pic>
      <p:sp>
        <p:nvSpPr>
          <p:cNvPr id="459" name="Google Shape;459;p50"/>
          <p:cNvSpPr/>
          <p:nvPr/>
        </p:nvSpPr>
        <p:spPr>
          <a:xfrm>
            <a:off x="603567" y="374114"/>
            <a:ext cx="7936865" cy="456836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4" name="Google Shape;464;p50"/>
          <p:cNvPicPr preferRelativeResize="0"/>
          <p:nvPr/>
        </p:nvPicPr>
        <p:blipFill>
          <a:blip r:embed="rId4">
            <a:alphaModFix/>
          </a:blip>
          <a:stretch>
            <a:fillRect/>
          </a:stretch>
        </p:blipFill>
        <p:spPr>
          <a:xfrm flipH="1">
            <a:off x="7784826" y="3696359"/>
            <a:ext cx="940675" cy="1246126"/>
          </a:xfrm>
          <a:prstGeom prst="rect">
            <a:avLst/>
          </a:prstGeom>
          <a:noFill/>
          <a:ln>
            <a:noFill/>
          </a:ln>
        </p:spPr>
      </p:pic>
      <p:pic>
        <p:nvPicPr>
          <p:cNvPr id="466" name="Google Shape;466;p50"/>
          <p:cNvPicPr preferRelativeResize="0"/>
          <p:nvPr/>
        </p:nvPicPr>
        <p:blipFill rotWithShape="1">
          <a:blip r:embed="rId3">
            <a:alphaModFix/>
          </a:blip>
          <a:srcRect b="11816"/>
          <a:stretch/>
        </p:blipFill>
        <p:spPr>
          <a:xfrm>
            <a:off x="468425" y="-142175"/>
            <a:ext cx="3262251" cy="1235900"/>
          </a:xfrm>
          <a:prstGeom prst="rect">
            <a:avLst/>
          </a:prstGeom>
          <a:noFill/>
          <a:ln>
            <a:noFill/>
          </a:ln>
        </p:spPr>
      </p:pic>
      <p:pic>
        <p:nvPicPr>
          <p:cNvPr id="8" name="Picture 5">
            <a:extLst>
              <a:ext uri="{FF2B5EF4-FFF2-40B4-BE49-F238E27FC236}">
                <a16:creationId xmlns:a16="http://schemas.microsoft.com/office/drawing/2014/main" id="{E439875C-C695-1A6B-3FF6-F279C070A6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3431" y="1052903"/>
            <a:ext cx="2926731" cy="1912247"/>
          </a:xfrm>
          <a:prstGeom prst="rect">
            <a:avLst/>
          </a:prstGeom>
        </p:spPr>
      </p:pic>
      <p:sp>
        <p:nvSpPr>
          <p:cNvPr id="9" name="TextBox 8">
            <a:extLst>
              <a:ext uri="{FF2B5EF4-FFF2-40B4-BE49-F238E27FC236}">
                <a16:creationId xmlns:a16="http://schemas.microsoft.com/office/drawing/2014/main" id="{7DC42605-CEB8-F71D-1642-F73C0244FDDB}"/>
              </a:ext>
            </a:extLst>
          </p:cNvPr>
          <p:cNvSpPr txBox="1"/>
          <p:nvPr/>
        </p:nvSpPr>
        <p:spPr>
          <a:xfrm>
            <a:off x="1496031" y="1358317"/>
            <a:ext cx="2176084" cy="1287532"/>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 3</a:t>
            </a:r>
            <a:r>
              <a:rPr lang="en-US" sz="1800">
                <a:solidFill>
                  <a:srgbClr val="000000"/>
                </a:solidFill>
                <a:effectLst/>
                <a:latin typeface="+mj-lt"/>
                <a:ea typeface="Times New Roman" panose="02020603050405020304" pitchFamily="18" charset="0"/>
              </a:rPr>
              <a:t>. Vì sao khi vận động thì cơ thể nóng dần lên?</a:t>
            </a:r>
            <a:endParaRPr lang="en-US" sz="1800">
              <a:effectLst/>
              <a:latin typeface="+mj-lt"/>
              <a:ea typeface="Calibri" panose="020F0502020204030204" pitchFamily="34" charset="0"/>
            </a:endParaRPr>
          </a:p>
        </p:txBody>
      </p:sp>
      <p:cxnSp>
        <p:nvCxnSpPr>
          <p:cNvPr id="12" name="Connector: Elbow 11">
            <a:extLst>
              <a:ext uri="{FF2B5EF4-FFF2-40B4-BE49-F238E27FC236}">
                <a16:creationId xmlns:a16="http://schemas.microsoft.com/office/drawing/2014/main" id="{9240D6DD-8B09-91B3-9CF1-789BE4B451EF}"/>
              </a:ext>
            </a:extLst>
          </p:cNvPr>
          <p:cNvCxnSpPr>
            <a:cxnSpLocks/>
          </p:cNvCxnSpPr>
          <p:nvPr/>
        </p:nvCxnSpPr>
        <p:spPr>
          <a:xfrm>
            <a:off x="2162629" y="2940357"/>
            <a:ext cx="2118746" cy="74547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Rounded Corners 13">
            <a:extLst>
              <a:ext uri="{FF2B5EF4-FFF2-40B4-BE49-F238E27FC236}">
                <a16:creationId xmlns:a16="http://schemas.microsoft.com/office/drawing/2014/main" id="{126CD78D-6150-BD34-515C-C627470AE66E}"/>
              </a:ext>
            </a:extLst>
          </p:cNvPr>
          <p:cNvSpPr/>
          <p:nvPr/>
        </p:nvSpPr>
        <p:spPr>
          <a:xfrm>
            <a:off x="4322513" y="2480665"/>
            <a:ext cx="3386997" cy="2288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546435-D951-69D3-7B97-E3E53929C508}"/>
              </a:ext>
            </a:extLst>
          </p:cNvPr>
          <p:cNvSpPr txBox="1"/>
          <p:nvPr/>
        </p:nvSpPr>
        <p:spPr>
          <a:xfrm>
            <a:off x="4571999" y="2700778"/>
            <a:ext cx="2677595"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vận động cơ thể chúng ta chuyển đổi cơ năng thành nhiệt năng </a:t>
            </a:r>
            <a:r>
              <a:rPr lang="en-US" sz="1800">
                <a:latin typeface="+mj-lt"/>
                <a:ea typeface="Times New Roman" panose="02020603050405020304" pitchFamily="18" charset="0"/>
              </a:rPr>
              <a:t>→</a:t>
            </a:r>
            <a:r>
              <a:rPr lang="en-US" sz="1800">
                <a:effectLst/>
                <a:latin typeface="+mj-lt"/>
                <a:ea typeface="Times New Roman" panose="02020603050405020304" pitchFamily="18" charset="0"/>
              </a:rPr>
              <a:t> Cơ thể nóng lên.</a:t>
            </a:r>
            <a:endParaRPr lang="en-US">
              <a:latin typeface="+mj-lt"/>
            </a:endParaRPr>
          </a:p>
        </p:txBody>
      </p:sp>
      <p:pic>
        <p:nvPicPr>
          <p:cNvPr id="21" name="Picture 20">
            <a:extLst>
              <a:ext uri="{FF2B5EF4-FFF2-40B4-BE49-F238E27FC236}">
                <a16:creationId xmlns:a16="http://schemas.microsoft.com/office/drawing/2014/main" id="{3F55E435-109F-C90A-C850-2D6128911A0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1199712">
            <a:off x="6404735" y="587308"/>
            <a:ext cx="1833511" cy="168016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4" name="Picture 18">
            <a:extLst>
              <a:ext uri="{FF2B5EF4-FFF2-40B4-BE49-F238E27FC236}">
                <a16:creationId xmlns:a16="http://schemas.microsoft.com/office/drawing/2014/main" id="{00BB7691-2208-8FB8-1C24-771F3D16E8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505202" y="567068"/>
            <a:ext cx="6157538" cy="3735573"/>
          </a:xfrm>
          <a:prstGeom prst="rect">
            <a:avLst/>
          </a:prstGeom>
        </p:spPr>
      </p:pic>
      <p:sp>
        <p:nvSpPr>
          <p:cNvPr id="5" name="TextBox 4">
            <a:extLst>
              <a:ext uri="{FF2B5EF4-FFF2-40B4-BE49-F238E27FC236}">
                <a16:creationId xmlns:a16="http://schemas.microsoft.com/office/drawing/2014/main" id="{5C5E2FBB-F59E-4DC9-11F2-F2B6FD1A20E0}"/>
              </a:ext>
            </a:extLst>
          </p:cNvPr>
          <p:cNvSpPr txBox="1"/>
          <p:nvPr/>
        </p:nvSpPr>
        <p:spPr>
          <a:xfrm>
            <a:off x="2906232" y="1105785"/>
            <a:ext cx="5472224" cy="1138773"/>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a:t>
            </a:r>
            <a:r>
              <a:rPr lang="en-US" sz="1800" b="1">
                <a:solidFill>
                  <a:srgbClr val="000000"/>
                </a:solidFill>
                <a:effectLst/>
                <a:latin typeface="+mj-lt"/>
                <a:ea typeface="Times New Roman" panose="02020603050405020304" pitchFamily="18" charset="0"/>
              </a:rPr>
              <a:t> 4.</a:t>
            </a:r>
            <a:r>
              <a:rPr lang="en-US" sz="1800">
                <a:solidFill>
                  <a:srgbClr val="000000"/>
                </a:solidFill>
                <a:effectLst/>
                <a:latin typeface="+mj-lt"/>
                <a:ea typeface="Times New Roman" panose="02020603050405020304" pitchFamily="18" charset="0"/>
              </a:rPr>
              <a:t> Vì sao cơ thể thường sởn gai ốc, rùng mình khi gặp lạnh?</a:t>
            </a:r>
            <a:endParaRPr lang="en-US" sz="1800">
              <a:effectLst/>
              <a:latin typeface="+mj-lt"/>
              <a:ea typeface="Calibri" panose="020F0502020204030204" pitchFamily="34" charset="0"/>
            </a:endParaRPr>
          </a:p>
          <a:p>
            <a:endParaRPr lang="en-US"/>
          </a:p>
        </p:txBody>
      </p:sp>
      <p:sp>
        <p:nvSpPr>
          <p:cNvPr id="7" name="TextBox 6">
            <a:extLst>
              <a:ext uri="{FF2B5EF4-FFF2-40B4-BE49-F238E27FC236}">
                <a16:creationId xmlns:a16="http://schemas.microsoft.com/office/drawing/2014/main" id="{965CCCA8-61F8-F3E7-FBDB-733A00AFDEF2}"/>
              </a:ext>
            </a:extLst>
          </p:cNvPr>
          <p:cNvSpPr txBox="1"/>
          <p:nvPr/>
        </p:nvSpPr>
        <p:spPr>
          <a:xfrm>
            <a:off x="2906232" y="2173675"/>
            <a:ext cx="5564373" cy="1287532"/>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Trả lời: </a:t>
            </a:r>
            <a:r>
              <a:rPr lang="en-US" sz="1800">
                <a:effectLst/>
                <a:latin typeface="+mj-lt"/>
                <a:ea typeface="Times New Roman" panose="02020603050405020304" pitchFamily="18" charset="0"/>
              </a:rPr>
              <a:t>Khi gặp lạnh chúng ta bị nổi da gà, rùng mình khiến lông cơ thể dựng lên mở rộng khoảng giữ nhiệt, giúp tăng khả năng chịu lạnh.</a:t>
            </a:r>
            <a:endParaRPr lang="en-US">
              <a:latin typeface="+mj-lt"/>
            </a:endParaRPr>
          </a:p>
        </p:txBody>
      </p:sp>
      <p:pic>
        <p:nvPicPr>
          <p:cNvPr id="10" name="Picture 34">
            <a:extLst>
              <a:ext uri="{FF2B5EF4-FFF2-40B4-BE49-F238E27FC236}">
                <a16:creationId xmlns:a16="http://schemas.microsoft.com/office/drawing/2014/main" id="{BF205274-6437-1E0B-140C-EAEA551759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75684" y="2434854"/>
            <a:ext cx="2245012" cy="240225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p:nvPr/>
        </p:nvSpPr>
        <p:spPr>
          <a:xfrm>
            <a:off x="6094712" y="2144299"/>
            <a:ext cx="2589638" cy="245353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3"/>
          <p:cNvSpPr/>
          <p:nvPr/>
        </p:nvSpPr>
        <p:spPr>
          <a:xfrm>
            <a:off x="3144979" y="2144299"/>
            <a:ext cx="2450156" cy="253356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3"/>
          <p:cNvSpPr/>
          <p:nvPr/>
        </p:nvSpPr>
        <p:spPr>
          <a:xfrm>
            <a:off x="358969" y="2144299"/>
            <a:ext cx="2409489" cy="253356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3"/>
          <p:cNvSpPr txBox="1">
            <a:spLocks noGrp="1"/>
          </p:cNvSpPr>
          <p:nvPr>
            <p:ph type="title"/>
          </p:nvPr>
        </p:nvSpPr>
        <p:spPr>
          <a:xfrm>
            <a:off x="714900" y="310939"/>
            <a:ext cx="7714200" cy="5727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2900" b="1">
                <a:solidFill>
                  <a:schemeClr val="tx1"/>
                </a:solidFill>
                <a:latin typeface="+mj-lt"/>
              </a:rPr>
              <a:t>HƯỚNG DẪN VỀ NHÀ</a:t>
            </a:r>
            <a:endParaRPr sz="2900" b="1">
              <a:solidFill>
                <a:schemeClr val="tx1"/>
              </a:solidFill>
              <a:latin typeface="+mj-lt"/>
            </a:endParaRPr>
          </a:p>
        </p:txBody>
      </p:sp>
      <p:pic>
        <p:nvPicPr>
          <p:cNvPr id="278" name="Google Shape;278;p43"/>
          <p:cNvPicPr preferRelativeResize="0"/>
          <p:nvPr/>
        </p:nvPicPr>
        <p:blipFill>
          <a:blip r:embed="rId3">
            <a:alphaModFix/>
          </a:blip>
          <a:stretch>
            <a:fillRect/>
          </a:stretch>
        </p:blipFill>
        <p:spPr>
          <a:xfrm>
            <a:off x="8239071" y="3897374"/>
            <a:ext cx="940675" cy="1246126"/>
          </a:xfrm>
          <a:prstGeom prst="rect">
            <a:avLst/>
          </a:prstGeom>
          <a:noFill/>
          <a:ln>
            <a:noFill/>
          </a:ln>
        </p:spPr>
      </p:pic>
      <p:sp>
        <p:nvSpPr>
          <p:cNvPr id="279" name="Google Shape;279;p43"/>
          <p:cNvSpPr/>
          <p:nvPr/>
        </p:nvSpPr>
        <p:spPr>
          <a:xfrm>
            <a:off x="1179860" y="1566225"/>
            <a:ext cx="788755" cy="8615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3"/>
          <p:cNvSpPr txBox="1"/>
          <p:nvPr/>
        </p:nvSpPr>
        <p:spPr>
          <a:xfrm>
            <a:off x="1246787" y="1874816"/>
            <a:ext cx="654900" cy="420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2200" b="1">
                <a:solidFill>
                  <a:schemeClr val="dk2"/>
                </a:solidFill>
                <a:latin typeface="+mj-lt"/>
                <a:ea typeface="Luckiest Guy"/>
                <a:cs typeface="Luckiest Guy"/>
                <a:sym typeface="Luckiest Guy"/>
              </a:rPr>
              <a:t>01</a:t>
            </a:r>
            <a:endParaRPr sz="2200" b="1">
              <a:solidFill>
                <a:schemeClr val="dk2"/>
              </a:solidFill>
              <a:latin typeface="+mj-lt"/>
              <a:ea typeface="Luckiest Guy"/>
              <a:cs typeface="Luckiest Guy"/>
              <a:sym typeface="Luckiest Guy"/>
            </a:endParaRPr>
          </a:p>
        </p:txBody>
      </p:sp>
      <p:sp>
        <p:nvSpPr>
          <p:cNvPr id="281" name="Google Shape;281;p43"/>
          <p:cNvSpPr/>
          <p:nvPr/>
        </p:nvSpPr>
        <p:spPr>
          <a:xfrm>
            <a:off x="3950384" y="1591804"/>
            <a:ext cx="788755" cy="8615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3"/>
          <p:cNvSpPr txBox="1"/>
          <p:nvPr/>
        </p:nvSpPr>
        <p:spPr>
          <a:xfrm>
            <a:off x="3982963" y="1919023"/>
            <a:ext cx="654900" cy="420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2200" b="1">
                <a:solidFill>
                  <a:schemeClr val="dk2"/>
                </a:solidFill>
                <a:latin typeface="+mj-lt"/>
                <a:ea typeface="Luckiest Guy"/>
                <a:cs typeface="Luckiest Guy"/>
                <a:sym typeface="Luckiest Guy"/>
              </a:rPr>
              <a:t>02</a:t>
            </a:r>
          </a:p>
        </p:txBody>
      </p:sp>
      <p:sp>
        <p:nvSpPr>
          <p:cNvPr id="283" name="Google Shape;283;p43"/>
          <p:cNvSpPr/>
          <p:nvPr/>
        </p:nvSpPr>
        <p:spPr>
          <a:xfrm>
            <a:off x="6978462" y="1598636"/>
            <a:ext cx="788755" cy="8615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3"/>
          <p:cNvSpPr txBox="1"/>
          <p:nvPr/>
        </p:nvSpPr>
        <p:spPr>
          <a:xfrm>
            <a:off x="7032565" y="1874816"/>
            <a:ext cx="654900" cy="420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2200" b="1">
                <a:solidFill>
                  <a:schemeClr val="dk2"/>
                </a:solidFill>
                <a:latin typeface="+mj-lt"/>
                <a:ea typeface="Luckiest Guy"/>
                <a:cs typeface="Luckiest Guy"/>
                <a:sym typeface="Luckiest Guy"/>
              </a:rPr>
              <a:t>03</a:t>
            </a:r>
            <a:endParaRPr sz="2200" b="1">
              <a:solidFill>
                <a:schemeClr val="dk2"/>
              </a:solidFill>
              <a:latin typeface="+mj-lt"/>
              <a:ea typeface="Luckiest Guy"/>
              <a:cs typeface="Luckiest Guy"/>
              <a:sym typeface="Luckiest Guy"/>
            </a:endParaRPr>
          </a:p>
        </p:txBody>
      </p:sp>
      <p:sp>
        <p:nvSpPr>
          <p:cNvPr id="2" name="TextBox 1">
            <a:extLst>
              <a:ext uri="{FF2B5EF4-FFF2-40B4-BE49-F238E27FC236}">
                <a16:creationId xmlns:a16="http://schemas.microsoft.com/office/drawing/2014/main" id="{F6B50D29-3FA3-AD11-04F4-585F2CFD1FAC}"/>
              </a:ext>
            </a:extLst>
          </p:cNvPr>
          <p:cNvSpPr txBox="1"/>
          <p:nvPr/>
        </p:nvSpPr>
        <p:spPr>
          <a:xfrm>
            <a:off x="573523" y="2891738"/>
            <a:ext cx="1980380" cy="958660"/>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Ôn lại kiến thức đã học.</a:t>
            </a:r>
            <a:endParaRPr lang="en-US" sz="2000">
              <a:latin typeface="+mj-lt"/>
            </a:endParaRPr>
          </a:p>
        </p:txBody>
      </p:sp>
      <p:sp>
        <p:nvSpPr>
          <p:cNvPr id="4" name="TextBox 3">
            <a:extLst>
              <a:ext uri="{FF2B5EF4-FFF2-40B4-BE49-F238E27FC236}">
                <a16:creationId xmlns:a16="http://schemas.microsoft.com/office/drawing/2014/main" id="{8CE4C6F0-3344-5F6E-9363-D1D55150A230}"/>
              </a:ext>
            </a:extLst>
          </p:cNvPr>
          <p:cNvSpPr txBox="1"/>
          <p:nvPr/>
        </p:nvSpPr>
        <p:spPr>
          <a:xfrm>
            <a:off x="3289151" y="2736326"/>
            <a:ext cx="2161811" cy="1420325"/>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Làm bài tập trong Sách bài tập Sinh học 10</a:t>
            </a:r>
            <a:endParaRPr lang="en-US" sz="2000">
              <a:latin typeface="+mj-lt"/>
            </a:endParaRPr>
          </a:p>
        </p:txBody>
      </p:sp>
      <p:sp>
        <p:nvSpPr>
          <p:cNvPr id="6" name="TextBox 5">
            <a:extLst>
              <a:ext uri="{FF2B5EF4-FFF2-40B4-BE49-F238E27FC236}">
                <a16:creationId xmlns:a16="http://schemas.microsoft.com/office/drawing/2014/main" id="{143ACFD0-5FA7-5F77-5209-B973F7AA7E00}"/>
              </a:ext>
            </a:extLst>
          </p:cNvPr>
          <p:cNvSpPr txBox="1"/>
          <p:nvPr/>
        </p:nvSpPr>
        <p:spPr>
          <a:xfrm>
            <a:off x="5979268" y="2736326"/>
            <a:ext cx="2820526" cy="1420325"/>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Đọc và tìm hiểu trước </a:t>
            </a:r>
          </a:p>
          <a:p>
            <a:pPr algn="ctr">
              <a:lnSpc>
                <a:spcPct val="150000"/>
              </a:lnSpc>
            </a:pPr>
            <a:r>
              <a:rPr lang="en-US" sz="2000" b="1" i="1">
                <a:effectLst/>
                <a:latin typeface="+mj-lt"/>
                <a:ea typeface="Times New Roman" panose="02020603050405020304" pitchFamily="18" charset="0"/>
              </a:rPr>
              <a:t>Bài 18: Quang hợp ở thực vật. </a:t>
            </a:r>
            <a:endParaRPr lang="en-US" sz="2000" b="1" i="1">
              <a:effectLst/>
              <a:latin typeface="+mj-lt"/>
              <a:ea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barn(inVertical)">
                                      <p:cBhvr>
                                        <p:cTn id="7" dur="500"/>
                                        <p:tgtEl>
                                          <p:spTgt spid="2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9"/>
                                        </p:tgtEl>
                                        <p:attrNameLst>
                                          <p:attrName>style.visibility</p:attrName>
                                        </p:attrNameLst>
                                      </p:cBhvr>
                                      <p:to>
                                        <p:strVal val="visible"/>
                                      </p:to>
                                    </p:set>
                                    <p:animEffect transition="in" filter="barn(inVertical)">
                                      <p:cBhvr>
                                        <p:cTn id="10" dur="500"/>
                                        <p:tgtEl>
                                          <p:spTgt spid="27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circle(in)">
                                      <p:cBhvr>
                                        <p:cTn id="15" dur="2000"/>
                                        <p:tgtEl>
                                          <p:spTgt spid="26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2"/>
                                        </p:tgtEl>
                                        <p:attrNameLst>
                                          <p:attrName>style.visibility</p:attrName>
                                        </p:attrNameLst>
                                      </p:cBhvr>
                                      <p:to>
                                        <p:strVal val="visible"/>
                                      </p:to>
                                    </p:set>
                                    <p:animEffect transition="in" filter="barn(inVertical)">
                                      <p:cBhvr>
                                        <p:cTn id="23" dur="500"/>
                                        <p:tgtEl>
                                          <p:spTgt spid="28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barn(inVertical)">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67"/>
                                        </p:tgtEl>
                                        <p:attrNameLst>
                                          <p:attrName>style.visibility</p:attrName>
                                        </p:attrNameLst>
                                      </p:cBhvr>
                                      <p:to>
                                        <p:strVal val="visible"/>
                                      </p:to>
                                    </p:set>
                                    <p:animEffect transition="in" filter="circle(in)">
                                      <p:cBhvr>
                                        <p:cTn id="34" dur="2000"/>
                                        <p:tgtEl>
                                          <p:spTgt spid="26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4"/>
                                        </p:tgtEl>
                                        <p:attrNameLst>
                                          <p:attrName>style.visibility</p:attrName>
                                        </p:attrNameLst>
                                      </p:cBhvr>
                                      <p:to>
                                        <p:strVal val="visible"/>
                                      </p:to>
                                    </p:set>
                                    <p:animEffect transition="in" filter="barn(inVertical)">
                                      <p:cBhvr>
                                        <p:cTn id="39" dur="500"/>
                                        <p:tgtEl>
                                          <p:spTgt spid="28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3"/>
                                        </p:tgtEl>
                                        <p:attrNameLst>
                                          <p:attrName>style.visibility</p:attrName>
                                        </p:attrNameLst>
                                      </p:cBhvr>
                                      <p:to>
                                        <p:strVal val="visible"/>
                                      </p:to>
                                    </p:set>
                                    <p:animEffect transition="in" filter="barn(inVertical)">
                                      <p:cBhvr>
                                        <p:cTn id="42" dur="500"/>
                                        <p:tgtEl>
                                          <p:spTgt spid="28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65"/>
                                        </p:tgtEl>
                                        <p:attrNameLst>
                                          <p:attrName>style.visibility</p:attrName>
                                        </p:attrNameLst>
                                      </p:cBhvr>
                                      <p:to>
                                        <p:strVal val="visible"/>
                                      </p:to>
                                    </p:set>
                                    <p:animEffect transition="in" filter="circle(in)">
                                      <p:cBhvr>
                                        <p:cTn id="47" dur="2000"/>
                                        <p:tgtEl>
                                          <p:spTgt spid="265"/>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P spid="267" grpId="0" animBg="1"/>
      <p:bldP spid="268" grpId="0" animBg="1"/>
      <p:bldP spid="279" grpId="0" animBg="1"/>
      <p:bldP spid="280" grpId="0"/>
      <p:bldP spid="281" grpId="0" animBg="1"/>
      <p:bldP spid="282" grpId="0"/>
      <p:bldP spid="283" grpId="0" animBg="1"/>
      <p:bldP spid="284" grpId="0"/>
      <p:bldP spid="2"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55"/>
          <p:cNvPicPr preferRelativeResize="0"/>
          <p:nvPr/>
        </p:nvPicPr>
        <p:blipFill rotWithShape="1">
          <a:blip r:embed="rId3">
            <a:alphaModFix/>
          </a:blip>
          <a:srcRect b="11816"/>
          <a:stretch/>
        </p:blipFill>
        <p:spPr>
          <a:xfrm flipH="1">
            <a:off x="5503950" y="-53375"/>
            <a:ext cx="4355951" cy="1650250"/>
          </a:xfrm>
          <a:prstGeom prst="rect">
            <a:avLst/>
          </a:prstGeom>
          <a:noFill/>
          <a:ln>
            <a:noFill/>
          </a:ln>
        </p:spPr>
      </p:pic>
      <p:sp>
        <p:nvSpPr>
          <p:cNvPr id="511" name="Google Shape;511;p55"/>
          <p:cNvSpPr/>
          <p:nvPr/>
        </p:nvSpPr>
        <p:spPr>
          <a:xfrm>
            <a:off x="500400" y="3666700"/>
            <a:ext cx="7936865" cy="64770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5"/>
          <p:cNvSpPr/>
          <p:nvPr/>
        </p:nvSpPr>
        <p:spPr>
          <a:xfrm>
            <a:off x="500400" y="801665"/>
            <a:ext cx="793686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4" name="Google Shape;514;p55"/>
          <p:cNvPicPr preferRelativeResize="0"/>
          <p:nvPr/>
        </p:nvPicPr>
        <p:blipFill rotWithShape="1">
          <a:blip r:embed="rId3">
            <a:alphaModFix/>
          </a:blip>
          <a:srcRect b="11816"/>
          <a:stretch/>
        </p:blipFill>
        <p:spPr>
          <a:xfrm>
            <a:off x="266425" y="-142175"/>
            <a:ext cx="3262251" cy="1235900"/>
          </a:xfrm>
          <a:prstGeom prst="rect">
            <a:avLst/>
          </a:prstGeom>
          <a:noFill/>
          <a:ln>
            <a:noFill/>
          </a:ln>
        </p:spPr>
      </p:pic>
      <p:pic>
        <p:nvPicPr>
          <p:cNvPr id="515" name="Google Shape;515;p55"/>
          <p:cNvPicPr preferRelativeResize="0"/>
          <p:nvPr/>
        </p:nvPicPr>
        <p:blipFill rotWithShape="1">
          <a:blip r:embed="rId3">
            <a:alphaModFix/>
          </a:blip>
          <a:srcRect b="11816"/>
          <a:stretch/>
        </p:blipFill>
        <p:spPr>
          <a:xfrm>
            <a:off x="-1955625" y="1761400"/>
            <a:ext cx="3262251" cy="1235900"/>
          </a:xfrm>
          <a:prstGeom prst="rect">
            <a:avLst/>
          </a:prstGeom>
          <a:noFill/>
          <a:ln>
            <a:noFill/>
          </a:ln>
        </p:spPr>
      </p:pic>
      <p:pic>
        <p:nvPicPr>
          <p:cNvPr id="516" name="Google Shape;516;p55"/>
          <p:cNvPicPr preferRelativeResize="0"/>
          <p:nvPr/>
        </p:nvPicPr>
        <p:blipFill>
          <a:blip r:embed="rId4">
            <a:alphaModFix/>
          </a:blip>
          <a:stretch>
            <a:fillRect/>
          </a:stretch>
        </p:blipFill>
        <p:spPr>
          <a:xfrm>
            <a:off x="7457974" y="3696359"/>
            <a:ext cx="940675" cy="1246126"/>
          </a:xfrm>
          <a:prstGeom prst="rect">
            <a:avLst/>
          </a:prstGeom>
          <a:noFill/>
          <a:ln>
            <a:noFill/>
          </a:ln>
        </p:spPr>
      </p:pic>
      <p:pic>
        <p:nvPicPr>
          <p:cNvPr id="517" name="Google Shape;517;p55"/>
          <p:cNvPicPr preferRelativeResize="0"/>
          <p:nvPr/>
        </p:nvPicPr>
        <p:blipFill>
          <a:blip r:embed="rId5">
            <a:alphaModFix/>
          </a:blip>
          <a:stretch>
            <a:fillRect/>
          </a:stretch>
        </p:blipFill>
        <p:spPr>
          <a:xfrm>
            <a:off x="8195801" y="4403808"/>
            <a:ext cx="448725" cy="538675"/>
          </a:xfrm>
          <a:prstGeom prst="rect">
            <a:avLst/>
          </a:prstGeom>
          <a:noFill/>
          <a:ln>
            <a:noFill/>
          </a:ln>
        </p:spPr>
      </p:pic>
      <p:pic>
        <p:nvPicPr>
          <p:cNvPr id="521" name="Google Shape;521;p55"/>
          <p:cNvPicPr preferRelativeResize="0"/>
          <p:nvPr/>
        </p:nvPicPr>
        <p:blipFill>
          <a:blip r:embed="rId6">
            <a:alphaModFix/>
          </a:blip>
          <a:stretch>
            <a:fillRect/>
          </a:stretch>
        </p:blipFill>
        <p:spPr>
          <a:xfrm>
            <a:off x="266425" y="2564150"/>
            <a:ext cx="1976537" cy="2378327"/>
          </a:xfrm>
          <a:prstGeom prst="rect">
            <a:avLst/>
          </a:prstGeom>
          <a:noFill/>
          <a:ln>
            <a:noFill/>
          </a:ln>
        </p:spPr>
      </p:pic>
      <p:sp>
        <p:nvSpPr>
          <p:cNvPr id="8" name="TextBox 7">
            <a:extLst>
              <a:ext uri="{FF2B5EF4-FFF2-40B4-BE49-F238E27FC236}">
                <a16:creationId xmlns:a16="http://schemas.microsoft.com/office/drawing/2014/main" id="{5CC900E2-10F0-28A0-2079-AEABFF72B50D}"/>
              </a:ext>
            </a:extLst>
          </p:cNvPr>
          <p:cNvSpPr txBox="1"/>
          <p:nvPr/>
        </p:nvSpPr>
        <p:spPr>
          <a:xfrm>
            <a:off x="1128485" y="1115624"/>
            <a:ext cx="6887029" cy="2062103"/>
          </a:xfrm>
          <a:prstGeom prst="rect">
            <a:avLst/>
          </a:prstGeom>
          <a:noFill/>
        </p:spPr>
        <p:txBody>
          <a:bodyPr wrap="square" rtlCol="0">
            <a:spAutoFit/>
          </a:bodyPr>
          <a:lstStyle/>
          <a:p>
            <a:pPr algn="ctr">
              <a:lnSpc>
                <a:spcPct val="150000"/>
              </a:lnSpc>
            </a:pPr>
            <a:r>
              <a:rPr lang="en-US" sz="3800" b="1">
                <a:solidFill>
                  <a:schemeClr val="tx1"/>
                </a:solidFill>
              </a:rPr>
              <a:t>CẢM ƠN CÁC EM </a:t>
            </a:r>
          </a:p>
          <a:p>
            <a:pPr algn="ctr">
              <a:lnSpc>
                <a:spcPct val="150000"/>
              </a:lnSpc>
            </a:pPr>
            <a:r>
              <a:rPr lang="en-US" sz="3800" b="1">
                <a:solidFill>
                  <a:schemeClr val="tx1"/>
                </a:solidFill>
              </a:rPr>
              <a:t>ĐÃ LẮNG NGHE BÀI GIẢNG!</a:t>
            </a:r>
          </a:p>
          <a:p>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41"/>
          <p:cNvPicPr preferRelativeResize="0"/>
          <p:nvPr/>
        </p:nvPicPr>
        <p:blipFill rotWithShape="1">
          <a:blip r:embed="rId3">
            <a:alphaModFix/>
          </a:blip>
          <a:srcRect b="11816"/>
          <a:stretch/>
        </p:blipFill>
        <p:spPr>
          <a:xfrm flipH="1">
            <a:off x="5503950" y="-53375"/>
            <a:ext cx="4355951" cy="1650250"/>
          </a:xfrm>
          <a:prstGeom prst="rect">
            <a:avLst/>
          </a:prstGeom>
          <a:noFill/>
          <a:ln>
            <a:noFill/>
          </a:ln>
        </p:spPr>
      </p:pic>
      <p:sp>
        <p:nvSpPr>
          <p:cNvPr id="222" name="Google Shape;222;p41"/>
          <p:cNvSpPr/>
          <p:nvPr/>
        </p:nvSpPr>
        <p:spPr>
          <a:xfrm>
            <a:off x="740895" y="3787818"/>
            <a:ext cx="7936865" cy="64770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1"/>
          <p:cNvSpPr/>
          <p:nvPr/>
        </p:nvSpPr>
        <p:spPr>
          <a:xfrm>
            <a:off x="420990" y="856604"/>
            <a:ext cx="845658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41"/>
          <p:cNvPicPr preferRelativeResize="0"/>
          <p:nvPr/>
        </p:nvPicPr>
        <p:blipFill rotWithShape="1">
          <a:blip r:embed="rId3">
            <a:alphaModFix/>
          </a:blip>
          <a:srcRect b="11816"/>
          <a:stretch/>
        </p:blipFill>
        <p:spPr>
          <a:xfrm>
            <a:off x="266425" y="-142175"/>
            <a:ext cx="3262251" cy="1235900"/>
          </a:xfrm>
          <a:prstGeom prst="rect">
            <a:avLst/>
          </a:prstGeom>
          <a:noFill/>
          <a:ln>
            <a:noFill/>
          </a:ln>
        </p:spPr>
      </p:pic>
      <p:pic>
        <p:nvPicPr>
          <p:cNvPr id="230" name="Google Shape;230;p41"/>
          <p:cNvPicPr preferRelativeResize="0"/>
          <p:nvPr/>
        </p:nvPicPr>
        <p:blipFill rotWithShape="1">
          <a:blip r:embed="rId3">
            <a:alphaModFix/>
          </a:blip>
          <a:srcRect b="11816"/>
          <a:stretch/>
        </p:blipFill>
        <p:spPr>
          <a:xfrm>
            <a:off x="-1692673" y="1725344"/>
            <a:ext cx="3262251" cy="1235900"/>
          </a:xfrm>
          <a:prstGeom prst="rect">
            <a:avLst/>
          </a:prstGeom>
          <a:noFill/>
          <a:ln>
            <a:noFill/>
          </a:ln>
        </p:spPr>
      </p:pic>
      <p:pic>
        <p:nvPicPr>
          <p:cNvPr id="231" name="Google Shape;231;p41"/>
          <p:cNvPicPr preferRelativeResize="0"/>
          <p:nvPr/>
        </p:nvPicPr>
        <p:blipFill>
          <a:blip r:embed="rId4">
            <a:alphaModFix/>
          </a:blip>
          <a:stretch>
            <a:fillRect/>
          </a:stretch>
        </p:blipFill>
        <p:spPr>
          <a:xfrm>
            <a:off x="549526" y="3696357"/>
            <a:ext cx="940675" cy="1246126"/>
          </a:xfrm>
          <a:prstGeom prst="rect">
            <a:avLst/>
          </a:prstGeom>
          <a:noFill/>
          <a:ln>
            <a:noFill/>
          </a:ln>
        </p:spPr>
      </p:pic>
      <p:pic>
        <p:nvPicPr>
          <p:cNvPr id="232" name="Google Shape;232;p41"/>
          <p:cNvPicPr preferRelativeResize="0"/>
          <p:nvPr/>
        </p:nvPicPr>
        <p:blipFill>
          <a:blip r:embed="rId5">
            <a:alphaModFix/>
          </a:blip>
          <a:stretch>
            <a:fillRect/>
          </a:stretch>
        </p:blipFill>
        <p:spPr>
          <a:xfrm>
            <a:off x="1218666" y="4419668"/>
            <a:ext cx="448725" cy="538675"/>
          </a:xfrm>
          <a:prstGeom prst="rect">
            <a:avLst/>
          </a:prstGeom>
          <a:noFill/>
          <a:ln>
            <a:noFill/>
          </a:ln>
        </p:spPr>
      </p:pic>
      <p:sp>
        <p:nvSpPr>
          <p:cNvPr id="8" name="TextBox 7">
            <a:extLst>
              <a:ext uri="{FF2B5EF4-FFF2-40B4-BE49-F238E27FC236}">
                <a16:creationId xmlns:a16="http://schemas.microsoft.com/office/drawing/2014/main" id="{0CF630D5-AC92-CF4B-550E-4B84D36D46E8}"/>
              </a:ext>
            </a:extLst>
          </p:cNvPr>
          <p:cNvSpPr txBox="1"/>
          <p:nvPr/>
        </p:nvSpPr>
        <p:spPr>
          <a:xfrm>
            <a:off x="290515" y="1307840"/>
            <a:ext cx="8562970" cy="1391728"/>
          </a:xfrm>
          <a:prstGeom prst="rect">
            <a:avLst/>
          </a:prstGeom>
          <a:noFill/>
        </p:spPr>
        <p:txBody>
          <a:bodyPr wrap="square" rtlCol="0">
            <a:spAutoFit/>
          </a:bodyPr>
          <a:lstStyle/>
          <a:p>
            <a:pPr algn="ctr">
              <a:lnSpc>
                <a:spcPct val="150000"/>
              </a:lnSpc>
            </a:pPr>
            <a:r>
              <a:rPr lang="en-US" sz="3000" b="1">
                <a:solidFill>
                  <a:schemeClr val="bg1">
                    <a:lumMod val="25000"/>
                  </a:schemeClr>
                </a:solidFill>
                <a:effectLst/>
                <a:latin typeface="+mj-lt"/>
                <a:ea typeface="Times New Roman" panose="02020603050405020304" pitchFamily="18" charset="0"/>
                <a:cs typeface="Times New Roman" panose="02020603050405020304" pitchFamily="18" charset="0"/>
              </a:rPr>
              <a:t>BÀI 17: VAI TRÒ CỦA TRAO ĐỔI CHẤT </a:t>
            </a:r>
          </a:p>
          <a:p>
            <a:pPr algn="ctr">
              <a:lnSpc>
                <a:spcPct val="150000"/>
              </a:lnSpc>
            </a:pPr>
            <a:r>
              <a:rPr lang="en-US" sz="3000" b="1">
                <a:solidFill>
                  <a:schemeClr val="bg1">
                    <a:lumMod val="25000"/>
                  </a:schemeClr>
                </a:solidFill>
                <a:effectLst/>
                <a:latin typeface="+mj-lt"/>
                <a:ea typeface="Times New Roman" panose="02020603050405020304" pitchFamily="18" charset="0"/>
                <a:cs typeface="Times New Roman" panose="02020603050405020304" pitchFamily="18" charset="0"/>
              </a:rPr>
              <a:t>VÀ CHUYỂN HÓA NĂNG LƯỢNG Ở SINH VẬT</a:t>
            </a:r>
          </a:p>
        </p:txBody>
      </p:sp>
      <p:pic>
        <p:nvPicPr>
          <p:cNvPr id="11" name="Picture 10">
            <a:extLst>
              <a:ext uri="{FF2B5EF4-FFF2-40B4-BE49-F238E27FC236}">
                <a16:creationId xmlns:a16="http://schemas.microsoft.com/office/drawing/2014/main" id="{923B46F6-7ABA-9C79-3D4D-3900D5BD3104}"/>
              </a:ext>
            </a:extLst>
          </p:cNvPr>
          <p:cNvPicPr>
            <a:picLocks noChangeAspect="1"/>
          </p:cNvPicPr>
          <p:nvPr/>
        </p:nvPicPr>
        <p:blipFill>
          <a:blip r:embed="rId6"/>
          <a:stretch>
            <a:fillRect/>
          </a:stretch>
        </p:blipFill>
        <p:spPr>
          <a:xfrm>
            <a:off x="5605438" y="2417032"/>
            <a:ext cx="3590820" cy="2882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04" name="Google Shape;204;p40"/>
          <p:cNvSpPr/>
          <p:nvPr/>
        </p:nvSpPr>
        <p:spPr>
          <a:xfrm>
            <a:off x="994521" y="1323087"/>
            <a:ext cx="734407" cy="7305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0"/>
          <p:cNvSpPr txBox="1">
            <a:spLocks noGrp="1"/>
          </p:cNvSpPr>
          <p:nvPr>
            <p:ph type="title"/>
          </p:nvPr>
        </p:nvSpPr>
        <p:spPr>
          <a:xfrm>
            <a:off x="994528" y="1486025"/>
            <a:ext cx="7344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06" name="Google Shape;206;p40"/>
          <p:cNvSpPr/>
          <p:nvPr/>
        </p:nvSpPr>
        <p:spPr>
          <a:xfrm>
            <a:off x="988623" y="3089914"/>
            <a:ext cx="734407" cy="7305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0"/>
          <p:cNvSpPr txBox="1">
            <a:spLocks noGrp="1"/>
          </p:cNvSpPr>
          <p:nvPr>
            <p:ph type="title" idx="3"/>
          </p:nvPr>
        </p:nvSpPr>
        <p:spPr>
          <a:xfrm>
            <a:off x="988630" y="3285067"/>
            <a:ext cx="7344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216" name="Google Shape;216;p40"/>
          <p:cNvPicPr preferRelativeResize="0"/>
          <p:nvPr/>
        </p:nvPicPr>
        <p:blipFill>
          <a:blip r:embed="rId3">
            <a:alphaModFix/>
          </a:blip>
          <a:stretch>
            <a:fillRect/>
          </a:stretch>
        </p:blipFill>
        <p:spPr>
          <a:xfrm>
            <a:off x="7812702" y="3523191"/>
            <a:ext cx="940675" cy="1246126"/>
          </a:xfrm>
          <a:prstGeom prst="rect">
            <a:avLst/>
          </a:prstGeom>
          <a:noFill/>
          <a:ln>
            <a:noFill/>
          </a:ln>
        </p:spPr>
      </p:pic>
      <p:sp>
        <p:nvSpPr>
          <p:cNvPr id="3" name="Title 2">
            <a:extLst>
              <a:ext uri="{FF2B5EF4-FFF2-40B4-BE49-F238E27FC236}">
                <a16:creationId xmlns:a16="http://schemas.microsoft.com/office/drawing/2014/main" id="{DE6156D2-E953-64E9-259B-F46CEA46C7E4}"/>
              </a:ext>
            </a:extLst>
          </p:cNvPr>
          <p:cNvSpPr>
            <a:spLocks noGrp="1"/>
          </p:cNvSpPr>
          <p:nvPr>
            <p:ph type="title" idx="21"/>
          </p:nvPr>
        </p:nvSpPr>
        <p:spPr/>
        <p:txBody>
          <a:bodyPr/>
          <a:lstStyle/>
          <a:p>
            <a:r>
              <a:rPr lang="en-US" sz="2900" b="1">
                <a:latin typeface="+mj-lt"/>
              </a:rPr>
              <a:t>NỘI DUNG BÀI HỌC</a:t>
            </a:r>
          </a:p>
        </p:txBody>
      </p:sp>
      <p:sp>
        <p:nvSpPr>
          <p:cNvPr id="43" name="Rectangle: Rounded Corners 42">
            <a:extLst>
              <a:ext uri="{FF2B5EF4-FFF2-40B4-BE49-F238E27FC236}">
                <a16:creationId xmlns:a16="http://schemas.microsoft.com/office/drawing/2014/main" id="{932D61D4-0E45-E5D0-D8AE-7052B362373D}"/>
              </a:ext>
            </a:extLst>
          </p:cNvPr>
          <p:cNvSpPr/>
          <p:nvPr/>
        </p:nvSpPr>
        <p:spPr>
          <a:xfrm>
            <a:off x="2121622" y="3025748"/>
            <a:ext cx="5628302" cy="95116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C14448-D21E-9166-F02F-BF599D0C5EBB}"/>
              </a:ext>
            </a:extLst>
          </p:cNvPr>
          <p:cNvSpPr txBox="1"/>
          <p:nvPr/>
        </p:nvSpPr>
        <p:spPr>
          <a:xfrm>
            <a:off x="2121622" y="3025748"/>
            <a:ext cx="5628300" cy="872034"/>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Vai trò của trao đổi chất và chuyển hóa năng lượng trong cơ thể</a:t>
            </a:r>
            <a:endParaRPr lang="en-US" sz="1800">
              <a:latin typeface="+mj-lt"/>
            </a:endParaRPr>
          </a:p>
        </p:txBody>
      </p:sp>
      <p:sp>
        <p:nvSpPr>
          <p:cNvPr id="4" name="Rectangle: Rounded Corners 3">
            <a:extLst>
              <a:ext uri="{FF2B5EF4-FFF2-40B4-BE49-F238E27FC236}">
                <a16:creationId xmlns:a16="http://schemas.microsoft.com/office/drawing/2014/main" id="{3236A738-DD7C-5572-9563-EDD55FB6C961}"/>
              </a:ext>
            </a:extLst>
          </p:cNvPr>
          <p:cNvSpPr/>
          <p:nvPr/>
        </p:nvSpPr>
        <p:spPr>
          <a:xfrm>
            <a:off x="2121622" y="1303615"/>
            <a:ext cx="5628302" cy="95116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59FB46-6F3B-3F2F-BEF7-827D8E6D0DFA}"/>
              </a:ext>
            </a:extLst>
          </p:cNvPr>
          <p:cNvSpPr txBox="1"/>
          <p:nvPr/>
        </p:nvSpPr>
        <p:spPr>
          <a:xfrm>
            <a:off x="2298966" y="1515550"/>
            <a:ext cx="5450958"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Khái niệm trao đổi chất và chuyển hóa năng lượng</a:t>
            </a:r>
            <a:endParaRPr lang="en-US" sz="1800"/>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circle(in)">
                                      <p:cBhvr>
                                        <p:cTn id="7" dur="1000"/>
                                        <p:tgtEl>
                                          <p:spTgt spid="20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circle(in)">
                                      <p:cBhvr>
                                        <p:cTn id="10" dur="2000"/>
                                        <p:tgtEl>
                                          <p:spTgt spid="20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7"/>
                                        </p:tgtEl>
                                        <p:attrNameLst>
                                          <p:attrName>style.visibility</p:attrName>
                                        </p:attrNameLst>
                                      </p:cBhvr>
                                      <p:to>
                                        <p:strVal val="visible"/>
                                      </p:to>
                                    </p:set>
                                    <p:animEffect transition="in" filter="circle(in)">
                                      <p:cBhvr>
                                        <p:cTn id="25" dur="750"/>
                                        <p:tgtEl>
                                          <p:spTgt spid="20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6"/>
                                        </p:tgtEl>
                                        <p:attrNameLst>
                                          <p:attrName>style.visibility</p:attrName>
                                        </p:attrNameLst>
                                      </p:cBhvr>
                                      <p:to>
                                        <p:strVal val="visible"/>
                                      </p:to>
                                    </p:set>
                                    <p:animEffect transition="in" filter="circle(in)">
                                      <p:cBhvr>
                                        <p:cTn id="28" dur="750"/>
                                        <p:tgtEl>
                                          <p:spTgt spid="20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randombar(horizontal)">
                                      <p:cBhvr>
                                        <p:cTn id="33" dur="500"/>
                                        <p:tgtEl>
                                          <p:spTgt spid="4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5" grpId="0"/>
      <p:bldP spid="206" grpId="0" animBg="1"/>
      <p:bldP spid="207" grpId="0"/>
      <p:bldP spid="43" grpId="0" animBg="1"/>
      <p:bldP spid="2" grpId="0"/>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5" name="TextBox 4">
            <a:extLst>
              <a:ext uri="{FF2B5EF4-FFF2-40B4-BE49-F238E27FC236}">
                <a16:creationId xmlns:a16="http://schemas.microsoft.com/office/drawing/2014/main" id="{978551AE-7942-F18E-B225-CF8DC2CC7BC4}"/>
              </a:ext>
            </a:extLst>
          </p:cNvPr>
          <p:cNvSpPr txBox="1"/>
          <p:nvPr/>
        </p:nvSpPr>
        <p:spPr>
          <a:xfrm>
            <a:off x="1696494" y="444559"/>
            <a:ext cx="5751012" cy="1175258"/>
          </a:xfrm>
          <a:prstGeom prst="rect">
            <a:avLst/>
          </a:prstGeom>
          <a:noFill/>
        </p:spPr>
        <p:txBody>
          <a:bodyPr wrap="square" rtlCol="0">
            <a:spAutoFit/>
          </a:bodyPr>
          <a:lstStyle/>
          <a:p>
            <a:pPr algn="ctr">
              <a:lnSpc>
                <a:spcPct val="150000"/>
              </a:lnSpc>
            </a:pPr>
            <a:r>
              <a:rPr lang="en-US" sz="2500" b="1"/>
              <a:t>I. KHÁI NIỆM TRAO ĐỔI CHẤT VÀ CHUYỂN HÓA NĂNG LƯỢNG</a:t>
            </a:r>
          </a:p>
        </p:txBody>
      </p:sp>
      <p:sp>
        <p:nvSpPr>
          <p:cNvPr id="13" name="TextBox 12">
            <a:extLst>
              <a:ext uri="{FF2B5EF4-FFF2-40B4-BE49-F238E27FC236}">
                <a16:creationId xmlns:a16="http://schemas.microsoft.com/office/drawing/2014/main" id="{8CA0F426-97DC-D991-57A9-0E40EF3512AA}"/>
              </a:ext>
            </a:extLst>
          </p:cNvPr>
          <p:cNvSpPr txBox="1"/>
          <p:nvPr/>
        </p:nvSpPr>
        <p:spPr>
          <a:xfrm>
            <a:off x="4033559" y="2256697"/>
            <a:ext cx="4638876" cy="1779974"/>
          </a:xfrm>
          <a:prstGeom prst="rect">
            <a:avLst/>
          </a:prstGeom>
          <a:noFill/>
        </p:spPr>
        <p:txBody>
          <a:bodyPr wrap="square" rtlCol="0">
            <a:spAutoFit/>
          </a:bodyPr>
          <a:lstStyle/>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Các chất thu nhận vào cơ thể sinh vật được biến đổi thông qua quá trình nào?</a:t>
            </a:r>
            <a:endParaRPr lang="en-US" sz="1800">
              <a:latin typeface="+mj-lt"/>
              <a:ea typeface="Times New Roman" panose="02020603050405020304" pitchFamily="18" charset="0"/>
            </a:endParaRPr>
          </a:p>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Nêu ý nghĩa của quá trình đó đối với sự sống của sinh vật.</a:t>
            </a:r>
            <a:endParaRPr lang="en-US" sz="1800">
              <a:effectLst/>
              <a:latin typeface="+mj-lt"/>
              <a:ea typeface="Calibri" panose="020F0502020204030204" pitchFamily="34" charset="0"/>
            </a:endParaRPr>
          </a:p>
        </p:txBody>
      </p:sp>
      <p:grpSp>
        <p:nvGrpSpPr>
          <p:cNvPr id="15" name="Group 14">
            <a:extLst>
              <a:ext uri="{FF2B5EF4-FFF2-40B4-BE49-F238E27FC236}">
                <a16:creationId xmlns:a16="http://schemas.microsoft.com/office/drawing/2014/main" id="{146F760B-33EC-2CA8-19EF-39B84F7A379F}"/>
              </a:ext>
            </a:extLst>
          </p:cNvPr>
          <p:cNvGrpSpPr/>
          <p:nvPr/>
        </p:nvGrpSpPr>
        <p:grpSpPr>
          <a:xfrm rot="1418978">
            <a:off x="7184939" y="1356072"/>
            <a:ext cx="1422872" cy="1023443"/>
            <a:chOff x="3241906" y="869799"/>
            <a:chExt cx="2489030" cy="1386058"/>
          </a:xfrm>
        </p:grpSpPr>
        <p:pic>
          <p:nvPicPr>
            <p:cNvPr id="16" name="Picture 15">
              <a:extLst>
                <a:ext uri="{FF2B5EF4-FFF2-40B4-BE49-F238E27FC236}">
                  <a16:creationId xmlns:a16="http://schemas.microsoft.com/office/drawing/2014/main" id="{830E5350-97DA-B91F-17F6-34CA1841269D}"/>
                </a:ext>
              </a:extLst>
            </p:cNvPr>
            <p:cNvPicPr>
              <a:picLocks noChangeAspect="1"/>
            </p:cNvPicPr>
            <p:nvPr/>
          </p:nvPicPr>
          <p:blipFill>
            <a:blip r:embed="rId3"/>
            <a:stretch>
              <a:fillRect/>
            </a:stretch>
          </p:blipFill>
          <p:spPr>
            <a:xfrm>
              <a:off x="3241906" y="1165254"/>
              <a:ext cx="540309" cy="855166"/>
            </a:xfrm>
            <a:prstGeom prst="rect">
              <a:avLst/>
            </a:prstGeom>
          </p:spPr>
        </p:pic>
        <p:pic>
          <p:nvPicPr>
            <p:cNvPr id="17" name="Picture 16">
              <a:extLst>
                <a:ext uri="{FF2B5EF4-FFF2-40B4-BE49-F238E27FC236}">
                  <a16:creationId xmlns:a16="http://schemas.microsoft.com/office/drawing/2014/main" id="{3158A1A8-8A70-F356-728B-D15241215FDA}"/>
                </a:ext>
              </a:extLst>
            </p:cNvPr>
            <p:cNvPicPr>
              <a:picLocks noChangeAspect="1"/>
            </p:cNvPicPr>
            <p:nvPr/>
          </p:nvPicPr>
          <p:blipFill>
            <a:blip r:embed="rId4"/>
            <a:stretch>
              <a:fillRect/>
            </a:stretch>
          </p:blipFill>
          <p:spPr>
            <a:xfrm>
              <a:off x="3906430" y="869799"/>
              <a:ext cx="831758" cy="1318824"/>
            </a:xfrm>
            <a:prstGeom prst="rect">
              <a:avLst/>
            </a:prstGeom>
          </p:spPr>
        </p:pic>
        <p:pic>
          <p:nvPicPr>
            <p:cNvPr id="18" name="Picture 17">
              <a:extLst>
                <a:ext uri="{FF2B5EF4-FFF2-40B4-BE49-F238E27FC236}">
                  <a16:creationId xmlns:a16="http://schemas.microsoft.com/office/drawing/2014/main" id="{0E8F11F0-49C3-AC96-4E13-49A9D88311AE}"/>
                </a:ext>
              </a:extLst>
            </p:cNvPr>
            <p:cNvPicPr>
              <a:picLocks noChangeAspect="1"/>
            </p:cNvPicPr>
            <p:nvPr/>
          </p:nvPicPr>
          <p:blipFill>
            <a:blip r:embed="rId5"/>
            <a:stretch>
              <a:fillRect/>
            </a:stretch>
          </p:blipFill>
          <p:spPr>
            <a:xfrm>
              <a:off x="4541648" y="908268"/>
              <a:ext cx="1189288" cy="1347589"/>
            </a:xfrm>
            <a:prstGeom prst="rect">
              <a:avLst/>
            </a:prstGeom>
          </p:spPr>
        </p:pic>
      </p:grpSp>
      <p:pic>
        <p:nvPicPr>
          <p:cNvPr id="3" name="Picture 2">
            <a:extLst>
              <a:ext uri="{FF2B5EF4-FFF2-40B4-BE49-F238E27FC236}">
                <a16:creationId xmlns:a16="http://schemas.microsoft.com/office/drawing/2014/main" id="{45CEB6C8-107A-5D57-26BA-4E9E0624B633}"/>
              </a:ext>
            </a:extLst>
          </p:cNvPr>
          <p:cNvPicPr>
            <a:picLocks noChangeAspect="1"/>
          </p:cNvPicPr>
          <p:nvPr/>
        </p:nvPicPr>
        <p:blipFill rotWithShape="1">
          <a:blip r:embed="rId6"/>
          <a:srcRect l="23442" t="12955" r="24848" b="45701"/>
          <a:stretch/>
        </p:blipFill>
        <p:spPr>
          <a:xfrm>
            <a:off x="654169" y="1867794"/>
            <a:ext cx="3367976" cy="228584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803BAA6-0102-F4EA-18E1-A5DBBCFD15D4}"/>
              </a:ext>
            </a:extLst>
          </p:cNvPr>
          <p:cNvSpPr/>
          <p:nvPr/>
        </p:nvSpPr>
        <p:spPr>
          <a:xfrm>
            <a:off x="1797460" y="488460"/>
            <a:ext cx="5524205" cy="574829"/>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0D5A6A00-0C38-4E1B-703B-EACF2E8F32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027708" y="566693"/>
            <a:ext cx="595302" cy="441606"/>
          </a:xfrm>
          <a:prstGeom prst="rect">
            <a:avLst/>
          </a:prstGeom>
        </p:spPr>
      </p:pic>
      <p:pic>
        <p:nvPicPr>
          <p:cNvPr id="7" name="Picture 7">
            <a:extLst>
              <a:ext uri="{FF2B5EF4-FFF2-40B4-BE49-F238E27FC236}">
                <a16:creationId xmlns:a16="http://schemas.microsoft.com/office/drawing/2014/main" id="{F669E439-E380-0E82-9EBC-FC77DC665C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361537">
            <a:off x="1814640" y="578688"/>
            <a:ext cx="426135" cy="394369"/>
          </a:xfrm>
          <a:prstGeom prst="rect">
            <a:avLst/>
          </a:prstGeom>
        </p:spPr>
      </p:pic>
      <p:sp>
        <p:nvSpPr>
          <p:cNvPr id="9" name="TextBox 8">
            <a:extLst>
              <a:ext uri="{FF2B5EF4-FFF2-40B4-BE49-F238E27FC236}">
                <a16:creationId xmlns:a16="http://schemas.microsoft.com/office/drawing/2014/main" id="{173A572B-A921-A94F-1EE6-0A4CC08C3445}"/>
              </a:ext>
            </a:extLst>
          </p:cNvPr>
          <p:cNvSpPr txBox="1"/>
          <p:nvPr/>
        </p:nvSpPr>
        <p:spPr>
          <a:xfrm>
            <a:off x="2285845" y="499861"/>
            <a:ext cx="5372986" cy="496996"/>
          </a:xfrm>
          <a:prstGeom prst="rect">
            <a:avLst/>
          </a:prstGeom>
          <a:noFill/>
        </p:spPr>
        <p:txBody>
          <a:bodyPr wrap="square" rtlCol="0">
            <a:spAutoFit/>
          </a:bodyPr>
          <a:lstStyle/>
          <a:p>
            <a:pPr algn="ctr">
              <a:lnSpc>
                <a:spcPct val="150000"/>
              </a:lnSpc>
            </a:pPr>
            <a:r>
              <a:rPr lang="en-US" sz="2000">
                <a:solidFill>
                  <a:srgbClr val="000000"/>
                </a:solidFill>
                <a:effectLst/>
                <a:latin typeface="+mj-lt"/>
                <a:ea typeface="Times New Roman" panose="02020603050405020304" pitchFamily="18" charset="0"/>
              </a:rPr>
              <a:t>Đọc thông tin mục I (SGK tr. 88 - 89)</a:t>
            </a:r>
            <a:endParaRPr lang="en-US" sz="2000">
              <a:latin typeface="+mj-lt"/>
            </a:endParaRPr>
          </a:p>
        </p:txBody>
      </p:sp>
      <p:pic>
        <p:nvPicPr>
          <p:cNvPr id="16" name="Picture 16">
            <a:extLst>
              <a:ext uri="{FF2B5EF4-FFF2-40B4-BE49-F238E27FC236}">
                <a16:creationId xmlns:a16="http://schemas.microsoft.com/office/drawing/2014/main" id="{C4E8F829-CDC8-5505-845B-C051942703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0831" y="2139308"/>
            <a:ext cx="1973257" cy="2754546"/>
          </a:xfrm>
          <a:prstGeom prst="rect">
            <a:avLst/>
          </a:prstGeom>
        </p:spPr>
      </p:pic>
      <p:sp>
        <p:nvSpPr>
          <p:cNvPr id="20" name="TextBox 19">
            <a:extLst>
              <a:ext uri="{FF2B5EF4-FFF2-40B4-BE49-F238E27FC236}">
                <a16:creationId xmlns:a16="http://schemas.microsoft.com/office/drawing/2014/main" id="{1702131C-3A75-E272-10D3-37DA5C13DC2F}"/>
              </a:ext>
            </a:extLst>
          </p:cNvPr>
          <p:cNvSpPr txBox="1"/>
          <p:nvPr/>
        </p:nvSpPr>
        <p:spPr>
          <a:xfrm>
            <a:off x="2947521" y="1425269"/>
            <a:ext cx="5520498" cy="3103414"/>
          </a:xfrm>
          <a:prstGeom prst="rect">
            <a:avLst/>
          </a:prstGeom>
          <a:noFill/>
        </p:spPr>
        <p:txBody>
          <a:bodyPr wrap="square" rtlCol="0">
            <a:spAutoFit/>
          </a:bodyPr>
          <a:lstStyle/>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Trao đổi chất là gì? Cơ thể con người thực hiện quá trình trao đổi chất như thế nào?</a:t>
            </a:r>
            <a:endParaRPr lang="en-US" sz="1800">
              <a:latin typeface="+mj-lt"/>
              <a:ea typeface="Times New Roman" panose="02020603050405020304" pitchFamily="18" charset="0"/>
            </a:endParaRPr>
          </a:p>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Trình bày quá trình chuyển hóa năng lượng ở sinh vật. </a:t>
            </a:r>
            <a:endParaRPr lang="en-US" sz="1800">
              <a:latin typeface="+mj-lt"/>
              <a:ea typeface="Times New Roman" panose="02020603050405020304" pitchFamily="18" charset="0"/>
            </a:endParaRPr>
          </a:p>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Kể tên các dạng năng lượng. Nêu một số ví dụ về sự chuyển hóa năng lượng ở thực vật và động vật.</a:t>
            </a:r>
            <a:endParaRPr lang="en-US" sz="1800">
              <a:effectLst/>
              <a:latin typeface="+mj-lt"/>
              <a:ea typeface="Calibri" panose="020F0502020204030204" pitchFamily="34" charset="0"/>
            </a:endParaRPr>
          </a:p>
        </p:txBody>
      </p:sp>
      <p:sp>
        <p:nvSpPr>
          <p:cNvPr id="2" name="Line Callout 1 (Border and Accent Bar) 3">
            <a:extLst>
              <a:ext uri="{FF2B5EF4-FFF2-40B4-BE49-F238E27FC236}">
                <a16:creationId xmlns:a16="http://schemas.microsoft.com/office/drawing/2014/main" id="{C59E65D0-8ADE-57C5-DE54-F27632A12599}"/>
              </a:ext>
            </a:extLst>
          </p:cNvPr>
          <p:cNvSpPr/>
          <p:nvPr/>
        </p:nvSpPr>
        <p:spPr>
          <a:xfrm>
            <a:off x="414011" y="1481254"/>
            <a:ext cx="2208999" cy="545813"/>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err="1">
                <a:solidFill>
                  <a:schemeClr val="bg1">
                    <a:lumMod val="25000"/>
                  </a:schemeClr>
                </a:solidFill>
              </a:rPr>
              <a:t>Thảo</a:t>
            </a:r>
            <a:r>
              <a:rPr lang="en-US" sz="2000" b="1">
                <a:solidFill>
                  <a:schemeClr val="bg1">
                    <a:lumMod val="25000"/>
                  </a:schemeClr>
                </a:solidFill>
              </a:rPr>
              <a:t> luận nhóm </a:t>
            </a:r>
            <a:endParaRPr lang="en-US" sz="2000" b="1" dirty="0">
              <a:solidFill>
                <a:schemeClr val="bg1">
                  <a:lumMod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1000"/>
                                        <p:tgtEl>
                                          <p:spTgt spid="20">
                                            <p:txEl>
                                              <p:pRg st="0" end="0"/>
                                            </p:txEl>
                                          </p:spTgt>
                                        </p:tgtEl>
                                      </p:cBhvr>
                                    </p:animEffect>
                                    <p:anim calcmode="lin" valueType="num">
                                      <p:cBhvr>
                                        <p:cTn id="1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fade">
                                      <p:cBhvr>
                                        <p:cTn id="22" dur="1000"/>
                                        <p:tgtEl>
                                          <p:spTgt spid="20">
                                            <p:txEl>
                                              <p:pRg st="1" end="1"/>
                                            </p:txEl>
                                          </p:spTgt>
                                        </p:tgtEl>
                                      </p:cBhvr>
                                    </p:animEffect>
                                    <p:anim calcmode="lin" valueType="num">
                                      <p:cBhvr>
                                        <p:cTn id="23"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animEffect transition="in" filter="fade">
                                      <p:cBhvr>
                                        <p:cTn id="29" dur="1000"/>
                                        <p:tgtEl>
                                          <p:spTgt spid="20">
                                            <p:txEl>
                                              <p:pRg st="2" end="2"/>
                                            </p:txEl>
                                          </p:spTgt>
                                        </p:tgtEl>
                                      </p:cBhvr>
                                    </p:animEffect>
                                    <p:anim calcmode="lin" valueType="num">
                                      <p:cBhvr>
                                        <p:cTn id="30"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21" name="Google Shape;421;p48"/>
          <p:cNvSpPr/>
          <p:nvPr/>
        </p:nvSpPr>
        <p:spPr>
          <a:xfrm>
            <a:off x="5229658" y="4479643"/>
            <a:ext cx="3190392" cy="18407"/>
          </a:xfrm>
          <a:custGeom>
            <a:avLst/>
            <a:gdLst/>
            <a:ahLst/>
            <a:cxnLst/>
            <a:rect l="l" t="t" r="r" b="b"/>
            <a:pathLst>
              <a:path w="109260" h="485" extrusionOk="0">
                <a:moveTo>
                  <a:pt x="45984" y="1"/>
                </a:moveTo>
                <a:cubicBezTo>
                  <a:pt x="20586" y="1"/>
                  <a:pt x="1" y="32"/>
                  <a:pt x="1" y="127"/>
                </a:cubicBezTo>
                <a:cubicBezTo>
                  <a:pt x="1" y="191"/>
                  <a:pt x="20586" y="222"/>
                  <a:pt x="45984" y="222"/>
                </a:cubicBezTo>
                <a:cubicBezTo>
                  <a:pt x="69045" y="222"/>
                  <a:pt x="102470" y="484"/>
                  <a:pt x="108357" y="484"/>
                </a:cubicBezTo>
                <a:cubicBezTo>
                  <a:pt x="108946" y="484"/>
                  <a:pt x="109259" y="482"/>
                  <a:pt x="109259" y="476"/>
                </a:cubicBezTo>
                <a:cubicBezTo>
                  <a:pt x="109259" y="413"/>
                  <a:pt x="71351" y="1"/>
                  <a:pt x="45984"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856C560-FA0C-94E4-0E57-D50AD1285401}"/>
              </a:ext>
            </a:extLst>
          </p:cNvPr>
          <p:cNvSpPr txBox="1"/>
          <p:nvPr/>
        </p:nvSpPr>
        <p:spPr>
          <a:xfrm>
            <a:off x="496186" y="728681"/>
            <a:ext cx="8151627" cy="3686137"/>
          </a:xfrm>
          <a:prstGeom prst="rect">
            <a:avLst/>
          </a:prstGeom>
          <a:noFill/>
        </p:spPr>
        <p:txBody>
          <a:bodyPr wrap="square" rtlCol="0">
            <a:spAutoFit/>
          </a:bodyP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1. Trao đổi chất</a:t>
            </a:r>
            <a:endParaRPr lang="en-US" sz="1800">
              <a:effectLst/>
              <a:latin typeface="+mj-lt"/>
              <a:ea typeface="Calibri" panose="020F0502020204030204" pitchFamily="34"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600">
                <a:solidFill>
                  <a:srgbClr val="000000"/>
                </a:solidFill>
                <a:effectLst/>
                <a:latin typeface="+mj-lt"/>
                <a:ea typeface="Times New Roman" panose="02020603050405020304" pitchFamily="18" charset="0"/>
              </a:rPr>
              <a:t>Là tập hợp các biến </a:t>
            </a:r>
            <a:r>
              <a:rPr lang="en-US" sz="1600">
                <a:effectLst/>
                <a:latin typeface="+mj-lt"/>
                <a:ea typeface="Times New Roman" panose="02020603050405020304" pitchFamily="18" charset="0"/>
              </a:rPr>
              <a:t>đổi</a:t>
            </a:r>
            <a:r>
              <a:rPr lang="en-US" sz="1600">
                <a:solidFill>
                  <a:srgbClr val="000000"/>
                </a:solidFill>
                <a:effectLst/>
                <a:latin typeface="+mj-lt"/>
                <a:ea typeface="Times New Roman" panose="02020603050405020304" pitchFamily="18" charset="0"/>
              </a:rPr>
              <a:t> hoá học trong</a:t>
            </a:r>
            <a:r>
              <a:rPr lang="en-US" sz="1600">
                <a:latin typeface="+mj-lt"/>
                <a:ea typeface="Times New Roman" panose="02020603050405020304" pitchFamily="18" charset="0"/>
              </a:rPr>
              <a:t> </a:t>
            </a:r>
            <a:r>
              <a:rPr lang="en-US" sz="1600">
                <a:solidFill>
                  <a:srgbClr val="000000"/>
                </a:solidFill>
                <a:effectLst/>
                <a:latin typeface="+mj-lt"/>
                <a:ea typeface="Times New Roman" panose="02020603050405020304" pitchFamily="18" charset="0"/>
              </a:rPr>
              <a:t>tế bào của cơ </a:t>
            </a:r>
            <a:r>
              <a:rPr lang="en-US" sz="1600">
                <a:effectLst/>
                <a:latin typeface="+mj-lt"/>
                <a:ea typeface="Times New Roman" panose="02020603050405020304" pitchFamily="18" charset="0"/>
              </a:rPr>
              <a:t>thể</a:t>
            </a:r>
            <a:r>
              <a:rPr lang="en-US" sz="1600">
                <a:solidFill>
                  <a:srgbClr val="000000"/>
                </a:solidFill>
                <a:effectLst/>
                <a:latin typeface="+mj-lt"/>
                <a:ea typeface="Times New Roman" panose="02020603050405020304" pitchFamily="18" charset="0"/>
              </a:rPr>
              <a:t> sinh vật và sự trao </a:t>
            </a:r>
            <a:r>
              <a:rPr lang="en-US" sz="1600">
                <a:effectLst/>
                <a:latin typeface="+mj-lt"/>
                <a:ea typeface="Times New Roman" panose="02020603050405020304" pitchFamily="18" charset="0"/>
              </a:rPr>
              <a:t>đổi</a:t>
            </a:r>
            <a:r>
              <a:rPr lang="en-US" sz="1600">
                <a:solidFill>
                  <a:srgbClr val="000000"/>
                </a:solidFill>
                <a:effectLst/>
                <a:latin typeface="+mj-lt"/>
                <a:ea typeface="Times New Roman" panose="02020603050405020304" pitchFamily="18" charset="0"/>
              </a:rPr>
              <a:t> các chất giữa cơ thể với môi trường đảm bảo duy trì sự sống. </a:t>
            </a:r>
            <a:endParaRPr lang="en-US" sz="1600">
              <a:latin typeface="+mj-lt"/>
              <a:ea typeface="Times New Roman" panose="02020603050405020304" pitchFamily="18"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600">
                <a:solidFill>
                  <a:srgbClr val="000000"/>
                </a:solidFill>
                <a:effectLst/>
                <a:latin typeface="+mj-lt"/>
                <a:ea typeface="Times New Roman" panose="02020603050405020304" pitchFamily="18" charset="0"/>
              </a:rPr>
              <a:t>Cơ thể lấy từ môi trường khí oxygen, thức ăn,... và thải ra môi trường khí carbon dioxide, các chất cặn bã hoặc dư thừa.</a:t>
            </a:r>
            <a:endParaRPr lang="en-US" sz="1600">
              <a:effectLst/>
              <a:latin typeface="+mj-lt"/>
              <a:ea typeface="Calibri" panose="020F0502020204030204" pitchFamily="34"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600">
                <a:solidFill>
                  <a:srgbClr val="000000"/>
                </a:solidFill>
                <a:effectLst/>
                <a:latin typeface="+mj-lt"/>
                <a:ea typeface="Times New Roman" panose="02020603050405020304" pitchFamily="18" charset="0"/>
              </a:rPr>
              <a:t>Trao đổi chất giữa cơ thể và môi trường là điều kiện tồn tại và phát triển của cơ thể, là đặc tính cơ bản của sự sống.</a:t>
            </a:r>
            <a:endParaRPr lang="en-US" sz="1600">
              <a:effectLst/>
              <a:latin typeface="+mj-lt"/>
              <a:ea typeface="Calibri" panose="020F0502020204030204" pitchFamily="34" charset="0"/>
            </a:endParaRPr>
          </a:p>
          <a:p>
            <a:pPr marL="285750" indent="-285750" algn="just">
              <a:lnSpc>
                <a:spcPct val="150000"/>
              </a:lnSpc>
              <a:buFont typeface="Wingdings" panose="05000000000000000000" pitchFamily="2" charset="2"/>
              <a:buChar char="q"/>
            </a:pPr>
            <a:r>
              <a:rPr lang="en-US" sz="1600">
                <a:solidFill>
                  <a:srgbClr val="000000"/>
                </a:solidFill>
                <a:effectLst/>
                <a:latin typeface="+mj-lt"/>
                <a:ea typeface="Times New Roman" panose="02020603050405020304" pitchFamily="18" charset="0"/>
              </a:rPr>
              <a:t>Tùy theo kiểu trao đổi chất, sinh vật được chia thành 2 nhóm: sinh vật tự dưỡng (thực vật) và sinh vật dị dưỡng (động vật và con người).</a:t>
            </a:r>
            <a:endParaRPr lang="en-US" sz="1600">
              <a:latin typeface="+mj-lt"/>
            </a:endParaRPr>
          </a:p>
        </p:txBody>
      </p:sp>
      <p:pic>
        <p:nvPicPr>
          <p:cNvPr id="7" name="Picture 19">
            <a:extLst>
              <a:ext uri="{FF2B5EF4-FFF2-40B4-BE49-F238E27FC236}">
                <a16:creationId xmlns:a16="http://schemas.microsoft.com/office/drawing/2014/main" id="{DDE70154-ADBC-E7CE-8F83-193E89F3C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flipH="1">
            <a:off x="5144518" y="328493"/>
            <a:ext cx="938602" cy="80037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6" name="TextBox 5">
            <a:extLst>
              <a:ext uri="{FF2B5EF4-FFF2-40B4-BE49-F238E27FC236}">
                <a16:creationId xmlns:a16="http://schemas.microsoft.com/office/drawing/2014/main" id="{387E6E00-DBBE-61B6-D171-203C0ADF0AA1}"/>
              </a:ext>
            </a:extLst>
          </p:cNvPr>
          <p:cNvSpPr txBox="1"/>
          <p:nvPr/>
        </p:nvSpPr>
        <p:spPr>
          <a:xfrm>
            <a:off x="635732" y="763013"/>
            <a:ext cx="4241067" cy="3214213"/>
          </a:xfrm>
          <a:prstGeom prst="rect">
            <a:avLst/>
          </a:prstGeom>
          <a:noFill/>
        </p:spPr>
        <p:txBody>
          <a:bodyPr wrap="square" rtlCol="0">
            <a:spAutoFit/>
          </a:bodyP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2. Chuyển hoá năng lượng</a:t>
            </a:r>
            <a:endParaRPr lang="en-US" sz="1800">
              <a:effectLst/>
              <a:latin typeface="+mj-lt"/>
              <a:ea typeface="Calibri" panose="020F0502020204030204" pitchFamily="34" charset="0"/>
            </a:endParaRPr>
          </a:p>
          <a:p>
            <a:pPr marL="288925" marR="0" indent="-285750" algn="just">
              <a:lnSpc>
                <a:spcPct val="150000"/>
              </a:lnSpc>
              <a:spcBef>
                <a:spcPts val="0"/>
              </a:spcBef>
              <a:spcAft>
                <a:spcPts val="1000"/>
              </a:spcAft>
              <a:buFont typeface="Wingdings" panose="05000000000000000000" pitchFamily="2" charset="2"/>
              <a:buChar char="q"/>
            </a:pPr>
            <a:r>
              <a:rPr lang="en-US" sz="1600">
                <a:effectLst/>
                <a:latin typeface="+mj-lt"/>
                <a:ea typeface="Times New Roman" panose="02020603050405020304" pitchFamily="18" charset="0"/>
              </a:rPr>
              <a:t>Là sự biến đổi năng lượng từ dạng này sang dạng khác. Ví dụ: chuyển hoá năng lượng ánh sáng thành năng lượng hoá học trong quang hợp ở thực vật. </a:t>
            </a:r>
          </a:p>
          <a:p>
            <a:pPr marL="288925" marR="0" indent="-285750" algn="just">
              <a:lnSpc>
                <a:spcPct val="150000"/>
              </a:lnSpc>
              <a:spcBef>
                <a:spcPts val="0"/>
              </a:spcBef>
              <a:spcAft>
                <a:spcPts val="1000"/>
              </a:spcAft>
              <a:buFont typeface="Wingdings" panose="05000000000000000000" pitchFamily="2" charset="2"/>
              <a:buChar char="q"/>
            </a:pPr>
            <a:r>
              <a:rPr lang="en-US" sz="1600">
                <a:effectLst/>
                <a:latin typeface="+mj-lt"/>
                <a:ea typeface="Times New Roman" panose="02020603050405020304" pitchFamily="18" charset="0"/>
              </a:rPr>
              <a:t>Trong tế bào và cơ thể sinh vật, năng lượng được dự trữ trong các liên kết hoá học của các chất hữu cơ.</a:t>
            </a:r>
          </a:p>
        </p:txBody>
      </p:sp>
      <p:pic>
        <p:nvPicPr>
          <p:cNvPr id="4" name="Picture 3">
            <a:extLst>
              <a:ext uri="{FF2B5EF4-FFF2-40B4-BE49-F238E27FC236}">
                <a16:creationId xmlns:a16="http://schemas.microsoft.com/office/drawing/2014/main" id="{16FBCD10-1CF2-97E0-FE92-C8C62C3CE2BE}"/>
              </a:ext>
            </a:extLst>
          </p:cNvPr>
          <p:cNvPicPr>
            <a:picLocks noChangeAspect="1"/>
          </p:cNvPicPr>
          <p:nvPr/>
        </p:nvPicPr>
        <p:blipFill>
          <a:blip r:embed="rId3"/>
          <a:stretch>
            <a:fillRect/>
          </a:stretch>
        </p:blipFill>
        <p:spPr>
          <a:xfrm>
            <a:off x="4942666" y="1120258"/>
            <a:ext cx="3697973" cy="3074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o đổi nước ở tv">
            <a:hlinkClick r:id="" action="ppaction://media"/>
            <a:extLst>
              <a:ext uri="{FF2B5EF4-FFF2-40B4-BE49-F238E27FC236}">
                <a16:creationId xmlns:a16="http://schemas.microsoft.com/office/drawing/2014/main" id="{F4E8E889-8B09-EF7A-D2C3-E9B0B48100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8711" y="432390"/>
            <a:ext cx="7966578" cy="4401879"/>
          </a:xfrm>
          <a:prstGeom prst="rect">
            <a:avLst/>
          </a:prstGeom>
        </p:spPr>
      </p:pic>
    </p:spTree>
    <p:extLst>
      <p:ext uri="{BB962C8B-B14F-4D97-AF65-F5344CB8AC3E}">
        <p14:creationId xmlns:p14="http://schemas.microsoft.com/office/powerpoint/2010/main" val="22207971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te Alpacas Social Media Planner by Slidesgo">
  <a:themeElements>
    <a:clrScheme name="Simple Light">
      <a:dk1>
        <a:srgbClr val="352F5D"/>
      </a:dk1>
      <a:lt1>
        <a:srgbClr val="BBC6F6"/>
      </a:lt1>
      <a:dk2>
        <a:srgbClr val="F68C77"/>
      </a:dk2>
      <a:lt2>
        <a:srgbClr val="FAF2ED"/>
      </a:lt2>
      <a:accent1>
        <a:srgbClr val="FFFFFF"/>
      </a:accent1>
      <a:accent2>
        <a:srgbClr val="FFFFFF"/>
      </a:accent2>
      <a:accent3>
        <a:srgbClr val="FFFFFF"/>
      </a:accent3>
      <a:accent4>
        <a:srgbClr val="FFFFFF"/>
      </a:accent4>
      <a:accent5>
        <a:srgbClr val="FFFFFF"/>
      </a:accent5>
      <a:accent6>
        <a:srgbClr val="FFFFFF"/>
      </a:accent6>
      <a:hlink>
        <a:srgbClr val="352F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1202</Words>
  <Application>Microsoft Office PowerPoint</Application>
  <PresentationFormat>On-screen Show (16:9)</PresentationFormat>
  <Paragraphs>73</Paragraphs>
  <Slides>23</Slides>
  <Notes>20</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Wingdings</vt:lpstr>
      <vt:lpstr>Bebas Neue</vt:lpstr>
      <vt:lpstr>Fira Sans Extra Condensed Medium</vt:lpstr>
      <vt:lpstr>Luckiest Guy</vt:lpstr>
      <vt:lpstr>Barlow</vt:lpstr>
      <vt:lpstr>Times New Roman</vt:lpstr>
      <vt:lpstr>Fira Sans Extra Condensed SemiBold</vt:lpstr>
      <vt:lpstr>Calibri</vt:lpstr>
      <vt:lpstr>Roboto</vt:lpstr>
      <vt:lpstr>PT Sans</vt:lpstr>
      <vt:lpstr>Arial</vt:lpstr>
      <vt:lpstr>Simple Light</vt:lpstr>
      <vt:lpstr>Cute Alpacas Social Media Planner by Slidesgo</vt:lpstr>
      <vt:lpstr>CHÀO MỪNG CÁC EM  ĐẾN VỚI BÀI HỌC HÔM NAY</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ADMIN</dc:creator>
  <cp:lastModifiedBy>Admin</cp:lastModifiedBy>
  <cp:revision>13</cp:revision>
  <dcterms:modified xsi:type="dcterms:W3CDTF">2024-10-18T12:42:26Z</dcterms:modified>
</cp:coreProperties>
</file>