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1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custDataLst>
    <p:tags r:id="rId19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3E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7" autoAdjust="0"/>
    <p:restoredTop sz="94660"/>
  </p:normalViewPr>
  <p:slideViewPr>
    <p:cSldViewPr snapToGrid="0">
      <p:cViewPr varScale="1">
        <p:scale>
          <a:sx n="82" d="100"/>
          <a:sy n="82" d="100"/>
        </p:scale>
        <p:origin x="1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D54A2D8-7E3C-44D5-A504-6F47C115776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vi-VN"/>
        </a:p>
      </dgm:t>
    </dgm:pt>
    <dgm:pt modelId="{0E4A684F-38B5-4702-8398-86E0C8316AF7}">
      <dgm:prSet custT="1"/>
      <dgm:spPr/>
      <dgm:t>
        <a:bodyPr/>
        <a:lstStyle/>
        <a:p>
          <a:r>
            <a:rPr lang="en-US" sz="2400" b="1" i="1" baseline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+ Phần 1: Từ đầu đến “ông ta nói với bố”: Ni-cô-la nhờ bố làm giúp bài tập làm văn.</a:t>
          </a:r>
          <a:endParaRPr lang="vi-VN" sz="2400" b="1" i="1">
            <a:latin typeface="Arial" panose="020B0604020202020204" pitchFamily="34" charset="0"/>
            <a:cs typeface="Arial" panose="020B0604020202020204" pitchFamily="34" charset="0"/>
            <a:sym typeface="Arial" panose="020B0604020202020204" pitchFamily="34" charset="0"/>
          </a:endParaRPr>
        </a:p>
      </dgm:t>
    </dgm:pt>
    <dgm:pt modelId="{0732E14E-122E-4277-BE8F-1D0DB1E03F1D}" type="parTrans" cxnId="{A030BE12-864A-4F7A-8CD8-EC62274CC3ED}">
      <dgm:prSet/>
      <dgm:spPr/>
      <dgm:t>
        <a:bodyPr/>
        <a:lstStyle/>
        <a:p>
          <a:endParaRPr lang="vi-VN" sz="1200" b="1" i="1"/>
        </a:p>
      </dgm:t>
    </dgm:pt>
    <dgm:pt modelId="{C2138F2B-9A1A-4F81-A6C0-B2DDF975A6CE}" type="sibTrans" cxnId="{A030BE12-864A-4F7A-8CD8-EC62274CC3ED}">
      <dgm:prSet/>
      <dgm:spPr/>
      <dgm:t>
        <a:bodyPr/>
        <a:lstStyle/>
        <a:p>
          <a:endParaRPr lang="vi-VN" sz="1200" b="1" i="1"/>
        </a:p>
      </dgm:t>
    </dgm:pt>
    <dgm:pt modelId="{D12B8583-9A40-4763-B6A7-0EB43D41D0C4}">
      <dgm:prSet custT="1"/>
      <dgm:spPr/>
      <dgm:t>
        <a:bodyPr/>
        <a:lstStyle/>
        <a:p>
          <a:r>
            <a:rPr lang="en-US" sz="2400" b="1" i="1" baseline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+ Phần 2: Đoạn còn lại: Ni-cô-la tự mình làm bài tập làm văn.</a:t>
          </a:r>
          <a:endParaRPr lang="vi-VN" sz="2400" b="1" i="1">
            <a:latin typeface="Arial" panose="020B0604020202020204" pitchFamily="34" charset="0"/>
            <a:cs typeface="Arial" panose="020B0604020202020204" pitchFamily="34" charset="0"/>
            <a:sym typeface="Arial" panose="020B0604020202020204" pitchFamily="34" charset="0"/>
          </a:endParaRPr>
        </a:p>
      </dgm:t>
    </dgm:pt>
    <dgm:pt modelId="{AB87F560-7BBE-48C5-9090-15118C058D6A}" type="parTrans" cxnId="{07AF82B9-9903-48C2-93BD-9E4374CB9CAC}">
      <dgm:prSet/>
      <dgm:spPr/>
      <dgm:t>
        <a:bodyPr/>
        <a:lstStyle/>
        <a:p>
          <a:endParaRPr lang="vi-VN" sz="1200" b="1" i="1"/>
        </a:p>
      </dgm:t>
    </dgm:pt>
    <dgm:pt modelId="{6FBA2F34-41EC-4437-AD67-A72049654C9E}" type="sibTrans" cxnId="{07AF82B9-9903-48C2-93BD-9E4374CB9CAC}">
      <dgm:prSet/>
      <dgm:spPr/>
      <dgm:t>
        <a:bodyPr/>
        <a:lstStyle/>
        <a:p>
          <a:endParaRPr lang="vi-VN" sz="1200" b="1" i="1"/>
        </a:p>
      </dgm:t>
    </dgm:pt>
    <dgm:pt modelId="{150D7AF2-DB0A-4118-B420-25F7EB886110}" type="pres">
      <dgm:prSet presAssocID="{ED54A2D8-7E3C-44D5-A504-6F47C115776E}" presName="linear" presStyleCnt="0">
        <dgm:presLayoutVars>
          <dgm:animLvl val="lvl"/>
          <dgm:resizeHandles val="exact"/>
        </dgm:presLayoutVars>
      </dgm:prSet>
      <dgm:spPr/>
    </dgm:pt>
    <dgm:pt modelId="{629BCDCF-CFFE-4620-AAD5-AC9EEEC550CD}" type="pres">
      <dgm:prSet presAssocID="{0E4A684F-38B5-4702-8398-86E0C8316AF7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EA76ED92-F63B-4869-BD5D-5605A30B8F53}" type="pres">
      <dgm:prSet presAssocID="{C2138F2B-9A1A-4F81-A6C0-B2DDF975A6CE}" presName="spacer" presStyleCnt="0"/>
      <dgm:spPr/>
    </dgm:pt>
    <dgm:pt modelId="{20181E43-7976-498B-8E50-E1984BBB53DE}" type="pres">
      <dgm:prSet presAssocID="{D12B8583-9A40-4763-B6A7-0EB43D41D0C4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A030BE12-864A-4F7A-8CD8-EC62274CC3ED}" srcId="{ED54A2D8-7E3C-44D5-A504-6F47C115776E}" destId="{0E4A684F-38B5-4702-8398-86E0C8316AF7}" srcOrd="0" destOrd="0" parTransId="{0732E14E-122E-4277-BE8F-1D0DB1E03F1D}" sibTransId="{C2138F2B-9A1A-4F81-A6C0-B2DDF975A6CE}"/>
    <dgm:cxn modelId="{E9839C37-F39D-40AD-89D3-9795009CE696}" type="presOf" srcId="{D12B8583-9A40-4763-B6A7-0EB43D41D0C4}" destId="{20181E43-7976-498B-8E50-E1984BBB53DE}" srcOrd="0" destOrd="0" presId="urn:microsoft.com/office/officeart/2005/8/layout/vList2"/>
    <dgm:cxn modelId="{A9EB2E62-D4A0-484C-8747-C8612011A0B5}" type="presOf" srcId="{0E4A684F-38B5-4702-8398-86E0C8316AF7}" destId="{629BCDCF-CFFE-4620-AAD5-AC9EEEC550CD}" srcOrd="0" destOrd="0" presId="urn:microsoft.com/office/officeart/2005/8/layout/vList2"/>
    <dgm:cxn modelId="{07AF82B9-9903-48C2-93BD-9E4374CB9CAC}" srcId="{ED54A2D8-7E3C-44D5-A504-6F47C115776E}" destId="{D12B8583-9A40-4763-B6A7-0EB43D41D0C4}" srcOrd="1" destOrd="0" parTransId="{AB87F560-7BBE-48C5-9090-15118C058D6A}" sibTransId="{6FBA2F34-41EC-4437-AD67-A72049654C9E}"/>
    <dgm:cxn modelId="{9C7BC3D8-5BBB-4811-AE1E-A380F9FD9068}" type="presOf" srcId="{ED54A2D8-7E3C-44D5-A504-6F47C115776E}" destId="{150D7AF2-DB0A-4118-B420-25F7EB886110}" srcOrd="0" destOrd="0" presId="urn:microsoft.com/office/officeart/2005/8/layout/vList2"/>
    <dgm:cxn modelId="{59C2D7A9-6854-4EBF-BCF3-FD7C8CD334FA}" type="presParOf" srcId="{150D7AF2-DB0A-4118-B420-25F7EB886110}" destId="{629BCDCF-CFFE-4620-AAD5-AC9EEEC550CD}" srcOrd="0" destOrd="0" presId="urn:microsoft.com/office/officeart/2005/8/layout/vList2"/>
    <dgm:cxn modelId="{FF84F197-14BD-4B3F-843E-A50B02DE3440}" type="presParOf" srcId="{150D7AF2-DB0A-4118-B420-25F7EB886110}" destId="{EA76ED92-F63B-4869-BD5D-5605A30B8F53}" srcOrd="1" destOrd="0" presId="urn:microsoft.com/office/officeart/2005/8/layout/vList2"/>
    <dgm:cxn modelId="{C524B043-159C-45AD-978B-672FFCBF3921}" type="presParOf" srcId="{150D7AF2-DB0A-4118-B420-25F7EB886110}" destId="{20181E43-7976-498B-8E50-E1984BBB53DE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9BCDCF-CFFE-4620-AAD5-AC9EEEC550CD}">
      <dsp:nvSpPr>
        <dsp:cNvPr id="0" name=""/>
        <dsp:cNvSpPr/>
      </dsp:nvSpPr>
      <dsp:spPr>
        <a:xfrm>
          <a:off x="0" y="606896"/>
          <a:ext cx="6754446" cy="1216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1" kern="1200" baseline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+ Phần 1: Từ đầu đến “ông ta nói với bố”: Ni-cô-la nhờ bố làm giúp bài tập làm văn.</a:t>
          </a:r>
          <a:endParaRPr lang="vi-VN" sz="2400" b="1" i="1" kern="1200">
            <a:latin typeface="Arial" panose="020B0604020202020204" pitchFamily="34" charset="0"/>
            <a:cs typeface="Arial" panose="020B0604020202020204" pitchFamily="34" charset="0"/>
            <a:sym typeface="Arial" panose="020B0604020202020204" pitchFamily="34" charset="0"/>
          </a:endParaRPr>
        </a:p>
      </dsp:txBody>
      <dsp:txXfrm>
        <a:off x="59399" y="666295"/>
        <a:ext cx="6635648" cy="1098002"/>
      </dsp:txXfrm>
    </dsp:sp>
    <dsp:sp modelId="{20181E43-7976-498B-8E50-E1984BBB53DE}">
      <dsp:nvSpPr>
        <dsp:cNvPr id="0" name=""/>
        <dsp:cNvSpPr/>
      </dsp:nvSpPr>
      <dsp:spPr>
        <a:xfrm>
          <a:off x="0" y="2010897"/>
          <a:ext cx="6754446" cy="1216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1" kern="1200" baseline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rPr>
            <a:t>+ Phần 2: Đoạn còn lại: Ni-cô-la tự mình làm bài tập làm văn.</a:t>
          </a:r>
          <a:endParaRPr lang="vi-VN" sz="2400" b="1" i="1" kern="1200">
            <a:latin typeface="Arial" panose="020B0604020202020204" pitchFamily="34" charset="0"/>
            <a:cs typeface="Arial" panose="020B0604020202020204" pitchFamily="34" charset="0"/>
            <a:sym typeface="Arial" panose="020B0604020202020204" pitchFamily="34" charset="0"/>
          </a:endParaRPr>
        </a:p>
      </dsp:txBody>
      <dsp:txXfrm>
        <a:off x="59399" y="2070296"/>
        <a:ext cx="6635648" cy="10980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D69555-EE48-4B19-812B-4E1068DBF976}"/>
              </a:ext>
            </a:extLst>
          </p:cNvPr>
          <p:cNvSpPr/>
          <p:nvPr/>
        </p:nvSpPr>
        <p:spPr>
          <a:xfrm>
            <a:off x="7573754" y="0"/>
            <a:ext cx="4618246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Freeform 57">
            <a:extLst>
              <a:ext uri="{FF2B5EF4-FFF2-40B4-BE49-F238E27FC236}">
                <a16:creationId xmlns:a16="http://schemas.microsoft.com/office/drawing/2014/main" id="{57AEB73D-F521-4B19-820F-12DB6BCC8406}"/>
              </a:ext>
            </a:extLst>
          </p:cNvPr>
          <p:cNvSpPr/>
          <p:nvPr/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5388" y="863068"/>
            <a:ext cx="6007691" cy="4985916"/>
          </a:xfrm>
        </p:spPr>
        <p:txBody>
          <a:bodyPr anchor="ctr">
            <a:noAutofit/>
          </a:bodyPr>
          <a:lstStyle>
            <a:lvl1pPr algn="l">
              <a:lnSpc>
                <a:spcPct val="125000"/>
              </a:lnSpc>
              <a:defRPr sz="6000" b="0" cap="all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97352" y="863068"/>
            <a:ext cx="3351729" cy="5120069"/>
          </a:xfrm>
        </p:spPr>
        <p:txBody>
          <a:bodyPr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2400" b="0" cap="none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72EEBA-3A5D-41CE-8465-A45A0F65674E}"/>
              </a:ext>
            </a:extLst>
          </p:cNvPr>
          <p:cNvSpPr/>
          <p:nvPr/>
        </p:nvSpPr>
        <p:spPr>
          <a:xfrm rot="5400000">
            <a:off x="410121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79F4CF2F-CDFA-4A37-837C-819D5238EA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97353" y="6309360"/>
            <a:ext cx="2151134" cy="457200"/>
          </a:xfrm>
        </p:spPr>
        <p:txBody>
          <a:bodyPr/>
          <a:lstStyle/>
          <a:p>
            <a:pPr algn="l"/>
            <a:fld id="{0DCFB061-4267-4D9F-8017-6F550D3068DF}" type="datetime1">
              <a:rPr lang="en-US" smtClean="0"/>
              <a:t>3/26/2022</a:t>
            </a:fld>
            <a:endParaRPr lang="en-US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CFECE62A-61A4-407D-8F0B-D459CD977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5388" y="6309360"/>
            <a:ext cx="6007691" cy="457200"/>
          </a:xfrm>
        </p:spPr>
        <p:txBody>
          <a:bodyPr/>
          <a:lstStyle>
            <a:lvl1pPr algn="r">
              <a:defRPr/>
            </a:lvl1pPr>
          </a:lstStyle>
          <a:p>
            <a:pPr algn="l"/>
            <a:endParaRPr lang="en-US" dirty="0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99FE60A9-FE2A-451F-9244-60FCE7FE9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4578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1BC61-5547-4A60-8DA1-6699760D9972}" type="datetime1">
              <a:rPr lang="en-US" smtClean="0"/>
              <a:t>3/26/2022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838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24B9D1C6-60D0-4CD1-8F31-F912522EB041}" type="datetime1">
              <a:rPr lang="en-US" smtClean="0"/>
              <a:t>3/26/2022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FAEF9944-A4F6-4C59-AEBD-678D6480B8EA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 title="Rule Line">
            <a:extLst>
              <a:ext uri="{FF2B5EF4-FFF2-40B4-BE49-F238E27FC236}">
                <a16:creationId xmlns:a16="http://schemas.microsoft.com/office/drawing/2014/main" id="{A1005B08-D2D4-455C-AA62-1200E43E7AF9}"/>
              </a:ext>
            </a:extLst>
          </p:cNvPr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4033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4ED5C-5A53-433E-8A55-46F54CE81DA5}" type="datetime1">
              <a:rPr lang="en-US" smtClean="0"/>
              <a:t>3/26/2022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974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BFD12B6-57DE-4B63-A723-500B050FB7DD}"/>
              </a:ext>
            </a:extLst>
          </p:cNvPr>
          <p:cNvSpPr/>
          <p:nvPr/>
        </p:nvSpPr>
        <p:spPr>
          <a:xfrm>
            <a:off x="0" y="4215384"/>
            <a:ext cx="12192000" cy="264261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316" y="1406284"/>
            <a:ext cx="10593694" cy="2597841"/>
          </a:xfrm>
        </p:spPr>
        <p:txBody>
          <a:bodyPr anchor="b">
            <a:normAutofit/>
          </a:bodyPr>
          <a:lstStyle>
            <a:lvl1pPr algn="ctr">
              <a:lnSpc>
                <a:spcPct val="125000"/>
              </a:lnSpc>
              <a:defRPr sz="44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18312" y="4527856"/>
            <a:ext cx="6559018" cy="1570245"/>
          </a:xfrm>
        </p:spPr>
        <p:txBody>
          <a:bodyPr anchor="t"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24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1E2E75-4758-4930-8024-39287C962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ABC0C-B6DF-45E9-B954-11C99AA62C3E}" type="datetime1">
              <a:rPr lang="en-US" smtClean="0"/>
              <a:t>3/26/2022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8B9949-402C-42C2-9A94-16590FC0C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39D83F6-DAF4-4876-AA41-F246EC970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613A19-DDA2-44F6-9ED4-F87771C684B8}"/>
              </a:ext>
            </a:extLst>
          </p:cNvPr>
          <p:cNvSpPr/>
          <p:nvPr/>
        </p:nvSpPr>
        <p:spPr>
          <a:xfrm>
            <a:off x="0" y="4215384"/>
            <a:ext cx="1218895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197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376670" y="705114"/>
            <a:ext cx="6172412" cy="2403846"/>
          </a:xfrm>
        </p:spPr>
        <p:txBody>
          <a:bodyPr anchor="b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6670" y="3749040"/>
            <a:ext cx="6172411" cy="2346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B71B9-2624-4F21-93EE-35A78B1A0DAD}" type="datetime1">
              <a:rPr lang="en-US" smtClean="0"/>
              <a:t>3/26/2022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E6B9B5-A5D1-4099-B52B-78F39AB0AFCB}"/>
              </a:ext>
            </a:extLst>
          </p:cNvPr>
          <p:cNvSpPr/>
          <p:nvPr/>
        </p:nvSpPr>
        <p:spPr>
          <a:xfrm rot="10800000">
            <a:off x="4693920" y="3396997"/>
            <a:ext cx="7498080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48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76667" y="658999"/>
            <a:ext cx="6166422" cy="457200"/>
          </a:xfrm>
        </p:spPr>
        <p:txBody>
          <a:bodyPr anchor="b">
            <a:normAutofit/>
          </a:bodyPr>
          <a:lstStyle>
            <a:lvl1pPr marL="0" indent="0">
              <a:lnSpc>
                <a:spcPct val="130000"/>
              </a:lnSpc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6668" y="1116199"/>
            <a:ext cx="6166422" cy="20621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376668" y="3623098"/>
            <a:ext cx="6166421" cy="457200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lang="en-US" sz="1800" b="1" kern="1200" cap="all" spc="15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76670" y="4102370"/>
            <a:ext cx="6166419" cy="2066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37C2A-BE2E-4840-A907-3254E2916C96}" type="datetime1">
              <a:rPr lang="en-US" smtClean="0"/>
              <a:t>3/26/2022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26B370B-8381-431F-9492-0EA120511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A89085-2231-4A9C-B23C-B199A9DD26C5}"/>
              </a:ext>
            </a:extLst>
          </p:cNvPr>
          <p:cNvSpPr/>
          <p:nvPr/>
        </p:nvSpPr>
        <p:spPr>
          <a:xfrm rot="10800000">
            <a:off x="4693920" y="3396997"/>
            <a:ext cx="7498080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776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CD215-1C45-48A0-8534-39FFE8A7C95A}" type="datetime1">
              <a:rPr lang="en-US" smtClean="0"/>
              <a:t>3/26/2022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7734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CF41D3-C6B9-4E99-9321-87C4E2168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63A0F-DEF3-4134-98D0-2E1276938A8B}" type="datetime1">
              <a:rPr lang="en-US" smtClean="0"/>
              <a:t>3/26/2022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5BC6EB-07B1-46AF-AC33-E998BC6AA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E3A0C1-6562-4819-9E88-4C1378FD5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5319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ACA29BA-0143-49FF-8608-DB1623D99537}"/>
              </a:ext>
            </a:extLst>
          </p:cNvPr>
          <p:cNvSpPr/>
          <p:nvPr/>
        </p:nvSpPr>
        <p:spPr>
          <a:xfrm>
            <a:off x="0" y="0"/>
            <a:ext cx="8248592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3015" y="640079"/>
            <a:ext cx="2796066" cy="2551751"/>
          </a:xfrm>
        </p:spPr>
        <p:txBody>
          <a:bodyPr anchor="b">
            <a:normAutofit/>
          </a:bodyPr>
          <a:lstStyle>
            <a:lvl1pPr algn="l">
              <a:lnSpc>
                <a:spcPct val="135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8818" y="640078"/>
            <a:ext cx="6969693" cy="5455921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753015" y="3223803"/>
            <a:ext cx="2796066" cy="2872197"/>
          </a:xfrm>
        </p:spPr>
        <p:txBody>
          <a:bodyPr anchor="t">
            <a:normAutofit/>
          </a:bodyPr>
          <a:lstStyle>
            <a:lvl1pPr marL="0" indent="0">
              <a:spcBef>
                <a:spcPts val="1400"/>
              </a:spcBef>
              <a:buNone/>
              <a:defRPr sz="18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10CF18-370D-4E80-AE4C-396FFDFCAE5D}"/>
              </a:ext>
            </a:extLst>
          </p:cNvPr>
          <p:cNvSpPr/>
          <p:nvPr/>
        </p:nvSpPr>
        <p:spPr>
          <a:xfrm rot="5400000">
            <a:off x="485159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C5EBFE9C-5A22-4462-9C51-E00C03F55C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53015" y="6309360"/>
            <a:ext cx="1734207" cy="457200"/>
          </a:xfrm>
        </p:spPr>
        <p:txBody>
          <a:bodyPr/>
          <a:lstStyle>
            <a:lvl1pPr algn="l">
              <a:defRPr/>
            </a:lvl1pPr>
          </a:lstStyle>
          <a:p>
            <a:fld id="{61A2E4C8-2960-4ADD-862C-4D9643CB15AC}" type="datetime1">
              <a:rPr lang="en-US" smtClean="0"/>
              <a:t>3/26/2022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2EBBFF2E-AA66-4B76-9139-CB000B5A4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8818" y="6309360"/>
            <a:ext cx="6993867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44F64C4-BF20-4F6B-B650-57C71C828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194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4996" y="640079"/>
            <a:ext cx="2714085" cy="2695903"/>
          </a:xfrm>
        </p:spPr>
        <p:txBody>
          <a:bodyPr anchor="b">
            <a:noAutofit/>
          </a:bodyPr>
          <a:lstStyle>
            <a:lvl1pPr algn="l"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248592" cy="6857999"/>
          </a:xfrm>
          <a:solidFill>
            <a:schemeClr val="bg2">
              <a:lumMod val="9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834996" y="3429000"/>
            <a:ext cx="2714085" cy="2508026"/>
          </a:xfrm>
        </p:spPr>
        <p:txBody>
          <a:bodyPr anchor="t">
            <a:normAutofit/>
          </a:bodyPr>
          <a:lstStyle>
            <a:lvl1pPr marL="0" indent="0">
              <a:spcBef>
                <a:spcPts val="1400"/>
              </a:spcBef>
              <a:buNone/>
              <a:defRPr sz="18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0949BC8-9ABF-49F6-851C-5DB0B86CA70D}"/>
              </a:ext>
            </a:extLst>
          </p:cNvPr>
          <p:cNvSpPr/>
          <p:nvPr/>
        </p:nvSpPr>
        <p:spPr>
          <a:xfrm rot="5400000">
            <a:off x="485159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E1EE21-E3FA-4D43-B224-C664959637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34997" y="6309360"/>
            <a:ext cx="1645920" cy="457200"/>
          </a:xfrm>
        </p:spPr>
        <p:txBody>
          <a:bodyPr/>
          <a:lstStyle/>
          <a:p>
            <a:fld id="{48BDEA15-09CD-4275-A8E0-385C965F48B0}" type="datetime1">
              <a:rPr lang="en-US" smtClean="0"/>
              <a:t>3/26/2022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2D7F83-8993-4ED4-9F02-663CC0850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3678B7-E511-4CE1-BEE5-89E959B9B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0080" y="6309360"/>
            <a:ext cx="4946592" cy="457200"/>
          </a:xfrm>
        </p:spPr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641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786F82F-1B47-46ED-8EAE-53EF71E59E9A}"/>
              </a:ext>
            </a:extLst>
          </p:cNvPr>
          <p:cNvSpPr/>
          <p:nvPr/>
        </p:nvSpPr>
        <p:spPr>
          <a:xfrm>
            <a:off x="4718302" y="0"/>
            <a:ext cx="7473698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2918" y="705113"/>
            <a:ext cx="3411973" cy="5197498"/>
          </a:xfrm>
          <a:prstGeom prst="rect">
            <a:avLst/>
          </a:prstGeom>
        </p:spPr>
        <p:txBody>
          <a:bodyPr lIns="109728" tIns="109728" rIns="109728" bIns="91440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76671" y="705113"/>
            <a:ext cx="6172412" cy="5197497"/>
          </a:xfrm>
          <a:prstGeom prst="rect">
            <a:avLst/>
          </a:prstGeom>
        </p:spPr>
        <p:txBody>
          <a:bodyPr lIns="109728" tIns="109728" rIns="109728" bIns="91440"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2917" y="6309360"/>
            <a:ext cx="3411973" cy="457200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l">
              <a:defRPr sz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4AF8082C-0922-4249-A612-B415F5231620}" type="datetime1">
              <a:rPr lang="en-US" smtClean="0"/>
              <a:t>3/26/2022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76670" y="6309360"/>
            <a:ext cx="4946592" cy="457200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l">
              <a:defRPr sz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69202" y="6309360"/>
            <a:ext cx="979879" cy="457200"/>
          </a:xfrm>
          <a:prstGeom prst="rect">
            <a:avLst/>
          </a:prstGeom>
        </p:spPr>
        <p:txBody>
          <a:bodyPr lIns="109728" tIns="109728" rIns="109728" bIns="91440" anchor="b"/>
          <a:lstStyle>
            <a:lvl1pPr algn="r">
              <a:defRPr sz="1600" b="1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F1BAF6F-6275-4646-9C59-331B29B9550F}"/>
              </a:ext>
            </a:extLst>
          </p:cNvPr>
          <p:cNvSpPr/>
          <p:nvPr/>
        </p:nvSpPr>
        <p:spPr>
          <a:xfrm rot="5400000">
            <a:off x="1257298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906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40" r:id="rId4"/>
    <p:sldLayoutId id="2147483741" r:id="rId5"/>
    <p:sldLayoutId id="2147483746" r:id="rId6"/>
    <p:sldLayoutId id="2147483742" r:id="rId7"/>
    <p:sldLayoutId id="2147483743" r:id="rId8"/>
    <p:sldLayoutId id="2147483744" r:id="rId9"/>
    <p:sldLayoutId id="2147483745" r:id="rId10"/>
    <p:sldLayoutId id="2147483747" r:id="rId11"/>
  </p:sldLayoutIdLst>
  <p:hf sldNum="0" hdr="0" ftr="0" dt="0"/>
  <p:txStyles>
    <p:titleStyle>
      <a:lvl1pPr algn="l" defTabSz="914400" rtl="0" eaLnBrk="1" latinLnBrk="0" hangingPunct="1">
        <a:lnSpc>
          <a:spcPct val="150000"/>
        </a:lnSpc>
        <a:spcBef>
          <a:spcPct val="0"/>
        </a:spcBef>
        <a:buNone/>
        <a:defRPr sz="3600" b="0" kern="1200" spc="1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800" b="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6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7.gif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B725BC23-E0DD-4037-B2B8-7B6FA64543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99EE120-2D35-4A48-BAAE-238F986A13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26072" cy="1804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449024-1629-4BB6-856F-D010540AD1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35" r="1" b="17436"/>
          <a:stretch/>
        </p:blipFill>
        <p:spPr>
          <a:xfrm>
            <a:off x="20" y="1804072"/>
            <a:ext cx="4458058" cy="4349801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552F9EAC-0C70-441C-AC78-65174C2857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426076" y="1740090"/>
            <a:ext cx="7765922" cy="442752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id="{0D031BD7-B0FF-4BE7-948D-B4FEF46A80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09311" y="2238330"/>
            <a:ext cx="7212562" cy="3001048"/>
          </a:xfrm>
        </p:spPr>
        <p:txBody>
          <a:bodyPr anchor="b">
            <a:normAutofit/>
          </a:bodyPr>
          <a:lstStyle/>
          <a:p>
            <a:pPr marL="0" marR="0" algn="ctr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vi-VN" sz="2800" b="1" dirty="0">
                <a:solidFill>
                  <a:srgbClr val="D23E7C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 panose="020B0604020202020204" pitchFamily="34" charset="0"/>
              </a:rPr>
              <a:t>VĂN BẢN 3</a:t>
            </a:r>
            <a:br>
              <a:rPr lang="vi-VN" sz="2800" b="1" dirty="0">
                <a:solidFill>
                  <a:srgbClr val="D23E7C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vi-VN" sz="4800" b="1" dirty="0">
                <a:solidFill>
                  <a:srgbClr val="D23E7C"/>
                </a:solidFill>
                <a:effectLst/>
                <a:latin typeface="#9Slide07 Crocante" panose="02000000000000000000" pitchFamily="2" charset="0"/>
                <a:ea typeface="SimSun" panose="02010600030101010101" pitchFamily="2" charset="-122"/>
                <a:cs typeface="Arial" panose="020B0604020202020204" pitchFamily="34" charset="0"/>
                <a:sym typeface="Arial" panose="020B0604020202020204" pitchFamily="34" charset="0"/>
              </a:rPr>
              <a:t> BÀI TẬP LÀM VĂN</a:t>
            </a:r>
            <a:br>
              <a:rPr lang="vi-VN" sz="2800" b="1" dirty="0">
                <a:solidFill>
                  <a:srgbClr val="D23E7C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en-US" sz="2800" b="1" dirty="0">
                <a:solidFill>
                  <a:srgbClr val="D23E7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(</a:t>
            </a:r>
            <a:r>
              <a:rPr lang="en-US" sz="2200" b="1" dirty="0" err="1">
                <a:solidFill>
                  <a:srgbClr val="D23E7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Trích</a:t>
            </a:r>
            <a:r>
              <a:rPr lang="en-US" sz="2200" b="1" i="1" dirty="0">
                <a:solidFill>
                  <a:srgbClr val="D23E7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D23E7C"/>
                </a:solidFill>
                <a:effectLst/>
                <a:latin typeface="#9Slide05 SVNClementine" panose="020F0502020204030203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Nhóc</a:t>
            </a:r>
            <a:r>
              <a:rPr lang="en-US" sz="2200" b="1" dirty="0">
                <a:solidFill>
                  <a:srgbClr val="D23E7C"/>
                </a:solidFill>
                <a:effectLst/>
                <a:latin typeface="#9Slide05 SVNClementine" panose="020F0502020204030203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Ni-</a:t>
            </a:r>
            <a:r>
              <a:rPr lang="en-US" sz="2200" b="1" dirty="0" err="1">
                <a:solidFill>
                  <a:srgbClr val="D23E7C"/>
                </a:solidFill>
                <a:effectLst/>
                <a:latin typeface="#9Slide05 SVNClementine" panose="020F0502020204030203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cô</a:t>
            </a:r>
            <a:r>
              <a:rPr lang="en-US" sz="2200" b="1" dirty="0">
                <a:solidFill>
                  <a:srgbClr val="D23E7C"/>
                </a:solidFill>
                <a:effectLst/>
                <a:latin typeface="#9Slide05 SVNClementine" panose="020F0502020204030203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-la: </a:t>
            </a:r>
            <a:r>
              <a:rPr lang="en-US" sz="2200" b="1" dirty="0" err="1">
                <a:solidFill>
                  <a:srgbClr val="D23E7C"/>
                </a:solidFill>
                <a:effectLst/>
                <a:latin typeface="#9Slide05 SVNClementine" panose="020F0502020204030203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những</a:t>
            </a:r>
            <a:r>
              <a:rPr lang="en-US" sz="2200" b="1" dirty="0">
                <a:solidFill>
                  <a:srgbClr val="D23E7C"/>
                </a:solidFill>
                <a:effectLst/>
                <a:latin typeface="#9Slide05 SVNClementine" panose="020F0502020204030203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D23E7C"/>
                </a:solidFill>
                <a:effectLst/>
                <a:latin typeface="#9Slide05 SVNClementine" panose="020F0502020204030203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chuyện</a:t>
            </a:r>
            <a:r>
              <a:rPr lang="en-US" sz="2200" b="1" dirty="0">
                <a:solidFill>
                  <a:srgbClr val="D23E7C"/>
                </a:solidFill>
                <a:effectLst/>
                <a:latin typeface="#9Slide05 SVNClementine" panose="020F0502020204030203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D23E7C"/>
                </a:solidFill>
                <a:effectLst/>
                <a:latin typeface="#9Slide05 SVNClementine" panose="020F0502020204030203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chưa</a:t>
            </a:r>
            <a:r>
              <a:rPr lang="en-US" sz="2200" b="1" dirty="0">
                <a:solidFill>
                  <a:srgbClr val="D23E7C"/>
                </a:solidFill>
                <a:effectLst/>
                <a:latin typeface="#9Slide05 SVNClementine" panose="020F0502020204030203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D23E7C"/>
                </a:solidFill>
                <a:effectLst/>
                <a:latin typeface="#9Slide05 SVNClementine" panose="020F0502020204030203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kể</a:t>
            </a:r>
            <a:r>
              <a:rPr lang="en-US" sz="2200" b="1" i="1" dirty="0">
                <a:solidFill>
                  <a:srgbClr val="D23E7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,</a:t>
            </a:r>
            <a:br>
              <a:rPr lang="vi-VN" sz="2200" dirty="0">
                <a:solidFill>
                  <a:srgbClr val="D23E7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en-US" sz="2200" b="1" dirty="0" err="1">
                <a:solidFill>
                  <a:srgbClr val="D23E7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Rơ-nê</a:t>
            </a:r>
            <a:r>
              <a:rPr lang="en-US" sz="2200" b="1" dirty="0">
                <a:solidFill>
                  <a:srgbClr val="D23E7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D23E7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Gô</a:t>
            </a:r>
            <a:r>
              <a:rPr lang="en-US" sz="2200" b="1" dirty="0">
                <a:solidFill>
                  <a:srgbClr val="D23E7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-xi-</a:t>
            </a:r>
            <a:r>
              <a:rPr lang="en-US" sz="2200" b="1" dirty="0" err="1">
                <a:solidFill>
                  <a:srgbClr val="D23E7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nhi</a:t>
            </a:r>
            <a:r>
              <a:rPr lang="en-US" sz="2200" b="1" dirty="0">
                <a:solidFill>
                  <a:srgbClr val="D23E7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en-US" sz="2200" b="1" dirty="0" err="1">
                <a:solidFill>
                  <a:srgbClr val="D23E7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Giăng-giắc</a:t>
            </a:r>
            <a:r>
              <a:rPr lang="en-US" sz="2200" b="1" dirty="0">
                <a:solidFill>
                  <a:srgbClr val="D23E7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D23E7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Xăng-pê</a:t>
            </a:r>
            <a:r>
              <a:rPr lang="en-US" sz="2800" b="1" i="1" dirty="0">
                <a:solidFill>
                  <a:srgbClr val="D23E7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)</a:t>
            </a:r>
            <a:br>
              <a:rPr lang="vi-VN" sz="2800" dirty="0">
                <a:solidFill>
                  <a:srgbClr val="D23E7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</a:br>
            <a:endParaRPr lang="vi-VN" sz="2800" dirty="0">
              <a:solidFill>
                <a:srgbClr val="D23E7C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AFFC9CC4-19DC-45F3-B1C2-C25BD120EE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82102" y="4810937"/>
            <a:ext cx="6666980" cy="1172200"/>
          </a:xfrm>
        </p:spPr>
        <p:txBody>
          <a:bodyPr anchor="t">
            <a:normAutofit/>
          </a:bodyPr>
          <a:lstStyle/>
          <a:p>
            <a:pPr algn="ctr"/>
            <a:r>
              <a:rPr lang="vi-VN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-Trang 63-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D48F6B8-EF56-4340-982E-F4D6F5DC2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1753806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C596C40-FEA6-4867-853D-CF37DE3B6B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049" y="6167615"/>
            <a:ext cx="12192001" cy="69038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DC7C5E2-274E-49A3-A8E0-46A5B8CAC3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6109423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6CF8D2C-9E01-48EC-8DDF-8A1FF60AED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94070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454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99405E2-1A96-4DBA-A9DC-4C2A1B421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32FF329-3A87-4F66-BA01-91CD63C81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0"/>
            <a:ext cx="4420926" cy="68381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5ECFDF10-18A6-4593-96E2-C8AE736D70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5" r="8136" b="10964"/>
          <a:stretch/>
        </p:blipFill>
        <p:spPr>
          <a:xfrm>
            <a:off x="20" y="719747"/>
            <a:ext cx="4328517" cy="479881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CF4857D-F003-4CA1-82AB-00900B100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146359"/>
            <a:ext cx="4426072" cy="71164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9855050-A75B-4DD0-9B56-8B1C7722D8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426076" y="748578"/>
            <a:ext cx="7765922" cy="541903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id="{6B232C66-B455-4FD1-9958-7E02A99C3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9472" y="1056362"/>
            <a:ext cx="6627226" cy="1154102"/>
          </a:xfrm>
        </p:spPr>
        <p:txBody>
          <a:bodyPr>
            <a:normAutofit/>
          </a:bodyPr>
          <a:lstStyle/>
          <a:p>
            <a:pPr>
              <a:lnSpc>
                <a:spcPct val="140000"/>
              </a:lnSpc>
            </a:pPr>
            <a:r>
              <a:rPr lang="vi-VN" sz="23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- </a:t>
            </a:r>
            <a:r>
              <a:rPr lang="vi-VN" sz="23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Cách</a:t>
            </a:r>
            <a:r>
              <a:rPr lang="vi-VN" sz="23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23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giải</a:t>
            </a:r>
            <a:r>
              <a:rPr lang="vi-VN" sz="23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23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bài</a:t>
            </a:r>
            <a:r>
              <a:rPr lang="vi-VN" sz="23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23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tập</a:t>
            </a:r>
            <a:r>
              <a:rPr lang="vi-VN" sz="23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23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làm</a:t>
            </a:r>
            <a:r>
              <a:rPr lang="vi-VN" sz="23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văn: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E6738EB-6FF0-4AF9-8462-57F4494B8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687743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651A13F-9F8F-45B0-9D27-A00F70FCC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1857" y="2268656"/>
            <a:ext cx="6627226" cy="3505938"/>
          </a:xfrm>
        </p:spPr>
        <p:txBody>
          <a:bodyPr anchor="t">
            <a:normAutofit/>
          </a:bodyPr>
          <a:lstStyle/>
          <a:p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+ </a:t>
            </a:r>
            <a:r>
              <a:rPr lang="vi-VN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Xác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định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người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bạn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thân </a:t>
            </a:r>
            <a:r>
              <a:rPr lang="vi-VN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nhất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là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ai.</a:t>
            </a:r>
          </a:p>
          <a:p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+ </a:t>
            </a:r>
            <a:r>
              <a:rPr lang="vi-VN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Sắp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xếp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các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ý (</a:t>
            </a:r>
            <a:r>
              <a:rPr lang="vi-VN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ngoại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hình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vi-VN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tính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cách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vi-VN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sở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thích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..) theo </a:t>
            </a:r>
            <a:r>
              <a:rPr lang="vi-VN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một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bố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cục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rõ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ràng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vi-VN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rành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mạch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. </a:t>
            </a:r>
          </a:p>
          <a:p>
            <a:endParaRPr lang="vi-VN" sz="24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endParaRPr lang="vi-VN" sz="24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B791336-FCAA-4174-9303-B3F3748611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94069" y="6167615"/>
            <a:ext cx="7794882" cy="69038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A212158-300D-44D0-9CCE-472C3F669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6109423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88521F4-D44A-42C5-9BDB-5CA255540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94070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6738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48" name="Rectangle 70">
            <a:extLst>
              <a:ext uri="{FF2B5EF4-FFF2-40B4-BE49-F238E27FC236}">
                <a16:creationId xmlns:a16="http://schemas.microsoft.com/office/drawing/2014/main" id="{099405E2-1A96-4DBA-A9DC-4C2A1B421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49" name="Rectangle 72">
            <a:extLst>
              <a:ext uri="{FF2B5EF4-FFF2-40B4-BE49-F238E27FC236}">
                <a16:creationId xmlns:a16="http://schemas.microsoft.com/office/drawing/2014/main" id="{932FF329-3A87-4F66-BA01-91CD63C81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0"/>
            <a:ext cx="4420926" cy="68381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5 Minute Countdown (High Quality)">
            <a:hlinkClick r:id="" action="ppaction://media"/>
            <a:extLst>
              <a:ext uri="{FF2B5EF4-FFF2-40B4-BE49-F238E27FC236}">
                <a16:creationId xmlns:a16="http://schemas.microsoft.com/office/drawing/2014/main" id="{8C092C88-F478-48C0-919B-E87524B6FE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5849" y="1222788"/>
            <a:ext cx="2926175" cy="1645974"/>
          </a:xfrm>
          <a:prstGeom prst="rect">
            <a:avLst/>
          </a:prstGeom>
        </p:spPr>
      </p:pic>
      <p:pic>
        <p:nvPicPr>
          <p:cNvPr id="6146" name="Picture 2" descr="An animation of a stick figure examining a question mark.">
            <a:extLst>
              <a:ext uri="{FF2B5EF4-FFF2-40B4-BE49-F238E27FC236}">
                <a16:creationId xmlns:a16="http://schemas.microsoft.com/office/drawing/2014/main" id="{88201A2A-5950-49BB-875B-0316E4C22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86454" y="3983327"/>
            <a:ext cx="1645920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0" name="Rectangle 74">
            <a:extLst>
              <a:ext uri="{FF2B5EF4-FFF2-40B4-BE49-F238E27FC236}">
                <a16:creationId xmlns:a16="http://schemas.microsoft.com/office/drawing/2014/main" id="{BCF4857D-F003-4CA1-82AB-00900B100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146359"/>
            <a:ext cx="4426072" cy="71164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51" name="Rectangle 76">
            <a:extLst>
              <a:ext uri="{FF2B5EF4-FFF2-40B4-BE49-F238E27FC236}">
                <a16:creationId xmlns:a16="http://schemas.microsoft.com/office/drawing/2014/main" id="{79855050-A75B-4DD0-9B56-8B1C7722D8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426076" y="748578"/>
            <a:ext cx="7765922" cy="541903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id="{A667A5AB-2684-43A6-8FE5-5CA7E21EA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9472" y="1056362"/>
            <a:ext cx="6627226" cy="1154102"/>
          </a:xfrm>
        </p:spPr>
        <p:txBody>
          <a:bodyPr>
            <a:normAutofit fontScale="90000"/>
          </a:bodyPr>
          <a:lstStyle/>
          <a:p>
            <a:pPr>
              <a:lnSpc>
                <a:spcPct val="140000"/>
              </a:lnSpc>
            </a:pPr>
            <a:r>
              <a:rPr lang="en-US" sz="23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2. Ni-</a:t>
            </a:r>
            <a:r>
              <a:rPr lang="en-US" sz="23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cô</a:t>
            </a:r>
            <a:r>
              <a:rPr lang="en-US" sz="23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-la </a:t>
            </a:r>
            <a:r>
              <a:rPr lang="en-US" sz="23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tự</a:t>
            </a:r>
            <a:r>
              <a:rPr lang="en-US" sz="23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3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làm</a:t>
            </a:r>
            <a:r>
              <a:rPr lang="en-US" sz="23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3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bài</a:t>
            </a:r>
            <a:r>
              <a:rPr lang="en-US" sz="23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3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tập</a:t>
            </a:r>
            <a:r>
              <a:rPr lang="en-US" sz="23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3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làm</a:t>
            </a:r>
            <a:r>
              <a:rPr lang="en-US" sz="23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3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văn</a:t>
            </a:r>
            <a:r>
              <a:rPr lang="en-US" sz="23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3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của</a:t>
            </a:r>
            <a:r>
              <a:rPr lang="en-US" sz="23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3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mình</a:t>
            </a:r>
            <a:br>
              <a:rPr lang="vi-VN" sz="23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</a:br>
            <a:endParaRPr lang="vi-VN" sz="23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152" name="Rectangle 78">
            <a:extLst>
              <a:ext uri="{FF2B5EF4-FFF2-40B4-BE49-F238E27FC236}">
                <a16:creationId xmlns:a16="http://schemas.microsoft.com/office/drawing/2014/main" id="{5E6738EB-6FF0-4AF9-8462-57F4494B8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687743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86381E0-EA84-4A1E-8F4D-D216DC0BD8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7264" y="2090057"/>
            <a:ext cx="7045919" cy="3684537"/>
          </a:xfrm>
        </p:spPr>
        <p:txBody>
          <a:bodyPr anchor="t">
            <a:norm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+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Cả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bố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và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ông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Blê-đúc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có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giúp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cho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Ni-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cô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-la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làm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xong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bài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tập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làm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văn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về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nhà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không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?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Vì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sao?Có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chuyện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gì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đã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xảy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ra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với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họ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?</a:t>
            </a:r>
            <a:endParaRPr lang="vi-VN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+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Để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hoàn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thành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bài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tập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làm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văn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của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mình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, Ni-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cô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-la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đã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làm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bằng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cách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nào?Kết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quả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ra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sao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?</a:t>
            </a:r>
            <a:endParaRPr lang="vi-VN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+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Nhân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vật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trong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câu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chuyện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rút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ra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một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kinh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nghiệm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như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thế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nào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qua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những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gì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đã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xảy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ra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khi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nhờ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bố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làm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bài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?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Em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có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đồng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ý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với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điều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đó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không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?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Vì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sao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?</a:t>
            </a:r>
            <a:endParaRPr lang="vi-VN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endParaRPr lang="vi-VN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153" name="Rectangle 80">
            <a:extLst>
              <a:ext uri="{FF2B5EF4-FFF2-40B4-BE49-F238E27FC236}">
                <a16:creationId xmlns:a16="http://schemas.microsoft.com/office/drawing/2014/main" id="{DB791336-FCAA-4174-9303-B3F3748611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94069" y="6167615"/>
            <a:ext cx="7794882" cy="69038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54" name="Rectangle 82">
            <a:extLst>
              <a:ext uri="{FF2B5EF4-FFF2-40B4-BE49-F238E27FC236}">
                <a16:creationId xmlns:a16="http://schemas.microsoft.com/office/drawing/2014/main" id="{CA212158-300D-44D0-9CCE-472C3F669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6109423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55" name="Rectangle 84">
            <a:extLst>
              <a:ext uri="{FF2B5EF4-FFF2-40B4-BE49-F238E27FC236}">
                <a16:creationId xmlns:a16="http://schemas.microsoft.com/office/drawing/2014/main" id="{988521F4-D44A-42C5-9BDB-5CA255540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94070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54E07B90-9F6E-4593-8540-FD238BF52E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382580"/>
            <a:ext cx="4443984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7529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4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" name="Rectangle 40">
            <a:extLst>
              <a:ext uri="{FF2B5EF4-FFF2-40B4-BE49-F238E27FC236}">
                <a16:creationId xmlns:a16="http://schemas.microsoft.com/office/drawing/2014/main" id="{099405E2-1A96-4DBA-A9DC-4C2A1B421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Rectangle 42">
            <a:extLst>
              <a:ext uri="{FF2B5EF4-FFF2-40B4-BE49-F238E27FC236}">
                <a16:creationId xmlns:a16="http://schemas.microsoft.com/office/drawing/2014/main" id="{932FF329-3A87-4F66-BA01-91CD63C81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0"/>
            <a:ext cx="4420926" cy="68381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4396FD2C-7D7F-4079-812A-D1AA228FCC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81" r="3" b="16264"/>
          <a:stretch/>
        </p:blipFill>
        <p:spPr>
          <a:xfrm>
            <a:off x="20" y="683815"/>
            <a:ext cx="4417854" cy="2723920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9EBFAE98-D1E1-4D18-B367-1460D38842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48" r="-1" b="25003"/>
          <a:stretch/>
        </p:blipFill>
        <p:spPr>
          <a:xfrm>
            <a:off x="20" y="3414583"/>
            <a:ext cx="4458058" cy="2694836"/>
          </a:xfrm>
          <a:prstGeom prst="rect">
            <a:avLst/>
          </a:prstGeom>
        </p:spPr>
      </p:pic>
      <p:sp>
        <p:nvSpPr>
          <p:cNvPr id="61" name="Rectangle 44">
            <a:extLst>
              <a:ext uri="{FF2B5EF4-FFF2-40B4-BE49-F238E27FC236}">
                <a16:creationId xmlns:a16="http://schemas.microsoft.com/office/drawing/2014/main" id="{BCF4857D-F003-4CA1-82AB-00900B100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146359"/>
            <a:ext cx="4426072" cy="71164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46">
            <a:extLst>
              <a:ext uri="{FF2B5EF4-FFF2-40B4-BE49-F238E27FC236}">
                <a16:creationId xmlns:a16="http://schemas.microsoft.com/office/drawing/2014/main" id="{79855050-A75B-4DD0-9B56-8B1C7722D8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426076" y="748578"/>
            <a:ext cx="7765922" cy="541903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48">
            <a:extLst>
              <a:ext uri="{FF2B5EF4-FFF2-40B4-BE49-F238E27FC236}">
                <a16:creationId xmlns:a16="http://schemas.microsoft.com/office/drawing/2014/main" id="{5E6738EB-6FF0-4AF9-8462-57F4494B8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687743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CED4108-A7B6-4152-853E-F2EB0A7191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0653" y="1884784"/>
            <a:ext cx="6745124" cy="4412325"/>
          </a:xfrm>
        </p:spPr>
        <p:txBody>
          <a:bodyPr anchor="t">
            <a:normAutofit/>
          </a:bodyPr>
          <a:lstStyle/>
          <a:p>
            <a:pPr marL="0" marR="0"/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-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Hoàn</a:t>
            </a: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thành</a:t>
            </a: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bài</a:t>
            </a: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tập</a:t>
            </a: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làm</a:t>
            </a: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văn</a:t>
            </a: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một</a:t>
            </a: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mình</a:t>
            </a: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.</a:t>
            </a:r>
            <a:endParaRPr lang="vi-VN" sz="24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/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-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Được</a:t>
            </a: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điểm</a:t>
            </a: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cao</a:t>
            </a: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.</a:t>
            </a:r>
            <a:endParaRPr lang="vi-VN" sz="24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/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-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Được</a:t>
            </a: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cô</a:t>
            </a: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giáo</a:t>
            </a: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khen</a:t>
            </a: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.</a:t>
            </a:r>
            <a:endParaRPr lang="vi-VN" sz="24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/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=&gt;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Phải</a:t>
            </a: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tự</a:t>
            </a: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làm</a:t>
            </a: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bài</a:t>
            </a: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tập</a:t>
            </a: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của</a:t>
            </a: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mình</a:t>
            </a: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.</a:t>
            </a:r>
            <a:endParaRPr lang="vi-VN" sz="24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endParaRPr lang="vi-VN" sz="24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4" name="Rectangle 50">
            <a:extLst>
              <a:ext uri="{FF2B5EF4-FFF2-40B4-BE49-F238E27FC236}">
                <a16:creationId xmlns:a16="http://schemas.microsoft.com/office/drawing/2014/main" id="{DB791336-FCAA-4174-9303-B3F3748611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94069" y="6167615"/>
            <a:ext cx="7794882" cy="69038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52">
            <a:extLst>
              <a:ext uri="{FF2B5EF4-FFF2-40B4-BE49-F238E27FC236}">
                <a16:creationId xmlns:a16="http://schemas.microsoft.com/office/drawing/2014/main" id="{CA212158-300D-44D0-9CCE-472C3F669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6109423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54">
            <a:extLst>
              <a:ext uri="{FF2B5EF4-FFF2-40B4-BE49-F238E27FC236}">
                <a16:creationId xmlns:a16="http://schemas.microsoft.com/office/drawing/2014/main" id="{988521F4-D44A-42C5-9BDB-5CA255540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94070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56">
            <a:extLst>
              <a:ext uri="{FF2B5EF4-FFF2-40B4-BE49-F238E27FC236}">
                <a16:creationId xmlns:a16="http://schemas.microsoft.com/office/drawing/2014/main" id="{54E07B90-9F6E-4593-8540-FD238BF52E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382580"/>
            <a:ext cx="4443984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3399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2" name="Rectangle 70">
            <a:extLst>
              <a:ext uri="{FF2B5EF4-FFF2-40B4-BE49-F238E27FC236}">
                <a16:creationId xmlns:a16="http://schemas.microsoft.com/office/drawing/2014/main" id="{2ECA4CB2-9071-41EB-AABB-2D8EB939D0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7170" name="Picture 2" descr="This clip art image shows a figure on a bench with a note pad and paper coming up with an idea.">
            <a:extLst>
              <a:ext uri="{FF2B5EF4-FFF2-40B4-BE49-F238E27FC236}">
                <a16:creationId xmlns:a16="http://schemas.microsoft.com/office/drawing/2014/main" id="{82BE5593-672D-4D1E-88F8-20E00E332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584" y="799696"/>
            <a:ext cx="3691130" cy="369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3" name="Rectangle 72">
            <a:extLst>
              <a:ext uri="{FF2B5EF4-FFF2-40B4-BE49-F238E27FC236}">
                <a16:creationId xmlns:a16="http://schemas.microsoft.com/office/drawing/2014/main" id="{EB86F6BD-9C49-4F4F-99EA-9C5AA31835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97806" y="-2"/>
            <a:ext cx="7494194" cy="16419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id="{C4FA1BFC-C7F0-4B8C-9C6E-9ED706E26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6671" y="265706"/>
            <a:ext cx="6399212" cy="1162801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SUY NGHĨ CÁ NHÂN</a:t>
            </a:r>
            <a:endParaRPr lang="vi-VN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174" name="Rectangle 74">
            <a:extLst>
              <a:ext uri="{FF2B5EF4-FFF2-40B4-BE49-F238E27FC236}">
                <a16:creationId xmlns:a16="http://schemas.microsoft.com/office/drawing/2014/main" id="{C7DA365B-E064-481A-A62D-18CD31DB3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74795" y="1658471"/>
            <a:ext cx="7517205" cy="3541058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75" name="Rectangle 76">
            <a:extLst>
              <a:ext uri="{FF2B5EF4-FFF2-40B4-BE49-F238E27FC236}">
                <a16:creationId xmlns:a16="http://schemas.microsoft.com/office/drawing/2014/main" id="{96DBE49D-AABD-458B-B2DF-4D5FA7D5C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205919"/>
            <a:ext cx="4651248" cy="16520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76" name="Rectangle 78">
            <a:extLst>
              <a:ext uri="{FF2B5EF4-FFF2-40B4-BE49-F238E27FC236}">
                <a16:creationId xmlns:a16="http://schemas.microsoft.com/office/drawing/2014/main" id="{96833CC6-729B-40E8-B891-D93467E34B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236801" y="3396995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EC577CA-D266-41B6-AC99-29F6CDC953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7234" y="1838131"/>
            <a:ext cx="6631850" cy="3131434"/>
          </a:xfrm>
        </p:spPr>
        <p:txBody>
          <a:bodyPr>
            <a:norm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+ Theo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em</a:t>
            </a:r>
            <a:r>
              <a:rPr lang="en-U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, ý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nghĩa</a:t>
            </a:r>
            <a:r>
              <a:rPr lang="en-U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mà</a:t>
            </a:r>
            <a:r>
              <a:rPr lang="en-U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văn</a:t>
            </a:r>
            <a:r>
              <a:rPr lang="en-U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bản</a:t>
            </a:r>
            <a:r>
              <a:rPr lang="en-U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muốn</a:t>
            </a:r>
            <a:r>
              <a:rPr lang="en-U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gửi</a:t>
            </a:r>
            <a:r>
              <a:rPr lang="en-U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gắm</a:t>
            </a:r>
            <a:r>
              <a:rPr lang="en-U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đến</a:t>
            </a:r>
            <a:r>
              <a:rPr lang="en-U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chúng</a:t>
            </a:r>
            <a:r>
              <a:rPr lang="en-U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ta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là</a:t>
            </a:r>
            <a:r>
              <a:rPr lang="en-U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gì</a:t>
            </a:r>
            <a:r>
              <a:rPr lang="en-U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?</a:t>
            </a:r>
            <a:endParaRPr lang="vi-VN" sz="20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+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Em</a:t>
            </a:r>
            <a:r>
              <a:rPr lang="en-U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cần</a:t>
            </a:r>
            <a:r>
              <a:rPr lang="en-U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làm</a:t>
            </a:r>
            <a:r>
              <a:rPr lang="en-U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gì</a:t>
            </a:r>
            <a:r>
              <a:rPr lang="en-U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để</a:t>
            </a:r>
            <a:r>
              <a:rPr lang="en-U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thực</a:t>
            </a:r>
            <a:r>
              <a:rPr lang="en-U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hiện</a:t>
            </a:r>
            <a:r>
              <a:rPr lang="en-U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tốt</a:t>
            </a:r>
            <a:r>
              <a:rPr lang="en-U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bức</a:t>
            </a:r>
            <a:r>
              <a:rPr lang="en-U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thông</a:t>
            </a:r>
            <a:r>
              <a:rPr lang="en-U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điệp</a:t>
            </a:r>
            <a:r>
              <a:rPr lang="en-U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mà</a:t>
            </a:r>
            <a:r>
              <a:rPr lang="en-U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Ni-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cô</a:t>
            </a:r>
            <a:r>
              <a:rPr lang="en-U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-la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gửi</a:t>
            </a:r>
            <a:r>
              <a:rPr lang="en-U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đến</a:t>
            </a:r>
            <a:r>
              <a:rPr lang="en-U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chúng</a:t>
            </a:r>
            <a:r>
              <a:rPr lang="en-U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ta?</a:t>
            </a:r>
            <a:endParaRPr lang="vi-VN" sz="20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+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Để</a:t>
            </a:r>
            <a:r>
              <a:rPr lang="en-U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thể</a:t>
            </a:r>
            <a:r>
              <a:rPr lang="en-U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hiện</a:t>
            </a:r>
            <a:r>
              <a:rPr lang="en-U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nội</a:t>
            </a:r>
            <a:r>
              <a:rPr lang="en-U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dung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trên</a:t>
            </a:r>
            <a:r>
              <a:rPr lang="en-U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tác</a:t>
            </a:r>
            <a:r>
              <a:rPr lang="en-U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giả</a:t>
            </a:r>
            <a:r>
              <a:rPr lang="en-U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đã</a:t>
            </a:r>
            <a:r>
              <a:rPr lang="en-U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sử</a:t>
            </a:r>
            <a:r>
              <a:rPr lang="en-U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dụng</a:t>
            </a:r>
            <a:r>
              <a:rPr lang="en-U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những</a:t>
            </a:r>
            <a:r>
              <a:rPr lang="en-U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đặc</a:t>
            </a:r>
            <a:r>
              <a:rPr lang="en-U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sắc</a:t>
            </a:r>
            <a:r>
              <a:rPr lang="en-U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nghệ</a:t>
            </a:r>
            <a:r>
              <a:rPr lang="en-U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thuật</a:t>
            </a:r>
            <a:r>
              <a:rPr lang="en-U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nào</a:t>
            </a:r>
            <a:r>
              <a:rPr lang="en-U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?</a:t>
            </a:r>
            <a:endParaRPr lang="vi-VN" sz="20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endParaRPr lang="vi-VN" sz="20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177" name="Rectangle 80">
            <a:extLst>
              <a:ext uri="{FF2B5EF4-FFF2-40B4-BE49-F238E27FC236}">
                <a16:creationId xmlns:a16="http://schemas.microsoft.com/office/drawing/2014/main" id="{A5757897-7307-46AF-923D-FF5BF45DD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5205919"/>
            <a:ext cx="1218895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3032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9">
            <a:extLst>
              <a:ext uri="{FF2B5EF4-FFF2-40B4-BE49-F238E27FC236}">
                <a16:creationId xmlns:a16="http://schemas.microsoft.com/office/drawing/2014/main" id="{099405E2-1A96-4DBA-A9DC-4C2A1B421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11">
            <a:extLst>
              <a:ext uri="{FF2B5EF4-FFF2-40B4-BE49-F238E27FC236}">
                <a16:creationId xmlns:a16="http://schemas.microsoft.com/office/drawing/2014/main" id="{932FF329-3A87-4F66-BA01-91CD63C81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0"/>
            <a:ext cx="4420926" cy="68381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26C83CAA-433D-4459-A60C-C466FEBE3C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17" r="1" b="2684"/>
          <a:stretch/>
        </p:blipFill>
        <p:spPr>
          <a:xfrm>
            <a:off x="20" y="719747"/>
            <a:ext cx="4458058" cy="5389675"/>
          </a:xfrm>
          <a:prstGeom prst="rect">
            <a:avLst/>
          </a:prstGeom>
        </p:spPr>
      </p:pic>
      <p:sp>
        <p:nvSpPr>
          <p:cNvPr id="28" name="Rectangle 13">
            <a:extLst>
              <a:ext uri="{FF2B5EF4-FFF2-40B4-BE49-F238E27FC236}">
                <a16:creationId xmlns:a16="http://schemas.microsoft.com/office/drawing/2014/main" id="{BCF4857D-F003-4CA1-82AB-00900B100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146359"/>
            <a:ext cx="4426072" cy="71164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15">
            <a:extLst>
              <a:ext uri="{FF2B5EF4-FFF2-40B4-BE49-F238E27FC236}">
                <a16:creationId xmlns:a16="http://schemas.microsoft.com/office/drawing/2014/main" id="{79855050-A75B-4DD0-9B56-8B1C7722D8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426076" y="748578"/>
            <a:ext cx="7765922" cy="541903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id="{85F70614-1C94-4B18-BF45-46058B6C8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1857" y="490640"/>
            <a:ext cx="6885058" cy="1472234"/>
          </a:xfrm>
        </p:spPr>
        <p:txBody>
          <a:bodyPr>
            <a:normAutofit/>
          </a:bodyPr>
          <a:lstStyle/>
          <a:p>
            <a:pPr>
              <a:lnSpc>
                <a:spcPct val="140000"/>
              </a:lnSpc>
            </a:pP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III. TỔNG KẾT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0" name="Rectangle 17">
            <a:extLst>
              <a:ext uri="{FF2B5EF4-FFF2-40B4-BE49-F238E27FC236}">
                <a16:creationId xmlns:a16="http://schemas.microsoft.com/office/drawing/2014/main" id="{5E6738EB-6FF0-4AF9-8462-57F4494B8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687743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684C1DC-4A8B-4570-9F6E-B13715C745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4523" y="1808832"/>
            <a:ext cx="6510552" cy="4029770"/>
          </a:xfrm>
        </p:spPr>
        <p:txBody>
          <a:bodyPr anchor="t">
            <a:normAutofit/>
          </a:bodyPr>
          <a:lstStyle/>
          <a:p>
            <a:pPr marL="0" marR="0"/>
            <a:r>
              <a:rPr lang="en-U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1.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Nội</a:t>
            </a:r>
            <a:r>
              <a:rPr lang="en-U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dung</a:t>
            </a:r>
            <a:endParaRPr lang="vi-VN" sz="20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/>
            <a:r>
              <a:rPr lang="en-US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- </a:t>
            </a:r>
            <a:r>
              <a:rPr lang="en-US" sz="2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Giáo</a:t>
            </a:r>
            <a:r>
              <a:rPr lang="en-US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dục</a:t>
            </a:r>
            <a:r>
              <a:rPr lang="en-US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tinh</a:t>
            </a:r>
            <a:r>
              <a:rPr lang="en-US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thần</a:t>
            </a:r>
            <a:r>
              <a:rPr lang="en-US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tự</a:t>
            </a:r>
            <a:r>
              <a:rPr lang="en-US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học</a:t>
            </a:r>
            <a:r>
              <a:rPr lang="en-US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en-US" sz="2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tự</a:t>
            </a:r>
            <a:r>
              <a:rPr lang="en-US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rèn</a:t>
            </a:r>
            <a:r>
              <a:rPr lang="en-US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luyện</a:t>
            </a:r>
            <a:r>
              <a:rPr lang="en-US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.</a:t>
            </a:r>
            <a:endParaRPr lang="vi-VN" sz="20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/>
            <a:r>
              <a:rPr lang="en-US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2</a:t>
            </a:r>
            <a:r>
              <a:rPr lang="en-U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.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Nghệ</a:t>
            </a:r>
            <a:r>
              <a:rPr lang="en-U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thuật</a:t>
            </a:r>
            <a:endParaRPr lang="vi-VN" sz="20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/>
            <a:r>
              <a:rPr lang="en-US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- </a:t>
            </a:r>
            <a:r>
              <a:rPr lang="en-US" sz="2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Lời</a:t>
            </a:r>
            <a:r>
              <a:rPr lang="en-US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kể</a:t>
            </a:r>
            <a:r>
              <a:rPr lang="en-US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rành</a:t>
            </a:r>
            <a:r>
              <a:rPr lang="en-US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mạch</a:t>
            </a:r>
            <a:r>
              <a:rPr lang="en-US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endParaRPr lang="vi-VN" sz="20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r>
              <a:rPr lang="en-US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- </a:t>
            </a:r>
            <a:r>
              <a:rPr lang="en-US" sz="2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Giọng</a:t>
            </a:r>
            <a:r>
              <a:rPr lang="en-US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điệu</a:t>
            </a:r>
            <a:r>
              <a:rPr lang="en-US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hài</a:t>
            </a:r>
            <a:r>
              <a:rPr lang="en-US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hước</a:t>
            </a:r>
            <a:r>
              <a:rPr lang="en-US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.</a:t>
            </a:r>
            <a:endParaRPr lang="vi-VN" sz="20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1" name="Rectangle 19">
            <a:extLst>
              <a:ext uri="{FF2B5EF4-FFF2-40B4-BE49-F238E27FC236}">
                <a16:creationId xmlns:a16="http://schemas.microsoft.com/office/drawing/2014/main" id="{DB791336-FCAA-4174-9303-B3F3748611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94069" y="6167615"/>
            <a:ext cx="7794882" cy="69038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21">
            <a:extLst>
              <a:ext uri="{FF2B5EF4-FFF2-40B4-BE49-F238E27FC236}">
                <a16:creationId xmlns:a16="http://schemas.microsoft.com/office/drawing/2014/main" id="{CA212158-300D-44D0-9CCE-472C3F669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6109423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23">
            <a:extLst>
              <a:ext uri="{FF2B5EF4-FFF2-40B4-BE49-F238E27FC236}">
                <a16:creationId xmlns:a16="http://schemas.microsoft.com/office/drawing/2014/main" id="{988521F4-D44A-42C5-9BDB-5CA255540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94070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3383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3B59E90-C2E6-4C7B-B62A-9A39E4D13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41B2979-9B0F-4F3C-A912-A0A5339D7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16940"/>
            <a:ext cx="1000102" cy="422446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D88D065-482C-41CF-99A2-50EFB1B94E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0102" y="1616940"/>
            <a:ext cx="6547110" cy="418256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id="{BCAAE8F0-A817-4D34-9F5F-25385A5C5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2023" y="1463551"/>
            <a:ext cx="5408670" cy="1054972"/>
          </a:xfrm>
        </p:spPr>
        <p:txBody>
          <a:bodyPr>
            <a:normAutofit/>
          </a:bodyPr>
          <a:lstStyle/>
          <a:p>
            <a:r>
              <a:rPr lang="vi-VN" sz="32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LUYỆN TẬP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0B15B07-5DFC-49A7-83E7-33AE560DDD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089632" y="3669992"/>
            <a:ext cx="4224528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3E1A6E1-A101-407D-9872-0506425C7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4974" y="0"/>
            <a:ext cx="4667026" cy="16316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Hình ảnh 4" descr="Ảnh có chứa cặp&#10;&#10;Mô tả được tạo tự động">
            <a:extLst>
              <a:ext uri="{FF2B5EF4-FFF2-40B4-BE49-F238E27FC236}">
                <a16:creationId xmlns:a16="http://schemas.microsoft.com/office/drawing/2014/main" id="{37E41CBA-A6D2-4E02-99BF-6D4A9DDC1B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3" r="2" b="2"/>
          <a:stretch/>
        </p:blipFill>
        <p:spPr>
          <a:xfrm>
            <a:off x="7546488" y="1631695"/>
            <a:ext cx="4645511" cy="418256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49E4F89-BD43-4E3D-88E8-6C7E8AA9F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1574051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8A449B8-8BE3-43EC-A648-2E9329A285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044" y="2693032"/>
            <a:ext cx="5988721" cy="2769513"/>
          </a:xfrm>
        </p:spPr>
        <p:txBody>
          <a:bodyPr anchor="t">
            <a:normAutofit/>
          </a:bodyPr>
          <a:lstStyle/>
          <a:p>
            <a:r>
              <a:rPr lang="en-US" sz="24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Từ</a:t>
            </a:r>
            <a:r>
              <a:rPr lang="en-US" sz="24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việc</a:t>
            </a:r>
            <a:r>
              <a:rPr lang="en-US" sz="24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đọc</a:t>
            </a:r>
            <a:r>
              <a:rPr lang="en-US" sz="24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hiểu</a:t>
            </a:r>
            <a:r>
              <a:rPr lang="en-US" sz="24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văn</a:t>
            </a:r>
            <a:r>
              <a:rPr lang="en-US" sz="24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bản</a:t>
            </a:r>
            <a:r>
              <a:rPr lang="en-US" sz="24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en-US" sz="24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em</a:t>
            </a:r>
            <a:r>
              <a:rPr lang="en-US" sz="24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hãy</a:t>
            </a:r>
            <a:r>
              <a:rPr lang="en-US" sz="24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cho</a:t>
            </a:r>
            <a:r>
              <a:rPr lang="en-US" sz="24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biết</a:t>
            </a:r>
            <a:r>
              <a:rPr lang="en-US" sz="24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để</a:t>
            </a:r>
            <a:r>
              <a:rPr lang="en-US" sz="24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làm</a:t>
            </a:r>
            <a:r>
              <a:rPr lang="en-US" sz="24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một</a:t>
            </a:r>
            <a:r>
              <a:rPr lang="en-US" sz="24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bài</a:t>
            </a:r>
            <a:r>
              <a:rPr lang="en-US" sz="24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văn</a:t>
            </a:r>
            <a:r>
              <a:rPr lang="en-US" sz="24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với</a:t>
            </a:r>
            <a:r>
              <a:rPr lang="en-US" sz="24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đề</a:t>
            </a:r>
            <a:r>
              <a:rPr lang="en-US" sz="24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bài</a:t>
            </a:r>
            <a:r>
              <a:rPr lang="en-US" sz="24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“</a:t>
            </a:r>
            <a:r>
              <a:rPr lang="en-US" sz="24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Người</a:t>
            </a:r>
            <a:r>
              <a:rPr lang="en-US" sz="24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bạn</a:t>
            </a:r>
            <a:r>
              <a:rPr lang="en-US" sz="24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thân</a:t>
            </a:r>
            <a:r>
              <a:rPr lang="en-US" sz="24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nhất</a:t>
            </a:r>
            <a:r>
              <a:rPr lang="en-US" sz="24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của</a:t>
            </a:r>
            <a:r>
              <a:rPr lang="en-US" sz="24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em</a:t>
            </a:r>
            <a:r>
              <a:rPr lang="en-US" sz="24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” </a:t>
            </a:r>
            <a:r>
              <a:rPr lang="en-US" sz="24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thì</a:t>
            </a:r>
            <a:r>
              <a:rPr lang="en-US" sz="24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cần</a:t>
            </a:r>
            <a:r>
              <a:rPr lang="en-US" sz="24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phải</a:t>
            </a:r>
            <a:r>
              <a:rPr lang="en-US" sz="24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làm</a:t>
            </a:r>
            <a:r>
              <a:rPr lang="en-US" sz="24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như</a:t>
            </a:r>
            <a:r>
              <a:rPr lang="en-US" sz="24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thế</a:t>
            </a:r>
            <a:r>
              <a:rPr lang="en-US" sz="24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nào</a:t>
            </a:r>
            <a:r>
              <a:rPr lang="en-US" sz="24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?</a:t>
            </a:r>
            <a:endParaRPr lang="vi-VN" sz="2400" b="1" i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endParaRPr lang="vi-VN" sz="2400" b="1" i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1153701-84AC-48F8-BF95-FD091301A0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5842394"/>
            <a:ext cx="7498081" cy="100924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25FF1E9-6522-482B-A20C-EA7AF7CAA1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98080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60CEDF7-1225-4242-8C30-EA518372A7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5799506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9740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099405E2-1A96-4DBA-A9DC-4C2A1B421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9855050-A75B-4DD0-9B56-8B1C7722D8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7235" y="758246"/>
            <a:ext cx="4658480" cy="538631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id="{BEB33EA7-5919-496E-B7F4-C03E9E2FB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874" y="549595"/>
            <a:ext cx="3611029" cy="1862345"/>
          </a:xfrm>
        </p:spPr>
        <p:txBody>
          <a:bodyPr>
            <a:normAutofit/>
          </a:bodyPr>
          <a:lstStyle/>
          <a:p>
            <a:r>
              <a:rPr lang="vi-VN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VẬN DỤNG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060C0F7-61A6-4E64-A77E-AFBD81127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84060" y="0"/>
            <a:ext cx="7507940" cy="76522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02E9F8D-7E97-491F-9130-7B4BFFA1FC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7235" y="2456750"/>
            <a:ext cx="4722357" cy="3421535"/>
          </a:xfrm>
        </p:spPr>
        <p:txBody>
          <a:bodyPr anchor="t">
            <a:normAutofit/>
          </a:bodyPr>
          <a:lstStyle/>
          <a:p>
            <a:r>
              <a:rPr lang="en-US" sz="2000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Em</a:t>
            </a:r>
            <a:r>
              <a:rPr lang="en-US" sz="20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hãy</a:t>
            </a:r>
            <a:r>
              <a:rPr lang="en-US" sz="20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m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iêu</a:t>
            </a:r>
            <a:r>
              <a:rPr lang="en-U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tả</a:t>
            </a:r>
            <a:r>
              <a:rPr lang="en-U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người</a:t>
            </a:r>
            <a:r>
              <a:rPr lang="en-U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bạn</a:t>
            </a:r>
            <a:r>
              <a:rPr lang="en-U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thân</a:t>
            </a:r>
            <a:r>
              <a:rPr lang="en-U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nhất</a:t>
            </a:r>
            <a:r>
              <a:rPr lang="en-U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của</a:t>
            </a:r>
            <a:r>
              <a:rPr lang="en-U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em</a:t>
            </a:r>
            <a:r>
              <a:rPr lang="en-U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bằng</a:t>
            </a:r>
            <a:r>
              <a:rPr lang="en-U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một</a:t>
            </a:r>
            <a:r>
              <a:rPr lang="en-U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đoạn</a:t>
            </a:r>
            <a:r>
              <a:rPr lang="en-U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văn</a:t>
            </a:r>
            <a:r>
              <a:rPr lang="en-U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và</a:t>
            </a:r>
            <a:r>
              <a:rPr lang="en-U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chia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sẻ</a:t>
            </a:r>
            <a:r>
              <a:rPr lang="en-U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với</a:t>
            </a:r>
            <a:r>
              <a:rPr lang="en-U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cả</a:t>
            </a:r>
            <a:r>
              <a:rPr lang="en-U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lớp</a:t>
            </a:r>
            <a:r>
              <a:rPr lang="en-U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.</a:t>
            </a:r>
            <a:endParaRPr lang="vi-VN" sz="2000" b="1" i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endParaRPr lang="vi-VN" sz="2000" b="1" i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73C14C76-79C2-48D8-B582-FDD916CBEF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911" y="1295962"/>
            <a:ext cx="4266076" cy="4266076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BCF4857D-F003-4CA1-82AB-00900B100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6" y="6144564"/>
            <a:ext cx="4656246" cy="7134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B791336-FCAA-4174-9303-B3F3748611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715122" y="6167615"/>
            <a:ext cx="7473828" cy="69038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A212158-300D-44D0-9CCE-472C3F669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6109423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88521F4-D44A-42C5-9BDB-5CA255540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6241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E6738EB-6FF0-4AF9-8462-57F4494B8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713436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260539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3B59E90-C2E6-4C7B-B62A-9A39E4D13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41B2979-9B0F-4F3C-A912-A0A5339D7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16940"/>
            <a:ext cx="1000102" cy="422446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D88D065-482C-41CF-99A2-50EFB1B94E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1626" y="1616940"/>
            <a:ext cx="11190374" cy="418256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id="{B1C1D883-14B3-49C1-8529-F86050AD8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6753" y="1567694"/>
            <a:ext cx="5408670" cy="1054972"/>
          </a:xfrm>
        </p:spPr>
        <p:txBody>
          <a:bodyPr>
            <a:normAutofit/>
          </a:bodyPr>
          <a:lstStyle/>
          <a:p>
            <a:r>
              <a:rPr lang="vi-VN" sz="32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DẶN DÒ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0B15B07-5DFC-49A7-83E7-33AE560DDD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089632" y="3669992"/>
            <a:ext cx="4224528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3E1A6E1-A101-407D-9872-0506425C7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4974" y="0"/>
            <a:ext cx="4667026" cy="16316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49E4F89-BD43-4E3D-88E8-6C7E8AA9F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1574051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1B21A22-3A93-472C-8C1F-9269B3049D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7293" y="2556588"/>
            <a:ext cx="5564473" cy="2905957"/>
          </a:xfrm>
        </p:spPr>
        <p:txBody>
          <a:bodyPr anchor="t">
            <a:normAutofit/>
          </a:bodyPr>
          <a:lstStyle/>
          <a:p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- </a:t>
            </a:r>
            <a:r>
              <a:rPr lang="vi-VN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Hiểu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nội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dung </a:t>
            </a:r>
            <a:r>
              <a:rPr lang="vi-VN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bài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học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- </a:t>
            </a:r>
            <a:r>
              <a:rPr lang="vi-VN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Hoàn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thành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phần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viết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- </a:t>
            </a:r>
            <a:r>
              <a:rPr lang="vi-VN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Chuẩn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bị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sz="24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tiết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sau</a:t>
            </a:r>
          </a:p>
        </p:txBody>
      </p:sp>
      <p:pic>
        <p:nvPicPr>
          <p:cNvPr id="6" name="Hình ảnh 5" descr="Ảnh có chứa búp bê, mẫu họa, đồ chơi&#10;&#10;Mô tả được tạo tự động">
            <a:extLst>
              <a:ext uri="{FF2B5EF4-FFF2-40B4-BE49-F238E27FC236}">
                <a16:creationId xmlns:a16="http://schemas.microsoft.com/office/drawing/2014/main" id="{146BF89E-6472-49F2-AF12-20CA383C70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745" y="2727762"/>
            <a:ext cx="3668998" cy="1990431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1153701-84AC-48F8-BF95-FD091301A0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5842394"/>
            <a:ext cx="7498081" cy="100924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25FF1E9-6522-482B-A20C-EA7AF7CAA1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98080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60CEDF7-1225-4242-8C30-EA518372A7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5799506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4270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099405E2-1A96-4DBA-A9DC-4C2A1B421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932FF329-3A87-4F66-BA01-91CD63C81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0"/>
            <a:ext cx="4420926" cy="68381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An image of a teacher helping a student with homework.">
            <a:extLst>
              <a:ext uri="{FF2B5EF4-FFF2-40B4-BE49-F238E27FC236}">
                <a16:creationId xmlns:a16="http://schemas.microsoft.com/office/drawing/2014/main" id="{9F68A84C-15A3-40FE-8E33-DA9D11E44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4646" y="1750192"/>
            <a:ext cx="3328786" cy="3328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BCF4857D-F003-4CA1-82AB-00900B100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146359"/>
            <a:ext cx="4426072" cy="71164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79855050-A75B-4DD0-9B56-8B1C7722D8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426076" y="748578"/>
            <a:ext cx="7765922" cy="541903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id="{ADC2348E-E437-485B-90C0-A0EF50926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1857" y="681928"/>
            <a:ext cx="6627226" cy="1154102"/>
          </a:xfrm>
        </p:spPr>
        <p:txBody>
          <a:bodyPr>
            <a:normAutofit/>
          </a:bodyPr>
          <a:lstStyle/>
          <a:p>
            <a:r>
              <a:rPr lang="vi-VN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KHỞI ĐỘNG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5E6738EB-6FF0-4AF9-8462-57F4494B8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687743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D7C3B40-9351-42C0-80EF-1FAD364213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8653" y="1978090"/>
            <a:ext cx="6930430" cy="3796504"/>
          </a:xfrm>
        </p:spPr>
        <p:txBody>
          <a:bodyPr anchor="t">
            <a:norm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451485" algn="l"/>
              </a:tabLst>
            </a:pP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+ </a:t>
            </a:r>
            <a:r>
              <a:rPr lang="vi-VN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Từ</a:t>
            </a:r>
            <a:r>
              <a:rPr lang="vi-VN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khi </a:t>
            </a:r>
            <a:r>
              <a:rPr lang="vi-VN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vào</a:t>
            </a:r>
            <a:r>
              <a:rPr lang="vi-VN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lớp</a:t>
            </a:r>
            <a:r>
              <a:rPr lang="vi-VN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1 cho </a:t>
            </a:r>
            <a:r>
              <a:rPr lang="vi-VN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đến</a:t>
            </a:r>
            <a:r>
              <a:rPr lang="vi-VN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nay, </a:t>
            </a:r>
            <a:r>
              <a:rPr lang="vi-VN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hẳn</a:t>
            </a:r>
            <a:r>
              <a:rPr lang="vi-VN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đã</a:t>
            </a:r>
            <a:r>
              <a:rPr lang="vi-VN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có</a:t>
            </a:r>
            <a:r>
              <a:rPr lang="vi-VN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lúc</a:t>
            </a:r>
            <a:r>
              <a:rPr lang="vi-VN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em </a:t>
            </a:r>
            <a:r>
              <a:rPr lang="vi-VN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muốn</a:t>
            </a:r>
            <a:r>
              <a:rPr lang="vi-VN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nhờ</a:t>
            </a:r>
            <a:r>
              <a:rPr lang="vi-VN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người</a:t>
            </a:r>
            <a:r>
              <a:rPr lang="vi-VN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khác</a:t>
            </a:r>
            <a:r>
              <a:rPr lang="vi-VN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làm</a:t>
            </a:r>
            <a:r>
              <a:rPr lang="vi-VN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hộ</a:t>
            </a:r>
            <a:r>
              <a:rPr lang="vi-VN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bài</a:t>
            </a:r>
            <a:r>
              <a:rPr lang="vi-VN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vi-VN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nhất</a:t>
            </a:r>
            <a:r>
              <a:rPr lang="vi-VN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là</a:t>
            </a:r>
            <a:r>
              <a:rPr lang="vi-VN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những</a:t>
            </a:r>
            <a:r>
              <a:rPr lang="vi-VN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bài</a:t>
            </a:r>
            <a:r>
              <a:rPr lang="vi-VN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khó</a:t>
            </a:r>
            <a:r>
              <a:rPr lang="vi-VN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hoặc</a:t>
            </a:r>
            <a:r>
              <a:rPr lang="vi-VN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khi c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ầ</a:t>
            </a:r>
            <a:r>
              <a:rPr lang="vi-VN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n </a:t>
            </a:r>
            <a:r>
              <a:rPr lang="vi-VN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nộp</a:t>
            </a:r>
            <a:r>
              <a:rPr lang="vi-VN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bài</a:t>
            </a:r>
            <a:r>
              <a:rPr lang="vi-VN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gấp</a:t>
            </a:r>
            <a:r>
              <a:rPr lang="vi-VN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. Em </a:t>
            </a:r>
            <a:r>
              <a:rPr lang="vi-VN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có</a:t>
            </a:r>
            <a:r>
              <a:rPr lang="vi-VN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thấy</a:t>
            </a:r>
            <a:r>
              <a:rPr lang="vi-VN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đó</a:t>
            </a:r>
            <a:r>
              <a:rPr lang="vi-VN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là</a:t>
            </a:r>
            <a:r>
              <a:rPr lang="vi-VN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điều</a:t>
            </a:r>
            <a:r>
              <a:rPr lang="vi-VN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bình</a:t>
            </a:r>
            <a:r>
              <a:rPr lang="vi-VN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thường</a:t>
            </a:r>
            <a:r>
              <a:rPr lang="vi-VN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không?</a:t>
            </a:r>
            <a:endParaRPr lang="vi-VN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448310" algn="l"/>
              </a:tabLst>
            </a:pP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+ </a:t>
            </a:r>
            <a:r>
              <a:rPr lang="vi-VN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Nếu</a:t>
            </a:r>
            <a:r>
              <a:rPr lang="vi-VN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gặp</a:t>
            </a:r>
            <a:r>
              <a:rPr lang="vi-VN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một</a:t>
            </a:r>
            <a:r>
              <a:rPr lang="vi-VN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đề</a:t>
            </a:r>
            <a:r>
              <a:rPr lang="vi-VN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văn yêu </a:t>
            </a:r>
            <a:r>
              <a:rPr lang="vi-VN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cầu</a:t>
            </a:r>
            <a:r>
              <a:rPr lang="vi-VN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tả</a:t>
            </a:r>
            <a:r>
              <a:rPr lang="vi-VN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/ </a:t>
            </a:r>
            <a:r>
              <a:rPr lang="vi-VN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kể</a:t>
            </a:r>
            <a:r>
              <a:rPr lang="vi-VN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về</a:t>
            </a:r>
            <a:r>
              <a:rPr lang="vi-VN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một</a:t>
            </a:r>
            <a:r>
              <a:rPr lang="vi-VN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người</a:t>
            </a:r>
            <a:r>
              <a:rPr lang="vi-VN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bạn</a:t>
            </a:r>
            <a:r>
              <a:rPr lang="vi-VN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thân </a:t>
            </a:r>
            <a:r>
              <a:rPr lang="vi-VN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nhất</a:t>
            </a:r>
            <a:r>
              <a:rPr lang="vi-VN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của</a:t>
            </a:r>
            <a:r>
              <a:rPr lang="vi-VN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em, em </a:t>
            </a:r>
            <a:r>
              <a:rPr lang="vi-VN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có</a:t>
            </a:r>
            <a:r>
              <a:rPr lang="vi-VN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cho </a:t>
            </a:r>
            <a:r>
              <a:rPr lang="vi-VN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rằng</a:t>
            </a:r>
            <a:r>
              <a:rPr lang="vi-VN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bài</a:t>
            </a:r>
            <a:r>
              <a:rPr lang="vi-VN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do </a:t>
            </a:r>
            <a:r>
              <a:rPr lang="vi-VN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người</a:t>
            </a:r>
            <a:r>
              <a:rPr lang="vi-VN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khác</a:t>
            </a:r>
            <a:r>
              <a:rPr lang="vi-VN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viết</a:t>
            </a:r>
            <a:r>
              <a:rPr lang="vi-VN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hộ</a:t>
            </a:r>
            <a:r>
              <a:rPr lang="vi-VN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sẽ</a:t>
            </a:r>
            <a:r>
              <a:rPr lang="vi-VN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nói</a:t>
            </a:r>
            <a:r>
              <a:rPr lang="vi-VN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đúng</a:t>
            </a:r>
            <a:r>
              <a:rPr lang="vi-VN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về</a:t>
            </a:r>
            <a:r>
              <a:rPr lang="vi-VN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người</a:t>
            </a:r>
            <a:r>
              <a:rPr lang="vi-VN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bạn</a:t>
            </a:r>
            <a:r>
              <a:rPr lang="vi-VN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hơn </a:t>
            </a:r>
            <a:r>
              <a:rPr lang="vi-VN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bài</a:t>
            </a:r>
            <a:r>
              <a:rPr lang="vi-VN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do em </a:t>
            </a:r>
            <a:r>
              <a:rPr lang="vi-VN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tự</a:t>
            </a:r>
            <a:r>
              <a:rPr lang="vi-VN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vi-VN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viết</a:t>
            </a:r>
            <a:r>
              <a:rPr lang="vi-VN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không?</a:t>
            </a:r>
            <a:endParaRPr lang="vi-VN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endParaRPr lang="vi-VN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DB791336-FCAA-4174-9303-B3F3748611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94069" y="6167615"/>
            <a:ext cx="7794882" cy="69038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CA212158-300D-44D0-9CCE-472C3F669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6109423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988521F4-D44A-42C5-9BDB-5CA255540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94070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6935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099405E2-1A96-4DBA-A9DC-4C2A1B421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79855050-A75B-4DD0-9B56-8B1C7722D8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7235" y="758246"/>
            <a:ext cx="4658480" cy="538631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id="{5BBA353E-BFD2-49C2-84AA-5D9889271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371" y="684569"/>
            <a:ext cx="3919751" cy="1862345"/>
          </a:xfrm>
        </p:spPr>
        <p:txBody>
          <a:bodyPr>
            <a:normAutofit fontScale="90000"/>
          </a:bodyPr>
          <a:lstStyle/>
          <a:p>
            <a:pPr>
              <a:lnSpc>
                <a:spcPct val="140000"/>
              </a:lnSpc>
            </a:pPr>
            <a:r>
              <a:rPr lang="en-US" sz="3100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I. TÌM HIỂU CHUNG</a:t>
            </a:r>
            <a:br>
              <a:rPr lang="vi-VN" sz="31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</a:br>
            <a:endParaRPr lang="vi-VN" sz="31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060C0F7-61A6-4E64-A77E-AFBD81127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84060" y="0"/>
            <a:ext cx="7507940" cy="76522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BCF4857D-F003-4CA1-82AB-00900B100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6" y="6144564"/>
            <a:ext cx="4656246" cy="7134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DB791336-FCAA-4174-9303-B3F3748611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715122" y="6167615"/>
            <a:ext cx="7473828" cy="69038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CA212158-300D-44D0-9CCE-472C3F669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6109423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988521F4-D44A-42C5-9BDB-5CA255540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6241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5E6738EB-6FF0-4AF9-8462-57F4494B8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713436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8EE3D4C-38E7-49D9-9FE1-417A5B22B9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620" y="2006083"/>
            <a:ext cx="4556502" cy="3768512"/>
          </a:xfrm>
        </p:spPr>
        <p:txBody>
          <a:bodyPr anchor="t">
            <a:normAutofit/>
          </a:bodyPr>
          <a:lstStyle/>
          <a:p>
            <a:pPr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1. </a:t>
            </a:r>
            <a:r>
              <a:rPr lang="en-US" b="1" dirty="0" err="1">
                <a:solidFill>
                  <a:schemeClr val="accent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Tác</a:t>
            </a:r>
            <a:r>
              <a:rPr lang="en-US" b="1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giả</a:t>
            </a:r>
            <a:endParaRPr lang="en-US" b="1" dirty="0">
              <a:solidFill>
                <a:schemeClr val="accent1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- </a:t>
            </a:r>
            <a:r>
              <a:rPr lang="en-US" b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Rơ-nê</a:t>
            </a:r>
            <a:r>
              <a:rPr lang="en-US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Gô</a:t>
            </a:r>
            <a:r>
              <a:rPr lang="en-US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-xi-</a:t>
            </a:r>
            <a:r>
              <a:rPr lang="en-US" b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nhi</a:t>
            </a:r>
            <a:r>
              <a:rPr lang="en-US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Giăng-giắc</a:t>
            </a:r>
            <a:r>
              <a:rPr lang="en-US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Xăng-pê</a:t>
            </a:r>
            <a:endParaRPr lang="vi-VN" b="1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2. </a:t>
            </a:r>
            <a:r>
              <a:rPr lang="en-US" b="1" dirty="0" err="1">
                <a:solidFill>
                  <a:schemeClr val="accent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Tác</a:t>
            </a:r>
            <a:r>
              <a:rPr lang="en-US" b="1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phẩm</a:t>
            </a:r>
            <a:endParaRPr lang="en-US" b="1" dirty="0">
              <a:solidFill>
                <a:schemeClr val="accent1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- </a:t>
            </a:r>
            <a:r>
              <a:rPr lang="en-US" b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Trích</a:t>
            </a:r>
            <a:r>
              <a:rPr lang="en-US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Nhóc</a:t>
            </a:r>
            <a:r>
              <a:rPr lang="en-US" b="1" i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Ni-cô-la:những</a:t>
            </a:r>
            <a:r>
              <a:rPr lang="en-US" b="1" i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chuyện</a:t>
            </a:r>
            <a:r>
              <a:rPr lang="en-US" b="1" i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chưa</a:t>
            </a:r>
            <a:r>
              <a:rPr lang="en-US" b="1" i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kể</a:t>
            </a:r>
            <a:endParaRPr lang="vi-VN" b="1" i="1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- </a:t>
            </a:r>
            <a:r>
              <a:rPr lang="en-US" b="1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Thể</a:t>
            </a:r>
            <a:r>
              <a:rPr lang="en-US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loại</a:t>
            </a:r>
            <a:r>
              <a:rPr lang="en-US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: </a:t>
            </a:r>
            <a:r>
              <a:rPr lang="en-US" b="1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Truyện</a:t>
            </a:r>
            <a:r>
              <a:rPr lang="en-US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.</a:t>
            </a:r>
            <a:endParaRPr lang="vi-VN" b="1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- </a:t>
            </a:r>
            <a:r>
              <a:rPr lang="en-US" b="1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Ngôi</a:t>
            </a:r>
            <a:r>
              <a:rPr lang="en-US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kể</a:t>
            </a:r>
            <a:r>
              <a:rPr lang="en-US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: </a:t>
            </a:r>
            <a:r>
              <a:rPr lang="en-US" b="1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Thứ</a:t>
            </a:r>
            <a:r>
              <a:rPr lang="en-US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ba</a:t>
            </a:r>
            <a:r>
              <a:rPr lang="en-US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.</a:t>
            </a:r>
            <a:endParaRPr lang="vi-VN" b="1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endParaRPr lang="vi-VN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050" name="Picture 2" descr="Nhóc Nicolas: Những Chuyện Chưa Kể T1 (Tái Bản) | Tiki">
            <a:extLst>
              <a:ext uri="{FF2B5EF4-FFF2-40B4-BE49-F238E27FC236}">
                <a16:creationId xmlns:a16="http://schemas.microsoft.com/office/drawing/2014/main" id="{FBA4E4C1-BD6A-44A4-B3FD-63648C1A5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61195" y="1359914"/>
            <a:ext cx="2843784" cy="421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Rectangle 86">
            <a:extLst>
              <a:ext uri="{FF2B5EF4-FFF2-40B4-BE49-F238E27FC236}">
                <a16:creationId xmlns:a16="http://schemas.microsoft.com/office/drawing/2014/main" id="{4CE50A25-23E4-44AC-A4E5-38C15E0861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00792" y="773513"/>
            <a:ext cx="64008" cy="53858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Hình ảnh 4" descr="Ảnh có chứa văn bản&#10;&#10;Mô tả được tạo tự động">
            <a:extLst>
              <a:ext uri="{FF2B5EF4-FFF2-40B4-BE49-F238E27FC236}">
                <a16:creationId xmlns:a16="http://schemas.microsoft.com/office/drawing/2014/main" id="{241FD709-9A7A-42E3-AFD7-4735A7D2E4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1738" y="1691706"/>
            <a:ext cx="2843784" cy="35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1433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099405E2-1A96-4DBA-A9DC-4C2A1B421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CF4857D-F003-4CA1-82AB-00900B100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26072" cy="1804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Sách - Nhóc Nicolas - Những Chuyện Chưa Kể (Bộ 3 Tập) | Shopee Việt Nam">
            <a:extLst>
              <a:ext uri="{FF2B5EF4-FFF2-40B4-BE49-F238E27FC236}">
                <a16:creationId xmlns:a16="http://schemas.microsoft.com/office/drawing/2014/main" id="{1DAD40D0-D0D0-4FD7-A376-465466774B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8" r="-1" b="-1"/>
          <a:stretch/>
        </p:blipFill>
        <p:spPr bwMode="auto">
          <a:xfrm>
            <a:off x="20" y="1804072"/>
            <a:ext cx="4458058" cy="434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79855050-A75B-4DD0-9B56-8B1C7722D8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426076" y="0"/>
            <a:ext cx="7765922" cy="616761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id="{4582FA74-DF7D-48B5-B15C-48B16CC89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634" y="332450"/>
            <a:ext cx="6754447" cy="1471622"/>
          </a:xfrm>
        </p:spPr>
        <p:txBody>
          <a:bodyPr anchor="b">
            <a:normAutofit/>
          </a:bodyPr>
          <a:lstStyle/>
          <a:p>
            <a:pPr>
              <a:lnSpc>
                <a:spcPct val="140000"/>
              </a:lnSpc>
            </a:pPr>
            <a:r>
              <a:rPr lang="en-US" sz="31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3. </a:t>
            </a:r>
            <a:r>
              <a:rPr lang="en-US" sz="3100" b="1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Bố</a:t>
            </a:r>
            <a:r>
              <a:rPr lang="en-US" sz="3100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3100" b="1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cục</a:t>
            </a:r>
            <a:r>
              <a:rPr lang="en-US" sz="3100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: 2 </a:t>
            </a:r>
            <a:r>
              <a:rPr lang="en-US" sz="3100" b="1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phần</a:t>
            </a:r>
            <a:br>
              <a:rPr lang="vi-VN" sz="3100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</a:br>
            <a:endParaRPr lang="vi-VN" sz="31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5E6738EB-6FF0-4AF9-8462-57F4494B8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753806"/>
            <a:ext cx="4425696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Chỗ dành sẵn cho Nội dung 3">
            <a:extLst>
              <a:ext uri="{FF2B5EF4-FFF2-40B4-BE49-F238E27FC236}">
                <a16:creationId xmlns:a16="http://schemas.microsoft.com/office/drawing/2014/main" id="{E1498FDC-70F6-4D5D-9065-CCD59ED1332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8828799"/>
              </p:ext>
            </p:extLst>
          </p:nvPr>
        </p:nvGraphicFramePr>
        <p:xfrm>
          <a:off x="4762251" y="1448394"/>
          <a:ext cx="6754446" cy="38345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9" name="Rectangle 78">
            <a:extLst>
              <a:ext uri="{FF2B5EF4-FFF2-40B4-BE49-F238E27FC236}">
                <a16:creationId xmlns:a16="http://schemas.microsoft.com/office/drawing/2014/main" id="{DB791336-FCAA-4174-9303-B3F3748611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049" y="6167615"/>
            <a:ext cx="12192001" cy="69038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CA212158-300D-44D0-9CCE-472C3F669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6109423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988521F4-D44A-42C5-9BDB-5CA255540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94070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6645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29BCDCF-CFFE-4620-AAD5-AC9EEEC550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graphicEl>
                                              <a:dgm id="{629BCDCF-CFFE-4620-AAD5-AC9EEEC550C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graphicEl>
                                              <a:dgm id="{629BCDCF-CFFE-4620-AAD5-AC9EEEC550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graphicEl>
                                              <a:dgm id="{629BCDCF-CFFE-4620-AAD5-AC9EEEC550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0181E43-7976-498B-8E50-E1984BBB53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graphicEl>
                                              <a:dgm id="{20181E43-7976-498B-8E50-E1984BBB53D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graphicEl>
                                              <a:dgm id="{20181E43-7976-498B-8E50-E1984BBB53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graphicEl>
                                              <a:dgm id="{20181E43-7976-498B-8E50-E1984BBB53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lvl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9D000C23-E7C4-47A4-959E-D03967B32E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Countdown Timer 5 minute ( v 409 ) TIMER with sound-music effects 4k">
            <a:hlinkClick r:id="" action="ppaction://media"/>
            <a:extLst>
              <a:ext uri="{FF2B5EF4-FFF2-40B4-BE49-F238E27FC236}">
                <a16:creationId xmlns:a16="http://schemas.microsoft.com/office/drawing/2014/main" id="{873CC121-1034-462F-B696-93DE21D212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852" y="692227"/>
            <a:ext cx="3577848" cy="2012539"/>
          </a:xfrm>
          <a:prstGeom prst="rect">
            <a:avLst/>
          </a:prstGeom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80A17507-890B-423E-9E12-BCDC9049D7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216551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5339CA27-1B4E-4005-9597-6F77252D49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96996"/>
            <a:ext cx="4617720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The animation shows a group of figure sitting in a semi circle chatting.">
            <a:extLst>
              <a:ext uri="{FF2B5EF4-FFF2-40B4-BE49-F238E27FC236}">
                <a16:creationId xmlns:a16="http://schemas.microsoft.com/office/drawing/2014/main" id="{355CD707-9A97-47DB-A69C-A50F9934F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8300" y="3913630"/>
            <a:ext cx="2459740" cy="2459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E8B0F70A-99FB-43EE-922F-C3C1DF8CB6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77552" y="0"/>
            <a:ext cx="7514448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id="{F69690B9-D730-4EA1-B1B8-1C0C2019D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6668" y="673308"/>
            <a:ext cx="6172412" cy="1580890"/>
          </a:xfrm>
        </p:spPr>
        <p:txBody>
          <a:bodyPr>
            <a:normAutofit/>
          </a:bodyPr>
          <a:lstStyle/>
          <a:p>
            <a:pPr>
              <a:lnSpc>
                <a:spcPct val="140000"/>
              </a:lnSpc>
            </a:pPr>
            <a:r>
              <a:rPr lang="en-US" sz="3300" b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II. TÌM HIỂU CHI TIẾT</a:t>
            </a:r>
            <a:br>
              <a:rPr lang="vi-VN" sz="33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</a:br>
            <a:endParaRPr lang="vi-VN" sz="330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BF44B8E-5BCD-4A5D-9F7F-3A850437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4547" y="1968759"/>
            <a:ext cx="6474536" cy="4152323"/>
          </a:xfrm>
        </p:spPr>
        <p:txBody>
          <a:bodyPr anchor="t">
            <a:normAutofit/>
          </a:bodyPr>
          <a:lstStyle/>
          <a:p>
            <a:pPr>
              <a:lnSpc>
                <a:spcPct val="130000"/>
              </a:lnSpc>
            </a:pPr>
            <a:r>
              <a:rPr lang="en-U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THẢO LUẬN</a:t>
            </a:r>
          </a:p>
          <a:p>
            <a:pPr>
              <a:lnSpc>
                <a:spcPct val="130000"/>
              </a:lnSpc>
            </a:pPr>
            <a:r>
              <a:rPr lang="en-US" sz="20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1. </a:t>
            </a:r>
            <a:r>
              <a:rPr lang="en-U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Do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đâu</a:t>
            </a:r>
            <a:r>
              <a:rPr lang="en-U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khi</a:t>
            </a:r>
            <a:r>
              <a:rPr lang="en-U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làm</a:t>
            </a:r>
            <a:r>
              <a:rPr lang="en-U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bài</a:t>
            </a:r>
            <a:r>
              <a:rPr lang="en-U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tập</a:t>
            </a:r>
            <a:r>
              <a:rPr lang="en-U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làm</a:t>
            </a:r>
            <a:r>
              <a:rPr lang="en-U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văn</a:t>
            </a:r>
            <a:r>
              <a:rPr lang="en-U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, Ni-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cô</a:t>
            </a:r>
            <a:r>
              <a:rPr lang="en-U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-la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phải</a:t>
            </a:r>
            <a:r>
              <a:rPr lang="en-U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nhờ</a:t>
            </a:r>
            <a:r>
              <a:rPr lang="en-U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đến</a:t>
            </a:r>
            <a:r>
              <a:rPr lang="en-U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bố</a:t>
            </a:r>
            <a:r>
              <a:rPr lang="en-U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?</a:t>
            </a:r>
            <a:endParaRPr lang="vi-VN" sz="20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sz="20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2. </a:t>
            </a:r>
            <a:r>
              <a:rPr lang="en-US" sz="2000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Vì</a:t>
            </a:r>
            <a:r>
              <a:rPr lang="en-US" sz="20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sao</a:t>
            </a:r>
            <a:r>
              <a:rPr lang="en-US" sz="20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bố</a:t>
            </a:r>
            <a:r>
              <a:rPr lang="en-US" sz="20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Ni-</a:t>
            </a:r>
            <a:r>
              <a:rPr lang="en-US" sz="2000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cô</a:t>
            </a:r>
            <a:r>
              <a:rPr lang="en-US" sz="20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-la </a:t>
            </a:r>
            <a:r>
              <a:rPr lang="en-US" sz="2000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lại</a:t>
            </a:r>
            <a:r>
              <a:rPr lang="en-US" sz="20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tỏ</a:t>
            </a:r>
            <a:r>
              <a:rPr lang="en-US" sz="20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ra</a:t>
            </a:r>
            <a:r>
              <a:rPr lang="en-US" sz="20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sốt</a:t>
            </a:r>
            <a:r>
              <a:rPr lang="en-US" sz="20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sắng</a:t>
            </a:r>
            <a:r>
              <a:rPr lang="en-US" sz="20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khi</a:t>
            </a:r>
            <a:r>
              <a:rPr lang="en-US" sz="20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giúp</a:t>
            </a:r>
            <a:r>
              <a:rPr lang="en-US" sz="20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cậu</a:t>
            </a:r>
            <a:r>
              <a:rPr lang="en-US" sz="20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làm</a:t>
            </a:r>
            <a:r>
              <a:rPr lang="en-US" sz="20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bài</a:t>
            </a:r>
            <a:r>
              <a:rPr lang="en-US" sz="20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văn</a:t>
            </a:r>
            <a:r>
              <a:rPr lang="en-US" sz="20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?</a:t>
            </a:r>
          </a:p>
          <a:p>
            <a:pPr>
              <a:lnSpc>
                <a:spcPct val="130000"/>
              </a:lnSpc>
            </a:pPr>
            <a:r>
              <a:rPr lang="en-U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3.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Em</a:t>
            </a:r>
            <a:r>
              <a:rPr lang="en-US" sz="2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c</a:t>
            </a:r>
            <a:r>
              <a:rPr lang="en-US" sz="2000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ó</a:t>
            </a:r>
            <a:r>
              <a:rPr lang="en-US" sz="20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đồng</a:t>
            </a:r>
            <a:r>
              <a:rPr lang="en-US" sz="20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ý </a:t>
            </a:r>
            <a:r>
              <a:rPr lang="en-US" sz="2000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với</a:t>
            </a:r>
            <a:r>
              <a:rPr lang="en-US" sz="20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việc</a:t>
            </a:r>
            <a:r>
              <a:rPr lang="en-US" sz="20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Ni-</a:t>
            </a:r>
            <a:r>
              <a:rPr lang="en-US" sz="2000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cô</a:t>
            </a:r>
            <a:r>
              <a:rPr lang="en-US" sz="20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-la </a:t>
            </a:r>
            <a:r>
              <a:rPr lang="en-US" sz="2000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nhờ</a:t>
            </a:r>
            <a:r>
              <a:rPr lang="en-US" sz="20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bố</a:t>
            </a:r>
            <a:r>
              <a:rPr lang="en-US" sz="20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làm</a:t>
            </a:r>
            <a:r>
              <a:rPr lang="en-US" sz="20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bài</a:t>
            </a:r>
            <a:r>
              <a:rPr lang="en-US" sz="20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văn</a:t>
            </a:r>
            <a:r>
              <a:rPr lang="en-US" sz="20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cho</a:t>
            </a:r>
            <a:r>
              <a:rPr lang="en-US" sz="20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mình</a:t>
            </a:r>
            <a:r>
              <a:rPr lang="en-US" sz="20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không</a:t>
            </a:r>
            <a:r>
              <a:rPr lang="en-US" sz="20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? </a:t>
            </a:r>
            <a:r>
              <a:rPr lang="en-US" sz="2000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Vì</a:t>
            </a:r>
            <a:r>
              <a:rPr lang="en-US" sz="20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sao</a:t>
            </a:r>
            <a:r>
              <a:rPr lang="en-US" sz="20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?</a:t>
            </a:r>
            <a:endParaRPr lang="vi-VN" sz="20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endParaRPr lang="vi-VN" sz="20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8751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2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ECA4CB2-9071-41EB-AABB-2D8EB939D0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Hình ảnh 4" descr="Ảnh có chứa đồ chơi, đồ họa véc-tơ&#10;&#10;Mô tả được tạo tự động">
            <a:extLst>
              <a:ext uri="{FF2B5EF4-FFF2-40B4-BE49-F238E27FC236}">
                <a16:creationId xmlns:a16="http://schemas.microsoft.com/office/drawing/2014/main" id="{FD04BA52-B4CE-4AEC-AFCD-651A1F10B2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84" y="799696"/>
            <a:ext cx="3691130" cy="369113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B86F6BD-9C49-4F4F-99EA-9C5AA31835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97806" y="-2"/>
            <a:ext cx="7494194" cy="16419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id="{A3ACA88B-FCE6-4BB9-A6A8-3B3511D09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0386" y="425272"/>
            <a:ext cx="6700030" cy="116280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b="1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1. Ni-</a:t>
            </a:r>
            <a:r>
              <a:rPr lang="en-US" sz="2400" b="1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cô</a:t>
            </a:r>
            <a:r>
              <a:rPr lang="en-US" sz="2400" b="1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-la </a:t>
            </a:r>
            <a:r>
              <a:rPr lang="en-US" sz="2400" b="1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nhờ</a:t>
            </a:r>
            <a:r>
              <a:rPr lang="en-US" sz="2400" b="1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sự</a:t>
            </a:r>
            <a:r>
              <a:rPr lang="en-US" sz="2400" b="1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trợ</a:t>
            </a:r>
            <a:r>
              <a:rPr lang="en-US" sz="2400" b="1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giúp</a:t>
            </a:r>
            <a:r>
              <a:rPr lang="en-US" sz="2400" b="1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của</a:t>
            </a:r>
            <a:r>
              <a:rPr lang="en-US" sz="2400" b="1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bố</a:t>
            </a:r>
            <a:r>
              <a:rPr lang="en-US" sz="2400" b="1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khi</a:t>
            </a:r>
            <a:r>
              <a:rPr lang="en-US" sz="2400" b="1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làm</a:t>
            </a:r>
            <a:r>
              <a:rPr lang="en-US" sz="2400" b="1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bài</a:t>
            </a:r>
            <a:r>
              <a:rPr lang="en-US" sz="2400" b="1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tập</a:t>
            </a:r>
            <a:r>
              <a:rPr lang="en-US" sz="2400" b="1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làm</a:t>
            </a:r>
            <a:r>
              <a:rPr lang="en-US" sz="2400" b="1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văn</a:t>
            </a:r>
            <a:br>
              <a:rPr lang="en-US" sz="24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</a:br>
            <a:endParaRPr lang="vi-VN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7DA365B-E064-481A-A62D-18CD31DB3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74795" y="1658471"/>
            <a:ext cx="7517205" cy="3541058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6DBE49D-AABD-458B-B2DF-4D5FA7D5C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205919"/>
            <a:ext cx="4651248" cy="16520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6833CC6-729B-40E8-B891-D93467E34B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236801" y="3396995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999FE93-5589-4A81-AE65-B2724EDB25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7902" y="1763486"/>
            <a:ext cx="7128588" cy="3206079"/>
          </a:xfrm>
        </p:spPr>
        <p:txBody>
          <a:bodyPr>
            <a:normAutofit/>
          </a:bodyPr>
          <a:lstStyle/>
          <a:p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Dự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đoán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: : </a:t>
            </a:r>
          </a:p>
          <a:p>
            <a:pPr marL="285750" indent="-285750">
              <a:buFontTx/>
              <a:buChar char="-"/>
            </a:pP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Ni-</a:t>
            </a:r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cô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-la </a:t>
            </a:r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học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yếu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môn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Văn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không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tự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tin </a:t>
            </a:r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làm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bài</a:t>
            </a:r>
            <a:endPara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Đề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văn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hơi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khó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, Ni-</a:t>
            </a:r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cô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-la </a:t>
            </a:r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cảm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thấy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chật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vật</a:t>
            </a:r>
            <a:endPara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Trong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việc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học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tập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, Ni-</a:t>
            </a:r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cô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-la </a:t>
            </a:r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thường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xuyên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cậy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dựa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không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tự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lực</a:t>
            </a:r>
            <a:endParaRPr lang="vi-VN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5757897-7307-46AF-923D-FF5BF45DD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5205919"/>
            <a:ext cx="1218895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69579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9">
            <a:extLst>
              <a:ext uri="{FF2B5EF4-FFF2-40B4-BE49-F238E27FC236}">
                <a16:creationId xmlns:a16="http://schemas.microsoft.com/office/drawing/2014/main" id="{DA4E7B50-D68C-43EB-930F-EA442A13A9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11">
            <a:extLst>
              <a:ext uri="{FF2B5EF4-FFF2-40B4-BE49-F238E27FC236}">
                <a16:creationId xmlns:a16="http://schemas.microsoft.com/office/drawing/2014/main" id="{02822754-E01B-4742-88B9-BE0984BAFE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75813" y="0"/>
            <a:ext cx="4016188" cy="105654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Hình ảnh 4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id="{A796B8C0-5347-46B9-9784-1783F1FDDF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3" r="12377" b="3"/>
          <a:stretch/>
        </p:blipFill>
        <p:spPr>
          <a:xfrm>
            <a:off x="8194348" y="1074544"/>
            <a:ext cx="3997652" cy="5037857"/>
          </a:xfrm>
          <a:prstGeom prst="rect">
            <a:avLst/>
          </a:prstGeom>
        </p:spPr>
      </p:pic>
      <p:sp>
        <p:nvSpPr>
          <p:cNvPr id="26" name="Rectangle 13">
            <a:extLst>
              <a:ext uri="{FF2B5EF4-FFF2-40B4-BE49-F238E27FC236}">
                <a16:creationId xmlns:a16="http://schemas.microsoft.com/office/drawing/2014/main" id="{387C5BBA-BBE2-4821-96CF-38FC49570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1031500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15">
            <a:extLst>
              <a:ext uri="{FF2B5EF4-FFF2-40B4-BE49-F238E27FC236}">
                <a16:creationId xmlns:a16="http://schemas.microsoft.com/office/drawing/2014/main" id="{3611DA2B-4CF7-4A57-82AC-FA120DE44D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1095508"/>
            <a:ext cx="8203482" cy="501689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9726A84-74F0-4405-8908-1711C87F27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531" y="1772817"/>
            <a:ext cx="7268547" cy="4001778"/>
          </a:xfrm>
        </p:spPr>
        <p:txBody>
          <a:bodyPr anchor="t">
            <a:normAutofit/>
          </a:bodyPr>
          <a:lstStyle/>
          <a:p>
            <a:pPr marL="0" marR="0"/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-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Thái</a:t>
            </a: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độ</a:t>
            </a: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của</a:t>
            </a: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bố</a:t>
            </a: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: </a:t>
            </a:r>
            <a:endParaRPr lang="vi-VN" sz="24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/>
            <a:r>
              <a:rPr lang="en-US" sz="24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+ </a:t>
            </a:r>
            <a:r>
              <a:rPr lang="en-US" sz="24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Đồng</a:t>
            </a:r>
            <a:r>
              <a:rPr lang="en-US" sz="24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ý, </a:t>
            </a:r>
            <a:r>
              <a:rPr lang="en-US" sz="24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sốt</a:t>
            </a:r>
            <a:r>
              <a:rPr lang="en-US" sz="24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sắng</a:t>
            </a:r>
            <a:r>
              <a:rPr lang="en-US" sz="24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.</a:t>
            </a:r>
            <a:endParaRPr lang="vi-VN" sz="2400" b="1" i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/>
            <a:r>
              <a:rPr lang="en-US" sz="24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+ </a:t>
            </a:r>
            <a:r>
              <a:rPr lang="en-US" sz="2400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Bố</a:t>
            </a:r>
            <a:r>
              <a:rPr lang="en-US" sz="24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sẽ</a:t>
            </a:r>
            <a:r>
              <a:rPr lang="en-US" sz="24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giúp</a:t>
            </a:r>
            <a:r>
              <a:rPr lang="en-US" sz="24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en-US" sz="2400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nhưng</a:t>
            </a:r>
            <a:r>
              <a:rPr lang="en-US" sz="24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đ</a:t>
            </a:r>
            <a:r>
              <a:rPr lang="en-US" sz="24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ây</a:t>
            </a:r>
            <a:r>
              <a:rPr lang="en-US" sz="24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là</a:t>
            </a:r>
            <a:r>
              <a:rPr lang="en-US" sz="24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lần</a:t>
            </a:r>
            <a:r>
              <a:rPr lang="en-US" sz="24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cuối</a:t>
            </a:r>
            <a:r>
              <a:rPr lang="en-US" sz="24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cùng</a:t>
            </a:r>
            <a:r>
              <a:rPr lang="en-US" sz="24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.</a:t>
            </a:r>
          </a:p>
          <a:p>
            <a:pPr marL="0" marR="0"/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+ Do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bố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chiều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chuộng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Ni-co-la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và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muốn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chứng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tỏ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mình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đã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rất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giỏi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văn</a:t>
            </a:r>
            <a:endParaRPr lang="vi-VN" sz="24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endParaRPr lang="vi-VN" sz="24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8" name="Rectangle 17">
            <a:extLst>
              <a:ext uri="{FF2B5EF4-FFF2-40B4-BE49-F238E27FC236}">
                <a16:creationId xmlns:a16="http://schemas.microsoft.com/office/drawing/2014/main" id="{C1CF7BFC-0A02-4106-88A8-CCC0D94445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144405"/>
            <a:ext cx="8150087" cy="71359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19">
            <a:extLst>
              <a:ext uri="{FF2B5EF4-FFF2-40B4-BE49-F238E27FC236}">
                <a16:creationId xmlns:a16="http://schemas.microsoft.com/office/drawing/2014/main" id="{65304E59-B4DC-4CA3-89F1-5C88000EB7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06532" y="6167615"/>
            <a:ext cx="3982418" cy="69038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3167A8C-FFEF-4D1B-8459-E2BB5C045F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6112401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CA3DFBE-30A6-4BDE-9238-14F3652B4F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42523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1242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99405E2-1A96-4DBA-A9DC-4C2A1B421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32FF329-3A87-4F66-BA01-91CD63C81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0"/>
            <a:ext cx="4420926" cy="68381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18BBC40B-D329-4C53-99AF-9994EAED11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3" b="8307"/>
          <a:stretch/>
        </p:blipFill>
        <p:spPr>
          <a:xfrm>
            <a:off x="564646" y="1622162"/>
            <a:ext cx="3218515" cy="328704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CF4857D-F003-4CA1-82AB-00900B100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146359"/>
            <a:ext cx="4426072" cy="71164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9855050-A75B-4DD0-9B56-8B1C7722D8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426076" y="748578"/>
            <a:ext cx="7765922" cy="541903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id="{3338C5A4-F108-4D67-BC8C-40A9BAED3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1857" y="923278"/>
            <a:ext cx="6627226" cy="1154102"/>
          </a:xfrm>
        </p:spPr>
        <p:txBody>
          <a:bodyPr>
            <a:norm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LIÊN HỆ</a:t>
            </a:r>
            <a:endParaRPr lang="vi-VN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E6738EB-6FF0-4AF9-8462-57F4494B8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687743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F022D09-D6BF-4DD4-A9F3-7ADD75A30A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2588" y="2135572"/>
            <a:ext cx="7063273" cy="3639022"/>
          </a:xfrm>
        </p:spPr>
        <p:txBody>
          <a:bodyPr anchor="t">
            <a:normAutofit/>
          </a:bodyPr>
          <a:lstStyle/>
          <a:p>
            <a:r>
              <a:rPr lang="en-US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Học</a:t>
            </a:r>
            <a:r>
              <a:rPr lang="en-US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tập</a:t>
            </a:r>
            <a:r>
              <a:rPr lang="en-US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là</a:t>
            </a:r>
            <a:r>
              <a:rPr lang="en-US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việc</a:t>
            </a:r>
            <a:r>
              <a:rPr lang="en-US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làm</a:t>
            </a:r>
            <a:r>
              <a:rPr lang="en-US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hằng</a:t>
            </a:r>
            <a:r>
              <a:rPr lang="en-US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ngày</a:t>
            </a:r>
            <a:r>
              <a:rPr lang="en-US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en-US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suốt</a:t>
            </a:r>
            <a:r>
              <a:rPr lang="en-US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đời</a:t>
            </a:r>
            <a:r>
              <a:rPr lang="en-US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của</a:t>
            </a:r>
            <a:r>
              <a:rPr lang="en-US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mỗi</a:t>
            </a:r>
            <a:r>
              <a:rPr lang="en-US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chúng</a:t>
            </a:r>
            <a:r>
              <a:rPr lang="en-US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ta. </a:t>
            </a:r>
            <a:r>
              <a:rPr lang="en-US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Chúng</a:t>
            </a:r>
            <a:r>
              <a:rPr lang="en-US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ta </a:t>
            </a:r>
            <a:r>
              <a:rPr lang="en-US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phải</a:t>
            </a:r>
            <a:r>
              <a:rPr lang="en-US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tự</a:t>
            </a:r>
            <a:r>
              <a:rPr lang="en-US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học</a:t>
            </a:r>
            <a:r>
              <a:rPr lang="en-US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en-US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tự</a:t>
            </a:r>
            <a:r>
              <a:rPr lang="en-US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rèn</a:t>
            </a:r>
            <a:r>
              <a:rPr lang="en-US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luyện</a:t>
            </a:r>
            <a:r>
              <a:rPr lang="en-US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để</a:t>
            </a:r>
            <a:r>
              <a:rPr lang="en-US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tích</a:t>
            </a:r>
            <a:r>
              <a:rPr lang="en-US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lũy</a:t>
            </a:r>
            <a:r>
              <a:rPr lang="en-US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kiến</a:t>
            </a:r>
            <a:r>
              <a:rPr lang="en-US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thức</a:t>
            </a:r>
            <a:r>
              <a:rPr lang="en-US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cho</a:t>
            </a:r>
            <a:r>
              <a:rPr lang="en-US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bản</a:t>
            </a:r>
            <a:r>
              <a:rPr lang="en-US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thân</a:t>
            </a:r>
            <a:r>
              <a:rPr lang="en-US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mình</a:t>
            </a:r>
            <a:r>
              <a:rPr lang="en-US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. </a:t>
            </a:r>
            <a:r>
              <a:rPr lang="en-US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Tuyệt</a:t>
            </a:r>
            <a:r>
              <a:rPr lang="en-US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đối</a:t>
            </a:r>
            <a:r>
              <a:rPr lang="en-US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không</a:t>
            </a:r>
            <a:r>
              <a:rPr lang="en-US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được</a:t>
            </a:r>
            <a:r>
              <a:rPr lang="en-US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vì</a:t>
            </a:r>
            <a:r>
              <a:rPr lang="en-US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bất</a:t>
            </a:r>
            <a:r>
              <a:rPr lang="en-US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cứ</a:t>
            </a:r>
            <a:r>
              <a:rPr lang="en-US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lí</a:t>
            </a:r>
            <a:r>
              <a:rPr lang="en-US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do </a:t>
            </a:r>
            <a:r>
              <a:rPr lang="en-US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gì</a:t>
            </a:r>
            <a:r>
              <a:rPr lang="en-US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mà</a:t>
            </a:r>
            <a:r>
              <a:rPr lang="en-US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nhờ</a:t>
            </a:r>
            <a:r>
              <a:rPr lang="en-US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người</a:t>
            </a:r>
            <a:r>
              <a:rPr lang="en-US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khác</a:t>
            </a:r>
            <a:r>
              <a:rPr lang="en-US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làm</a:t>
            </a:r>
            <a:r>
              <a:rPr lang="en-US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thay</a:t>
            </a:r>
            <a:r>
              <a:rPr lang="en-US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en-US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làm</a:t>
            </a:r>
            <a:r>
              <a:rPr lang="en-US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hộ</a:t>
            </a:r>
            <a:r>
              <a:rPr lang="en-US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cho</a:t>
            </a:r>
            <a:r>
              <a:rPr lang="en-US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mình</a:t>
            </a:r>
            <a:r>
              <a:rPr lang="en-US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. </a:t>
            </a:r>
            <a:r>
              <a:rPr lang="en-US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Bởi</a:t>
            </a:r>
            <a:r>
              <a:rPr lang="en-US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tự</a:t>
            </a:r>
            <a:r>
              <a:rPr lang="en-US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học</a:t>
            </a:r>
            <a:r>
              <a:rPr lang="en-US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là</a:t>
            </a:r>
            <a:r>
              <a:rPr lang="en-US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con </a:t>
            </a:r>
            <a:r>
              <a:rPr lang="en-US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đường</a:t>
            </a:r>
            <a:r>
              <a:rPr lang="en-US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ngắn</a:t>
            </a:r>
            <a:r>
              <a:rPr lang="en-US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nhất</a:t>
            </a:r>
            <a:r>
              <a:rPr lang="en-US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và</a:t>
            </a:r>
            <a:r>
              <a:rPr lang="en-US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duy</a:t>
            </a:r>
            <a:r>
              <a:rPr lang="en-US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nhất</a:t>
            </a:r>
            <a:r>
              <a:rPr lang="en-US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để</a:t>
            </a:r>
            <a:r>
              <a:rPr lang="en-US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giúp</a:t>
            </a:r>
            <a:r>
              <a:rPr lang="en-US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bản</a:t>
            </a:r>
            <a:r>
              <a:rPr lang="en-US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thân</a:t>
            </a:r>
            <a:r>
              <a:rPr lang="en-US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hoàn</a:t>
            </a:r>
            <a:r>
              <a:rPr lang="en-US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thiện</a:t>
            </a:r>
            <a:r>
              <a:rPr lang="en-US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en-US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để</a:t>
            </a:r>
            <a:r>
              <a:rPr lang="en-US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biến</a:t>
            </a:r>
            <a:r>
              <a:rPr lang="en-US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ước</a:t>
            </a:r>
            <a:r>
              <a:rPr lang="en-US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mơ</a:t>
            </a:r>
            <a:r>
              <a:rPr lang="en-US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thành</a:t>
            </a:r>
            <a:r>
              <a:rPr lang="en-US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hiện</a:t>
            </a:r>
            <a:r>
              <a:rPr lang="en-US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thực</a:t>
            </a:r>
            <a:r>
              <a:rPr lang="en-US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. </a:t>
            </a:r>
            <a:r>
              <a:rPr lang="en-US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Có</a:t>
            </a:r>
            <a:r>
              <a:rPr lang="en-US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lẽ</a:t>
            </a:r>
            <a:r>
              <a:rPr lang="en-US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vậy</a:t>
            </a:r>
            <a:r>
              <a:rPr lang="en-US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mà</a:t>
            </a:r>
            <a:r>
              <a:rPr lang="en-US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Lê-</a:t>
            </a:r>
            <a:r>
              <a:rPr lang="en-US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nin</a:t>
            </a:r>
            <a:r>
              <a:rPr lang="en-US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đã</a:t>
            </a:r>
            <a:r>
              <a:rPr lang="en-US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đặt</a:t>
            </a:r>
            <a:r>
              <a:rPr lang="en-US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ra</a:t>
            </a:r>
            <a:r>
              <a:rPr lang="en-US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một</a:t>
            </a:r>
            <a:r>
              <a:rPr lang="en-US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phương</a:t>
            </a:r>
            <a:r>
              <a:rPr lang="en-US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châm</a:t>
            </a:r>
            <a:r>
              <a:rPr lang="en-US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“</a:t>
            </a:r>
            <a:r>
              <a:rPr lang="en-US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Học</a:t>
            </a:r>
            <a:r>
              <a:rPr lang="en-US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en-US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học</a:t>
            </a:r>
            <a:r>
              <a:rPr lang="en-US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nữa</a:t>
            </a:r>
            <a:r>
              <a:rPr lang="en-US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en-US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học</a:t>
            </a:r>
            <a:r>
              <a:rPr lang="en-US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mãi</a:t>
            </a:r>
            <a:r>
              <a:rPr lang="en-US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”.</a:t>
            </a:r>
            <a:endParaRPr lang="vi-VN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endParaRPr lang="vi-VN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B791336-FCAA-4174-9303-B3F3748611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94069" y="6167615"/>
            <a:ext cx="7794882" cy="69038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A212158-300D-44D0-9CCE-472C3F669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6109423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88521F4-D44A-42C5-9BDB-5CA255540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94070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2650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4" name="Rectangle 70">
            <a:extLst>
              <a:ext uri="{FF2B5EF4-FFF2-40B4-BE49-F238E27FC236}">
                <a16:creationId xmlns:a16="http://schemas.microsoft.com/office/drawing/2014/main" id="{099405E2-1A96-4DBA-A9DC-4C2A1B421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25" name="Rectangle 72">
            <a:extLst>
              <a:ext uri="{FF2B5EF4-FFF2-40B4-BE49-F238E27FC236}">
                <a16:creationId xmlns:a16="http://schemas.microsoft.com/office/drawing/2014/main" id="{932FF329-3A87-4F66-BA01-91CD63C81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0"/>
            <a:ext cx="4420926" cy="68381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5 Minute Countdown (High Quality)">
            <a:hlinkClick r:id="" action="ppaction://media"/>
            <a:extLst>
              <a:ext uri="{FF2B5EF4-FFF2-40B4-BE49-F238E27FC236}">
                <a16:creationId xmlns:a16="http://schemas.microsoft.com/office/drawing/2014/main" id="{9CA52B1A-8B63-441A-9277-BA8D027CE0B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92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5849" y="1222788"/>
            <a:ext cx="2926175" cy="1645974"/>
          </a:xfrm>
          <a:prstGeom prst="rect">
            <a:avLst/>
          </a:prstGeom>
        </p:spPr>
      </p:pic>
      <p:pic>
        <p:nvPicPr>
          <p:cNvPr id="5122" name="Picture 2" descr="The animation shows a group of figure sitting in a semi circle chatting.">
            <a:extLst>
              <a:ext uri="{FF2B5EF4-FFF2-40B4-BE49-F238E27FC236}">
                <a16:creationId xmlns:a16="http://schemas.microsoft.com/office/drawing/2014/main" id="{2200E61B-79B5-48F7-B97E-84CB40426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86454" y="3983327"/>
            <a:ext cx="1645920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6" name="Rectangle 74">
            <a:extLst>
              <a:ext uri="{FF2B5EF4-FFF2-40B4-BE49-F238E27FC236}">
                <a16:creationId xmlns:a16="http://schemas.microsoft.com/office/drawing/2014/main" id="{BCF4857D-F003-4CA1-82AB-00900B100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146359"/>
            <a:ext cx="4426072" cy="71164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7" name="Rectangle 76">
            <a:extLst>
              <a:ext uri="{FF2B5EF4-FFF2-40B4-BE49-F238E27FC236}">
                <a16:creationId xmlns:a16="http://schemas.microsoft.com/office/drawing/2014/main" id="{79855050-A75B-4DD0-9B56-8B1C7722D8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426076" y="748578"/>
            <a:ext cx="7765922" cy="541903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id="{37BE89B1-42C5-45D5-B58B-08E8DAC73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0956" y="645737"/>
            <a:ext cx="6627226" cy="1154102"/>
          </a:xfrm>
        </p:spPr>
        <p:txBody>
          <a:bodyPr>
            <a:norm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THẢO LUẬN</a:t>
            </a:r>
            <a:endParaRPr lang="vi-VN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128" name="Rectangle 78">
            <a:extLst>
              <a:ext uri="{FF2B5EF4-FFF2-40B4-BE49-F238E27FC236}">
                <a16:creationId xmlns:a16="http://schemas.microsoft.com/office/drawing/2014/main" id="{5E6738EB-6FF0-4AF9-8462-57F4494B8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687743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9AB825C-9A27-4635-BF8B-54CD27E605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0956" y="1707502"/>
            <a:ext cx="6798127" cy="4067092"/>
          </a:xfrm>
        </p:spPr>
        <p:txBody>
          <a:bodyPr anchor="t">
            <a:normAutofit/>
          </a:bodyPr>
          <a:lstStyle/>
          <a:p>
            <a:pPr marL="0" marR="0">
              <a:lnSpc>
                <a:spcPct val="130000"/>
              </a:lnSpc>
            </a:pP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+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Với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yêu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cầu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của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đề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: “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Hãy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miêu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tả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người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bạn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thân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nhất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của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em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”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việc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đầu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tiên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cả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bố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Ni-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cô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-la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và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ông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Blê-đúc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cần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phải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biết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khi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muốn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làm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hộ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bài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tập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làm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văn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là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gì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?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Vì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sao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vậy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?</a:t>
            </a:r>
            <a:endParaRPr lang="vi-VN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>
              <a:lnSpc>
                <a:spcPct val="130000"/>
              </a:lnSpc>
            </a:pP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+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Nếu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không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biết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ai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là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người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bạn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thân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nhất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của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Ni-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cô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-la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mà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bố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hay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ông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Blê-đúc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vẫn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làm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bài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thì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bài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văn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ấy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sẽ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nói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về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người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nào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?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Nó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có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thể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đáp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ứng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yêu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cầu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đề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ra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của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cô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giáo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không</a:t>
            </a:r>
            <a:r>
              <a:rPr lang="en-US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?</a:t>
            </a:r>
            <a:endParaRPr lang="vi-VN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tabLst>
                <a:tab pos="231775" algn="l"/>
              </a:tabLst>
            </a:pPr>
            <a:r>
              <a:rPr lang="en-US" b="1" i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+ </a:t>
            </a:r>
            <a:r>
              <a:rPr lang="en-US" b="1" i="1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Vì</a:t>
            </a:r>
            <a:r>
              <a:rPr lang="en-US" b="1" i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sao</a:t>
            </a:r>
            <a:r>
              <a:rPr lang="en-US" b="1" i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sau</a:t>
            </a:r>
            <a:r>
              <a:rPr lang="en-US" b="1" i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khi</a:t>
            </a:r>
            <a:r>
              <a:rPr lang="en-US" b="1" i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Ni-</a:t>
            </a:r>
            <a:r>
              <a:rPr lang="en-US" b="1" i="1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cô</a:t>
            </a:r>
            <a:r>
              <a:rPr lang="en-US" b="1" i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-la </a:t>
            </a:r>
            <a:r>
              <a:rPr lang="en-US" b="1" i="1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đã</a:t>
            </a:r>
            <a:r>
              <a:rPr lang="en-US" b="1" i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kể</a:t>
            </a:r>
            <a:r>
              <a:rPr lang="en-US" b="1" i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ra</a:t>
            </a:r>
            <a:r>
              <a:rPr lang="en-US" b="1" i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nhiều</a:t>
            </a:r>
            <a:r>
              <a:rPr lang="en-US" b="1" i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người</a:t>
            </a:r>
            <a:r>
              <a:rPr lang="en-US" b="1" i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bạn</a:t>
            </a:r>
            <a:r>
              <a:rPr lang="en-US" b="1" i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của</a:t>
            </a:r>
            <a:r>
              <a:rPr lang="en-US" b="1" i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mình</a:t>
            </a:r>
            <a:r>
              <a:rPr lang="en-US" b="1" i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mà</a:t>
            </a:r>
            <a:r>
              <a:rPr lang="en-US" b="1" i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bố</a:t>
            </a:r>
            <a:r>
              <a:rPr lang="en-US" b="1" i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của</a:t>
            </a:r>
            <a:r>
              <a:rPr lang="en-US" b="1" i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cậu</a:t>
            </a:r>
            <a:r>
              <a:rPr lang="en-US" b="1" i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vẫn</a:t>
            </a:r>
            <a:r>
              <a:rPr lang="en-US" b="1" i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thấy</a:t>
            </a:r>
            <a:r>
              <a:rPr lang="en-US" b="1" i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khó</a:t>
            </a:r>
            <a:r>
              <a:rPr lang="en-US" b="1" i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b="1" i="1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viết</a:t>
            </a:r>
            <a:r>
              <a:rPr lang="en-US" b="1" i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?</a:t>
            </a:r>
            <a:endParaRPr lang="vi-VN" b="1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endParaRPr lang="vi-VN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129" name="Rectangle 80">
            <a:extLst>
              <a:ext uri="{FF2B5EF4-FFF2-40B4-BE49-F238E27FC236}">
                <a16:creationId xmlns:a16="http://schemas.microsoft.com/office/drawing/2014/main" id="{DB791336-FCAA-4174-9303-B3F3748611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94069" y="6167615"/>
            <a:ext cx="7794882" cy="69038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30" name="Rectangle 82">
            <a:extLst>
              <a:ext uri="{FF2B5EF4-FFF2-40B4-BE49-F238E27FC236}">
                <a16:creationId xmlns:a16="http://schemas.microsoft.com/office/drawing/2014/main" id="{CA212158-300D-44D0-9CCE-472C3F669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6109423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31" name="Rectangle 84">
            <a:extLst>
              <a:ext uri="{FF2B5EF4-FFF2-40B4-BE49-F238E27FC236}">
                <a16:creationId xmlns:a16="http://schemas.microsoft.com/office/drawing/2014/main" id="{988521F4-D44A-42C5-9BDB-5CA255540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94070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54E07B90-9F6E-4593-8540-FD238BF52E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382580"/>
            <a:ext cx="4443984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0332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5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null,&quot;Name&quot;:&quot;None&quot;,&quot;HeaderHeight&quot;:0.0,&quot;FooterHeight&quot;:0.0,&quot;SideMargin&quot;:0.0,&quot;TopMargin&quot;:0.0,&quot;BottomMargin&quot;:0.0,&quot;IntervalMargin&quot;:0.0,&quot;SettingType&quot;:&quot;System&quot;}"/>
</p:tagLst>
</file>

<file path=ppt/theme/theme1.xml><?xml version="1.0" encoding="utf-8"?>
<a:theme xmlns:a="http://schemas.openxmlformats.org/drawingml/2006/main" name="ShojiVTI">
  <a:themeElements>
    <a:clrScheme name="AnalogousFromDarkSeedLeftStep">
      <a:dk1>
        <a:srgbClr val="000000"/>
      </a:dk1>
      <a:lt1>
        <a:srgbClr val="FFFFFF"/>
      </a:lt1>
      <a:dk2>
        <a:srgbClr val="301B2C"/>
      </a:dk2>
      <a:lt2>
        <a:srgbClr val="F0F3F2"/>
      </a:lt2>
      <a:accent1>
        <a:srgbClr val="D23E7C"/>
      </a:accent1>
      <a:accent2>
        <a:srgbClr val="C02CA8"/>
      </a:accent2>
      <a:accent3>
        <a:srgbClr val="AC3ED2"/>
      </a:accent3>
      <a:accent4>
        <a:srgbClr val="6030C2"/>
      </a:accent4>
      <a:accent5>
        <a:srgbClr val="3E4BD2"/>
      </a:accent5>
      <a:accent6>
        <a:srgbClr val="2C77C0"/>
      </a:accent6>
      <a:hlink>
        <a:srgbClr val="493FBF"/>
      </a:hlink>
      <a:folHlink>
        <a:srgbClr val="7F7F7F"/>
      </a:folHlink>
    </a:clrScheme>
    <a:fontScheme name="Custom 7">
      <a:majorFont>
        <a:latin typeface="Source Sans Pro SemiBold"/>
        <a:ea typeface=""/>
        <a:cs typeface=""/>
      </a:majorFont>
      <a:minorFont>
        <a:latin typeface="Source Sans Pro"/>
        <a:ea typeface=""/>
        <a:cs typeface="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hojiVTI" id="{00D0DDEB-E771-48E5-9E96-0647434F08B1}" vid="{9D22D596-7FD0-4F89-958C-AD79A09491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533</TotalTime>
  <Words>946</Words>
  <Application>Microsoft Office PowerPoint</Application>
  <PresentationFormat>Màn hình rộng</PresentationFormat>
  <Paragraphs>64</Paragraphs>
  <Slides>17</Slides>
  <Notes>0</Notes>
  <HiddenSlides>0</HiddenSlides>
  <MMClips>3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17</vt:i4>
      </vt:variant>
    </vt:vector>
  </HeadingPairs>
  <TitlesOfParts>
    <vt:vector size="25" baseType="lpstr">
      <vt:lpstr>Meiryo</vt:lpstr>
      <vt:lpstr>#9Slide05 SVNClementine</vt:lpstr>
      <vt:lpstr>#9Slide07 Crocante</vt:lpstr>
      <vt:lpstr>Arial</vt:lpstr>
      <vt:lpstr>Corbel</vt:lpstr>
      <vt:lpstr>Source Sans Pro</vt:lpstr>
      <vt:lpstr>Source Sans Pro SemiBold</vt:lpstr>
      <vt:lpstr>ShojiVTI</vt:lpstr>
      <vt:lpstr>VĂN BẢN 3  BÀI TẬP LÀM VĂN (Trích Nhóc Ni-cô-la: những chuyện chưa kể, Rơ-nê Gô-xi-nhi, Giăng-giắc Xăng-pê) </vt:lpstr>
      <vt:lpstr>KHỞI ĐỘNG</vt:lpstr>
      <vt:lpstr>I. TÌM HIỂU CHUNG </vt:lpstr>
      <vt:lpstr>3. Bố cục: 2 phần </vt:lpstr>
      <vt:lpstr>II. TÌM HIỂU CHI TIẾT </vt:lpstr>
      <vt:lpstr>1. Ni-cô-la nhờ sự trợ giúp của bố khi làm bài tập làm văn </vt:lpstr>
      <vt:lpstr>Bản trình bày PowerPoint</vt:lpstr>
      <vt:lpstr>LIÊN HỆ</vt:lpstr>
      <vt:lpstr>THẢO LUẬN</vt:lpstr>
      <vt:lpstr>- Cách giải bài tập làm văn:</vt:lpstr>
      <vt:lpstr>2. Ni-cô-la tự làm bài tập làm văn của mình </vt:lpstr>
      <vt:lpstr>Bản trình bày PowerPoint</vt:lpstr>
      <vt:lpstr>SUY NGHĨ CÁ NHÂN</vt:lpstr>
      <vt:lpstr>III. TỔNG KẾT</vt:lpstr>
      <vt:lpstr>LUYỆN TẬP</vt:lpstr>
      <vt:lpstr>VẬN DỤNG</vt:lpstr>
      <vt:lpstr>DẶN DÒ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VĂN BẢN 3. BÀI TẬP LÀM VĂN (Trích Nhóc Ni-cô-la: những chuyện chưa kể, Rơ-nê Gô-xi-nhi, Giăng-giắc Xăng-pê) </dc:title>
  <dc:creator>Ánh Nguyệt</dc:creator>
  <cp:lastModifiedBy>Ánh Nguyệt</cp:lastModifiedBy>
  <cp:revision>2</cp:revision>
  <dcterms:created xsi:type="dcterms:W3CDTF">2022-03-23T14:31:53Z</dcterms:created>
  <dcterms:modified xsi:type="dcterms:W3CDTF">2022-03-26T16:06:19Z</dcterms:modified>
</cp:coreProperties>
</file>