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284" r:id="rId2"/>
    <p:sldId id="286" r:id="rId3"/>
    <p:sldId id="384" r:id="rId4"/>
    <p:sldId id="416" r:id="rId5"/>
    <p:sldId id="382" r:id="rId6"/>
    <p:sldId id="307" r:id="rId7"/>
    <p:sldId id="362" r:id="rId8"/>
    <p:sldId id="390" r:id="rId9"/>
    <p:sldId id="413" r:id="rId10"/>
    <p:sldId id="414" r:id="rId11"/>
    <p:sldId id="417" r:id="rId12"/>
    <p:sldId id="418" r:id="rId13"/>
    <p:sldId id="419" r:id="rId14"/>
    <p:sldId id="420" r:id="rId15"/>
    <p:sldId id="421" r:id="rId16"/>
    <p:sldId id="422" r:id="rId17"/>
    <p:sldId id="423" r:id="rId18"/>
    <p:sldId id="424" r:id="rId19"/>
    <p:sldId id="425" r:id="rId20"/>
    <p:sldId id="426" r:id="rId21"/>
    <p:sldId id="386" r:id="rId22"/>
    <p:sldId id="258" r:id="rId23"/>
    <p:sldId id="427" r:id="rId24"/>
    <p:sldId id="428" r:id="rId25"/>
    <p:sldId id="297" r:id="rId26"/>
  </p:sldIdLst>
  <p:sldSz cx="9144000" cy="5715000" type="screen16x10"/>
  <p:notesSz cx="6858000" cy="9144000"/>
  <p:embeddedFontLst>
    <p:embeddedFont>
      <p:font typeface=".VnSouthernH" pitchFamily="34" charset="0"/>
      <p:regular r:id="rId28"/>
    </p:embeddedFont>
    <p:embeddedFont>
      <p:font typeface="Calibri" pitchFamily="34" charset="0"/>
      <p:regular r:id="rId29"/>
      <p:bold r:id="rId30"/>
      <p:italic r:id="rId31"/>
      <p:boldItalic r:id="rId32"/>
    </p:embeddedFont>
  </p:embeddedFontLst>
  <p:custDataLst>
    <p:tags r:id="rId33"/>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FFFF"/>
    <a:srgbClr val="006600"/>
    <a:srgbClr val="FFCC00"/>
    <a:srgbClr val="FFFFCC"/>
    <a:srgbClr val="669900"/>
    <a:srgbClr val="6600CC"/>
    <a:srgbClr val="0000CC"/>
    <a:srgbClr val="33CC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08" autoAdjust="0"/>
    <p:restoredTop sz="94280" autoAdjust="0"/>
  </p:normalViewPr>
  <p:slideViewPr>
    <p:cSldViewPr>
      <p:cViewPr>
        <p:scale>
          <a:sx n="90" d="100"/>
          <a:sy n="90" d="100"/>
        </p:scale>
        <p:origin x="-690" y="-222"/>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pPr/>
              <a:t>11/23/2022</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pPr/>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3</a:t>
            </a:fld>
            <a:endParaRPr lang="en-US"/>
          </a:p>
        </p:txBody>
      </p:sp>
    </p:spTree>
    <p:extLst>
      <p:ext uri="{BB962C8B-B14F-4D97-AF65-F5344CB8AC3E}">
        <p14:creationId xmlns:p14="http://schemas.microsoft.com/office/powerpoint/2010/main" val="31304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pPr/>
              <a:t>6</a:t>
            </a:fld>
            <a:endParaRPr lang="en-US"/>
          </a:p>
        </p:txBody>
      </p:sp>
    </p:spTree>
    <p:extLst>
      <p:ext uri="{BB962C8B-B14F-4D97-AF65-F5344CB8AC3E}">
        <p14:creationId xmlns:p14="http://schemas.microsoft.com/office/powerpoint/2010/main" val="598071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pPr/>
              <a:t>8</a:t>
            </a:fld>
            <a:endParaRPr lang="en-US"/>
          </a:p>
        </p:txBody>
      </p:sp>
    </p:spTree>
    <p:extLst>
      <p:ext uri="{BB962C8B-B14F-4D97-AF65-F5344CB8AC3E}">
        <p14:creationId xmlns:p14="http://schemas.microsoft.com/office/powerpoint/2010/main" val="8691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en-US" smtClean="0"/>
          </a:p>
        </p:txBody>
      </p:sp>
      <p:sp>
        <p:nvSpPr>
          <p:cNvPr id="35844" name="Slide Number Placeholder 3"/>
          <p:cNvSpPr>
            <a:spLocks noGrp="1"/>
          </p:cNvSpPr>
          <p:nvPr>
            <p:ph type="sldNum" sz="quarter" idx="5"/>
          </p:nvPr>
        </p:nvSpPr>
        <p:spPr bwMode="auto">
          <a:noFill/>
          <a:ln>
            <a:miter lim="800000"/>
            <a:headEnd/>
            <a:tailEnd/>
          </a:ln>
        </p:spPr>
        <p:txBody>
          <a:bodyPr/>
          <a:lstStyle/>
          <a:p>
            <a:fld id="{7E3D3097-233F-4F4F-AF86-29861B805111}" type="slidenum">
              <a:rPr lang="en-US" altLang="en-US"/>
              <a:pPr/>
              <a:t>20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18" Type="http://schemas.openxmlformats.org/officeDocument/2006/relationships/image" Target="../media/image43.png"/><Relationship Id="rId26" Type="http://schemas.openxmlformats.org/officeDocument/2006/relationships/image" Target="../media/image51.jpeg"/><Relationship Id="rId3" Type="http://schemas.openxmlformats.org/officeDocument/2006/relationships/image" Target="../media/image28.png"/><Relationship Id="rId21" Type="http://schemas.openxmlformats.org/officeDocument/2006/relationships/image" Target="../media/image46.png"/><Relationship Id="rId7" Type="http://schemas.openxmlformats.org/officeDocument/2006/relationships/image" Target="../media/image32.png"/><Relationship Id="rId12" Type="http://schemas.openxmlformats.org/officeDocument/2006/relationships/image" Target="../media/image37.png"/><Relationship Id="rId17" Type="http://schemas.openxmlformats.org/officeDocument/2006/relationships/image" Target="../media/image42.png"/><Relationship Id="rId25" Type="http://schemas.openxmlformats.org/officeDocument/2006/relationships/image" Target="../media/image50.jpeg"/><Relationship Id="rId2" Type="http://schemas.openxmlformats.org/officeDocument/2006/relationships/image" Target="../media/image27.pn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png"/><Relationship Id="rId24" Type="http://schemas.openxmlformats.org/officeDocument/2006/relationships/image" Target="../media/image49.jpeg"/><Relationship Id="rId5" Type="http://schemas.openxmlformats.org/officeDocument/2006/relationships/image" Target="../media/image30.png"/><Relationship Id="rId15" Type="http://schemas.openxmlformats.org/officeDocument/2006/relationships/image" Target="../media/image40.png"/><Relationship Id="rId23" Type="http://schemas.openxmlformats.org/officeDocument/2006/relationships/image" Target="../media/image48.jpe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47.png"/><Relationship Id="rId27" Type="http://schemas.openxmlformats.org/officeDocument/2006/relationships/image" Target="../media/image52.jpe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6.gif"/><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ình nền : Ánh sáng mặt trời, cây, bức vẽ, tóc trắng, Anime, tóc ngắn, Sự  phản chiếu, Hút thuốc lá, Ba lô, màu xanh lá, ánh sáng tự nhiên, rừng nhiệt">
            <a:extLst>
              <a:ext uri="{FF2B5EF4-FFF2-40B4-BE49-F238E27FC236}">
                <a16:creationId xmlns:a16="http://schemas.microsoft.com/office/drawing/2014/main" xmlns="" id="{510C58B4-CE6C-4B34-B3E3-973C62A2302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320893"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4A4C661C-4EE6-4CB9-89AE-BBCB82B063F4}"/>
              </a:ext>
            </a:extLst>
          </p:cNvPr>
          <p:cNvSpPr txBox="1"/>
          <p:nvPr/>
        </p:nvSpPr>
        <p:spPr>
          <a:xfrm>
            <a:off x="6151170" y="3619500"/>
            <a:ext cx="3179618" cy="523220"/>
          </a:xfrm>
          <a:prstGeom prst="rect">
            <a:avLst/>
          </a:prstGeom>
          <a:noFill/>
        </p:spPr>
        <p:txBody>
          <a:bodyPr wrap="square" rtlCol="0">
            <a:spAutoFit/>
          </a:bodyPr>
          <a:lstStyle/>
          <a:p>
            <a:pPr algn="ctr"/>
            <a:r>
              <a:rPr lang="en-US" sz="2800" b="1" dirty="0">
                <a:solidFill>
                  <a:srgbClr val="00FFFF"/>
                </a:solidFill>
                <a:latin typeface="+mj-lt"/>
              </a:rPr>
              <a:t>-  Grimm  -</a:t>
            </a:r>
            <a:endParaRPr lang="en-US" sz="4000" dirty="0">
              <a:solidFill>
                <a:srgbClr val="00FFFF"/>
              </a:solidFill>
              <a:latin typeface="+mj-lt"/>
            </a:endParaRPr>
          </a:p>
        </p:txBody>
      </p:sp>
      <p:pic>
        <p:nvPicPr>
          <p:cNvPr id="6" name="Picture 5">
            <a:extLst>
              <a:ext uri="{FF2B5EF4-FFF2-40B4-BE49-F238E27FC236}">
                <a16:creationId xmlns:a16="http://schemas.microsoft.com/office/drawing/2014/main" xmlns="" id="{D26D6B86-644E-42D4-9126-B095D3E7F478}"/>
              </a:ext>
            </a:extLst>
          </p:cNvPr>
          <p:cNvPicPr>
            <a:picLocks noChangeAspect="1"/>
          </p:cNvPicPr>
          <p:nvPr/>
        </p:nvPicPr>
        <p:blipFill>
          <a:blip r:embed="rId4"/>
          <a:stretch>
            <a:fillRect/>
          </a:stretch>
        </p:blipFill>
        <p:spPr>
          <a:xfrm>
            <a:off x="3325305" y="266700"/>
            <a:ext cx="2670279" cy="1286367"/>
          </a:xfrm>
          <a:prstGeom prst="rect">
            <a:avLst/>
          </a:prstGeom>
        </p:spPr>
      </p:pic>
      <p:pic>
        <p:nvPicPr>
          <p:cNvPr id="4" name="Picture 3">
            <a:extLst>
              <a:ext uri="{FF2B5EF4-FFF2-40B4-BE49-F238E27FC236}">
                <a16:creationId xmlns:a16="http://schemas.microsoft.com/office/drawing/2014/main" xmlns="" id="{752D372E-4DFD-4A3F-A36D-25BC1E616178}"/>
              </a:ext>
            </a:extLst>
          </p:cNvPr>
          <p:cNvPicPr>
            <a:picLocks noChangeAspect="1"/>
          </p:cNvPicPr>
          <p:nvPr/>
        </p:nvPicPr>
        <p:blipFill>
          <a:blip r:embed="rId5"/>
          <a:stretch>
            <a:fillRect/>
          </a:stretch>
        </p:blipFill>
        <p:spPr>
          <a:xfrm>
            <a:off x="1371600" y="1553067"/>
            <a:ext cx="6858594" cy="1322947"/>
          </a:xfrm>
          <a:prstGeom prst="rect">
            <a:avLst/>
          </a:prstGeom>
        </p:spPr>
      </p:pic>
    </p:spTree>
    <p:extLst>
      <p:ext uri="{BB962C8B-B14F-4D97-AF65-F5344CB8AC3E}">
        <p14:creationId xmlns:p14="http://schemas.microsoft.com/office/powerpoint/2010/main" val="3718027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Table 5">
            <a:extLst>
              <a:ext uri="{FF2B5EF4-FFF2-40B4-BE49-F238E27FC236}">
                <a16:creationId xmlns="" xmlns:a16="http://schemas.microsoft.com/office/drawing/2014/main" id="{DC882588-A46B-4721-9B00-CB873F2233F0}"/>
              </a:ext>
            </a:extLst>
          </p:cNvPr>
          <p:cNvGraphicFramePr>
            <a:graphicFrameLocks noGrp="1"/>
          </p:cNvGraphicFramePr>
          <p:nvPr/>
        </p:nvGraphicFramePr>
        <p:xfrm>
          <a:off x="0" y="495094"/>
          <a:ext cx="9144000" cy="5219906"/>
        </p:xfrm>
        <a:graphic>
          <a:graphicData uri="http://schemas.openxmlformats.org/drawingml/2006/table">
            <a:tbl>
              <a:tblPr/>
              <a:tblGrid>
                <a:gridCol w="2007220">
                  <a:extLst>
                    <a:ext uri="{9D8B030D-6E8A-4147-A177-3AD203B41FA5}">
                      <a16:colId xmlns="" xmlns:a16="http://schemas.microsoft.com/office/drawing/2014/main" val="20000"/>
                    </a:ext>
                  </a:extLst>
                </a:gridCol>
                <a:gridCol w="4074001">
                  <a:extLst>
                    <a:ext uri="{9D8B030D-6E8A-4147-A177-3AD203B41FA5}">
                      <a16:colId xmlns="" xmlns:a16="http://schemas.microsoft.com/office/drawing/2014/main" val="20001"/>
                    </a:ext>
                  </a:extLst>
                </a:gridCol>
                <a:gridCol w="3062779">
                  <a:extLst>
                    <a:ext uri="{9D8B030D-6E8A-4147-A177-3AD203B41FA5}">
                      <a16:colId xmlns="" xmlns:a16="http://schemas.microsoft.com/office/drawing/2014/main" val="20002"/>
                    </a:ext>
                  </a:extLst>
                </a:gridCol>
              </a:tblGrid>
              <a:tr h="360807">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itchFamily="18" charset="0"/>
                          <a:cs typeface="Times New Roman" pitchFamily="18" charset="0"/>
                        </a:rPr>
                        <a:t>Nội dung</a:t>
                      </a: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vi-VN" sz="2400" b="1" i="0" u="none" strike="noStrike" cap="none" normalizeH="0" baseline="0">
                          <a:ln>
                            <a:noFill/>
                          </a:ln>
                          <a:solidFill>
                            <a:srgbClr val="000000"/>
                          </a:solidFill>
                          <a:effectLst/>
                          <a:latin typeface="Times New Roman" pitchFamily="18" charset="0"/>
                          <a:cs typeface="Times New Roman" pitchFamily="18" charset="0"/>
                        </a:rPr>
                        <a:t>Công chúa</a:t>
                      </a:r>
                      <a:endParaRPr kumimoji="0" lang="en-US" altLang="vi-VN" sz="24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vi-VN" sz="2400" b="1" i="0" u="none" strike="noStrike" cap="none" normalizeH="0" baseline="0">
                          <a:ln>
                            <a:noFill/>
                          </a:ln>
                          <a:solidFill>
                            <a:srgbClr val="000000"/>
                          </a:solidFill>
                          <a:effectLst/>
                          <a:latin typeface="Times New Roman" pitchFamily="18" charset="0"/>
                          <a:cs typeface="Times New Roman" pitchFamily="18" charset="0"/>
                        </a:rPr>
                        <a:t>Vua chính chòe</a:t>
                      </a:r>
                      <a:endParaRPr kumimoji="0" lang="en-US" altLang="vi-VN" sz="24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483958">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vi-VN" sz="2400" b="0" i="0" u="none" strike="noStrike" cap="none" normalizeH="0" baseline="0" dirty="0" err="1">
                          <a:ln>
                            <a:noFill/>
                          </a:ln>
                          <a:solidFill>
                            <a:srgbClr val="000000"/>
                          </a:solidFill>
                          <a:effectLst/>
                          <a:latin typeface="Times New Roman" pitchFamily="18" charset="0"/>
                          <a:cs typeface="Times New Roman" pitchFamily="18" charset="0"/>
                        </a:rPr>
                        <a:t>Xuất</a:t>
                      </a:r>
                      <a:r>
                        <a:rPr kumimoji="0" lang="en-US" altLang="vi-VN" sz="2400" b="0" i="0" u="none" strike="noStrike" cap="none" normalizeH="0" baseline="0" dirty="0">
                          <a:ln>
                            <a:noFill/>
                          </a:ln>
                          <a:solidFill>
                            <a:srgbClr val="000000"/>
                          </a:solidFill>
                          <a:effectLst/>
                          <a:latin typeface="Times New Roman" pitchFamily="18" charset="0"/>
                          <a:cs typeface="Times New Roman" pitchFamily="18" charset="0"/>
                        </a:rPr>
                        <a:t> </a:t>
                      </a:r>
                      <a:r>
                        <a:rPr kumimoji="0" lang="en-US" altLang="vi-VN" sz="2400" b="0" i="0" u="none" strike="noStrike" cap="none" normalizeH="0" baseline="0" dirty="0" err="1">
                          <a:ln>
                            <a:noFill/>
                          </a:ln>
                          <a:solidFill>
                            <a:srgbClr val="000000"/>
                          </a:solidFill>
                          <a:effectLst/>
                          <a:latin typeface="Times New Roman" pitchFamily="18" charset="0"/>
                          <a:cs typeface="Times New Roman" pitchFamily="18" charset="0"/>
                        </a:rPr>
                        <a:t>thân</a:t>
                      </a:r>
                      <a:endParaRPr kumimoji="0" lang="en-US" altLang="vi-VN" sz="2400" b="0" i="0" u="none" strike="noStrike" cap="none" normalizeH="0" baseline="0" dirty="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83958">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itchFamily="18" charset="0"/>
                          <a:cs typeface="Times New Roman" pitchFamily="18" charset="0"/>
                        </a:rPr>
                        <a:t>Ngoại hình</a:t>
                      </a: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136884">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itchFamily="18" charset="0"/>
                          <a:cs typeface="Times New Roman" pitchFamily="18" charset="0"/>
                        </a:rPr>
                        <a:t>Lời nói, hành động</a:t>
                      </a: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316907">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itchFamily="18" charset="0"/>
                          <a:cs typeface="Times New Roman" pitchFamily="18" charset="0"/>
                        </a:rPr>
                        <a:t>Kiểu nhân vật trong truyện cổ tích</a:t>
                      </a: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432439">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vi-VN" sz="2400" b="0" i="0" u="none" strike="noStrike" cap="none" normalizeH="0" baseline="0">
                          <a:ln>
                            <a:noFill/>
                          </a:ln>
                          <a:solidFill>
                            <a:srgbClr val="000000"/>
                          </a:solidFill>
                          <a:effectLst/>
                          <a:latin typeface="Times New Roman" pitchFamily="18" charset="0"/>
                          <a:cs typeface="Times New Roman" pitchFamily="18" charset="0"/>
                        </a:rPr>
                        <a:t>Đánh giá về tính cách của nhân vật</a:t>
                      </a: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Times New Roman" panose="02020603050405020304" pitchFamily="18" charset="0"/>
                        </a:defRPr>
                      </a:lvl1pPr>
                      <a:lvl2pPr marL="742950" indent="-285750">
                        <a:spcBef>
                          <a:spcPct val="20000"/>
                        </a:spcBef>
                        <a:defRPr sz="2400">
                          <a:solidFill>
                            <a:schemeClr val="tx1"/>
                          </a:solidFill>
                          <a:latin typeface="Times New Roman" panose="02020603050405020304" pitchFamily="18" charset="0"/>
                        </a:defRPr>
                      </a:lvl2pPr>
                      <a:lvl3pPr marL="1143000" indent="-228600">
                        <a:spcBef>
                          <a:spcPct val="20000"/>
                        </a:spcBef>
                        <a:defRPr sz="2000">
                          <a:solidFill>
                            <a:schemeClr val="tx1"/>
                          </a:solidFill>
                          <a:latin typeface="Times New Roman" panose="02020603050405020304" pitchFamily="18" charset="0"/>
                        </a:defRPr>
                      </a:lvl3pPr>
                      <a:lvl4pPr marL="1600200" indent="-228600">
                        <a:spcBef>
                          <a:spcPct val="20000"/>
                        </a:spcBef>
                        <a:defRPr>
                          <a:solidFill>
                            <a:schemeClr val="tx1"/>
                          </a:solidFill>
                          <a:latin typeface="Times New Roman" panose="02020603050405020304" pitchFamily="18" charset="0"/>
                        </a:defRPr>
                      </a:lvl4pPr>
                      <a:lvl5pPr marL="2057400" indent="-228600">
                        <a:spcBef>
                          <a:spcPct val="20000"/>
                        </a:spcBef>
                        <a:defRPr>
                          <a:solidFill>
                            <a:schemeClr val="tx1"/>
                          </a:solidFill>
                          <a:latin typeface="Times New Roman" panose="02020603050405020304" pitchFamily="18" charset="0"/>
                        </a:defRPr>
                      </a:lvl5pPr>
                      <a:lvl6pPr marL="2514600" indent="-228600" eaLnBrk="0" fontAlgn="base" hangingPunct="0">
                        <a:spcBef>
                          <a:spcPct val="20000"/>
                        </a:spcBef>
                        <a:spcAft>
                          <a:spcPct val="0"/>
                        </a:spcAft>
                        <a:defRPr>
                          <a:solidFill>
                            <a:schemeClr val="tx1"/>
                          </a:solidFill>
                          <a:latin typeface="Times New Roman" panose="02020603050405020304" pitchFamily="18" charset="0"/>
                        </a:defRPr>
                      </a:lvl6pPr>
                      <a:lvl7pPr marL="2971800" indent="-228600" eaLnBrk="0" fontAlgn="base" hangingPunct="0">
                        <a:spcBef>
                          <a:spcPct val="20000"/>
                        </a:spcBef>
                        <a:spcAft>
                          <a:spcPct val="0"/>
                        </a:spcAft>
                        <a:defRPr>
                          <a:solidFill>
                            <a:schemeClr val="tx1"/>
                          </a:solidFill>
                          <a:latin typeface="Times New Roman" panose="02020603050405020304" pitchFamily="18" charset="0"/>
                        </a:defRPr>
                      </a:lvl7pPr>
                      <a:lvl8pPr marL="3429000" indent="-228600" eaLnBrk="0" fontAlgn="base" hangingPunct="0">
                        <a:spcBef>
                          <a:spcPct val="20000"/>
                        </a:spcBef>
                        <a:spcAft>
                          <a:spcPct val="0"/>
                        </a:spcAft>
                        <a:defRPr>
                          <a:solidFill>
                            <a:schemeClr val="tx1"/>
                          </a:solidFill>
                          <a:latin typeface="Times New Roman" panose="02020603050405020304" pitchFamily="18" charset="0"/>
                        </a:defRPr>
                      </a:lvl8pPr>
                      <a:lvl9pPr marL="3886200" indent="-228600" eaLnBrk="0" fontAlgn="base" hangingPunct="0">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altLang="vi-VN" sz="2800" b="0" i="0" u="none" strike="noStrike" cap="none" normalizeH="0" baseline="0" dirty="0">
                        <a:ln>
                          <a:noFill/>
                        </a:ln>
                        <a:solidFill>
                          <a:srgbClr val="000000"/>
                        </a:solidFill>
                        <a:effectLst/>
                        <a:latin typeface="Times New Roman" pitchFamily="18" charset="0"/>
                        <a:cs typeface="Times New Roman" pitchFamily="18" charset="0"/>
                      </a:endParaRPr>
                    </a:p>
                  </a:txBody>
                  <a:tcPr marL="40699" marR="40699"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bl>
          </a:graphicData>
        </a:graphic>
      </p:graphicFrame>
      <p:sp>
        <p:nvSpPr>
          <p:cNvPr id="7" name="Rectangle 6">
            <a:extLst>
              <a:ext uri="{FF2B5EF4-FFF2-40B4-BE49-F238E27FC236}">
                <a16:creationId xmlns="" xmlns:a16="http://schemas.microsoft.com/office/drawing/2014/main" id="{145640D5-C020-4A66-9B6A-A63D67069722}"/>
              </a:ext>
            </a:extLst>
          </p:cNvPr>
          <p:cNvSpPr>
            <a:spLocks noChangeArrowheads="1"/>
          </p:cNvSpPr>
          <p:nvPr/>
        </p:nvSpPr>
        <p:spPr bwMode="auto">
          <a:xfrm>
            <a:off x="2214546" y="3071814"/>
            <a:ext cx="3714776" cy="118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Kiểu nhân vật công chúa có tính tình không tốt hoặc mắc lỗi sai</a:t>
            </a:r>
          </a:p>
        </p:txBody>
      </p:sp>
      <p:sp>
        <p:nvSpPr>
          <p:cNvPr id="8" name="Rectangle 7">
            <a:extLst>
              <a:ext uri="{FF2B5EF4-FFF2-40B4-BE49-F238E27FC236}">
                <a16:creationId xmlns="" xmlns:a16="http://schemas.microsoft.com/office/drawing/2014/main" id="{D91FC838-5D54-4541-AC6F-283247CC6FFC}"/>
              </a:ext>
            </a:extLst>
          </p:cNvPr>
          <p:cNvSpPr>
            <a:spLocks noChangeArrowheads="1"/>
          </p:cNvSpPr>
          <p:nvPr/>
        </p:nvSpPr>
        <p:spPr bwMode="auto">
          <a:xfrm>
            <a:off x="2071670" y="1857368"/>
            <a:ext cx="3929090" cy="118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a:solidFill>
                  <a:srgbClr val="000000"/>
                </a:solidFill>
                <a:cs typeface="Times New Roman" pitchFamily="18" charset="0"/>
              </a:rPr>
              <a:t>Từ chối hết người này đến người khác còn chế giễu, nhạo báng họ.</a:t>
            </a:r>
          </a:p>
        </p:txBody>
      </p:sp>
      <p:sp>
        <p:nvSpPr>
          <p:cNvPr id="9" name="Rectangle 8">
            <a:extLst>
              <a:ext uri="{FF2B5EF4-FFF2-40B4-BE49-F238E27FC236}">
                <a16:creationId xmlns="" xmlns:a16="http://schemas.microsoft.com/office/drawing/2014/main" id="{8BBF6357-0E15-4F63-9222-87FF039C100C}"/>
              </a:ext>
            </a:extLst>
          </p:cNvPr>
          <p:cNvSpPr>
            <a:spLocks noChangeArrowheads="1"/>
          </p:cNvSpPr>
          <p:nvPr/>
        </p:nvSpPr>
        <p:spPr bwMode="auto">
          <a:xfrm>
            <a:off x="2894411" y="1357302"/>
            <a:ext cx="2526101"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Xinh đẹp tuyệt trần</a:t>
            </a:r>
          </a:p>
        </p:txBody>
      </p:sp>
      <p:sp>
        <p:nvSpPr>
          <p:cNvPr id="11" name="Rectangle 10">
            <a:extLst>
              <a:ext uri="{FF2B5EF4-FFF2-40B4-BE49-F238E27FC236}">
                <a16:creationId xmlns="" xmlns:a16="http://schemas.microsoft.com/office/drawing/2014/main" id="{EECA74A5-BE6C-4BEB-B21E-827F9B0FADC3}"/>
              </a:ext>
            </a:extLst>
          </p:cNvPr>
          <p:cNvSpPr>
            <a:spLocks noChangeArrowheads="1"/>
          </p:cNvSpPr>
          <p:nvPr/>
        </p:nvSpPr>
        <p:spPr bwMode="auto">
          <a:xfrm>
            <a:off x="2285984" y="857236"/>
            <a:ext cx="3786214"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Con gái duy nhất của nhà vua</a:t>
            </a:r>
          </a:p>
        </p:txBody>
      </p:sp>
      <p:sp>
        <p:nvSpPr>
          <p:cNvPr id="105509" name="Rectangle 11">
            <a:extLst>
              <a:ext uri="{FF2B5EF4-FFF2-40B4-BE49-F238E27FC236}">
                <a16:creationId xmlns="" xmlns:a16="http://schemas.microsoft.com/office/drawing/2014/main" id="{080EBB76-4F64-484B-95D5-53887237EE04}"/>
              </a:ext>
            </a:extLst>
          </p:cNvPr>
          <p:cNvSpPr>
            <a:spLocks noChangeArrowheads="1"/>
          </p:cNvSpPr>
          <p:nvPr/>
        </p:nvSpPr>
        <p:spPr bwMode="auto">
          <a:xfrm>
            <a:off x="2214546" y="4381501"/>
            <a:ext cx="3557604" cy="118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None/>
            </a:pPr>
            <a:r>
              <a:rPr lang="en-US" altLang="en-US" sz="2400" dirty="0">
                <a:solidFill>
                  <a:srgbClr val="000000"/>
                </a:solidFill>
                <a:cs typeface="Times New Roman" panose="02020603050405020304" pitchFamily="18" charset="0"/>
              </a:rPr>
              <a:t>=&gt; </a:t>
            </a:r>
            <a:r>
              <a:rPr lang="en-US" altLang="en-US" sz="2400" dirty="0" err="1">
                <a:solidFill>
                  <a:srgbClr val="000000"/>
                </a:solidFill>
                <a:cs typeface="Times New Roman" panose="02020603050405020304" pitchFamily="18" charset="0"/>
              </a:rPr>
              <a:t>Kiêu</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ngạo</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và</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ngông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cuồng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vì</a:t>
            </a:r>
            <a:r>
              <a:rPr lang="en-US" altLang="en-US" sz="2400" dirty="0">
                <a:solidFill>
                  <a:srgbClr val="000000"/>
                </a:solidFill>
                <a:cs typeface="Times New Roman" panose="02020603050405020304" pitchFamily="18" charset="0"/>
              </a:rPr>
              <a:t> qua </a:t>
            </a:r>
            <a:r>
              <a:rPr lang="en-US" altLang="en-US" sz="2400" dirty="0" err="1">
                <a:solidFill>
                  <a:srgbClr val="000000"/>
                </a:solidFill>
                <a:cs typeface="Times New Roman" panose="02020603050405020304" pitchFamily="18" charset="0"/>
              </a:rPr>
              <a:t>được</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nuông</a:t>
            </a:r>
            <a:r>
              <a:rPr lang="en-US" altLang="en-US" sz="2400" dirty="0">
                <a:solidFill>
                  <a:srgbClr val="000000"/>
                </a:solidFill>
                <a:cs typeface="Times New Roman" panose="02020603050405020304" pitchFamily="18" charset="0"/>
              </a:rPr>
              <a:t> </a:t>
            </a:r>
            <a:r>
              <a:rPr lang="en-US" altLang="en-US" sz="2400" dirty="0" err="1">
                <a:solidFill>
                  <a:srgbClr val="000000"/>
                </a:solidFill>
                <a:cs typeface="Times New Roman" panose="02020603050405020304" pitchFamily="18" charset="0"/>
              </a:rPr>
              <a:t>chiều</a:t>
            </a:r>
            <a:endParaRPr lang="en-US" altLang="en-US" sz="2400" dirty="0">
              <a:solidFill>
                <a:srgbClr val="000000"/>
              </a:solidFill>
              <a:cs typeface="Times New Roman" panose="02020603050405020304" pitchFamily="18" charset="0"/>
            </a:endParaRPr>
          </a:p>
        </p:txBody>
      </p:sp>
      <p:sp>
        <p:nvSpPr>
          <p:cNvPr id="105510" name="Rectangle 15">
            <a:extLst>
              <a:ext uri="{FF2B5EF4-FFF2-40B4-BE49-F238E27FC236}">
                <a16:creationId xmlns="" xmlns:a16="http://schemas.microsoft.com/office/drawing/2014/main" id="{ED8DFADF-BBB6-4E3E-B718-CFE43A08F931}"/>
              </a:ext>
            </a:extLst>
          </p:cNvPr>
          <p:cNvSpPr>
            <a:spLocks noChangeArrowheads="1"/>
          </p:cNvSpPr>
          <p:nvPr/>
        </p:nvSpPr>
        <p:spPr bwMode="auto">
          <a:xfrm>
            <a:off x="6143636" y="4307417"/>
            <a:ext cx="2714644" cy="118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=&gt; Thông minh, giỏi giang, kiên nhẫn, điềm tĩnh</a:t>
            </a:r>
          </a:p>
        </p:txBody>
      </p:sp>
      <p:sp>
        <p:nvSpPr>
          <p:cNvPr id="17" name="Rectangle 16">
            <a:extLst>
              <a:ext uri="{FF2B5EF4-FFF2-40B4-BE49-F238E27FC236}">
                <a16:creationId xmlns="" xmlns:a16="http://schemas.microsoft.com/office/drawing/2014/main" id="{454B6140-F23C-44F4-A1B8-1A502BD9C2B3}"/>
              </a:ext>
            </a:extLst>
          </p:cNvPr>
          <p:cNvSpPr>
            <a:spLocks noChangeArrowheads="1"/>
          </p:cNvSpPr>
          <p:nvPr/>
        </p:nvSpPr>
        <p:spPr bwMode="auto">
          <a:xfrm>
            <a:off x="6143636" y="3143252"/>
            <a:ext cx="3000364"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Nhân vật tạo ra thử thách, người giả mạo</a:t>
            </a:r>
          </a:p>
        </p:txBody>
      </p:sp>
      <p:sp>
        <p:nvSpPr>
          <p:cNvPr id="18" name="Rectangle 17">
            <a:extLst>
              <a:ext uri="{FF2B5EF4-FFF2-40B4-BE49-F238E27FC236}">
                <a16:creationId xmlns="" xmlns:a16="http://schemas.microsoft.com/office/drawing/2014/main" id="{5D08940D-1A38-4043-8AAE-09DC96E8BFCC}"/>
              </a:ext>
            </a:extLst>
          </p:cNvPr>
          <p:cNvSpPr>
            <a:spLocks noChangeArrowheads="1"/>
          </p:cNvSpPr>
          <p:nvPr/>
        </p:nvSpPr>
        <p:spPr bwMode="auto">
          <a:xfrm>
            <a:off x="6072198" y="1857368"/>
            <a:ext cx="3071802"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Giả làm người ăn mày, tạo ra các thử thách</a:t>
            </a:r>
          </a:p>
        </p:txBody>
      </p:sp>
      <p:sp>
        <p:nvSpPr>
          <p:cNvPr id="19" name="Rectangle 18">
            <a:extLst>
              <a:ext uri="{FF2B5EF4-FFF2-40B4-BE49-F238E27FC236}">
                <a16:creationId xmlns="" xmlns:a16="http://schemas.microsoft.com/office/drawing/2014/main" id="{90B668C5-5068-46F2-B7DA-C3EAE0B6BEBE}"/>
              </a:ext>
            </a:extLst>
          </p:cNvPr>
          <p:cNvSpPr>
            <a:spLocks noChangeArrowheads="1"/>
          </p:cNvSpPr>
          <p:nvPr/>
        </p:nvSpPr>
        <p:spPr bwMode="auto">
          <a:xfrm>
            <a:off x="6000760" y="1285864"/>
            <a:ext cx="3000396"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Giống chim chích chòe</a:t>
            </a:r>
          </a:p>
        </p:txBody>
      </p:sp>
      <p:sp>
        <p:nvSpPr>
          <p:cNvPr id="20" name="Rectangle 19">
            <a:extLst>
              <a:ext uri="{FF2B5EF4-FFF2-40B4-BE49-F238E27FC236}">
                <a16:creationId xmlns="" xmlns:a16="http://schemas.microsoft.com/office/drawing/2014/main" id="{B6761A39-5A82-44E2-90C1-FC2B09C6889E}"/>
              </a:ext>
            </a:extLst>
          </p:cNvPr>
          <p:cNvSpPr>
            <a:spLocks noChangeArrowheads="1"/>
          </p:cNvSpPr>
          <p:nvPr/>
        </p:nvSpPr>
        <p:spPr bwMode="auto">
          <a:xfrm>
            <a:off x="6143636" y="857236"/>
            <a:ext cx="2143140"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a:solidFill>
                  <a:srgbClr val="000000"/>
                </a:solidFill>
                <a:cs typeface="Times New Roman" panose="02020603050405020304" pitchFamily="18" charset="0"/>
              </a:rPr>
              <a:t>Vua một nước</a:t>
            </a:r>
          </a:p>
        </p:txBody>
      </p:sp>
      <p:sp>
        <p:nvSpPr>
          <p:cNvPr id="105515" name="Rectangle 1">
            <a:extLst>
              <a:ext uri="{FF2B5EF4-FFF2-40B4-BE49-F238E27FC236}">
                <a16:creationId xmlns="" xmlns:a16="http://schemas.microsoft.com/office/drawing/2014/main" id="{8CD7C4A6-706E-4C46-8338-7107B80D6E82}"/>
              </a:ext>
            </a:extLst>
          </p:cNvPr>
          <p:cNvSpPr>
            <a:spLocks noChangeArrowheads="1"/>
          </p:cNvSpPr>
          <p:nvPr/>
        </p:nvSpPr>
        <p:spPr bwMode="auto">
          <a:xfrm>
            <a:off x="1041798" y="0"/>
            <a:ext cx="7244978" cy="502908"/>
          </a:xfrm>
          <a:prstGeom prst="rect">
            <a:avLst/>
          </a:prstGeom>
          <a:noFill/>
          <a:ln>
            <a:noFill/>
          </a:ln>
          <a:effectLst/>
        </p:spPr>
        <p:txBody>
          <a:bodyPr wrap="square" lIns="71323" tIns="35662" rIns="71323" bIns="35662" anchor="ctr">
            <a:spAutoFit/>
          </a:bodyPr>
          <a:lstStyle>
            <a:lvl1pPr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defRPr/>
            </a:pPr>
            <a:r>
              <a:rPr lang="en-US" altLang="en-US" sz="2800" b="1" i="1" dirty="0">
                <a:solidFill>
                  <a:srgbClr val="FF0000"/>
                </a:solidFill>
                <a:latin typeface="Times New Roman"/>
                <a:cs typeface="Times New Roman" panose="02020603050405020304" pitchFamily="18" charset="0"/>
              </a:rPr>
              <a:t>1. </a:t>
            </a:r>
            <a:r>
              <a:rPr lang="en-US" altLang="en-US" sz="2800" b="1" i="1" dirty="0" err="1">
                <a:solidFill>
                  <a:srgbClr val="FF0000"/>
                </a:solidFill>
                <a:latin typeface="Times New Roman"/>
                <a:cs typeface="Times New Roman" panose="02020603050405020304" pitchFamily="18" charset="0"/>
              </a:rPr>
              <a:t>Tìm</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hiểu</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về</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đặc</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điểm</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các</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nhân</a:t>
            </a:r>
            <a:r>
              <a:rPr lang="en-US" altLang="en-US" sz="2800" b="1" i="1" dirty="0">
                <a:solidFill>
                  <a:srgbClr val="FF0000"/>
                </a:solidFill>
                <a:latin typeface="Times New Roman"/>
                <a:cs typeface="Times New Roman" panose="02020603050405020304" pitchFamily="18" charset="0"/>
              </a:rPr>
              <a:t> </a:t>
            </a:r>
            <a:r>
              <a:rPr lang="en-US" altLang="en-US" sz="2800" b="1" i="1" dirty="0" err="1">
                <a:solidFill>
                  <a:srgbClr val="FF0000"/>
                </a:solidFill>
                <a:latin typeface="Times New Roman"/>
                <a:cs typeface="Times New Roman" panose="02020603050405020304" pitchFamily="18" charset="0"/>
              </a:rPr>
              <a:t>vật</a:t>
            </a:r>
            <a:r>
              <a:rPr lang="en-US" altLang="en-US" sz="2800" b="1" i="1" dirty="0">
                <a:solidFill>
                  <a:srgbClr val="FF0000"/>
                </a:solidFill>
                <a:latin typeface="Times New Roman"/>
                <a:cs typeface="Times New Roman" panose="02020603050405020304" pitchFamily="18" charset="0"/>
              </a:rPr>
              <a:t>:</a:t>
            </a:r>
            <a:endParaRPr lang="en-US" altLang="en-US" sz="2800" b="1" dirty="0">
              <a:solidFill>
                <a:srgbClr val="FF0000"/>
              </a:solidFill>
              <a:latin typeface="Times New Roman"/>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5509"/>
                                        </p:tgtEl>
                                        <p:attrNameLst>
                                          <p:attrName>style.visibility</p:attrName>
                                        </p:attrNameLst>
                                      </p:cBhvr>
                                      <p:to>
                                        <p:strVal val="visible"/>
                                      </p:to>
                                    </p:set>
                                    <p:anim calcmode="lin" valueType="num">
                                      <p:cBhvr additive="base">
                                        <p:cTn id="41" dur="500" fill="hold"/>
                                        <p:tgtEl>
                                          <p:spTgt spid="105509"/>
                                        </p:tgtEl>
                                        <p:attrNameLst>
                                          <p:attrName>ppt_x</p:attrName>
                                        </p:attrNameLst>
                                      </p:cBhvr>
                                      <p:tavLst>
                                        <p:tav tm="0">
                                          <p:val>
                                            <p:strVal val="#ppt_x"/>
                                          </p:val>
                                        </p:tav>
                                        <p:tav tm="100000">
                                          <p:val>
                                            <p:strVal val="#ppt_x"/>
                                          </p:val>
                                        </p:tav>
                                      </p:tavLst>
                                    </p:anim>
                                    <p:anim calcmode="lin" valueType="num">
                                      <p:cBhvr additive="base">
                                        <p:cTn id="42" dur="500" fill="hold"/>
                                        <p:tgtEl>
                                          <p:spTgt spid="10550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5510"/>
                                        </p:tgtEl>
                                        <p:attrNameLst>
                                          <p:attrName>style.visibility</p:attrName>
                                        </p:attrNameLst>
                                      </p:cBhvr>
                                      <p:to>
                                        <p:strVal val="visible"/>
                                      </p:to>
                                    </p:set>
                                    <p:anim calcmode="lin" valueType="num">
                                      <p:cBhvr additive="base">
                                        <p:cTn id="45" dur="500" fill="hold"/>
                                        <p:tgtEl>
                                          <p:spTgt spid="105510"/>
                                        </p:tgtEl>
                                        <p:attrNameLst>
                                          <p:attrName>ppt_x</p:attrName>
                                        </p:attrNameLst>
                                      </p:cBhvr>
                                      <p:tavLst>
                                        <p:tav tm="0">
                                          <p:val>
                                            <p:strVal val="#ppt_x"/>
                                          </p:val>
                                        </p:tav>
                                        <p:tav tm="100000">
                                          <p:val>
                                            <p:strVal val="#ppt_x"/>
                                          </p:val>
                                        </p:tav>
                                      </p:tavLst>
                                    </p:anim>
                                    <p:anim calcmode="lin" valueType="num">
                                      <p:cBhvr additive="base">
                                        <p:cTn id="46" dur="500" fill="hold"/>
                                        <p:tgtEl>
                                          <p:spTgt spid="105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05509" grpId="0"/>
      <p:bldP spid="105510" grpId="0"/>
      <p:bldP spid="17" grpId="0"/>
      <p:bldP spid="18" grpId="0"/>
      <p:bldP spid="19"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en-US" sz="2400" b="1" smtClean="0">
                <a:latin typeface="Times New Roman" panose="02020603050405020304" pitchFamily="18" charset="0"/>
                <a:cs typeface="Times New Roman" panose="02020603050405020304" pitchFamily="18" charset="0"/>
              </a:rPr>
              <a:t>2. SỰ </a:t>
            </a:r>
            <a:r>
              <a:rPr lang="en-US" sz="2400" b="1" dirty="0">
                <a:latin typeface="Times New Roman" panose="02020603050405020304" pitchFamily="18" charset="0"/>
                <a:cs typeface="Times New Roman" panose="02020603050405020304" pitchFamily="18" charset="0"/>
              </a:rPr>
              <a:t>TRỪNG PHẠT VÀ THỬ THÁCH MÀ CÔNG CHÚA PHẢI TRẢI QUA.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spect="1"/>
          </p:cNvPicPr>
          <p:nvPr/>
        </p:nvPicPr>
        <p:blipFill>
          <a:blip r:embed="rId2"/>
          <a:srcRect/>
          <a:stretch>
            <a:fillRect/>
          </a:stretch>
        </p:blipFill>
        <p:spPr bwMode="auto">
          <a:xfrm>
            <a:off x="5791201" y="3702844"/>
            <a:ext cx="3209925" cy="2008188"/>
          </a:xfrm>
          <a:prstGeom prst="rect">
            <a:avLst/>
          </a:prstGeom>
          <a:noFill/>
          <a:ln w="9525">
            <a:noFill/>
            <a:miter lim="800000"/>
            <a:headEnd/>
            <a:tailEnd/>
          </a:ln>
        </p:spPr>
      </p:pic>
      <p:sp>
        <p:nvSpPr>
          <p:cNvPr id="3" name="Left Brace 2"/>
          <p:cNvSpPr/>
          <p:nvPr/>
        </p:nvSpPr>
        <p:spPr>
          <a:xfrm>
            <a:off x="2814638" y="635000"/>
            <a:ext cx="762000" cy="15240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3556" name="TextBox 3"/>
          <p:cNvSpPr txBox="1">
            <a:spLocks noChangeArrowheads="1"/>
          </p:cNvSpPr>
          <p:nvPr/>
        </p:nvSpPr>
        <p:spPr bwMode="auto">
          <a:xfrm>
            <a:off x="228600" y="1016000"/>
            <a:ext cx="2514600" cy="1754326"/>
          </a:xfrm>
          <a:prstGeom prst="rect">
            <a:avLst/>
          </a:prstGeom>
          <a:noFill/>
          <a:ln w="9525">
            <a:noFill/>
            <a:miter lim="800000"/>
            <a:headEnd/>
            <a:tailEnd/>
          </a:ln>
        </p:spPr>
        <p:txBody>
          <a:bodyPr>
            <a:spAutoFit/>
          </a:bodyPr>
          <a:lstStyle/>
          <a:p>
            <a:pPr eaLnBrk="1" hangingPunct="1"/>
            <a:r>
              <a:rPr lang="en-US" altLang="en-US" sz="2400" b="1" smtClean="0">
                <a:latin typeface="Times New Roman" pitchFamily="18" charset="0"/>
                <a:cs typeface="Times New Roman" pitchFamily="18" charset="0"/>
              </a:rPr>
              <a:t>a. SỰ </a:t>
            </a:r>
            <a:r>
              <a:rPr lang="en-US" altLang="en-US" sz="2400" b="1">
                <a:latin typeface="Times New Roman" pitchFamily="18" charset="0"/>
                <a:cs typeface="Times New Roman" pitchFamily="18" charset="0"/>
              </a:rPr>
              <a:t>TRỪNG PHẠT CỦA NHÀ VUA:</a:t>
            </a:r>
            <a:endParaRPr lang="en-US" altLang="en-US" sz="2400">
              <a:latin typeface="Times New Roman" pitchFamily="18" charset="0"/>
              <a:cs typeface="Times New Roman" pitchFamily="18" charset="0"/>
            </a:endParaRPr>
          </a:p>
          <a:p>
            <a:pPr eaLnBrk="1" hangingPunct="1"/>
            <a:endParaRPr lang="en-US" altLang="en-US" sz="2400">
              <a:latin typeface="Times New Roman" pitchFamily="18" charset="0"/>
              <a:cs typeface="Times New Roman" pitchFamily="18" charset="0"/>
            </a:endParaRPr>
          </a:p>
        </p:txBody>
      </p:sp>
      <p:sp>
        <p:nvSpPr>
          <p:cNvPr id="23557" name="TextBox 4"/>
          <p:cNvSpPr txBox="1">
            <a:spLocks noChangeArrowheads="1"/>
          </p:cNvSpPr>
          <p:nvPr/>
        </p:nvSpPr>
        <p:spPr bwMode="auto">
          <a:xfrm>
            <a:off x="3810001" y="635000"/>
            <a:ext cx="5191125" cy="2677656"/>
          </a:xfrm>
          <a:prstGeom prst="rect">
            <a:avLst/>
          </a:prstGeom>
          <a:noFill/>
          <a:ln w="9525">
            <a:noFill/>
            <a:miter lim="800000"/>
            <a:headEnd/>
            <a:tailEnd/>
          </a:ln>
        </p:spPr>
        <p:txBody>
          <a:bodyPr>
            <a:spAutoFit/>
          </a:bodyPr>
          <a:lstStyle/>
          <a:p>
            <a:pPr eaLnBrk="1" hangingPunct="1"/>
            <a:r>
              <a:rPr lang="en-US" altLang="en-US" sz="2800">
                <a:latin typeface="Times New Roman" pitchFamily="18" charset="0"/>
                <a:cs typeface="Times New Roman" pitchFamily="18" charset="0"/>
              </a:rPr>
              <a:t>+ Bị vua cha gả cho một người hát rong nghèo khổ, bẩn thỉu.</a:t>
            </a:r>
          </a:p>
          <a:p>
            <a:pPr eaLnBrk="1" hangingPunct="1"/>
            <a:r>
              <a:rPr lang="en-US" altLang="en-US" sz="2800">
                <a:latin typeface="Times New Roman" pitchFamily="18" charset="0"/>
                <a:cs typeface="Times New Roman" pitchFamily="18" charset="0"/>
              </a:rPr>
              <a:t>+ Công chúa phải rời khỏi cung  vua, đi theo người chồng hát rong.</a:t>
            </a:r>
          </a:p>
          <a:p>
            <a:pPr eaLnBrk="1" hangingPunct="1"/>
            <a:endParaRPr lang="en-US" altLang="en-US" sz="2800">
              <a:latin typeface="Times New Roman" pitchFamily="18" charset="0"/>
              <a:cs typeface="Times New Roman" pitchFamily="18" charset="0"/>
            </a:endParaRPr>
          </a:p>
        </p:txBody>
      </p:sp>
      <p:sp>
        <p:nvSpPr>
          <p:cNvPr id="23558" name="TextBox 5"/>
          <p:cNvSpPr txBox="1">
            <a:spLocks noChangeArrowheads="1"/>
          </p:cNvSpPr>
          <p:nvPr/>
        </p:nvSpPr>
        <p:spPr bwMode="auto">
          <a:xfrm>
            <a:off x="1581150" y="2928938"/>
            <a:ext cx="5867400" cy="1815882"/>
          </a:xfrm>
          <a:prstGeom prst="rect">
            <a:avLst/>
          </a:prstGeom>
          <a:noFill/>
          <a:ln w="9525">
            <a:noFill/>
            <a:miter lim="800000"/>
            <a:headEnd/>
            <a:tailEnd/>
          </a:ln>
        </p:spPr>
        <p:txBody>
          <a:bodyPr wrap="square">
            <a:spAutoFit/>
          </a:bodyPr>
          <a:lstStyle/>
          <a:p>
            <a:pPr eaLnBrk="1" hangingPunct="1"/>
            <a:r>
              <a:rPr lang="en-US" altLang="en-US" sz="2800">
                <a:latin typeface="Times New Roman" pitchFamily="18" charset="0"/>
                <a:cs typeface="Times New Roman" pitchFamily="18" charset="0"/>
              </a:rPr>
              <a:t>Với quyết định này, nhà vua đã trực tiếp tước bỏ đi của nàng sự giàu có, quyền thế cùng với cuộc sống sung sướng, nhàn hạ.</a:t>
            </a:r>
          </a:p>
        </p:txBody>
      </p:sp>
      <p:sp>
        <p:nvSpPr>
          <p:cNvPr id="7" name="Curved Right Arrow 6"/>
          <p:cNvSpPr/>
          <p:nvPr/>
        </p:nvSpPr>
        <p:spPr>
          <a:xfrm>
            <a:off x="990600" y="2794000"/>
            <a:ext cx="304800" cy="698500"/>
          </a:xfrm>
          <a:prstGeom prst="curv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p:cNvPicPr>
          <p:nvPr/>
        </p:nvPicPr>
        <p:blipFill>
          <a:blip r:embed="rId2"/>
          <a:srcRect/>
          <a:stretch>
            <a:fillRect/>
          </a:stretch>
        </p:blipFill>
        <p:spPr bwMode="auto">
          <a:xfrm>
            <a:off x="5791201" y="3702844"/>
            <a:ext cx="3209925" cy="2008188"/>
          </a:xfrm>
          <a:prstGeom prst="rect">
            <a:avLst/>
          </a:prstGeom>
          <a:noFill/>
          <a:ln w="9525">
            <a:noFill/>
            <a:miter lim="800000"/>
            <a:headEnd/>
            <a:tailEnd/>
          </a:ln>
        </p:spPr>
      </p:pic>
      <p:sp>
        <p:nvSpPr>
          <p:cNvPr id="3" name="Left Brace 2"/>
          <p:cNvSpPr/>
          <p:nvPr/>
        </p:nvSpPr>
        <p:spPr>
          <a:xfrm>
            <a:off x="2214546" y="571484"/>
            <a:ext cx="762000" cy="28575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4580" name="TextBox 3"/>
          <p:cNvSpPr txBox="1">
            <a:spLocks noChangeArrowheads="1"/>
          </p:cNvSpPr>
          <p:nvPr/>
        </p:nvSpPr>
        <p:spPr bwMode="auto">
          <a:xfrm>
            <a:off x="228600" y="1016000"/>
            <a:ext cx="2514600" cy="2123658"/>
          </a:xfrm>
          <a:prstGeom prst="rect">
            <a:avLst/>
          </a:prstGeom>
          <a:noFill/>
          <a:ln w="9525">
            <a:noFill/>
            <a:miter lim="800000"/>
            <a:headEnd/>
            <a:tailEnd/>
          </a:ln>
        </p:spPr>
        <p:txBody>
          <a:bodyPr>
            <a:spAutoFit/>
          </a:bodyPr>
          <a:lstStyle/>
          <a:p>
            <a:pPr eaLnBrk="1" hangingPunct="1"/>
            <a:r>
              <a:rPr lang="en-US" altLang="en-US" sz="2400" b="1" smtClean="0">
                <a:latin typeface="Times New Roman" pitchFamily="18" charset="0"/>
                <a:cs typeface="Times New Roman" pitchFamily="18" charset="0"/>
              </a:rPr>
              <a:t>b. SỰ </a:t>
            </a:r>
            <a:r>
              <a:rPr lang="en-US" altLang="en-US" sz="2400" b="1">
                <a:latin typeface="Times New Roman" pitchFamily="18" charset="0"/>
                <a:cs typeface="Times New Roman" pitchFamily="18" charset="0"/>
              </a:rPr>
              <a:t>TRỪNG PHẠT ĐẾN TỪ NHỮNG GÌ NÀNG THẤY</a:t>
            </a:r>
            <a:endParaRPr lang="en-US" altLang="en-US" sz="2400">
              <a:latin typeface="Times New Roman" pitchFamily="18" charset="0"/>
              <a:cs typeface="Times New Roman" pitchFamily="18" charset="0"/>
            </a:endParaRPr>
          </a:p>
          <a:p>
            <a:pPr eaLnBrk="1" hangingPunct="1"/>
            <a:endParaRPr lang="en-US" altLang="en-US" sz="2400">
              <a:latin typeface="Times New Roman" pitchFamily="18" charset="0"/>
              <a:cs typeface="Times New Roman" pitchFamily="18" charset="0"/>
            </a:endParaRPr>
          </a:p>
        </p:txBody>
      </p:sp>
      <p:sp>
        <p:nvSpPr>
          <p:cNvPr id="24581" name="TextBox 4"/>
          <p:cNvSpPr txBox="1">
            <a:spLocks noChangeArrowheads="1"/>
          </p:cNvSpPr>
          <p:nvPr/>
        </p:nvSpPr>
        <p:spPr bwMode="auto">
          <a:xfrm>
            <a:off x="3214678" y="428608"/>
            <a:ext cx="5929321" cy="3323987"/>
          </a:xfrm>
          <a:prstGeom prst="rect">
            <a:avLst/>
          </a:prstGeom>
          <a:noFill/>
          <a:ln w="9525">
            <a:noFill/>
            <a:miter lim="800000"/>
            <a:headEnd/>
            <a:tailEnd/>
          </a:ln>
        </p:spPr>
        <p:txBody>
          <a:bodyPr wrap="square">
            <a:spAutoFit/>
          </a:bodyPr>
          <a:lstStyle/>
          <a:p>
            <a:pPr eaLnBrk="1" hangingPunct="1"/>
            <a:r>
              <a:rPr lang="en-US" altLang="en-US" sz="2800">
                <a:latin typeface="Times New Roman" pitchFamily="18" charset="0"/>
                <a:cs typeface="Times New Roman" pitchFamily="18" charset="0"/>
              </a:rPr>
              <a:t>+ Công chúa bị ấn tượng bởi vẻ đẹp của những nơi nàng đi qua: cánh rừng, thảo nguyên, thành phố,…</a:t>
            </a:r>
          </a:p>
          <a:p>
            <a:pPr eaLnBrk="1" hangingPunct="1"/>
            <a:r>
              <a:rPr lang="en-US" altLang="en-US" sz="2800">
                <a:latin typeface="Times New Roman" pitchFamily="18" charset="0"/>
                <a:cs typeface="Times New Roman" pitchFamily="18" charset="0"/>
              </a:rPr>
              <a:t>+ Nàng càng cảm thấy nuối tiếc và ân hận khi biết chúng đều thuộc về vương quốc của Vua chích choè. Nàng hối hận vì quyết định của mình thì đã muộn.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Brace 2"/>
          <p:cNvSpPr/>
          <p:nvPr/>
        </p:nvSpPr>
        <p:spPr>
          <a:xfrm>
            <a:off x="2814638" y="635000"/>
            <a:ext cx="762000" cy="28575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5603" name="TextBox 3"/>
          <p:cNvSpPr txBox="1">
            <a:spLocks noChangeArrowheads="1"/>
          </p:cNvSpPr>
          <p:nvPr/>
        </p:nvSpPr>
        <p:spPr bwMode="auto">
          <a:xfrm>
            <a:off x="228600" y="1016000"/>
            <a:ext cx="2514600" cy="2492990"/>
          </a:xfrm>
          <a:prstGeom prst="rect">
            <a:avLst/>
          </a:prstGeom>
          <a:noFill/>
          <a:ln w="9525">
            <a:noFill/>
            <a:miter lim="800000"/>
            <a:headEnd/>
            <a:tailEnd/>
          </a:ln>
        </p:spPr>
        <p:txBody>
          <a:bodyPr>
            <a:spAutoFit/>
          </a:bodyPr>
          <a:lstStyle/>
          <a:p>
            <a:pPr eaLnBrk="1" hangingPunct="1"/>
            <a:r>
              <a:rPr lang="en-US" altLang="en-US" sz="2400" b="1" smtClean="0">
                <a:latin typeface="Times New Roman" pitchFamily="18" charset="0"/>
                <a:cs typeface="Times New Roman" pitchFamily="18" charset="0"/>
              </a:rPr>
              <a:t>c. NHỮNG </a:t>
            </a:r>
            <a:r>
              <a:rPr lang="en-US" altLang="en-US" sz="2400" b="1">
                <a:latin typeface="Times New Roman" pitchFamily="18" charset="0"/>
                <a:cs typeface="Times New Roman" pitchFamily="18" charset="0"/>
              </a:rPr>
              <a:t>THỬ THÁCH MÀ NÀNG CÔNG CHÚA PHẢI TRẢI QUA</a:t>
            </a:r>
          </a:p>
          <a:p>
            <a:pPr eaLnBrk="1" hangingPunct="1"/>
            <a:endParaRPr lang="en-US" altLang="en-US" sz="2400">
              <a:latin typeface="Times New Roman" pitchFamily="18" charset="0"/>
              <a:cs typeface="Times New Roman" pitchFamily="18" charset="0"/>
            </a:endParaRPr>
          </a:p>
        </p:txBody>
      </p:sp>
      <p:sp>
        <p:nvSpPr>
          <p:cNvPr id="25604" name="TextBox 4"/>
          <p:cNvSpPr txBox="1">
            <a:spLocks noChangeArrowheads="1"/>
          </p:cNvSpPr>
          <p:nvPr/>
        </p:nvSpPr>
        <p:spPr bwMode="auto">
          <a:xfrm>
            <a:off x="3576638" y="428608"/>
            <a:ext cx="3710006" cy="1384995"/>
          </a:xfrm>
          <a:prstGeom prst="rect">
            <a:avLst/>
          </a:prstGeom>
          <a:noFill/>
          <a:ln w="9525">
            <a:noFill/>
            <a:miter lim="800000"/>
            <a:headEnd/>
            <a:tailEnd/>
          </a:ln>
        </p:spPr>
        <p:txBody>
          <a:bodyPr wrap="square">
            <a:spAutoFit/>
          </a:bodyPr>
          <a:lstStyle/>
          <a:p>
            <a:pPr eaLnBrk="1" hangingPunct="1"/>
            <a:r>
              <a:rPr lang="en-US" altLang="en-US" sz="2800">
                <a:latin typeface="Times New Roman" pitchFamily="18" charset="0"/>
                <a:cs typeface="Times New Roman" pitchFamily="18" charset="0"/>
              </a:rPr>
              <a:t>+ Sống trong túp lều nhỏ xíu, thảm thương. Không người hầu  kẻ hạ.</a:t>
            </a:r>
          </a:p>
        </p:txBody>
      </p:sp>
      <p:pic>
        <p:nvPicPr>
          <p:cNvPr id="25605" name="Picture 5"/>
          <p:cNvPicPr>
            <a:picLocks noChangeAspect="1"/>
          </p:cNvPicPr>
          <p:nvPr/>
        </p:nvPicPr>
        <p:blipFill>
          <a:blip r:embed="rId2"/>
          <a:srcRect/>
          <a:stretch>
            <a:fillRect/>
          </a:stretch>
        </p:blipFill>
        <p:spPr bwMode="auto">
          <a:xfrm>
            <a:off x="4953001" y="4000500"/>
            <a:ext cx="3476625" cy="1317625"/>
          </a:xfrm>
          <a:prstGeom prst="rect">
            <a:avLst/>
          </a:prstGeom>
          <a:noFill/>
          <a:ln w="9525">
            <a:noFill/>
            <a:miter lim="800000"/>
            <a:headEnd/>
            <a:tailEnd/>
          </a:ln>
        </p:spPr>
      </p:pic>
      <p:sp>
        <p:nvSpPr>
          <p:cNvPr id="25606" name="TextBox 6"/>
          <p:cNvSpPr txBox="1">
            <a:spLocks noChangeArrowheads="1"/>
          </p:cNvSpPr>
          <p:nvPr/>
        </p:nvSpPr>
        <p:spPr bwMode="auto">
          <a:xfrm>
            <a:off x="3576638" y="2476500"/>
            <a:ext cx="3924320" cy="1384995"/>
          </a:xfrm>
          <a:prstGeom prst="rect">
            <a:avLst/>
          </a:prstGeom>
          <a:noFill/>
          <a:ln w="9525">
            <a:noFill/>
            <a:miter lim="800000"/>
            <a:headEnd/>
            <a:tailEnd/>
          </a:ln>
        </p:spPr>
        <p:txBody>
          <a:bodyPr wrap="square">
            <a:spAutoFit/>
          </a:bodyPr>
          <a:lstStyle/>
          <a:p>
            <a:pPr eaLnBrk="1" hangingPunct="1"/>
            <a:r>
              <a:rPr lang="en-US" altLang="en-US" sz="2800">
                <a:latin typeface="Times New Roman" pitchFamily="18" charset="0"/>
                <a:cs typeface="Times New Roman" pitchFamily="18" charset="0"/>
              </a:rPr>
              <a:t>+ Nàng phải tự mình nhóm bếp, nấu ăn. Nhưng rồi thức ăn cũng hết.</a:t>
            </a:r>
          </a:p>
        </p:txBody>
      </p:sp>
      <p:sp>
        <p:nvSpPr>
          <p:cNvPr id="25607" name="TextBox 7"/>
          <p:cNvSpPr txBox="1">
            <a:spLocks noChangeArrowheads="1"/>
          </p:cNvSpPr>
          <p:nvPr/>
        </p:nvSpPr>
        <p:spPr bwMode="auto">
          <a:xfrm>
            <a:off x="7215206" y="1016000"/>
            <a:ext cx="1928794" cy="923330"/>
          </a:xfrm>
          <a:prstGeom prst="rect">
            <a:avLst/>
          </a:prstGeom>
          <a:noFill/>
          <a:ln w="9525">
            <a:noFill/>
            <a:miter lim="800000"/>
            <a:headEnd/>
            <a:tailEnd/>
          </a:ln>
        </p:spPr>
        <p:txBody>
          <a:bodyPr wrap="square">
            <a:spAutoFit/>
          </a:bodyPr>
          <a:lstStyle/>
          <a:p>
            <a:pPr eaLnBrk="1" hangingPunct="1"/>
            <a:r>
              <a:rPr lang="en-US" altLang="en-US" sz="2400" b="1">
                <a:solidFill>
                  <a:srgbClr val="FF0000"/>
                </a:solidFill>
                <a:latin typeface="Times New Roman" pitchFamily="18" charset="0"/>
                <a:cs typeface="Times New Roman" pitchFamily="18" charset="0"/>
              </a:rPr>
              <a:t>=&gt; NGHÈO</a:t>
            </a:r>
          </a:p>
          <a:p>
            <a:pPr eaLnBrk="1" hangingPunct="1"/>
            <a:endParaRPr lang="en-US" altLang="en-US">
              <a:solidFill>
                <a:srgbClr val="FF0000"/>
              </a:solidFill>
            </a:endParaRPr>
          </a:p>
        </p:txBody>
      </p:sp>
      <p:sp>
        <p:nvSpPr>
          <p:cNvPr id="25608" name="TextBox 8"/>
          <p:cNvSpPr txBox="1">
            <a:spLocks noChangeArrowheads="1"/>
          </p:cNvSpPr>
          <p:nvPr/>
        </p:nvSpPr>
        <p:spPr bwMode="auto">
          <a:xfrm>
            <a:off x="7643834" y="2746375"/>
            <a:ext cx="1347766" cy="923330"/>
          </a:xfrm>
          <a:prstGeom prst="rect">
            <a:avLst/>
          </a:prstGeom>
          <a:noFill/>
          <a:ln w="9525">
            <a:noFill/>
            <a:miter lim="800000"/>
            <a:headEnd/>
            <a:tailEnd/>
          </a:ln>
        </p:spPr>
        <p:txBody>
          <a:bodyPr wrap="square">
            <a:spAutoFit/>
          </a:bodyPr>
          <a:lstStyle/>
          <a:p>
            <a:pPr eaLnBrk="1" hangingPunct="1"/>
            <a:r>
              <a:rPr lang="en-US" altLang="en-US" sz="2400" b="1">
                <a:solidFill>
                  <a:srgbClr val="FF0000"/>
                </a:solidFill>
                <a:latin typeface="Times New Roman" pitchFamily="18" charset="0"/>
                <a:cs typeface="Times New Roman" pitchFamily="18" charset="0"/>
              </a:rPr>
              <a:t>=&gt; ĐÓI</a:t>
            </a:r>
          </a:p>
          <a:p>
            <a:pPr eaLnBrk="1" hangingPunct="1"/>
            <a:endParaRPr lang="en-US" altLang="en-US">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Brace 2"/>
          <p:cNvSpPr/>
          <p:nvPr/>
        </p:nvSpPr>
        <p:spPr>
          <a:xfrm>
            <a:off x="2057400" y="526521"/>
            <a:ext cx="762000" cy="4826000"/>
          </a:xfrm>
          <a:prstGeom prst="leftBrace">
            <a:avLst>
              <a:gd name="adj1" fmla="val 8333"/>
              <a:gd name="adj2" fmla="val 50544"/>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6627" name="TextBox 3"/>
          <p:cNvSpPr txBox="1">
            <a:spLocks noChangeArrowheads="1"/>
          </p:cNvSpPr>
          <p:nvPr/>
        </p:nvSpPr>
        <p:spPr bwMode="auto">
          <a:xfrm>
            <a:off x="228600" y="1016000"/>
            <a:ext cx="2514600" cy="2492990"/>
          </a:xfrm>
          <a:prstGeom prst="rect">
            <a:avLst/>
          </a:prstGeom>
          <a:noFill/>
          <a:ln w="9525">
            <a:noFill/>
            <a:miter lim="800000"/>
            <a:headEnd/>
            <a:tailEnd/>
          </a:ln>
        </p:spPr>
        <p:txBody>
          <a:bodyPr>
            <a:spAutoFit/>
          </a:bodyPr>
          <a:lstStyle/>
          <a:p>
            <a:pPr eaLnBrk="1" hangingPunct="1"/>
            <a:r>
              <a:rPr lang="en-US" altLang="en-US" sz="2400" b="1" smtClean="0">
                <a:latin typeface="Times New Roman" pitchFamily="18" charset="0"/>
                <a:cs typeface="Times New Roman" pitchFamily="18" charset="0"/>
              </a:rPr>
              <a:t> NHỮNG </a:t>
            </a:r>
            <a:r>
              <a:rPr lang="en-US" altLang="en-US" sz="2400" b="1">
                <a:latin typeface="Times New Roman" pitchFamily="18" charset="0"/>
                <a:cs typeface="Times New Roman" pitchFamily="18" charset="0"/>
              </a:rPr>
              <a:t>THỬ THÁCH MÀ NÀNG CÔNG CHÚA PHẢI TRẢI QUA</a:t>
            </a:r>
          </a:p>
          <a:p>
            <a:pPr eaLnBrk="1" hangingPunct="1"/>
            <a:endParaRPr lang="en-US" altLang="en-US" sz="2400">
              <a:latin typeface="Times New Roman" pitchFamily="18" charset="0"/>
              <a:cs typeface="Times New Roman" pitchFamily="18" charset="0"/>
            </a:endParaRPr>
          </a:p>
        </p:txBody>
      </p:sp>
      <p:sp>
        <p:nvSpPr>
          <p:cNvPr id="26628" name="TextBox 4"/>
          <p:cNvSpPr txBox="1">
            <a:spLocks noChangeArrowheads="1"/>
          </p:cNvSpPr>
          <p:nvPr/>
        </p:nvSpPr>
        <p:spPr bwMode="auto">
          <a:xfrm>
            <a:off x="2514601" y="504032"/>
            <a:ext cx="4454525" cy="2308324"/>
          </a:xfrm>
          <a:prstGeom prst="rect">
            <a:avLst/>
          </a:prstGeom>
          <a:noFill/>
          <a:ln w="9525">
            <a:noFill/>
            <a:miter lim="800000"/>
            <a:headEnd/>
            <a:tailEnd/>
          </a:ln>
        </p:spPr>
        <p:txBody>
          <a:bodyPr>
            <a:spAutoFit/>
          </a:bodyPr>
          <a:lstStyle/>
          <a:p>
            <a:pPr eaLnBrk="1" hangingPunct="1"/>
            <a:r>
              <a:rPr lang="en-US" altLang="en-US" sz="2400">
                <a:latin typeface="Times New Roman" pitchFamily="18" charset="0"/>
                <a:cs typeface="Times New Roman" pitchFamily="18" charset="0"/>
              </a:rPr>
              <a:t>+ Nàng phải làm việc mưu sinh: chẻ lạt, đan sọt; quay sợi, dệt vải-&gt; phải chịu đựng những đau đớn khi bàn tay mềm mại bị cạnh sắc của tre nứa cứa rỉ máu, bị sợi vài cứa, máu rơi xuống nền nhà.</a:t>
            </a:r>
          </a:p>
        </p:txBody>
      </p:sp>
      <p:sp>
        <p:nvSpPr>
          <p:cNvPr id="26629" name="TextBox 6"/>
          <p:cNvSpPr txBox="1">
            <a:spLocks noChangeArrowheads="1"/>
          </p:cNvSpPr>
          <p:nvPr/>
        </p:nvSpPr>
        <p:spPr bwMode="auto">
          <a:xfrm>
            <a:off x="2498725" y="3869532"/>
            <a:ext cx="4144977" cy="1200329"/>
          </a:xfrm>
          <a:prstGeom prst="rect">
            <a:avLst/>
          </a:prstGeom>
          <a:noFill/>
          <a:ln w="9525">
            <a:noFill/>
            <a:miter lim="800000"/>
            <a:headEnd/>
            <a:tailEnd/>
          </a:ln>
        </p:spPr>
        <p:txBody>
          <a:bodyPr wrap="square">
            <a:spAutoFit/>
          </a:bodyPr>
          <a:lstStyle/>
          <a:p>
            <a:pPr eaLnBrk="1" hangingPunct="1"/>
            <a:r>
              <a:rPr lang="en-US" altLang="en-US" sz="2400"/>
              <a:t>+ </a:t>
            </a:r>
            <a:r>
              <a:rPr lang="en-US" altLang="en-US" sz="2400">
                <a:latin typeface="Times New Roman" pitchFamily="18" charset="0"/>
                <a:cs typeface="Times New Roman" pitchFamily="18" charset="0"/>
              </a:rPr>
              <a:t>Phải ra chợ ngồi bán hàng, chịu đựng sự “ dè bỉu nhạo báng” của những người quen.</a:t>
            </a:r>
          </a:p>
        </p:txBody>
      </p:sp>
      <p:sp>
        <p:nvSpPr>
          <p:cNvPr id="26630" name="TextBox 7"/>
          <p:cNvSpPr txBox="1">
            <a:spLocks noChangeArrowheads="1"/>
          </p:cNvSpPr>
          <p:nvPr/>
        </p:nvSpPr>
        <p:spPr bwMode="auto">
          <a:xfrm>
            <a:off x="7010400" y="214294"/>
            <a:ext cx="1981200" cy="2862322"/>
          </a:xfrm>
          <a:prstGeom prst="rect">
            <a:avLst/>
          </a:prstGeom>
          <a:noFill/>
          <a:ln w="9525">
            <a:noFill/>
            <a:miter lim="800000"/>
            <a:headEnd/>
            <a:tailEnd/>
          </a:ln>
        </p:spPr>
        <p:txBody>
          <a:bodyPr wrap="square">
            <a:spAutoFit/>
          </a:bodyPr>
          <a:lstStyle/>
          <a:p>
            <a:pPr eaLnBrk="1" hangingPunct="1"/>
            <a:r>
              <a:rPr lang="en-US" altLang="en-US" sz="2400" b="1">
                <a:solidFill>
                  <a:srgbClr val="FF0000"/>
                </a:solidFill>
                <a:latin typeface="Times New Roman" pitchFamily="18" charset="0"/>
                <a:cs typeface="Times New Roman" pitchFamily="18" charset="0"/>
              </a:rPr>
              <a:t>=&gt; CƠ CỰC</a:t>
            </a:r>
            <a:r>
              <a:rPr lang="en-US" altLang="en-US" sz="2400" b="1">
                <a:latin typeface="Times New Roman" pitchFamily="18" charset="0"/>
                <a:cs typeface="Times New Roman" pitchFamily="18" charset="0"/>
              </a:rPr>
              <a:t>, cái đẹp  ngày xưa nay đã bị tàn phá bởi thực tế nghiệt ngã.</a:t>
            </a:r>
          </a:p>
          <a:p>
            <a:pPr eaLnBrk="1" hangingPunct="1"/>
            <a:endParaRPr lang="en-US" altLang="en-US" sz="2400" b="1">
              <a:solidFill>
                <a:srgbClr val="FF0000"/>
              </a:solidFill>
              <a:latin typeface="Times New Roman" pitchFamily="18" charset="0"/>
              <a:cs typeface="Times New Roman" pitchFamily="18" charset="0"/>
            </a:endParaRPr>
          </a:p>
        </p:txBody>
      </p:sp>
      <p:sp>
        <p:nvSpPr>
          <p:cNvPr id="26631" name="TextBox 8"/>
          <p:cNvSpPr txBox="1">
            <a:spLocks noChangeArrowheads="1"/>
          </p:cNvSpPr>
          <p:nvPr/>
        </p:nvSpPr>
        <p:spPr bwMode="auto">
          <a:xfrm>
            <a:off x="6643702" y="3679032"/>
            <a:ext cx="2500297" cy="1938992"/>
          </a:xfrm>
          <a:prstGeom prst="rect">
            <a:avLst/>
          </a:prstGeom>
          <a:noFill/>
          <a:ln w="9525">
            <a:noFill/>
            <a:miter lim="800000"/>
            <a:headEnd/>
            <a:tailEnd/>
          </a:ln>
        </p:spPr>
        <p:txBody>
          <a:bodyPr wrap="square">
            <a:spAutoFit/>
          </a:bodyPr>
          <a:lstStyle/>
          <a:p>
            <a:pPr eaLnBrk="1" hangingPunct="1"/>
            <a:r>
              <a:rPr lang="en-US" altLang="en-US" sz="2400" b="1">
                <a:solidFill>
                  <a:srgbClr val="FF0000"/>
                </a:solidFill>
                <a:latin typeface="Times New Roman" pitchFamily="18" charset="0"/>
                <a:cs typeface="Times New Roman" pitchFamily="18" charset="0"/>
              </a:rPr>
              <a:t>=&gt; TỦI HỔ, </a:t>
            </a:r>
            <a:r>
              <a:rPr lang="en-US" altLang="en-US" sz="2400">
                <a:latin typeface="Times New Roman" pitchFamily="18" charset="0"/>
                <a:cs typeface="Times New Roman" pitchFamily="18" charset="0"/>
              </a:rPr>
              <a:t>phải chịu đựng cảm giác mà khi xưa nàng đã gây ra cho người khác.</a:t>
            </a:r>
            <a:endParaRPr lang="en-US" altLang="en-US">
              <a:solidFill>
                <a:srgbClr val="FF0000"/>
              </a:solidFill>
              <a:latin typeface="Times New Roman" pitchFamily="18" charset="0"/>
              <a:cs typeface="Times New Roman" pitchFamily="18" charset="0"/>
            </a:endParaRPr>
          </a:p>
        </p:txBody>
      </p:sp>
      <p:pic>
        <p:nvPicPr>
          <p:cNvPr id="26632" name="Picture 9"/>
          <p:cNvPicPr>
            <a:picLocks noChangeAspect="1"/>
          </p:cNvPicPr>
          <p:nvPr/>
        </p:nvPicPr>
        <p:blipFill>
          <a:blip r:embed="rId2"/>
          <a:srcRect/>
          <a:stretch>
            <a:fillRect/>
          </a:stretch>
        </p:blipFill>
        <p:spPr bwMode="auto">
          <a:xfrm>
            <a:off x="2632075" y="2786062"/>
            <a:ext cx="1538288" cy="821533"/>
          </a:xfrm>
          <a:prstGeom prst="rect">
            <a:avLst/>
          </a:prstGeom>
          <a:noFill/>
          <a:ln w="9525">
            <a:noFill/>
            <a:miter lim="800000"/>
            <a:headEnd/>
            <a:tailEnd/>
          </a:ln>
        </p:spPr>
      </p:pic>
      <p:pic>
        <p:nvPicPr>
          <p:cNvPr id="26633" name="Picture 10"/>
          <p:cNvPicPr>
            <a:picLocks noChangeAspect="1"/>
          </p:cNvPicPr>
          <p:nvPr/>
        </p:nvPicPr>
        <p:blipFill>
          <a:blip r:embed="rId3"/>
          <a:srcRect/>
          <a:stretch>
            <a:fillRect/>
          </a:stretch>
        </p:blipFill>
        <p:spPr bwMode="auto">
          <a:xfrm>
            <a:off x="5207001" y="2786061"/>
            <a:ext cx="1228725" cy="886355"/>
          </a:xfrm>
          <a:prstGeom prst="rect">
            <a:avLst/>
          </a:prstGeom>
          <a:noFill/>
          <a:ln w="9525">
            <a:noFill/>
            <a:miter lim="800000"/>
            <a:headEnd/>
            <a:tailEnd/>
          </a:ln>
        </p:spPr>
      </p:pic>
      <p:pic>
        <p:nvPicPr>
          <p:cNvPr id="26634" name="Picture 11"/>
          <p:cNvPicPr>
            <a:picLocks noChangeAspect="1"/>
          </p:cNvPicPr>
          <p:nvPr/>
        </p:nvPicPr>
        <p:blipFill>
          <a:blip r:embed="rId4"/>
          <a:srcRect/>
          <a:stretch>
            <a:fillRect/>
          </a:stretch>
        </p:blipFill>
        <p:spPr bwMode="auto">
          <a:xfrm>
            <a:off x="7215206" y="2857500"/>
            <a:ext cx="1541462" cy="722311"/>
          </a:xfrm>
          <a:prstGeom prst="rect">
            <a:avLst/>
          </a:prstGeom>
          <a:noFill/>
          <a:ln w="9525">
            <a:noFill/>
            <a:miter lim="800000"/>
            <a:headEnd/>
            <a:tailEnd/>
          </a:ln>
        </p:spPr>
      </p:pic>
      <p:sp>
        <p:nvSpPr>
          <p:cNvPr id="26635" name="TextBox 1"/>
          <p:cNvSpPr txBox="1">
            <a:spLocks noChangeArrowheads="1"/>
          </p:cNvSpPr>
          <p:nvPr/>
        </p:nvSpPr>
        <p:spPr bwMode="auto">
          <a:xfrm>
            <a:off x="4506913" y="2918355"/>
            <a:ext cx="685800" cy="461665"/>
          </a:xfrm>
          <a:prstGeom prst="rect">
            <a:avLst/>
          </a:prstGeom>
          <a:noFill/>
          <a:ln w="9525">
            <a:noFill/>
            <a:miter lim="800000"/>
            <a:headEnd/>
            <a:tailEnd/>
          </a:ln>
        </p:spPr>
        <p:txBody>
          <a:bodyPr>
            <a:spAutoFit/>
          </a:bodyPr>
          <a:lstStyle/>
          <a:p>
            <a:pPr eaLnBrk="1" hangingPunct="1"/>
            <a:r>
              <a:rPr lang="en-US" altLang="en-US" sz="2400" b="1">
                <a:solidFill>
                  <a:srgbClr val="FF0000"/>
                </a:solidFill>
                <a:latin typeface="Times New Roman" pitchFamily="18" charset="0"/>
                <a:cs typeface="Times New Roman" pitchFamily="18" charset="0"/>
              </a:rPr>
              <a:t>=&gt;</a:t>
            </a:r>
            <a:r>
              <a:rPr lang="en-US" altLang="en-US" sz="2400" b="1">
                <a:solidFill>
                  <a:srgbClr val="FF0000"/>
                </a:solidFill>
              </a:rPr>
              <a:t> </a:t>
            </a:r>
          </a:p>
        </p:txBody>
      </p:sp>
      <p:sp>
        <p:nvSpPr>
          <p:cNvPr id="26636" name="TextBox 12"/>
          <p:cNvSpPr txBox="1">
            <a:spLocks noChangeArrowheads="1"/>
          </p:cNvSpPr>
          <p:nvPr/>
        </p:nvSpPr>
        <p:spPr bwMode="auto">
          <a:xfrm>
            <a:off x="6677025" y="2965980"/>
            <a:ext cx="685800" cy="461665"/>
          </a:xfrm>
          <a:prstGeom prst="rect">
            <a:avLst/>
          </a:prstGeom>
          <a:noFill/>
          <a:ln w="9525">
            <a:noFill/>
            <a:miter lim="800000"/>
            <a:headEnd/>
            <a:tailEnd/>
          </a:ln>
        </p:spPr>
        <p:txBody>
          <a:bodyPr>
            <a:spAutoFit/>
          </a:bodyPr>
          <a:lstStyle/>
          <a:p>
            <a:pPr eaLnBrk="1" hangingPunct="1"/>
            <a:r>
              <a:rPr lang="en-US" altLang="en-US" sz="2400" b="1">
                <a:solidFill>
                  <a:srgbClr val="FF0000"/>
                </a:solidFill>
                <a:latin typeface="Times New Roman" pitchFamily="18" charset="0"/>
                <a:cs typeface="Times New Roman" pitchFamily="18" charset="0"/>
              </a:rPr>
              <a:t>=&gt;</a:t>
            </a:r>
            <a:r>
              <a:rPr lang="en-US" altLang="en-US" sz="2400" b="1">
                <a:solidFill>
                  <a:srgbClr val="FF0000"/>
                </a:solidFill>
              </a:rPr>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Brace 2"/>
          <p:cNvSpPr/>
          <p:nvPr/>
        </p:nvSpPr>
        <p:spPr>
          <a:xfrm>
            <a:off x="2057400" y="526521"/>
            <a:ext cx="762000" cy="4826000"/>
          </a:xfrm>
          <a:prstGeom prst="leftBrace">
            <a:avLst>
              <a:gd name="adj1" fmla="val 8333"/>
              <a:gd name="adj2" fmla="val 50544"/>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7651" name="TextBox 3"/>
          <p:cNvSpPr txBox="1">
            <a:spLocks noChangeArrowheads="1"/>
          </p:cNvSpPr>
          <p:nvPr/>
        </p:nvSpPr>
        <p:spPr bwMode="auto">
          <a:xfrm>
            <a:off x="228600" y="1016000"/>
            <a:ext cx="2514600" cy="2492990"/>
          </a:xfrm>
          <a:prstGeom prst="rect">
            <a:avLst/>
          </a:prstGeom>
          <a:noFill/>
          <a:ln w="9525">
            <a:noFill/>
            <a:miter lim="800000"/>
            <a:headEnd/>
            <a:tailEnd/>
          </a:ln>
        </p:spPr>
        <p:txBody>
          <a:bodyPr>
            <a:spAutoFit/>
          </a:bodyPr>
          <a:lstStyle/>
          <a:p>
            <a:pPr eaLnBrk="1" hangingPunct="1"/>
            <a:r>
              <a:rPr lang="en-US" altLang="en-US" sz="2400" b="1">
                <a:latin typeface="Times New Roman" pitchFamily="18" charset="0"/>
                <a:cs typeface="Times New Roman" pitchFamily="18" charset="0"/>
              </a:rPr>
              <a:t>NHỮNG THỬ THÁCH MÀ NÀNG CÔNG CHÚA PHẢI TRẢI QUA</a:t>
            </a:r>
          </a:p>
          <a:p>
            <a:pPr eaLnBrk="1" hangingPunct="1"/>
            <a:endParaRPr lang="en-US" altLang="en-US" sz="2400">
              <a:latin typeface="Times New Roman" pitchFamily="18" charset="0"/>
              <a:cs typeface="Times New Roman" pitchFamily="18" charset="0"/>
            </a:endParaRPr>
          </a:p>
        </p:txBody>
      </p:sp>
      <p:sp>
        <p:nvSpPr>
          <p:cNvPr id="27652" name="TextBox 4"/>
          <p:cNvSpPr txBox="1">
            <a:spLocks noChangeArrowheads="1"/>
          </p:cNvSpPr>
          <p:nvPr/>
        </p:nvSpPr>
        <p:spPr bwMode="auto">
          <a:xfrm>
            <a:off x="2514600" y="504032"/>
            <a:ext cx="3429000" cy="1938992"/>
          </a:xfrm>
          <a:prstGeom prst="rect">
            <a:avLst/>
          </a:prstGeom>
          <a:noFill/>
          <a:ln w="9525">
            <a:noFill/>
            <a:miter lim="800000"/>
            <a:headEnd/>
            <a:tailEnd/>
          </a:ln>
        </p:spPr>
        <p:txBody>
          <a:bodyPr>
            <a:spAutoFit/>
          </a:bodyPr>
          <a:lstStyle/>
          <a:p>
            <a:pPr eaLnBrk="1" hangingPunct="1"/>
            <a:r>
              <a:rPr lang="en-US" altLang="en-US" sz="2400">
                <a:latin typeface="Times New Roman" pitchFamily="18" charset="0"/>
                <a:cs typeface="Times New Roman" pitchFamily="18" charset="0"/>
              </a:rPr>
              <a:t>+ Vào làm phụ bếp trong cung điện: vừa làm công việc phục dịch vừa tranh thủ lấy đồ ăn thừa về cho hai vợ chồng.</a:t>
            </a:r>
          </a:p>
        </p:txBody>
      </p:sp>
      <p:sp>
        <p:nvSpPr>
          <p:cNvPr id="27653" name="TextBox 6"/>
          <p:cNvSpPr txBox="1">
            <a:spLocks noChangeArrowheads="1"/>
          </p:cNvSpPr>
          <p:nvPr/>
        </p:nvSpPr>
        <p:spPr bwMode="auto">
          <a:xfrm>
            <a:off x="2498725" y="3869532"/>
            <a:ext cx="4073539" cy="1200329"/>
          </a:xfrm>
          <a:prstGeom prst="rect">
            <a:avLst/>
          </a:prstGeom>
          <a:noFill/>
          <a:ln w="9525">
            <a:noFill/>
            <a:miter lim="800000"/>
            <a:headEnd/>
            <a:tailEnd/>
          </a:ln>
        </p:spPr>
        <p:txBody>
          <a:bodyPr wrap="square">
            <a:spAutoFit/>
          </a:bodyPr>
          <a:lstStyle/>
          <a:p>
            <a:pPr eaLnBrk="1" hangingPunct="1"/>
            <a:r>
              <a:rPr lang="en-US" altLang="en-US" sz="2400">
                <a:latin typeface="Times New Roman" pitchFamily="18" charset="0"/>
                <a:cs typeface="Times New Roman" pitchFamily="18" charset="0"/>
              </a:rPr>
              <a:t>+ Chứng kiến hôn lễ long trọng ttrong cung điện của Vua chích choè.</a:t>
            </a:r>
          </a:p>
        </p:txBody>
      </p:sp>
      <p:sp>
        <p:nvSpPr>
          <p:cNvPr id="27654" name="TextBox 7"/>
          <p:cNvSpPr txBox="1">
            <a:spLocks noChangeArrowheads="1"/>
          </p:cNvSpPr>
          <p:nvPr/>
        </p:nvSpPr>
        <p:spPr bwMode="auto">
          <a:xfrm>
            <a:off x="5943600" y="142856"/>
            <a:ext cx="3048000" cy="2816156"/>
          </a:xfrm>
          <a:prstGeom prst="rect">
            <a:avLst/>
          </a:prstGeom>
          <a:noFill/>
          <a:ln w="9525">
            <a:noFill/>
            <a:miter lim="800000"/>
            <a:headEnd/>
            <a:tailEnd/>
          </a:ln>
        </p:spPr>
        <p:txBody>
          <a:bodyPr wrap="square">
            <a:spAutoFit/>
          </a:bodyPr>
          <a:lstStyle/>
          <a:p>
            <a:pPr eaLnBrk="1" hangingPunct="1"/>
            <a:r>
              <a:rPr lang="en-US" altLang="en-US" sz="2200" b="1">
                <a:solidFill>
                  <a:srgbClr val="FF0000"/>
                </a:solidFill>
                <a:latin typeface="Times New Roman" pitchFamily="18" charset="0"/>
                <a:cs typeface="Times New Roman" pitchFamily="18" charset="0"/>
              </a:rPr>
              <a:t>=&gt; </a:t>
            </a:r>
            <a:r>
              <a:rPr lang="en-US" altLang="en-US" sz="2400">
                <a:latin typeface="Times New Roman" pitchFamily="18" charset="0"/>
                <a:cs typeface="Times New Roman" pitchFamily="18" charset="0"/>
              </a:rPr>
              <a:t>Thân phận </a:t>
            </a:r>
            <a:r>
              <a:rPr lang="en-US" altLang="en-US" sz="2400" b="1">
                <a:solidFill>
                  <a:srgbClr val="FF0000"/>
                </a:solidFill>
                <a:latin typeface="Times New Roman" pitchFamily="18" charset="0"/>
                <a:cs typeface="Times New Roman" pitchFamily="18" charset="0"/>
              </a:rPr>
              <a:t>THẤP KÉM</a:t>
            </a:r>
            <a:r>
              <a:rPr lang="en-US" altLang="en-US" sz="2400">
                <a:latin typeface="Times New Roman" pitchFamily="18" charset="0"/>
                <a:cs typeface="Times New Roman" pitchFamily="18" charset="0"/>
              </a:rPr>
              <a:t>=&gt; hình ảnh con người dưới đáy xã hội, phải xin ăn khong khác gì người hát rong xin tiền.</a:t>
            </a:r>
          </a:p>
          <a:p>
            <a:pPr eaLnBrk="1" hangingPunct="1"/>
            <a:endParaRPr lang="en-US" altLang="en-US" sz="2200" b="1">
              <a:solidFill>
                <a:srgbClr val="FF0000"/>
              </a:solidFill>
              <a:latin typeface="Times New Roman" pitchFamily="18" charset="0"/>
              <a:cs typeface="Times New Roman" pitchFamily="18" charset="0"/>
            </a:endParaRPr>
          </a:p>
        </p:txBody>
      </p:sp>
      <p:sp>
        <p:nvSpPr>
          <p:cNvPr id="27655" name="TextBox 8"/>
          <p:cNvSpPr txBox="1">
            <a:spLocks noChangeArrowheads="1"/>
          </p:cNvSpPr>
          <p:nvPr/>
        </p:nvSpPr>
        <p:spPr bwMode="auto">
          <a:xfrm>
            <a:off x="6553200" y="3500442"/>
            <a:ext cx="2438400" cy="2308324"/>
          </a:xfrm>
          <a:prstGeom prst="rect">
            <a:avLst/>
          </a:prstGeom>
          <a:noFill/>
          <a:ln w="9525">
            <a:noFill/>
            <a:miter lim="800000"/>
            <a:headEnd/>
            <a:tailEnd/>
          </a:ln>
        </p:spPr>
        <p:txBody>
          <a:bodyPr wrap="square">
            <a:spAutoFit/>
          </a:bodyPr>
          <a:lstStyle/>
          <a:p>
            <a:pPr eaLnBrk="1" hangingPunct="1"/>
            <a:r>
              <a:rPr lang="en-US" altLang="en-US" sz="2400" b="1">
                <a:solidFill>
                  <a:srgbClr val="FF0000"/>
                </a:solidFill>
                <a:latin typeface="Times New Roman" pitchFamily="18" charset="0"/>
                <a:cs typeface="Times New Roman" pitchFamily="18" charset="0"/>
              </a:rPr>
              <a:t>=&gt; </a:t>
            </a:r>
            <a:r>
              <a:rPr lang="en-US" altLang="en-US" sz="2400">
                <a:latin typeface="Times New Roman" pitchFamily="18" charset="0"/>
                <a:cs typeface="Times New Roman" pitchFamily="18" charset="0"/>
              </a:rPr>
              <a:t>Thấy buồn tủi thay cho số phận mình, tự trách tính kiêu căng, ngông cuồng của mình.</a:t>
            </a:r>
            <a:endParaRPr lang="en-US" altLang="en-US">
              <a:solidFill>
                <a:srgbClr val="FF0000"/>
              </a:solidFill>
              <a:latin typeface="Times New Roman" pitchFamily="18" charset="0"/>
              <a:cs typeface="Times New Roman" pitchFamily="18" charset="0"/>
            </a:endParaRPr>
          </a:p>
        </p:txBody>
      </p:sp>
      <p:sp>
        <p:nvSpPr>
          <p:cNvPr id="27656" name="TextBox 1"/>
          <p:cNvSpPr txBox="1">
            <a:spLocks noChangeArrowheads="1"/>
          </p:cNvSpPr>
          <p:nvPr/>
        </p:nvSpPr>
        <p:spPr bwMode="auto">
          <a:xfrm>
            <a:off x="5421313" y="2918355"/>
            <a:ext cx="685800" cy="461665"/>
          </a:xfrm>
          <a:prstGeom prst="rect">
            <a:avLst/>
          </a:prstGeom>
          <a:noFill/>
          <a:ln w="9525">
            <a:noFill/>
            <a:miter lim="800000"/>
            <a:headEnd/>
            <a:tailEnd/>
          </a:ln>
        </p:spPr>
        <p:txBody>
          <a:bodyPr>
            <a:spAutoFit/>
          </a:bodyPr>
          <a:lstStyle/>
          <a:p>
            <a:pPr eaLnBrk="1" hangingPunct="1"/>
            <a:r>
              <a:rPr lang="en-US" altLang="en-US" sz="2400" b="1">
                <a:solidFill>
                  <a:srgbClr val="FF0000"/>
                </a:solidFill>
                <a:latin typeface="Times New Roman" pitchFamily="18" charset="0"/>
                <a:cs typeface="Times New Roman" pitchFamily="18" charset="0"/>
              </a:rPr>
              <a:t>=&gt;</a:t>
            </a:r>
            <a:r>
              <a:rPr lang="en-US" altLang="en-US" sz="2400" b="1">
                <a:solidFill>
                  <a:srgbClr val="FF0000"/>
                </a:solidFill>
              </a:rPr>
              <a:t> </a:t>
            </a:r>
          </a:p>
        </p:txBody>
      </p:sp>
      <p:pic>
        <p:nvPicPr>
          <p:cNvPr id="27657" name="Picture 13"/>
          <p:cNvPicPr>
            <a:picLocks noChangeAspect="1"/>
          </p:cNvPicPr>
          <p:nvPr/>
        </p:nvPicPr>
        <p:blipFill>
          <a:blip r:embed="rId2"/>
          <a:srcRect/>
          <a:stretch>
            <a:fillRect/>
          </a:stretch>
        </p:blipFill>
        <p:spPr bwMode="auto">
          <a:xfrm>
            <a:off x="2841625" y="2465917"/>
            <a:ext cx="2317750" cy="976313"/>
          </a:xfrm>
          <a:prstGeom prst="rect">
            <a:avLst/>
          </a:prstGeom>
          <a:noFill/>
          <a:ln w="9525">
            <a:noFill/>
            <a:miter lim="800000"/>
            <a:headEnd/>
            <a:tailEnd/>
          </a:ln>
        </p:spPr>
      </p:pic>
      <p:pic>
        <p:nvPicPr>
          <p:cNvPr id="27658" name="Picture 14"/>
          <p:cNvPicPr>
            <a:picLocks noChangeAspect="1"/>
          </p:cNvPicPr>
          <p:nvPr/>
        </p:nvPicPr>
        <p:blipFill>
          <a:blip r:embed="rId3"/>
          <a:srcRect/>
          <a:stretch>
            <a:fillRect/>
          </a:stretch>
        </p:blipFill>
        <p:spPr bwMode="auto">
          <a:xfrm>
            <a:off x="5943600" y="2500310"/>
            <a:ext cx="2571750" cy="941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Left Brace 2"/>
          <p:cNvSpPr/>
          <p:nvPr/>
        </p:nvSpPr>
        <p:spPr>
          <a:xfrm>
            <a:off x="2057400" y="526521"/>
            <a:ext cx="762000" cy="4826000"/>
          </a:xfrm>
          <a:prstGeom prst="leftBrace">
            <a:avLst>
              <a:gd name="adj1" fmla="val 8333"/>
              <a:gd name="adj2" fmla="val 50544"/>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8675" name="TextBox 3"/>
          <p:cNvSpPr txBox="1">
            <a:spLocks noChangeArrowheads="1"/>
          </p:cNvSpPr>
          <p:nvPr/>
        </p:nvSpPr>
        <p:spPr bwMode="auto">
          <a:xfrm>
            <a:off x="228600" y="1016000"/>
            <a:ext cx="2514600" cy="2492990"/>
          </a:xfrm>
          <a:prstGeom prst="rect">
            <a:avLst/>
          </a:prstGeom>
          <a:noFill/>
          <a:ln w="9525">
            <a:noFill/>
            <a:miter lim="800000"/>
            <a:headEnd/>
            <a:tailEnd/>
          </a:ln>
        </p:spPr>
        <p:txBody>
          <a:bodyPr>
            <a:spAutoFit/>
          </a:bodyPr>
          <a:lstStyle/>
          <a:p>
            <a:pPr eaLnBrk="1" hangingPunct="1"/>
            <a:r>
              <a:rPr lang="en-US" altLang="en-US" sz="2400" b="1">
                <a:latin typeface="Times New Roman" pitchFamily="18" charset="0"/>
                <a:cs typeface="Times New Roman" pitchFamily="18" charset="0"/>
              </a:rPr>
              <a:t>NHỮNG THỬ THÁCH MÀ NÀNG CÔNG CHÚA PHẢI TRẢI QUA</a:t>
            </a:r>
          </a:p>
          <a:p>
            <a:pPr eaLnBrk="1" hangingPunct="1"/>
            <a:endParaRPr lang="en-US" altLang="en-US" sz="2400">
              <a:latin typeface="Times New Roman" pitchFamily="18" charset="0"/>
              <a:cs typeface="Times New Roman" pitchFamily="18" charset="0"/>
            </a:endParaRPr>
          </a:p>
        </p:txBody>
      </p:sp>
      <p:sp>
        <p:nvSpPr>
          <p:cNvPr id="28676" name="TextBox 4"/>
          <p:cNvSpPr txBox="1">
            <a:spLocks noChangeArrowheads="1"/>
          </p:cNvSpPr>
          <p:nvPr/>
        </p:nvSpPr>
        <p:spPr bwMode="auto">
          <a:xfrm>
            <a:off x="2514600" y="504032"/>
            <a:ext cx="3429000" cy="2123658"/>
          </a:xfrm>
          <a:prstGeom prst="rect">
            <a:avLst/>
          </a:prstGeom>
          <a:noFill/>
          <a:ln w="9525">
            <a:noFill/>
            <a:miter lim="800000"/>
            <a:headEnd/>
            <a:tailEnd/>
          </a:ln>
        </p:spPr>
        <p:txBody>
          <a:bodyPr>
            <a:spAutoFit/>
          </a:bodyPr>
          <a:lstStyle/>
          <a:p>
            <a:pPr eaLnBrk="1" hangingPunct="1"/>
            <a:r>
              <a:rPr lang="en-US" altLang="en-US" sz="2400">
                <a:latin typeface="Times New Roman" pitchFamily="18" charset="0"/>
                <a:cs typeface="Times New Roman" pitchFamily="18" charset="0"/>
              </a:rPr>
              <a:t>+ Khi được nhà vua mời nhảy, đứng bên cạnh vị vua quyển thế và sang trọng </a:t>
            </a:r>
          </a:p>
          <a:p>
            <a:pPr eaLnBrk="1" hangingPunct="1"/>
            <a:r>
              <a:rPr lang="en-US" altLang="en-US" sz="2400">
                <a:latin typeface="Times New Roman" pitchFamily="18" charset="0"/>
                <a:cs typeface="Times New Roman" pitchFamily="18" charset="0"/>
              </a:rPr>
              <a:t>=&gt;Sợ hãi giật tay lại.</a:t>
            </a:r>
          </a:p>
        </p:txBody>
      </p:sp>
      <p:sp>
        <p:nvSpPr>
          <p:cNvPr id="28677" name="TextBox 6"/>
          <p:cNvSpPr txBox="1">
            <a:spLocks noChangeArrowheads="1"/>
          </p:cNvSpPr>
          <p:nvPr/>
        </p:nvSpPr>
        <p:spPr bwMode="auto">
          <a:xfrm>
            <a:off x="2498726" y="3000376"/>
            <a:ext cx="3444875" cy="2492990"/>
          </a:xfrm>
          <a:prstGeom prst="rect">
            <a:avLst/>
          </a:prstGeom>
          <a:noFill/>
          <a:ln w="9525">
            <a:noFill/>
            <a:miter lim="800000"/>
            <a:headEnd/>
            <a:tailEnd/>
          </a:ln>
        </p:spPr>
        <p:txBody>
          <a:bodyPr wrap="square">
            <a:spAutoFit/>
          </a:bodyPr>
          <a:lstStyle/>
          <a:p>
            <a:pPr eaLnBrk="1" hangingPunct="1"/>
            <a:r>
              <a:rPr lang="en-US" altLang="en-US" sz="2400">
                <a:latin typeface="Times New Roman" pitchFamily="18" charset="0"/>
                <a:cs typeface="Times New Roman" pitchFamily="18" charset="0"/>
              </a:rPr>
              <a:t>+Khi bị ngã trước mặt mọi người giữa cung điện nguy nga làm dồ ăn nàng nhặt dược văng xuống sàn </a:t>
            </a:r>
          </a:p>
          <a:p>
            <a:pPr eaLnBrk="1" hangingPunct="1"/>
            <a:r>
              <a:rPr lang="en-US" altLang="en-US" sz="2400">
                <a:latin typeface="Times New Roman" pitchFamily="18" charset="0"/>
                <a:cs typeface="Times New Roman" pitchFamily="18" charset="0"/>
              </a:rPr>
              <a:t>=&gt;mọi người cười nhạo, chế giễu nàng.</a:t>
            </a:r>
          </a:p>
        </p:txBody>
      </p:sp>
      <p:sp>
        <p:nvSpPr>
          <p:cNvPr id="28678" name="TextBox 7"/>
          <p:cNvSpPr txBox="1">
            <a:spLocks noChangeArrowheads="1"/>
          </p:cNvSpPr>
          <p:nvPr/>
        </p:nvSpPr>
        <p:spPr bwMode="auto">
          <a:xfrm>
            <a:off x="5943600" y="963083"/>
            <a:ext cx="3048000" cy="1338828"/>
          </a:xfrm>
          <a:prstGeom prst="rect">
            <a:avLst/>
          </a:prstGeom>
          <a:noFill/>
          <a:ln w="9525">
            <a:noFill/>
            <a:miter lim="800000"/>
            <a:headEnd/>
            <a:tailEnd/>
          </a:ln>
        </p:spPr>
        <p:txBody>
          <a:bodyPr>
            <a:spAutoFit/>
          </a:bodyPr>
          <a:lstStyle/>
          <a:p>
            <a:pPr eaLnBrk="1" hangingPunct="1"/>
            <a:r>
              <a:rPr lang="en-US" altLang="en-US" sz="2200" b="1">
                <a:solidFill>
                  <a:srgbClr val="FF0000"/>
                </a:solidFill>
                <a:latin typeface="Times New Roman" pitchFamily="18" charset="0"/>
                <a:cs typeface="Times New Roman" pitchFamily="18" charset="0"/>
              </a:rPr>
              <a:t>=&gt; </a:t>
            </a:r>
            <a:r>
              <a:rPr lang="en-US" altLang="en-US" sz="2400">
                <a:latin typeface="Times New Roman" pitchFamily="18" charset="0"/>
                <a:cs typeface="Times New Roman" pitchFamily="18" charset="0"/>
              </a:rPr>
              <a:t>=&gt; Lúng túng, xót xa, ân hận.</a:t>
            </a:r>
          </a:p>
          <a:p>
            <a:pPr eaLnBrk="1" hangingPunct="1"/>
            <a:endParaRPr lang="en-US" altLang="en-US" sz="2200" b="1">
              <a:solidFill>
                <a:srgbClr val="FF0000"/>
              </a:solidFill>
              <a:latin typeface="Times New Roman" pitchFamily="18" charset="0"/>
              <a:cs typeface="Times New Roman" pitchFamily="18" charset="0"/>
            </a:endParaRPr>
          </a:p>
        </p:txBody>
      </p:sp>
      <p:sp>
        <p:nvSpPr>
          <p:cNvPr id="28679" name="TextBox 8"/>
          <p:cNvSpPr txBox="1">
            <a:spLocks noChangeArrowheads="1"/>
          </p:cNvSpPr>
          <p:nvPr/>
        </p:nvSpPr>
        <p:spPr bwMode="auto">
          <a:xfrm>
            <a:off x="6072198" y="3000376"/>
            <a:ext cx="3071802" cy="2677656"/>
          </a:xfrm>
          <a:prstGeom prst="rect">
            <a:avLst/>
          </a:prstGeom>
          <a:noFill/>
          <a:ln w="9525">
            <a:noFill/>
            <a:miter lim="800000"/>
            <a:headEnd/>
            <a:tailEnd/>
          </a:ln>
        </p:spPr>
        <p:txBody>
          <a:bodyPr wrap="square">
            <a:spAutoFit/>
          </a:bodyPr>
          <a:lstStyle/>
          <a:p>
            <a:pPr eaLnBrk="1" hangingPunct="1"/>
            <a:r>
              <a:rPr lang="en-US" altLang="en-US" sz="2400">
                <a:solidFill>
                  <a:srgbClr val="FF0000"/>
                </a:solidFill>
                <a:latin typeface="Times New Roman" pitchFamily="18" charset="0"/>
                <a:cs typeface="Times New Roman" pitchFamily="18" charset="0"/>
              </a:rPr>
              <a:t>=&gt;</a:t>
            </a:r>
            <a:r>
              <a:rPr lang="en-US" altLang="en-US" sz="2400">
                <a:latin typeface="Times New Roman" pitchFamily="18" charset="0"/>
                <a:cs typeface="Times New Roman" pitchFamily="18" charset="0"/>
              </a:rPr>
              <a:t>Nhận lại chính những lời đã trút lên đầu người khác xưa kia. Nàng được trải ngiệm cảm giác xấu hổ, tủi nhục đến cùng cực.</a:t>
            </a:r>
            <a:endParaRPr lang="en-US" altLang="en-US">
              <a:solidFill>
                <a:srgbClr val="FF0000"/>
              </a:solidFill>
              <a:latin typeface="Times New Roman" pitchFamily="18" charset="0"/>
              <a:cs typeface="Times New Roman" pitchFamily="18" charset="0"/>
            </a:endParaRPr>
          </a:p>
        </p:txBody>
      </p:sp>
      <p:pic>
        <p:nvPicPr>
          <p:cNvPr id="28680" name="Picture 10"/>
          <p:cNvPicPr>
            <a:picLocks noChangeAspect="1"/>
          </p:cNvPicPr>
          <p:nvPr/>
        </p:nvPicPr>
        <p:blipFill>
          <a:blip r:embed="rId2"/>
          <a:srcRect/>
          <a:stretch>
            <a:fillRect/>
          </a:stretch>
        </p:blipFill>
        <p:spPr bwMode="auto">
          <a:xfrm>
            <a:off x="5357818" y="2196042"/>
            <a:ext cx="2214578" cy="7328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71600" y="0"/>
            <a:ext cx="7239000" cy="952500"/>
          </a:xfrm>
          <a:prstGeom prst="ellipse">
            <a:avLst/>
          </a:prstGeom>
        </p:spPr>
        <p:style>
          <a:lnRef idx="1">
            <a:schemeClr val="accent2"/>
          </a:lnRef>
          <a:fillRef idx="2">
            <a:schemeClr val="accent2"/>
          </a:fillRef>
          <a:effectRef idx="1">
            <a:schemeClr val="accent2"/>
          </a:effectRef>
          <a:fontRef idx="minor">
            <a:schemeClr val="dk1"/>
          </a:fontRef>
        </p:style>
        <p:txBody>
          <a:bodyPr anchor="ctr"/>
          <a:lstStyle/>
          <a:p>
            <a:pPr algn="ctr" eaLnBrk="1" hangingPunct="1">
              <a:defRPr/>
            </a:pPr>
            <a:r>
              <a:rPr lang="en-US" sz="2800">
                <a:solidFill>
                  <a:schemeClr val="tx1"/>
                </a:solidFill>
                <a:latin typeface="Times New Roman" panose="02020603050405020304" pitchFamily="18" charset="0"/>
                <a:cs typeface="Times New Roman" panose="02020603050405020304" pitchFamily="18" charset="0"/>
              </a:rPr>
              <a:t>Những trừng phạt và thử thách công chúa phải trải qua</a:t>
            </a:r>
          </a:p>
        </p:txBody>
      </p:sp>
      <p:sp>
        <p:nvSpPr>
          <p:cNvPr id="4" name="Rounded Rectangle 3"/>
          <p:cNvSpPr/>
          <p:nvPr/>
        </p:nvSpPr>
        <p:spPr>
          <a:xfrm>
            <a:off x="1371600" y="1285864"/>
            <a:ext cx="7391400" cy="857256"/>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28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chúa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nghèo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khổ</a:t>
            </a:r>
            <a:r>
              <a:rPr lang="en-US" sz="2800" dirty="0">
                <a:solidFill>
                  <a:schemeClr val="tx1"/>
                </a:solidFill>
                <a:latin typeface="Times New Roman" panose="02020603050405020304" pitchFamily="18" charset="0"/>
                <a:cs typeface="Times New Roman" panose="02020603050405020304" pitchFamily="18" charset="0"/>
              </a:rPr>
              <a:t>.</a:t>
            </a:r>
          </a:p>
          <a:p>
            <a:pPr eaLnBrk="1" hangingPunct="1">
              <a:defRPr/>
            </a:pPr>
            <a:endParaRPr lang="en-US" sz="2800" dirty="0">
              <a:solidFill>
                <a:schemeClr val="tx1"/>
              </a:solidFill>
            </a:endParaRPr>
          </a:p>
        </p:txBody>
      </p:sp>
      <p:sp>
        <p:nvSpPr>
          <p:cNvPr id="5" name="Rounded Rectangle 4"/>
          <p:cNvSpPr/>
          <p:nvPr/>
        </p:nvSpPr>
        <p:spPr>
          <a:xfrm>
            <a:off x="1366838" y="2285996"/>
            <a:ext cx="7391400" cy="50006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28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mưu</a:t>
            </a:r>
            <a:r>
              <a:rPr lang="en-US" sz="2800" dirty="0">
                <a:solidFill>
                  <a:schemeClr val="tx1"/>
                </a:solidFill>
                <a:latin typeface="Times New Roman" panose="02020603050405020304" pitchFamily="18" charset="0"/>
                <a:cs typeface="Times New Roman" panose="02020603050405020304" pitchFamily="18" charset="0"/>
              </a:rPr>
              <a:t> </a:t>
            </a:r>
            <a:r>
              <a:rPr lang="en-US" sz="2800" err="1">
                <a:solidFill>
                  <a:schemeClr val="tx1"/>
                </a:solidFill>
                <a:latin typeface="Times New Roman" panose="02020603050405020304" pitchFamily="18" charset="0"/>
                <a:cs typeface="Times New Roman" panose="02020603050405020304" pitchFamily="18" charset="0"/>
              </a:rPr>
              <a:t>sinh</a:t>
            </a:r>
            <a:r>
              <a:rPr lang="en-US" sz="2800">
                <a:solidFill>
                  <a:schemeClr val="tx1"/>
                </a:solidFill>
                <a:latin typeface="Times New Roman" panose="02020603050405020304" pitchFamily="18" charset="0"/>
                <a:cs typeface="Times New Roman" panose="02020603050405020304" pitchFamily="18" charset="0"/>
              </a:rPr>
              <a:t> </a:t>
            </a:r>
            <a:r>
              <a:rPr lang="en-US" sz="2800" smtClean="0">
                <a:solidFill>
                  <a:schemeClr val="tx1"/>
                </a:solidFill>
                <a:latin typeface="Times New Roman" panose="02020603050405020304" pitchFamily="18" charset="0"/>
                <a:cs typeface="Times New Roman" panose="02020603050405020304" pitchFamily="18" charset="0"/>
              </a:rPr>
              <a:t>qua </a:t>
            </a:r>
            <a:r>
              <a:rPr lang="en-US" sz="2800" dirty="0" err="1">
                <a:solidFill>
                  <a:schemeClr val="tx1"/>
                </a:solidFill>
                <a:latin typeface="Times New Roman" panose="02020603050405020304" pitchFamily="18" charset="0"/>
                <a:cs typeface="Times New Roman" panose="02020603050405020304" pitchFamily="18" charset="0"/>
              </a:rPr>
              <a:t>ngày</a:t>
            </a:r>
            <a:endParaRPr lang="en-US" sz="2800" dirty="0">
              <a:solidFill>
                <a:schemeClr val="tx1"/>
              </a:solidFill>
              <a:latin typeface="Times New Roman" panose="02020603050405020304" pitchFamily="18" charset="0"/>
              <a:cs typeface="Times New Roman" panose="02020603050405020304" pitchFamily="18" charset="0"/>
            </a:endParaRPr>
          </a:p>
          <a:p>
            <a:pPr eaLnBrk="1" hangingPunct="1">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360488" y="3071814"/>
            <a:ext cx="7391400" cy="6429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sz="2800" dirty="0">
              <a:solidFill>
                <a:schemeClr val="tx1"/>
              </a:solidFill>
              <a:latin typeface="Times New Roman" panose="02020603050405020304" pitchFamily="18" charset="0"/>
              <a:cs typeface="Times New Roman" panose="02020603050405020304" pitchFamily="18" charset="0"/>
            </a:endParaRPr>
          </a:p>
          <a:p>
            <a:pP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tầng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lớp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tộc</a:t>
            </a:r>
            <a:r>
              <a:rPr lang="en-US" sz="2800" dirty="0">
                <a:solidFill>
                  <a:schemeClr val="tx1"/>
                </a:solidFill>
                <a:latin typeface="Times New Roman" panose="02020603050405020304" pitchFamily="18" charset="0"/>
                <a:cs typeface="Times New Roman" panose="02020603050405020304" pitchFamily="18" charset="0"/>
              </a:rPr>
              <a:t>.</a:t>
            </a:r>
          </a:p>
          <a:p>
            <a:pPr eaLnBrk="1" hangingPunct="1">
              <a:defRPr/>
            </a:pP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1260475" y="4000508"/>
            <a:ext cx="7391400" cy="1428760"/>
          </a:xfrm>
          <a:prstGeom prst="roundRect">
            <a:avLst/>
          </a:prstGeom>
        </p:spPr>
        <p:style>
          <a:lnRef idx="3">
            <a:schemeClr val="lt1"/>
          </a:lnRef>
          <a:fillRef idx="1">
            <a:schemeClr val="accent1"/>
          </a:fillRef>
          <a:effectRef idx="1">
            <a:schemeClr val="accent1"/>
          </a:effectRef>
          <a:fontRef idx="minor">
            <a:schemeClr val="lt1"/>
          </a:fontRef>
        </p:style>
        <p:txBody>
          <a:bodyPr anchor="ctr"/>
          <a:lstStyle/>
          <a:p>
            <a:pP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giễu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giữa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tổn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Curved Right Arrow 7"/>
          <p:cNvSpPr/>
          <p:nvPr/>
        </p:nvSpPr>
        <p:spPr>
          <a:xfrm>
            <a:off x="152400" y="1228990"/>
            <a:ext cx="990600" cy="952500"/>
          </a:xfrm>
          <a:prstGeom prst="curved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152400" y="-37042"/>
            <a:ext cx="9348822" cy="894278"/>
          </a:xfrm>
          <a:prstGeom prst="cloud">
            <a:avLst/>
          </a:prstGeom>
        </p:spPr>
        <p:style>
          <a:lnRef idx="1">
            <a:schemeClr val="accent3"/>
          </a:lnRef>
          <a:fillRef idx="2">
            <a:schemeClr val="accent3"/>
          </a:fillRef>
          <a:effectRef idx="1">
            <a:schemeClr val="accent3"/>
          </a:effectRef>
          <a:fontRef idx="minor">
            <a:schemeClr val="dk1"/>
          </a:fontRef>
        </p:style>
        <p:txBody>
          <a:bodyPr anchor="ctr"/>
          <a:lstStyle/>
          <a:p>
            <a:pPr eaLnBrk="1" hangingPunct="1">
              <a:defRPr/>
            </a:pP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nhận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xét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về</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phạt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những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chúa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phải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trải</a:t>
            </a:r>
            <a:r>
              <a:rPr lang="en-US" sz="2400" dirty="0">
                <a:solidFill>
                  <a:schemeClr val="tx1"/>
                </a:solidFill>
                <a:latin typeface="Times New Roman" panose="02020603050405020304" pitchFamily="18" charset="0"/>
                <a:cs typeface="Times New Roman" panose="02020603050405020304" pitchFamily="18" charset="0"/>
              </a:rPr>
              <a:t> qua?</a:t>
            </a:r>
          </a:p>
        </p:txBody>
      </p:sp>
      <p:sp>
        <p:nvSpPr>
          <p:cNvPr id="8" name="Rounded Rectangle 7"/>
          <p:cNvSpPr/>
          <p:nvPr/>
        </p:nvSpPr>
        <p:spPr>
          <a:xfrm>
            <a:off x="0" y="1000112"/>
            <a:ext cx="9144000" cy="4714889"/>
          </a:xfrm>
          <a:prstGeom prst="roundRect">
            <a:avLst/>
          </a:prstGeom>
        </p:spPr>
        <p:style>
          <a:lnRef idx="1">
            <a:schemeClr val="accent6"/>
          </a:lnRef>
          <a:fillRef idx="2">
            <a:schemeClr val="accent6"/>
          </a:fillRef>
          <a:effectRef idx="1">
            <a:schemeClr val="accent6"/>
          </a:effectRef>
          <a:fontRef idx="minor">
            <a:schemeClr val="dk1"/>
          </a:fontRef>
        </p:style>
        <p:txBody>
          <a:bodyPr anchor="ctr"/>
          <a:lstStyle/>
          <a:p>
            <a:pPr eaLnBrk="1" hangingPunct="1">
              <a:spcBef>
                <a:spcPts val="0"/>
              </a:spcBef>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xấu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a:t>
            </a:r>
          </a:p>
          <a:p>
            <a:pPr eaLnBrk="1" hangingPunct="1">
              <a:spcBef>
                <a:spcPts val="0"/>
              </a:spcBef>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a:t>
            </a:r>
          </a:p>
          <a:p>
            <a:pPr eaLnBrk="1" hangingPunct="1">
              <a:spcBef>
                <a:spcPts val="0"/>
              </a:spcBef>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giễu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cợt</a:t>
            </a:r>
            <a:r>
              <a:rPr lang="en-US" sz="2400" dirty="0">
                <a:latin typeface="Times New Roman" panose="02020603050405020304" pitchFamily="18" charset="0"/>
                <a:cs typeface="Times New Roman" panose="02020603050405020304" pitchFamily="18" charset="0"/>
              </a:rPr>
              <a:t>.</a:t>
            </a:r>
          </a:p>
          <a:p>
            <a:pPr eaLnBrk="1" hangingPunct="1">
              <a:spcBef>
                <a:spcPts val="0"/>
              </a:spcBef>
              <a:defRPr/>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rèn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Những Background đẹp nhất, đơn giản và chuyên nghiệp (Designer)">
            <a:extLst>
              <a:ext uri="{FF2B5EF4-FFF2-40B4-BE49-F238E27FC236}">
                <a16:creationId xmlns:a16="http://schemas.microsoft.com/office/drawing/2014/main" xmlns="" id="{ACB9CBA7-CB37-4673-83BF-435E715315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3" y="546362"/>
            <a:ext cx="9125197" cy="5168638"/>
          </a:xfrm>
          <a:prstGeom prst="rect">
            <a:avLst/>
          </a:prstGeom>
          <a:noFill/>
          <a:extLst>
            <a:ext uri="{909E8E84-426E-40DD-AFC4-6F175D3DCCD1}">
              <a14:hiddenFill xmlns:a14="http://schemas.microsoft.com/office/drawing/2010/main">
                <a:solidFill>
                  <a:srgbClr val="FFFFFF"/>
                </a:solidFill>
              </a14:hiddenFill>
            </a:ext>
          </a:extLst>
        </p:spPr>
      </p:pic>
      <p:sp>
        <p:nvSpPr>
          <p:cNvPr id="14388" name="Rectangle 52"/>
          <p:cNvSpPr>
            <a:spLocks noChangeArrowheads="1"/>
          </p:cNvSpPr>
          <p:nvPr/>
        </p:nvSpPr>
        <p:spPr bwMode="auto">
          <a:xfrm>
            <a:off x="1457325" y="52025"/>
            <a:ext cx="6229350" cy="49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eaLnBrk="1" hangingPunct="1">
              <a:lnSpc>
                <a:spcPts val="3500"/>
              </a:lnSpc>
              <a:buClr>
                <a:schemeClr val="tx1"/>
              </a:buClr>
              <a:buSzPct val="60000"/>
              <a:buFont typeface="Times New Roman" pitchFamily="18" charset="0"/>
              <a:buNone/>
            </a:pPr>
            <a:r>
              <a:rPr lang="en-US" altLang="en-US" sz="2800" b="1" dirty="0">
                <a:solidFill>
                  <a:srgbClr val="C00000"/>
                </a:solidFill>
                <a:latin typeface="Times New Roman" pitchFamily="18" charset="0"/>
                <a:cs typeface="Times New Roman" pitchFamily="18" charset="0"/>
              </a:rPr>
              <a:t>I. TÌM </a:t>
            </a:r>
            <a:r>
              <a:rPr lang="en-US" altLang="en-US" sz="2800" b="1">
                <a:solidFill>
                  <a:srgbClr val="C00000"/>
                </a:solidFill>
                <a:latin typeface="Times New Roman" pitchFamily="18" charset="0"/>
                <a:cs typeface="Times New Roman" pitchFamily="18" charset="0"/>
              </a:rPr>
              <a:t>HIỂU </a:t>
            </a:r>
            <a:r>
              <a:rPr lang="en-US" altLang="en-US" sz="2800" b="1" smtClean="0">
                <a:solidFill>
                  <a:srgbClr val="C00000"/>
                </a:solidFill>
                <a:latin typeface="Times New Roman" pitchFamily="18" charset="0"/>
                <a:cs typeface="Times New Roman" pitchFamily="18" charset="0"/>
              </a:rPr>
              <a:t>CHUNG</a:t>
            </a:r>
            <a:endParaRPr lang="en-US" altLang="en-US" sz="2800" b="1" dirty="0">
              <a:solidFill>
                <a:srgbClr val="C00000"/>
              </a:solidFill>
              <a:latin typeface="Times New Roman" pitchFamily="18" charset="0"/>
              <a:cs typeface="Times New Roman" pitchFamily="18" charset="0"/>
            </a:endParaRPr>
          </a:p>
        </p:txBody>
      </p:sp>
      <p:sp>
        <p:nvSpPr>
          <p:cNvPr id="5" name="Rectangle: Rounded Corners 4">
            <a:extLst>
              <a:ext uri="{FF2B5EF4-FFF2-40B4-BE49-F238E27FC236}">
                <a16:creationId xmlns:a16="http://schemas.microsoft.com/office/drawing/2014/main" xmlns="" id="{060CEE8B-3EBC-418A-B75E-C911F454DFC3}"/>
              </a:ext>
            </a:extLst>
          </p:cNvPr>
          <p:cNvSpPr/>
          <p:nvPr/>
        </p:nvSpPr>
        <p:spPr bwMode="auto">
          <a:xfrm>
            <a:off x="1427018" y="928674"/>
            <a:ext cx="7716982" cy="3951493"/>
          </a:xfrm>
          <a:prstGeom prst="roundRect">
            <a:avLst/>
          </a:prstGeom>
          <a:no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bg1"/>
              </a:solidFill>
              <a:effectLst/>
              <a:latin typeface="Arial" charset="0"/>
            </a:endParaRPr>
          </a:p>
        </p:txBody>
      </p:sp>
      <p:sp>
        <p:nvSpPr>
          <p:cNvPr id="6" name="Rectangle: Rounded Corners 5">
            <a:extLst>
              <a:ext uri="{FF2B5EF4-FFF2-40B4-BE49-F238E27FC236}">
                <a16:creationId xmlns:a16="http://schemas.microsoft.com/office/drawing/2014/main" xmlns="" id="{2270C742-6AF9-4D79-991D-BB08F9B7390C}"/>
              </a:ext>
            </a:extLst>
          </p:cNvPr>
          <p:cNvSpPr/>
          <p:nvPr/>
        </p:nvSpPr>
        <p:spPr bwMode="auto">
          <a:xfrm>
            <a:off x="3733800" y="71436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1.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giả</a:t>
            </a:r>
            <a:endParaRPr kumimoji="0" lang="en-US" sz="2400" b="1" i="0" u="none" strike="noStrike" cap="none" normalizeH="0" baseline="0" dirty="0">
              <a:ln>
                <a:noFill/>
              </a:ln>
              <a:solidFill>
                <a:schemeClr val="bg1"/>
              </a:solidFill>
              <a:effectLst/>
              <a:latin typeface="Arial" charset="0"/>
            </a:endParaRPr>
          </a:p>
        </p:txBody>
      </p:sp>
      <p:sp>
        <p:nvSpPr>
          <p:cNvPr id="8" name="TextBox 7">
            <a:extLst>
              <a:ext uri="{FF2B5EF4-FFF2-40B4-BE49-F238E27FC236}">
                <a16:creationId xmlns:a16="http://schemas.microsoft.com/office/drawing/2014/main" xmlns="" id="{05071486-83B4-4D81-9197-FA7ED12BAF15}"/>
              </a:ext>
            </a:extLst>
          </p:cNvPr>
          <p:cNvSpPr txBox="1"/>
          <p:nvPr/>
        </p:nvSpPr>
        <p:spPr>
          <a:xfrm>
            <a:off x="2133600" y="1490860"/>
            <a:ext cx="6781800" cy="3108543"/>
          </a:xfrm>
          <a:prstGeom prst="rect">
            <a:avLst/>
          </a:prstGeom>
          <a:noFill/>
        </p:spPr>
        <p:txBody>
          <a:bodyPr wrap="square" rtlCol="0">
            <a:spAutoFit/>
          </a:bodyPr>
          <a:lstStyle/>
          <a:p>
            <a:pPr algn="just" eaLnBrk="1" hangingPunct="1">
              <a:spcBef>
                <a:spcPts val="0"/>
              </a:spcBef>
            </a:pPr>
            <a:r>
              <a:rPr lang="vi-VN" altLang="en-US" sz="2800" dirty="0">
                <a:solidFill>
                  <a:schemeClr val="bg1"/>
                </a:solidFill>
                <a:latin typeface="Times New Roman" pitchFamily="18" charset="0"/>
                <a:cs typeface="Times New Roman" pitchFamily="18" charset="0"/>
              </a:rPr>
              <a:t>- </a:t>
            </a:r>
            <a:r>
              <a:rPr lang="en-US" sz="2800" dirty="0">
                <a:solidFill>
                  <a:schemeClr val="bg1"/>
                </a:solidFill>
                <a:latin typeface="Times New Roman" pitchFamily="18" charset="0"/>
                <a:cs typeface="Times New Roman" pitchFamily="18" charset="0"/>
              </a:rPr>
              <a:t>Hai </a:t>
            </a:r>
            <a:r>
              <a:rPr lang="en-US" sz="2800" dirty="0" err="1">
                <a:solidFill>
                  <a:schemeClr val="bg1"/>
                </a:solidFill>
                <a:latin typeface="Times New Roman" pitchFamily="18" charset="0"/>
                <a:cs typeface="Times New Roman" pitchFamily="18" charset="0"/>
              </a:rPr>
              <a:t>anh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em</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người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Đức</a:t>
            </a:r>
            <a:r>
              <a:rPr lang="en-US" sz="2800" dirty="0">
                <a:solidFill>
                  <a:schemeClr val="bg1"/>
                </a:solidFill>
                <a:latin typeface="Times New Roman" pitchFamily="18" charset="0"/>
                <a:cs typeface="Times New Roman" pitchFamily="18" charset="0"/>
              </a:rPr>
              <a:t> Jacob Ludwig Karl Grimm </a:t>
            </a:r>
            <a:r>
              <a:rPr lang="en-US" sz="2800" dirty="0" err="1">
                <a:solidFill>
                  <a:schemeClr val="bg1"/>
                </a:solidFill>
                <a:latin typeface="Times New Roman" pitchFamily="18" charset="0"/>
                <a:cs typeface="Times New Roman" pitchFamily="18" charset="0"/>
              </a:rPr>
              <a:t>sinh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năm</a:t>
            </a:r>
            <a:r>
              <a:rPr lang="en-US" sz="2800" dirty="0">
                <a:solidFill>
                  <a:schemeClr val="bg1"/>
                </a:solidFill>
                <a:latin typeface="Times New Roman" pitchFamily="18" charset="0"/>
                <a:cs typeface="Times New Roman" pitchFamily="18" charset="0"/>
              </a:rPr>
              <a:t> 1785 </a:t>
            </a:r>
            <a:r>
              <a:rPr lang="en-US" sz="2800" dirty="0" err="1">
                <a:solidFill>
                  <a:schemeClr val="bg1"/>
                </a:solidFill>
                <a:latin typeface="Times New Roman" pitchFamily="18" charset="0"/>
                <a:cs typeface="Times New Roman" pitchFamily="18" charset="0"/>
              </a:rPr>
              <a:t>mất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năm</a:t>
            </a:r>
            <a:r>
              <a:rPr lang="en-US" sz="2800" dirty="0">
                <a:solidFill>
                  <a:schemeClr val="bg1"/>
                </a:solidFill>
                <a:latin typeface="Times New Roman" pitchFamily="18" charset="0"/>
                <a:cs typeface="Times New Roman" pitchFamily="18" charset="0"/>
              </a:rPr>
              <a:t> 1863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Wilhelm Karl Grimm </a:t>
            </a:r>
            <a:r>
              <a:rPr lang="en-US" sz="2800" dirty="0" err="1">
                <a:solidFill>
                  <a:schemeClr val="bg1"/>
                </a:solidFill>
                <a:latin typeface="Times New Roman" pitchFamily="18" charset="0"/>
                <a:cs typeface="Times New Roman" pitchFamily="18" charset="0"/>
              </a:rPr>
              <a:t>sinh</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năm</a:t>
            </a:r>
            <a:r>
              <a:rPr lang="en-US" sz="2800" dirty="0">
                <a:solidFill>
                  <a:schemeClr val="bg1"/>
                </a:solidFill>
                <a:latin typeface="Times New Roman" pitchFamily="18" charset="0"/>
                <a:cs typeface="Times New Roman" pitchFamily="18" charset="0"/>
              </a:rPr>
              <a:t> 1786 </a:t>
            </a:r>
            <a:r>
              <a:rPr lang="en-US" sz="2800" dirty="0" err="1">
                <a:solidFill>
                  <a:schemeClr val="bg1"/>
                </a:solidFill>
                <a:latin typeface="Times New Roman" pitchFamily="18" charset="0"/>
                <a:cs typeface="Times New Roman" pitchFamily="18" charset="0"/>
              </a:rPr>
              <a:t>mất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năm</a:t>
            </a:r>
            <a:r>
              <a:rPr lang="en-US" sz="2800" dirty="0">
                <a:solidFill>
                  <a:schemeClr val="bg1"/>
                </a:solidFill>
                <a:latin typeface="Times New Roman" pitchFamily="18" charset="0"/>
                <a:cs typeface="Times New Roman" pitchFamily="18" charset="0"/>
              </a:rPr>
              <a:t> 1859. </a:t>
            </a:r>
          </a:p>
          <a:p>
            <a:pPr algn="just">
              <a:spcBef>
                <a:spcPts val="0"/>
              </a:spcBef>
            </a:pPr>
            <a:r>
              <a:rPr lang="vi-VN" altLang="en-US" sz="2800" dirty="0">
                <a:solidFill>
                  <a:schemeClr val="bg1"/>
                </a:solidFill>
                <a:latin typeface="Times New Roman" pitchFamily="18" charset="0"/>
                <a:cs typeface="Times New Roman" pitchFamily="18" charset="0"/>
              </a:rPr>
              <a:t>- </a:t>
            </a:r>
            <a:r>
              <a:rPr lang="en-US" altLang="en-US" sz="2800" dirty="0" err="1">
                <a:solidFill>
                  <a:schemeClr val="bg1"/>
                </a:solidFill>
                <a:latin typeface="Times New Roman" pitchFamily="18" charset="0"/>
                <a:cs typeface="Times New Roman" pitchFamily="18" charset="0"/>
              </a:rPr>
              <a:t>H</a:t>
            </a:r>
            <a:r>
              <a:rPr lang="en-US" sz="2800" dirty="0" err="1">
                <a:solidFill>
                  <a:schemeClr val="bg1"/>
                </a:solidFill>
                <a:latin typeface="Times New Roman" pitchFamily="18" charset="0"/>
                <a:cs typeface="Times New Roman" pitchFamily="18" charset="0"/>
              </a:rPr>
              <a:t>ọ</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được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biết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tới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nhiều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với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việc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xuất</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bản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bộ</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sưu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tập</a:t>
            </a:r>
            <a:r>
              <a:rPr lang="en-US" sz="2800">
                <a:solidFill>
                  <a:schemeClr val="bg1"/>
                </a:solidFill>
                <a:latin typeface="Times New Roman" pitchFamily="18" charset="0"/>
                <a:cs typeface="Times New Roman" pitchFamily="18" charset="0"/>
              </a:rPr>
              <a:t> </a:t>
            </a:r>
            <a:r>
              <a:rPr lang="en-US" sz="2800" smtClean="0">
                <a:solidFill>
                  <a:schemeClr val="bg1"/>
                </a:solidFill>
                <a:latin typeface="Times New Roman" pitchFamily="18" charset="0"/>
                <a:cs typeface="Times New Roman" pitchFamily="18" charset="0"/>
              </a:rPr>
              <a:t>t</a:t>
            </a:r>
            <a:r>
              <a:rPr lang="en-US" sz="2800" dirty="0" err="1">
                <a:solidFill>
                  <a:schemeClr val="bg1"/>
                </a:solidFill>
                <a:latin typeface="Times New Roman" pitchFamily="18" charset="0"/>
                <a:cs typeface="Times New Roman" pitchFamily="18" charset="0"/>
              </a:rPr>
              <a:t>r</a:t>
            </a:r>
            <a:r>
              <a:rPr lang="en-US" sz="2800" smtClean="0">
                <a:solidFill>
                  <a:schemeClr val="bg1"/>
                </a:solidFill>
                <a:latin typeface="Times New Roman" pitchFamily="18" charset="0"/>
                <a:cs typeface="Times New Roman" pitchFamily="18" charset="0"/>
              </a:rPr>
              <a:t>uyện </a:t>
            </a:r>
            <a:r>
              <a:rPr lang="en-US" sz="2800" dirty="0" err="1">
                <a:solidFill>
                  <a:schemeClr val="bg1"/>
                </a:solidFill>
                <a:latin typeface="Times New Roman" pitchFamily="18" charset="0"/>
                <a:cs typeface="Times New Roman" pitchFamily="18" charset="0"/>
              </a:rPr>
              <a:t>dân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gian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truyện</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cổ</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tích</a:t>
            </a:r>
            <a:r>
              <a:rPr lang="en-US" sz="2800" dirty="0">
                <a:solidFill>
                  <a:schemeClr val="bg1"/>
                </a:solidFill>
                <a:latin typeface="Times New Roman" pitchFamily="18" charset="0"/>
                <a:cs typeface="Times New Roman" pitchFamily="18" charset="0"/>
              </a:rPr>
              <a:t> </a:t>
            </a:r>
          </a:p>
        </p:txBody>
      </p:sp>
      <p:pic>
        <p:nvPicPr>
          <p:cNvPr id="9" name="Picture 2" descr="Anh em nhà Grimm – Wikipedia tiếng Việt">
            <a:extLst>
              <a:ext uri="{FF2B5EF4-FFF2-40B4-BE49-F238E27FC236}">
                <a16:creationId xmlns:a16="http://schemas.microsoft.com/office/drawing/2014/main" xmlns="" id="{CDAD1CE6-D8FF-4CF3-BF22-A5702ABF3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79121" y="1714500"/>
            <a:ext cx="1954479" cy="2667000"/>
          </a:xfrm>
          <a:prstGeom prst="rect">
            <a:avLst/>
          </a:prstGeom>
          <a:noFill/>
          <a:effectLst>
            <a:glow rad="101600">
              <a:srgbClr val="FFFF00">
                <a:alpha val="60000"/>
              </a:srgb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072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3"/>
          <a:srcRect/>
          <a:stretch>
            <a:fillRect/>
          </a:stretch>
        </p:blipFill>
        <p:spPr bwMode="auto">
          <a:xfrm>
            <a:off x="228600" y="2857500"/>
            <a:ext cx="2514600" cy="1262063"/>
          </a:xfrm>
          <a:prstGeom prst="rect">
            <a:avLst/>
          </a:prstGeom>
          <a:noFill/>
          <a:ln w="9525">
            <a:noFill/>
            <a:miter lim="800000"/>
            <a:headEnd/>
            <a:tailEnd/>
          </a:ln>
        </p:spPr>
      </p:pic>
      <p:pic>
        <p:nvPicPr>
          <p:cNvPr id="34819" name="Picture 2"/>
          <p:cNvPicPr>
            <a:picLocks noChangeAspect="1"/>
          </p:cNvPicPr>
          <p:nvPr/>
        </p:nvPicPr>
        <p:blipFill>
          <a:blip r:embed="rId4"/>
          <a:srcRect/>
          <a:stretch>
            <a:fillRect/>
          </a:stretch>
        </p:blipFill>
        <p:spPr bwMode="auto">
          <a:xfrm>
            <a:off x="6124576" y="2984500"/>
            <a:ext cx="1495425" cy="1246188"/>
          </a:xfrm>
          <a:prstGeom prst="rect">
            <a:avLst/>
          </a:prstGeom>
          <a:noFill/>
          <a:ln w="9525">
            <a:noFill/>
            <a:miter lim="800000"/>
            <a:headEnd/>
            <a:tailEnd/>
          </a:ln>
        </p:spPr>
      </p:pic>
      <p:sp>
        <p:nvSpPr>
          <p:cNvPr id="34820" name="TextBox 3"/>
          <p:cNvSpPr txBox="1">
            <a:spLocks noChangeArrowheads="1"/>
          </p:cNvSpPr>
          <p:nvPr/>
        </p:nvSpPr>
        <p:spPr bwMode="auto">
          <a:xfrm>
            <a:off x="2209800" y="190501"/>
            <a:ext cx="5257800" cy="461665"/>
          </a:xfrm>
          <a:prstGeom prst="rect">
            <a:avLst/>
          </a:prstGeom>
          <a:noFill/>
          <a:ln w="9525">
            <a:noFill/>
            <a:miter lim="800000"/>
            <a:headEnd/>
            <a:tailEnd/>
          </a:ln>
        </p:spPr>
        <p:txBody>
          <a:bodyPr>
            <a:spAutoFit/>
          </a:bodyPr>
          <a:lstStyle/>
          <a:p>
            <a:pPr eaLnBrk="1" hangingPunct="1"/>
            <a:r>
              <a:rPr lang="en-US" altLang="en-US" sz="2400" b="1">
                <a:solidFill>
                  <a:srgbClr val="FF0000"/>
                </a:solidFill>
                <a:latin typeface="Times New Roman" pitchFamily="18" charset="0"/>
                <a:cs typeface="Times New Roman" pitchFamily="18" charset="0"/>
              </a:rPr>
              <a:t>SỰ THẬT VỀ NGƯỜI HÁT RONG</a:t>
            </a:r>
          </a:p>
        </p:txBody>
      </p:sp>
      <p:sp>
        <p:nvSpPr>
          <p:cNvPr id="34821" name="TextBox 4"/>
          <p:cNvSpPr txBox="1">
            <a:spLocks noChangeArrowheads="1"/>
          </p:cNvSpPr>
          <p:nvPr/>
        </p:nvSpPr>
        <p:spPr bwMode="auto">
          <a:xfrm>
            <a:off x="838200" y="1270000"/>
            <a:ext cx="2286000" cy="1600438"/>
          </a:xfrm>
          <a:prstGeom prst="rect">
            <a:avLst/>
          </a:prstGeom>
          <a:noFill/>
          <a:ln w="9525">
            <a:noFill/>
            <a:miter lim="800000"/>
            <a:headEnd/>
            <a:tailEnd/>
          </a:ln>
        </p:spPr>
        <p:txBody>
          <a:bodyPr>
            <a:spAutoFit/>
          </a:bodyPr>
          <a:lstStyle/>
          <a:p>
            <a:pPr eaLnBrk="1" hangingPunct="1"/>
            <a:r>
              <a:rPr lang="en-US" altLang="en-US" sz="2800">
                <a:latin typeface="Times New Roman" pitchFamily="18" charset="0"/>
                <a:cs typeface="Times New Roman" pitchFamily="18" charset="0"/>
              </a:rPr>
              <a:t>Do vua chích choè đóng giả</a:t>
            </a:r>
          </a:p>
          <a:p>
            <a:pPr eaLnBrk="1" hangingPunct="1"/>
            <a:endParaRPr lang="en-US" altLang="en-US" sz="2800">
              <a:latin typeface="Times New Roman" pitchFamily="18" charset="0"/>
              <a:cs typeface="Times New Roman" pitchFamily="18" charset="0"/>
            </a:endParaRPr>
          </a:p>
        </p:txBody>
      </p:sp>
      <p:sp>
        <p:nvSpPr>
          <p:cNvPr id="6" name="Left Brace 5"/>
          <p:cNvSpPr/>
          <p:nvPr/>
        </p:nvSpPr>
        <p:spPr>
          <a:xfrm>
            <a:off x="457200" y="952500"/>
            <a:ext cx="457200" cy="17145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 name="Left Brace 6"/>
          <p:cNvSpPr/>
          <p:nvPr/>
        </p:nvSpPr>
        <p:spPr>
          <a:xfrm>
            <a:off x="4267200" y="952500"/>
            <a:ext cx="228600" cy="1714500"/>
          </a:xfrm>
          <a:prstGeom prst="leftBrace">
            <a:avLst/>
          </a:prstGeom>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34824" name="TextBox 7"/>
          <p:cNvSpPr txBox="1">
            <a:spLocks noChangeArrowheads="1"/>
          </p:cNvSpPr>
          <p:nvPr/>
        </p:nvSpPr>
        <p:spPr bwMode="auto">
          <a:xfrm>
            <a:off x="4495800" y="785798"/>
            <a:ext cx="4648200" cy="2462213"/>
          </a:xfrm>
          <a:prstGeom prst="rect">
            <a:avLst/>
          </a:prstGeom>
          <a:noFill/>
          <a:ln w="9525">
            <a:noFill/>
            <a:miter lim="800000"/>
            <a:headEnd/>
            <a:tailEnd/>
          </a:ln>
        </p:spPr>
        <p:txBody>
          <a:bodyPr wrap="square">
            <a:spAutoFit/>
          </a:bodyPr>
          <a:lstStyle/>
          <a:p>
            <a:pPr eaLnBrk="1" hangingPunct="1"/>
            <a:r>
              <a:rPr lang="en-US" altLang="en-US" sz="2800" b="1">
                <a:latin typeface="Times New Roman" pitchFamily="18" charset="0"/>
                <a:cs typeface="Times New Roman" pitchFamily="18" charset="0"/>
              </a:rPr>
              <a:t>Mục đích</a:t>
            </a:r>
            <a:r>
              <a:rPr lang="en-US" altLang="en-US" sz="2800">
                <a:latin typeface="Times New Roman" pitchFamily="18" charset="0"/>
                <a:cs typeface="Times New Roman" pitchFamily="18" charset="0"/>
              </a:rPr>
              <a:t>: Đưa ra các thử thách cho nàng công chúa và dạy nàng một bài học và uốn nắn tính kiêu ngạo của nàng.</a:t>
            </a:r>
          </a:p>
          <a:p>
            <a:pPr eaLnBrk="1" hangingPunct="1"/>
            <a:endParaRPr lang="en-US" altLang="en-US" sz="280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Rounded Corners 57">
            <a:extLst>
              <a:ext uri="{FF2B5EF4-FFF2-40B4-BE49-F238E27FC236}">
                <a16:creationId xmlns:a16="http://schemas.microsoft.com/office/drawing/2014/main" xmlns="" id="{238CCC76-7323-4B40-8987-61EB0CFE0985}"/>
              </a:ext>
            </a:extLst>
          </p:cNvPr>
          <p:cNvSpPr/>
          <p:nvPr/>
        </p:nvSpPr>
        <p:spPr bwMode="auto">
          <a:xfrm>
            <a:off x="304534" y="2350251"/>
            <a:ext cx="3432233" cy="1328023"/>
          </a:xfrm>
          <a:prstGeom prst="roundRect">
            <a:avLst/>
          </a:prstGeom>
          <a:solidFill>
            <a:srgbClr val="006600"/>
          </a:solidFill>
          <a:ln w="9525" cap="flat" cmpd="sng" algn="ctr">
            <a:solidFill>
              <a:srgbClr val="669900"/>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just"/>
            <a:r>
              <a:rPr lang="nl-NL" sz="2400" b="1" dirty="0">
                <a:solidFill>
                  <a:srgbClr val="FFFF00"/>
                </a:solidFill>
              </a:rPr>
              <a:t>Nàng nhận ra mình đã làm những điều sai trái</a:t>
            </a:r>
            <a:endParaRPr kumimoji="0" lang="en-US" sz="2800" b="1" i="0" u="none" strike="noStrike" cap="none" normalizeH="0" baseline="0" dirty="0">
              <a:ln>
                <a:noFill/>
              </a:ln>
              <a:solidFill>
                <a:srgbClr val="FFFF00"/>
              </a:solidFill>
              <a:effectLst/>
            </a:endParaRPr>
          </a:p>
        </p:txBody>
      </p:sp>
      <p:sp>
        <p:nvSpPr>
          <p:cNvPr id="42" name="Rectangle: Rounded Corners 41">
            <a:extLst>
              <a:ext uri="{FF2B5EF4-FFF2-40B4-BE49-F238E27FC236}">
                <a16:creationId xmlns:a16="http://schemas.microsoft.com/office/drawing/2014/main" xmlns="" id="{84093C60-D3EB-4593-9E8B-2F703E330434}"/>
              </a:ext>
            </a:extLst>
          </p:cNvPr>
          <p:cNvSpPr/>
          <p:nvPr/>
        </p:nvSpPr>
        <p:spPr bwMode="auto">
          <a:xfrm>
            <a:off x="4957988" y="3538299"/>
            <a:ext cx="4002115" cy="919401"/>
          </a:xfrm>
          <a:prstGeom prst="roundRect">
            <a:avLst/>
          </a:prstGeom>
          <a:solidFill>
            <a:srgbClr val="006600"/>
          </a:solidFill>
          <a:ln w="9525" cap="flat" cmpd="sng" algn="ctr">
            <a:solidFill>
              <a:srgbClr val="669900"/>
            </a:solid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altLang="en-US" sz="2400" b="1" dirty="0" err="1">
                <a:solidFill>
                  <a:srgbClr val="FFFF00"/>
                </a:solidFill>
              </a:rPr>
              <a:t>Nàng</a:t>
            </a:r>
            <a:r>
              <a:rPr lang="en-US" altLang="en-US" sz="2400" b="1" dirty="0">
                <a:solidFill>
                  <a:srgbClr val="FFFF00"/>
                </a:solidFill>
              </a:rPr>
              <a:t> </a:t>
            </a:r>
            <a:r>
              <a:rPr lang="en-US" altLang="en-US" sz="2400" b="1" dirty="0" err="1">
                <a:solidFill>
                  <a:srgbClr val="FFFF00"/>
                </a:solidFill>
              </a:rPr>
              <a:t>kết</a:t>
            </a:r>
            <a:r>
              <a:rPr lang="en-US" altLang="en-US" sz="2400" b="1" dirty="0">
                <a:solidFill>
                  <a:srgbClr val="FFFF00"/>
                </a:solidFill>
              </a:rPr>
              <a:t> hon </a:t>
            </a:r>
            <a:r>
              <a:rPr lang="en-US" altLang="en-US" sz="2400" b="1" dirty="0" err="1">
                <a:solidFill>
                  <a:srgbClr val="FFFF00"/>
                </a:solidFill>
              </a:rPr>
              <a:t>với</a:t>
            </a:r>
            <a:r>
              <a:rPr lang="en-US" altLang="en-US" sz="2400" b="1" dirty="0">
                <a:solidFill>
                  <a:srgbClr val="FFFF00"/>
                </a:solidFill>
              </a:rPr>
              <a:t> </a:t>
            </a:r>
            <a:r>
              <a:rPr lang="en-US" altLang="en-US" sz="2400" b="1" dirty="0" err="1">
                <a:solidFill>
                  <a:srgbClr val="FFFF00"/>
                </a:solidFill>
              </a:rPr>
              <a:t>vua</a:t>
            </a:r>
            <a:r>
              <a:rPr lang="en-US" altLang="en-US" sz="2400" b="1" dirty="0">
                <a:solidFill>
                  <a:srgbClr val="FFFF00"/>
                </a:solidFill>
              </a:rPr>
              <a:t> </a:t>
            </a:r>
            <a:r>
              <a:rPr lang="en-US" altLang="en-US" sz="2400" b="1" dirty="0" err="1">
                <a:solidFill>
                  <a:srgbClr val="FFFF00"/>
                </a:solidFill>
              </a:rPr>
              <a:t>Chích</a:t>
            </a:r>
            <a:r>
              <a:rPr lang="en-US" altLang="en-US" sz="2400" b="1" dirty="0">
                <a:solidFill>
                  <a:srgbClr val="FFFF00"/>
                </a:solidFill>
              </a:rPr>
              <a:t> </a:t>
            </a:r>
            <a:r>
              <a:rPr lang="en-US" altLang="en-US" sz="2400" b="1" dirty="0" err="1">
                <a:solidFill>
                  <a:srgbClr val="FFFF00"/>
                </a:solidFill>
              </a:rPr>
              <a:t>Chòe</a:t>
            </a:r>
            <a:endParaRPr kumimoji="0" lang="en-US" sz="2400" b="1" i="0" u="none" strike="noStrike" cap="none" normalizeH="0" baseline="0" dirty="0">
              <a:ln>
                <a:noFill/>
              </a:ln>
              <a:solidFill>
                <a:srgbClr val="FFFF00"/>
              </a:solidFill>
              <a:effectLst/>
              <a:latin typeface="Arial" charset="0"/>
            </a:endParaRPr>
          </a:p>
        </p:txBody>
      </p:sp>
      <p:sp>
        <p:nvSpPr>
          <p:cNvPr id="44" name="Freeform 28">
            <a:extLst>
              <a:ext uri="{FF2B5EF4-FFF2-40B4-BE49-F238E27FC236}">
                <a16:creationId xmlns:a16="http://schemas.microsoft.com/office/drawing/2014/main" xmlns="" id="{BFB7BE3C-D4BE-480E-BECC-98416D1C7E6C}"/>
              </a:ext>
            </a:extLst>
          </p:cNvPr>
          <p:cNvSpPr>
            <a:spLocks/>
          </p:cNvSpPr>
          <p:nvPr/>
        </p:nvSpPr>
        <p:spPr bwMode="gray">
          <a:xfrm rot="689250" flipV="1">
            <a:off x="3634569" y="3444273"/>
            <a:ext cx="1246452" cy="898306"/>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p:spPr>
        <p:txBody>
          <a:bodyPr/>
          <a:lstStyle/>
          <a:p>
            <a:pPr algn="ctr" eaLnBrk="1" hangingPunct="1">
              <a:defRPr/>
            </a:pPr>
            <a:endParaRPr lang="en-US" sz="1500" dirty="0"/>
          </a:p>
        </p:txBody>
      </p:sp>
      <p:sp>
        <p:nvSpPr>
          <p:cNvPr id="21" name="Line 12">
            <a:extLst>
              <a:ext uri="{FF2B5EF4-FFF2-40B4-BE49-F238E27FC236}">
                <a16:creationId xmlns:a16="http://schemas.microsoft.com/office/drawing/2014/main" xmlns="" id="{716BAB56-515F-4FBD-8B44-18601C0CBF6A}"/>
              </a:ext>
            </a:extLst>
          </p:cNvPr>
          <p:cNvSpPr>
            <a:spLocks noChangeShapeType="1"/>
          </p:cNvSpPr>
          <p:nvPr/>
        </p:nvSpPr>
        <p:spPr bwMode="auto">
          <a:xfrm>
            <a:off x="0" y="6477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Rectangle: Rounded Corners 21">
            <a:extLst>
              <a:ext uri="{FF2B5EF4-FFF2-40B4-BE49-F238E27FC236}">
                <a16:creationId xmlns:a16="http://schemas.microsoft.com/office/drawing/2014/main" xmlns="" id="{8BFED5D3-CBA2-4253-9B16-1923FA0E433E}"/>
              </a:ext>
            </a:extLst>
          </p:cNvPr>
          <p:cNvSpPr/>
          <p:nvPr/>
        </p:nvSpPr>
        <p:spPr bwMode="auto">
          <a:xfrm>
            <a:off x="0" y="75872"/>
            <a:ext cx="91440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rgbClr val="FFFF00"/>
                </a:solidFill>
                <a:effectLst/>
                <a:latin typeface="Arial" charset="0"/>
              </a:rPr>
              <a:t>3. </a:t>
            </a:r>
            <a:r>
              <a:rPr lang="en-US" sz="2400" b="1" dirty="0" err="1">
                <a:solidFill>
                  <a:srgbClr val="FFFF00"/>
                </a:solidFill>
              </a:rPr>
              <a:t>Kết</a:t>
            </a:r>
            <a:r>
              <a:rPr lang="en-US" sz="2400" b="1" dirty="0">
                <a:solidFill>
                  <a:srgbClr val="FFFF00"/>
                </a:solidFill>
              </a:rPr>
              <a:t> </a:t>
            </a:r>
            <a:r>
              <a:rPr lang="en-US" sz="2400" b="1" dirty="0" err="1">
                <a:solidFill>
                  <a:srgbClr val="FFFF00"/>
                </a:solidFill>
              </a:rPr>
              <a:t>thúc</a:t>
            </a:r>
            <a:r>
              <a:rPr lang="en-US" sz="2400" b="1" dirty="0">
                <a:solidFill>
                  <a:srgbClr val="FFFF00"/>
                </a:solidFill>
              </a:rPr>
              <a:t> </a:t>
            </a:r>
            <a:r>
              <a:rPr lang="en-US" sz="2400" b="1" dirty="0" err="1">
                <a:solidFill>
                  <a:srgbClr val="FFFF00"/>
                </a:solidFill>
              </a:rPr>
              <a:t>truyện</a:t>
            </a:r>
            <a:endParaRPr kumimoji="0" lang="en-US" sz="2400" b="1" i="0" u="none" strike="noStrike" cap="none" normalizeH="0" baseline="0" dirty="0">
              <a:ln>
                <a:noFill/>
              </a:ln>
              <a:solidFill>
                <a:srgbClr val="FFFF00"/>
              </a:solidFill>
              <a:effectLst/>
              <a:latin typeface="Arial" charset="0"/>
            </a:endParaRPr>
          </a:p>
        </p:txBody>
      </p:sp>
      <p:sp>
        <p:nvSpPr>
          <p:cNvPr id="9" name="AutoShape 4" descr="46 Fairytales | King Thrushbeard ideas | fairy tales, king, illustration">
            <a:extLst>
              <a:ext uri="{FF2B5EF4-FFF2-40B4-BE49-F238E27FC236}">
                <a16:creationId xmlns:a16="http://schemas.microsoft.com/office/drawing/2014/main" xmlns="" id="{6BDEB7D6-C9F2-492E-950F-FA9084339D2E}"/>
              </a:ext>
            </a:extLst>
          </p:cNvPr>
          <p:cNvSpPr>
            <a:spLocks noChangeAspect="1" noChangeArrowheads="1"/>
          </p:cNvSpPr>
          <p:nvPr/>
        </p:nvSpPr>
        <p:spPr bwMode="auto">
          <a:xfrm>
            <a:off x="4419600" y="1893051"/>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xmlns="" id="{E33E5CFE-9AA0-44F5-AA9E-C91CD9C1FDB2}"/>
              </a:ext>
            </a:extLst>
          </p:cNvPr>
          <p:cNvPicPr>
            <a:picLocks noChangeAspect="1"/>
          </p:cNvPicPr>
          <p:nvPr/>
        </p:nvPicPr>
        <p:blipFill>
          <a:blip r:embed="rId2"/>
          <a:stretch>
            <a:fillRect/>
          </a:stretch>
        </p:blipFill>
        <p:spPr>
          <a:xfrm>
            <a:off x="3962400" y="883725"/>
            <a:ext cx="3719257" cy="2323452"/>
          </a:xfrm>
          <a:prstGeom prst="rect">
            <a:avLst/>
          </a:prstGeom>
        </p:spPr>
      </p:pic>
    </p:spTree>
    <p:extLst>
      <p:ext uri="{BB962C8B-B14F-4D97-AF65-F5344CB8AC3E}">
        <p14:creationId xmlns:p14="http://schemas.microsoft.com/office/powerpoint/2010/main" val="229761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circle(out)">
                                      <p:cBhvr>
                                        <p:cTn id="7" dur="20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42" grpId="0" animBg="1"/>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8" name="Picture 24">
            <a:extLst>
              <a:ext uri="{FF2B5EF4-FFF2-40B4-BE49-F238E27FC236}">
                <a16:creationId xmlns:a16="http://schemas.microsoft.com/office/drawing/2014/main" xmlns="" id="{EB29D497-5ABA-4238-B288-49A619F73E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3513" y="4705350"/>
            <a:ext cx="2841625"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a:extLst>
              <a:ext uri="{FF2B5EF4-FFF2-40B4-BE49-F238E27FC236}">
                <a16:creationId xmlns:a16="http://schemas.microsoft.com/office/drawing/2014/main" xmlns="" id="{2D730D0D-95FE-4365-944B-D8965541FC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463" y="4702175"/>
            <a:ext cx="2522537"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a:extLst>
              <a:ext uri="{FF2B5EF4-FFF2-40B4-BE49-F238E27FC236}">
                <a16:creationId xmlns:a16="http://schemas.microsoft.com/office/drawing/2014/main" xmlns="" id="{8C8E70D5-3954-4BF0-865E-53C90118BB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5413" y="3476625"/>
            <a:ext cx="213836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a:extLst>
              <a:ext uri="{FF2B5EF4-FFF2-40B4-BE49-F238E27FC236}">
                <a16:creationId xmlns:a16="http://schemas.microsoft.com/office/drawing/2014/main" xmlns="" id="{D29ECDE1-3C9B-465B-A584-EA33C3631B8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50" y="3238500"/>
            <a:ext cx="247015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a:extLst>
              <a:ext uri="{FF2B5EF4-FFF2-40B4-BE49-F238E27FC236}">
                <a16:creationId xmlns:a16="http://schemas.microsoft.com/office/drawing/2014/main" xmlns="" id="{4BDED2F7-8A2E-4897-9A68-216491F955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7325" y="3243263"/>
            <a:ext cx="2314575"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a:extLst>
              <a:ext uri="{FF2B5EF4-FFF2-40B4-BE49-F238E27FC236}">
                <a16:creationId xmlns:a16="http://schemas.microsoft.com/office/drawing/2014/main" xmlns="" id="{DE361456-2E31-43F0-8838-0B928E9D4F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2684463"/>
            <a:ext cx="263366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a:extLst>
              <a:ext uri="{FF2B5EF4-FFF2-40B4-BE49-F238E27FC236}">
                <a16:creationId xmlns:a16="http://schemas.microsoft.com/office/drawing/2014/main" xmlns="" id="{C6FE136B-F065-4BBB-9D1B-41A76023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373313" y="3062288"/>
            <a:ext cx="2428875"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a:extLst>
              <a:ext uri="{FF2B5EF4-FFF2-40B4-BE49-F238E27FC236}">
                <a16:creationId xmlns:a16="http://schemas.microsoft.com/office/drawing/2014/main" xmlns="" id="{7EF0EA35-75F4-42C5-8DCE-C65C5B77D7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3725" y="1712913"/>
            <a:ext cx="2436813"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a:extLst>
              <a:ext uri="{FF2B5EF4-FFF2-40B4-BE49-F238E27FC236}">
                <a16:creationId xmlns:a16="http://schemas.microsoft.com/office/drawing/2014/main" xmlns="" id="{69F4708B-6502-4EAF-AE0D-19BB1A1266C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4988" y="1536700"/>
            <a:ext cx="24955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a:extLst>
              <a:ext uri="{FF2B5EF4-FFF2-40B4-BE49-F238E27FC236}">
                <a16:creationId xmlns:a16="http://schemas.microsoft.com/office/drawing/2014/main" xmlns="" id="{E89420E0-BE16-4D92-A53C-86746712A1D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5688" y="1028700"/>
            <a:ext cx="210978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a:extLst>
              <a:ext uri="{FF2B5EF4-FFF2-40B4-BE49-F238E27FC236}">
                <a16:creationId xmlns:a16="http://schemas.microsoft.com/office/drawing/2014/main" xmlns="" id="{53677B40-613C-496D-A924-34D3F2D7484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00363" y="1511300"/>
            <a:ext cx="1957387"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a:extLst>
              <a:ext uri="{FF2B5EF4-FFF2-40B4-BE49-F238E27FC236}">
                <a16:creationId xmlns:a16="http://schemas.microsoft.com/office/drawing/2014/main" xmlns="" id="{15439A4A-4940-4D6F-9DEB-4D4353791AB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73725" y="4438650"/>
            <a:ext cx="307181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a:extLst>
              <a:ext uri="{FF2B5EF4-FFF2-40B4-BE49-F238E27FC236}">
                <a16:creationId xmlns:a16="http://schemas.microsoft.com/office/drawing/2014/main" xmlns="" id="{B8DA4445-F699-4056-A831-D944C5CDB02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73725" y="4392613"/>
            <a:ext cx="3116263" cy="55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a:extLst>
              <a:ext uri="{FF2B5EF4-FFF2-40B4-BE49-F238E27FC236}">
                <a16:creationId xmlns:a16="http://schemas.microsoft.com/office/drawing/2014/main" xmlns="" id="{D6126B76-78C4-4B29-8730-95D752C88B0D}"/>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48313" y="3660775"/>
            <a:ext cx="328295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a:extLst>
              <a:ext uri="{FF2B5EF4-FFF2-40B4-BE49-F238E27FC236}">
                <a16:creationId xmlns:a16="http://schemas.microsoft.com/office/drawing/2014/main" xmlns="" id="{7BE56974-0DB9-449B-B324-CDFEB7680D9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11688" y="3487738"/>
            <a:ext cx="1182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a:extLst>
              <a:ext uri="{FF2B5EF4-FFF2-40B4-BE49-F238E27FC236}">
                <a16:creationId xmlns:a16="http://schemas.microsoft.com/office/drawing/2014/main" xmlns="" id="{3B4175A1-C92E-4426-B6BB-3A5065C32EA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43650" y="2408238"/>
            <a:ext cx="280035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a:extLst>
              <a:ext uri="{FF2B5EF4-FFF2-40B4-BE49-F238E27FC236}">
                <a16:creationId xmlns:a16="http://schemas.microsoft.com/office/drawing/2014/main" xmlns="" id="{403F014B-40D9-480D-A5BB-0756EE37A6F9}"/>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343650" y="2147888"/>
            <a:ext cx="2747963"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a:extLst>
              <a:ext uri="{FF2B5EF4-FFF2-40B4-BE49-F238E27FC236}">
                <a16:creationId xmlns:a16="http://schemas.microsoft.com/office/drawing/2014/main" xmlns="" id="{CAEF6B84-3B97-400C-B33F-D6E31BE790F6}"/>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218238" y="1527175"/>
            <a:ext cx="29003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a:extLst>
              <a:ext uri="{FF2B5EF4-FFF2-40B4-BE49-F238E27FC236}">
                <a16:creationId xmlns:a16="http://schemas.microsoft.com/office/drawing/2014/main" xmlns="" id="{48725DF8-82F6-48BC-8FA3-A05284E4E38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33788" y="915988"/>
            <a:ext cx="3033712" cy="161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xmlns="" id="{F338195F-6A7D-42BD-B676-A328B693AC2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591050" y="2270125"/>
            <a:ext cx="18732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a:extLst>
              <a:ext uri="{FF2B5EF4-FFF2-40B4-BE49-F238E27FC236}">
                <a16:creationId xmlns:a16="http://schemas.microsoft.com/office/drawing/2014/main" xmlns="" id="{B7806461-2AD3-4AE9-B3AF-A1225311DB7D}"/>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994150" y="3035300"/>
            <a:ext cx="1287463"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Anh em nhà Grimm – Wikipedia tiếng Việt">
            <a:extLst>
              <a:ext uri="{FF2B5EF4-FFF2-40B4-BE49-F238E27FC236}">
                <a16:creationId xmlns:a16="http://schemas.microsoft.com/office/drawing/2014/main" xmlns="" id="{A8ADBF75-BD50-4BD5-9497-CD1E73C46B13}"/>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03513" y="114300"/>
            <a:ext cx="92392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Ra mắt phiên bản Việt đầy đủ 201 truyện cổ Grimm | Báo Dân trí">
            <a:extLst>
              <a:ext uri="{FF2B5EF4-FFF2-40B4-BE49-F238E27FC236}">
                <a16:creationId xmlns:a16="http://schemas.microsoft.com/office/drawing/2014/main" xmlns="" id="{4F9B959C-0647-4559-95D2-712BABFB90B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30950" y="136525"/>
            <a:ext cx="2500313"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Vua chích chòe - Kho Tàng Truyện Cổ Tích Chọn Lọc">
            <a:extLst>
              <a:ext uri="{FF2B5EF4-FFF2-40B4-BE49-F238E27FC236}">
                <a16:creationId xmlns:a16="http://schemas.microsoft.com/office/drawing/2014/main" xmlns="" id="{2E81C968-C121-47B1-87C6-508F31A7B26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256213" y="2720975"/>
            <a:ext cx="1155700" cy="90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4" name="Picture 30" descr="Vua chích choè Truyện cổ tích (bản gốc) - Truyện của Anh em Grimm">
            <a:extLst>
              <a:ext uri="{FF2B5EF4-FFF2-40B4-BE49-F238E27FC236}">
                <a16:creationId xmlns:a16="http://schemas.microsoft.com/office/drawing/2014/main" xmlns="" id="{A36E5692-EFFA-477E-B4B6-ACED3C4D1E9B}"/>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3863" y="2038350"/>
            <a:ext cx="782637"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6" name="Picture 32" descr="König Drosselbart Märchen (Original) - Geschichte der Gebrüder Grimm">
            <a:extLst>
              <a:ext uri="{FF2B5EF4-FFF2-40B4-BE49-F238E27FC236}">
                <a16:creationId xmlns:a16="http://schemas.microsoft.com/office/drawing/2014/main" xmlns="" id="{08C7C013-4A0D-4082-8D5C-F0ED6EAFED4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487613" y="3587750"/>
            <a:ext cx="677862"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2" fill="hold" nodeType="afterEffect">
                                  <p:stCondLst>
                                    <p:cond delay="0"/>
                                  </p:stCondLst>
                                  <p:childTnLst>
                                    <p:set>
                                      <p:cBhvr>
                                        <p:cTn id="15" dur="1" fill="hold">
                                          <p:stCondLst>
                                            <p:cond delay="0"/>
                                          </p:stCondLst>
                                        </p:cTn>
                                        <p:tgtEl>
                                          <p:spTgt spid="21510"/>
                                        </p:tgtEl>
                                        <p:attrNameLst>
                                          <p:attrName>style.visibility</p:attrName>
                                        </p:attrNameLst>
                                      </p:cBhvr>
                                      <p:to>
                                        <p:strVal val="visible"/>
                                      </p:to>
                                    </p:set>
                                    <p:animEffect transition="in" filter="wipe(right)">
                                      <p:cBhvr>
                                        <p:cTn id="16" dur="500"/>
                                        <p:tgtEl>
                                          <p:spTgt spid="21510"/>
                                        </p:tgtEl>
                                      </p:cBhvr>
                                    </p:animEffect>
                                  </p:childTnLst>
                                </p:cTn>
                              </p:par>
                              <p:par>
                                <p:cTn id="17" presetID="16" presetClass="entr" presetSubtype="2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par>
                          <p:cTn id="20" fill="hold" nodeType="afterGroup">
                            <p:stCondLst>
                              <p:cond delay="1000"/>
                            </p:stCondLst>
                            <p:childTnLst>
                              <p:par>
                                <p:cTn id="21" presetID="22" presetClass="entr" presetSubtype="8" fill="hold" nodeType="afterEffect">
                                  <p:stCondLst>
                                    <p:cond delay="0"/>
                                  </p:stCondLst>
                                  <p:childTnLst>
                                    <p:set>
                                      <p:cBhvr>
                                        <p:cTn id="22" dur="1" fill="hold">
                                          <p:stCondLst>
                                            <p:cond delay="0"/>
                                          </p:stCondLst>
                                        </p:cTn>
                                        <p:tgtEl>
                                          <p:spTgt spid="21511"/>
                                        </p:tgtEl>
                                        <p:attrNameLst>
                                          <p:attrName>style.visibility</p:attrName>
                                        </p:attrNameLst>
                                      </p:cBhvr>
                                      <p:to>
                                        <p:strVal val="visible"/>
                                      </p:to>
                                    </p:set>
                                    <p:animEffect transition="in" filter="wipe(left)">
                                      <p:cBhvr>
                                        <p:cTn id="23" dur="500"/>
                                        <p:tgtEl>
                                          <p:spTgt spid="21511"/>
                                        </p:tgtEl>
                                      </p:cBhvr>
                                    </p:animEffect>
                                  </p:childTnLst>
                                </p:cTn>
                              </p:par>
                              <p:par>
                                <p:cTn id="24" presetID="16" presetClass="entr" presetSubtype="21" fill="hold" nodeType="withEffect">
                                  <p:stCondLst>
                                    <p:cond delay="0"/>
                                  </p:stCondLst>
                                  <p:childTnLst>
                                    <p:set>
                                      <p:cBhvr>
                                        <p:cTn id="25" dur="1" fill="hold">
                                          <p:stCondLst>
                                            <p:cond delay="0"/>
                                          </p:stCondLst>
                                        </p:cTn>
                                        <p:tgtEl>
                                          <p:spTgt spid="21530"/>
                                        </p:tgtEl>
                                        <p:attrNameLst>
                                          <p:attrName>style.visibility</p:attrName>
                                        </p:attrNameLst>
                                      </p:cBhvr>
                                      <p:to>
                                        <p:strVal val="visible"/>
                                      </p:to>
                                    </p:set>
                                    <p:animEffect transition="in" filter="barn(inVertical)">
                                      <p:cBhvr>
                                        <p:cTn id="26" dur="500"/>
                                        <p:tgtEl>
                                          <p:spTgt spid="21530"/>
                                        </p:tgtEl>
                                      </p:cBhvr>
                                    </p:animEffect>
                                  </p:childTnLst>
                                </p:cTn>
                              </p:par>
                            </p:childTnLst>
                          </p:cTn>
                        </p:par>
                        <p:par>
                          <p:cTn id="27" fill="hold" nodeType="afterGroup">
                            <p:stCondLst>
                              <p:cond delay="1500"/>
                            </p:stCondLst>
                            <p:childTnLst>
                              <p:par>
                                <p:cTn id="28" presetID="22" presetClass="entr" presetSubtype="8" fill="hold" nodeType="afterEffect">
                                  <p:stCondLst>
                                    <p:cond delay="0"/>
                                  </p:stCondLst>
                                  <p:childTnLst>
                                    <p:set>
                                      <p:cBhvr>
                                        <p:cTn id="29" dur="1" fill="hold">
                                          <p:stCondLst>
                                            <p:cond delay="0"/>
                                          </p:stCondLst>
                                        </p:cTn>
                                        <p:tgtEl>
                                          <p:spTgt spid="21512"/>
                                        </p:tgtEl>
                                        <p:attrNameLst>
                                          <p:attrName>style.visibility</p:attrName>
                                        </p:attrNameLst>
                                      </p:cBhvr>
                                      <p:to>
                                        <p:strVal val="visible"/>
                                      </p:to>
                                    </p:set>
                                    <p:animEffect transition="in" filter="wipe(left)">
                                      <p:cBhvr>
                                        <p:cTn id="30" dur="500"/>
                                        <p:tgtEl>
                                          <p:spTgt spid="21512"/>
                                        </p:tgtEl>
                                      </p:cBhvr>
                                    </p:animEffect>
                                  </p:childTnLst>
                                </p:cTn>
                              </p:par>
                            </p:childTnLst>
                          </p:cTn>
                        </p:par>
                        <p:par>
                          <p:cTn id="31" fill="hold" nodeType="afterGroup">
                            <p:stCondLst>
                              <p:cond delay="2000"/>
                            </p:stCondLst>
                            <p:childTnLst>
                              <p:par>
                                <p:cTn id="32" presetID="22" presetClass="entr" presetSubtype="8" fill="hold" nodeType="afterEffect">
                                  <p:stCondLst>
                                    <p:cond delay="0"/>
                                  </p:stCondLst>
                                  <p:childTnLst>
                                    <p:set>
                                      <p:cBhvr>
                                        <p:cTn id="33" dur="1" fill="hold">
                                          <p:stCondLst>
                                            <p:cond delay="0"/>
                                          </p:stCondLst>
                                        </p:cTn>
                                        <p:tgtEl>
                                          <p:spTgt spid="21513"/>
                                        </p:tgtEl>
                                        <p:attrNameLst>
                                          <p:attrName>style.visibility</p:attrName>
                                        </p:attrNameLst>
                                      </p:cBhvr>
                                      <p:to>
                                        <p:strVal val="visible"/>
                                      </p:to>
                                    </p:set>
                                    <p:animEffect transition="in" filter="wipe(left)">
                                      <p:cBhvr>
                                        <p:cTn id="34" dur="500"/>
                                        <p:tgtEl>
                                          <p:spTgt spid="215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nodeType="clickEffect">
                                  <p:stCondLst>
                                    <p:cond delay="0"/>
                                  </p:stCondLst>
                                  <p:childTnLst>
                                    <p:set>
                                      <p:cBhvr>
                                        <p:cTn id="38" dur="1" fill="hold">
                                          <p:stCondLst>
                                            <p:cond delay="0"/>
                                          </p:stCondLst>
                                        </p:cTn>
                                        <p:tgtEl>
                                          <p:spTgt spid="21514"/>
                                        </p:tgtEl>
                                        <p:attrNameLst>
                                          <p:attrName>style.visibility</p:attrName>
                                        </p:attrNameLst>
                                      </p:cBhvr>
                                      <p:to>
                                        <p:strVal val="visible"/>
                                      </p:to>
                                    </p:set>
                                    <p:animEffect transition="in" filter="wipe(left)">
                                      <p:cBhvr>
                                        <p:cTn id="39" dur="500"/>
                                        <p:tgtEl>
                                          <p:spTgt spid="21514"/>
                                        </p:tgtEl>
                                      </p:cBhvr>
                                    </p:animEffect>
                                  </p:childTnLst>
                                </p:cTn>
                              </p:par>
                            </p:childTnLst>
                          </p:cTn>
                        </p:par>
                        <p:par>
                          <p:cTn id="40" fill="hold" nodeType="afterGroup">
                            <p:stCondLst>
                              <p:cond delay="500"/>
                            </p:stCondLst>
                            <p:childTnLst>
                              <p:par>
                                <p:cTn id="41" presetID="22" presetClass="entr" presetSubtype="8" fill="hold" nodeType="afterEffect">
                                  <p:stCondLst>
                                    <p:cond delay="0"/>
                                  </p:stCondLst>
                                  <p:childTnLst>
                                    <p:set>
                                      <p:cBhvr>
                                        <p:cTn id="42" dur="1" fill="hold">
                                          <p:stCondLst>
                                            <p:cond delay="0"/>
                                          </p:stCondLst>
                                        </p:cTn>
                                        <p:tgtEl>
                                          <p:spTgt spid="21515"/>
                                        </p:tgtEl>
                                        <p:attrNameLst>
                                          <p:attrName>style.visibility</p:attrName>
                                        </p:attrNameLst>
                                      </p:cBhvr>
                                      <p:to>
                                        <p:strVal val="visible"/>
                                      </p:to>
                                    </p:set>
                                    <p:animEffect transition="in" filter="wipe(left)">
                                      <p:cBhvr>
                                        <p:cTn id="43" dur="500"/>
                                        <p:tgtEl>
                                          <p:spTgt spid="21515"/>
                                        </p:tgtEl>
                                      </p:cBhvr>
                                    </p:animEffect>
                                  </p:childTnLst>
                                </p:cTn>
                              </p:par>
                              <p:par>
                                <p:cTn id="44" presetID="16" presetClass="entr" presetSubtype="21" fill="hold" nodeType="withEffect">
                                  <p:stCondLst>
                                    <p:cond delay="0"/>
                                  </p:stCondLst>
                                  <p:childTnLst>
                                    <p:set>
                                      <p:cBhvr>
                                        <p:cTn id="45" dur="1" fill="hold">
                                          <p:stCondLst>
                                            <p:cond delay="0"/>
                                          </p:stCondLst>
                                        </p:cTn>
                                        <p:tgtEl>
                                          <p:spTgt spid="21532"/>
                                        </p:tgtEl>
                                        <p:attrNameLst>
                                          <p:attrName>style.visibility</p:attrName>
                                        </p:attrNameLst>
                                      </p:cBhvr>
                                      <p:to>
                                        <p:strVal val="visible"/>
                                      </p:to>
                                    </p:set>
                                    <p:animEffect transition="in" filter="barn(inVertical)">
                                      <p:cBhvr>
                                        <p:cTn id="46" dur="500"/>
                                        <p:tgtEl>
                                          <p:spTgt spid="21532"/>
                                        </p:tgtEl>
                                      </p:cBhvr>
                                    </p:animEffect>
                                  </p:childTnLst>
                                </p:cTn>
                              </p:par>
                            </p:childTnLst>
                          </p:cTn>
                        </p:par>
                        <p:par>
                          <p:cTn id="47" fill="hold" nodeType="afterGroup">
                            <p:stCondLst>
                              <p:cond delay="1000"/>
                            </p:stCondLst>
                            <p:childTnLst>
                              <p:par>
                                <p:cTn id="48" presetID="22" presetClass="entr" presetSubtype="8" fill="hold" nodeType="afterEffect">
                                  <p:stCondLst>
                                    <p:cond delay="0"/>
                                  </p:stCondLst>
                                  <p:childTnLst>
                                    <p:set>
                                      <p:cBhvr>
                                        <p:cTn id="49" dur="1" fill="hold">
                                          <p:stCondLst>
                                            <p:cond delay="0"/>
                                          </p:stCondLst>
                                        </p:cTn>
                                        <p:tgtEl>
                                          <p:spTgt spid="21516"/>
                                        </p:tgtEl>
                                        <p:attrNameLst>
                                          <p:attrName>style.visibility</p:attrName>
                                        </p:attrNameLst>
                                      </p:cBhvr>
                                      <p:to>
                                        <p:strVal val="visible"/>
                                      </p:to>
                                    </p:set>
                                    <p:animEffect transition="in" filter="wipe(left)">
                                      <p:cBhvr>
                                        <p:cTn id="50" dur="500"/>
                                        <p:tgtEl>
                                          <p:spTgt spid="21516"/>
                                        </p:tgtEl>
                                      </p:cBhvr>
                                    </p:animEffect>
                                  </p:childTnLst>
                                </p:cTn>
                              </p:par>
                            </p:childTnLst>
                          </p:cTn>
                        </p:par>
                        <p:par>
                          <p:cTn id="51" fill="hold" nodeType="afterGroup">
                            <p:stCondLst>
                              <p:cond delay="1500"/>
                            </p:stCondLst>
                            <p:childTnLst>
                              <p:par>
                                <p:cTn id="52" presetID="22" presetClass="entr" presetSubtype="8" fill="hold" nodeType="afterEffect">
                                  <p:stCondLst>
                                    <p:cond delay="0"/>
                                  </p:stCondLst>
                                  <p:childTnLst>
                                    <p:set>
                                      <p:cBhvr>
                                        <p:cTn id="53" dur="1" fill="hold">
                                          <p:stCondLst>
                                            <p:cond delay="0"/>
                                          </p:stCondLst>
                                        </p:cTn>
                                        <p:tgtEl>
                                          <p:spTgt spid="21517"/>
                                        </p:tgtEl>
                                        <p:attrNameLst>
                                          <p:attrName>style.visibility</p:attrName>
                                        </p:attrNameLst>
                                      </p:cBhvr>
                                      <p:to>
                                        <p:strVal val="visible"/>
                                      </p:to>
                                    </p:set>
                                    <p:animEffect transition="in" filter="wipe(left)">
                                      <p:cBhvr>
                                        <p:cTn id="54" dur="500"/>
                                        <p:tgtEl>
                                          <p:spTgt spid="21517"/>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2" fill="hold" nodeType="clickEffect">
                                  <p:stCondLst>
                                    <p:cond delay="0"/>
                                  </p:stCondLst>
                                  <p:childTnLst>
                                    <p:set>
                                      <p:cBhvr>
                                        <p:cTn id="58" dur="1" fill="hold">
                                          <p:stCondLst>
                                            <p:cond delay="0"/>
                                          </p:stCondLst>
                                        </p:cTn>
                                        <p:tgtEl>
                                          <p:spTgt spid="21518"/>
                                        </p:tgtEl>
                                        <p:attrNameLst>
                                          <p:attrName>style.visibility</p:attrName>
                                        </p:attrNameLst>
                                      </p:cBhvr>
                                      <p:to>
                                        <p:strVal val="visible"/>
                                      </p:to>
                                    </p:set>
                                    <p:animEffect transition="in" filter="wipe(right)">
                                      <p:cBhvr>
                                        <p:cTn id="59" dur="500"/>
                                        <p:tgtEl>
                                          <p:spTgt spid="21518"/>
                                        </p:tgtEl>
                                      </p:cBhvr>
                                    </p:animEffect>
                                  </p:childTnLst>
                                </p:cTn>
                              </p:par>
                              <p:par>
                                <p:cTn id="60" presetID="16" presetClass="entr" presetSubtype="21" fill="hold" nodeType="withEffect">
                                  <p:stCondLst>
                                    <p:cond delay="0"/>
                                  </p:stCondLst>
                                  <p:childTnLst>
                                    <p:set>
                                      <p:cBhvr>
                                        <p:cTn id="61" dur="1" fill="hold">
                                          <p:stCondLst>
                                            <p:cond delay="0"/>
                                          </p:stCondLst>
                                        </p:cTn>
                                        <p:tgtEl>
                                          <p:spTgt spid="21534"/>
                                        </p:tgtEl>
                                        <p:attrNameLst>
                                          <p:attrName>style.visibility</p:attrName>
                                        </p:attrNameLst>
                                      </p:cBhvr>
                                      <p:to>
                                        <p:strVal val="visible"/>
                                      </p:to>
                                    </p:set>
                                    <p:animEffect transition="in" filter="barn(inVertical)">
                                      <p:cBhvr>
                                        <p:cTn id="62" dur="500"/>
                                        <p:tgtEl>
                                          <p:spTgt spid="21534"/>
                                        </p:tgtEl>
                                      </p:cBhvr>
                                    </p:animEffect>
                                  </p:childTnLst>
                                </p:cTn>
                              </p:par>
                            </p:childTnLst>
                          </p:cTn>
                        </p:par>
                        <p:par>
                          <p:cTn id="63" fill="hold" nodeType="afterGroup">
                            <p:stCondLst>
                              <p:cond delay="500"/>
                            </p:stCondLst>
                            <p:childTnLst>
                              <p:par>
                                <p:cTn id="64" presetID="22" presetClass="entr" presetSubtype="2" fill="hold" nodeType="afterEffect">
                                  <p:stCondLst>
                                    <p:cond delay="0"/>
                                  </p:stCondLst>
                                  <p:childTnLst>
                                    <p:set>
                                      <p:cBhvr>
                                        <p:cTn id="65" dur="1" fill="hold">
                                          <p:stCondLst>
                                            <p:cond delay="0"/>
                                          </p:stCondLst>
                                        </p:cTn>
                                        <p:tgtEl>
                                          <p:spTgt spid="21519"/>
                                        </p:tgtEl>
                                        <p:attrNameLst>
                                          <p:attrName>style.visibility</p:attrName>
                                        </p:attrNameLst>
                                      </p:cBhvr>
                                      <p:to>
                                        <p:strVal val="visible"/>
                                      </p:to>
                                    </p:set>
                                    <p:animEffect transition="in" filter="wipe(right)">
                                      <p:cBhvr>
                                        <p:cTn id="66" dur="500"/>
                                        <p:tgtEl>
                                          <p:spTgt spid="21519"/>
                                        </p:tgtEl>
                                      </p:cBhvr>
                                    </p:animEffect>
                                  </p:childTnLst>
                                </p:cTn>
                              </p:par>
                            </p:childTnLst>
                          </p:cTn>
                        </p:par>
                        <p:par>
                          <p:cTn id="67" fill="hold" nodeType="afterGroup">
                            <p:stCondLst>
                              <p:cond delay="1000"/>
                            </p:stCondLst>
                            <p:childTnLst>
                              <p:par>
                                <p:cTn id="68" presetID="22" presetClass="entr" presetSubtype="2" fill="hold" nodeType="afterEffect">
                                  <p:stCondLst>
                                    <p:cond delay="0"/>
                                  </p:stCondLst>
                                  <p:childTnLst>
                                    <p:set>
                                      <p:cBhvr>
                                        <p:cTn id="69" dur="1" fill="hold">
                                          <p:stCondLst>
                                            <p:cond delay="0"/>
                                          </p:stCondLst>
                                        </p:cTn>
                                        <p:tgtEl>
                                          <p:spTgt spid="21520"/>
                                        </p:tgtEl>
                                        <p:attrNameLst>
                                          <p:attrName>style.visibility</p:attrName>
                                        </p:attrNameLst>
                                      </p:cBhvr>
                                      <p:to>
                                        <p:strVal val="visible"/>
                                      </p:to>
                                    </p:set>
                                    <p:animEffect transition="in" filter="wipe(right)">
                                      <p:cBhvr>
                                        <p:cTn id="70" dur="500"/>
                                        <p:tgtEl>
                                          <p:spTgt spid="21520"/>
                                        </p:tgtEl>
                                      </p:cBhvr>
                                    </p:animEffect>
                                  </p:childTnLst>
                                </p:cTn>
                              </p:par>
                            </p:childTnLst>
                          </p:cTn>
                        </p:par>
                        <p:par>
                          <p:cTn id="71" fill="hold" nodeType="afterGroup">
                            <p:stCondLst>
                              <p:cond delay="1500"/>
                            </p:stCondLst>
                            <p:childTnLst>
                              <p:par>
                                <p:cTn id="72" presetID="22" presetClass="entr" presetSubtype="2" fill="hold" nodeType="afterEffect">
                                  <p:stCondLst>
                                    <p:cond delay="0"/>
                                  </p:stCondLst>
                                  <p:childTnLst>
                                    <p:set>
                                      <p:cBhvr>
                                        <p:cTn id="73" dur="1" fill="hold">
                                          <p:stCondLst>
                                            <p:cond delay="0"/>
                                          </p:stCondLst>
                                        </p:cTn>
                                        <p:tgtEl>
                                          <p:spTgt spid="21521"/>
                                        </p:tgtEl>
                                        <p:attrNameLst>
                                          <p:attrName>style.visibility</p:attrName>
                                        </p:attrNameLst>
                                      </p:cBhvr>
                                      <p:to>
                                        <p:strVal val="visible"/>
                                      </p:to>
                                    </p:set>
                                    <p:animEffect transition="in" filter="wipe(right)">
                                      <p:cBhvr>
                                        <p:cTn id="74" dur="500"/>
                                        <p:tgtEl>
                                          <p:spTgt spid="21521"/>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22" presetClass="entr" presetSubtype="2" fill="hold" nodeType="clickEffect">
                                  <p:stCondLst>
                                    <p:cond delay="0"/>
                                  </p:stCondLst>
                                  <p:childTnLst>
                                    <p:set>
                                      <p:cBhvr>
                                        <p:cTn id="78" dur="1" fill="hold">
                                          <p:stCondLst>
                                            <p:cond delay="0"/>
                                          </p:stCondLst>
                                        </p:cTn>
                                        <p:tgtEl>
                                          <p:spTgt spid="21522"/>
                                        </p:tgtEl>
                                        <p:attrNameLst>
                                          <p:attrName>style.visibility</p:attrName>
                                        </p:attrNameLst>
                                      </p:cBhvr>
                                      <p:to>
                                        <p:strVal val="visible"/>
                                      </p:to>
                                    </p:set>
                                    <p:animEffect transition="in" filter="wipe(right)">
                                      <p:cBhvr>
                                        <p:cTn id="79" dur="500"/>
                                        <p:tgtEl>
                                          <p:spTgt spid="21522"/>
                                        </p:tgtEl>
                                      </p:cBhvr>
                                    </p:animEffect>
                                  </p:childTnLst>
                                </p:cTn>
                              </p:par>
                              <p:par>
                                <p:cTn id="80" presetID="16" presetClass="entr" presetSubtype="21" fill="hold" nodeType="withEffect">
                                  <p:stCondLst>
                                    <p:cond delay="0"/>
                                  </p:stCondLst>
                                  <p:childTnLst>
                                    <p:set>
                                      <p:cBhvr>
                                        <p:cTn id="81" dur="1" fill="hold">
                                          <p:stCondLst>
                                            <p:cond delay="0"/>
                                          </p:stCondLst>
                                        </p:cTn>
                                        <p:tgtEl>
                                          <p:spTgt spid="21536"/>
                                        </p:tgtEl>
                                        <p:attrNameLst>
                                          <p:attrName>style.visibility</p:attrName>
                                        </p:attrNameLst>
                                      </p:cBhvr>
                                      <p:to>
                                        <p:strVal val="visible"/>
                                      </p:to>
                                    </p:set>
                                    <p:animEffect transition="in" filter="barn(inVertical)">
                                      <p:cBhvr>
                                        <p:cTn id="82" dur="500"/>
                                        <p:tgtEl>
                                          <p:spTgt spid="21536"/>
                                        </p:tgtEl>
                                      </p:cBhvr>
                                    </p:animEffect>
                                  </p:childTnLst>
                                </p:cTn>
                              </p:par>
                            </p:childTnLst>
                          </p:cTn>
                        </p:par>
                        <p:par>
                          <p:cTn id="83" fill="hold" nodeType="afterGroup">
                            <p:stCondLst>
                              <p:cond delay="500"/>
                            </p:stCondLst>
                            <p:childTnLst>
                              <p:par>
                                <p:cTn id="84" presetID="22" presetClass="entr" presetSubtype="2" fill="hold" nodeType="afterEffect">
                                  <p:stCondLst>
                                    <p:cond delay="0"/>
                                  </p:stCondLst>
                                  <p:childTnLst>
                                    <p:set>
                                      <p:cBhvr>
                                        <p:cTn id="85" dur="1" fill="hold">
                                          <p:stCondLst>
                                            <p:cond delay="0"/>
                                          </p:stCondLst>
                                        </p:cTn>
                                        <p:tgtEl>
                                          <p:spTgt spid="21523"/>
                                        </p:tgtEl>
                                        <p:attrNameLst>
                                          <p:attrName>style.visibility</p:attrName>
                                        </p:attrNameLst>
                                      </p:cBhvr>
                                      <p:to>
                                        <p:strVal val="visible"/>
                                      </p:to>
                                    </p:set>
                                    <p:animEffect transition="in" filter="wipe(right)">
                                      <p:cBhvr>
                                        <p:cTn id="86" dur="500"/>
                                        <p:tgtEl>
                                          <p:spTgt spid="21523"/>
                                        </p:tgtEl>
                                      </p:cBhvr>
                                    </p:animEffect>
                                  </p:childTnLst>
                                </p:cTn>
                              </p:par>
                            </p:childTnLst>
                          </p:cTn>
                        </p:par>
                        <p:par>
                          <p:cTn id="87" fill="hold" nodeType="afterGroup">
                            <p:stCondLst>
                              <p:cond delay="1000"/>
                            </p:stCondLst>
                            <p:childTnLst>
                              <p:par>
                                <p:cTn id="88" presetID="22" presetClass="entr" presetSubtype="2" fill="hold" nodeType="afterEffect">
                                  <p:stCondLst>
                                    <p:cond delay="0"/>
                                  </p:stCondLst>
                                  <p:childTnLst>
                                    <p:set>
                                      <p:cBhvr>
                                        <p:cTn id="89" dur="1" fill="hold">
                                          <p:stCondLst>
                                            <p:cond delay="0"/>
                                          </p:stCondLst>
                                        </p:cTn>
                                        <p:tgtEl>
                                          <p:spTgt spid="21524"/>
                                        </p:tgtEl>
                                        <p:attrNameLst>
                                          <p:attrName>style.visibility</p:attrName>
                                        </p:attrNameLst>
                                      </p:cBhvr>
                                      <p:to>
                                        <p:strVal val="visible"/>
                                      </p:to>
                                    </p:set>
                                    <p:animEffect transition="in" filter="wipe(right)">
                                      <p:cBhvr>
                                        <p:cTn id="90" dur="500"/>
                                        <p:tgtEl>
                                          <p:spTgt spid="21524"/>
                                        </p:tgtEl>
                                      </p:cBhvr>
                                    </p:animEffect>
                                  </p:childTnLst>
                                </p:cTn>
                              </p:par>
                            </p:childTnLst>
                          </p:cTn>
                        </p:par>
                        <p:par>
                          <p:cTn id="91" fill="hold" nodeType="afterGroup">
                            <p:stCondLst>
                              <p:cond delay="1500"/>
                            </p:stCondLst>
                            <p:childTnLst>
                              <p:par>
                                <p:cTn id="92" presetID="22" presetClass="entr" presetSubtype="2" fill="hold" nodeType="afterEffect">
                                  <p:stCondLst>
                                    <p:cond delay="0"/>
                                  </p:stCondLst>
                                  <p:childTnLst>
                                    <p:set>
                                      <p:cBhvr>
                                        <p:cTn id="93" dur="1" fill="hold">
                                          <p:stCondLst>
                                            <p:cond delay="0"/>
                                          </p:stCondLst>
                                        </p:cTn>
                                        <p:tgtEl>
                                          <p:spTgt spid="21525"/>
                                        </p:tgtEl>
                                        <p:attrNameLst>
                                          <p:attrName>style.visibility</p:attrName>
                                        </p:attrNameLst>
                                      </p:cBhvr>
                                      <p:to>
                                        <p:strVal val="visible"/>
                                      </p:to>
                                    </p:set>
                                    <p:animEffect transition="in" filter="wipe(right)">
                                      <p:cBhvr>
                                        <p:cTn id="94" dur="500"/>
                                        <p:tgtEl>
                                          <p:spTgt spid="21525"/>
                                        </p:tgtEl>
                                      </p:cBhvr>
                                    </p:animEffect>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2" fill="hold" nodeType="clickEffect">
                                  <p:stCondLst>
                                    <p:cond delay="0"/>
                                  </p:stCondLst>
                                  <p:childTnLst>
                                    <p:set>
                                      <p:cBhvr>
                                        <p:cTn id="98" dur="1" fill="hold">
                                          <p:stCondLst>
                                            <p:cond delay="0"/>
                                          </p:stCondLst>
                                        </p:cTn>
                                        <p:tgtEl>
                                          <p:spTgt spid="21526"/>
                                        </p:tgtEl>
                                        <p:attrNameLst>
                                          <p:attrName>style.visibility</p:attrName>
                                        </p:attrNameLst>
                                      </p:cBhvr>
                                      <p:to>
                                        <p:strVal val="visible"/>
                                      </p:to>
                                    </p:set>
                                    <p:animEffect transition="in" filter="wipe(right)">
                                      <p:cBhvr>
                                        <p:cTn id="99" dur="500"/>
                                        <p:tgtEl>
                                          <p:spTgt spid="21526"/>
                                        </p:tgtEl>
                                      </p:cBhvr>
                                    </p:animEffect>
                                  </p:childTnLst>
                                </p:cTn>
                              </p:par>
                            </p:childTnLst>
                          </p:cTn>
                        </p:par>
                        <p:par>
                          <p:cTn id="100" fill="hold" nodeType="afterGroup">
                            <p:stCondLst>
                              <p:cond delay="500"/>
                            </p:stCondLst>
                            <p:childTnLst>
                              <p:par>
                                <p:cTn id="101" presetID="22" presetClass="entr" presetSubtype="2" fill="hold" nodeType="afterEffect">
                                  <p:stCondLst>
                                    <p:cond delay="0"/>
                                  </p:stCondLst>
                                  <p:childTnLst>
                                    <p:set>
                                      <p:cBhvr>
                                        <p:cTn id="102" dur="1" fill="hold">
                                          <p:stCondLst>
                                            <p:cond delay="0"/>
                                          </p:stCondLst>
                                        </p:cTn>
                                        <p:tgtEl>
                                          <p:spTgt spid="21527"/>
                                        </p:tgtEl>
                                        <p:attrNameLst>
                                          <p:attrName>style.visibility</p:attrName>
                                        </p:attrNameLst>
                                      </p:cBhvr>
                                      <p:to>
                                        <p:strVal val="visible"/>
                                      </p:to>
                                    </p:set>
                                    <p:animEffect transition="in" filter="wipe(right)">
                                      <p:cBhvr>
                                        <p:cTn id="103" dur="500"/>
                                        <p:tgtEl>
                                          <p:spTgt spid="21527"/>
                                        </p:tgtEl>
                                      </p:cBhvr>
                                    </p:animEffect>
                                  </p:childTnLst>
                                </p:cTn>
                              </p:par>
                            </p:childTnLst>
                          </p:cTn>
                        </p:par>
                        <p:par>
                          <p:cTn id="104" fill="hold" nodeType="afterGroup">
                            <p:stCondLst>
                              <p:cond delay="1000"/>
                            </p:stCondLst>
                            <p:childTnLst>
                              <p:par>
                                <p:cTn id="105" presetID="22" presetClass="entr" presetSubtype="8" fill="hold" nodeType="after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057400" y="381000"/>
            <a:ext cx="4343400" cy="889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vi-VN" sz="2800" b="1" i="1" dirty="0">
                <a:solidFill>
                  <a:schemeClr val="tx1"/>
                </a:solidFill>
                <a:latin typeface="Times New Roman" panose="02020603050405020304" pitchFamily="18" charset="0"/>
                <a:cs typeface="Times New Roman" panose="02020603050405020304" pitchFamily="18" charset="0"/>
              </a:rPr>
              <a:t>Chủ đề văn bản</a:t>
            </a:r>
            <a:endParaRPr lang="en-US" sz="2800" b="1" i="1" dirty="0">
              <a:solidFill>
                <a:schemeClr val="tx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0" y="1841500"/>
            <a:ext cx="4786314" cy="317500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Truyện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phê</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cuồng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coi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giễu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Từ</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quanh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5000628" y="1863990"/>
            <a:ext cx="3929090" cy="3152510"/>
          </a:xfrm>
          <a:prstGeom prst="roundRect">
            <a:avLst/>
          </a:prstGeom>
        </p:spPr>
        <p:style>
          <a:lnRef idx="1">
            <a:schemeClr val="accent1"/>
          </a:lnRef>
          <a:fillRef idx="2">
            <a:schemeClr val="accent1"/>
          </a:fillRef>
          <a:effectRef idx="1">
            <a:schemeClr val="accent1"/>
          </a:effectRef>
          <a:fontRef idx="minor">
            <a:schemeClr val="dk1"/>
          </a:fontRef>
        </p:style>
        <p:txBody>
          <a:bodyPr anchor="ctr"/>
          <a:lstStyle/>
          <a:p>
            <a:pPr eaLnBrk="1" hangingPunct="1">
              <a:defRPr/>
            </a:pPr>
            <a:r>
              <a:rPr lang="en-US" dirty="0"/>
              <a:t> </a:t>
            </a:r>
          </a:p>
          <a:p>
            <a:pPr eaLnBrk="1" hangingPunct="1">
              <a:defRPr/>
            </a:pPr>
            <a:r>
              <a:rPr lang="en-US" sz="2800" dirty="0" err="1">
                <a:solidFill>
                  <a:schemeClr val="tx1"/>
                </a:solidFill>
                <a:latin typeface="Times New Roman" panose="02020603050405020304" pitchFamily="18" charset="0"/>
                <a:cs typeface="Times New Roman" panose="02020603050405020304" pitchFamily="18" charset="0"/>
              </a:rPr>
              <a:t>Truyện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niềm</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a:t>
            </a:r>
          </a:p>
        </p:txBody>
      </p:sp>
      <p:cxnSp>
        <p:nvCxnSpPr>
          <p:cNvPr id="6" name="Straight Arrow Connector 5"/>
          <p:cNvCxnSpPr>
            <a:stCxn id="2" idx="4"/>
          </p:cNvCxnSpPr>
          <p:nvPr/>
        </p:nvCxnSpPr>
        <p:spPr>
          <a:xfrm flipH="1">
            <a:off x="2590800" y="1270000"/>
            <a:ext cx="1638300" cy="5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4"/>
          </p:cNvCxnSpPr>
          <p:nvPr/>
        </p:nvCxnSpPr>
        <p:spPr>
          <a:xfrm>
            <a:off x="4229100" y="1270000"/>
            <a:ext cx="2171700" cy="571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9943" name="Picture 6"/>
          <p:cNvPicPr>
            <a:picLocks noChangeAspect="1"/>
          </p:cNvPicPr>
          <p:nvPr/>
        </p:nvPicPr>
        <p:blipFill>
          <a:blip r:embed="rId2"/>
          <a:srcRect/>
          <a:stretch>
            <a:fillRect/>
          </a:stretch>
        </p:blipFill>
        <p:spPr bwMode="auto">
          <a:xfrm>
            <a:off x="6934201" y="202407"/>
            <a:ext cx="1495425" cy="1246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p:txBody>
          <a:bodyPr/>
          <a:lstStyle/>
          <a:p>
            <a:pPr>
              <a:buNone/>
            </a:pPr>
            <a:endParaRPr lang="en-US" altLang="en-US" smtClean="0"/>
          </a:p>
        </p:txBody>
      </p:sp>
      <p:sp>
        <p:nvSpPr>
          <p:cNvPr id="4" name="Oval 3"/>
          <p:cNvSpPr/>
          <p:nvPr/>
        </p:nvSpPr>
        <p:spPr>
          <a:xfrm>
            <a:off x="2971800" y="0"/>
            <a:ext cx="3886200" cy="7143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800" b="1" dirty="0">
                <a:solidFill>
                  <a:schemeClr val="tx1"/>
                </a:solidFill>
                <a:latin typeface="Times New Roman" pitchFamily="18" charset="0"/>
                <a:cs typeface="Times New Roman" pitchFamily="18" charset="0"/>
              </a:rPr>
              <a:t>VẬN DỤNG</a:t>
            </a:r>
          </a:p>
        </p:txBody>
      </p:sp>
      <p:sp>
        <p:nvSpPr>
          <p:cNvPr id="5" name="Cloud Callout 4"/>
          <p:cNvSpPr/>
          <p:nvPr/>
        </p:nvSpPr>
        <p:spPr>
          <a:xfrm>
            <a:off x="0" y="977636"/>
            <a:ext cx="3428992" cy="4279635"/>
          </a:xfrm>
          <a:prstGeom prst="cloudCallout">
            <a:avLst/>
          </a:prstGeom>
        </p:spPr>
        <p:style>
          <a:lnRef idx="1">
            <a:schemeClr val="accent2"/>
          </a:lnRef>
          <a:fillRef idx="2">
            <a:schemeClr val="accent2"/>
          </a:fillRef>
          <a:effectRef idx="1">
            <a:schemeClr val="accent2"/>
          </a:effectRef>
          <a:fontRef idx="minor">
            <a:schemeClr val="dk1"/>
          </a:fontRef>
        </p:style>
        <p:txBody>
          <a:bodyPr anchor="ctr"/>
          <a:lstStyle/>
          <a:p>
            <a:pPr eaLnBrk="1" hangingPunct="1">
              <a:defRPr/>
            </a:pP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truyện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Vua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choè</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t>?</a:t>
            </a:r>
          </a:p>
        </p:txBody>
      </p:sp>
      <p:sp>
        <p:nvSpPr>
          <p:cNvPr id="6" name="Rounded Rectangle 5"/>
          <p:cNvSpPr/>
          <p:nvPr/>
        </p:nvSpPr>
        <p:spPr>
          <a:xfrm>
            <a:off x="3357554" y="857236"/>
            <a:ext cx="5786446" cy="4730764"/>
          </a:xfrm>
          <a:prstGeom prst="roundRect">
            <a:avLst/>
          </a:prstGeom>
        </p:spPr>
        <p:style>
          <a:lnRef idx="1">
            <a:schemeClr val="accent3"/>
          </a:lnRef>
          <a:fillRef idx="3">
            <a:schemeClr val="accent3"/>
          </a:fillRef>
          <a:effectRef idx="2">
            <a:schemeClr val="accent3"/>
          </a:effectRef>
          <a:fontRef idx="minor">
            <a:schemeClr val="lt1"/>
          </a:fontRef>
        </p:style>
        <p:txBody>
          <a:bodyPr anchor="ctr"/>
          <a:lstStyle/>
          <a:p>
            <a:pPr eaLnBrk="1" hangingPunct="1">
              <a:defRPr/>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kiêu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coi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dưới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thức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tôn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trọng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a:t>
            </a:r>
          </a:p>
          <a:p>
            <a:pPr eaLnBrk="1" hangingPunct="1">
              <a:defRPr/>
            </a:pP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hoàn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thông</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quá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lao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động</a:t>
            </a:r>
            <a:r>
              <a:rPr lang="en-US" sz="2800" dirty="0">
                <a:solidFill>
                  <a:schemeClr val="tx1"/>
                </a:solidFill>
                <a:latin typeface="Times New Roman" panose="02020603050405020304" pitchFamily="18" charset="0"/>
                <a:cs typeface="Times New Roman" panose="02020603050405020304" pitchFamily="18" charset="0"/>
              </a:rPr>
              <a:t>.</a:t>
            </a:r>
          </a:p>
          <a:p>
            <a:pPr eaLnBrk="1" hangingPunct="1">
              <a:defRPr/>
            </a:pP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dễ</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dàng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chỉ</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tỏ</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đáng</a:t>
            </a:r>
            <a:r>
              <a:rPr lang="en-US" sz="2800" dirty="0">
                <a:solidFill>
                  <a:schemeClr val="tx1"/>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02AD82E7-2193-4D1A-9E8E-BF26BDC93179}"/>
              </a:ext>
            </a:extLst>
          </p:cNvPr>
          <p:cNvPicPr>
            <a:picLocks noChangeAspect="1"/>
          </p:cNvPicPr>
          <p:nvPr/>
        </p:nvPicPr>
        <p:blipFill>
          <a:blip r:embed="rId2"/>
          <a:stretch>
            <a:fillRect/>
          </a:stretch>
        </p:blipFill>
        <p:spPr>
          <a:xfrm>
            <a:off x="1143000" y="534048"/>
            <a:ext cx="6858000" cy="4076052"/>
          </a:xfrm>
          <a:prstGeom prst="rect">
            <a:avLst/>
          </a:prstGeom>
        </p:spPr>
      </p:pic>
      <p:sp>
        <p:nvSpPr>
          <p:cNvPr id="3" name="Rectangle: Rounded Corners 2">
            <a:extLst>
              <a:ext uri="{FF2B5EF4-FFF2-40B4-BE49-F238E27FC236}">
                <a16:creationId xmlns:a16="http://schemas.microsoft.com/office/drawing/2014/main" xmlns="" id="{120C81E1-5D3E-43C4-8627-6FB210593EC7}"/>
              </a:ext>
            </a:extLst>
          </p:cNvPr>
          <p:cNvSpPr/>
          <p:nvPr/>
        </p:nvSpPr>
        <p:spPr bwMode="auto">
          <a:xfrm>
            <a:off x="1562100" y="3848100"/>
            <a:ext cx="5829300" cy="1736646"/>
          </a:xfrm>
          <a:prstGeom prst="roundRect">
            <a:avLst/>
          </a:prstGeom>
          <a:solidFill>
            <a:srgbClr val="FFFFCC"/>
          </a:solid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just" defTabSz="914400" rtl="0" eaLnBrk="1" fontAlgn="base" latinLnBrk="0" hangingPunct="1">
              <a:lnSpc>
                <a:spcPct val="100000"/>
              </a:lnSpc>
              <a:spcBef>
                <a:spcPct val="50000"/>
              </a:spcBef>
              <a:spcAft>
                <a:spcPct val="0"/>
              </a:spcAft>
              <a:buClrTx/>
              <a:buSzTx/>
              <a:buFontTx/>
              <a:buNone/>
              <a:tabLst/>
            </a:pPr>
            <a:r>
              <a:rPr lang="en-US" sz="2400" b="1" dirty="0" err="1">
                <a:solidFill>
                  <a:srgbClr val="0000FF"/>
                </a:solidFill>
                <a:effectLst/>
                <a:latin typeface="+mj-lt"/>
                <a:ea typeface="Times New Roman" panose="02020603050405020304" pitchFamily="18" charset="0"/>
              </a:rPr>
              <a:t>Kết</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thúc</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truyện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người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kể</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chuyện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nói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Tôi</a:t>
            </a:r>
            <a:r>
              <a:rPr lang="en-US" sz="2400" b="1" dirty="0">
                <a:solidFill>
                  <a:srgbClr val="0000FF"/>
                </a:solidFill>
                <a:effectLst/>
                <a:latin typeface="+mj-lt"/>
                <a:ea typeface="Times New Roman" panose="02020603050405020304" pitchFamily="18" charset="0"/>
              </a:rPr>
              <a:t> tin </a:t>
            </a:r>
            <a:r>
              <a:rPr lang="en-US" sz="2400" b="1" dirty="0" err="1">
                <a:solidFill>
                  <a:srgbClr val="0000FF"/>
                </a:solidFill>
                <a:effectLst/>
                <a:latin typeface="+mj-lt"/>
                <a:ea typeface="Times New Roman" panose="02020603050405020304" pitchFamily="18" charset="0"/>
              </a:rPr>
              <a:t>rằng</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tôi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và</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các</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bạn</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đều</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có</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mặt</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trong</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buổi</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lễ</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cưới</a:t>
            </a:r>
            <a:r>
              <a:rPr lang="en-US" sz="2400" b="1" dirty="0">
                <a:solidFill>
                  <a:srgbClr val="0000FF"/>
                </a:solidFill>
                <a:effectLst/>
                <a:latin typeface="+mj-lt"/>
                <a:ea typeface="Times New Roman" panose="02020603050405020304" pitchFamily="18" charset="0"/>
              </a:rPr>
              <a:t>". Theo </a:t>
            </a:r>
            <a:r>
              <a:rPr lang="en-US" sz="2400" b="1" dirty="0" err="1">
                <a:solidFill>
                  <a:srgbClr val="0000FF"/>
                </a:solidFill>
                <a:effectLst/>
                <a:latin typeface="+mj-lt"/>
                <a:ea typeface="Times New Roman" panose="02020603050405020304" pitchFamily="18" charset="0"/>
              </a:rPr>
              <a:t>em</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điều</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này</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có</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hợp</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lý</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không</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Vì</a:t>
            </a:r>
            <a:r>
              <a:rPr lang="en-US" sz="2400" b="1" dirty="0">
                <a:solidFill>
                  <a:srgbClr val="0000FF"/>
                </a:solidFill>
                <a:effectLst/>
                <a:latin typeface="+mj-lt"/>
                <a:ea typeface="Times New Roman" panose="02020603050405020304" pitchFamily="18" charset="0"/>
              </a:rPr>
              <a:t> </a:t>
            </a:r>
            <a:r>
              <a:rPr lang="en-US" sz="2400" b="1" dirty="0" err="1">
                <a:solidFill>
                  <a:srgbClr val="0000FF"/>
                </a:solidFill>
                <a:effectLst/>
                <a:latin typeface="+mj-lt"/>
                <a:ea typeface="Times New Roman" panose="02020603050405020304" pitchFamily="18" charset="0"/>
              </a:rPr>
              <a:t>sao</a:t>
            </a:r>
            <a:r>
              <a:rPr lang="en-US" sz="2400" b="1" dirty="0">
                <a:solidFill>
                  <a:srgbClr val="0000FF"/>
                </a:solidFill>
                <a:effectLst/>
                <a:latin typeface="+mj-lt"/>
                <a:ea typeface="Times New Roman" panose="02020603050405020304" pitchFamily="18" charset="0"/>
              </a:rPr>
              <a:t>?</a:t>
            </a:r>
            <a:endParaRPr kumimoji="0" lang="en-US" sz="4000" b="0" i="0" u="none" strike="noStrike" cap="none" normalizeH="0" baseline="0" dirty="0">
              <a:ln>
                <a:noFill/>
              </a:ln>
              <a:solidFill>
                <a:srgbClr val="0000FF"/>
              </a:solidFill>
              <a:effectLst/>
              <a:latin typeface="+mj-lt"/>
            </a:endParaRPr>
          </a:p>
        </p:txBody>
      </p:sp>
      <p:sp>
        <p:nvSpPr>
          <p:cNvPr id="4" name="Rectangle: Rounded Corners 3">
            <a:extLst>
              <a:ext uri="{FF2B5EF4-FFF2-40B4-BE49-F238E27FC236}">
                <a16:creationId xmlns:a16="http://schemas.microsoft.com/office/drawing/2014/main" xmlns="" id="{FB83BD03-1E49-40D4-B164-CB3B195EAABB}"/>
              </a:ext>
            </a:extLst>
          </p:cNvPr>
          <p:cNvSpPr/>
          <p:nvPr/>
        </p:nvSpPr>
        <p:spPr bwMode="auto">
          <a:xfrm>
            <a:off x="2590800" y="266700"/>
            <a:ext cx="3733800" cy="578882"/>
          </a:xfrm>
          <a:prstGeom prst="roundRect">
            <a:avLst/>
          </a:prstGeom>
          <a:solidFill>
            <a:srgbClr val="FFFFCC"/>
          </a:solidFill>
          <a:ln w="5715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800" b="1" dirty="0">
                <a:solidFill>
                  <a:srgbClr val="FF0000"/>
                </a:solidFill>
              </a:rPr>
              <a:t>VẬN DỤNG</a:t>
            </a:r>
            <a:endParaRPr kumimoji="0" lang="en-US" sz="2800" b="1" i="0" u="none" strike="noStrike" cap="none" normalizeH="0" baseline="0" dirty="0">
              <a:ln>
                <a:noFill/>
              </a:ln>
              <a:solidFill>
                <a:srgbClr val="FF0000"/>
              </a:solidFill>
              <a:effectLst/>
              <a:latin typeface="Arial" charset="0"/>
            </a:endParaRPr>
          </a:p>
        </p:txBody>
      </p:sp>
    </p:spTree>
    <p:extLst>
      <p:ext uri="{BB962C8B-B14F-4D97-AF65-F5344CB8AC3E}">
        <p14:creationId xmlns:p14="http://schemas.microsoft.com/office/powerpoint/2010/main" val="22930554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WordArt 6"/>
          <p:cNvSpPr>
            <a:spLocks noChangeArrowheads="1" noChangeShapeType="1" noTextEdit="1"/>
          </p:cNvSpPr>
          <p:nvPr/>
        </p:nvSpPr>
        <p:spPr bwMode="auto">
          <a:xfrm>
            <a:off x="0" y="33283"/>
            <a:ext cx="4419600" cy="508000"/>
          </a:xfrm>
          <a:prstGeom prst="rect">
            <a:avLst/>
          </a:prstGeom>
        </p:spPr>
        <p:txBody>
          <a:bodyPr wrap="none" fromWordArt="1">
            <a:prstTxWarp prst="textPlain">
              <a:avLst>
                <a:gd name="adj" fmla="val 50000"/>
              </a:avLst>
            </a:prstTxWarp>
          </a:bodyPr>
          <a:lstStyle/>
          <a:p>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Giới</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thiệu</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anh</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em</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a:t>
            </a:r>
            <a:r>
              <a:rPr lang="en-US" sz="5400" kern="10" dirty="0" err="1">
                <a:ln w="19050">
                  <a:solidFill>
                    <a:srgbClr val="FF3300"/>
                  </a:solidFill>
                  <a:miter lim="800000"/>
                  <a:headEnd/>
                  <a:tailEnd/>
                </a:ln>
                <a:solidFill>
                  <a:srgbClr val="FFFF00"/>
                </a:solidFill>
                <a:effectLst>
                  <a:outerShdw dist="35921" dir="2700000" algn="ctr" rotWithShape="0">
                    <a:srgbClr val="990000"/>
                  </a:outerShdw>
                </a:effectLst>
                <a:latin typeface="+mj-lt"/>
              </a:rPr>
              <a:t>nhà</a:t>
            </a:r>
            <a:r>
              <a:rPr lang="en-US" sz="5400" kern="10" dirty="0">
                <a:ln w="19050">
                  <a:solidFill>
                    <a:srgbClr val="FF3300"/>
                  </a:solidFill>
                  <a:miter lim="800000"/>
                  <a:headEnd/>
                  <a:tailEnd/>
                </a:ln>
                <a:solidFill>
                  <a:srgbClr val="FFFF00"/>
                </a:solidFill>
                <a:effectLst>
                  <a:outerShdw dist="35921" dir="2700000" algn="ctr" rotWithShape="0">
                    <a:srgbClr val="990000"/>
                  </a:outerShdw>
                </a:effectLst>
                <a:latin typeface="+mj-lt"/>
              </a:rPr>
              <a:t> Grimm</a:t>
            </a:r>
          </a:p>
        </p:txBody>
      </p:sp>
      <p:pic>
        <p:nvPicPr>
          <p:cNvPr id="3" name="Gioi thieu anh em nha grimm">
            <a:hlinkClick r:id="" action="ppaction://media"/>
            <a:extLst>
              <a:ext uri="{FF2B5EF4-FFF2-40B4-BE49-F238E27FC236}">
                <a16:creationId xmlns:a16="http://schemas.microsoft.com/office/drawing/2014/main" xmlns="" id="{12444C82-341A-4123-B9D7-FC4A210FF896}"/>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0" y="672181"/>
            <a:ext cx="9144000" cy="5009535"/>
          </a:xfrm>
          <a:prstGeom prst="rect">
            <a:avLst/>
          </a:prstGeom>
        </p:spPr>
      </p:pic>
    </p:spTree>
    <p:custDataLst>
      <p:tags r:id="rId1"/>
    </p:custDataLst>
    <p:extLst>
      <p:ext uri="{BB962C8B-B14F-4D97-AF65-F5344CB8AC3E}">
        <p14:creationId xmlns:p14="http://schemas.microsoft.com/office/powerpoint/2010/main" val="1529882830"/>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5" name="Straight Connector 4">
            <a:extLst>
              <a:ext uri="{FF2B5EF4-FFF2-40B4-BE49-F238E27FC236}">
                <a16:creationId xmlns="" xmlns:a16="http://schemas.microsoft.com/office/drawing/2014/main" id="{DE83139D-3A73-4562-BC2E-F181F0423AFF}"/>
              </a:ext>
            </a:extLst>
          </p:cNvPr>
          <p:cNvCxnSpPr/>
          <p:nvPr/>
        </p:nvCxnSpPr>
        <p:spPr>
          <a:xfrm rot="5400000">
            <a:off x="2215350" y="2999572"/>
            <a:ext cx="5429268" cy="1588"/>
          </a:xfrm>
          <a:prstGeom prst="line">
            <a:avLst/>
          </a:prstGeom>
        </p:spPr>
        <p:style>
          <a:lnRef idx="1">
            <a:schemeClr val="accent1"/>
          </a:lnRef>
          <a:fillRef idx="0">
            <a:schemeClr val="accent1"/>
          </a:fillRef>
          <a:effectRef idx="0">
            <a:schemeClr val="accent1"/>
          </a:effectRef>
          <a:fontRef idx="minor">
            <a:schemeClr val="tx1"/>
          </a:fontRef>
        </p:style>
      </p:cxnSp>
      <p:sp>
        <p:nvSpPr>
          <p:cNvPr id="99333" name="Rectangle 1">
            <a:extLst>
              <a:ext uri="{FF2B5EF4-FFF2-40B4-BE49-F238E27FC236}">
                <a16:creationId xmlns="" xmlns:a16="http://schemas.microsoft.com/office/drawing/2014/main" id="{4D1A4C95-1031-4F89-9573-2E132963747B}"/>
              </a:ext>
            </a:extLst>
          </p:cNvPr>
          <p:cNvSpPr>
            <a:spLocks noChangeArrowheads="1"/>
          </p:cNvSpPr>
          <p:nvPr/>
        </p:nvSpPr>
        <p:spPr bwMode="auto">
          <a:xfrm>
            <a:off x="642910" y="142856"/>
            <a:ext cx="4072400"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b="1" smtClean="0">
                <a:solidFill>
                  <a:srgbClr val="000000"/>
                </a:solidFill>
                <a:cs typeface="Times New Roman" pitchFamily="18" charset="0"/>
              </a:rPr>
              <a:t>Truyện </a:t>
            </a:r>
            <a:r>
              <a:rPr lang="en-US" altLang="en-US" sz="2400" b="1">
                <a:solidFill>
                  <a:srgbClr val="000000"/>
                </a:solidFill>
                <a:cs typeface="Times New Roman" pitchFamily="18" charset="0"/>
              </a:rPr>
              <a:t>cổ Gờ- rim (Grimm)</a:t>
            </a:r>
            <a:endParaRPr lang="en-US" altLang="en-US" sz="2400">
              <a:solidFill>
                <a:srgbClr val="000000"/>
              </a:solidFill>
              <a:cs typeface="Times New Roman" pitchFamily="18" charset="0"/>
            </a:endParaRPr>
          </a:p>
        </p:txBody>
      </p:sp>
      <p:sp>
        <p:nvSpPr>
          <p:cNvPr id="9" name="Rectangle 8">
            <a:extLst>
              <a:ext uri="{FF2B5EF4-FFF2-40B4-BE49-F238E27FC236}">
                <a16:creationId xmlns="" xmlns:a16="http://schemas.microsoft.com/office/drawing/2014/main" id="{B659FBC7-2FFF-4990-9543-F2D64AB14CB9}"/>
              </a:ext>
            </a:extLst>
          </p:cNvPr>
          <p:cNvSpPr>
            <a:spLocks noChangeArrowheads="1"/>
          </p:cNvSpPr>
          <p:nvPr/>
        </p:nvSpPr>
        <p:spPr bwMode="auto">
          <a:xfrm>
            <a:off x="357158" y="571484"/>
            <a:ext cx="4357718" cy="3088231"/>
          </a:xfrm>
          <a:prstGeom prst="rect">
            <a:avLst/>
          </a:prstGeom>
          <a:noFill/>
          <a:ln>
            <a:noFill/>
          </a:ln>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None/>
              <a:defRPr/>
            </a:pPr>
            <a:r>
              <a:rPr lang="en-US" altLang="en-US" sz="2800" b="1" dirty="0">
                <a:solidFill>
                  <a:srgbClr val="000000"/>
                </a:solidFill>
                <a:latin typeface="Times New Roman"/>
              </a:rPr>
              <a:t>- </a:t>
            </a:r>
            <a:r>
              <a:rPr lang="en-US" altLang="en-US" sz="2800" dirty="0" err="1">
                <a:solidFill>
                  <a:srgbClr val="0000FF"/>
                </a:solidFill>
                <a:latin typeface="Times New Roman"/>
              </a:rPr>
              <a:t>Là</a:t>
            </a:r>
            <a:r>
              <a:rPr lang="en-US" altLang="en-US" sz="2800" dirty="0">
                <a:solidFill>
                  <a:srgbClr val="0000FF"/>
                </a:solidFill>
                <a:latin typeface="Times New Roman"/>
              </a:rPr>
              <a:t> </a:t>
            </a:r>
            <a:r>
              <a:rPr lang="en-US" altLang="en-US" sz="2800" dirty="0" err="1">
                <a:solidFill>
                  <a:srgbClr val="0000FF"/>
                </a:solidFill>
                <a:latin typeface="Times New Roman"/>
              </a:rPr>
              <a:t>truyện</a:t>
            </a:r>
            <a:r>
              <a:rPr lang="en-US" altLang="en-US" sz="2800" dirty="0">
                <a:solidFill>
                  <a:srgbClr val="0000FF"/>
                </a:solidFill>
                <a:latin typeface="Times New Roman"/>
              </a:rPr>
              <a:t> </a:t>
            </a:r>
            <a:r>
              <a:rPr lang="en-US" altLang="en-US" sz="2800" dirty="0" err="1">
                <a:solidFill>
                  <a:srgbClr val="0000FF"/>
                </a:solidFill>
                <a:latin typeface="Times New Roman"/>
              </a:rPr>
              <a:t>kể</a:t>
            </a:r>
            <a:r>
              <a:rPr lang="en-US" altLang="en-US" sz="2800" dirty="0">
                <a:solidFill>
                  <a:srgbClr val="0000FF"/>
                </a:solidFill>
                <a:latin typeface="Times New Roman"/>
              </a:rPr>
              <a:t> </a:t>
            </a:r>
            <a:r>
              <a:rPr lang="en-US" altLang="en-US" sz="2800" dirty="0" err="1">
                <a:solidFill>
                  <a:srgbClr val="0000FF"/>
                </a:solidFill>
                <a:latin typeface="Times New Roman"/>
              </a:rPr>
              <a:t>gia</a:t>
            </a:r>
            <a:r>
              <a:rPr lang="en-US" altLang="en-US" sz="2800" dirty="0">
                <a:solidFill>
                  <a:srgbClr val="0000FF"/>
                </a:solidFill>
                <a:latin typeface="Times New Roman"/>
              </a:rPr>
              <a:t> </a:t>
            </a:r>
            <a:r>
              <a:rPr lang="en-US" altLang="en-US" sz="2800" dirty="0" err="1">
                <a:solidFill>
                  <a:srgbClr val="0000FF"/>
                </a:solidFill>
                <a:latin typeface="Times New Roman"/>
              </a:rPr>
              <a:t>đình</a:t>
            </a:r>
            <a:r>
              <a:rPr lang="en-US" altLang="en-US" sz="2800" dirty="0">
                <a:solidFill>
                  <a:srgbClr val="0000FF"/>
                </a:solidFill>
                <a:latin typeface="Times New Roman"/>
              </a:rPr>
              <a:t> </a:t>
            </a:r>
            <a:r>
              <a:rPr lang="en-US" altLang="en-US" sz="2800" dirty="0" err="1">
                <a:solidFill>
                  <a:srgbClr val="0000FF"/>
                </a:solidFill>
                <a:latin typeface="Times New Roman"/>
              </a:rPr>
              <a:t>cho</a:t>
            </a:r>
            <a:r>
              <a:rPr lang="en-US" altLang="en-US" sz="2800" dirty="0">
                <a:solidFill>
                  <a:srgbClr val="0000FF"/>
                </a:solidFill>
                <a:latin typeface="Times New Roman"/>
              </a:rPr>
              <a:t> </a:t>
            </a:r>
            <a:r>
              <a:rPr lang="en-US" altLang="en-US" sz="2800" dirty="0" err="1">
                <a:solidFill>
                  <a:srgbClr val="0000FF"/>
                </a:solidFill>
                <a:latin typeface="Times New Roman"/>
              </a:rPr>
              <a:t>trẻ</a:t>
            </a:r>
            <a:r>
              <a:rPr lang="en-US" altLang="en-US" sz="2800" dirty="0">
                <a:solidFill>
                  <a:srgbClr val="0000FF"/>
                </a:solidFill>
                <a:latin typeface="Times New Roman"/>
              </a:rPr>
              <a:t> </a:t>
            </a:r>
            <a:r>
              <a:rPr lang="en-US" altLang="en-US" sz="2800" dirty="0" err="1">
                <a:solidFill>
                  <a:srgbClr val="0000FF"/>
                </a:solidFill>
                <a:latin typeface="Times New Roman"/>
              </a:rPr>
              <a:t>em</a:t>
            </a:r>
            <a:r>
              <a:rPr lang="en-US" altLang="en-US" sz="2800" dirty="0">
                <a:solidFill>
                  <a:srgbClr val="0000FF"/>
                </a:solidFill>
                <a:latin typeface="Times New Roman"/>
              </a:rPr>
              <a:t> </a:t>
            </a:r>
            <a:r>
              <a:rPr lang="en-US" altLang="en-US" sz="2800" dirty="0" err="1">
                <a:solidFill>
                  <a:srgbClr val="0000FF"/>
                </a:solidFill>
                <a:latin typeface="Times New Roman"/>
              </a:rPr>
              <a:t>là</a:t>
            </a:r>
            <a:r>
              <a:rPr lang="en-US" altLang="en-US" sz="2800" dirty="0">
                <a:solidFill>
                  <a:srgbClr val="0000FF"/>
                </a:solidFill>
                <a:latin typeface="Times New Roman"/>
              </a:rPr>
              <a:t> </a:t>
            </a:r>
            <a:r>
              <a:rPr lang="en-US" altLang="en-US" sz="2800" dirty="0" err="1">
                <a:solidFill>
                  <a:srgbClr val="0000FF"/>
                </a:solidFill>
                <a:latin typeface="Times New Roman"/>
              </a:rPr>
              <a:t>một</a:t>
            </a:r>
            <a:r>
              <a:rPr lang="en-US" altLang="en-US" sz="2800" dirty="0">
                <a:solidFill>
                  <a:srgbClr val="0000FF"/>
                </a:solidFill>
                <a:latin typeface="Times New Roman"/>
              </a:rPr>
              <a:t> </a:t>
            </a:r>
            <a:r>
              <a:rPr lang="en-US" altLang="en-US" sz="2800" dirty="0" err="1">
                <a:solidFill>
                  <a:srgbClr val="0000FF"/>
                </a:solidFill>
                <a:latin typeface="Times New Roman"/>
              </a:rPr>
              <a:t>tập</a:t>
            </a:r>
            <a:r>
              <a:rPr lang="en-US" altLang="en-US" sz="2800" dirty="0">
                <a:solidFill>
                  <a:srgbClr val="0000FF"/>
                </a:solidFill>
                <a:latin typeface="Times New Roman"/>
              </a:rPr>
              <a:t> </a:t>
            </a:r>
            <a:r>
              <a:rPr lang="en-US" altLang="en-US" sz="2800" dirty="0" err="1">
                <a:solidFill>
                  <a:srgbClr val="0000FF"/>
                </a:solidFill>
                <a:latin typeface="Times New Roman"/>
              </a:rPr>
              <a:t>hợp</a:t>
            </a:r>
            <a:r>
              <a:rPr lang="en-US" altLang="en-US" sz="2800" dirty="0">
                <a:solidFill>
                  <a:srgbClr val="0000FF"/>
                </a:solidFill>
                <a:latin typeface="Times New Roman"/>
              </a:rPr>
              <a:t> </a:t>
            </a:r>
            <a:r>
              <a:rPr lang="en-US" altLang="en-US" sz="2800" dirty="0" err="1">
                <a:solidFill>
                  <a:srgbClr val="0000FF"/>
                </a:solidFill>
                <a:latin typeface="Times New Roman"/>
              </a:rPr>
              <a:t>các</a:t>
            </a:r>
            <a:r>
              <a:rPr lang="en-US" altLang="en-US" sz="2800" dirty="0">
                <a:solidFill>
                  <a:srgbClr val="0000FF"/>
                </a:solidFill>
                <a:latin typeface="Times New Roman"/>
              </a:rPr>
              <a:t> </a:t>
            </a:r>
            <a:r>
              <a:rPr lang="en-US" altLang="en-US" sz="2800" dirty="0" err="1">
                <a:solidFill>
                  <a:srgbClr val="0000FF"/>
                </a:solidFill>
                <a:latin typeface="Times New Roman"/>
              </a:rPr>
              <a:t>truyện</a:t>
            </a:r>
            <a:r>
              <a:rPr lang="en-US" altLang="en-US" sz="2800" dirty="0">
                <a:solidFill>
                  <a:srgbClr val="0000FF"/>
                </a:solidFill>
                <a:latin typeface="Times New Roman"/>
              </a:rPr>
              <a:t> </a:t>
            </a:r>
            <a:r>
              <a:rPr lang="en-US" altLang="en-US" sz="2800" dirty="0" err="1">
                <a:solidFill>
                  <a:srgbClr val="0000FF"/>
                </a:solidFill>
                <a:latin typeface="Times New Roman"/>
              </a:rPr>
              <a:t>cổ</a:t>
            </a:r>
            <a:r>
              <a:rPr lang="en-US" altLang="en-US" sz="2800" dirty="0">
                <a:solidFill>
                  <a:srgbClr val="0000FF"/>
                </a:solidFill>
                <a:latin typeface="Times New Roman"/>
              </a:rPr>
              <a:t> </a:t>
            </a:r>
            <a:r>
              <a:rPr lang="en-US" altLang="en-US" sz="2800" dirty="0" err="1">
                <a:solidFill>
                  <a:srgbClr val="0000FF"/>
                </a:solidFill>
                <a:latin typeface="Times New Roman"/>
              </a:rPr>
              <a:t>tích</a:t>
            </a:r>
            <a:r>
              <a:rPr lang="en-US" altLang="en-US" sz="2800" dirty="0">
                <a:solidFill>
                  <a:srgbClr val="0000FF"/>
                </a:solidFill>
                <a:latin typeface="Times New Roman"/>
              </a:rPr>
              <a:t> </a:t>
            </a:r>
            <a:r>
              <a:rPr lang="en-US" altLang="en-US" sz="2800" dirty="0" err="1">
                <a:solidFill>
                  <a:srgbClr val="0000FF"/>
                </a:solidFill>
                <a:latin typeface="Times New Roman"/>
              </a:rPr>
              <a:t>tiếng</a:t>
            </a:r>
            <a:r>
              <a:rPr lang="en-US" altLang="en-US" sz="2800" dirty="0">
                <a:solidFill>
                  <a:srgbClr val="0000FF"/>
                </a:solidFill>
                <a:latin typeface="Times New Roman"/>
              </a:rPr>
              <a:t> </a:t>
            </a:r>
            <a:r>
              <a:rPr lang="en-US" altLang="en-US" sz="2800" dirty="0" err="1">
                <a:solidFill>
                  <a:srgbClr val="0000FF"/>
                </a:solidFill>
                <a:latin typeface="Times New Roman"/>
              </a:rPr>
              <a:t>Đức</a:t>
            </a:r>
            <a:r>
              <a:rPr lang="en-US" altLang="en-US" sz="2800" dirty="0">
                <a:solidFill>
                  <a:srgbClr val="0000FF"/>
                </a:solidFill>
                <a:latin typeface="Times New Roman"/>
              </a:rPr>
              <a:t> </a:t>
            </a:r>
            <a:r>
              <a:rPr lang="en-US" altLang="en-US" sz="2800" dirty="0" err="1">
                <a:solidFill>
                  <a:srgbClr val="0000FF"/>
                </a:solidFill>
                <a:latin typeface="Times New Roman"/>
              </a:rPr>
              <a:t>lần</a:t>
            </a:r>
            <a:r>
              <a:rPr lang="en-US" altLang="en-US" sz="2800" dirty="0">
                <a:solidFill>
                  <a:srgbClr val="0000FF"/>
                </a:solidFill>
                <a:latin typeface="Times New Roman"/>
              </a:rPr>
              <a:t> </a:t>
            </a:r>
            <a:r>
              <a:rPr lang="en-US" altLang="en-US" sz="2800" dirty="0" err="1">
                <a:solidFill>
                  <a:srgbClr val="0000FF"/>
                </a:solidFill>
                <a:latin typeface="Times New Roman"/>
              </a:rPr>
              <a:t>đầu</a:t>
            </a:r>
            <a:r>
              <a:rPr lang="en-US" altLang="en-US" sz="2800" dirty="0">
                <a:solidFill>
                  <a:srgbClr val="0000FF"/>
                </a:solidFill>
                <a:latin typeface="Times New Roman"/>
              </a:rPr>
              <a:t> </a:t>
            </a:r>
            <a:r>
              <a:rPr lang="en-US" altLang="en-US" sz="2800" dirty="0" err="1">
                <a:solidFill>
                  <a:srgbClr val="0000FF"/>
                </a:solidFill>
                <a:latin typeface="Times New Roman"/>
              </a:rPr>
              <a:t>tiên</a:t>
            </a:r>
            <a:r>
              <a:rPr lang="en-US" altLang="en-US" sz="2800" dirty="0">
                <a:solidFill>
                  <a:srgbClr val="0000FF"/>
                </a:solidFill>
                <a:latin typeface="Times New Roman"/>
              </a:rPr>
              <a:t> </a:t>
            </a:r>
            <a:r>
              <a:rPr lang="en-US" altLang="en-US" sz="2800" dirty="0" err="1">
                <a:solidFill>
                  <a:srgbClr val="0000FF"/>
                </a:solidFill>
                <a:latin typeface="Times New Roman"/>
              </a:rPr>
              <a:t>được</a:t>
            </a:r>
            <a:r>
              <a:rPr lang="en-US" altLang="en-US" sz="2800" dirty="0">
                <a:solidFill>
                  <a:srgbClr val="0000FF"/>
                </a:solidFill>
                <a:latin typeface="Times New Roman"/>
              </a:rPr>
              <a:t> </a:t>
            </a:r>
            <a:r>
              <a:rPr lang="en-US" altLang="en-US" sz="2800" dirty="0" err="1">
                <a:solidFill>
                  <a:srgbClr val="0000FF"/>
                </a:solidFill>
                <a:latin typeface="Times New Roman"/>
              </a:rPr>
              <a:t>xuất</a:t>
            </a:r>
            <a:r>
              <a:rPr lang="en-US" altLang="en-US" sz="2800" dirty="0">
                <a:solidFill>
                  <a:srgbClr val="0000FF"/>
                </a:solidFill>
                <a:latin typeface="Times New Roman"/>
              </a:rPr>
              <a:t> </a:t>
            </a:r>
            <a:r>
              <a:rPr lang="en-US" altLang="en-US" sz="2800" dirty="0" err="1">
                <a:solidFill>
                  <a:srgbClr val="0000FF"/>
                </a:solidFill>
                <a:latin typeface="Times New Roman"/>
              </a:rPr>
              <a:t>bản</a:t>
            </a:r>
            <a:r>
              <a:rPr lang="en-US" altLang="en-US" sz="2800" dirty="0">
                <a:solidFill>
                  <a:srgbClr val="0000FF"/>
                </a:solidFill>
                <a:latin typeface="Times New Roman"/>
              </a:rPr>
              <a:t> </a:t>
            </a:r>
            <a:r>
              <a:rPr lang="en-US" altLang="en-US" sz="2800" dirty="0" err="1">
                <a:solidFill>
                  <a:srgbClr val="0000FF"/>
                </a:solidFill>
                <a:latin typeface="Times New Roman"/>
              </a:rPr>
              <a:t>năm</a:t>
            </a:r>
            <a:r>
              <a:rPr lang="en-US" altLang="en-US" sz="2800" dirty="0">
                <a:solidFill>
                  <a:srgbClr val="0000FF"/>
                </a:solidFill>
                <a:latin typeface="Times New Roman"/>
              </a:rPr>
              <a:t> 1812 </a:t>
            </a:r>
            <a:r>
              <a:rPr lang="en-US" altLang="en-US" sz="2800" dirty="0" err="1">
                <a:solidFill>
                  <a:srgbClr val="0000FF"/>
                </a:solidFill>
                <a:latin typeface="Times New Roman"/>
              </a:rPr>
              <a:t>bởi</a:t>
            </a:r>
            <a:r>
              <a:rPr lang="en-US" altLang="en-US" sz="2800" dirty="0">
                <a:solidFill>
                  <a:srgbClr val="0000FF"/>
                </a:solidFill>
                <a:latin typeface="Times New Roman"/>
              </a:rPr>
              <a:t> </a:t>
            </a:r>
            <a:r>
              <a:rPr lang="en-US" altLang="en-US" sz="2800" dirty="0" err="1">
                <a:solidFill>
                  <a:srgbClr val="0000FF"/>
                </a:solidFill>
                <a:latin typeface="Times New Roman"/>
              </a:rPr>
              <a:t>Anh</a:t>
            </a:r>
            <a:r>
              <a:rPr lang="en-US" altLang="en-US" sz="2800" dirty="0">
                <a:solidFill>
                  <a:srgbClr val="0000FF"/>
                </a:solidFill>
                <a:latin typeface="Times New Roman"/>
              </a:rPr>
              <a:t> </a:t>
            </a:r>
            <a:r>
              <a:rPr lang="en-US" altLang="en-US" sz="2800" dirty="0" err="1">
                <a:solidFill>
                  <a:srgbClr val="0000FF"/>
                </a:solidFill>
                <a:latin typeface="Times New Roman"/>
              </a:rPr>
              <a:t>em</a:t>
            </a:r>
            <a:r>
              <a:rPr lang="en-US" altLang="en-US" sz="2800" dirty="0">
                <a:solidFill>
                  <a:srgbClr val="0000FF"/>
                </a:solidFill>
                <a:latin typeface="Times New Roman"/>
              </a:rPr>
              <a:t> </a:t>
            </a:r>
            <a:r>
              <a:rPr lang="en-US" altLang="en-US" sz="2800" dirty="0" err="1">
                <a:solidFill>
                  <a:srgbClr val="0000FF"/>
                </a:solidFill>
                <a:latin typeface="Times New Roman"/>
              </a:rPr>
              <a:t>nhà</a:t>
            </a:r>
            <a:r>
              <a:rPr lang="en-US" altLang="en-US" sz="2800" dirty="0">
                <a:solidFill>
                  <a:srgbClr val="0000FF"/>
                </a:solidFill>
                <a:latin typeface="Times New Roman"/>
              </a:rPr>
              <a:t> Grimm, Jacob </a:t>
            </a:r>
            <a:r>
              <a:rPr lang="en-US" altLang="en-US" sz="2800" dirty="0" err="1">
                <a:solidFill>
                  <a:srgbClr val="0000FF"/>
                </a:solidFill>
                <a:latin typeface="Times New Roman"/>
              </a:rPr>
              <a:t>và</a:t>
            </a:r>
            <a:r>
              <a:rPr lang="en-US" altLang="en-US" sz="2800" dirty="0">
                <a:solidFill>
                  <a:srgbClr val="0000FF"/>
                </a:solidFill>
                <a:latin typeface="Times New Roman"/>
              </a:rPr>
              <a:t> Wilhelm.</a:t>
            </a:r>
          </a:p>
        </p:txBody>
      </p:sp>
      <p:pic>
        <p:nvPicPr>
          <p:cNvPr id="12" name="Picture 11" descr="Truyện cổ Grimm – Nhà sách Tân Việt">
            <a:extLst>
              <a:ext uri="{FF2B5EF4-FFF2-40B4-BE49-F238E27FC236}">
                <a16:creationId xmlns="" xmlns:a16="http://schemas.microsoft.com/office/drawing/2014/main" id="{DF8CCFF0-89AB-40AA-8678-98A36A1E4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082" y="1397001"/>
            <a:ext cx="1214446" cy="285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Truyện Cổ Grimm (Bìa Cứng) | Lazada.vn">
            <a:extLst>
              <a:ext uri="{FF2B5EF4-FFF2-40B4-BE49-F238E27FC236}">
                <a16:creationId xmlns="" xmlns:a16="http://schemas.microsoft.com/office/drawing/2014/main" id="{43E3045F-81D7-46F2-91D7-2E5AA487C9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9190" y="698500"/>
            <a:ext cx="2357454"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 xmlns:a16="http://schemas.microsoft.com/office/drawing/2014/main" id="{4E5AF883-F019-464D-9F4A-C67FA18CA6AC}"/>
              </a:ext>
            </a:extLst>
          </p:cNvPr>
          <p:cNvSpPr>
            <a:spLocks noChangeArrowheads="1"/>
          </p:cNvSpPr>
          <p:nvPr/>
        </p:nvSpPr>
        <p:spPr bwMode="auto">
          <a:xfrm>
            <a:off x="4857752" y="4508501"/>
            <a:ext cx="4143404" cy="933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0" fontAlgn="base" hangingPunct="0">
              <a:spcBef>
                <a:spcPct val="0"/>
              </a:spcBef>
              <a:spcAft>
                <a:spcPct val="0"/>
              </a:spcAft>
              <a:buNone/>
            </a:pPr>
            <a:r>
              <a:rPr lang="en-US" altLang="en-US" sz="2800">
                <a:solidFill>
                  <a:srgbClr val="000000"/>
                </a:solidFill>
                <a:cs typeface="Times New Roman" pitchFamily="18" charset="0"/>
              </a:rPr>
              <a:t>Truyện cổ tích Gờ-rim được xuất bản ở Việt Nam</a:t>
            </a:r>
          </a:p>
        </p:txBody>
      </p:sp>
      <p:sp>
        <p:nvSpPr>
          <p:cNvPr id="11" name="Rectangle 10">
            <a:extLst>
              <a:ext uri="{FF2B5EF4-FFF2-40B4-BE49-F238E27FC236}">
                <a16:creationId xmlns="" xmlns:a16="http://schemas.microsoft.com/office/drawing/2014/main" id="{3E336E89-3A32-49B2-B1F3-9DACB0FDDC1E}"/>
              </a:ext>
            </a:extLst>
          </p:cNvPr>
          <p:cNvSpPr>
            <a:spLocks noChangeArrowheads="1"/>
          </p:cNvSpPr>
          <p:nvPr/>
        </p:nvSpPr>
        <p:spPr bwMode="auto">
          <a:xfrm>
            <a:off x="428596" y="3714756"/>
            <a:ext cx="3787409" cy="1795569"/>
          </a:xfrm>
          <a:prstGeom prst="rect">
            <a:avLst/>
          </a:prstGeom>
          <a:noFill/>
          <a:ln>
            <a:noFill/>
          </a:ln>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just" eaLnBrk="0" fontAlgn="base" hangingPunct="0">
              <a:spcBef>
                <a:spcPct val="0"/>
              </a:spcBef>
              <a:spcAft>
                <a:spcPct val="0"/>
              </a:spcAft>
              <a:buNone/>
              <a:defRPr/>
            </a:pPr>
            <a:r>
              <a:rPr lang="en-US" altLang="en-US" sz="2800" dirty="0">
                <a:solidFill>
                  <a:srgbClr val="0000FF"/>
                </a:solidFill>
                <a:latin typeface="Times New Roman"/>
              </a:rPr>
              <a:t>- UNESCO </a:t>
            </a:r>
            <a:r>
              <a:rPr lang="en-US" altLang="en-US" sz="2800" dirty="0" err="1">
                <a:solidFill>
                  <a:srgbClr val="0000FF"/>
                </a:solidFill>
                <a:latin typeface="Times New Roman"/>
              </a:rPr>
              <a:t>chính</a:t>
            </a:r>
            <a:r>
              <a:rPr lang="en-US" altLang="en-US" sz="2800" dirty="0">
                <a:solidFill>
                  <a:srgbClr val="0000FF"/>
                </a:solidFill>
                <a:latin typeface="Times New Roman"/>
              </a:rPr>
              <a:t> </a:t>
            </a:r>
            <a:r>
              <a:rPr lang="en-US" altLang="en-US" sz="2800" dirty="0" err="1">
                <a:solidFill>
                  <a:srgbClr val="0000FF"/>
                </a:solidFill>
                <a:latin typeface="Times New Roman"/>
              </a:rPr>
              <a:t>thức</a:t>
            </a:r>
            <a:r>
              <a:rPr lang="en-US" altLang="en-US" sz="2800" dirty="0">
                <a:solidFill>
                  <a:srgbClr val="0000FF"/>
                </a:solidFill>
                <a:latin typeface="Times New Roman"/>
              </a:rPr>
              <a:t> </a:t>
            </a:r>
            <a:r>
              <a:rPr lang="en-US" altLang="en-US" sz="2800" dirty="0" err="1">
                <a:solidFill>
                  <a:srgbClr val="0000FF"/>
                </a:solidFill>
                <a:latin typeface="Times New Roman"/>
              </a:rPr>
              <a:t>công</a:t>
            </a:r>
            <a:r>
              <a:rPr lang="en-US" altLang="en-US" sz="2800" dirty="0">
                <a:solidFill>
                  <a:srgbClr val="0000FF"/>
                </a:solidFill>
                <a:latin typeface="Times New Roman"/>
              </a:rPr>
              <a:t> </a:t>
            </a:r>
            <a:r>
              <a:rPr lang="en-US" altLang="en-US" sz="2800" dirty="0" err="1">
                <a:solidFill>
                  <a:srgbClr val="0000FF"/>
                </a:solidFill>
                <a:latin typeface="Times New Roman"/>
              </a:rPr>
              <a:t>nhận</a:t>
            </a:r>
            <a:r>
              <a:rPr lang="en-US" altLang="en-US" sz="2800" dirty="0">
                <a:solidFill>
                  <a:srgbClr val="0000FF"/>
                </a:solidFill>
                <a:latin typeface="Times New Roman"/>
              </a:rPr>
              <a:t> </a:t>
            </a:r>
            <a:r>
              <a:rPr lang="en-US" altLang="en-US" sz="2800" dirty="0" err="1">
                <a:solidFill>
                  <a:srgbClr val="0000FF"/>
                </a:solidFill>
                <a:latin typeface="Times New Roman"/>
              </a:rPr>
              <a:t>Truyện</a:t>
            </a:r>
            <a:r>
              <a:rPr lang="en-US" altLang="en-US" sz="2800" dirty="0">
                <a:solidFill>
                  <a:srgbClr val="0000FF"/>
                </a:solidFill>
                <a:latin typeface="Times New Roman"/>
              </a:rPr>
              <a:t> </a:t>
            </a:r>
            <a:r>
              <a:rPr lang="en-US" altLang="en-US" sz="2800" dirty="0" err="1">
                <a:solidFill>
                  <a:srgbClr val="0000FF"/>
                </a:solidFill>
                <a:latin typeface="Times New Roman"/>
              </a:rPr>
              <a:t>cổ</a:t>
            </a:r>
            <a:r>
              <a:rPr lang="en-US" altLang="en-US" sz="2800" dirty="0">
                <a:solidFill>
                  <a:srgbClr val="0000FF"/>
                </a:solidFill>
                <a:latin typeface="Times New Roman"/>
              </a:rPr>
              <a:t> Grimm </a:t>
            </a:r>
            <a:r>
              <a:rPr lang="en-US" altLang="en-US" sz="2800" dirty="0" err="1">
                <a:solidFill>
                  <a:srgbClr val="0000FF"/>
                </a:solidFill>
                <a:latin typeface="Times New Roman"/>
              </a:rPr>
              <a:t>là</a:t>
            </a:r>
            <a:r>
              <a:rPr lang="en-US" altLang="en-US" sz="2800" dirty="0">
                <a:solidFill>
                  <a:srgbClr val="0000FF"/>
                </a:solidFill>
                <a:latin typeface="Times New Roman"/>
              </a:rPr>
              <a:t> di </a:t>
            </a:r>
            <a:r>
              <a:rPr lang="en-US" altLang="en-US" sz="2800" dirty="0" err="1">
                <a:solidFill>
                  <a:srgbClr val="0000FF"/>
                </a:solidFill>
                <a:latin typeface="Times New Roman"/>
              </a:rPr>
              <a:t>sản</a:t>
            </a:r>
            <a:r>
              <a:rPr lang="en-US" altLang="en-US" sz="2800" dirty="0">
                <a:solidFill>
                  <a:srgbClr val="0000FF"/>
                </a:solidFill>
                <a:latin typeface="Times New Roman"/>
              </a:rPr>
              <a:t> </a:t>
            </a:r>
            <a:r>
              <a:rPr lang="en-US" altLang="en-US" sz="2800" dirty="0" err="1">
                <a:solidFill>
                  <a:srgbClr val="0000FF"/>
                </a:solidFill>
                <a:latin typeface="Times New Roman"/>
              </a:rPr>
              <a:t>văn</a:t>
            </a:r>
            <a:r>
              <a:rPr lang="en-US" altLang="en-US" sz="2800" dirty="0">
                <a:solidFill>
                  <a:srgbClr val="0000FF"/>
                </a:solidFill>
                <a:latin typeface="Times New Roman"/>
              </a:rPr>
              <a:t> </a:t>
            </a:r>
            <a:r>
              <a:rPr lang="en-US" altLang="en-US" sz="2800" dirty="0" err="1">
                <a:solidFill>
                  <a:srgbClr val="0000FF"/>
                </a:solidFill>
                <a:latin typeface="Times New Roman"/>
              </a:rPr>
              <a:t>hóa</a:t>
            </a:r>
            <a:r>
              <a:rPr lang="en-US" altLang="en-US" sz="2800" dirty="0">
                <a:solidFill>
                  <a:srgbClr val="0000FF"/>
                </a:solidFill>
                <a:latin typeface="Times New Roman"/>
              </a:rPr>
              <a:t> </a:t>
            </a:r>
            <a:r>
              <a:rPr lang="en-US" altLang="en-US" sz="2800" dirty="0" err="1">
                <a:solidFill>
                  <a:srgbClr val="0000FF"/>
                </a:solidFill>
                <a:latin typeface="Times New Roman"/>
              </a:rPr>
              <a:t>thế</a:t>
            </a:r>
            <a:r>
              <a:rPr lang="en-US" altLang="en-US" sz="2800" dirty="0">
                <a:solidFill>
                  <a:srgbClr val="0000FF"/>
                </a:solidFill>
                <a:latin typeface="Times New Roman"/>
              </a:rPr>
              <a:t> </a:t>
            </a:r>
            <a:r>
              <a:rPr lang="en-US" altLang="en-US" sz="2800" dirty="0" err="1">
                <a:solidFill>
                  <a:srgbClr val="0000FF"/>
                </a:solidFill>
                <a:latin typeface="Times New Roman"/>
              </a:rPr>
              <a:t>giới</a:t>
            </a:r>
            <a:r>
              <a:rPr lang="en-US" altLang="en-US" sz="2800" dirty="0">
                <a:solidFill>
                  <a:srgbClr val="0000FF"/>
                </a:solidFill>
                <a:latin typeface="Times New Roman"/>
              </a:rPr>
              <a:t>. </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Những Background đẹp nhất, đơn giản và chuyên nghiệp (Designer)">
            <a:extLst>
              <a:ext uri="{FF2B5EF4-FFF2-40B4-BE49-F238E27FC236}">
                <a16:creationId xmlns:a16="http://schemas.microsoft.com/office/drawing/2014/main" xmlns="" id="{3D59A835-5FB5-41CF-8893-2EC0885D95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2" y="0"/>
            <a:ext cx="9125197" cy="5715000"/>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5" name="Rectangle: Rounded Corners 4">
            <a:extLst>
              <a:ext uri="{FF2B5EF4-FFF2-40B4-BE49-F238E27FC236}">
                <a16:creationId xmlns:a16="http://schemas.microsoft.com/office/drawing/2014/main" xmlns="" id="{060CEE8B-3EBC-418A-B75E-C911F454DFC3}"/>
              </a:ext>
            </a:extLst>
          </p:cNvPr>
          <p:cNvSpPr/>
          <p:nvPr/>
        </p:nvSpPr>
        <p:spPr bwMode="auto">
          <a:xfrm>
            <a:off x="360217" y="940785"/>
            <a:ext cx="8423563" cy="4507515"/>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6" name="Rectangle: Rounded Corners 5">
            <a:extLst>
              <a:ext uri="{FF2B5EF4-FFF2-40B4-BE49-F238E27FC236}">
                <a16:creationId xmlns:a16="http://schemas.microsoft.com/office/drawing/2014/main" xmlns="" id="{2270C742-6AF9-4D79-991D-BB08F9B7390C}"/>
              </a:ext>
            </a:extLst>
          </p:cNvPr>
          <p:cNvSpPr/>
          <p:nvPr/>
        </p:nvSpPr>
        <p:spPr bwMode="auto">
          <a:xfrm>
            <a:off x="3124200" y="723900"/>
            <a:ext cx="311812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err="1">
                <a:ln>
                  <a:noFill/>
                </a:ln>
                <a:solidFill>
                  <a:schemeClr val="bg1"/>
                </a:solidFill>
                <a:effectLst/>
                <a:latin typeface="Arial" charset="0"/>
              </a:rPr>
              <a:t>Một</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số</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pic>
        <p:nvPicPr>
          <p:cNvPr id="4098" name="Picture 2" descr="Cổ tích vàng - Những câu chuyện nhân ái - Cô bé quàng khăn đỏ | Nhà xuất  bản Kim Đồng">
            <a:extLst>
              <a:ext uri="{FF2B5EF4-FFF2-40B4-BE49-F238E27FC236}">
                <a16:creationId xmlns:a16="http://schemas.microsoft.com/office/drawing/2014/main" xmlns="" id="{B87BD77F-3135-4B62-9B56-158D811E0C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1324841"/>
            <a:ext cx="216058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ổ tích vàng - Những câu chuyện yêu thương - Cô bé lọ lem | Nhà xuất bản  Kim Đồng">
            <a:extLst>
              <a:ext uri="{FF2B5EF4-FFF2-40B4-BE49-F238E27FC236}">
                <a16:creationId xmlns:a16="http://schemas.microsoft.com/office/drawing/2014/main" xmlns="" id="{BBA09798-79A1-4186-8429-3AD9F5B15C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1396" y="1938981"/>
            <a:ext cx="2160589" cy="28575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uyện Cổ Grimm (Anh em nhà Grimm) | eBook Full PRC, ePub, Mobi, PDF miễn  phí">
            <a:extLst>
              <a:ext uri="{FF2B5EF4-FFF2-40B4-BE49-F238E27FC236}">
                <a16:creationId xmlns:a16="http://schemas.microsoft.com/office/drawing/2014/main" xmlns="" id="{FAA7F2DD-9D3D-4C54-B579-9047C0A63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566060"/>
            <a:ext cx="2160588" cy="2664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0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1000" fill="hold"/>
                                        <p:tgtEl>
                                          <p:spTgt spid="4098"/>
                                        </p:tgtEl>
                                        <p:attrNameLst>
                                          <p:attrName>ppt_w</p:attrName>
                                        </p:attrNameLst>
                                      </p:cBhvr>
                                      <p:tavLst>
                                        <p:tav tm="0">
                                          <p:val>
                                            <p:fltVal val="0"/>
                                          </p:val>
                                        </p:tav>
                                        <p:tav tm="100000">
                                          <p:val>
                                            <p:strVal val="#ppt_w"/>
                                          </p:val>
                                        </p:tav>
                                      </p:tavLst>
                                    </p:anim>
                                    <p:anim calcmode="lin" valueType="num">
                                      <p:cBhvr>
                                        <p:cTn id="8" dur="1000" fill="hold"/>
                                        <p:tgtEl>
                                          <p:spTgt spid="4098"/>
                                        </p:tgtEl>
                                        <p:attrNameLst>
                                          <p:attrName>ppt_h</p:attrName>
                                        </p:attrNameLst>
                                      </p:cBhvr>
                                      <p:tavLst>
                                        <p:tav tm="0">
                                          <p:val>
                                            <p:fltVal val="0"/>
                                          </p:val>
                                        </p:tav>
                                        <p:tav tm="100000">
                                          <p:val>
                                            <p:strVal val="#ppt_h"/>
                                          </p:val>
                                        </p:tav>
                                      </p:tavLst>
                                    </p:anim>
                                    <p:anim calcmode="lin" valueType="num">
                                      <p:cBhvr>
                                        <p:cTn id="9" dur="1000" fill="hold"/>
                                        <p:tgtEl>
                                          <p:spTgt spid="4098"/>
                                        </p:tgtEl>
                                        <p:attrNameLst>
                                          <p:attrName>style.rotation</p:attrName>
                                        </p:attrNameLst>
                                      </p:cBhvr>
                                      <p:tavLst>
                                        <p:tav tm="0">
                                          <p:val>
                                            <p:fltVal val="90"/>
                                          </p:val>
                                        </p:tav>
                                        <p:tav tm="100000">
                                          <p:val>
                                            <p:fltVal val="0"/>
                                          </p:val>
                                        </p:tav>
                                      </p:tavLst>
                                    </p:anim>
                                    <p:animEffect transition="in" filter="fade">
                                      <p:cBhvr>
                                        <p:cTn id="10" dur="1000"/>
                                        <p:tgtEl>
                                          <p:spTgt spid="4098"/>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1000" fill="hold"/>
                                        <p:tgtEl>
                                          <p:spTgt spid="4100"/>
                                        </p:tgtEl>
                                        <p:attrNameLst>
                                          <p:attrName>ppt_w</p:attrName>
                                        </p:attrNameLst>
                                      </p:cBhvr>
                                      <p:tavLst>
                                        <p:tav tm="0">
                                          <p:val>
                                            <p:fltVal val="0"/>
                                          </p:val>
                                        </p:tav>
                                        <p:tav tm="100000">
                                          <p:val>
                                            <p:strVal val="#ppt_w"/>
                                          </p:val>
                                        </p:tav>
                                      </p:tavLst>
                                    </p:anim>
                                    <p:anim calcmode="lin" valueType="num">
                                      <p:cBhvr>
                                        <p:cTn id="15" dur="1000" fill="hold"/>
                                        <p:tgtEl>
                                          <p:spTgt spid="4100"/>
                                        </p:tgtEl>
                                        <p:attrNameLst>
                                          <p:attrName>ppt_h</p:attrName>
                                        </p:attrNameLst>
                                      </p:cBhvr>
                                      <p:tavLst>
                                        <p:tav tm="0">
                                          <p:val>
                                            <p:fltVal val="0"/>
                                          </p:val>
                                        </p:tav>
                                        <p:tav tm="100000">
                                          <p:val>
                                            <p:strVal val="#ppt_h"/>
                                          </p:val>
                                        </p:tav>
                                      </p:tavLst>
                                    </p:anim>
                                    <p:anim calcmode="lin" valueType="num">
                                      <p:cBhvr>
                                        <p:cTn id="16" dur="1000" fill="hold"/>
                                        <p:tgtEl>
                                          <p:spTgt spid="4100"/>
                                        </p:tgtEl>
                                        <p:attrNameLst>
                                          <p:attrName>style.rotation</p:attrName>
                                        </p:attrNameLst>
                                      </p:cBhvr>
                                      <p:tavLst>
                                        <p:tav tm="0">
                                          <p:val>
                                            <p:fltVal val="90"/>
                                          </p:val>
                                        </p:tav>
                                        <p:tav tm="100000">
                                          <p:val>
                                            <p:fltVal val="0"/>
                                          </p:val>
                                        </p:tav>
                                      </p:tavLst>
                                    </p:anim>
                                    <p:animEffect transition="in" filter="fade">
                                      <p:cBhvr>
                                        <p:cTn id="17" dur="1000"/>
                                        <p:tgtEl>
                                          <p:spTgt spid="4100"/>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4102"/>
                                        </p:tgtEl>
                                        <p:attrNameLst>
                                          <p:attrName>style.visibility</p:attrName>
                                        </p:attrNameLst>
                                      </p:cBhvr>
                                      <p:to>
                                        <p:strVal val="visible"/>
                                      </p:to>
                                    </p:set>
                                    <p:anim calcmode="lin" valueType="num">
                                      <p:cBhvr>
                                        <p:cTn id="21" dur="1000" fill="hold"/>
                                        <p:tgtEl>
                                          <p:spTgt spid="4102"/>
                                        </p:tgtEl>
                                        <p:attrNameLst>
                                          <p:attrName>ppt_w</p:attrName>
                                        </p:attrNameLst>
                                      </p:cBhvr>
                                      <p:tavLst>
                                        <p:tav tm="0">
                                          <p:val>
                                            <p:fltVal val="0"/>
                                          </p:val>
                                        </p:tav>
                                        <p:tav tm="100000">
                                          <p:val>
                                            <p:strVal val="#ppt_w"/>
                                          </p:val>
                                        </p:tav>
                                      </p:tavLst>
                                    </p:anim>
                                    <p:anim calcmode="lin" valueType="num">
                                      <p:cBhvr>
                                        <p:cTn id="22" dur="1000" fill="hold"/>
                                        <p:tgtEl>
                                          <p:spTgt spid="4102"/>
                                        </p:tgtEl>
                                        <p:attrNameLst>
                                          <p:attrName>ppt_h</p:attrName>
                                        </p:attrNameLst>
                                      </p:cBhvr>
                                      <p:tavLst>
                                        <p:tav tm="0">
                                          <p:val>
                                            <p:fltVal val="0"/>
                                          </p:val>
                                        </p:tav>
                                        <p:tav tm="100000">
                                          <p:val>
                                            <p:strVal val="#ppt_h"/>
                                          </p:val>
                                        </p:tav>
                                      </p:tavLst>
                                    </p:anim>
                                    <p:anim calcmode="lin" valueType="num">
                                      <p:cBhvr>
                                        <p:cTn id="23" dur="1000" fill="hold"/>
                                        <p:tgtEl>
                                          <p:spTgt spid="4102"/>
                                        </p:tgtEl>
                                        <p:attrNameLst>
                                          <p:attrName>style.rotation</p:attrName>
                                        </p:attrNameLst>
                                      </p:cBhvr>
                                      <p:tavLst>
                                        <p:tav tm="0">
                                          <p:val>
                                            <p:fltVal val="90"/>
                                          </p:val>
                                        </p:tav>
                                        <p:tav tm="100000">
                                          <p:val>
                                            <p:fltVal val="0"/>
                                          </p:val>
                                        </p:tav>
                                      </p:tavLst>
                                    </p:anim>
                                    <p:animEffect transition="in" filter="fade">
                                      <p:cBhvr>
                                        <p:cTn id="24" dur="1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Giỏi Văn - Tác phẩm: Cô bé bán diêm">
            <a:extLst>
              <a:ext uri="{FF2B5EF4-FFF2-40B4-BE49-F238E27FC236}">
                <a16:creationId xmlns:a16="http://schemas.microsoft.com/office/drawing/2014/main" xmlns="" id="{05535AF8-0FBC-4EF9-8521-A2F8E6517972}"/>
              </a:ext>
            </a:extLst>
          </p:cNvPr>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1"/>
            <a:ext cx="9144000" cy="5690395"/>
          </a:xfrm>
          <a:prstGeom prst="rect">
            <a:avLst/>
          </a:prstGeom>
          <a:noFill/>
          <a:extLst>
            <a:ext uri="{909E8E84-426E-40DD-AFC4-6F175D3DCCD1}">
              <a14:hiddenFill xmlns:a14="http://schemas.microsoft.com/office/drawing/2010/main">
                <a:solidFill>
                  <a:srgbClr val="FFFFFF"/>
                </a:solidFill>
              </a14:hiddenFill>
            </a:ext>
          </a:extLst>
        </p:spPr>
      </p:pic>
      <p:sp>
        <p:nvSpPr>
          <p:cNvPr id="7170" name="Text Box 9"/>
          <p:cNvSpPr txBox="1">
            <a:spLocks noChangeArrowheads="1"/>
          </p:cNvSpPr>
          <p:nvPr/>
        </p:nvSpPr>
        <p:spPr bwMode="auto">
          <a:xfrm>
            <a:off x="228600" y="1027907"/>
            <a:ext cx="4572000"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spcBef>
                <a:spcPct val="50000"/>
              </a:spcBef>
            </a:pPr>
            <a:endParaRPr lang="en-US" altLang="en-US" sz="2300" b="1" u="sng">
              <a:solidFill>
                <a:srgbClr val="FFFF00"/>
              </a:solidFill>
              <a:latin typeface=".VnSouthernH" pitchFamily="34" charset="0"/>
            </a:endParaRPr>
          </a:p>
        </p:txBody>
      </p:sp>
      <p:sp>
        <p:nvSpPr>
          <p:cNvPr id="6" name="Rectangle: Rounded Corners 5">
            <a:extLst>
              <a:ext uri="{FF2B5EF4-FFF2-40B4-BE49-F238E27FC236}">
                <a16:creationId xmlns:a16="http://schemas.microsoft.com/office/drawing/2014/main" xmlns="" id="{2270C742-6AF9-4D79-991D-BB08F9B7390C}"/>
              </a:ext>
            </a:extLst>
          </p:cNvPr>
          <p:cNvSpPr/>
          <p:nvPr/>
        </p:nvSpPr>
        <p:spPr bwMode="auto">
          <a:xfrm>
            <a:off x="3505200" y="252917"/>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rPr>
              <a:t>2. </a:t>
            </a:r>
            <a:r>
              <a:rPr kumimoji="0" lang="en-US" sz="2400" b="1" i="0" u="none" strike="noStrike" cap="none" normalizeH="0" baseline="0" dirty="0" err="1">
                <a:ln>
                  <a:noFill/>
                </a:ln>
                <a:solidFill>
                  <a:schemeClr val="bg1"/>
                </a:solidFill>
                <a:effectLst/>
                <a:latin typeface="Arial" charset="0"/>
              </a:rPr>
              <a:t>Tác</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phẩm</a:t>
            </a:r>
            <a:endParaRPr kumimoji="0" lang="en-US" sz="2400" b="1" i="0" u="none" strike="noStrike" cap="none" normalizeH="0" baseline="0" dirty="0">
              <a:ln>
                <a:noFill/>
              </a:ln>
              <a:solidFill>
                <a:schemeClr val="bg1"/>
              </a:solidFill>
              <a:effectLst/>
              <a:latin typeface="Arial" charset="0"/>
            </a:endParaRPr>
          </a:p>
        </p:txBody>
      </p:sp>
      <p:grpSp>
        <p:nvGrpSpPr>
          <p:cNvPr id="9" name="Group 8">
            <a:extLst>
              <a:ext uri="{FF2B5EF4-FFF2-40B4-BE49-F238E27FC236}">
                <a16:creationId xmlns:a16="http://schemas.microsoft.com/office/drawing/2014/main" xmlns="" id="{2C4A97C0-847C-4051-AF34-196E590C73C0}"/>
              </a:ext>
            </a:extLst>
          </p:cNvPr>
          <p:cNvGrpSpPr/>
          <p:nvPr/>
        </p:nvGrpSpPr>
        <p:grpSpPr>
          <a:xfrm>
            <a:off x="228600" y="930189"/>
            <a:ext cx="3007415" cy="2436059"/>
            <a:chOff x="352858" y="1485900"/>
            <a:chExt cx="2799050" cy="2929693"/>
          </a:xfrm>
        </p:grpSpPr>
        <p:grpSp>
          <p:nvGrpSpPr>
            <p:cNvPr id="4" name="Group 3">
              <a:extLst>
                <a:ext uri="{FF2B5EF4-FFF2-40B4-BE49-F238E27FC236}">
                  <a16:creationId xmlns:a16="http://schemas.microsoft.com/office/drawing/2014/main" xmlns="" id="{33454897-3CBB-459C-9741-08E84B975418}"/>
                </a:ext>
              </a:extLst>
            </p:cNvPr>
            <p:cNvGrpSpPr/>
            <p:nvPr/>
          </p:nvGrpSpPr>
          <p:grpSpPr>
            <a:xfrm>
              <a:off x="360217" y="1485900"/>
              <a:ext cx="2791691" cy="2929693"/>
              <a:chOff x="360218" y="1475804"/>
              <a:chExt cx="7716982" cy="4236973"/>
            </a:xfrm>
          </p:grpSpPr>
          <p:sp>
            <p:nvSpPr>
              <p:cNvPr id="14" name="Rectangle: Rounded Corners 13">
                <a:extLst>
                  <a:ext uri="{FF2B5EF4-FFF2-40B4-BE49-F238E27FC236}">
                    <a16:creationId xmlns:a16="http://schemas.microsoft.com/office/drawing/2014/main" xmlns="" id="{64DDDED3-48A0-4F82-8AD2-EF148340D3D4}"/>
                  </a:ext>
                </a:extLst>
              </p:cNvPr>
              <p:cNvSpPr/>
              <p:nvPr/>
            </p:nvSpPr>
            <p:spPr bwMode="auto">
              <a:xfrm>
                <a:off x="360218" y="1790698"/>
                <a:ext cx="7716982" cy="392207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xmlns="" id="{7B4C0417-4C56-4FFE-A70A-077882791D47}"/>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Xuất</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xứ</a:t>
                </a:r>
                <a:endParaRPr kumimoji="0" lang="en-US" b="1" i="0" u="none" strike="noStrike" cap="none" normalizeH="0" baseline="0" dirty="0">
                  <a:ln>
                    <a:noFill/>
                  </a:ln>
                  <a:solidFill>
                    <a:srgbClr val="C00000"/>
                  </a:solidFill>
                  <a:effectLst/>
                  <a:latin typeface="Arial" charset="0"/>
                </a:endParaRPr>
              </a:p>
            </p:txBody>
          </p:sp>
        </p:grpSp>
        <p:sp>
          <p:nvSpPr>
            <p:cNvPr id="7" name="TextBox 6">
              <a:extLst>
                <a:ext uri="{FF2B5EF4-FFF2-40B4-BE49-F238E27FC236}">
                  <a16:creationId xmlns:a16="http://schemas.microsoft.com/office/drawing/2014/main" xmlns="" id="{D199CE0A-9336-47F7-9758-C9B24423759E}"/>
                </a:ext>
              </a:extLst>
            </p:cNvPr>
            <p:cNvSpPr txBox="1"/>
            <p:nvPr/>
          </p:nvSpPr>
          <p:spPr>
            <a:xfrm>
              <a:off x="352858" y="1970937"/>
              <a:ext cx="2771342" cy="2263350"/>
            </a:xfrm>
            <a:prstGeom prst="rect">
              <a:avLst/>
            </a:prstGeom>
            <a:noFill/>
          </p:spPr>
          <p:txBody>
            <a:bodyPr wrap="square" rtlCol="0">
              <a:spAutoFit/>
            </a:bodyPr>
            <a:lstStyle/>
            <a:p>
              <a:pPr algn="just">
                <a:lnSpc>
                  <a:spcPct val="150000"/>
                </a:lnSpc>
              </a:pPr>
              <a:r>
                <a:rPr lang="en-US" dirty="0">
                  <a:solidFill>
                    <a:srgbClr val="0000FF"/>
                  </a:solidFill>
                  <a:effectLst/>
                  <a:latin typeface="+mj-lt"/>
                  <a:ea typeface="Times New Roman" panose="02020603050405020304" pitchFamily="18" charset="0"/>
                </a:rPr>
                <a:t>“</a:t>
              </a:r>
              <a:r>
                <a:rPr lang="en-US" dirty="0" err="1">
                  <a:solidFill>
                    <a:srgbClr val="0000FF"/>
                  </a:solidFill>
                  <a:effectLst/>
                  <a:latin typeface="+mj-lt"/>
                  <a:ea typeface="Times New Roman" panose="02020603050405020304" pitchFamily="18" charset="0"/>
                </a:rPr>
                <a:t>Vua</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Chích</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Chòe</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được</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trích</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trong</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Truyện</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cổ</a:t>
              </a:r>
              <a:r>
                <a:rPr lang="en-US" dirty="0">
                  <a:solidFill>
                    <a:srgbClr val="0000FF"/>
                  </a:solidFill>
                  <a:effectLst/>
                  <a:latin typeface="+mj-lt"/>
                  <a:ea typeface="Times New Roman" panose="02020603050405020304" pitchFamily="18" charset="0"/>
                </a:rPr>
                <a:t> Grimm” do </a:t>
              </a:r>
              <a:r>
                <a:rPr lang="en-US" dirty="0" err="1">
                  <a:solidFill>
                    <a:srgbClr val="0000FF"/>
                  </a:solidFill>
                  <a:effectLst/>
                  <a:latin typeface="+mj-lt"/>
                  <a:ea typeface="Times New Roman" panose="02020603050405020304" pitchFamily="18" charset="0"/>
                </a:rPr>
                <a:t>Lương</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Văn</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Hồng</a:t>
              </a:r>
              <a:r>
                <a:rPr lang="en-US" dirty="0">
                  <a:solidFill>
                    <a:srgbClr val="0000FF"/>
                  </a:solidFill>
                  <a:effectLst/>
                  <a:latin typeface="+mj-lt"/>
                  <a:ea typeface="Times New Roman" panose="02020603050405020304" pitchFamily="18" charset="0"/>
                </a:rPr>
                <a:t> </a:t>
              </a:r>
              <a:r>
                <a:rPr lang="en-US" dirty="0" err="1">
                  <a:solidFill>
                    <a:srgbClr val="0000FF"/>
                  </a:solidFill>
                  <a:effectLst/>
                  <a:latin typeface="+mj-lt"/>
                  <a:ea typeface="Times New Roman" panose="02020603050405020304" pitchFamily="18" charset="0"/>
                </a:rPr>
                <a:t>dịch</a:t>
              </a:r>
              <a:endParaRPr lang="en-US" sz="2400" dirty="0">
                <a:solidFill>
                  <a:srgbClr val="0000FF"/>
                </a:solidFill>
                <a:latin typeface="+mj-lt"/>
              </a:endParaRPr>
            </a:p>
          </p:txBody>
        </p:sp>
      </p:grpSp>
      <p:grpSp>
        <p:nvGrpSpPr>
          <p:cNvPr id="22" name="Group 21">
            <a:extLst>
              <a:ext uri="{FF2B5EF4-FFF2-40B4-BE49-F238E27FC236}">
                <a16:creationId xmlns:a16="http://schemas.microsoft.com/office/drawing/2014/main" xmlns="" id="{0493EB97-D686-4032-B736-403AB747836B}"/>
              </a:ext>
            </a:extLst>
          </p:cNvPr>
          <p:cNvGrpSpPr/>
          <p:nvPr/>
        </p:nvGrpSpPr>
        <p:grpSpPr>
          <a:xfrm>
            <a:off x="958283" y="3965885"/>
            <a:ext cx="2291844" cy="1124872"/>
            <a:chOff x="360217" y="1485900"/>
            <a:chExt cx="2791691" cy="1124872"/>
          </a:xfrm>
        </p:grpSpPr>
        <p:grpSp>
          <p:nvGrpSpPr>
            <p:cNvPr id="23" name="Group 22">
              <a:extLst>
                <a:ext uri="{FF2B5EF4-FFF2-40B4-BE49-F238E27FC236}">
                  <a16:creationId xmlns:a16="http://schemas.microsoft.com/office/drawing/2014/main" xmlns="" id="{14594B53-9C39-4C31-B17D-7F1B42C6C20A}"/>
                </a:ext>
              </a:extLst>
            </p:cNvPr>
            <p:cNvGrpSpPr/>
            <p:nvPr/>
          </p:nvGrpSpPr>
          <p:grpSpPr>
            <a:xfrm>
              <a:off x="360217" y="1485900"/>
              <a:ext cx="2791691" cy="1124872"/>
              <a:chOff x="360218" y="1475804"/>
              <a:chExt cx="7716982" cy="1626810"/>
            </a:xfrm>
          </p:grpSpPr>
          <p:sp>
            <p:nvSpPr>
              <p:cNvPr id="25" name="Rectangle: Rounded Corners 24">
                <a:extLst>
                  <a:ext uri="{FF2B5EF4-FFF2-40B4-BE49-F238E27FC236}">
                    <a16:creationId xmlns:a16="http://schemas.microsoft.com/office/drawing/2014/main" xmlns="" id="{D7CA76A5-8979-41A2-ABB0-103A5065B6DC}"/>
                  </a:ext>
                </a:extLst>
              </p:cNvPr>
              <p:cNvSpPr/>
              <p:nvPr/>
            </p:nvSpPr>
            <p:spPr bwMode="auto">
              <a:xfrm>
                <a:off x="360218" y="1790701"/>
                <a:ext cx="7716982" cy="1311913"/>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26" name="Rectangle: Rounded Corners 25">
                <a:extLst>
                  <a:ext uri="{FF2B5EF4-FFF2-40B4-BE49-F238E27FC236}">
                    <a16:creationId xmlns:a16="http://schemas.microsoft.com/office/drawing/2014/main" xmlns="" id="{90D2B3BC-EA2A-48F0-AD11-52026020949D}"/>
                  </a:ext>
                </a:extLst>
              </p:cNvPr>
              <p:cNvSpPr/>
              <p:nvPr/>
            </p:nvSpPr>
            <p:spPr bwMode="auto">
              <a:xfrm>
                <a:off x="1729254" y="1475804"/>
                <a:ext cx="5072325"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a:ln>
                      <a:noFill/>
                    </a:ln>
                    <a:solidFill>
                      <a:srgbClr val="C00000"/>
                    </a:solidFill>
                    <a:effectLst/>
                    <a:latin typeface="Arial" charset="0"/>
                  </a:rPr>
                  <a:t>PTBĐ</a:t>
                </a:r>
              </a:p>
            </p:txBody>
          </p:sp>
        </p:grpSp>
        <p:sp>
          <p:nvSpPr>
            <p:cNvPr id="24" name="TextBox 23">
              <a:extLst>
                <a:ext uri="{FF2B5EF4-FFF2-40B4-BE49-F238E27FC236}">
                  <a16:creationId xmlns:a16="http://schemas.microsoft.com/office/drawing/2014/main" xmlns="" id="{D338C77D-A3E5-49A6-A0FB-17DAD777B56F}"/>
                </a:ext>
              </a:extLst>
            </p:cNvPr>
            <p:cNvSpPr txBox="1"/>
            <p:nvPr/>
          </p:nvSpPr>
          <p:spPr>
            <a:xfrm>
              <a:off x="436416" y="1979997"/>
              <a:ext cx="2687784" cy="430887"/>
            </a:xfrm>
            <a:prstGeom prst="rect">
              <a:avLst/>
            </a:prstGeom>
            <a:noFill/>
          </p:spPr>
          <p:txBody>
            <a:bodyPr wrap="square" rtlCol="0">
              <a:spAutoFit/>
            </a:bodyPr>
            <a:lstStyle/>
            <a:p>
              <a:pPr algn="ctr"/>
              <a:r>
                <a:rPr lang="en-US" sz="2200" dirty="0" err="1">
                  <a:solidFill>
                    <a:srgbClr val="0000FF"/>
                  </a:solidFill>
                </a:rPr>
                <a:t>Tự</a:t>
              </a:r>
              <a:r>
                <a:rPr lang="en-US" sz="2200" dirty="0">
                  <a:solidFill>
                    <a:srgbClr val="0000FF"/>
                  </a:solidFill>
                </a:rPr>
                <a:t> </a:t>
              </a:r>
              <a:r>
                <a:rPr lang="en-US" sz="2200" dirty="0" err="1">
                  <a:solidFill>
                    <a:srgbClr val="0000FF"/>
                  </a:solidFill>
                </a:rPr>
                <a:t>sự</a:t>
              </a:r>
              <a:endParaRPr lang="en-US" sz="2200" dirty="0">
                <a:solidFill>
                  <a:srgbClr val="0000FF"/>
                </a:solidFill>
              </a:endParaRPr>
            </a:p>
          </p:txBody>
        </p:sp>
      </p:grpSp>
      <p:grpSp>
        <p:nvGrpSpPr>
          <p:cNvPr id="47" name="Group 46">
            <a:extLst>
              <a:ext uri="{FF2B5EF4-FFF2-40B4-BE49-F238E27FC236}">
                <a16:creationId xmlns:a16="http://schemas.microsoft.com/office/drawing/2014/main" xmlns="" id="{28180A4C-478A-41B9-9D27-E2D0185CF7BE}"/>
              </a:ext>
            </a:extLst>
          </p:cNvPr>
          <p:cNvGrpSpPr/>
          <p:nvPr/>
        </p:nvGrpSpPr>
        <p:grpSpPr>
          <a:xfrm>
            <a:off x="6183228" y="662371"/>
            <a:ext cx="2192135" cy="1302841"/>
            <a:chOff x="360217" y="1485900"/>
            <a:chExt cx="2791691" cy="1302841"/>
          </a:xfrm>
        </p:grpSpPr>
        <p:grpSp>
          <p:nvGrpSpPr>
            <p:cNvPr id="48" name="Group 47">
              <a:extLst>
                <a:ext uri="{FF2B5EF4-FFF2-40B4-BE49-F238E27FC236}">
                  <a16:creationId xmlns:a16="http://schemas.microsoft.com/office/drawing/2014/main" xmlns="" id="{35A11375-A022-4F7E-B45E-0542761F2A30}"/>
                </a:ext>
              </a:extLst>
            </p:cNvPr>
            <p:cNvGrpSpPr/>
            <p:nvPr/>
          </p:nvGrpSpPr>
          <p:grpSpPr>
            <a:xfrm>
              <a:off x="360217" y="1485900"/>
              <a:ext cx="2791691" cy="1293094"/>
              <a:chOff x="360218" y="1475804"/>
              <a:chExt cx="7716982" cy="1870096"/>
            </a:xfrm>
          </p:grpSpPr>
          <p:sp>
            <p:nvSpPr>
              <p:cNvPr id="50" name="Rectangle: Rounded Corners 49">
                <a:extLst>
                  <a:ext uri="{FF2B5EF4-FFF2-40B4-BE49-F238E27FC236}">
                    <a16:creationId xmlns:a16="http://schemas.microsoft.com/office/drawing/2014/main" xmlns="" id="{663C1BA3-E1D6-4586-B18F-08603A51856C}"/>
                  </a:ext>
                </a:extLst>
              </p:cNvPr>
              <p:cNvSpPr/>
              <p:nvPr/>
            </p:nvSpPr>
            <p:spPr bwMode="auto">
              <a:xfrm>
                <a:off x="360218" y="1790701"/>
                <a:ext cx="7716982" cy="1555199"/>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51" name="Rectangle: Rounded Corners 50">
                <a:extLst>
                  <a:ext uri="{FF2B5EF4-FFF2-40B4-BE49-F238E27FC236}">
                    <a16:creationId xmlns:a16="http://schemas.microsoft.com/office/drawing/2014/main" xmlns="" id="{2FDDFA90-4F1B-448B-B763-7E765CBC3764}"/>
                  </a:ext>
                </a:extLst>
              </p:cNvPr>
              <p:cNvSpPr/>
              <p:nvPr/>
            </p:nvSpPr>
            <p:spPr bwMode="auto">
              <a:xfrm>
                <a:off x="1685996" y="1475804"/>
                <a:ext cx="5073332"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Thể</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loại</a:t>
                </a:r>
                <a:endParaRPr kumimoji="0" lang="en-US" b="1" i="0" u="none" strike="noStrike" cap="none" normalizeH="0" baseline="0" dirty="0">
                  <a:ln>
                    <a:noFill/>
                  </a:ln>
                  <a:solidFill>
                    <a:srgbClr val="C00000"/>
                  </a:solidFill>
                  <a:effectLst/>
                  <a:latin typeface="Arial" charset="0"/>
                </a:endParaRPr>
              </a:p>
            </p:txBody>
          </p:sp>
        </p:grpSp>
        <p:sp>
          <p:nvSpPr>
            <p:cNvPr id="49" name="TextBox 48">
              <a:extLst>
                <a:ext uri="{FF2B5EF4-FFF2-40B4-BE49-F238E27FC236}">
                  <a16:creationId xmlns:a16="http://schemas.microsoft.com/office/drawing/2014/main" xmlns="" id="{8131B59D-0DCA-4A55-851D-CF21117BF13A}"/>
                </a:ext>
              </a:extLst>
            </p:cNvPr>
            <p:cNvSpPr txBox="1"/>
            <p:nvPr/>
          </p:nvSpPr>
          <p:spPr>
            <a:xfrm>
              <a:off x="436416" y="2019300"/>
              <a:ext cx="2687785" cy="769441"/>
            </a:xfrm>
            <a:prstGeom prst="rect">
              <a:avLst/>
            </a:prstGeom>
            <a:noFill/>
          </p:spPr>
          <p:txBody>
            <a:bodyPr wrap="square" rtlCol="0">
              <a:spAutoFit/>
            </a:bodyPr>
            <a:lstStyle/>
            <a:p>
              <a:pPr algn="ctr"/>
              <a:r>
                <a:rPr lang="en-US" sz="2200" dirty="0" err="1">
                  <a:solidFill>
                    <a:srgbClr val="0000FF"/>
                  </a:solidFill>
                </a:rPr>
                <a:t>Truyện</a:t>
              </a:r>
              <a:r>
                <a:rPr lang="en-US" sz="2200" dirty="0">
                  <a:solidFill>
                    <a:srgbClr val="0000FF"/>
                  </a:solidFill>
                </a:rPr>
                <a:t> </a:t>
              </a:r>
              <a:r>
                <a:rPr lang="en-US" sz="2200" dirty="0" err="1">
                  <a:solidFill>
                    <a:srgbClr val="0000FF"/>
                  </a:solidFill>
                </a:rPr>
                <a:t>cổ</a:t>
              </a:r>
              <a:r>
                <a:rPr lang="en-US" sz="2200" dirty="0">
                  <a:solidFill>
                    <a:srgbClr val="0000FF"/>
                  </a:solidFill>
                </a:rPr>
                <a:t> </a:t>
              </a:r>
              <a:r>
                <a:rPr lang="en-US" sz="2200" dirty="0" err="1">
                  <a:solidFill>
                    <a:srgbClr val="0000FF"/>
                  </a:solidFill>
                </a:rPr>
                <a:t>tích</a:t>
              </a:r>
              <a:r>
                <a:rPr lang="en-US" sz="2200" dirty="0">
                  <a:solidFill>
                    <a:srgbClr val="0000FF"/>
                  </a:solidFill>
                </a:rPr>
                <a:t> Grimm</a:t>
              </a:r>
            </a:p>
          </p:txBody>
        </p:sp>
      </p:grpSp>
      <p:grpSp>
        <p:nvGrpSpPr>
          <p:cNvPr id="39" name="Group 38">
            <a:extLst>
              <a:ext uri="{FF2B5EF4-FFF2-40B4-BE49-F238E27FC236}">
                <a16:creationId xmlns:a16="http://schemas.microsoft.com/office/drawing/2014/main" xmlns="" id="{84948F6F-8D13-4463-8DF4-BE44FB2ABB2C}"/>
              </a:ext>
            </a:extLst>
          </p:cNvPr>
          <p:cNvGrpSpPr/>
          <p:nvPr/>
        </p:nvGrpSpPr>
        <p:grpSpPr>
          <a:xfrm>
            <a:off x="6060438" y="2574826"/>
            <a:ext cx="2437714" cy="1226729"/>
            <a:chOff x="360217" y="1485900"/>
            <a:chExt cx="2791691" cy="1475309"/>
          </a:xfrm>
        </p:grpSpPr>
        <p:grpSp>
          <p:nvGrpSpPr>
            <p:cNvPr id="40" name="Group 39">
              <a:extLst>
                <a:ext uri="{FF2B5EF4-FFF2-40B4-BE49-F238E27FC236}">
                  <a16:creationId xmlns:a16="http://schemas.microsoft.com/office/drawing/2014/main" xmlns="" id="{B857DFB9-7128-4702-999C-534C47A8B46D}"/>
                </a:ext>
              </a:extLst>
            </p:cNvPr>
            <p:cNvGrpSpPr/>
            <p:nvPr/>
          </p:nvGrpSpPr>
          <p:grpSpPr>
            <a:xfrm>
              <a:off x="360217" y="1485900"/>
              <a:ext cx="2791691" cy="1475309"/>
              <a:chOff x="360218" y="1475804"/>
              <a:chExt cx="7716982" cy="2133617"/>
            </a:xfrm>
          </p:grpSpPr>
          <p:sp>
            <p:nvSpPr>
              <p:cNvPr id="42" name="Rectangle: Rounded Corners 41">
                <a:extLst>
                  <a:ext uri="{FF2B5EF4-FFF2-40B4-BE49-F238E27FC236}">
                    <a16:creationId xmlns:a16="http://schemas.microsoft.com/office/drawing/2014/main" xmlns="" id="{8EA780AD-0BB0-45D7-84BB-7CA134944EFF}"/>
                  </a:ext>
                </a:extLst>
              </p:cNvPr>
              <p:cNvSpPr/>
              <p:nvPr/>
            </p:nvSpPr>
            <p:spPr bwMode="auto">
              <a:xfrm>
                <a:off x="360218" y="1790700"/>
                <a:ext cx="7716982" cy="1818721"/>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43" name="Rectangle: Rounded Corners 42">
                <a:extLst>
                  <a:ext uri="{FF2B5EF4-FFF2-40B4-BE49-F238E27FC236}">
                    <a16:creationId xmlns:a16="http://schemas.microsoft.com/office/drawing/2014/main" xmlns="" id="{C68534FE-3B02-44CB-A729-EF99098FC16C}"/>
                  </a:ext>
                </a:extLst>
              </p:cNvPr>
              <p:cNvSpPr/>
              <p:nvPr/>
            </p:nvSpPr>
            <p:spPr bwMode="auto">
              <a:xfrm>
                <a:off x="1351644" y="1475804"/>
                <a:ext cx="5428803"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Ngôi</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kể</a:t>
                </a:r>
                <a:endParaRPr kumimoji="0" lang="en-US" b="1" i="0" u="none" strike="noStrike" cap="none" normalizeH="0" baseline="0" dirty="0">
                  <a:ln>
                    <a:noFill/>
                  </a:ln>
                  <a:solidFill>
                    <a:srgbClr val="C00000"/>
                  </a:solidFill>
                  <a:effectLst/>
                  <a:latin typeface="Arial" charset="0"/>
                </a:endParaRPr>
              </a:p>
            </p:txBody>
          </p:sp>
        </p:grpSp>
        <p:sp>
          <p:nvSpPr>
            <p:cNvPr id="41" name="TextBox 40">
              <a:extLst>
                <a:ext uri="{FF2B5EF4-FFF2-40B4-BE49-F238E27FC236}">
                  <a16:creationId xmlns:a16="http://schemas.microsoft.com/office/drawing/2014/main" xmlns="" id="{3385A14E-4745-4590-A63A-80F648969520}"/>
                </a:ext>
              </a:extLst>
            </p:cNvPr>
            <p:cNvSpPr txBox="1"/>
            <p:nvPr/>
          </p:nvSpPr>
          <p:spPr>
            <a:xfrm>
              <a:off x="436416" y="2172058"/>
              <a:ext cx="2687784" cy="518200"/>
            </a:xfrm>
            <a:prstGeom prst="rect">
              <a:avLst/>
            </a:prstGeom>
            <a:noFill/>
          </p:spPr>
          <p:txBody>
            <a:bodyPr wrap="square" rtlCol="0">
              <a:spAutoFit/>
            </a:bodyPr>
            <a:lstStyle/>
            <a:p>
              <a:pPr algn="ctr"/>
              <a:r>
                <a:rPr lang="en-US" sz="2200" dirty="0" err="1">
                  <a:solidFill>
                    <a:srgbClr val="0000FF"/>
                  </a:solidFill>
                </a:rPr>
                <a:t>Ngôi</a:t>
              </a:r>
              <a:r>
                <a:rPr lang="en-US" sz="2200" dirty="0">
                  <a:solidFill>
                    <a:srgbClr val="0000FF"/>
                  </a:solidFill>
                </a:rPr>
                <a:t> </a:t>
              </a:r>
              <a:r>
                <a:rPr lang="en-US" sz="2200" dirty="0" err="1">
                  <a:solidFill>
                    <a:srgbClr val="0000FF"/>
                  </a:solidFill>
                </a:rPr>
                <a:t>thứ</a:t>
              </a:r>
              <a:r>
                <a:rPr lang="en-US" sz="2200" dirty="0">
                  <a:solidFill>
                    <a:srgbClr val="0000FF"/>
                  </a:solidFill>
                </a:rPr>
                <a:t> </a:t>
              </a:r>
              <a:r>
                <a:rPr lang="en-US" sz="2200" dirty="0" err="1">
                  <a:solidFill>
                    <a:srgbClr val="0000FF"/>
                  </a:solidFill>
                </a:rPr>
                <a:t>ba</a:t>
              </a:r>
              <a:endParaRPr lang="en-US" sz="2200" dirty="0">
                <a:solidFill>
                  <a:srgbClr val="0000FF"/>
                </a:solidFill>
              </a:endParaRPr>
            </a:p>
          </p:txBody>
        </p:sp>
      </p:grpSp>
      <p:grpSp>
        <p:nvGrpSpPr>
          <p:cNvPr id="28" name="Group 27">
            <a:extLst>
              <a:ext uri="{FF2B5EF4-FFF2-40B4-BE49-F238E27FC236}">
                <a16:creationId xmlns:a16="http://schemas.microsoft.com/office/drawing/2014/main" xmlns="" id="{A1BF3850-FE57-4E1B-984F-DD5A5729FC19}"/>
              </a:ext>
            </a:extLst>
          </p:cNvPr>
          <p:cNvGrpSpPr/>
          <p:nvPr/>
        </p:nvGrpSpPr>
        <p:grpSpPr>
          <a:xfrm>
            <a:off x="5375855" y="4347271"/>
            <a:ext cx="2999508" cy="1226729"/>
            <a:chOff x="360217" y="1485900"/>
            <a:chExt cx="2791691" cy="1475309"/>
          </a:xfrm>
        </p:grpSpPr>
        <p:grpSp>
          <p:nvGrpSpPr>
            <p:cNvPr id="29" name="Group 28">
              <a:extLst>
                <a:ext uri="{FF2B5EF4-FFF2-40B4-BE49-F238E27FC236}">
                  <a16:creationId xmlns:a16="http://schemas.microsoft.com/office/drawing/2014/main" xmlns="" id="{4D498C0A-E3D2-4972-87E5-5669D2E528D8}"/>
                </a:ext>
              </a:extLst>
            </p:cNvPr>
            <p:cNvGrpSpPr/>
            <p:nvPr/>
          </p:nvGrpSpPr>
          <p:grpSpPr>
            <a:xfrm>
              <a:off x="360217" y="1485900"/>
              <a:ext cx="2791691" cy="1475309"/>
              <a:chOff x="360218" y="1475804"/>
              <a:chExt cx="7716982" cy="2133617"/>
            </a:xfrm>
          </p:grpSpPr>
          <p:sp>
            <p:nvSpPr>
              <p:cNvPr id="31" name="Rectangle: Rounded Corners 30">
                <a:extLst>
                  <a:ext uri="{FF2B5EF4-FFF2-40B4-BE49-F238E27FC236}">
                    <a16:creationId xmlns:a16="http://schemas.microsoft.com/office/drawing/2014/main" xmlns="" id="{FCC3F0D8-41BF-4957-9B0E-15AD91E86C1F}"/>
                  </a:ext>
                </a:extLst>
              </p:cNvPr>
              <p:cNvSpPr/>
              <p:nvPr/>
            </p:nvSpPr>
            <p:spPr bwMode="auto">
              <a:xfrm>
                <a:off x="360218" y="1790700"/>
                <a:ext cx="7716982" cy="1818721"/>
              </a:xfrm>
              <a:prstGeom prst="roundRect">
                <a:avLst/>
              </a:prstGeom>
              <a:solidFill>
                <a:srgbClr val="FFFFCC"/>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32" name="Rectangle: Rounded Corners 31">
                <a:extLst>
                  <a:ext uri="{FF2B5EF4-FFF2-40B4-BE49-F238E27FC236}">
                    <a16:creationId xmlns:a16="http://schemas.microsoft.com/office/drawing/2014/main" xmlns="" id="{095E9739-DAB6-4959-BE7C-E98AE468773F}"/>
                  </a:ext>
                </a:extLst>
              </p:cNvPr>
              <p:cNvSpPr/>
              <p:nvPr/>
            </p:nvSpPr>
            <p:spPr bwMode="auto">
              <a:xfrm>
                <a:off x="1729255" y="1475804"/>
                <a:ext cx="5428804" cy="678431"/>
              </a:xfrm>
              <a:prstGeom prst="roundRect">
                <a:avLst/>
              </a:prstGeom>
              <a:solidFill>
                <a:srgbClr val="FFFFCC"/>
              </a:solidFill>
              <a:ln w="38100" cap="flat" cmpd="sng" algn="ctr">
                <a:solidFill>
                  <a:srgbClr val="6600CC"/>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b="1" i="0" u="none" strike="noStrike" cap="none" normalizeH="0" baseline="0" dirty="0" err="1">
                    <a:ln>
                      <a:noFill/>
                    </a:ln>
                    <a:solidFill>
                      <a:srgbClr val="C00000"/>
                    </a:solidFill>
                    <a:effectLst/>
                    <a:latin typeface="Arial" charset="0"/>
                  </a:rPr>
                  <a:t>Nhân</a:t>
                </a:r>
                <a:r>
                  <a:rPr kumimoji="0" lang="en-US" b="1" i="0" u="none" strike="noStrike" cap="none" normalizeH="0" baseline="0" dirty="0">
                    <a:ln>
                      <a:noFill/>
                    </a:ln>
                    <a:solidFill>
                      <a:srgbClr val="C00000"/>
                    </a:solidFill>
                    <a:effectLst/>
                    <a:latin typeface="Arial" charset="0"/>
                  </a:rPr>
                  <a:t> </a:t>
                </a:r>
                <a:r>
                  <a:rPr kumimoji="0" lang="en-US" b="1" i="0" u="none" strike="noStrike" cap="none" normalizeH="0" baseline="0" dirty="0" err="1">
                    <a:ln>
                      <a:noFill/>
                    </a:ln>
                    <a:solidFill>
                      <a:srgbClr val="C00000"/>
                    </a:solidFill>
                    <a:effectLst/>
                    <a:latin typeface="Arial" charset="0"/>
                  </a:rPr>
                  <a:t>vật</a:t>
                </a:r>
                <a:endParaRPr kumimoji="0" lang="en-US" b="1" i="0" u="none" strike="noStrike" cap="none" normalizeH="0" baseline="0" dirty="0">
                  <a:ln>
                    <a:noFill/>
                  </a:ln>
                  <a:solidFill>
                    <a:srgbClr val="C00000"/>
                  </a:solidFill>
                  <a:effectLst/>
                  <a:latin typeface="Arial" charset="0"/>
                </a:endParaRPr>
              </a:p>
            </p:txBody>
          </p:sp>
        </p:grpSp>
        <p:sp>
          <p:nvSpPr>
            <p:cNvPr id="30" name="TextBox 29">
              <a:extLst>
                <a:ext uri="{FF2B5EF4-FFF2-40B4-BE49-F238E27FC236}">
                  <a16:creationId xmlns:a16="http://schemas.microsoft.com/office/drawing/2014/main" xmlns="" id="{333EA019-3891-4AB8-902C-F4CB8309ED83}"/>
                </a:ext>
              </a:extLst>
            </p:cNvPr>
            <p:cNvSpPr txBox="1"/>
            <p:nvPr/>
          </p:nvSpPr>
          <p:spPr>
            <a:xfrm>
              <a:off x="360217" y="2019301"/>
              <a:ext cx="2763983" cy="851330"/>
            </a:xfrm>
            <a:prstGeom prst="rect">
              <a:avLst/>
            </a:prstGeom>
            <a:noFill/>
          </p:spPr>
          <p:txBody>
            <a:bodyPr wrap="square" rtlCol="0">
              <a:spAutoFit/>
            </a:bodyPr>
            <a:lstStyle/>
            <a:p>
              <a:pPr algn="just"/>
              <a:r>
                <a:rPr lang="fr-FR" dirty="0" err="1">
                  <a:solidFill>
                    <a:srgbClr val="0000FF"/>
                  </a:solidFill>
                  <a:effectLst/>
                  <a:latin typeface="+mj-lt"/>
                  <a:ea typeface="Times New Roman" panose="02020603050405020304" pitchFamily="18" charset="0"/>
                </a:rPr>
                <a:t>Nhân</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vật</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chính</a:t>
              </a:r>
              <a:r>
                <a:rPr lang="fr-FR" dirty="0">
                  <a:solidFill>
                    <a:srgbClr val="0000FF"/>
                  </a:solidFill>
                  <a:effectLst/>
                  <a:latin typeface="+mj-lt"/>
                  <a:ea typeface="Times New Roman" panose="02020603050405020304" pitchFamily="18" charset="0"/>
                </a:rPr>
                <a:t> là </a:t>
              </a:r>
              <a:r>
                <a:rPr lang="fr-FR" dirty="0" err="1">
                  <a:solidFill>
                    <a:srgbClr val="0000FF"/>
                  </a:solidFill>
                  <a:effectLst/>
                  <a:latin typeface="+mj-lt"/>
                  <a:ea typeface="Times New Roman" panose="02020603050405020304" pitchFamily="18" charset="0"/>
                </a:rPr>
                <a:t>công</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chúa</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và</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vua</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Chích</a:t>
              </a:r>
              <a:r>
                <a:rPr lang="fr-FR" dirty="0">
                  <a:solidFill>
                    <a:srgbClr val="0000FF"/>
                  </a:solidFill>
                  <a:effectLst/>
                  <a:latin typeface="+mj-lt"/>
                  <a:ea typeface="Times New Roman" panose="02020603050405020304" pitchFamily="18" charset="0"/>
                </a:rPr>
                <a:t> </a:t>
              </a:r>
              <a:r>
                <a:rPr lang="fr-FR" dirty="0" err="1">
                  <a:solidFill>
                    <a:srgbClr val="0000FF"/>
                  </a:solidFill>
                  <a:effectLst/>
                  <a:latin typeface="+mj-lt"/>
                  <a:ea typeface="Times New Roman" panose="02020603050405020304" pitchFamily="18" charset="0"/>
                </a:rPr>
                <a:t>Chòe</a:t>
              </a:r>
              <a:endParaRPr lang="en-US" sz="2400" dirty="0">
                <a:solidFill>
                  <a:srgbClr val="0000FF"/>
                </a:solidFill>
                <a:latin typeface="+mj-lt"/>
              </a:endParaRPr>
            </a:p>
          </p:txBody>
        </p:sp>
      </p:grpSp>
      <p:pic>
        <p:nvPicPr>
          <p:cNvPr id="5122" name="Picture 2" descr="Review Sách - Tuyển Tập Truyện Cổ Grimm - Grimm - Việt Nam Overnight">
            <a:extLst>
              <a:ext uri="{FF2B5EF4-FFF2-40B4-BE49-F238E27FC236}">
                <a16:creationId xmlns:a16="http://schemas.microsoft.com/office/drawing/2014/main" xmlns="" id="{971D23C4-E5B2-45C2-ACDA-49E16E8FD4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454" y="1027907"/>
            <a:ext cx="2337204" cy="3333571"/>
          </a:xfrm>
          <a:prstGeom prst="rect">
            <a:avLst/>
          </a:prstGeom>
          <a:noFill/>
          <a:scene3d>
            <a:camera prst="orthographicFront"/>
            <a:lightRig rig="threePt" dir="t"/>
          </a:scene3d>
          <a:sp3d>
            <a:bevelT prst="convex"/>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35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7"/>
                                        </p:tgtEl>
                                        <p:attrNameLst>
                                          <p:attrName>style.visibility</p:attrName>
                                        </p:attrNameLst>
                                      </p:cBhvr>
                                      <p:to>
                                        <p:strVal val="visible"/>
                                      </p:to>
                                    </p:set>
                                    <p:anim calcmode="lin" valueType="num">
                                      <p:cBhvr>
                                        <p:cTn id="14" dur="500" fill="hold"/>
                                        <p:tgtEl>
                                          <p:spTgt spid="47"/>
                                        </p:tgtEl>
                                        <p:attrNameLst>
                                          <p:attrName>ppt_w</p:attrName>
                                        </p:attrNameLst>
                                      </p:cBhvr>
                                      <p:tavLst>
                                        <p:tav tm="0">
                                          <p:val>
                                            <p:fltVal val="0"/>
                                          </p:val>
                                        </p:tav>
                                        <p:tav tm="100000">
                                          <p:val>
                                            <p:strVal val="#ppt_w"/>
                                          </p:val>
                                        </p:tav>
                                      </p:tavLst>
                                    </p:anim>
                                    <p:anim calcmode="lin" valueType="num">
                                      <p:cBhvr>
                                        <p:cTn id="15" dur="500" fill="hold"/>
                                        <p:tgtEl>
                                          <p:spTgt spid="47"/>
                                        </p:tgtEl>
                                        <p:attrNameLst>
                                          <p:attrName>ppt_h</p:attrName>
                                        </p:attrNameLst>
                                      </p:cBhvr>
                                      <p:tavLst>
                                        <p:tav tm="0">
                                          <p:val>
                                            <p:fltVal val="0"/>
                                          </p:val>
                                        </p:tav>
                                        <p:tav tm="100000">
                                          <p:val>
                                            <p:strVal val="#ppt_h"/>
                                          </p:val>
                                        </p:tav>
                                      </p:tavLst>
                                    </p:anim>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p:cTn id="28" dur="500" fill="hold"/>
                                        <p:tgtEl>
                                          <p:spTgt spid="39"/>
                                        </p:tgtEl>
                                        <p:attrNameLst>
                                          <p:attrName>ppt_w</p:attrName>
                                        </p:attrNameLst>
                                      </p:cBhvr>
                                      <p:tavLst>
                                        <p:tav tm="0">
                                          <p:val>
                                            <p:fltVal val="0"/>
                                          </p:val>
                                        </p:tav>
                                        <p:tav tm="100000">
                                          <p:val>
                                            <p:strVal val="#ppt_w"/>
                                          </p:val>
                                        </p:tav>
                                      </p:tavLst>
                                    </p:anim>
                                    <p:anim calcmode="lin" valueType="num">
                                      <p:cBhvr>
                                        <p:cTn id="29" dur="500" fill="hold"/>
                                        <p:tgtEl>
                                          <p:spTgt spid="39"/>
                                        </p:tgtEl>
                                        <p:attrNameLst>
                                          <p:attrName>ppt_h</p:attrName>
                                        </p:attrNameLst>
                                      </p:cBhvr>
                                      <p:tavLst>
                                        <p:tav tm="0">
                                          <p:val>
                                            <p:fltVal val="0"/>
                                          </p:val>
                                        </p:tav>
                                        <p:tav tm="100000">
                                          <p:val>
                                            <p:strVal val="#ppt_h"/>
                                          </p:val>
                                        </p:tav>
                                      </p:tavLst>
                                    </p:anim>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p:cTn id="35" dur="500" fill="hold"/>
                                        <p:tgtEl>
                                          <p:spTgt spid="28"/>
                                        </p:tgtEl>
                                        <p:attrNameLst>
                                          <p:attrName>ppt_w</p:attrName>
                                        </p:attrNameLst>
                                      </p:cBhvr>
                                      <p:tavLst>
                                        <p:tav tm="0">
                                          <p:val>
                                            <p:fltVal val="0"/>
                                          </p:val>
                                        </p:tav>
                                        <p:tav tm="100000">
                                          <p:val>
                                            <p:strVal val="#ppt_w"/>
                                          </p:val>
                                        </p:tav>
                                      </p:tavLst>
                                    </p:anim>
                                    <p:anim calcmode="lin" valueType="num">
                                      <p:cBhvr>
                                        <p:cTn id="36" dur="500" fill="hold"/>
                                        <p:tgtEl>
                                          <p:spTgt spid="28"/>
                                        </p:tgtEl>
                                        <p:attrNameLst>
                                          <p:attrName>ppt_h</p:attrName>
                                        </p:attrNameLst>
                                      </p:cBhvr>
                                      <p:tavLst>
                                        <p:tav tm="0">
                                          <p:val>
                                            <p:fltVal val="0"/>
                                          </p:val>
                                        </p:tav>
                                        <p:tav tm="100000">
                                          <p:val>
                                            <p:strVal val="#ppt_h"/>
                                          </p:val>
                                        </p:tav>
                                      </p:tavLst>
                                    </p:anim>
                                    <p:animEffect transition="in" filter="fade">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ruyện cổ Grimm Vua chích choè | Trường Mầm Non Hạnh Phúc">
            <a:extLst>
              <a:ext uri="{FF2B5EF4-FFF2-40B4-BE49-F238E27FC236}">
                <a16:creationId xmlns:a16="http://schemas.microsoft.com/office/drawing/2014/main" xmlns="" id="{477759B2-F548-4ACC-B0B7-EF4244043A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984"/>
            <a:ext cx="9143999" cy="572598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6B4F0787-1946-46D2-9E5D-3B7DEB727BE9}"/>
              </a:ext>
            </a:extLst>
          </p:cNvPr>
          <p:cNvGrpSpPr/>
          <p:nvPr/>
        </p:nvGrpSpPr>
        <p:grpSpPr>
          <a:xfrm>
            <a:off x="1773384" y="800100"/>
            <a:ext cx="6584830" cy="3794343"/>
            <a:chOff x="401784" y="1257300"/>
            <a:chExt cx="5999016" cy="3794343"/>
          </a:xfrm>
        </p:grpSpPr>
        <p:sp>
          <p:nvSpPr>
            <p:cNvPr id="14" name="Rectangle: Rounded Corners 13">
              <a:extLst>
                <a:ext uri="{FF2B5EF4-FFF2-40B4-BE49-F238E27FC236}">
                  <a16:creationId xmlns:a16="http://schemas.microsoft.com/office/drawing/2014/main" xmlns="" id="{64DDDED3-48A0-4F82-8AD2-EF148340D3D4}"/>
                </a:ext>
              </a:extLst>
            </p:cNvPr>
            <p:cNvSpPr/>
            <p:nvPr/>
          </p:nvSpPr>
          <p:spPr bwMode="auto">
            <a:xfrm>
              <a:off x="401784" y="1533699"/>
              <a:ext cx="5999016" cy="3006387"/>
            </a:xfrm>
            <a:prstGeom prst="roundRect">
              <a:avLst/>
            </a:prstGeom>
            <a:solidFill>
              <a:schemeClr val="bg1"/>
            </a:solid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dirty="0">
                <a:ln>
                  <a:noFill/>
                </a:ln>
                <a:solidFill>
                  <a:schemeClr val="tx1"/>
                </a:solidFill>
                <a:effectLst/>
                <a:latin typeface="Arial" charset="0"/>
              </a:endParaRPr>
            </a:p>
          </p:txBody>
        </p:sp>
        <p:sp>
          <p:nvSpPr>
            <p:cNvPr id="7" name="TextBox 6">
              <a:extLst>
                <a:ext uri="{FF2B5EF4-FFF2-40B4-BE49-F238E27FC236}">
                  <a16:creationId xmlns:a16="http://schemas.microsoft.com/office/drawing/2014/main" xmlns="" id="{D199CE0A-9336-47F7-9758-C9B24423759E}"/>
                </a:ext>
              </a:extLst>
            </p:cNvPr>
            <p:cNvSpPr txBox="1"/>
            <p:nvPr/>
          </p:nvSpPr>
          <p:spPr>
            <a:xfrm>
              <a:off x="533401" y="1943100"/>
              <a:ext cx="5775732" cy="3108543"/>
            </a:xfrm>
            <a:prstGeom prst="rect">
              <a:avLst/>
            </a:prstGeom>
            <a:noFill/>
          </p:spPr>
          <p:txBody>
            <a:bodyPr wrap="square" rtlCol="0">
              <a:spAutoFit/>
            </a:bodyPr>
            <a:lstStyle/>
            <a:p>
              <a:pPr algn="just"/>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Đọc</a:t>
              </a:r>
              <a:r>
                <a:rPr lang="en-US" sz="2800" dirty="0">
                  <a:solidFill>
                    <a:srgbClr val="006600"/>
                  </a:solidFill>
                  <a:latin typeface="Times New Roman" pitchFamily="18" charset="0"/>
                  <a:cs typeface="Times New Roman" pitchFamily="18" charset="0"/>
                </a:rPr>
                <a:t> to, </a:t>
              </a:r>
              <a:r>
                <a:rPr lang="en-US" sz="2800" dirty="0" err="1">
                  <a:solidFill>
                    <a:srgbClr val="006600"/>
                  </a:solidFill>
                  <a:latin typeface="Times New Roman" pitchFamily="18" charset="0"/>
                  <a:cs typeface="Times New Roman" pitchFamily="18" charset="0"/>
                </a:rPr>
                <a:t>rõ</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ràng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lưu</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loát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tránh</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phát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âm</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sai</a:t>
              </a:r>
              <a:r>
                <a:rPr lang="en-US" sz="2800" dirty="0">
                  <a:solidFill>
                    <a:srgbClr val="006600"/>
                  </a:solidFill>
                  <a:latin typeface="Times New Roman" pitchFamily="18" charset="0"/>
                  <a:cs typeface="Times New Roman" pitchFamily="18" charset="0"/>
                </a:rPr>
                <a:t>.</a:t>
              </a:r>
            </a:p>
            <a:p>
              <a:pPr algn="just"/>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Phân</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biệt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lời</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của</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công</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chúa</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trước</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và</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sau</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khi</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đã</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kết</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hôn</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với</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vua</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Chích</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Chòe</a:t>
              </a:r>
              <a:r>
                <a:rPr lang="en-US" sz="2800" dirty="0">
                  <a:solidFill>
                    <a:srgbClr val="006600"/>
                  </a:solidFill>
                  <a:latin typeface="Times New Roman" pitchFamily="18" charset="0"/>
                  <a:cs typeface="Times New Roman" pitchFamily="18" charset="0"/>
                </a:rPr>
                <a:t>.</a:t>
              </a:r>
            </a:p>
            <a:p>
              <a:pPr algn="just"/>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Đọc</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phân</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vai</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theo</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các</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nhân</a:t>
              </a:r>
              <a:r>
                <a:rPr lang="en-US" sz="2800" dirty="0">
                  <a:solidFill>
                    <a:srgbClr val="006600"/>
                  </a:solidFill>
                  <a:latin typeface="Times New Roman" pitchFamily="18" charset="0"/>
                  <a:cs typeface="Times New Roman" pitchFamily="18" charset="0"/>
                </a:rPr>
                <a:t> </a:t>
              </a:r>
              <a:r>
                <a:rPr lang="en-US" sz="2800" dirty="0" err="1">
                  <a:solidFill>
                    <a:srgbClr val="006600"/>
                  </a:solidFill>
                  <a:latin typeface="Times New Roman" pitchFamily="18" charset="0"/>
                  <a:cs typeface="Times New Roman" pitchFamily="18" charset="0"/>
                </a:rPr>
                <a:t>vật</a:t>
              </a:r>
              <a:r>
                <a:rPr lang="en-US" sz="2800" dirty="0">
                  <a:solidFill>
                    <a:srgbClr val="006600"/>
                  </a:solidFill>
                  <a:latin typeface="Times New Roman" pitchFamily="18" charset="0"/>
                  <a:cs typeface="Times New Roman" pitchFamily="18" charset="0"/>
                </a:rPr>
                <a:t>.</a:t>
              </a:r>
            </a:p>
          </p:txBody>
        </p:sp>
        <p:sp>
          <p:nvSpPr>
            <p:cNvPr id="6" name="Rectangle: Rounded Corners 5">
              <a:extLst>
                <a:ext uri="{FF2B5EF4-FFF2-40B4-BE49-F238E27FC236}">
                  <a16:creationId xmlns:a16="http://schemas.microsoft.com/office/drawing/2014/main" xmlns="" id="{2270C742-6AF9-4D79-991D-BB08F9B7390C}"/>
                </a:ext>
              </a:extLst>
            </p:cNvPr>
            <p:cNvSpPr/>
            <p:nvPr/>
          </p:nvSpPr>
          <p:spPr bwMode="auto">
            <a:xfrm>
              <a:off x="2286000" y="1257300"/>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lang="en-US" sz="2400" b="1" dirty="0">
                  <a:solidFill>
                    <a:schemeClr val="bg1"/>
                  </a:solidFill>
                </a:rPr>
                <a:t>3</a:t>
              </a:r>
              <a:r>
                <a:rPr kumimoji="0" lang="en-US" sz="2400" b="1" i="0" u="none" strike="noStrike" cap="none" normalizeH="0" baseline="0" dirty="0">
                  <a:ln>
                    <a:noFill/>
                  </a:ln>
                  <a:solidFill>
                    <a:schemeClr val="bg1"/>
                  </a:solidFill>
                  <a:effectLst/>
                  <a:latin typeface="Arial" charset="0"/>
                </a:rPr>
                <a:t>. </a:t>
              </a:r>
              <a:r>
                <a:rPr kumimoji="0" lang="en-US" sz="2400" b="1" i="0" u="none" strike="noStrike" cap="none" normalizeH="0" baseline="0" dirty="0" err="1">
                  <a:ln>
                    <a:noFill/>
                  </a:ln>
                  <a:solidFill>
                    <a:schemeClr val="bg1"/>
                  </a:solidFill>
                  <a:effectLst/>
                  <a:latin typeface="Arial" charset="0"/>
                </a:rPr>
                <a:t>Đọc</a:t>
              </a:r>
              <a:endParaRPr kumimoji="0" lang="en-US" sz="2400" b="1" i="0" u="none" strike="noStrike" cap="none" normalizeH="0" baseline="0" dirty="0">
                <a:ln>
                  <a:noFill/>
                </a:ln>
                <a:solidFill>
                  <a:schemeClr val="bg1"/>
                </a:solidFill>
                <a:effectLst/>
                <a:latin typeface="Arial" charset="0"/>
              </a:endParaRPr>
            </a:p>
          </p:txBody>
        </p:sp>
      </p:grpSp>
    </p:spTree>
    <p:extLst>
      <p:ext uri="{BB962C8B-B14F-4D97-AF65-F5344CB8AC3E}">
        <p14:creationId xmlns:p14="http://schemas.microsoft.com/office/powerpoint/2010/main" val="415592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xmlns="" id="{94B747BF-0121-4EE8-BBDA-FEF72D2BF468}"/>
              </a:ext>
            </a:extLst>
          </p:cNvPr>
          <p:cNvGrpSpPr/>
          <p:nvPr/>
        </p:nvGrpSpPr>
        <p:grpSpPr>
          <a:xfrm>
            <a:off x="3071802" y="1103526"/>
            <a:ext cx="3143272" cy="4822164"/>
            <a:chOff x="5089264" y="1387078"/>
            <a:chExt cx="1499552" cy="4822164"/>
          </a:xfrm>
        </p:grpSpPr>
        <p:cxnSp>
          <p:nvCxnSpPr>
            <p:cNvPr id="25" name="Straight Connector 24">
              <a:extLst>
                <a:ext uri="{FF2B5EF4-FFF2-40B4-BE49-F238E27FC236}">
                  <a16:creationId xmlns:a16="http://schemas.microsoft.com/office/drawing/2014/main" xmlns="" id="{306A5C3B-F59E-4D2A-9AFE-C2C1E7B0B488}"/>
                </a:ext>
              </a:extLst>
            </p:cNvPr>
            <p:cNvCxnSpPr/>
            <p:nvPr/>
          </p:nvCxnSpPr>
          <p:spPr bwMode="auto">
            <a:xfrm>
              <a:off x="5867400" y="1387078"/>
              <a:ext cx="0" cy="3669315"/>
            </a:xfrm>
            <a:prstGeom prst="line">
              <a:avLst/>
            </a:prstGeom>
            <a:ln w="38100">
              <a:solidFill>
                <a:srgbClr val="6600CC"/>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20" name="Group 19">
              <a:extLst>
                <a:ext uri="{FF2B5EF4-FFF2-40B4-BE49-F238E27FC236}">
                  <a16:creationId xmlns:a16="http://schemas.microsoft.com/office/drawing/2014/main" xmlns="" id="{17B2E6C7-548B-4331-9D51-1E02254A6583}"/>
                </a:ext>
              </a:extLst>
            </p:cNvPr>
            <p:cNvGrpSpPr/>
            <p:nvPr/>
          </p:nvGrpSpPr>
          <p:grpSpPr>
            <a:xfrm>
              <a:off x="5089264" y="2095500"/>
              <a:ext cx="1499552" cy="4113742"/>
              <a:chOff x="262483" y="2154934"/>
              <a:chExt cx="1151433" cy="4113742"/>
            </a:xfrm>
          </p:grpSpPr>
          <p:sp>
            <p:nvSpPr>
              <p:cNvPr id="21" name="Rectangle: Rounded Corners 20">
                <a:extLst>
                  <a:ext uri="{FF2B5EF4-FFF2-40B4-BE49-F238E27FC236}">
                    <a16:creationId xmlns:a16="http://schemas.microsoft.com/office/drawing/2014/main" xmlns="" id="{CB668654-665F-47B9-87AF-2F00E93CF1E4}"/>
                  </a:ext>
                </a:extLst>
              </p:cNvPr>
              <p:cNvSpPr/>
              <p:nvPr/>
            </p:nvSpPr>
            <p:spPr bwMode="auto">
              <a:xfrm>
                <a:off x="262483" y="2154934"/>
                <a:ext cx="1134153" cy="2362200"/>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22" name="TextBox 21">
                <a:extLst>
                  <a:ext uri="{FF2B5EF4-FFF2-40B4-BE49-F238E27FC236}">
                    <a16:creationId xmlns:a16="http://schemas.microsoft.com/office/drawing/2014/main" xmlns="" id="{6EE9FA7C-5F95-43D3-8BB8-614586FF5D19}"/>
                  </a:ext>
                </a:extLst>
              </p:cNvPr>
              <p:cNvSpPr txBox="1"/>
              <p:nvPr/>
            </p:nvSpPr>
            <p:spPr>
              <a:xfrm>
                <a:off x="279763" y="2200354"/>
                <a:ext cx="1134153" cy="4068322"/>
              </a:xfrm>
              <a:prstGeom prst="rect">
                <a:avLst/>
              </a:prstGeom>
              <a:noFill/>
            </p:spPr>
            <p:txBody>
              <a:bodyPr wrap="square" rtlCol="0">
                <a:spAutoFit/>
              </a:bodyPr>
              <a:lstStyle/>
              <a:p>
                <a:pPr algn="just" eaLnBrk="0" hangingPunct="0">
                  <a:spcBef>
                    <a:spcPct val="0"/>
                  </a:spcBef>
                  <a:defRPr/>
                </a:pP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Tiếp</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theo</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đến</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i="1" dirty="0" err="1">
                    <a:solidFill>
                      <a:srgbClr val="0000FF"/>
                    </a:solidFill>
                    <a:effectLst/>
                    <a:latin typeface="Times New Roman" pitchFamily="18" charset="0"/>
                    <a:ea typeface="Times New Roman" panose="02020603050405020304" pitchFamily="18" charset="0"/>
                    <a:cs typeface="Times New Roman" pitchFamily="18" charset="0"/>
                  </a:rPr>
                  <a:t>làm</a:t>
                </a:r>
                <a:r>
                  <a:rPr lang="en-US" sz="2800" i="1"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i="1" dirty="0" err="1">
                    <a:solidFill>
                      <a:srgbClr val="0000FF"/>
                    </a:solidFill>
                    <a:effectLst/>
                    <a:latin typeface="Times New Roman" pitchFamily="18" charset="0"/>
                    <a:ea typeface="Times New Roman" panose="02020603050405020304" pitchFamily="18" charset="0"/>
                    <a:cs typeface="Times New Roman" pitchFamily="18" charset="0"/>
                  </a:rPr>
                  <a:t>đám</a:t>
                </a:r>
                <a:r>
                  <a:rPr lang="en-US" sz="2800" i="1"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i="1" err="1">
                    <a:solidFill>
                      <a:srgbClr val="0000FF"/>
                    </a:solidFill>
                    <a:effectLst/>
                    <a:latin typeface="Times New Roman" pitchFamily="18" charset="0"/>
                    <a:ea typeface="Times New Roman" panose="02020603050405020304" pitchFamily="18" charset="0"/>
                    <a:cs typeface="Times New Roman" pitchFamily="18" charset="0"/>
                  </a:rPr>
                  <a:t>cưới</a:t>
                </a:r>
                <a:r>
                  <a:rPr lang="en-US" sz="2800" i="1" smtClean="0">
                    <a:solidFill>
                      <a:srgbClr val="0000FF"/>
                    </a:solidFill>
                    <a:effectLst/>
                    <a:latin typeface="Times New Roman" pitchFamily="18" charset="0"/>
                    <a:ea typeface="Times New Roman" panose="02020603050405020304" pitchFamily="18" charset="0"/>
                    <a:cs typeface="Times New Roman" pitchFamily="18" charset="0"/>
                  </a:rPr>
                  <a:t>”:</a:t>
                </a:r>
                <a:r>
                  <a:rPr lang="en-US" sz="2800" smtClean="0">
                    <a:solidFill>
                      <a:srgbClr val="000000"/>
                    </a:solidFill>
                    <a:latin typeface="Times New Roman" pitchFamily="18" charset="0"/>
                    <a:cs typeface="Times New Roman" pitchFamily="18" charset="0"/>
                  </a:rPr>
                  <a:t>Nàng</a:t>
                </a:r>
              </a:p>
              <a:p>
                <a:pPr algn="just" eaLnBrk="0" hangingPunct="0">
                  <a:spcBef>
                    <a:spcPct val="0"/>
                  </a:spcBef>
                  <a:defRPr/>
                </a:pPr>
                <a:r>
                  <a:rPr lang="en-US" sz="2800" smtClean="0">
                    <a:solidFill>
                      <a:srgbClr val="000000"/>
                    </a:solidFill>
                    <a:latin typeface="Times New Roman" pitchFamily="18" charset="0"/>
                    <a:cs typeface="Times New Roman" pitchFamily="18" charset="0"/>
                  </a:rPr>
                  <a:t>công chúa được uốn nắn, trải qua khó khăn.</a:t>
                </a:r>
              </a:p>
              <a:p>
                <a:pPr algn="just">
                  <a:lnSpc>
                    <a:spcPct val="150000"/>
                  </a:lnSpc>
                </a:pPr>
                <a:endParaRPr lang="en-US" sz="4400" b="1" dirty="0">
                  <a:solidFill>
                    <a:srgbClr val="0000FF"/>
                  </a:solidFill>
                  <a:latin typeface="+mj-lt"/>
                </a:endParaRPr>
              </a:p>
            </p:txBody>
          </p:sp>
        </p:grpSp>
      </p:grpSp>
      <p:sp>
        <p:nvSpPr>
          <p:cNvPr id="4" name="Rectangle: Rounded Corners 3">
            <a:extLst>
              <a:ext uri="{FF2B5EF4-FFF2-40B4-BE49-F238E27FC236}">
                <a16:creationId xmlns:a16="http://schemas.microsoft.com/office/drawing/2014/main" xmlns="" id="{3D457F7E-DA0C-4826-84DA-9A96A7F2EEAD}"/>
              </a:ext>
            </a:extLst>
          </p:cNvPr>
          <p:cNvSpPr/>
          <p:nvPr/>
        </p:nvSpPr>
        <p:spPr bwMode="auto">
          <a:xfrm>
            <a:off x="315506" y="141418"/>
            <a:ext cx="2133600" cy="510778"/>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4. </a:t>
            </a:r>
            <a:r>
              <a:rPr lang="en-US" sz="2400" b="1" dirty="0" err="1">
                <a:solidFill>
                  <a:schemeClr val="bg1"/>
                </a:solidFill>
                <a:latin typeface="+mj-lt"/>
              </a:rPr>
              <a:t>Bố</a:t>
            </a:r>
            <a:r>
              <a:rPr lang="en-US" sz="2400" b="1" dirty="0">
                <a:solidFill>
                  <a:schemeClr val="bg1"/>
                </a:solidFill>
                <a:latin typeface="+mj-lt"/>
              </a:rPr>
              <a:t> </a:t>
            </a:r>
            <a:r>
              <a:rPr lang="en-US" sz="2400" b="1" dirty="0" err="1">
                <a:solidFill>
                  <a:schemeClr val="bg1"/>
                </a:solidFill>
                <a:latin typeface="+mj-lt"/>
              </a:rPr>
              <a:t>cục</a:t>
            </a:r>
            <a:endParaRPr kumimoji="0" lang="en-US" sz="2400" b="1" i="0" u="none" strike="noStrike" cap="none" normalizeH="0" baseline="0" dirty="0">
              <a:ln>
                <a:noFill/>
              </a:ln>
              <a:solidFill>
                <a:schemeClr val="bg1"/>
              </a:solidFill>
              <a:effectLst/>
              <a:latin typeface="+mj-lt"/>
            </a:endParaRPr>
          </a:p>
        </p:txBody>
      </p:sp>
      <p:grpSp>
        <p:nvGrpSpPr>
          <p:cNvPr id="7" name="Group 6">
            <a:extLst>
              <a:ext uri="{FF2B5EF4-FFF2-40B4-BE49-F238E27FC236}">
                <a16:creationId xmlns:a16="http://schemas.microsoft.com/office/drawing/2014/main" xmlns="" id="{21A22F9B-23C0-42FB-B869-E80DDF9D32FA}"/>
              </a:ext>
            </a:extLst>
          </p:cNvPr>
          <p:cNvGrpSpPr/>
          <p:nvPr/>
        </p:nvGrpSpPr>
        <p:grpSpPr>
          <a:xfrm>
            <a:off x="1295400" y="800102"/>
            <a:ext cx="6400800" cy="4000903"/>
            <a:chOff x="838200" y="1118136"/>
            <a:chExt cx="7225145" cy="711616"/>
          </a:xfrm>
        </p:grpSpPr>
        <p:sp>
          <p:nvSpPr>
            <p:cNvPr id="6" name="Rectangle: Rounded Corners 5">
              <a:extLst>
                <a:ext uri="{FF2B5EF4-FFF2-40B4-BE49-F238E27FC236}">
                  <a16:creationId xmlns:a16="http://schemas.microsoft.com/office/drawing/2014/main" xmlns="" id="{0923B693-5826-4F19-9958-4873632126DC}"/>
                </a:ext>
              </a:extLst>
            </p:cNvPr>
            <p:cNvSpPr/>
            <p:nvPr/>
          </p:nvSpPr>
          <p:spPr bwMode="auto">
            <a:xfrm>
              <a:off x="838200" y="1177113"/>
              <a:ext cx="7225145" cy="652639"/>
            </a:xfrm>
            <a:prstGeom prst="roundRect">
              <a:avLst/>
            </a:prstGeom>
            <a:noFill/>
            <a:ln w="5715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mj-lt"/>
              </a:endParaRPr>
            </a:p>
          </p:txBody>
        </p:sp>
        <p:sp>
          <p:nvSpPr>
            <p:cNvPr id="5" name="Rectangle: Rounded Corners 4">
              <a:extLst>
                <a:ext uri="{FF2B5EF4-FFF2-40B4-BE49-F238E27FC236}">
                  <a16:creationId xmlns:a16="http://schemas.microsoft.com/office/drawing/2014/main" xmlns="" id="{E56DE917-9230-409C-8DA4-DFACB3594E65}"/>
                </a:ext>
              </a:extLst>
            </p:cNvPr>
            <p:cNvSpPr/>
            <p:nvPr/>
          </p:nvSpPr>
          <p:spPr bwMode="auto">
            <a:xfrm>
              <a:off x="1870364" y="1118136"/>
              <a:ext cx="5332845" cy="123260"/>
            </a:xfrm>
            <a:prstGeom prst="roundRect">
              <a:avLst/>
            </a:prstGeom>
            <a:solidFill>
              <a:srgbClr val="006600"/>
            </a:solidFill>
            <a:ln w="38100" cap="flat" cmpd="sng" algn="ctr">
              <a:solidFill>
                <a:srgbClr val="00FFFF"/>
              </a:solidFill>
              <a:prstDash val="solid"/>
              <a:round/>
              <a:headEnd type="none" w="med" len="med"/>
              <a:tailEnd type="none" w="med" len="med"/>
            </a:ln>
            <a:effectLst>
              <a:glow rad="139700">
                <a:schemeClr val="accent6">
                  <a:satMod val="175000"/>
                  <a:alpha val="40000"/>
                </a:schemeClr>
              </a:glow>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50000"/>
                </a:spcBef>
                <a:spcAft>
                  <a:spcPct val="0"/>
                </a:spcAft>
                <a:buClrTx/>
                <a:buSzTx/>
                <a:buFontTx/>
                <a:buNone/>
                <a:tabLst/>
              </a:pPr>
              <a:r>
                <a:rPr kumimoji="0" lang="en-US" sz="2400" b="1" i="0" u="none" strike="noStrike" cap="none" normalizeH="0" baseline="0" dirty="0">
                  <a:ln>
                    <a:noFill/>
                  </a:ln>
                  <a:solidFill>
                    <a:schemeClr val="bg1"/>
                  </a:solidFill>
                  <a:effectLst/>
                  <a:latin typeface="+mj-lt"/>
                </a:rPr>
                <a:t>VUA CHÍCH CHÒE</a:t>
              </a:r>
            </a:p>
          </p:txBody>
        </p:sp>
      </p:grpSp>
      <p:grpSp>
        <p:nvGrpSpPr>
          <p:cNvPr id="10" name="Group 9">
            <a:extLst>
              <a:ext uri="{FF2B5EF4-FFF2-40B4-BE49-F238E27FC236}">
                <a16:creationId xmlns:a16="http://schemas.microsoft.com/office/drawing/2014/main" xmlns="" id="{CA8C161A-CAA8-4D8F-BB5A-2A4ABE30DD6D}"/>
              </a:ext>
            </a:extLst>
          </p:cNvPr>
          <p:cNvGrpSpPr/>
          <p:nvPr/>
        </p:nvGrpSpPr>
        <p:grpSpPr>
          <a:xfrm>
            <a:off x="152400" y="1790701"/>
            <a:ext cx="2419336" cy="2677656"/>
            <a:chOff x="114300" y="2125116"/>
            <a:chExt cx="1158241" cy="2445816"/>
          </a:xfrm>
        </p:grpSpPr>
        <p:sp>
          <p:nvSpPr>
            <p:cNvPr id="8" name="Rectangle: Rounded Corners 7">
              <a:extLst>
                <a:ext uri="{FF2B5EF4-FFF2-40B4-BE49-F238E27FC236}">
                  <a16:creationId xmlns:a16="http://schemas.microsoft.com/office/drawing/2014/main" xmlns="" id="{69D7A94C-F29A-47B4-A81E-F1A2BFBB5544}"/>
                </a:ext>
              </a:extLst>
            </p:cNvPr>
            <p:cNvSpPr/>
            <p:nvPr/>
          </p:nvSpPr>
          <p:spPr bwMode="auto">
            <a:xfrm>
              <a:off x="114300" y="2154934"/>
              <a:ext cx="1158241"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9" name="TextBox 8">
              <a:extLst>
                <a:ext uri="{FF2B5EF4-FFF2-40B4-BE49-F238E27FC236}">
                  <a16:creationId xmlns:a16="http://schemas.microsoft.com/office/drawing/2014/main" xmlns="" id="{123588C0-48F2-4B52-84CE-1610573FDA4B}"/>
                </a:ext>
              </a:extLst>
            </p:cNvPr>
            <p:cNvSpPr txBox="1"/>
            <p:nvPr/>
          </p:nvSpPr>
          <p:spPr>
            <a:xfrm>
              <a:off x="147893" y="2125116"/>
              <a:ext cx="1124639" cy="2445816"/>
            </a:xfrm>
            <a:prstGeom prst="rect">
              <a:avLst/>
            </a:prstGeom>
            <a:noFill/>
          </p:spPr>
          <p:txBody>
            <a:bodyPr wrap="square" rtlCol="0">
              <a:spAutoFit/>
            </a:bodyPr>
            <a:lstStyle/>
            <a:p>
              <a:pPr algn="just"/>
              <a:r>
                <a:rPr lang="en-US" sz="2800" dirty="0" err="1">
                  <a:solidFill>
                    <a:srgbClr val="0000FF"/>
                  </a:solidFill>
                  <a:effectLst/>
                  <a:latin typeface="Times New Roman" pitchFamily="18" charset="0"/>
                  <a:ea typeface="Times New Roman" panose="02020603050405020304" pitchFamily="18" charset="0"/>
                  <a:cs typeface="Times New Roman" pitchFamily="18" charset="0"/>
                </a:rPr>
                <a:t>Từ</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đầu</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đến</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i="1" dirty="0">
                  <a:solidFill>
                    <a:srgbClr val="0000FF"/>
                  </a:solidFill>
                  <a:effectLst/>
                  <a:latin typeface="Times New Roman" pitchFamily="18" charset="0"/>
                  <a:ea typeface="Times New Roman" panose="02020603050405020304" pitchFamily="18" charset="0"/>
                  <a:cs typeface="Times New Roman" pitchFamily="18" charset="0"/>
                </a:rPr>
                <a:t>“</a:t>
              </a:r>
              <a:r>
                <a:rPr lang="en-US" sz="2800" i="1" dirty="0" err="1">
                  <a:solidFill>
                    <a:srgbClr val="0000FF"/>
                  </a:solidFill>
                  <a:effectLst/>
                  <a:latin typeface="Times New Roman" pitchFamily="18" charset="0"/>
                  <a:ea typeface="Times New Roman" panose="02020603050405020304" pitchFamily="18" charset="0"/>
                  <a:cs typeface="Times New Roman" pitchFamily="18" charset="0"/>
                </a:rPr>
                <a:t>đi</a:t>
              </a:r>
              <a:r>
                <a:rPr lang="en-US" sz="2800" i="1" dirty="0">
                  <a:solidFill>
                    <a:srgbClr val="0000FF"/>
                  </a:solidFill>
                  <a:effectLst/>
                  <a:latin typeface="Times New Roman" pitchFamily="18" charset="0"/>
                  <a:ea typeface="Times New Roman" panose="02020603050405020304" pitchFamily="18" charset="0"/>
                  <a:cs typeface="Times New Roman" pitchFamily="18" charset="0"/>
                </a:rPr>
                <a:t> qua </a:t>
              </a:r>
              <a:r>
                <a:rPr lang="en-US" sz="2800" i="1" dirty="0" err="1">
                  <a:solidFill>
                    <a:srgbClr val="0000FF"/>
                  </a:solidFill>
                  <a:effectLst/>
                  <a:latin typeface="Times New Roman" pitchFamily="18" charset="0"/>
                  <a:ea typeface="Times New Roman" panose="02020603050405020304" pitchFamily="18" charset="0"/>
                  <a:cs typeface="Times New Roman" pitchFamily="18" charset="0"/>
                </a:rPr>
                <a:t>hoàng</a:t>
              </a:r>
              <a:r>
                <a:rPr lang="en-US" sz="2800" i="1"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i="1" dirty="0" err="1">
                  <a:solidFill>
                    <a:srgbClr val="0000FF"/>
                  </a:solidFill>
                  <a:effectLst/>
                  <a:latin typeface="Times New Roman" pitchFamily="18" charset="0"/>
                  <a:ea typeface="Times New Roman" panose="02020603050405020304" pitchFamily="18" charset="0"/>
                  <a:cs typeface="Times New Roman" pitchFamily="18" charset="0"/>
                </a:rPr>
                <a:t>cung</a:t>
              </a:r>
              <a:r>
                <a:rPr lang="en-US" sz="2800" i="1">
                  <a:solidFill>
                    <a:srgbClr val="0000FF"/>
                  </a:solidFill>
                  <a:effectLst/>
                  <a:latin typeface="Times New Roman" pitchFamily="18" charset="0"/>
                  <a:ea typeface="Times New Roman" panose="02020603050405020304" pitchFamily="18" charset="0"/>
                  <a:cs typeface="Times New Roman" pitchFamily="18" charset="0"/>
                </a:rPr>
                <a:t>”</a:t>
              </a:r>
              <a:r>
                <a:rPr lang="en-US" sz="2800">
                  <a:solidFill>
                    <a:srgbClr val="0000FF"/>
                  </a:solidFill>
                  <a:effectLst/>
                  <a:latin typeface="Times New Roman" pitchFamily="18" charset="0"/>
                  <a:ea typeface="Times New Roman" panose="02020603050405020304" pitchFamily="18" charset="0"/>
                  <a:cs typeface="Times New Roman" pitchFamily="18" charset="0"/>
                </a:rPr>
                <a:t>: </a:t>
              </a:r>
              <a:r>
                <a:rPr lang="en-US" sz="2800" smtClean="0">
                  <a:solidFill>
                    <a:srgbClr val="000000"/>
                  </a:solidFill>
                  <a:latin typeface="Times New Roman" pitchFamily="18" charset="0"/>
                  <a:cs typeface="Times New Roman" pitchFamily="18" charset="0"/>
                </a:rPr>
                <a:t> mở đầu câu chuyện</a:t>
              </a:r>
              <a:endParaRPr lang="en-US" sz="2800" b="1" dirty="0">
                <a:solidFill>
                  <a:srgbClr val="0000FF"/>
                </a:solidFill>
                <a:latin typeface="Times New Roman" pitchFamily="18" charset="0"/>
                <a:cs typeface="Times New Roman" pitchFamily="18" charset="0"/>
              </a:endParaRPr>
            </a:p>
          </p:txBody>
        </p:sp>
      </p:grpSp>
      <p:grpSp>
        <p:nvGrpSpPr>
          <p:cNvPr id="17" name="Group 16">
            <a:extLst>
              <a:ext uri="{FF2B5EF4-FFF2-40B4-BE49-F238E27FC236}">
                <a16:creationId xmlns:a16="http://schemas.microsoft.com/office/drawing/2014/main" xmlns="" id="{FDDF3E70-9647-450C-8EB8-8CF53F270D01}"/>
              </a:ext>
            </a:extLst>
          </p:cNvPr>
          <p:cNvGrpSpPr/>
          <p:nvPr/>
        </p:nvGrpSpPr>
        <p:grpSpPr>
          <a:xfrm>
            <a:off x="6705600" y="1823346"/>
            <a:ext cx="1991418" cy="2326964"/>
            <a:chOff x="224892" y="2154934"/>
            <a:chExt cx="1153985" cy="2172987"/>
          </a:xfrm>
        </p:grpSpPr>
        <p:sp>
          <p:nvSpPr>
            <p:cNvPr id="18" name="Rectangle: Rounded Corners 17">
              <a:extLst>
                <a:ext uri="{FF2B5EF4-FFF2-40B4-BE49-F238E27FC236}">
                  <a16:creationId xmlns:a16="http://schemas.microsoft.com/office/drawing/2014/main" xmlns="" id="{B326A896-5A76-427D-8034-11B180B0EB6B}"/>
                </a:ext>
              </a:extLst>
            </p:cNvPr>
            <p:cNvSpPr/>
            <p:nvPr/>
          </p:nvSpPr>
          <p:spPr bwMode="auto">
            <a:xfrm>
              <a:off x="224892" y="2154934"/>
              <a:ext cx="1153984" cy="2172987"/>
            </a:xfrm>
            <a:prstGeom prst="roundRect">
              <a:avLst/>
            </a:prstGeom>
            <a:solidFill>
              <a:srgbClr val="FFFFCC"/>
            </a:solidFill>
            <a:ln w="38100" cap="flat" cmpd="sng" algn="ctr">
              <a:solidFill>
                <a:srgbClr val="66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mj-lt"/>
              </a:endParaRPr>
            </a:p>
          </p:txBody>
        </p:sp>
        <p:sp>
          <p:nvSpPr>
            <p:cNvPr id="19" name="TextBox 18">
              <a:extLst>
                <a:ext uri="{FF2B5EF4-FFF2-40B4-BE49-F238E27FC236}">
                  <a16:creationId xmlns:a16="http://schemas.microsoft.com/office/drawing/2014/main" xmlns="" id="{3A8106C2-D2FB-4030-97AB-AC5229F23210}"/>
                </a:ext>
              </a:extLst>
            </p:cNvPr>
            <p:cNvSpPr txBox="1"/>
            <p:nvPr/>
          </p:nvSpPr>
          <p:spPr>
            <a:xfrm>
              <a:off x="224893" y="2489404"/>
              <a:ext cx="1153984" cy="1822364"/>
            </a:xfrm>
            <a:prstGeom prst="rect">
              <a:avLst/>
            </a:prstGeom>
            <a:noFill/>
          </p:spPr>
          <p:txBody>
            <a:bodyPr wrap="square" rtlCol="0">
              <a:spAutoFit/>
            </a:bodyPr>
            <a:lstStyle/>
            <a:p>
              <a:pPr algn="just">
                <a:lnSpc>
                  <a:spcPct val="150000"/>
                </a:lnSpc>
              </a:pP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Đoạn</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còn</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lại</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Kết</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thúc</a:t>
              </a:r>
              <a:r>
                <a:rPr lang="en-US" sz="2800" dirty="0">
                  <a:solidFill>
                    <a:srgbClr val="0000FF"/>
                  </a:solidFill>
                  <a:effectLst/>
                  <a:latin typeface="Times New Roman" pitchFamily="18" charset="0"/>
                  <a:ea typeface="Times New Roman" panose="02020603050405020304" pitchFamily="18" charset="0"/>
                  <a:cs typeface="Times New Roman" pitchFamily="18" charset="0"/>
                </a:rPr>
                <a:t> </a:t>
              </a:r>
              <a:r>
                <a:rPr lang="en-US" sz="2800" dirty="0" err="1">
                  <a:solidFill>
                    <a:srgbClr val="0000FF"/>
                  </a:solidFill>
                  <a:effectLst/>
                  <a:latin typeface="Times New Roman" pitchFamily="18" charset="0"/>
                  <a:ea typeface="Times New Roman" panose="02020603050405020304" pitchFamily="18" charset="0"/>
                  <a:cs typeface="Times New Roman" pitchFamily="18" charset="0"/>
                </a:rPr>
                <a:t>truyện</a:t>
              </a:r>
              <a:endParaRPr lang="en-US" sz="2800" b="1" dirty="0">
                <a:solidFill>
                  <a:srgbClr val="0000FF"/>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65393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par>
                          <p:cTn id="13" fill="hold">
                            <p:stCondLst>
                              <p:cond delay="2000"/>
                            </p:stCondLst>
                            <p:childTnLst>
                              <p:par>
                                <p:cTn id="14" presetID="21"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heel(1)">
                                      <p:cBhvr>
                                        <p:cTn id="16" dur="2000"/>
                                        <p:tgtEl>
                                          <p:spTgt spid="31"/>
                                        </p:tgtEl>
                                      </p:cBhvr>
                                    </p:animEffect>
                                  </p:childTnLst>
                                </p:cTn>
                              </p:par>
                            </p:childTnLst>
                          </p:cTn>
                        </p:par>
                        <p:par>
                          <p:cTn id="17" fill="hold">
                            <p:stCondLst>
                              <p:cond delay="4000"/>
                            </p:stCondLst>
                            <p:childTnLst>
                              <p:par>
                                <p:cTn id="18" presetID="21" presetClass="entr" presetSubtype="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heel(1)">
                                      <p:cBhvr>
                                        <p:cTn id="2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C2E4DF3-812B-4376-87B4-0508F6D8D3AA}"/>
              </a:ext>
            </a:extLst>
          </p:cNvPr>
          <p:cNvSpPr>
            <a:spLocks noChangeArrowheads="1"/>
          </p:cNvSpPr>
          <p:nvPr/>
        </p:nvSpPr>
        <p:spPr bwMode="auto">
          <a:xfrm>
            <a:off x="285720" y="142856"/>
            <a:ext cx="3145951" cy="50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vi-VN" altLang="en-US" sz="2800" b="1">
                <a:solidFill>
                  <a:srgbClr val="FF0000"/>
                </a:solidFill>
                <a:cs typeface="Times New Roman" pitchFamily="18" charset="0"/>
              </a:rPr>
              <a:t>II. </a:t>
            </a:r>
            <a:r>
              <a:rPr lang="en-US" altLang="en-US" sz="2800" b="1">
                <a:solidFill>
                  <a:srgbClr val="FF0000"/>
                </a:solidFill>
                <a:cs typeface="Times New Roman" pitchFamily="18" charset="0"/>
              </a:rPr>
              <a:t>Tìm hiểu chi tiết</a:t>
            </a:r>
            <a:endParaRPr lang="en-US" altLang="en-US" sz="2800">
              <a:solidFill>
                <a:srgbClr val="FF0000"/>
              </a:solidFill>
              <a:cs typeface="Times New Roman" pitchFamily="18" charset="0"/>
            </a:endParaRPr>
          </a:p>
        </p:txBody>
      </p:sp>
      <p:graphicFrame>
        <p:nvGraphicFramePr>
          <p:cNvPr id="13" name="Table 12">
            <a:extLst>
              <a:ext uri="{FF2B5EF4-FFF2-40B4-BE49-F238E27FC236}">
                <a16:creationId xmlns="" xmlns:a16="http://schemas.microsoft.com/office/drawing/2014/main" id="{95F73876-6781-4553-BE5E-1E28280F6252}"/>
              </a:ext>
            </a:extLst>
          </p:cNvPr>
          <p:cNvGraphicFramePr>
            <a:graphicFrameLocks noGrp="1"/>
          </p:cNvGraphicFramePr>
          <p:nvPr/>
        </p:nvGraphicFramePr>
        <p:xfrm>
          <a:off x="428596" y="1184032"/>
          <a:ext cx="7515255" cy="4286553"/>
        </p:xfrm>
        <a:graphic>
          <a:graphicData uri="http://schemas.openxmlformats.org/drawingml/2006/table">
            <a:tbl>
              <a:tblPr firstRow="1" firstCol="1" bandRow="1">
                <a:tableStyleId>{5940675A-B579-460E-94D1-54222C63F5DA}</a:tableStyleId>
              </a:tblPr>
              <a:tblGrid>
                <a:gridCol w="1928559">
                  <a:extLst>
                    <a:ext uri="{9D8B030D-6E8A-4147-A177-3AD203B41FA5}">
                      <a16:colId xmlns="" xmlns:a16="http://schemas.microsoft.com/office/drawing/2014/main" val="20000"/>
                    </a:ext>
                  </a:extLst>
                </a:gridCol>
                <a:gridCol w="2678552">
                  <a:extLst>
                    <a:ext uri="{9D8B030D-6E8A-4147-A177-3AD203B41FA5}">
                      <a16:colId xmlns="" xmlns:a16="http://schemas.microsoft.com/office/drawing/2014/main" val="20001"/>
                    </a:ext>
                  </a:extLst>
                </a:gridCol>
                <a:gridCol w="2908144">
                  <a:extLst>
                    <a:ext uri="{9D8B030D-6E8A-4147-A177-3AD203B41FA5}">
                      <a16:colId xmlns="" xmlns:a16="http://schemas.microsoft.com/office/drawing/2014/main" val="20002"/>
                    </a:ext>
                  </a:extLst>
                </a:gridCol>
              </a:tblGrid>
              <a:tr h="515934">
                <a:tc>
                  <a:txBody>
                    <a:bodyPr/>
                    <a:lstStyle/>
                    <a:p>
                      <a:pPr marL="0" marR="0">
                        <a:spcBef>
                          <a:spcPts val="0"/>
                        </a:spcBef>
                        <a:spcAft>
                          <a:spcPts val="0"/>
                        </a:spcAft>
                      </a:pPr>
                      <a:r>
                        <a:rPr lang="en-US" sz="2800">
                          <a:effectLst/>
                          <a:latin typeface="Times New Roman" pitchFamily="18" charset="0"/>
                          <a:cs typeface="Times New Roman" pitchFamily="18" charset="0"/>
                        </a:rPr>
                        <a:t>Nội dung</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Công chúa</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Vua chích chòe</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extLst>
                  <a:ext uri="{0D108BD9-81ED-4DB2-BD59-A6C34878D82A}">
                    <a16:rowId xmlns="" xmlns:a16="http://schemas.microsoft.com/office/drawing/2014/main" val="10000"/>
                  </a:ext>
                </a:extLst>
              </a:tr>
              <a:tr h="515934">
                <a:tc>
                  <a:txBody>
                    <a:bodyPr/>
                    <a:lstStyle/>
                    <a:p>
                      <a:pPr marL="0" marR="0">
                        <a:spcBef>
                          <a:spcPts val="0"/>
                        </a:spcBef>
                        <a:spcAft>
                          <a:spcPts val="0"/>
                        </a:spcAft>
                      </a:pPr>
                      <a:r>
                        <a:rPr lang="en-US" sz="2800">
                          <a:effectLst/>
                          <a:latin typeface="Times New Roman" pitchFamily="18" charset="0"/>
                          <a:cs typeface="Times New Roman" pitchFamily="18" charset="0"/>
                        </a:rPr>
                        <a:t>Xuất thân</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extLst>
                  <a:ext uri="{0D108BD9-81ED-4DB2-BD59-A6C34878D82A}">
                    <a16:rowId xmlns="" xmlns:a16="http://schemas.microsoft.com/office/drawing/2014/main" val="10001"/>
                  </a:ext>
                </a:extLst>
              </a:tr>
              <a:tr h="515934">
                <a:tc>
                  <a:txBody>
                    <a:bodyPr/>
                    <a:lstStyle/>
                    <a:p>
                      <a:pPr marL="0" marR="0">
                        <a:spcBef>
                          <a:spcPts val="0"/>
                        </a:spcBef>
                        <a:spcAft>
                          <a:spcPts val="0"/>
                        </a:spcAft>
                      </a:pPr>
                      <a:r>
                        <a:rPr lang="en-US" sz="2800" dirty="0" err="1">
                          <a:effectLst/>
                          <a:latin typeface="Times New Roman" pitchFamily="18" charset="0"/>
                          <a:cs typeface="Times New Roman" pitchFamily="18" charset="0"/>
                        </a:rPr>
                        <a:t>Ngoại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hình</a:t>
                      </a:r>
                      <a:endParaRPr lang="en-US" sz="2800" b="1" dirty="0">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extLst>
                  <a:ext uri="{0D108BD9-81ED-4DB2-BD59-A6C34878D82A}">
                    <a16:rowId xmlns="" xmlns:a16="http://schemas.microsoft.com/office/drawing/2014/main" val="10002"/>
                  </a:ext>
                </a:extLst>
              </a:tr>
              <a:tr h="1031871">
                <a:tc>
                  <a:txBody>
                    <a:bodyPr/>
                    <a:lstStyle/>
                    <a:p>
                      <a:pPr marL="0" marR="0">
                        <a:spcBef>
                          <a:spcPts val="0"/>
                        </a:spcBef>
                        <a:spcAft>
                          <a:spcPts val="0"/>
                        </a:spcAft>
                      </a:pPr>
                      <a:r>
                        <a:rPr lang="en-US" sz="2800">
                          <a:effectLst/>
                          <a:latin typeface="Times New Roman" pitchFamily="18" charset="0"/>
                          <a:cs typeface="Times New Roman" pitchFamily="18" charset="0"/>
                        </a:rPr>
                        <a:t>Lời nói, hành động</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extLst>
                  <a:ext uri="{0D108BD9-81ED-4DB2-BD59-A6C34878D82A}">
                    <a16:rowId xmlns="" xmlns:a16="http://schemas.microsoft.com/office/drawing/2014/main" val="10003"/>
                  </a:ext>
                </a:extLst>
              </a:tr>
              <a:tr h="1547805">
                <a:tc>
                  <a:txBody>
                    <a:bodyPr/>
                    <a:lstStyle/>
                    <a:p>
                      <a:pPr marL="0" marR="0">
                        <a:spcBef>
                          <a:spcPts val="0"/>
                        </a:spcBef>
                        <a:spcAft>
                          <a:spcPts val="0"/>
                        </a:spcAft>
                      </a:pPr>
                      <a:r>
                        <a:rPr lang="en-US" sz="2800">
                          <a:effectLst/>
                          <a:latin typeface="Times New Roman" pitchFamily="18" charset="0"/>
                          <a:cs typeface="Times New Roman" pitchFamily="18" charset="0"/>
                        </a:rPr>
                        <a:t>Kiểu nhân vật trong truyện cổ tích</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a:effectLst/>
                          <a:latin typeface="Times New Roman" pitchFamily="18" charset="0"/>
                          <a:cs typeface="Times New Roman" pitchFamily="18" charset="0"/>
                        </a:rPr>
                        <a:t> </a:t>
                      </a:r>
                      <a:endParaRPr lang="en-US" sz="2800" b="1">
                        <a:solidFill>
                          <a:srgbClr val="FF0000"/>
                        </a:solidFill>
                        <a:effectLst/>
                        <a:latin typeface="Times New Roman" pitchFamily="18" charset="0"/>
                        <a:ea typeface="Times New Roman"/>
                        <a:cs typeface="Times New Roman" pitchFamily="18" charset="0"/>
                      </a:endParaRPr>
                    </a:p>
                  </a:txBody>
                  <a:tcPr marL="51441" marR="51441" marT="0" marB="0"/>
                </a:tc>
                <a:tc>
                  <a:txBody>
                    <a:bodyPr/>
                    <a:lstStyle/>
                    <a:p>
                      <a:pPr marL="0" marR="0">
                        <a:spcBef>
                          <a:spcPts val="0"/>
                        </a:spcBef>
                        <a:spcAft>
                          <a:spcPts val="0"/>
                        </a:spcAft>
                      </a:pPr>
                      <a:r>
                        <a:rPr lang="en-US" sz="2800" dirty="0">
                          <a:effectLst/>
                          <a:latin typeface="Times New Roman" pitchFamily="18" charset="0"/>
                          <a:cs typeface="Times New Roman" pitchFamily="18" charset="0"/>
                        </a:rPr>
                        <a:t> </a:t>
                      </a:r>
                      <a:endParaRPr lang="en-US" sz="2800" b="1" dirty="0">
                        <a:solidFill>
                          <a:srgbClr val="FF0000"/>
                        </a:solidFill>
                        <a:effectLst/>
                        <a:latin typeface="Times New Roman" pitchFamily="18" charset="0"/>
                        <a:ea typeface="Times New Roman"/>
                        <a:cs typeface="Times New Roman" pitchFamily="18" charset="0"/>
                      </a:endParaRPr>
                    </a:p>
                  </a:txBody>
                  <a:tcPr marL="51441" marR="51441" marT="0" marB="0"/>
                </a:tc>
                <a:extLst>
                  <a:ext uri="{0D108BD9-81ED-4DB2-BD59-A6C34878D82A}">
                    <a16:rowId xmlns="" xmlns:a16="http://schemas.microsoft.com/office/drawing/2014/main" val="10004"/>
                  </a:ext>
                </a:extLst>
              </a:tr>
            </a:tbl>
          </a:graphicData>
        </a:graphic>
      </p:graphicFrame>
      <p:sp>
        <p:nvSpPr>
          <p:cNvPr id="15" name="Rectangle 1">
            <a:extLst>
              <a:ext uri="{FF2B5EF4-FFF2-40B4-BE49-F238E27FC236}">
                <a16:creationId xmlns="" xmlns:a16="http://schemas.microsoft.com/office/drawing/2014/main" id="{F7639A0A-2CF1-4C43-89D5-7637FAC857AF}"/>
              </a:ext>
            </a:extLst>
          </p:cNvPr>
          <p:cNvSpPr>
            <a:spLocks noChangeArrowheads="1"/>
          </p:cNvSpPr>
          <p:nvPr/>
        </p:nvSpPr>
        <p:spPr bwMode="auto">
          <a:xfrm>
            <a:off x="357158" y="642922"/>
            <a:ext cx="5500726" cy="441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1323" tIns="35662" rIns="71323" bIns="35662" anchor="ctr">
            <a:spAutoFit/>
          </a:bodyPr>
          <a:lstStyle>
            <a:lvl1pPr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0" fontAlgn="base" hangingPunct="0">
              <a:spcBef>
                <a:spcPct val="0"/>
              </a:spcBef>
              <a:spcAft>
                <a:spcPct val="0"/>
              </a:spcAft>
              <a:buNone/>
            </a:pPr>
            <a:r>
              <a:rPr lang="en-US" altLang="en-US" sz="2400" b="1" i="1">
                <a:solidFill>
                  <a:srgbClr val="000000"/>
                </a:solidFill>
                <a:cs typeface="Times New Roman" pitchFamily="18" charset="0"/>
              </a:rPr>
              <a:t>1. Tìm hiểu về đặc điểm các nhân vật:</a:t>
            </a:r>
            <a:endParaRPr lang="en-US" altLang="en-US" sz="2400" b="1">
              <a:solidFill>
                <a:srgbClr val="000000"/>
              </a:solidFill>
              <a:cs typeface="Times New Roman"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3393</TotalTime>
  <Words>1451</Words>
  <Application>Microsoft Office PowerPoint</Application>
  <PresentationFormat>On-screen Show (16:10)</PresentationFormat>
  <Paragraphs>135</Paragraphs>
  <Slides>25</Slides>
  <Notes>4</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Times New Roman</vt:lpstr>
      <vt:lpstr>.VnSouthernH</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SỰ TRỪNG PHẠT VÀ THỬ THÁCH MÀ CÔNG CHÚA PHẢI TRẢI QUA.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Admin</cp:lastModifiedBy>
  <cp:revision>229</cp:revision>
  <dcterms:created xsi:type="dcterms:W3CDTF">2006-01-02T10:45:26Z</dcterms:created>
  <dcterms:modified xsi:type="dcterms:W3CDTF">2022-11-23T13:31:55Z</dcterms:modified>
</cp:coreProperties>
</file>