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Condensed" panose="020B0604020202020204" charset="0"/>
      <p:regular r:id="rId20"/>
      <p:bold r:id="rId21"/>
      <p:boldItalic r:id="rId22"/>
    </p:embeddedFont>
    <p:embeddedFont>
      <p:font typeface="Fraunces" panose="020B0604020202020204" charset="0"/>
      <p:regular r:id="rId23"/>
    </p:embeddedFont>
    <p:embeddedFont>
      <p:font typeface="Roboto Condensed Bold" panose="020B0604020202020204" charset="0"/>
      <p:regular r:id="rId24"/>
      <p:bold r:id="rId25"/>
      <p:italic r:id="rId26"/>
      <p:boldItalic r:id="rId27"/>
    </p:embeddedFont>
    <p:embeddedFont>
      <p:font typeface="#9Slide04 SFU Belle" panose="020B0604020202020204" charset="0"/>
      <p:regular r:id="rId28"/>
    </p:embeddedFont>
    <p:embeddedFont>
      <p:font typeface="Fraunces Bold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ECF1D-AAB5-477A-9E7B-495E465B5988}" v="71" dt="2023-01-21T14:52:27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0" autoAdjust="0"/>
    <p:restoredTop sz="94684" autoAdjust="0"/>
  </p:normalViewPr>
  <p:slideViewPr>
    <p:cSldViewPr>
      <p:cViewPr varScale="1">
        <p:scale>
          <a:sx n="71" d="100"/>
          <a:sy n="71" d="100"/>
        </p:scale>
        <p:origin x="9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D24ECF1D-AAB5-477A-9E7B-495E465B5988}"/>
    <pc:docChg chg="undo custSel addSld modSld">
      <pc:chgData name="TRAN TRI KHANG" userId="2b69f38f-e97b-4795-a559-774dc1ef1bed" providerId="ADAL" clId="{D24ECF1D-AAB5-477A-9E7B-495E465B5988}" dt="2023-01-21T14:52:36.028" v="140"/>
      <pc:docMkLst>
        <pc:docMk/>
      </pc:docMkLst>
      <pc:sldChg chg="modTransition">
        <pc:chgData name="TRAN TRI KHANG" userId="2b69f38f-e97b-4795-a559-774dc1ef1bed" providerId="ADAL" clId="{D24ECF1D-AAB5-477A-9E7B-495E465B5988}" dt="2023-01-21T14:44:16.714" v="0"/>
        <pc:sldMkLst>
          <pc:docMk/>
          <pc:sldMk cId="0" sldId="256"/>
        </pc:sldMkLst>
      </pc:sldChg>
      <pc:sldChg chg="modSp mod modTransition">
        <pc:chgData name="TRAN TRI KHANG" userId="2b69f38f-e97b-4795-a559-774dc1ef1bed" providerId="ADAL" clId="{D24ECF1D-AAB5-477A-9E7B-495E465B5988}" dt="2023-01-21T14:44:30.183" v="2" actId="14100"/>
        <pc:sldMkLst>
          <pc:docMk/>
          <pc:sldMk cId="0" sldId="257"/>
        </pc:sldMkLst>
        <pc:spChg chg="mod">
          <ac:chgData name="TRAN TRI KHANG" userId="2b69f38f-e97b-4795-a559-774dc1ef1bed" providerId="ADAL" clId="{D24ECF1D-AAB5-477A-9E7B-495E465B5988}" dt="2023-01-21T14:44:26.996" v="1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TRAN TRI KHANG" userId="2b69f38f-e97b-4795-a559-774dc1ef1bed" providerId="ADAL" clId="{D24ECF1D-AAB5-477A-9E7B-495E465B5988}" dt="2023-01-21T14:44:30.183" v="2" actId="14100"/>
          <ac:spMkLst>
            <pc:docMk/>
            <pc:sldMk cId="0" sldId="257"/>
            <ac:spMk id="17" creationId="{00000000-0000-0000-0000-000000000000}"/>
          </ac:spMkLst>
        </pc:spChg>
      </pc:sldChg>
      <pc:sldChg chg="delSp modSp mod modTransition modNotesTx">
        <pc:chgData name="TRAN TRI KHANG" userId="2b69f38f-e97b-4795-a559-774dc1ef1bed" providerId="ADAL" clId="{D24ECF1D-AAB5-477A-9E7B-495E465B5988}" dt="2023-01-21T14:46:13.947" v="27" actId="1076"/>
        <pc:sldMkLst>
          <pc:docMk/>
          <pc:sldMk cId="0" sldId="258"/>
        </pc:sldMkLst>
        <pc:spChg chg="mod">
          <ac:chgData name="TRAN TRI KHANG" userId="2b69f38f-e97b-4795-a559-774dc1ef1bed" providerId="ADAL" clId="{D24ECF1D-AAB5-477A-9E7B-495E465B5988}" dt="2023-01-21T14:46:05.545" v="26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TRAN TRI KHANG" userId="2b69f38f-e97b-4795-a559-774dc1ef1bed" providerId="ADAL" clId="{D24ECF1D-AAB5-477A-9E7B-495E465B5988}" dt="2023-01-21T14:45:01.152" v="8" actId="113"/>
          <ac:spMkLst>
            <pc:docMk/>
            <pc:sldMk cId="0" sldId="258"/>
            <ac:spMk id="7" creationId="{00000000-0000-0000-0000-000000000000}"/>
          </ac:spMkLst>
        </pc:spChg>
        <pc:spChg chg="mod">
          <ac:chgData name="TRAN TRI KHANG" userId="2b69f38f-e97b-4795-a559-774dc1ef1bed" providerId="ADAL" clId="{D24ECF1D-AAB5-477A-9E7B-495E465B5988}" dt="2023-01-21T14:46:13.947" v="27" actId="1076"/>
          <ac:spMkLst>
            <pc:docMk/>
            <pc:sldMk cId="0" sldId="258"/>
            <ac:spMk id="17" creationId="{00000000-0000-0000-0000-000000000000}"/>
          </ac:spMkLst>
        </pc:spChg>
        <pc:picChg chg="del">
          <ac:chgData name="TRAN TRI KHANG" userId="2b69f38f-e97b-4795-a559-774dc1ef1bed" providerId="ADAL" clId="{D24ECF1D-AAB5-477A-9E7B-495E465B5988}" dt="2023-01-21T14:45:04.352" v="9" actId="478"/>
          <ac:picMkLst>
            <pc:docMk/>
            <pc:sldMk cId="0" sldId="258"/>
            <ac:picMk id="3" creationId="{00000000-0000-0000-0000-000000000000}"/>
          </ac:picMkLst>
        </pc:picChg>
        <pc:picChg chg="del">
          <ac:chgData name="TRAN TRI KHANG" userId="2b69f38f-e97b-4795-a559-774dc1ef1bed" providerId="ADAL" clId="{D24ECF1D-AAB5-477A-9E7B-495E465B5988}" dt="2023-01-21T14:45:07.155" v="10" actId="478"/>
          <ac:picMkLst>
            <pc:docMk/>
            <pc:sldMk cId="0" sldId="258"/>
            <ac:picMk id="4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D24ECF1D-AAB5-477A-9E7B-495E465B5988}" dt="2023-01-21T14:46:21.635" v="28" actId="1440"/>
        <pc:sldMkLst>
          <pc:docMk/>
          <pc:sldMk cId="0" sldId="259"/>
        </pc:sldMkLst>
        <pc:picChg chg="mod">
          <ac:chgData name="TRAN TRI KHANG" userId="2b69f38f-e97b-4795-a559-774dc1ef1bed" providerId="ADAL" clId="{D24ECF1D-AAB5-477A-9E7B-495E465B5988}" dt="2023-01-21T14:46:21.635" v="28" actId="1440"/>
          <ac:picMkLst>
            <pc:docMk/>
            <pc:sldMk cId="0" sldId="259"/>
            <ac:picMk id="10" creationId="{F46ADB82-1FC8-EB00-DD49-1C0D6AC1B31A}"/>
          </ac:picMkLst>
        </pc:picChg>
      </pc:sldChg>
      <pc:sldChg chg="modSp mod modTransition">
        <pc:chgData name="TRAN TRI KHANG" userId="2b69f38f-e97b-4795-a559-774dc1ef1bed" providerId="ADAL" clId="{D24ECF1D-AAB5-477A-9E7B-495E465B5988}" dt="2023-01-21T14:46:53.116" v="33" actId="1076"/>
        <pc:sldMkLst>
          <pc:docMk/>
          <pc:sldMk cId="0" sldId="260"/>
        </pc:sldMkLst>
        <pc:spChg chg="mod">
          <ac:chgData name="TRAN TRI KHANG" userId="2b69f38f-e97b-4795-a559-774dc1ef1bed" providerId="ADAL" clId="{D24ECF1D-AAB5-477A-9E7B-495E465B5988}" dt="2023-01-21T14:46:53.116" v="33" actId="1076"/>
          <ac:spMkLst>
            <pc:docMk/>
            <pc:sldMk cId="0" sldId="260"/>
            <ac:spMk id="10" creationId="{00000000-0000-0000-0000-000000000000}"/>
          </ac:spMkLst>
        </pc:spChg>
        <pc:graphicFrameChg chg="mod">
          <ac:chgData name="TRAN TRI KHANG" userId="2b69f38f-e97b-4795-a559-774dc1ef1bed" providerId="ADAL" clId="{D24ECF1D-AAB5-477A-9E7B-495E465B5988}" dt="2023-01-21T14:46:42.395" v="29" actId="255"/>
          <ac:graphicFrameMkLst>
            <pc:docMk/>
            <pc:sldMk cId="0" sldId="260"/>
            <ac:graphicFrameMk id="12" creationId="{7CE41F6B-2146-245D-5DA8-122299493FF1}"/>
          </ac:graphicFrameMkLst>
        </pc:graphicFrameChg>
      </pc:sldChg>
      <pc:sldChg chg="delSp modSp mod modTransition">
        <pc:chgData name="TRAN TRI KHANG" userId="2b69f38f-e97b-4795-a559-774dc1ef1bed" providerId="ADAL" clId="{D24ECF1D-AAB5-477A-9E7B-495E465B5988}" dt="2023-01-21T14:48:22.597" v="55" actId="1076"/>
        <pc:sldMkLst>
          <pc:docMk/>
          <pc:sldMk cId="0" sldId="261"/>
        </pc:sldMkLst>
        <pc:spChg chg="mod">
          <ac:chgData name="TRAN TRI KHANG" userId="2b69f38f-e97b-4795-a559-774dc1ef1bed" providerId="ADAL" clId="{D24ECF1D-AAB5-477A-9E7B-495E465B5988}" dt="2023-01-21T14:48:22.597" v="55" actId="1076"/>
          <ac:spMkLst>
            <pc:docMk/>
            <pc:sldMk cId="0" sldId="261"/>
            <ac:spMk id="6" creationId="{00000000-0000-0000-0000-000000000000}"/>
          </ac:spMkLst>
        </pc:spChg>
        <pc:graphicFrameChg chg="mod modGraphic">
          <ac:chgData name="TRAN TRI KHANG" userId="2b69f38f-e97b-4795-a559-774dc1ef1bed" providerId="ADAL" clId="{D24ECF1D-AAB5-477A-9E7B-495E465B5988}" dt="2023-01-21T14:48:16.621" v="54" actId="1076"/>
          <ac:graphicFrameMkLst>
            <pc:docMk/>
            <pc:sldMk cId="0" sldId="261"/>
            <ac:graphicFrameMk id="7" creationId="{00000000-0000-0000-0000-000000000000}"/>
          </ac:graphicFrameMkLst>
        </pc:graphicFrameChg>
        <pc:picChg chg="del">
          <ac:chgData name="TRAN TRI KHANG" userId="2b69f38f-e97b-4795-a559-774dc1ef1bed" providerId="ADAL" clId="{D24ECF1D-AAB5-477A-9E7B-495E465B5988}" dt="2023-01-21T14:47:23.402" v="38" actId="478"/>
          <ac:picMkLst>
            <pc:docMk/>
            <pc:sldMk cId="0" sldId="261"/>
            <ac:picMk id="3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47:36.357" v="43" actId="1076"/>
          <ac:picMkLst>
            <pc:docMk/>
            <pc:sldMk cId="0" sldId="261"/>
            <ac:picMk id="5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47:25.519" v="39" actId="1076"/>
          <ac:picMkLst>
            <pc:docMk/>
            <pc:sldMk cId="0" sldId="261"/>
            <ac:picMk id="8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D24ECF1D-AAB5-477A-9E7B-495E465B5988}" dt="2023-01-21T14:48:28.540" v="56" actId="1440"/>
        <pc:sldMkLst>
          <pc:docMk/>
          <pc:sldMk cId="0" sldId="262"/>
        </pc:sldMkLst>
        <pc:picChg chg="mod">
          <ac:chgData name="TRAN TRI KHANG" userId="2b69f38f-e97b-4795-a559-774dc1ef1bed" providerId="ADAL" clId="{D24ECF1D-AAB5-477A-9E7B-495E465B5988}" dt="2023-01-21T14:48:28.540" v="56" actId="1440"/>
          <ac:picMkLst>
            <pc:docMk/>
            <pc:sldMk cId="0" sldId="262"/>
            <ac:picMk id="18" creationId="{12CE86ED-B778-4635-E1D4-DC0419DC7B51}"/>
          </ac:picMkLst>
        </pc:picChg>
      </pc:sldChg>
      <pc:sldChg chg="modSp mod modTransition">
        <pc:chgData name="TRAN TRI KHANG" userId="2b69f38f-e97b-4795-a559-774dc1ef1bed" providerId="ADAL" clId="{D24ECF1D-AAB5-477A-9E7B-495E465B5988}" dt="2023-01-21T14:49:00.238" v="61" actId="122"/>
        <pc:sldMkLst>
          <pc:docMk/>
          <pc:sldMk cId="0" sldId="263"/>
        </pc:sldMkLst>
        <pc:graphicFrameChg chg="modGraphic">
          <ac:chgData name="TRAN TRI KHANG" userId="2b69f38f-e97b-4795-a559-774dc1ef1bed" providerId="ADAL" clId="{D24ECF1D-AAB5-477A-9E7B-495E465B5988}" dt="2023-01-21T14:49:00.238" v="61" actId="122"/>
          <ac:graphicFrameMkLst>
            <pc:docMk/>
            <pc:sldMk cId="0" sldId="263"/>
            <ac:graphicFrameMk id="3" creationId="{00000000-0000-0000-0000-000000000000}"/>
          </ac:graphicFrameMkLst>
        </pc:graphicFrameChg>
      </pc:sldChg>
      <pc:sldChg chg="modTransition">
        <pc:chgData name="TRAN TRI KHANG" userId="2b69f38f-e97b-4795-a559-774dc1ef1bed" providerId="ADAL" clId="{D24ECF1D-AAB5-477A-9E7B-495E465B5988}" dt="2023-01-21T14:44:16.714" v="0"/>
        <pc:sldMkLst>
          <pc:docMk/>
          <pc:sldMk cId="0" sldId="264"/>
        </pc:sldMkLst>
      </pc:sldChg>
      <pc:sldChg chg="modSp mod modTransition">
        <pc:chgData name="TRAN TRI KHANG" userId="2b69f38f-e97b-4795-a559-774dc1ef1bed" providerId="ADAL" clId="{D24ECF1D-AAB5-477A-9E7B-495E465B5988}" dt="2023-01-21T14:49:14.165" v="63" actId="113"/>
        <pc:sldMkLst>
          <pc:docMk/>
          <pc:sldMk cId="0" sldId="265"/>
        </pc:sldMkLst>
        <pc:spChg chg="mod">
          <ac:chgData name="TRAN TRI KHANG" userId="2b69f38f-e97b-4795-a559-774dc1ef1bed" providerId="ADAL" clId="{D24ECF1D-AAB5-477A-9E7B-495E465B5988}" dt="2023-01-21T14:49:14.165" v="63" actId="113"/>
          <ac:spMkLst>
            <pc:docMk/>
            <pc:sldMk cId="0" sldId="265"/>
            <ac:spMk id="11" creationId="{00000000-0000-0000-0000-000000000000}"/>
          </ac:spMkLst>
        </pc:spChg>
      </pc:sldChg>
      <pc:sldChg chg="delSp modSp mod modTransition">
        <pc:chgData name="TRAN TRI KHANG" userId="2b69f38f-e97b-4795-a559-774dc1ef1bed" providerId="ADAL" clId="{D24ECF1D-AAB5-477A-9E7B-495E465B5988}" dt="2023-01-21T14:50:02.141" v="78" actId="1076"/>
        <pc:sldMkLst>
          <pc:docMk/>
          <pc:sldMk cId="0" sldId="266"/>
        </pc:sldMkLst>
        <pc:spChg chg="mod">
          <ac:chgData name="TRAN TRI KHANG" userId="2b69f38f-e97b-4795-a559-774dc1ef1bed" providerId="ADAL" clId="{D24ECF1D-AAB5-477A-9E7B-495E465B5988}" dt="2023-01-21T14:49:27.635" v="67" actId="1076"/>
          <ac:spMkLst>
            <pc:docMk/>
            <pc:sldMk cId="0" sldId="266"/>
            <ac:spMk id="7" creationId="{00000000-0000-0000-0000-000000000000}"/>
          </ac:spMkLst>
        </pc:spChg>
        <pc:spChg chg="mod">
          <ac:chgData name="TRAN TRI KHANG" userId="2b69f38f-e97b-4795-a559-774dc1ef1bed" providerId="ADAL" clId="{D24ECF1D-AAB5-477A-9E7B-495E465B5988}" dt="2023-01-21T14:49:53.972" v="75" actId="1076"/>
          <ac:spMkLst>
            <pc:docMk/>
            <pc:sldMk cId="0" sldId="266"/>
            <ac:spMk id="8" creationId="{00000000-0000-0000-0000-000000000000}"/>
          </ac:spMkLst>
        </pc:spChg>
        <pc:grpChg chg="mod">
          <ac:chgData name="TRAN TRI KHANG" userId="2b69f38f-e97b-4795-a559-774dc1ef1bed" providerId="ADAL" clId="{D24ECF1D-AAB5-477A-9E7B-495E465B5988}" dt="2023-01-21T14:49:39.137" v="72" actId="1076"/>
          <ac:grpSpMkLst>
            <pc:docMk/>
            <pc:sldMk cId="0" sldId="266"/>
            <ac:grpSpMk id="3" creationId="{00000000-0000-0000-0000-000000000000}"/>
          </ac:grpSpMkLst>
        </pc:grpChg>
        <pc:picChg chg="del">
          <ac:chgData name="TRAN TRI KHANG" userId="2b69f38f-e97b-4795-a559-774dc1ef1bed" providerId="ADAL" clId="{D24ECF1D-AAB5-477A-9E7B-495E465B5988}" dt="2023-01-21T14:49:56.189" v="76" actId="478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50:02.141" v="78" actId="1076"/>
          <ac:picMkLst>
            <pc:docMk/>
            <pc:sldMk cId="0" sldId="266"/>
            <ac:picMk id="10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49:59.869" v="77" actId="1076"/>
          <ac:picMkLst>
            <pc:docMk/>
            <pc:sldMk cId="0" sldId="266"/>
            <ac:picMk id="11" creationId="{00000000-0000-0000-0000-000000000000}"/>
          </ac:picMkLst>
        </pc:picChg>
      </pc:sldChg>
      <pc:sldChg chg="addSp delSp modSp mod modTransition modAnim">
        <pc:chgData name="TRAN TRI KHANG" userId="2b69f38f-e97b-4795-a559-774dc1ef1bed" providerId="ADAL" clId="{D24ECF1D-AAB5-477A-9E7B-495E465B5988}" dt="2023-01-21T14:51:28.464" v="135" actId="2711"/>
        <pc:sldMkLst>
          <pc:docMk/>
          <pc:sldMk cId="0" sldId="267"/>
        </pc:sldMkLst>
        <pc:spChg chg="add mod">
          <ac:chgData name="TRAN TRI KHANG" userId="2b69f38f-e97b-4795-a559-774dc1ef1bed" providerId="ADAL" clId="{D24ECF1D-AAB5-477A-9E7B-495E465B5988}" dt="2023-01-21T14:51:28.464" v="135" actId="2711"/>
          <ac:spMkLst>
            <pc:docMk/>
            <pc:sldMk cId="0" sldId="267"/>
            <ac:spMk id="9" creationId="{4C0A4266-1A07-A213-A91E-2C4EF6B10873}"/>
          </ac:spMkLst>
        </pc:spChg>
        <pc:picChg chg="del">
          <ac:chgData name="TRAN TRI KHANG" userId="2b69f38f-e97b-4795-a559-774dc1ef1bed" providerId="ADAL" clId="{D24ECF1D-AAB5-477A-9E7B-495E465B5988}" dt="2023-01-21T14:50:08.916" v="79" actId="478"/>
          <ac:picMkLst>
            <pc:docMk/>
            <pc:sldMk cId="0" sldId="267"/>
            <ac:picMk id="2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50:16.775" v="81" actId="1076"/>
          <ac:picMkLst>
            <pc:docMk/>
            <pc:sldMk cId="0" sldId="267"/>
            <ac:picMk id="3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50:13.918" v="80" actId="1076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50:21.131" v="83" actId="1076"/>
          <ac:picMkLst>
            <pc:docMk/>
            <pc:sldMk cId="0" sldId="267"/>
            <ac:picMk id="5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50:22.549" v="84" actId="1076"/>
          <ac:picMkLst>
            <pc:docMk/>
            <pc:sldMk cId="0" sldId="267"/>
            <ac:picMk id="6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50:25.541" v="86" actId="1076"/>
          <ac:picMkLst>
            <pc:docMk/>
            <pc:sldMk cId="0" sldId="267"/>
            <ac:picMk id="7" creationId="{00000000-0000-0000-0000-000000000000}"/>
          </ac:picMkLst>
        </pc:picChg>
        <pc:picChg chg="mod">
          <ac:chgData name="TRAN TRI KHANG" userId="2b69f38f-e97b-4795-a559-774dc1ef1bed" providerId="ADAL" clId="{D24ECF1D-AAB5-477A-9E7B-495E465B5988}" dt="2023-01-21T14:50:23.883" v="85" actId="1076"/>
          <ac:picMkLst>
            <pc:docMk/>
            <pc:sldMk cId="0" sldId="267"/>
            <ac:picMk id="8" creationId="{00000000-0000-0000-0000-000000000000}"/>
          </ac:picMkLst>
        </pc:picChg>
      </pc:sldChg>
      <pc:sldChg chg="addSp modSp new mod modAnim modNotesTx">
        <pc:chgData name="TRAN TRI KHANG" userId="2b69f38f-e97b-4795-a559-774dc1ef1bed" providerId="ADAL" clId="{D24ECF1D-AAB5-477A-9E7B-495E465B5988}" dt="2023-01-21T14:52:36.028" v="140"/>
        <pc:sldMkLst>
          <pc:docMk/>
          <pc:sldMk cId="3106621971" sldId="268"/>
        </pc:sldMkLst>
        <pc:picChg chg="add mod">
          <ac:chgData name="TRAN TRI KHANG" userId="2b69f38f-e97b-4795-a559-774dc1ef1bed" providerId="ADAL" clId="{D24ECF1D-AAB5-477A-9E7B-495E465B5988}" dt="2023-01-21T14:52:33.174" v="139" actId="14100"/>
          <ac:picMkLst>
            <pc:docMk/>
            <pc:sldMk cId="3106621971" sldId="268"/>
            <ac:picMk id="2" creationId="{F829EA6A-2B79-2698-81D1-C0E8AF1029A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996CD-852E-AC4C-8B8F-012275651955}" type="doc">
      <dgm:prSet loTypeId="urn:microsoft.com/office/officeart/2005/8/layout/venn3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21F5DA-E7AA-AD48-A581-90DE0E67D87E}">
      <dgm:prSet phldrT="[Text]" custT="1"/>
      <dgm:spPr/>
      <dgm:t>
        <a:bodyPr/>
        <a:lstStyle/>
        <a:p>
          <a:pPr>
            <a:lnSpc>
              <a:spcPct val="130000"/>
            </a:lnSpc>
            <a:spcAft>
              <a:spcPts val="0"/>
            </a:spcAft>
          </a:pPr>
          <a:r>
            <a:rPr lang="en-US" sz="3500" b="1" dirty="0" err="1">
              <a:latin typeface="Roboto Condensed"/>
            </a:rPr>
            <a:t>Bước</a:t>
          </a:r>
          <a:r>
            <a:rPr lang="en-US" sz="3500" b="1" dirty="0">
              <a:latin typeface="Roboto Condensed"/>
            </a:rPr>
            <a:t> 1: </a:t>
          </a:r>
          <a:r>
            <a:rPr lang="en-US" sz="3500" dirty="0" err="1">
              <a:latin typeface="Roboto Condensed"/>
            </a:rPr>
            <a:t>Chuẩn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bị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trước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khi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nói</a:t>
          </a:r>
          <a:r>
            <a:rPr lang="en-US" sz="3500" dirty="0">
              <a:latin typeface="Roboto Condensed"/>
            </a:rPr>
            <a:t> (</a:t>
          </a:r>
          <a:r>
            <a:rPr lang="en-US" sz="3500" dirty="0" err="1">
              <a:latin typeface="Roboto Condensed"/>
            </a:rPr>
            <a:t>xác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định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đề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tài</a:t>
          </a:r>
          <a:r>
            <a:rPr lang="en-US" sz="3500" dirty="0">
              <a:latin typeface="Roboto Condensed"/>
            </a:rPr>
            <a:t>, </a:t>
          </a:r>
          <a:r>
            <a:rPr lang="en-US" sz="3500" dirty="0" err="1">
              <a:latin typeface="Roboto Condensed"/>
            </a:rPr>
            <a:t>không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gian</a:t>
          </a:r>
          <a:r>
            <a:rPr lang="en-US" sz="3500" dirty="0">
              <a:latin typeface="Roboto Condensed"/>
            </a:rPr>
            <a:t>, </a:t>
          </a:r>
          <a:r>
            <a:rPr lang="en-US" sz="3500" dirty="0" err="1">
              <a:latin typeface="Roboto Condensed"/>
            </a:rPr>
            <a:t>thời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gian</a:t>
          </a:r>
          <a:r>
            <a:rPr lang="en-US" sz="3500" dirty="0">
              <a:latin typeface="Roboto Condensed"/>
            </a:rPr>
            <a:t>, </a:t>
          </a:r>
          <a:r>
            <a:rPr lang="en-US" sz="3500" dirty="0" err="1">
              <a:latin typeface="Roboto Condensed"/>
            </a:rPr>
            <a:t>mục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đích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nói</a:t>
          </a:r>
          <a:r>
            <a:rPr lang="en-US" sz="3500" dirty="0">
              <a:latin typeface="Roboto Condensed"/>
            </a:rPr>
            <a:t>, </a:t>
          </a:r>
          <a:r>
            <a:rPr lang="en-US" sz="3500" dirty="0" err="1">
              <a:latin typeface="Roboto Condensed"/>
            </a:rPr>
            <a:t>người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nghe</a:t>
          </a:r>
          <a:r>
            <a:rPr lang="en-US" sz="3500" dirty="0">
              <a:latin typeface="Roboto Condensed"/>
            </a:rPr>
            <a:t> -&gt; </a:t>
          </a:r>
          <a:r>
            <a:rPr lang="en-US" sz="3500" dirty="0" err="1">
              <a:latin typeface="Roboto Condensed"/>
            </a:rPr>
            <a:t>tìm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ý</a:t>
          </a:r>
          <a:r>
            <a:rPr lang="en-US" sz="3500" dirty="0">
              <a:latin typeface="Roboto Condensed"/>
            </a:rPr>
            <a:t>, </a:t>
          </a:r>
          <a:r>
            <a:rPr lang="en-US" sz="3500" dirty="0" err="1">
              <a:latin typeface="Roboto Condensed"/>
            </a:rPr>
            <a:t>lập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dàn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ý</a:t>
          </a:r>
          <a:r>
            <a:rPr lang="en-US" sz="3500" dirty="0">
              <a:latin typeface="Roboto Condensed"/>
            </a:rPr>
            <a:t>)</a:t>
          </a:r>
          <a:endParaRPr lang="en-US" sz="3500" dirty="0"/>
        </a:p>
      </dgm:t>
    </dgm:pt>
    <dgm:pt modelId="{3C88D2A4-5C2A-8642-9071-D2B102AE3D53}" type="parTrans" cxnId="{BB5BA8B4-6DF3-1549-9965-106EC6D1A8F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2C6843-A0B8-954D-B137-B308E7084C96}" type="sibTrans" cxnId="{BB5BA8B4-6DF3-1549-9965-106EC6D1A8F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80A3BC-3590-C049-9864-7A10E4D15898}">
      <dgm:prSet custT="1"/>
      <dgm:spPr/>
      <dgm:t>
        <a:bodyPr/>
        <a:lstStyle/>
        <a:p>
          <a:pPr>
            <a:lnSpc>
              <a:spcPct val="130000"/>
            </a:lnSpc>
            <a:spcAft>
              <a:spcPts val="0"/>
            </a:spcAft>
          </a:pPr>
          <a:r>
            <a:rPr lang="en-US" sz="3500" b="1" dirty="0" err="1">
              <a:latin typeface="Roboto Condensed"/>
            </a:rPr>
            <a:t>Bước</a:t>
          </a:r>
          <a:r>
            <a:rPr lang="en-US" sz="3500" b="1" dirty="0">
              <a:latin typeface="Roboto Condensed"/>
            </a:rPr>
            <a:t> 2: </a:t>
          </a:r>
          <a:r>
            <a:rPr lang="en-US" sz="3500" dirty="0" err="1">
              <a:latin typeface="Roboto Condensed"/>
            </a:rPr>
            <a:t>Trình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bày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bài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nói</a:t>
          </a:r>
          <a:r>
            <a:rPr lang="en-US" sz="3500" dirty="0">
              <a:latin typeface="Roboto Condensed"/>
            </a:rPr>
            <a:t> (</a:t>
          </a:r>
          <a:r>
            <a:rPr lang="en-US" sz="3500" dirty="0" err="1">
              <a:latin typeface="Roboto Condensed"/>
            </a:rPr>
            <a:t>Luyện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tập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và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trình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bày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bài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nói</a:t>
          </a:r>
          <a:r>
            <a:rPr lang="en-US" sz="3500" dirty="0">
              <a:latin typeface="Roboto Condensed"/>
            </a:rPr>
            <a:t>)</a:t>
          </a:r>
        </a:p>
      </dgm:t>
    </dgm:pt>
    <dgm:pt modelId="{0157865C-CA1C-3D49-8DE0-3B788FC8137D}" type="parTrans" cxnId="{107F75D0-D73A-5C44-BE5D-04BD2D95F15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362444-F223-E146-A09A-F75A7A1A8D9D}" type="sibTrans" cxnId="{107F75D0-D73A-5C44-BE5D-04BD2D95F15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805EAC6-8407-C842-A3D6-5BD07F30E9F3}">
      <dgm:prSet custT="1"/>
      <dgm:spPr/>
      <dgm:t>
        <a:bodyPr/>
        <a:lstStyle/>
        <a:p>
          <a:pPr>
            <a:lnSpc>
              <a:spcPct val="130000"/>
            </a:lnSpc>
            <a:spcAft>
              <a:spcPts val="0"/>
            </a:spcAft>
          </a:pPr>
          <a:r>
            <a:rPr lang="en-US" sz="3500" b="1" dirty="0" err="1">
              <a:latin typeface="Roboto Condensed"/>
            </a:rPr>
            <a:t>Bước</a:t>
          </a:r>
          <a:r>
            <a:rPr lang="en-US" sz="3500" b="1" dirty="0">
              <a:latin typeface="Roboto Condensed"/>
            </a:rPr>
            <a:t> 3: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Trao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đổi</a:t>
          </a:r>
          <a:r>
            <a:rPr lang="en-US" sz="3500" dirty="0">
              <a:latin typeface="Roboto Condensed"/>
            </a:rPr>
            <a:t>, </a:t>
          </a:r>
          <a:r>
            <a:rPr lang="en-US" sz="3500" dirty="0" err="1">
              <a:latin typeface="Roboto Condensed"/>
            </a:rPr>
            <a:t>đánh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giá</a:t>
          </a:r>
          <a:r>
            <a:rPr lang="en-US" sz="3500" dirty="0">
              <a:latin typeface="Roboto Condensed"/>
            </a:rPr>
            <a:t>, </a:t>
          </a:r>
          <a:r>
            <a:rPr lang="en-US" sz="3500" dirty="0" err="1">
              <a:latin typeface="Roboto Condensed"/>
            </a:rPr>
            <a:t>rút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kinh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nghiệm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sau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khi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nói</a:t>
          </a:r>
          <a:r>
            <a:rPr lang="en-US" sz="3500" dirty="0">
              <a:latin typeface="Roboto Condensed"/>
            </a:rPr>
            <a:t> (</a:t>
          </a:r>
          <a:r>
            <a:rPr lang="en-US" sz="3500" dirty="0" err="1">
              <a:latin typeface="Roboto Condensed"/>
            </a:rPr>
            <a:t>sử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dụng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bảng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kiểm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để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tự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nhận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xét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và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nhận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xét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sản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phẩm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của</a:t>
          </a:r>
          <a:r>
            <a:rPr lang="en-US" sz="3500" dirty="0">
              <a:latin typeface="Roboto Condensed"/>
            </a:rPr>
            <a:t> </a:t>
          </a:r>
          <a:r>
            <a:rPr lang="en-US" sz="3500" dirty="0" err="1">
              <a:latin typeface="Roboto Condensed"/>
            </a:rPr>
            <a:t>bạn</a:t>
          </a:r>
          <a:r>
            <a:rPr lang="en-US" sz="3500" dirty="0">
              <a:latin typeface="Roboto Condensed"/>
            </a:rPr>
            <a:t>)</a:t>
          </a:r>
        </a:p>
      </dgm:t>
    </dgm:pt>
    <dgm:pt modelId="{727A6F96-04D7-5543-98B0-DF5AC98F51A8}" type="parTrans" cxnId="{E47D0CB0-75DF-C640-A29E-A89350C5AD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A29F92-AD06-C241-BF25-AE16B1ED7A42}" type="sibTrans" cxnId="{E47D0CB0-75DF-C640-A29E-A89350C5AD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93CE705-D5F6-B042-8AF2-E870E96577BE}" type="pres">
      <dgm:prSet presAssocID="{B04996CD-852E-AC4C-8B8F-0122756519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8A6FA-DE41-0C47-B5E8-D2C19C6F508E}" type="pres">
      <dgm:prSet presAssocID="{0C21F5DA-E7AA-AD48-A581-90DE0E67D87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0BCA5-8B10-044E-8395-AA8F4D7BCFA4}" type="pres">
      <dgm:prSet presAssocID="{EC2C6843-A0B8-954D-B137-B308E7084C96}" presName="space" presStyleCnt="0"/>
      <dgm:spPr/>
    </dgm:pt>
    <dgm:pt modelId="{895E9C5E-9E3F-3843-9ECD-FA2E23154283}" type="pres">
      <dgm:prSet presAssocID="{8080A3BC-3590-C049-9864-7A10E4D1589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57CD0-9192-0F42-99C7-8A8B42F6A4CD}" type="pres">
      <dgm:prSet presAssocID="{91362444-F223-E146-A09A-F75A7A1A8D9D}" presName="space" presStyleCnt="0"/>
      <dgm:spPr/>
    </dgm:pt>
    <dgm:pt modelId="{408C565A-E988-C44D-B22C-39E041421032}" type="pres">
      <dgm:prSet presAssocID="{7805EAC6-8407-C842-A3D6-5BD07F30E9F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D42C4-646D-C74D-A92A-DC7027051AB3}" type="presOf" srcId="{7805EAC6-8407-C842-A3D6-5BD07F30E9F3}" destId="{408C565A-E988-C44D-B22C-39E041421032}" srcOrd="0" destOrd="0" presId="urn:microsoft.com/office/officeart/2005/8/layout/venn3"/>
    <dgm:cxn modelId="{41154E79-3070-D642-81B4-D7C2FBDE19FA}" type="presOf" srcId="{0C21F5DA-E7AA-AD48-A581-90DE0E67D87E}" destId="{E598A6FA-DE41-0C47-B5E8-D2C19C6F508E}" srcOrd="0" destOrd="0" presId="urn:microsoft.com/office/officeart/2005/8/layout/venn3"/>
    <dgm:cxn modelId="{107F75D0-D73A-5C44-BE5D-04BD2D95F159}" srcId="{B04996CD-852E-AC4C-8B8F-012275651955}" destId="{8080A3BC-3590-C049-9864-7A10E4D15898}" srcOrd="1" destOrd="0" parTransId="{0157865C-CA1C-3D49-8DE0-3B788FC8137D}" sibTransId="{91362444-F223-E146-A09A-F75A7A1A8D9D}"/>
    <dgm:cxn modelId="{DEA28621-8417-0B47-A7E5-F3A2861CCF21}" type="presOf" srcId="{8080A3BC-3590-C049-9864-7A10E4D15898}" destId="{895E9C5E-9E3F-3843-9ECD-FA2E23154283}" srcOrd="0" destOrd="0" presId="urn:microsoft.com/office/officeart/2005/8/layout/venn3"/>
    <dgm:cxn modelId="{E47D0CB0-75DF-C640-A29E-A89350C5AD1F}" srcId="{B04996CD-852E-AC4C-8B8F-012275651955}" destId="{7805EAC6-8407-C842-A3D6-5BD07F30E9F3}" srcOrd="2" destOrd="0" parTransId="{727A6F96-04D7-5543-98B0-DF5AC98F51A8}" sibTransId="{DFA29F92-AD06-C241-BF25-AE16B1ED7A42}"/>
    <dgm:cxn modelId="{A3C11C29-3FF2-6042-BB1E-9B11C51A8FC6}" type="presOf" srcId="{B04996CD-852E-AC4C-8B8F-012275651955}" destId="{C93CE705-D5F6-B042-8AF2-E870E96577BE}" srcOrd="0" destOrd="0" presId="urn:microsoft.com/office/officeart/2005/8/layout/venn3"/>
    <dgm:cxn modelId="{BB5BA8B4-6DF3-1549-9965-106EC6D1A8F4}" srcId="{B04996CD-852E-AC4C-8B8F-012275651955}" destId="{0C21F5DA-E7AA-AD48-A581-90DE0E67D87E}" srcOrd="0" destOrd="0" parTransId="{3C88D2A4-5C2A-8642-9071-D2B102AE3D53}" sibTransId="{EC2C6843-A0B8-954D-B137-B308E7084C96}"/>
    <dgm:cxn modelId="{66D7DD4A-F42B-114D-8057-76BCB670D9C7}" type="presParOf" srcId="{C93CE705-D5F6-B042-8AF2-E870E96577BE}" destId="{E598A6FA-DE41-0C47-B5E8-D2C19C6F508E}" srcOrd="0" destOrd="0" presId="urn:microsoft.com/office/officeart/2005/8/layout/venn3"/>
    <dgm:cxn modelId="{F88B80D3-7DC9-3D43-A0B9-9032022168CD}" type="presParOf" srcId="{C93CE705-D5F6-B042-8AF2-E870E96577BE}" destId="{BAA0BCA5-8B10-044E-8395-AA8F4D7BCFA4}" srcOrd="1" destOrd="0" presId="urn:microsoft.com/office/officeart/2005/8/layout/venn3"/>
    <dgm:cxn modelId="{04FD520D-54E9-8F42-A370-48AFB57883A9}" type="presParOf" srcId="{C93CE705-D5F6-B042-8AF2-E870E96577BE}" destId="{895E9C5E-9E3F-3843-9ECD-FA2E23154283}" srcOrd="2" destOrd="0" presId="urn:microsoft.com/office/officeart/2005/8/layout/venn3"/>
    <dgm:cxn modelId="{6AE72CA4-F51D-994E-89ED-82FA88B8761D}" type="presParOf" srcId="{C93CE705-D5F6-B042-8AF2-E870E96577BE}" destId="{42A57CD0-9192-0F42-99C7-8A8B42F6A4CD}" srcOrd="3" destOrd="0" presId="urn:microsoft.com/office/officeart/2005/8/layout/venn3"/>
    <dgm:cxn modelId="{A8EFE2C6-1D39-BE49-9BD6-14CAD54AFA95}" type="presParOf" srcId="{C93CE705-D5F6-B042-8AF2-E870E96577BE}" destId="{408C565A-E988-C44D-B22C-39E04142103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A6FA-DE41-0C47-B5E8-D2C19C6F508E}">
      <dsp:nvSpPr>
        <dsp:cNvPr id="0" name=""/>
        <dsp:cNvSpPr/>
      </dsp:nvSpPr>
      <dsp:spPr>
        <a:xfrm>
          <a:off x="6668" y="1265498"/>
          <a:ext cx="5831237" cy="583123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20912" tIns="44450" rIns="320912" bIns="44450" numCol="1" spcCol="1270" anchor="ctr" anchorCtr="0">
          <a:noAutofit/>
        </a:bodyPr>
        <a:lstStyle/>
        <a:p>
          <a:pPr lvl="0" algn="ctr" defTabSz="15557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en-US" sz="3500" b="1" kern="1200" dirty="0" err="1">
              <a:latin typeface="Roboto Condensed"/>
            </a:rPr>
            <a:t>Bước</a:t>
          </a:r>
          <a:r>
            <a:rPr lang="en-US" sz="3500" b="1" kern="1200" dirty="0">
              <a:latin typeface="Roboto Condensed"/>
            </a:rPr>
            <a:t> 1: </a:t>
          </a:r>
          <a:r>
            <a:rPr lang="en-US" sz="3500" kern="1200" dirty="0" err="1">
              <a:latin typeface="Roboto Condensed"/>
            </a:rPr>
            <a:t>Chuẩn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bị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trước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khi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nói</a:t>
          </a:r>
          <a:r>
            <a:rPr lang="en-US" sz="3500" kern="1200" dirty="0">
              <a:latin typeface="Roboto Condensed"/>
            </a:rPr>
            <a:t> (</a:t>
          </a:r>
          <a:r>
            <a:rPr lang="en-US" sz="3500" kern="1200" dirty="0" err="1">
              <a:latin typeface="Roboto Condensed"/>
            </a:rPr>
            <a:t>xác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định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đề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tài</a:t>
          </a:r>
          <a:r>
            <a:rPr lang="en-US" sz="3500" kern="1200" dirty="0">
              <a:latin typeface="Roboto Condensed"/>
            </a:rPr>
            <a:t>, </a:t>
          </a:r>
          <a:r>
            <a:rPr lang="en-US" sz="3500" kern="1200" dirty="0" err="1">
              <a:latin typeface="Roboto Condensed"/>
            </a:rPr>
            <a:t>không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gian</a:t>
          </a:r>
          <a:r>
            <a:rPr lang="en-US" sz="3500" kern="1200" dirty="0">
              <a:latin typeface="Roboto Condensed"/>
            </a:rPr>
            <a:t>, </a:t>
          </a:r>
          <a:r>
            <a:rPr lang="en-US" sz="3500" kern="1200" dirty="0" err="1">
              <a:latin typeface="Roboto Condensed"/>
            </a:rPr>
            <a:t>thời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gian</a:t>
          </a:r>
          <a:r>
            <a:rPr lang="en-US" sz="3500" kern="1200" dirty="0">
              <a:latin typeface="Roboto Condensed"/>
            </a:rPr>
            <a:t>, </a:t>
          </a:r>
          <a:r>
            <a:rPr lang="en-US" sz="3500" kern="1200" dirty="0" err="1">
              <a:latin typeface="Roboto Condensed"/>
            </a:rPr>
            <a:t>mục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đích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nói</a:t>
          </a:r>
          <a:r>
            <a:rPr lang="en-US" sz="3500" kern="1200" dirty="0">
              <a:latin typeface="Roboto Condensed"/>
            </a:rPr>
            <a:t>, </a:t>
          </a:r>
          <a:r>
            <a:rPr lang="en-US" sz="3500" kern="1200" dirty="0" err="1">
              <a:latin typeface="Roboto Condensed"/>
            </a:rPr>
            <a:t>người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nghe</a:t>
          </a:r>
          <a:r>
            <a:rPr lang="en-US" sz="3500" kern="1200" dirty="0">
              <a:latin typeface="Roboto Condensed"/>
            </a:rPr>
            <a:t> -&gt; </a:t>
          </a:r>
          <a:r>
            <a:rPr lang="en-US" sz="3500" kern="1200" dirty="0" err="1">
              <a:latin typeface="Roboto Condensed"/>
            </a:rPr>
            <a:t>tìm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ý</a:t>
          </a:r>
          <a:r>
            <a:rPr lang="en-US" sz="3500" kern="1200" dirty="0">
              <a:latin typeface="Roboto Condensed"/>
            </a:rPr>
            <a:t>, </a:t>
          </a:r>
          <a:r>
            <a:rPr lang="en-US" sz="3500" kern="1200" dirty="0" err="1">
              <a:latin typeface="Roboto Condensed"/>
            </a:rPr>
            <a:t>lập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dàn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ý</a:t>
          </a:r>
          <a:r>
            <a:rPr lang="en-US" sz="3500" kern="1200" dirty="0">
              <a:latin typeface="Roboto Condensed"/>
            </a:rPr>
            <a:t>)</a:t>
          </a:r>
          <a:endParaRPr lang="en-US" sz="3500" kern="1200" dirty="0"/>
        </a:p>
      </dsp:txBody>
      <dsp:txXfrm>
        <a:off x="860633" y="2119463"/>
        <a:ext cx="4123307" cy="4123307"/>
      </dsp:txXfrm>
    </dsp:sp>
    <dsp:sp modelId="{895E9C5E-9E3F-3843-9ECD-FA2E23154283}">
      <dsp:nvSpPr>
        <dsp:cNvPr id="0" name=""/>
        <dsp:cNvSpPr/>
      </dsp:nvSpPr>
      <dsp:spPr>
        <a:xfrm>
          <a:off x="4671658" y="1265498"/>
          <a:ext cx="5831237" cy="583123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20912" tIns="44450" rIns="320912" bIns="44450" numCol="1" spcCol="1270" anchor="ctr" anchorCtr="0">
          <a:noAutofit/>
        </a:bodyPr>
        <a:lstStyle/>
        <a:p>
          <a:pPr lvl="0" algn="ctr" defTabSz="15557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en-US" sz="3500" b="1" kern="1200" dirty="0" err="1">
              <a:latin typeface="Roboto Condensed"/>
            </a:rPr>
            <a:t>Bước</a:t>
          </a:r>
          <a:r>
            <a:rPr lang="en-US" sz="3500" b="1" kern="1200" dirty="0">
              <a:latin typeface="Roboto Condensed"/>
            </a:rPr>
            <a:t> 2: </a:t>
          </a:r>
          <a:r>
            <a:rPr lang="en-US" sz="3500" kern="1200" dirty="0" err="1">
              <a:latin typeface="Roboto Condensed"/>
            </a:rPr>
            <a:t>Trình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bày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bài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nói</a:t>
          </a:r>
          <a:r>
            <a:rPr lang="en-US" sz="3500" kern="1200" dirty="0">
              <a:latin typeface="Roboto Condensed"/>
            </a:rPr>
            <a:t> (</a:t>
          </a:r>
          <a:r>
            <a:rPr lang="en-US" sz="3500" kern="1200" dirty="0" err="1">
              <a:latin typeface="Roboto Condensed"/>
            </a:rPr>
            <a:t>Luyện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tập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và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trình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bày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bài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nói</a:t>
          </a:r>
          <a:r>
            <a:rPr lang="en-US" sz="3500" kern="1200" dirty="0">
              <a:latin typeface="Roboto Condensed"/>
            </a:rPr>
            <a:t>)</a:t>
          </a:r>
        </a:p>
      </dsp:txBody>
      <dsp:txXfrm>
        <a:off x="5525623" y="2119463"/>
        <a:ext cx="4123307" cy="4123307"/>
      </dsp:txXfrm>
    </dsp:sp>
    <dsp:sp modelId="{408C565A-E988-C44D-B22C-39E041421032}">
      <dsp:nvSpPr>
        <dsp:cNvPr id="0" name=""/>
        <dsp:cNvSpPr/>
      </dsp:nvSpPr>
      <dsp:spPr>
        <a:xfrm>
          <a:off x="9336648" y="1265498"/>
          <a:ext cx="5831237" cy="583123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20912" tIns="44450" rIns="320912" bIns="44450" numCol="1" spcCol="1270" anchor="ctr" anchorCtr="0">
          <a:noAutofit/>
        </a:bodyPr>
        <a:lstStyle/>
        <a:p>
          <a:pPr lvl="0" algn="ctr" defTabSz="15557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en-US" sz="3500" b="1" kern="1200" dirty="0" err="1">
              <a:latin typeface="Roboto Condensed"/>
            </a:rPr>
            <a:t>Bước</a:t>
          </a:r>
          <a:r>
            <a:rPr lang="en-US" sz="3500" b="1" kern="1200" dirty="0">
              <a:latin typeface="Roboto Condensed"/>
            </a:rPr>
            <a:t> 3: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Trao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đổi</a:t>
          </a:r>
          <a:r>
            <a:rPr lang="en-US" sz="3500" kern="1200" dirty="0">
              <a:latin typeface="Roboto Condensed"/>
            </a:rPr>
            <a:t>, </a:t>
          </a:r>
          <a:r>
            <a:rPr lang="en-US" sz="3500" kern="1200" dirty="0" err="1">
              <a:latin typeface="Roboto Condensed"/>
            </a:rPr>
            <a:t>đánh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giá</a:t>
          </a:r>
          <a:r>
            <a:rPr lang="en-US" sz="3500" kern="1200" dirty="0">
              <a:latin typeface="Roboto Condensed"/>
            </a:rPr>
            <a:t>, </a:t>
          </a:r>
          <a:r>
            <a:rPr lang="en-US" sz="3500" kern="1200" dirty="0" err="1">
              <a:latin typeface="Roboto Condensed"/>
            </a:rPr>
            <a:t>rút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kinh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nghiệm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sau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khi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nói</a:t>
          </a:r>
          <a:r>
            <a:rPr lang="en-US" sz="3500" kern="1200" dirty="0">
              <a:latin typeface="Roboto Condensed"/>
            </a:rPr>
            <a:t> (</a:t>
          </a:r>
          <a:r>
            <a:rPr lang="en-US" sz="3500" kern="1200" dirty="0" err="1">
              <a:latin typeface="Roboto Condensed"/>
            </a:rPr>
            <a:t>sử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dụng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bảng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kiểm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để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tự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nhận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xét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và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nhận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xét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sản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phẩm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của</a:t>
          </a:r>
          <a:r>
            <a:rPr lang="en-US" sz="3500" kern="1200" dirty="0">
              <a:latin typeface="Roboto Condensed"/>
            </a:rPr>
            <a:t> </a:t>
          </a:r>
          <a:r>
            <a:rPr lang="en-US" sz="3500" kern="1200" dirty="0" err="1">
              <a:latin typeface="Roboto Condensed"/>
            </a:rPr>
            <a:t>bạn</a:t>
          </a:r>
          <a:r>
            <a:rPr lang="en-US" sz="3500" kern="1200" dirty="0">
              <a:latin typeface="Roboto Condensed"/>
            </a:rPr>
            <a:t>)</a:t>
          </a:r>
        </a:p>
      </dsp:txBody>
      <dsp:txXfrm>
        <a:off x="10190613" y="2119463"/>
        <a:ext cx="4123307" cy="412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125CC-34B2-4B85-B278-1077865E0E5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5A2A-F29E-46F1-8229-AF2E3EB8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5F5EF"/>
                </a:solidFill>
                <a:latin typeface="Roboto Condensed"/>
              </a:rPr>
              <a:t>https://www.youtube.com/watch?v=QZ_vkddqUd0&amp;t=73s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95A2A-F29E-46F1-8229-AF2E3EB88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5F5EF"/>
                </a:solidFill>
                <a:latin typeface="Roboto Condensed"/>
              </a:rPr>
              <a:t>https://www.youtube.com/watch?v=QZ_vkddqUd0&amp;t=73s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95A2A-F29E-46F1-8229-AF2E3EB88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9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3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20.png"/><Relationship Id="rId5" Type="http://schemas.openxmlformats.org/officeDocument/2006/relationships/image" Target="../media/image35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8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3.svg"/><Relationship Id="rId7" Type="http://schemas.openxmlformats.org/officeDocument/2006/relationships/image" Target="../media/image37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85.svg"/><Relationship Id="rId4" Type="http://schemas.openxmlformats.org/officeDocument/2006/relationships/image" Target="../media/image44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89.svg"/><Relationship Id="rId10" Type="http://schemas.openxmlformats.org/officeDocument/2006/relationships/image" Target="../media/image19.png"/><Relationship Id="rId4" Type="http://schemas.openxmlformats.org/officeDocument/2006/relationships/image" Target="../media/image47.png"/><Relationship Id="rId9" Type="http://schemas.openxmlformats.org/officeDocument/2006/relationships/image" Target="../media/image9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3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Z_vkddqUd0?start=73&amp;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4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Relationship Id="rId1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26.png"/><Relationship Id="rId10" Type="http://schemas.openxmlformats.org/officeDocument/2006/relationships/image" Target="../media/image39.svg"/><Relationship Id="rId4" Type="http://schemas.openxmlformats.org/officeDocument/2006/relationships/image" Target="../media/image48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6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97432" y="3676216"/>
            <a:ext cx="5202180" cy="47197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04080">
            <a:off x="12527423" y="7754760"/>
            <a:ext cx="2712990" cy="1282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69455" y="-1181039"/>
            <a:ext cx="4030596" cy="39646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35316" y="7070701"/>
            <a:ext cx="4072186" cy="26506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46654" y="2783602"/>
            <a:ext cx="5202181" cy="5058002"/>
            <a:chOff x="13214" y="0"/>
            <a:chExt cx="757596" cy="736600"/>
          </a:xfrm>
        </p:grpSpPr>
        <p:sp>
          <p:nvSpPr>
            <p:cNvPr id="7" name="Freeform 7"/>
            <p:cNvSpPr/>
            <p:nvPr/>
          </p:nvSpPr>
          <p:spPr>
            <a:xfrm>
              <a:off x="13214" y="427"/>
              <a:ext cx="757596" cy="736173"/>
            </a:xfrm>
            <a:prstGeom prst="ellipse">
              <a:avLst/>
            </a:prstGeom>
            <a:solidFill>
              <a:srgbClr val="B2D8FA">
                <a:alpha val="77647"/>
              </a:srgbClr>
            </a:solidFill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Việc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kể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lại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truyện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cổ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tích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bằng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hình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thức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nói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có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khác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gì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với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việc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kể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lại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truyện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cổ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tích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bằng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hình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thức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viết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04859" y="4755742"/>
            <a:ext cx="4880525" cy="5058002"/>
            <a:chOff x="54623" y="0"/>
            <a:chExt cx="710753" cy="736600"/>
          </a:xfrm>
        </p:grpSpPr>
        <p:sp>
          <p:nvSpPr>
            <p:cNvPr id="10" name="Freeform 10"/>
            <p:cNvSpPr/>
            <p:nvPr/>
          </p:nvSpPr>
          <p:spPr>
            <a:xfrm>
              <a:off x="54623" y="0"/>
              <a:ext cx="710753" cy="716572"/>
            </a:xfrm>
            <a:prstGeom prst="ellipse">
              <a:avLst/>
            </a:prstGeom>
            <a:solidFill>
              <a:srgbClr val="B2D8FA">
                <a:alpha val="77647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56469"/>
              <a:ext cx="660400" cy="680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Trong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đời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sống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hàng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ngày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chúng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ta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có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thể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kể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lại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một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truyện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cổ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tích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trong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(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những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)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tình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huống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200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nào</a:t>
              </a:r>
              <a:r>
                <a:rPr lang="en-US" sz="3200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54253" y="610781"/>
            <a:ext cx="8771652" cy="173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29"/>
              </a:lnSpc>
              <a:spcBef>
                <a:spcPct val="0"/>
              </a:spcBef>
            </a:pPr>
            <a:r>
              <a:rPr lang="en-US" sz="10235" spc="92" dirty="0">
                <a:solidFill>
                  <a:srgbClr val="6D36C6"/>
                </a:solidFill>
                <a:latin typeface="Fraunces Bold"/>
              </a:rPr>
              <a:t>KHỞI ĐỘNG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EDC90-A903-B8FF-E2C8-C5A967E82015}"/>
              </a:ext>
            </a:extLst>
          </p:cNvPr>
          <p:cNvSpPr txBox="1"/>
          <p:nvPr/>
        </p:nvSpPr>
        <p:spPr>
          <a:xfrm>
            <a:off x="9042400" y="-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ECA47-4325-916C-8CB1-A37330367C17}"/>
              </a:ext>
            </a:extLst>
          </p:cNvPr>
          <p:cNvSpPr txBox="1"/>
          <p:nvPr/>
        </p:nvSpPr>
        <p:spPr>
          <a:xfrm>
            <a:off x="5674131" y="2382000"/>
            <a:ext cx="9296400" cy="77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4000" b="1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Thảo</a:t>
            </a:r>
            <a:r>
              <a:rPr lang="en-US" sz="4000" b="1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luận</a:t>
            </a:r>
            <a:r>
              <a:rPr lang="en-US" sz="4000" b="1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nhóm</a:t>
            </a:r>
            <a:r>
              <a:rPr lang="en-US" sz="4000" b="1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đôi</a:t>
            </a:r>
            <a:r>
              <a:rPr lang="en-US" sz="4000" b="1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000" b="1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thời</a:t>
            </a:r>
            <a:r>
              <a:rPr lang="en-US" sz="4000" b="1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gian</a:t>
            </a:r>
            <a:r>
              <a:rPr lang="en-US" sz="4000" b="1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 </a:t>
            </a:r>
            <a:r>
              <a:rPr lang="en-US" sz="4000" b="1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phút</a:t>
            </a:r>
            <a:r>
              <a:rPr lang="en-US" sz="4000" b="1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41022" y="7416815"/>
            <a:ext cx="5193034" cy="21338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57987" y="2214127"/>
            <a:ext cx="4215475" cy="55733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32389">
            <a:off x="3827497" y="-418775"/>
            <a:ext cx="3773916" cy="24564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820163">
            <a:off x="-1886958" y="481021"/>
            <a:ext cx="3773916" cy="245647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124367" y="1782327"/>
            <a:ext cx="790031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III. TRÌNH BÀY BÀI </a:t>
            </a:r>
            <a:r>
              <a:rPr lang="en-US" sz="5000" b="1" dirty="0" smtClean="0">
                <a:solidFill>
                  <a:srgbClr val="253140"/>
                </a:solidFill>
                <a:latin typeface="Fraunces"/>
              </a:rPr>
              <a:t>NÓI.</a:t>
            </a:r>
            <a:endParaRPr lang="en-US" sz="5000" b="1" dirty="0">
              <a:solidFill>
                <a:srgbClr val="253140"/>
              </a:solidFill>
              <a:latin typeface="Fraunce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731449" y="3197577"/>
            <a:ext cx="10282702" cy="5735610"/>
            <a:chOff x="0" y="0"/>
            <a:chExt cx="32985331" cy="2033660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2921829" cy="20273102"/>
            </a:xfrm>
            <a:custGeom>
              <a:avLst/>
              <a:gdLst/>
              <a:ahLst/>
              <a:cxnLst/>
              <a:rect l="l" t="t" r="r" b="b"/>
              <a:pathLst>
                <a:path w="32921829" h="20273102">
                  <a:moveTo>
                    <a:pt x="32829122" y="20273102"/>
                  </a:moveTo>
                  <a:lnTo>
                    <a:pt x="92710" y="20273102"/>
                  </a:lnTo>
                  <a:cubicBezTo>
                    <a:pt x="41910" y="20273102"/>
                    <a:pt x="0" y="20231193"/>
                    <a:pt x="0" y="201803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2827850" y="0"/>
                  </a:lnTo>
                  <a:cubicBezTo>
                    <a:pt x="32878650" y="0"/>
                    <a:pt x="32920561" y="41910"/>
                    <a:pt x="32920561" y="92710"/>
                  </a:cubicBezTo>
                  <a:lnTo>
                    <a:pt x="32920561" y="20179122"/>
                  </a:lnTo>
                  <a:cubicBezTo>
                    <a:pt x="32921829" y="20231193"/>
                    <a:pt x="32879922" y="20273102"/>
                    <a:pt x="32829122" y="20273102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985329" cy="20336602"/>
            </a:xfrm>
            <a:custGeom>
              <a:avLst/>
              <a:gdLst/>
              <a:ahLst/>
              <a:cxnLst/>
              <a:rect l="l" t="t" r="r" b="b"/>
              <a:pathLst>
                <a:path w="32985329" h="20336602">
                  <a:moveTo>
                    <a:pt x="32860872" y="59690"/>
                  </a:moveTo>
                  <a:cubicBezTo>
                    <a:pt x="32896429" y="59690"/>
                    <a:pt x="32925640" y="88900"/>
                    <a:pt x="32925640" y="124460"/>
                  </a:cubicBezTo>
                  <a:lnTo>
                    <a:pt x="32925640" y="20212143"/>
                  </a:lnTo>
                  <a:cubicBezTo>
                    <a:pt x="32925640" y="20247702"/>
                    <a:pt x="32896429" y="20276913"/>
                    <a:pt x="32860872" y="20276913"/>
                  </a:cubicBezTo>
                  <a:lnTo>
                    <a:pt x="124460" y="20276913"/>
                  </a:lnTo>
                  <a:cubicBezTo>
                    <a:pt x="88900" y="20276913"/>
                    <a:pt x="59690" y="20247702"/>
                    <a:pt x="59690" y="202121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2860872" y="59690"/>
                  </a:lnTo>
                  <a:moveTo>
                    <a:pt x="3286087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212143"/>
                  </a:lnTo>
                  <a:cubicBezTo>
                    <a:pt x="0" y="20280722"/>
                    <a:pt x="55880" y="20336602"/>
                    <a:pt x="124460" y="20336602"/>
                  </a:cubicBezTo>
                  <a:lnTo>
                    <a:pt x="32860872" y="20336602"/>
                  </a:lnTo>
                  <a:cubicBezTo>
                    <a:pt x="32929450" y="20336602"/>
                    <a:pt x="32985329" y="20280722"/>
                    <a:pt x="32985329" y="20212143"/>
                  </a:cubicBezTo>
                  <a:lnTo>
                    <a:pt x="32985329" y="124460"/>
                  </a:lnTo>
                  <a:cubicBezTo>
                    <a:pt x="32985329" y="55880"/>
                    <a:pt x="32929450" y="0"/>
                    <a:pt x="32860872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720126" y="3877523"/>
            <a:ext cx="87088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rgbClr val="000000"/>
                </a:solidFill>
                <a:latin typeface="Roboto Condensed"/>
              </a:rPr>
              <a:t>- HS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nhóm</a:t>
            </a:r>
            <a:endParaRPr lang="en-US" sz="4000" dirty="0">
              <a:solidFill>
                <a:srgbClr val="000000"/>
              </a:solidFill>
              <a:latin typeface="Roboto Condensed"/>
            </a:endParaRPr>
          </a:p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rgbClr val="000000"/>
                </a:solidFill>
                <a:latin typeface="Roboto Condensed"/>
              </a:rPr>
              <a:t>- Các nhóm có 10 phút để luyện tập nói trong </a:t>
            </a:r>
            <a:r>
              <a:rPr lang="en-US" sz="4000" dirty="0" smtClean="0">
                <a:solidFill>
                  <a:srgbClr val="000000"/>
                </a:solidFill>
                <a:latin typeface="Roboto Condensed"/>
              </a:rPr>
              <a:t>nhóm.</a:t>
            </a:r>
            <a:endParaRPr lang="en-US" sz="4000" dirty="0">
              <a:solidFill>
                <a:srgbClr val="000000"/>
              </a:solidFill>
              <a:latin typeface="Roboto Condensed"/>
            </a:endParaRPr>
          </a:p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rgbClr val="000000"/>
                </a:solidFill>
                <a:latin typeface="Roboto Condensed"/>
              </a:rPr>
              <a:t>- Mỗi nhóm có tối đa 5 phút trình bày bài nói và 5 phút để lắng nghe nhận xét cũng như phản hồi nhận xét của các </a:t>
            </a:r>
            <a:r>
              <a:rPr lang="en-US" sz="4000" dirty="0" smtClean="0">
                <a:solidFill>
                  <a:srgbClr val="000000"/>
                </a:solidFill>
                <a:latin typeface="Roboto Condensed"/>
              </a:rPr>
              <a:t>nhóm.</a:t>
            </a:r>
            <a:endParaRPr lang="en-US" sz="4000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68570">
            <a:off x="16556410" y="3637832"/>
            <a:ext cx="1604106" cy="1084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420455" y="5054754"/>
            <a:ext cx="5625705" cy="45517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79287">
            <a:off x="15088020" y="1368691"/>
            <a:ext cx="2190590" cy="27382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132685">
            <a:off x="10139543" y="3712546"/>
            <a:ext cx="2561825" cy="1211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804199">
            <a:off x="12682647" y="-174875"/>
            <a:ext cx="1735769" cy="202261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00731" y="4251100"/>
            <a:ext cx="8002100" cy="2991348"/>
            <a:chOff x="0" y="0"/>
            <a:chExt cx="24344667" cy="9100533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24281168" cy="9037033"/>
            </a:xfrm>
            <a:custGeom>
              <a:avLst/>
              <a:gdLst/>
              <a:ahLst/>
              <a:cxnLst/>
              <a:rect l="l" t="t" r="r" b="b"/>
              <a:pathLst>
                <a:path w="24281168" h="9037033">
                  <a:moveTo>
                    <a:pt x="24188457" y="9037033"/>
                  </a:moveTo>
                  <a:lnTo>
                    <a:pt x="92710" y="9037033"/>
                  </a:lnTo>
                  <a:cubicBezTo>
                    <a:pt x="41910" y="9037033"/>
                    <a:pt x="0" y="8995123"/>
                    <a:pt x="0" y="89443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4187187" y="0"/>
                  </a:lnTo>
                  <a:cubicBezTo>
                    <a:pt x="24237987" y="0"/>
                    <a:pt x="24279896" y="41910"/>
                    <a:pt x="24279896" y="92710"/>
                  </a:cubicBezTo>
                  <a:lnTo>
                    <a:pt x="24279896" y="8943053"/>
                  </a:lnTo>
                  <a:cubicBezTo>
                    <a:pt x="24281168" y="8995123"/>
                    <a:pt x="24239257" y="9037033"/>
                    <a:pt x="24188457" y="9037033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4344668" cy="9100533"/>
            </a:xfrm>
            <a:custGeom>
              <a:avLst/>
              <a:gdLst/>
              <a:ahLst/>
              <a:cxnLst/>
              <a:rect l="l" t="t" r="r" b="b"/>
              <a:pathLst>
                <a:path w="24344668" h="9100533">
                  <a:moveTo>
                    <a:pt x="24220207" y="59690"/>
                  </a:moveTo>
                  <a:cubicBezTo>
                    <a:pt x="24255768" y="59690"/>
                    <a:pt x="24284977" y="88900"/>
                    <a:pt x="24284977" y="124460"/>
                  </a:cubicBezTo>
                  <a:lnTo>
                    <a:pt x="24284977" y="8976073"/>
                  </a:lnTo>
                  <a:cubicBezTo>
                    <a:pt x="24284977" y="9011633"/>
                    <a:pt x="24255768" y="9040843"/>
                    <a:pt x="24220207" y="9040843"/>
                  </a:cubicBezTo>
                  <a:lnTo>
                    <a:pt x="124460" y="9040843"/>
                  </a:lnTo>
                  <a:cubicBezTo>
                    <a:pt x="88900" y="9040843"/>
                    <a:pt x="59690" y="9011633"/>
                    <a:pt x="59690" y="89760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220207" y="59690"/>
                  </a:lnTo>
                  <a:moveTo>
                    <a:pt x="2422020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976073"/>
                  </a:lnTo>
                  <a:cubicBezTo>
                    <a:pt x="0" y="9044653"/>
                    <a:pt x="55880" y="9100533"/>
                    <a:pt x="124460" y="9100533"/>
                  </a:cubicBezTo>
                  <a:lnTo>
                    <a:pt x="24220207" y="9100533"/>
                  </a:lnTo>
                  <a:cubicBezTo>
                    <a:pt x="24288787" y="9100533"/>
                    <a:pt x="24344668" y="9044653"/>
                    <a:pt x="24344668" y="8976073"/>
                  </a:cubicBezTo>
                  <a:lnTo>
                    <a:pt x="24344668" y="124460"/>
                  </a:lnTo>
                  <a:cubicBezTo>
                    <a:pt x="24344668" y="55880"/>
                    <a:pt x="24288787" y="0"/>
                    <a:pt x="24220207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6411" y="6270144"/>
            <a:ext cx="2283899" cy="238357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00730" y="1409700"/>
            <a:ext cx="1191047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dirty="0">
                <a:solidFill>
                  <a:srgbClr val="6D36C6"/>
                </a:solidFill>
                <a:latin typeface="Fraunces"/>
              </a:rPr>
              <a:t>IV. ĐÁNH </a:t>
            </a:r>
            <a:r>
              <a:rPr lang="en-US" sz="5000" b="1" dirty="0" smtClean="0">
                <a:solidFill>
                  <a:srgbClr val="6D36C6"/>
                </a:solidFill>
                <a:latin typeface="Fraunces"/>
              </a:rPr>
              <a:t>GIÁ, RÚT </a:t>
            </a:r>
            <a:r>
              <a:rPr lang="en-US" sz="5000" b="1" dirty="0">
                <a:solidFill>
                  <a:srgbClr val="6D36C6"/>
                </a:solidFill>
                <a:latin typeface="Fraunces"/>
              </a:rPr>
              <a:t>KINH NGHIỆM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07524" y="4883304"/>
            <a:ext cx="6137285" cy="156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4"/>
              </a:lnSpc>
            </a:pPr>
            <a:r>
              <a:rPr lang="en-US" sz="4000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Đánh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giá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dựa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kiểm</a:t>
            </a:r>
            <a:endParaRPr lang="en-US" sz="4000" dirty="0">
              <a:solidFill>
                <a:srgbClr val="000000"/>
              </a:solidFill>
              <a:latin typeface="Roboto Condensed"/>
            </a:endParaRPr>
          </a:p>
          <a:p>
            <a:pPr algn="just">
              <a:lnSpc>
                <a:spcPts val="6434"/>
              </a:lnSpc>
            </a:pPr>
            <a:r>
              <a:rPr lang="en-US" sz="4000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Rút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kinh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nghiệm</a:t>
            </a:r>
            <a:endParaRPr lang="en-US" sz="4000" dirty="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00731" y="2628900"/>
            <a:ext cx="15758569" cy="6629400"/>
            <a:chOff x="0" y="0"/>
            <a:chExt cx="48440200" cy="1842107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8376700" cy="18357571"/>
            </a:xfrm>
            <a:custGeom>
              <a:avLst/>
              <a:gdLst/>
              <a:ahLst/>
              <a:cxnLst/>
              <a:rect l="l" t="t" r="r" b="b"/>
              <a:pathLst>
                <a:path w="48376700" h="18357571">
                  <a:moveTo>
                    <a:pt x="48283989" y="18357571"/>
                  </a:moveTo>
                  <a:lnTo>
                    <a:pt x="92710" y="18357571"/>
                  </a:lnTo>
                  <a:cubicBezTo>
                    <a:pt x="41910" y="18357571"/>
                    <a:pt x="0" y="18315660"/>
                    <a:pt x="0" y="1826486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8282721" y="0"/>
                  </a:lnTo>
                  <a:cubicBezTo>
                    <a:pt x="48333521" y="0"/>
                    <a:pt x="48375429" y="41910"/>
                    <a:pt x="48375429" y="92710"/>
                  </a:cubicBezTo>
                  <a:lnTo>
                    <a:pt x="48375429" y="18263591"/>
                  </a:lnTo>
                  <a:cubicBezTo>
                    <a:pt x="48376700" y="18315660"/>
                    <a:pt x="48334789" y="18357571"/>
                    <a:pt x="48283989" y="18357571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8440200" cy="18421071"/>
            </a:xfrm>
            <a:custGeom>
              <a:avLst/>
              <a:gdLst/>
              <a:ahLst/>
              <a:cxnLst/>
              <a:rect l="l" t="t" r="r" b="b"/>
              <a:pathLst>
                <a:path w="48440200" h="18421071">
                  <a:moveTo>
                    <a:pt x="48315739" y="59690"/>
                  </a:moveTo>
                  <a:cubicBezTo>
                    <a:pt x="48351300" y="59690"/>
                    <a:pt x="48380510" y="88900"/>
                    <a:pt x="48380510" y="124460"/>
                  </a:cubicBezTo>
                  <a:lnTo>
                    <a:pt x="48380510" y="18296610"/>
                  </a:lnTo>
                  <a:cubicBezTo>
                    <a:pt x="48380510" y="18332171"/>
                    <a:pt x="48351300" y="18361382"/>
                    <a:pt x="48315739" y="18361382"/>
                  </a:cubicBezTo>
                  <a:lnTo>
                    <a:pt x="124460" y="18361382"/>
                  </a:lnTo>
                  <a:cubicBezTo>
                    <a:pt x="88900" y="18361382"/>
                    <a:pt x="59690" y="18332171"/>
                    <a:pt x="59690" y="1829661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315739" y="59690"/>
                  </a:lnTo>
                  <a:moveTo>
                    <a:pt x="4831573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296610"/>
                  </a:lnTo>
                  <a:cubicBezTo>
                    <a:pt x="0" y="18365191"/>
                    <a:pt x="55880" y="18421071"/>
                    <a:pt x="124460" y="18421071"/>
                  </a:cubicBezTo>
                  <a:lnTo>
                    <a:pt x="48315739" y="18421071"/>
                  </a:lnTo>
                  <a:cubicBezTo>
                    <a:pt x="48384321" y="18421071"/>
                    <a:pt x="48440200" y="18365191"/>
                    <a:pt x="48440200" y="18296610"/>
                  </a:cubicBezTo>
                  <a:lnTo>
                    <a:pt x="48440200" y="124460"/>
                  </a:lnTo>
                  <a:cubicBezTo>
                    <a:pt x="48440200" y="55880"/>
                    <a:pt x="48384321" y="0"/>
                    <a:pt x="48315739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54188">
            <a:off x="7428835" y="220662"/>
            <a:ext cx="2377030" cy="226898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65970" y="1059751"/>
            <a:ext cx="6805069" cy="912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6000" b="1" dirty="0">
                <a:solidFill>
                  <a:srgbClr val="253140"/>
                </a:solidFill>
                <a:latin typeface="Fraunces"/>
              </a:rPr>
              <a:t>V. VẬN DỤNG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68437" y="3183905"/>
            <a:ext cx="14898099" cy="5696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Mỗi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HS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thực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hiện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nhiệm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vụ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kể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lại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một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truyện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cổ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tích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– quay video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gửi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lại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cho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GV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- </a:t>
            </a:r>
            <a:r>
              <a:rPr lang="en-US" sz="3600" b="1" dirty="0" err="1">
                <a:solidFill>
                  <a:srgbClr val="253140"/>
                </a:solidFill>
                <a:latin typeface="Roboto Condensed"/>
              </a:rPr>
              <a:t>Yêu</a:t>
            </a:r>
            <a:r>
              <a:rPr lang="en-US" sz="3600" b="1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b="1" dirty="0" err="1">
                <a:solidFill>
                  <a:srgbClr val="253140"/>
                </a:solidFill>
                <a:latin typeface="Roboto Condensed"/>
              </a:rPr>
              <a:t>cầu</a:t>
            </a:r>
            <a:r>
              <a:rPr lang="en-US" sz="3600" b="1" dirty="0">
                <a:solidFill>
                  <a:srgbClr val="253140"/>
                </a:solidFill>
                <a:latin typeface="Roboto Condensed"/>
              </a:rPr>
              <a:t>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+ HS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vận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dụng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kĩ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năng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nói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và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nghe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để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kể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lại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một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truyện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cổ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tích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bằng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lời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nhân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vật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không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đọc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khuyến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khích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sử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dụng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đạo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cụ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hình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ảnh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minh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họa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trang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phục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…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+ Video quay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rõ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tối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thiểu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là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chân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dung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học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sinh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, quay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ngang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điện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thoại</a:t>
            </a:r>
            <a:endParaRPr lang="en-US" sz="3600" dirty="0">
              <a:solidFill>
                <a:srgbClr val="253140"/>
              </a:solidFill>
              <a:latin typeface="Roboto Condensed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+ 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Âm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thanh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rõ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không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lẫn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tạp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âm</a:t>
            </a:r>
            <a:endParaRPr lang="en-US" sz="3600" dirty="0">
              <a:solidFill>
                <a:srgbClr val="253140"/>
              </a:solidFill>
              <a:latin typeface="Roboto Condensed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+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Độ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dài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video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không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quá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10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phút</a:t>
            </a:r>
            <a:endParaRPr lang="en-US" sz="3600" dirty="0">
              <a:solidFill>
                <a:srgbClr val="253140"/>
              </a:solidFill>
              <a:latin typeface="Roboto Condensed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+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Hạn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nộp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: 1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tuần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50239" y="6923753"/>
            <a:ext cx="2116297" cy="37547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68920" y="1125537"/>
            <a:ext cx="2401417" cy="19778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191748" flipH="1">
            <a:off x="-5987" y="8780985"/>
            <a:ext cx="1877880" cy="1686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61124">
            <a:off x="10550099" y="8855412"/>
            <a:ext cx="2530199" cy="11960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53039" y="8833905"/>
            <a:ext cx="3121006" cy="2031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11263">
            <a:off x="-135653" y="-446629"/>
            <a:ext cx="2722659" cy="29594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07535">
            <a:off x="16485448" y="-158574"/>
            <a:ext cx="1581760" cy="150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330490" y="6284517"/>
            <a:ext cx="4333257" cy="356902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C0A4266-1A07-A213-A91E-2C4EF6B10873}"/>
              </a:ext>
            </a:extLst>
          </p:cNvPr>
          <p:cNvSpPr txBox="1"/>
          <p:nvPr/>
        </p:nvSpPr>
        <p:spPr>
          <a:xfrm>
            <a:off x="5410200" y="2552700"/>
            <a:ext cx="9677400" cy="912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6000" b="1" dirty="0">
                <a:solidFill>
                  <a:srgbClr val="253140"/>
                </a:solidFill>
                <a:latin typeface="#9Slide04 SFU Belle" panose="00000400000000000000" pitchFamily="2" charset="0"/>
              </a:rPr>
              <a:t>Xin </a:t>
            </a:r>
            <a:r>
              <a:rPr lang="en-US" sz="6000" b="1" dirty="0" err="1">
                <a:solidFill>
                  <a:srgbClr val="253140"/>
                </a:solidFill>
                <a:latin typeface="#9Slide04 SFU Belle" panose="00000400000000000000" pitchFamily="2" charset="0"/>
              </a:rPr>
              <a:t>chào</a:t>
            </a:r>
            <a:r>
              <a:rPr lang="en-US" sz="6000" b="1" dirty="0">
                <a:solidFill>
                  <a:srgbClr val="253140"/>
                </a:solidFill>
                <a:latin typeface="#9Slide04 SFU Belle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253140"/>
                </a:solidFill>
                <a:latin typeface="#9Slide04 SFU Belle" panose="00000400000000000000" pitchFamily="2" charset="0"/>
              </a:rPr>
              <a:t>và</a:t>
            </a:r>
            <a:r>
              <a:rPr lang="en-US" sz="6000" b="1" dirty="0">
                <a:solidFill>
                  <a:srgbClr val="253140"/>
                </a:solidFill>
                <a:latin typeface="#9Slide04 SFU Belle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253140"/>
                </a:solidFill>
                <a:latin typeface="#9Slide04 SFU Belle" panose="00000400000000000000" pitchFamily="2" charset="0"/>
              </a:rPr>
              <a:t>hẹn</a:t>
            </a:r>
            <a:r>
              <a:rPr lang="en-US" sz="6000" b="1" dirty="0">
                <a:solidFill>
                  <a:srgbClr val="253140"/>
                </a:solidFill>
                <a:latin typeface="#9Slide04 SFU Belle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253140"/>
                </a:solidFill>
                <a:latin typeface="#9Slide04 SFU Belle" panose="00000400000000000000" pitchFamily="2" charset="0"/>
              </a:rPr>
              <a:t>gặp</a:t>
            </a:r>
            <a:r>
              <a:rPr lang="en-US" sz="6000" b="1" dirty="0">
                <a:solidFill>
                  <a:srgbClr val="253140"/>
                </a:solidFill>
                <a:latin typeface="#9Slide04 SFU Belle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253140"/>
                </a:solidFill>
                <a:latin typeface="#9Slide04 SFU Belle" panose="00000400000000000000" pitchFamily="2" charset="0"/>
              </a:rPr>
              <a:t>lại</a:t>
            </a:r>
            <a:r>
              <a:rPr lang="en-US" sz="6000" b="1" dirty="0">
                <a:solidFill>
                  <a:srgbClr val="253140"/>
                </a:solidFill>
                <a:latin typeface="#9Slide04 SFU Belle" panose="00000400000000000000" pitchFamily="2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90425">
            <a:off x="17209635" y="2222353"/>
            <a:ext cx="1252020" cy="19181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20880">
            <a:off x="6140400" y="392173"/>
            <a:ext cx="2767353" cy="25610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37166">
            <a:off x="10752105" y="8499879"/>
            <a:ext cx="2439686" cy="24711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71250">
            <a:off x="16016678" y="5974957"/>
            <a:ext cx="2902667" cy="276545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573757" y="1672703"/>
            <a:ext cx="12430660" cy="7067108"/>
            <a:chOff x="0" y="0"/>
            <a:chExt cx="38210554" cy="21723554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8147054" cy="21660055"/>
            </a:xfrm>
            <a:custGeom>
              <a:avLst/>
              <a:gdLst/>
              <a:ahLst/>
              <a:cxnLst/>
              <a:rect l="l" t="t" r="r" b="b"/>
              <a:pathLst>
                <a:path w="38147054" h="21660055">
                  <a:moveTo>
                    <a:pt x="38054344" y="21660055"/>
                  </a:moveTo>
                  <a:lnTo>
                    <a:pt x="92710" y="21660055"/>
                  </a:lnTo>
                  <a:cubicBezTo>
                    <a:pt x="41910" y="21660055"/>
                    <a:pt x="0" y="21618144"/>
                    <a:pt x="0" y="215673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8053073" y="0"/>
                  </a:lnTo>
                  <a:cubicBezTo>
                    <a:pt x="38103873" y="0"/>
                    <a:pt x="38145783" y="41910"/>
                    <a:pt x="38145783" y="92710"/>
                  </a:cubicBezTo>
                  <a:lnTo>
                    <a:pt x="38145783" y="21566074"/>
                  </a:lnTo>
                  <a:cubicBezTo>
                    <a:pt x="38147054" y="21618144"/>
                    <a:pt x="38105144" y="21660055"/>
                    <a:pt x="38054344" y="21660055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8210554" cy="21723555"/>
            </a:xfrm>
            <a:custGeom>
              <a:avLst/>
              <a:gdLst/>
              <a:ahLst/>
              <a:cxnLst/>
              <a:rect l="l" t="t" r="r" b="b"/>
              <a:pathLst>
                <a:path w="38210554" h="21723555">
                  <a:moveTo>
                    <a:pt x="38086094" y="59690"/>
                  </a:moveTo>
                  <a:cubicBezTo>
                    <a:pt x="38121654" y="59690"/>
                    <a:pt x="38150862" y="88900"/>
                    <a:pt x="38150862" y="124460"/>
                  </a:cubicBezTo>
                  <a:lnTo>
                    <a:pt x="38150862" y="21599094"/>
                  </a:lnTo>
                  <a:cubicBezTo>
                    <a:pt x="38150862" y="21634655"/>
                    <a:pt x="38121654" y="21663865"/>
                    <a:pt x="38086094" y="21663865"/>
                  </a:cubicBezTo>
                  <a:lnTo>
                    <a:pt x="124460" y="21663865"/>
                  </a:lnTo>
                  <a:cubicBezTo>
                    <a:pt x="88900" y="21663865"/>
                    <a:pt x="59690" y="21634655"/>
                    <a:pt x="59690" y="215990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086094" y="59690"/>
                  </a:lnTo>
                  <a:moveTo>
                    <a:pt x="380860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1599094"/>
                  </a:lnTo>
                  <a:cubicBezTo>
                    <a:pt x="0" y="21667674"/>
                    <a:pt x="55880" y="21723555"/>
                    <a:pt x="124460" y="21723555"/>
                  </a:cubicBezTo>
                  <a:lnTo>
                    <a:pt x="38086094" y="21723555"/>
                  </a:lnTo>
                  <a:cubicBezTo>
                    <a:pt x="38154673" y="21723555"/>
                    <a:pt x="38210554" y="21667674"/>
                    <a:pt x="38210554" y="21599094"/>
                  </a:cubicBezTo>
                  <a:lnTo>
                    <a:pt x="38210554" y="124460"/>
                  </a:lnTo>
                  <a:cubicBezTo>
                    <a:pt x="38210554" y="55880"/>
                    <a:pt x="38154673" y="0"/>
                    <a:pt x="38086094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43575">
            <a:off x="1459906" y="1580833"/>
            <a:ext cx="1674700" cy="17511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24875" y="-311375"/>
            <a:ext cx="2044424" cy="10909749"/>
            <a:chOff x="0" y="0"/>
            <a:chExt cx="6284347" cy="33535433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6220847" cy="33471932"/>
            </a:xfrm>
            <a:custGeom>
              <a:avLst/>
              <a:gdLst/>
              <a:ahLst/>
              <a:cxnLst/>
              <a:rect l="l" t="t" r="r" b="b"/>
              <a:pathLst>
                <a:path w="6220847" h="33471932">
                  <a:moveTo>
                    <a:pt x="6128137" y="33471932"/>
                  </a:moveTo>
                  <a:lnTo>
                    <a:pt x="92710" y="33471932"/>
                  </a:lnTo>
                  <a:cubicBezTo>
                    <a:pt x="41910" y="33471932"/>
                    <a:pt x="0" y="33430021"/>
                    <a:pt x="0" y="3337922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126867" y="0"/>
                  </a:lnTo>
                  <a:cubicBezTo>
                    <a:pt x="6177667" y="0"/>
                    <a:pt x="6219577" y="41910"/>
                    <a:pt x="6219577" y="92710"/>
                  </a:cubicBezTo>
                  <a:lnTo>
                    <a:pt x="6219577" y="33377953"/>
                  </a:lnTo>
                  <a:cubicBezTo>
                    <a:pt x="6220847" y="33430021"/>
                    <a:pt x="6178937" y="33471932"/>
                    <a:pt x="6128137" y="33471932"/>
                  </a:cubicBezTo>
                  <a:close/>
                </a:path>
              </a:pathLst>
            </a:custGeom>
            <a:solidFill>
              <a:srgbClr val="5DA1D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284347" cy="33535432"/>
            </a:xfrm>
            <a:custGeom>
              <a:avLst/>
              <a:gdLst/>
              <a:ahLst/>
              <a:cxnLst/>
              <a:rect l="l" t="t" r="r" b="b"/>
              <a:pathLst>
                <a:path w="6284347" h="33535432">
                  <a:moveTo>
                    <a:pt x="6159887" y="59690"/>
                  </a:moveTo>
                  <a:cubicBezTo>
                    <a:pt x="6195447" y="59690"/>
                    <a:pt x="6224657" y="88900"/>
                    <a:pt x="6224657" y="124460"/>
                  </a:cubicBezTo>
                  <a:lnTo>
                    <a:pt x="6224657" y="33410971"/>
                  </a:lnTo>
                  <a:cubicBezTo>
                    <a:pt x="6224657" y="33446532"/>
                    <a:pt x="6195447" y="33475743"/>
                    <a:pt x="6159887" y="33475743"/>
                  </a:cubicBezTo>
                  <a:lnTo>
                    <a:pt x="124460" y="33475743"/>
                  </a:lnTo>
                  <a:cubicBezTo>
                    <a:pt x="88900" y="33475743"/>
                    <a:pt x="59690" y="33446532"/>
                    <a:pt x="59690" y="334109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159887" y="59690"/>
                  </a:lnTo>
                  <a:moveTo>
                    <a:pt x="61598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410971"/>
                  </a:lnTo>
                  <a:cubicBezTo>
                    <a:pt x="0" y="33479553"/>
                    <a:pt x="55880" y="33535432"/>
                    <a:pt x="124460" y="33535432"/>
                  </a:cubicBezTo>
                  <a:lnTo>
                    <a:pt x="6159887" y="33535432"/>
                  </a:lnTo>
                  <a:cubicBezTo>
                    <a:pt x="6228467" y="33535432"/>
                    <a:pt x="6284347" y="33479553"/>
                    <a:pt x="6284347" y="33410971"/>
                  </a:cubicBezTo>
                  <a:lnTo>
                    <a:pt x="6284347" y="124460"/>
                  </a:lnTo>
                  <a:cubicBezTo>
                    <a:pt x="6284347" y="55880"/>
                    <a:pt x="6228467" y="0"/>
                    <a:pt x="6159887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3573757" y="9258300"/>
            <a:ext cx="5280252" cy="0"/>
          </a:xfrm>
          <a:prstGeom prst="line">
            <a:avLst/>
          </a:prstGeom>
          <a:ln w="28575" cap="rnd">
            <a:solidFill>
              <a:srgbClr val="253140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02352">
            <a:off x="11849522" y="-794032"/>
            <a:ext cx="2845948" cy="18524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3401726">
            <a:off x="2339072" y="5498769"/>
            <a:ext cx="2131882" cy="191481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181600" y="2705100"/>
            <a:ext cx="967219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  <a:spcBef>
                <a:spcPct val="0"/>
              </a:spcBef>
            </a:pPr>
            <a:r>
              <a:rPr lang="en-US" sz="7200" b="1" spc="177" dirty="0" smtClean="0">
                <a:solidFill>
                  <a:srgbClr val="FF0000"/>
                </a:solidFill>
                <a:latin typeface="Roboto Condensed"/>
              </a:rPr>
              <a:t>TIẾT 97: NÓI </a:t>
            </a:r>
            <a:r>
              <a:rPr lang="en-US" sz="7200" b="1" spc="177" dirty="0">
                <a:solidFill>
                  <a:srgbClr val="FF0000"/>
                </a:solidFill>
                <a:latin typeface="Roboto Condensed"/>
              </a:rPr>
              <a:t>VÀ NGHE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39395" y="4331544"/>
            <a:ext cx="10499384" cy="388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spc="360" dirty="0">
                <a:solidFill>
                  <a:srgbClr val="253140"/>
                </a:solidFill>
                <a:latin typeface="Fraunces"/>
              </a:rPr>
              <a:t>KỂ LẠI MỘT TRUYỆN CỔ TÍCH BẰNG LỜI CỦA </a:t>
            </a:r>
            <a:r>
              <a:rPr lang="en-US" sz="7200" spc="360" dirty="0" smtClean="0">
                <a:solidFill>
                  <a:srgbClr val="253140"/>
                </a:solidFill>
                <a:latin typeface="Fraunces"/>
              </a:rPr>
              <a:t>MỘT NHÂN </a:t>
            </a:r>
            <a:r>
              <a:rPr lang="en-US" sz="7200" spc="360" dirty="0">
                <a:solidFill>
                  <a:srgbClr val="253140"/>
                </a:solidFill>
                <a:latin typeface="Fraunces"/>
              </a:rPr>
              <a:t>VẬT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361973" y="2594804"/>
            <a:ext cx="2226812" cy="21255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209891" y="8855637"/>
            <a:ext cx="2306993" cy="236284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1" y="5134075"/>
            <a:ext cx="7865308" cy="3215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just">
              <a:lnSpc>
                <a:spcPts val="5099"/>
              </a:lnSpc>
              <a:buFont typeface="Arial"/>
              <a:buChar char="•"/>
            </a:pPr>
            <a:r>
              <a:rPr lang="en-US" sz="3399" dirty="0">
                <a:solidFill>
                  <a:srgbClr val="F5F5EF"/>
                </a:solidFill>
                <a:latin typeface="Roboto Condensed"/>
              </a:rPr>
              <a:t> HS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thực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hiện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nhiệm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vụ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theo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kĩ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thuật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THINK-PAIR-SHARE.</a:t>
            </a:r>
          </a:p>
          <a:p>
            <a:pPr marL="734059" lvl="1" indent="-367030" algn="just">
              <a:lnSpc>
                <a:spcPts val="5099"/>
              </a:lnSpc>
              <a:buFont typeface="Arial"/>
              <a:buChar char="•"/>
            </a:pP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Xem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video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và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trả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lời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các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câu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5F5EF"/>
                </a:solidFill>
                <a:latin typeface="Roboto Condensed"/>
              </a:rPr>
              <a:t>hỏi</a:t>
            </a:r>
            <a:r>
              <a:rPr lang="en-US" sz="3399" dirty="0">
                <a:solidFill>
                  <a:srgbClr val="F5F5EF"/>
                </a:solidFill>
                <a:latin typeface="Roboto Condensed"/>
              </a:rPr>
              <a:t> (PHT 1): </a:t>
            </a:r>
          </a:p>
          <a:p>
            <a:pPr marL="367029" lvl="1" algn="just">
              <a:lnSpc>
                <a:spcPts val="5099"/>
              </a:lnSpc>
            </a:pPr>
            <a:r>
              <a:rPr lang="en-US" sz="3399" dirty="0">
                <a:solidFill>
                  <a:srgbClr val="F5F5EF"/>
                </a:solidFill>
                <a:latin typeface="Roboto Condensed"/>
              </a:rPr>
              <a:t>https://www.youtube.com/watch?v=QZ_vkddqUd0&amp;t=73s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601" y="923925"/>
            <a:ext cx="17297400" cy="1729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 dirty="0">
                <a:latin typeface="Fraunces"/>
              </a:rPr>
              <a:t>I. QUAN SÁT MẪU VÀ TÌM HIỂU CÁCH THỨC KỂ LẠI MỘT TRUYỆN TRUYỀN THUYẾT HOẶC CỔ TÍCH.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79581" y="2945241"/>
            <a:ext cx="3558528" cy="3878572"/>
            <a:chOff x="76200" y="0"/>
            <a:chExt cx="675818" cy="736600"/>
          </a:xfrm>
        </p:grpSpPr>
        <p:sp>
          <p:nvSpPr>
            <p:cNvPr id="9" name="Freeform 9"/>
            <p:cNvSpPr/>
            <p:nvPr/>
          </p:nvSpPr>
          <p:spPr>
            <a:xfrm>
              <a:off x="91618" y="0"/>
              <a:ext cx="660400" cy="674258"/>
            </a:xfrm>
            <a:prstGeom prst="ellipse">
              <a:avLst/>
            </a:prstGeom>
            <a:solidFill>
              <a:srgbClr val="EFDAFF">
                <a:alpha val="7764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spc="6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THINK: Trả lời cá nhân trong 2 phút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74909" y="5826467"/>
            <a:ext cx="3655477" cy="3878572"/>
            <a:chOff x="57788" y="0"/>
            <a:chExt cx="694230" cy="736600"/>
          </a:xfrm>
        </p:grpSpPr>
        <p:sp>
          <p:nvSpPr>
            <p:cNvPr id="12" name="Freeform 12"/>
            <p:cNvSpPr/>
            <p:nvPr/>
          </p:nvSpPr>
          <p:spPr>
            <a:xfrm>
              <a:off x="57788" y="4135"/>
              <a:ext cx="694230" cy="674258"/>
            </a:xfrm>
            <a:prstGeom prst="ellipse">
              <a:avLst/>
            </a:prstGeom>
            <a:solidFill>
              <a:srgbClr val="EFDAFF">
                <a:alpha val="77647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PAIR: </a:t>
              </a:r>
              <a:r>
                <a:rPr lang="en-US" sz="3099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Trao</a:t>
              </a:r>
              <a:r>
                <a:rPr lang="en-US" sz="3099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đổi</a:t>
              </a:r>
              <a:r>
                <a:rPr lang="en-US" sz="3099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với</a:t>
              </a:r>
              <a:r>
                <a:rPr lang="en-US" sz="3099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bạn</a:t>
              </a:r>
              <a:r>
                <a:rPr lang="en-US" sz="3099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bên</a:t>
              </a:r>
              <a:r>
                <a:rPr lang="en-US" sz="3099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cạnh</a:t>
              </a:r>
              <a:r>
                <a:rPr lang="en-US" sz="3099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trong</a:t>
              </a:r>
              <a:r>
                <a:rPr lang="en-US" sz="3099" spc="6" dirty="0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 1 </a:t>
              </a:r>
              <a:r>
                <a:rPr lang="en-US" sz="3099" spc="6" dirty="0" err="1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phút</a:t>
              </a:r>
              <a:endParaRPr lang="en-US" sz="3099" spc="6" dirty="0">
                <a:solidFill>
                  <a:srgbClr val="000000">
                    <a:alpha val="77647"/>
                  </a:srgbClr>
                </a:solidFill>
                <a:latin typeface="Roboto Condense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993616" y="6155567"/>
            <a:ext cx="3655476" cy="3878572"/>
            <a:chOff x="42370" y="0"/>
            <a:chExt cx="694230" cy="736600"/>
          </a:xfrm>
        </p:grpSpPr>
        <p:sp>
          <p:nvSpPr>
            <p:cNvPr id="15" name="Freeform 15"/>
            <p:cNvSpPr/>
            <p:nvPr/>
          </p:nvSpPr>
          <p:spPr>
            <a:xfrm>
              <a:off x="42370" y="0"/>
              <a:ext cx="694230" cy="674258"/>
            </a:xfrm>
            <a:prstGeom prst="ellipse">
              <a:avLst/>
            </a:prstGeom>
            <a:solidFill>
              <a:srgbClr val="EFDAFF">
                <a:alpha val="77647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spc="6">
                  <a:solidFill>
                    <a:srgbClr val="000000">
                      <a:alpha val="77647"/>
                    </a:srgbClr>
                  </a:solidFill>
                  <a:latin typeface="Roboto Condensed"/>
                </a:rPr>
                <a:t>SHARE: Chia sẻ trước lớp khi được giáo viên mời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14400" y="3523745"/>
            <a:ext cx="427460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latin typeface="Roboto Condensed Bold"/>
              </a:rPr>
              <a:t>1. QUAN SÁT </a:t>
            </a:r>
            <a:r>
              <a:rPr lang="en-US" sz="4500" dirty="0" smtClean="0">
                <a:latin typeface="Roboto Condensed Bold"/>
              </a:rPr>
              <a:t>MẪU.</a:t>
            </a:r>
            <a:endParaRPr lang="en-US" sz="4500" dirty="0"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ơng tiện Trực tuyến 1" title="[KĨ NĂNG NÓI NGHE 6] Kể lại truyện &quot;Ăn khế trả vàng&quot; bằng lời của nhân vật">
            <a:hlinkClick r:id="" action="ppaction://media"/>
            <a:extLst>
              <a:ext uri="{FF2B5EF4-FFF2-40B4-BE49-F238E27FC236}">
                <a16:creationId xmlns:a16="http://schemas.microsoft.com/office/drawing/2014/main" id="{F829EA6A-2B79-2698-81D1-C0E8AF1029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21564"/>
            <a:ext cx="16840200" cy="95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8019" y="4985242"/>
            <a:ext cx="2412715" cy="2373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420816" y="2480082"/>
            <a:ext cx="1838484" cy="1423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191748" flipH="1">
            <a:off x="3210367" y="3060733"/>
            <a:ext cx="1877880" cy="1686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998876" y="6015774"/>
            <a:ext cx="3260424" cy="26854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68570">
            <a:off x="749463" y="799407"/>
            <a:ext cx="1604106" cy="1084959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F46ADB82-1FC8-EB00-DD49-1C0D6AC1B3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58" y="421945"/>
            <a:ext cx="6697854" cy="9478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CE41F6B-2146-245D-5DA8-122299493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281453"/>
              </p:ext>
            </p:extLst>
          </p:nvPr>
        </p:nvGraphicFramePr>
        <p:xfrm>
          <a:off x="1614146" y="1355428"/>
          <a:ext cx="15174555" cy="836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401726">
            <a:off x="-37241" y="5342343"/>
            <a:ext cx="2131882" cy="19148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223640" y="7139870"/>
            <a:ext cx="2177389" cy="2878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961650" flipH="1">
            <a:off x="17433777" y="6398113"/>
            <a:ext cx="908448" cy="13917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961650">
            <a:off x="11375877" y="8191876"/>
            <a:ext cx="908448" cy="139177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88877" y="1261193"/>
            <a:ext cx="15912152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4100" dirty="0">
                <a:solidFill>
                  <a:srgbClr val="6D36C6"/>
                </a:solidFill>
                <a:latin typeface="Roboto Condensed Bold"/>
              </a:rPr>
              <a:t>2. CÁCH THỨC KỂ LẠI MỘT TRUYỆN CỔ TÍCH BẰNG LỜI CỦA NHÂN VẬT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14335">
            <a:off x="16073735" y="775678"/>
            <a:ext cx="1701825" cy="17430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303193" y="-308566"/>
            <a:ext cx="3336508" cy="28269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77182" y="900109"/>
            <a:ext cx="14679006" cy="54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0"/>
              </a:lnSpc>
              <a:spcBef>
                <a:spcPct val="0"/>
              </a:spcBef>
            </a:pPr>
            <a:r>
              <a:rPr lang="en-US" sz="4100" dirty="0">
                <a:solidFill>
                  <a:srgbClr val="6D36C6"/>
                </a:solidFill>
                <a:latin typeface="Roboto Condensed Bold"/>
              </a:rPr>
              <a:t>3. BẢNG KIỂM THAM KHẢO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75161"/>
              </p:ext>
            </p:extLst>
          </p:nvPr>
        </p:nvGraphicFramePr>
        <p:xfrm>
          <a:off x="340392" y="1984477"/>
          <a:ext cx="17615925" cy="7826903"/>
        </p:xfrm>
        <a:graphic>
          <a:graphicData uri="http://schemas.openxmlformats.org/drawingml/2006/table">
            <a:tbl>
              <a:tblPr/>
              <a:tblGrid>
                <a:gridCol w="1543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51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99" dirty="0">
                          <a:solidFill>
                            <a:srgbClr val="393F85"/>
                          </a:solidFill>
                          <a:latin typeface="Roboto Condensed Bold"/>
                        </a:rPr>
                        <a:t>BẢNG KIỂM KĨ NĂNG KỂ LẠI MỘT TRUYỆN TRUYỀN THUYẾT HOẶC CỔ TÍCH 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99" dirty="0">
                          <a:solidFill>
                            <a:srgbClr val="393F85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99" dirty="0">
                          <a:solidFill>
                            <a:srgbClr val="393F85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đủ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3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giới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thiệu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thúc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chi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tiết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xảy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ra.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 dirty="0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theo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tự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thời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hành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vật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đầy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đủ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 dirty="0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chuyện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theo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ngôi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thứ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nhất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nhìn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một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vật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truyện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5103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yếu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tố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kì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ảo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xuất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truyện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cổ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tích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nhấn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mạnh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vào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chi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tiết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đó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cảm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xúc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tự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tin,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cử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chỉ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bộ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81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ngữ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thích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ngôn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ngữ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5986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biết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trang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phục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đạo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cụ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vật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Roboto Condensed"/>
                        </a:rPr>
                        <a:t>chuyện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Roboto Condensed"/>
                        </a:rPr>
                        <a:t>.</a:t>
                      </a:r>
                      <a:endParaRPr lang="en-US" sz="3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>
                          <a:solidFill>
                            <a:srgbClr val="393F85"/>
                          </a:solidFill>
                          <a:latin typeface="Roboto Condensed"/>
                        </a:rPr>
                        <a:t> </a:t>
                      </a:r>
                      <a:endParaRPr lang="en-US" sz="110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699" dirty="0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10257" y="6600345"/>
            <a:ext cx="3787343" cy="4191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68570">
            <a:off x="7971431" y="-275573"/>
            <a:ext cx="1604106" cy="1084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12CE86ED-B778-4635-E1D4-DC0419DC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282">
            <a:off x="10974963" y="595427"/>
            <a:ext cx="6685927" cy="946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4"/>
          <p:cNvGrpSpPr/>
          <p:nvPr/>
        </p:nvGrpSpPr>
        <p:grpSpPr>
          <a:xfrm>
            <a:off x="1657320" y="6901365"/>
            <a:ext cx="8890608" cy="2356935"/>
            <a:chOff x="0" y="0"/>
            <a:chExt cx="24945587" cy="7244972"/>
          </a:xfrm>
        </p:grpSpPr>
        <p:sp>
          <p:nvSpPr>
            <p:cNvPr id="5" name="Freeform 5"/>
            <p:cNvSpPr/>
            <p:nvPr/>
          </p:nvSpPr>
          <p:spPr>
            <a:xfrm>
              <a:off x="31751" y="31750"/>
              <a:ext cx="24882085" cy="7181471"/>
            </a:xfrm>
            <a:custGeom>
              <a:avLst/>
              <a:gdLst/>
              <a:ahLst/>
              <a:cxnLst/>
              <a:rect l="l" t="t" r="r" b="b"/>
              <a:pathLst>
                <a:path w="24882086" h="7181472">
                  <a:moveTo>
                    <a:pt x="24789377" y="7181471"/>
                  </a:moveTo>
                  <a:lnTo>
                    <a:pt x="92710" y="7181471"/>
                  </a:lnTo>
                  <a:cubicBezTo>
                    <a:pt x="41910" y="7181471"/>
                    <a:pt x="0" y="7139561"/>
                    <a:pt x="0" y="708876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4788107" y="0"/>
                  </a:lnTo>
                  <a:cubicBezTo>
                    <a:pt x="24838907" y="0"/>
                    <a:pt x="24880816" y="41910"/>
                    <a:pt x="24880816" y="92710"/>
                  </a:cubicBezTo>
                  <a:lnTo>
                    <a:pt x="24880816" y="7087491"/>
                  </a:lnTo>
                  <a:cubicBezTo>
                    <a:pt x="24882086" y="7139561"/>
                    <a:pt x="24840177" y="7181472"/>
                    <a:pt x="24789377" y="7181472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4945587" cy="7244972"/>
            </a:xfrm>
            <a:custGeom>
              <a:avLst/>
              <a:gdLst/>
              <a:ahLst/>
              <a:cxnLst/>
              <a:rect l="l" t="t" r="r" b="b"/>
              <a:pathLst>
                <a:path w="24945587" h="7244972">
                  <a:moveTo>
                    <a:pt x="24821127" y="59690"/>
                  </a:moveTo>
                  <a:cubicBezTo>
                    <a:pt x="24856686" y="59690"/>
                    <a:pt x="24885896" y="88900"/>
                    <a:pt x="24885896" y="124460"/>
                  </a:cubicBezTo>
                  <a:lnTo>
                    <a:pt x="24885896" y="7120511"/>
                  </a:lnTo>
                  <a:cubicBezTo>
                    <a:pt x="24885896" y="7156072"/>
                    <a:pt x="24856686" y="7185282"/>
                    <a:pt x="24821127" y="7185282"/>
                  </a:cubicBezTo>
                  <a:lnTo>
                    <a:pt x="124460" y="7185282"/>
                  </a:lnTo>
                  <a:cubicBezTo>
                    <a:pt x="88900" y="7185282"/>
                    <a:pt x="59690" y="7156072"/>
                    <a:pt x="59690" y="712051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821127" y="59690"/>
                  </a:lnTo>
                  <a:moveTo>
                    <a:pt x="2482112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120511"/>
                  </a:lnTo>
                  <a:cubicBezTo>
                    <a:pt x="0" y="7189091"/>
                    <a:pt x="55880" y="7244972"/>
                    <a:pt x="124460" y="7244972"/>
                  </a:cubicBezTo>
                  <a:lnTo>
                    <a:pt x="24821127" y="7244972"/>
                  </a:lnTo>
                  <a:cubicBezTo>
                    <a:pt x="24889707" y="7244972"/>
                    <a:pt x="24945587" y="7189091"/>
                    <a:pt x="24945587" y="7120511"/>
                  </a:cubicBezTo>
                  <a:lnTo>
                    <a:pt x="24945587" y="124460"/>
                  </a:lnTo>
                  <a:cubicBezTo>
                    <a:pt x="24945587" y="55880"/>
                    <a:pt x="24889707" y="0"/>
                    <a:pt x="24821127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088496" y="7166195"/>
            <a:ext cx="8459432" cy="1771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91"/>
              </a:lnSpc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- HS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thảo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luận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theo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4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nhóm</a:t>
            </a:r>
            <a:endParaRPr lang="en-US" sz="3600" dirty="0">
              <a:solidFill>
                <a:srgbClr val="253140"/>
              </a:solidFill>
              <a:latin typeface="Roboto Condensed"/>
            </a:endParaRPr>
          </a:p>
          <a:p>
            <a:pPr algn="just">
              <a:lnSpc>
                <a:spcPts val="4691"/>
              </a:lnSpc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Nội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dung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thảo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luận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: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Phiếu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học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tập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số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2</a:t>
            </a:r>
          </a:p>
          <a:p>
            <a:pPr algn="just">
              <a:lnSpc>
                <a:spcPts val="4691"/>
              </a:lnSpc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Thời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gian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thảo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luận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: 10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phút</a:t>
            </a:r>
            <a:endParaRPr lang="en-US" sz="3600" dirty="0">
              <a:solidFill>
                <a:srgbClr val="253140"/>
              </a:solidFill>
              <a:latin typeface="Roboto Condense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02498" y="2482132"/>
            <a:ext cx="2559447" cy="39991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194286">
            <a:off x="-1106576" y="7799275"/>
            <a:ext cx="2213151" cy="14405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318">
            <a:off x="6627044" y="5602669"/>
            <a:ext cx="2309052" cy="4995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112012">
            <a:off x="753257" y="3857130"/>
            <a:ext cx="1680529" cy="15705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93489">
            <a:off x="7079243" y="2236408"/>
            <a:ext cx="1315116" cy="13751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57320" y="923925"/>
            <a:ext cx="714915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II. CHUẨN BỊ BÀI </a:t>
            </a:r>
            <a:r>
              <a:rPr lang="en-US" sz="5000" b="1" dirty="0" smtClean="0">
                <a:solidFill>
                  <a:srgbClr val="253140"/>
                </a:solidFill>
                <a:latin typeface="Fraunces"/>
              </a:rPr>
              <a:t>NÓI.</a:t>
            </a:r>
            <a:endParaRPr lang="en-US" sz="5000" b="1" dirty="0">
              <a:solidFill>
                <a:srgbClr val="253140"/>
              </a:solidFill>
              <a:latin typeface="Fraunce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77292"/>
              </p:ext>
            </p:extLst>
          </p:nvPr>
        </p:nvGraphicFramePr>
        <p:xfrm>
          <a:off x="729108" y="495300"/>
          <a:ext cx="17025491" cy="9540240"/>
        </p:xfrm>
        <a:graphic>
          <a:graphicData uri="http://schemas.openxmlformats.org/drawingml/2006/table">
            <a:tbl>
              <a:tblPr/>
              <a:tblGrid>
                <a:gridCol w="423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0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CÁC BƯỚC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 Bold"/>
                        </a:rPr>
                        <a:t>YÊU CẦU</a:t>
                      </a:r>
                      <a:endParaRPr lang="en-US" sz="34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LƯU Ý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b="1" kern="1200" dirty="0" err="1">
                          <a:solidFill>
                            <a:schemeClr val="tx2"/>
                          </a:solidFill>
                          <a:latin typeface="Roboto Condensed"/>
                          <a:ea typeface="+mn-ea"/>
                          <a:cs typeface="+mn-cs"/>
                        </a:rPr>
                        <a:t>Chuẩn</a:t>
                      </a:r>
                      <a:r>
                        <a:rPr lang="en-US" sz="3400" b="1" kern="1200" dirty="0">
                          <a:solidFill>
                            <a:schemeClr val="tx2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400" b="1" kern="1200" dirty="0" err="1">
                          <a:solidFill>
                            <a:schemeClr val="tx2"/>
                          </a:solidFill>
                          <a:latin typeface="Roboto Condensed"/>
                          <a:ea typeface="+mn-ea"/>
                          <a:cs typeface="+mn-cs"/>
                        </a:rPr>
                        <a:t>bị</a:t>
                      </a:r>
                      <a:endParaRPr lang="en-US" sz="3400" b="1" kern="1200" dirty="0">
                        <a:solidFill>
                          <a:schemeClr val="tx2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  <a:p>
                      <a:pPr algn="l">
                        <a:defRPr/>
                      </a:pPr>
                      <a:r>
                        <a:rPr lang="en-US" sz="3400" b="1" kern="1200" dirty="0" err="1">
                          <a:solidFill>
                            <a:schemeClr val="tx2"/>
                          </a:solidFill>
                          <a:latin typeface="Roboto Condensed"/>
                          <a:ea typeface="+mn-ea"/>
                          <a:cs typeface="+mn-cs"/>
                        </a:rPr>
                        <a:t>Trước</a:t>
                      </a:r>
                      <a:r>
                        <a:rPr lang="en-US" sz="3400" b="1" kern="1200" dirty="0">
                          <a:solidFill>
                            <a:schemeClr val="tx2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400" b="1" kern="1200" dirty="0" err="1">
                          <a:solidFill>
                            <a:schemeClr val="tx2"/>
                          </a:solidFill>
                          <a:latin typeface="Roboto Condensed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3400" b="1" kern="1200" dirty="0">
                          <a:solidFill>
                            <a:schemeClr val="tx2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400" b="1" kern="1200" dirty="0" err="1">
                          <a:solidFill>
                            <a:schemeClr val="tx2"/>
                          </a:solidFill>
                          <a:latin typeface="Roboto Condensed"/>
                          <a:ea typeface="+mn-ea"/>
                          <a:cs typeface="+mn-cs"/>
                        </a:rPr>
                        <a:t>nói</a:t>
                      </a:r>
                      <a:endParaRPr lang="en-US" sz="3400" b="1" kern="1200" dirty="0">
                        <a:solidFill>
                          <a:schemeClr val="tx2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đề tài</a:t>
                      </a:r>
                      <a:endParaRPr lang="en-US" sz="34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truyện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cổ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tích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Trả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lời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hỏi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gợi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hướng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tăng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hiệu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quả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giao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tiếp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2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Xác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thời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gian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</a:rPr>
                        <a:t>Kể ở đâu? Thời gian kể bao lâu?</a:t>
                      </a:r>
                      <a:endParaRPr lang="en-US" sz="34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22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Xác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nghe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</a:rPr>
                        <a:t>Kể cho ai nghe?</a:t>
                      </a:r>
                      <a:endParaRPr lang="en-US" sz="34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22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Xác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mục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đích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làm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66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Tìm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ý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lập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dàn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ý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Xem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kĩ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năng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hình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ảnh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minh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họa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/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trang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phục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…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phối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lời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hấp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dẫn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sinh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hơn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12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Luyện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tập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nói</a:t>
                      </a:r>
                      <a:endParaRPr lang="en-US" sz="3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đứng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trước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gương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hoặc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bạn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nghe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kể hoặc kể cho bạn nghe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ý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giọng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cử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nét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mặt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,…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kể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3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Trao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đổi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đánh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giá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,</a:t>
                      </a:r>
                    </a:p>
                    <a:p>
                      <a:pPr algn="l">
                        <a:defRPr/>
                      </a:pP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rút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kinh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nghiệm</a:t>
                      </a:r>
                      <a:endParaRPr lang="en-US" sz="3400" b="1" dirty="0">
                        <a:solidFill>
                          <a:schemeClr val="tx2"/>
                        </a:solidFill>
                        <a:latin typeface="Roboto Condensed"/>
                      </a:endParaRPr>
                    </a:p>
                    <a:p>
                      <a:pPr algn="l">
                        <a:defRPr/>
                      </a:pP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sau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400" b="1" dirty="0">
                          <a:solidFill>
                            <a:schemeClr val="tx2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chemeClr val="tx2"/>
                          </a:solidFill>
                          <a:latin typeface="Roboto Condensed"/>
                        </a:rPr>
                        <a:t>nói</a:t>
                      </a:r>
                      <a:endParaRPr lang="en-US" sz="3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bảng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kiểm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tự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xét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xét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bạn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ý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tính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khoa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tránh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cực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đoan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34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xét</a:t>
                      </a:r>
                      <a:endParaRPr lang="en-US" sz="3400" dirty="0"/>
                    </a:p>
                  </a:txBody>
                  <a:tcPr>
                    <a:lnL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DA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887</Words>
  <Application>Microsoft Office PowerPoint</Application>
  <PresentationFormat>Custom</PresentationFormat>
  <Paragraphs>101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Roboto Condensed</vt:lpstr>
      <vt:lpstr>Arial</vt:lpstr>
      <vt:lpstr>Fraunces</vt:lpstr>
      <vt:lpstr>Roboto Condensed Bold</vt:lpstr>
      <vt:lpstr>#9Slide04 SFU Belle</vt:lpstr>
      <vt:lpstr>Fraunces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L6-B1-Nói nghe</dc:title>
  <cp:lastModifiedBy>Hi</cp:lastModifiedBy>
  <cp:revision>5</cp:revision>
  <dcterms:created xsi:type="dcterms:W3CDTF">2006-08-16T00:00:00Z</dcterms:created>
  <dcterms:modified xsi:type="dcterms:W3CDTF">2024-02-20T13:32:05Z</dcterms:modified>
  <dc:identifier>DAFIQEC3zZI</dc:identifier>
</cp:coreProperties>
</file>