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3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89" r:id="rId20"/>
    <p:sldId id="273" r:id="rId21"/>
    <p:sldId id="274" r:id="rId22"/>
    <p:sldId id="275" r:id="rId23"/>
    <p:sldId id="276" r:id="rId24"/>
    <p:sldId id="277" r:id="rId25"/>
    <p:sldId id="278" r:id="rId26"/>
    <p:sldId id="279" r:id="rId27"/>
    <p:sldId id="288" r:id="rId28"/>
    <p:sldId id="280" r:id="rId29"/>
    <p:sldId id="281" r:id="rId30"/>
    <p:sldId id="282" r:id="rId31"/>
    <p:sldId id="283" r:id="rId32"/>
    <p:sldId id="290" r:id="rId33"/>
    <p:sldId id="284" r:id="rId34"/>
    <p:sldId id="287" r:id="rId35"/>
    <p:sldId id="286" r:id="rId36"/>
    <p:sldId id="285" r:id="rId37"/>
    <p:sldId id="291" r:id="rId38"/>
    <p:sldId id="292" r:id="rId3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2C6F2"/>
    <a:srgbClr val="009FE3"/>
    <a:srgbClr val="0171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02492-A94D-45AC-B3D6-69B2191DF6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D8EA09E-2A2E-4226-ABB1-543B053449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6406842-09B3-4E18-8FF1-1A05A5FA41A7}"/>
              </a:ext>
            </a:extLst>
          </p:cNvPr>
          <p:cNvSpPr>
            <a:spLocks noGrp="1"/>
          </p:cNvSpPr>
          <p:nvPr>
            <p:ph type="dt" sz="half" idx="10"/>
          </p:nvPr>
        </p:nvSpPr>
        <p:spPr/>
        <p:txBody>
          <a:bodyPr/>
          <a:lstStyle/>
          <a:p>
            <a:fld id="{0CC2D833-E1FD-4EBA-870E-A0E75D82DF18}" type="datetimeFigureOut">
              <a:rPr lang="vi-VN" smtClean="0"/>
              <a:t>16/03/2024</a:t>
            </a:fld>
            <a:endParaRPr lang="vi-VN"/>
          </a:p>
        </p:txBody>
      </p:sp>
      <p:sp>
        <p:nvSpPr>
          <p:cNvPr id="5" name="Footer Placeholder 4">
            <a:extLst>
              <a:ext uri="{FF2B5EF4-FFF2-40B4-BE49-F238E27FC236}">
                <a16:creationId xmlns:a16="http://schemas.microsoft.com/office/drawing/2014/main" id="{C21DA209-BB46-4499-8F56-32791511215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25CCE78-8C3F-40BE-89FF-BB83B7DDFFAD}"/>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54167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325B-D701-413D-B953-C42C9269EAE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C8E3EC0-6665-4AAF-BE8F-DC965431D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2EA8D62-5E25-4B29-8AA3-4AF184617F22}"/>
              </a:ext>
            </a:extLst>
          </p:cNvPr>
          <p:cNvSpPr>
            <a:spLocks noGrp="1"/>
          </p:cNvSpPr>
          <p:nvPr>
            <p:ph type="dt" sz="half" idx="10"/>
          </p:nvPr>
        </p:nvSpPr>
        <p:spPr/>
        <p:txBody>
          <a:bodyPr/>
          <a:lstStyle/>
          <a:p>
            <a:fld id="{0CC2D833-E1FD-4EBA-870E-A0E75D82DF18}" type="datetimeFigureOut">
              <a:rPr lang="vi-VN" smtClean="0"/>
              <a:t>16/03/2024</a:t>
            </a:fld>
            <a:endParaRPr lang="vi-VN"/>
          </a:p>
        </p:txBody>
      </p:sp>
      <p:sp>
        <p:nvSpPr>
          <p:cNvPr id="5" name="Footer Placeholder 4">
            <a:extLst>
              <a:ext uri="{FF2B5EF4-FFF2-40B4-BE49-F238E27FC236}">
                <a16:creationId xmlns:a16="http://schemas.microsoft.com/office/drawing/2014/main" id="{A9E7216F-FB6D-4862-AA80-C18A28771A0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2160103-B027-4AE4-BF50-481BE25EDB6C}"/>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90099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E2AF5A-CAF5-4236-AB46-6AC25D3127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3BEF7C3-EBD2-4E6F-9B51-1EF1A28817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A947E37-D80A-4FAE-8761-267B7A8B5469}"/>
              </a:ext>
            </a:extLst>
          </p:cNvPr>
          <p:cNvSpPr>
            <a:spLocks noGrp="1"/>
          </p:cNvSpPr>
          <p:nvPr>
            <p:ph type="dt" sz="half" idx="10"/>
          </p:nvPr>
        </p:nvSpPr>
        <p:spPr/>
        <p:txBody>
          <a:bodyPr/>
          <a:lstStyle/>
          <a:p>
            <a:fld id="{0CC2D833-E1FD-4EBA-870E-A0E75D82DF18}" type="datetimeFigureOut">
              <a:rPr lang="vi-VN" smtClean="0"/>
              <a:t>16/03/2024</a:t>
            </a:fld>
            <a:endParaRPr lang="vi-VN"/>
          </a:p>
        </p:txBody>
      </p:sp>
      <p:sp>
        <p:nvSpPr>
          <p:cNvPr id="5" name="Footer Placeholder 4">
            <a:extLst>
              <a:ext uri="{FF2B5EF4-FFF2-40B4-BE49-F238E27FC236}">
                <a16:creationId xmlns:a16="http://schemas.microsoft.com/office/drawing/2014/main" id="{A2AD69C2-E310-4F69-899E-D7C936D631A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8F89BE6-53DE-435B-8399-220EF176AE35}"/>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4081408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2"/>
            <a:ext cx="5221224" cy="3056343"/>
          </a:xfrm>
        </p:spPr>
        <p:txBody>
          <a:bodyPr anchor="b">
            <a:normAutofit/>
          </a:bodyPr>
          <a:lstStyle>
            <a:lvl1pPr algn="l">
              <a:defRPr sz="3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2516655946"/>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5" y="72518"/>
            <a:ext cx="8297380" cy="1326514"/>
          </a:xfrm>
        </p:spPr>
        <p:txBody>
          <a:bodyPr anchor="b">
            <a:normAutofit/>
          </a:bodyPr>
          <a:lstStyle>
            <a:lvl1pPr>
              <a:defRPr sz="21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3" y="2072640"/>
            <a:ext cx="8324089" cy="3493008"/>
          </a:xfrm>
        </p:spPr>
        <p:txBody>
          <a:bodyPr>
            <a:normAutofit/>
          </a:bodyPr>
          <a:lstStyle>
            <a:lvl1pPr marL="171450" indent="-171450">
              <a:lnSpc>
                <a:spcPts val="1800"/>
              </a:lnSpc>
              <a:spcBef>
                <a:spcPts val="0"/>
              </a:spcBef>
              <a:spcAft>
                <a:spcPts val="900"/>
              </a:spcAft>
              <a:buFont typeface="Arial" panose="020B0604020202020204" pitchFamily="34" charset="0"/>
              <a:buChar char="•"/>
              <a:defRPr sz="1500"/>
            </a:lvl1pPr>
            <a:lvl2pPr marL="600075" indent="-257175">
              <a:lnSpc>
                <a:spcPts val="1800"/>
              </a:lnSpc>
              <a:buFont typeface="Arial" panose="020B0604020202020204" pitchFamily="34" charset="0"/>
              <a:buChar char="•"/>
              <a:defRPr sz="1500"/>
            </a:lvl2pPr>
            <a:lvl3pPr marL="942975" indent="-257175">
              <a:lnSpc>
                <a:spcPts val="1800"/>
              </a:lnSpc>
              <a:buFont typeface="Arial" panose="020B0604020202020204" pitchFamily="34" charset="0"/>
              <a:buChar char="•"/>
              <a:defRPr sz="1500"/>
            </a:lvl3pPr>
            <a:lvl4pPr marL="1285875" indent="-257175">
              <a:lnSpc>
                <a:spcPts val="1800"/>
              </a:lnSpc>
              <a:buFont typeface="Arial" panose="020B0604020202020204" pitchFamily="34" charset="0"/>
              <a:buChar char="•"/>
              <a:defRPr sz="1500"/>
            </a:lvl4pPr>
            <a:lvl5pPr marL="1628775" indent="-257175">
              <a:lnSpc>
                <a:spcPts val="1800"/>
              </a:lnSpc>
              <a:buFont typeface="Arial" panose="020B0604020202020204" pitchFamily="34" charset="0"/>
              <a:buChar char="•"/>
              <a:defRPr sz="15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4"/>
            <a:ext cx="2670048" cy="365125"/>
          </a:xfrm>
        </p:spPr>
        <p:txBody>
          <a:bodyPr/>
          <a:lstStyle>
            <a:lvl1pPr>
              <a:defRPr sz="105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5" y="6246624"/>
            <a:ext cx="2743200" cy="365125"/>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9" cy="6593304"/>
          </a:xfrm>
          <a:prstGeom prst="rect">
            <a:avLst/>
          </a:prstGeom>
        </p:spPr>
      </p:pic>
    </p:spTree>
    <p:extLst>
      <p:ext uri="{BB962C8B-B14F-4D97-AF65-F5344CB8AC3E}">
        <p14:creationId xmlns:p14="http://schemas.microsoft.com/office/powerpoint/2010/main" val="3804323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3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70" y="-9144"/>
            <a:ext cx="4581525" cy="6602413"/>
          </a:xfrm>
        </p:spPr>
        <p:txBody>
          <a:bodyPr>
            <a:norm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860722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3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15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1" y="4084322"/>
            <a:ext cx="5864225" cy="2362835"/>
          </a:xfrm>
        </p:spPr>
        <p:txBody>
          <a:bodyPr>
            <a:normAutofit/>
          </a:bodyP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976752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1" y="441962"/>
            <a:ext cx="5641897" cy="3316893"/>
          </a:xfrm>
        </p:spPr>
        <p:txBody>
          <a:bodyPr anchor="b">
            <a:normAutofit/>
          </a:bodyPr>
          <a:lstStyle>
            <a:lvl1pPr>
              <a:defRPr sz="3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3" y="4068392"/>
            <a:ext cx="5580587" cy="2197590"/>
          </a:xfrm>
        </p:spPr>
        <p:txBody>
          <a:bodyPr>
            <a:normAutofit/>
          </a:bodyPr>
          <a:lstStyle>
            <a:lvl1pPr marL="0" indent="0">
              <a:lnSpc>
                <a:spcPts val="1800"/>
              </a:lnSpc>
              <a:buNone/>
              <a:defRPr sz="2100"/>
            </a:lvl1pPr>
            <a:lvl2pPr marL="342900" indent="0">
              <a:lnSpc>
                <a:spcPts val="1800"/>
              </a:lnSpc>
              <a:buNone/>
              <a:defRPr sz="1500"/>
            </a:lvl2pPr>
            <a:lvl3pPr marL="685800" indent="0">
              <a:lnSpc>
                <a:spcPts val="1800"/>
              </a:lnSpc>
              <a:buNone/>
              <a:defRPr sz="1500"/>
            </a:lvl3pPr>
            <a:lvl4pPr marL="1028700" indent="0">
              <a:lnSpc>
                <a:spcPts val="1800"/>
              </a:lnSpc>
              <a:buNone/>
              <a:defRPr sz="1500"/>
            </a:lvl4pPr>
            <a:lvl5pPr marL="1371600" indent="0">
              <a:lnSpc>
                <a:spcPts val="1800"/>
              </a:lnSpc>
              <a:buNone/>
              <a:defRPr sz="15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1" y="0"/>
            <a:ext cx="4661067" cy="6858000"/>
          </a:xfrm>
          <a:prstGeom prst="rect">
            <a:avLst/>
          </a:prstGeom>
        </p:spPr>
      </p:pic>
    </p:spTree>
    <p:extLst>
      <p:ext uri="{BB962C8B-B14F-4D97-AF65-F5344CB8AC3E}">
        <p14:creationId xmlns:p14="http://schemas.microsoft.com/office/powerpoint/2010/main" val="2381402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5" y="72518"/>
            <a:ext cx="10405175" cy="1326514"/>
          </a:xfrm>
        </p:spPr>
        <p:txBody>
          <a:bodyPr anchor="b">
            <a:normAutofit/>
          </a:bodyPr>
          <a:lstStyle>
            <a:lvl1pPr>
              <a:defRPr sz="21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5" cy="3687763"/>
          </a:xfrm>
        </p:spPr>
        <p:txBody>
          <a:bodyPr>
            <a:normAutofit/>
          </a:bodyPr>
          <a:lstStyle>
            <a:lvl1pPr marL="0" indent="0">
              <a:lnSpc>
                <a:spcPct val="100000"/>
              </a:lnSpc>
              <a:spcBef>
                <a:spcPts val="0"/>
              </a:spcBef>
              <a:spcAft>
                <a:spcPts val="900"/>
              </a:spcAft>
              <a:buNone/>
              <a:defRPr sz="1500"/>
            </a:lvl1pPr>
            <a:lvl2pPr marL="171450">
              <a:lnSpc>
                <a:spcPct val="100000"/>
              </a:lnSpc>
              <a:spcBef>
                <a:spcPts val="0"/>
              </a:spcBef>
              <a:spcAft>
                <a:spcPts val="900"/>
              </a:spcAft>
              <a:defRPr sz="1500"/>
            </a:lvl2pPr>
            <a:lvl3pPr marL="514350">
              <a:lnSpc>
                <a:spcPct val="100000"/>
              </a:lnSpc>
              <a:spcBef>
                <a:spcPts val="0"/>
              </a:spcBef>
              <a:spcAft>
                <a:spcPts val="900"/>
              </a:spcAft>
              <a:defRPr sz="1500"/>
            </a:lvl3pPr>
            <a:lvl4pPr marL="171450">
              <a:lnSpc>
                <a:spcPct val="100000"/>
              </a:lnSpc>
              <a:spcBef>
                <a:spcPts val="0"/>
              </a:spcBef>
              <a:spcAft>
                <a:spcPts val="900"/>
              </a:spcAft>
              <a:defRPr sz="1500"/>
            </a:lvl4pPr>
            <a:lvl5pPr marL="857250">
              <a:lnSpc>
                <a:spcPct val="100000"/>
              </a:lnSpc>
              <a:spcBef>
                <a:spcPts val="0"/>
              </a:spcBef>
              <a:spcAft>
                <a:spcPts val="900"/>
              </a:spcAft>
              <a:defRPr sz="1500"/>
            </a:lvl5pPr>
            <a:lvl6pPr marL="120015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5" cy="3687763"/>
          </a:xfrm>
        </p:spPr>
        <p:txBody>
          <a:bodyPr>
            <a:normAutofit/>
          </a:bodyPr>
          <a:lstStyle>
            <a:lvl1pPr marL="0" indent="0">
              <a:lnSpc>
                <a:spcPct val="100000"/>
              </a:lnSpc>
              <a:spcBef>
                <a:spcPts val="0"/>
              </a:spcBef>
              <a:spcAft>
                <a:spcPts val="900"/>
              </a:spcAft>
              <a:buNone/>
              <a:defRPr sz="1500"/>
            </a:lvl1pPr>
            <a:lvl2pPr marL="171450">
              <a:lnSpc>
                <a:spcPct val="100000"/>
              </a:lnSpc>
              <a:spcBef>
                <a:spcPts val="0"/>
              </a:spcBef>
              <a:spcAft>
                <a:spcPts val="900"/>
              </a:spcAft>
              <a:defRPr sz="1500"/>
            </a:lvl2pPr>
            <a:lvl3pPr marL="514350">
              <a:lnSpc>
                <a:spcPct val="100000"/>
              </a:lnSpc>
              <a:spcBef>
                <a:spcPts val="0"/>
              </a:spcBef>
              <a:spcAft>
                <a:spcPts val="900"/>
              </a:spcAft>
              <a:defRPr sz="1500"/>
            </a:lvl3pPr>
            <a:lvl4pPr marL="857250">
              <a:lnSpc>
                <a:spcPct val="100000"/>
              </a:lnSpc>
              <a:spcBef>
                <a:spcPts val="0"/>
              </a:spcBef>
              <a:spcAft>
                <a:spcPts val="900"/>
              </a:spcAft>
              <a:defRPr sz="1500"/>
            </a:lvl4pPr>
            <a:lvl5pPr marL="1200150">
              <a:lnSpc>
                <a:spcPct val="100000"/>
              </a:lnSpc>
              <a:spcBef>
                <a:spcPts val="0"/>
              </a:spcBef>
              <a:spcAft>
                <a:spcPts val="900"/>
              </a:spcAft>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4"/>
            <a:ext cx="2670048" cy="365125"/>
          </a:xfrm>
        </p:spPr>
        <p:txBody>
          <a:bodyPr/>
          <a:lstStyle>
            <a:lvl1pPr>
              <a:defRPr sz="105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5" y="6246624"/>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493933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5" y="72518"/>
            <a:ext cx="10405175" cy="1326514"/>
          </a:xfrm>
        </p:spPr>
        <p:txBody>
          <a:bodyPr anchor="b">
            <a:normAutofit/>
          </a:bodyPr>
          <a:lstStyle>
            <a:lvl1pPr>
              <a:defRPr sz="21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4" y="2073275"/>
            <a:ext cx="3144837" cy="3687763"/>
          </a:xfrm>
        </p:spPr>
        <p:txBody>
          <a:bodyPr>
            <a:normAutofit/>
          </a:bodyPr>
          <a:lstStyle>
            <a:lvl1pPr marL="240030" indent="-240030">
              <a:lnSpc>
                <a:spcPct val="100000"/>
              </a:lnSpc>
              <a:spcBef>
                <a:spcPts val="0"/>
              </a:spcBef>
              <a:spcAft>
                <a:spcPts val="900"/>
              </a:spcAft>
              <a:buFont typeface="+mj-lt"/>
              <a:buAutoNum type="arabicPeriod"/>
              <a:defRPr sz="1500"/>
            </a:lvl1pPr>
            <a:lvl2pPr marL="514350" indent="-240030">
              <a:lnSpc>
                <a:spcPct val="100000"/>
              </a:lnSpc>
              <a:spcBef>
                <a:spcPts val="0"/>
              </a:spcBef>
              <a:spcAft>
                <a:spcPts val="900"/>
              </a:spcAft>
              <a:buFont typeface="+mj-lt"/>
              <a:buAutoNum type="alphaLcPeriod"/>
              <a:defRPr sz="1500"/>
            </a:lvl2pPr>
            <a:lvl3pPr marL="857250" indent="-240030">
              <a:lnSpc>
                <a:spcPct val="100000"/>
              </a:lnSpc>
              <a:spcBef>
                <a:spcPts val="0"/>
              </a:spcBef>
              <a:spcAft>
                <a:spcPts val="900"/>
              </a:spcAft>
              <a:buFont typeface="+mj-lt"/>
              <a:buAutoNum type="arabicParenR"/>
              <a:defRPr sz="1500"/>
            </a:lvl3pPr>
            <a:lvl4pPr marL="1200150" indent="-240030">
              <a:lnSpc>
                <a:spcPct val="100000"/>
              </a:lnSpc>
              <a:spcBef>
                <a:spcPts val="0"/>
              </a:spcBef>
              <a:spcAft>
                <a:spcPts val="900"/>
              </a:spcAft>
              <a:buFont typeface="+mj-lt"/>
              <a:buAutoNum type="alphaLcParenR"/>
              <a:defRPr sz="1500"/>
            </a:lvl4pPr>
            <a:lvl5pPr marL="1543050" indent="-240030">
              <a:lnSpc>
                <a:spcPct val="100000"/>
              </a:lnSpc>
              <a:spcBef>
                <a:spcPts val="0"/>
              </a:spcBef>
              <a:spcAft>
                <a:spcPts val="900"/>
              </a:spcAft>
              <a:buFont typeface="+mj-lt"/>
              <a:buAutoNum type="romanLcPeriod"/>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1" y="2073275"/>
            <a:ext cx="6192839" cy="3687763"/>
          </a:xfrm>
        </p:spPr>
        <p:txBody>
          <a:bodyPr>
            <a:normAutofit/>
          </a:bodyPr>
          <a:lstStyle>
            <a:lvl1pPr marL="0" indent="0">
              <a:lnSpc>
                <a:spcPct val="100000"/>
              </a:lnSpc>
              <a:spcBef>
                <a:spcPts val="0"/>
              </a:spcBef>
              <a:spcAft>
                <a:spcPts val="900"/>
              </a:spcAft>
              <a:buNone/>
              <a:defRPr sz="1500"/>
            </a:lvl1pPr>
            <a:lvl2pPr marL="171450">
              <a:lnSpc>
                <a:spcPct val="100000"/>
              </a:lnSpc>
              <a:spcBef>
                <a:spcPts val="0"/>
              </a:spcBef>
              <a:spcAft>
                <a:spcPts val="900"/>
              </a:spcAft>
              <a:defRPr sz="1500"/>
            </a:lvl2pPr>
            <a:lvl3pPr marL="514350">
              <a:lnSpc>
                <a:spcPct val="100000"/>
              </a:lnSpc>
              <a:spcBef>
                <a:spcPts val="0"/>
              </a:spcBef>
              <a:spcAft>
                <a:spcPts val="900"/>
              </a:spcAft>
              <a:defRPr sz="1500"/>
            </a:lvl3pPr>
            <a:lvl4pPr marL="857250">
              <a:lnSpc>
                <a:spcPct val="100000"/>
              </a:lnSpc>
              <a:spcBef>
                <a:spcPts val="0"/>
              </a:spcBef>
              <a:spcAft>
                <a:spcPts val="900"/>
              </a:spcAft>
              <a:defRPr sz="1500"/>
            </a:lvl4pPr>
            <a:lvl5pPr marL="1200150">
              <a:lnSpc>
                <a:spcPct val="100000"/>
              </a:lnSpc>
              <a:spcBef>
                <a:spcPts val="0"/>
              </a:spcBef>
              <a:spcAft>
                <a:spcPts val="900"/>
              </a:spcAft>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4"/>
            <a:ext cx="2670048" cy="365125"/>
          </a:xfrm>
        </p:spPr>
        <p:txBody>
          <a:bodyPr/>
          <a:lstStyle>
            <a:lvl1pPr>
              <a:defRPr sz="105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5" y="6246624"/>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588909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5"/>
            <a:ext cx="2182091"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1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900"/>
              </a:spcAft>
              <a:buNone/>
              <a:defRPr sz="1500"/>
            </a:lvl1pPr>
            <a:lvl2pPr marL="342900" indent="0">
              <a:lnSpc>
                <a:spcPct val="100000"/>
              </a:lnSpc>
              <a:spcBef>
                <a:spcPts val="0"/>
              </a:spcBef>
              <a:spcAft>
                <a:spcPts val="900"/>
              </a:spcAft>
              <a:buNone/>
              <a:defRPr sz="1350"/>
            </a:lvl2pPr>
            <a:lvl3pPr marL="685800" indent="0">
              <a:lnSpc>
                <a:spcPct val="100000"/>
              </a:lnSpc>
              <a:spcBef>
                <a:spcPts val="0"/>
              </a:spcBef>
              <a:spcAft>
                <a:spcPts val="900"/>
              </a:spcAft>
              <a:buNone/>
              <a:defRPr sz="1200"/>
            </a:lvl3pPr>
            <a:lvl4pPr marL="1028700" indent="0">
              <a:lnSpc>
                <a:spcPct val="100000"/>
              </a:lnSpc>
              <a:spcBef>
                <a:spcPts val="0"/>
              </a:spcBef>
              <a:spcAft>
                <a:spcPts val="900"/>
              </a:spcAft>
              <a:buNone/>
              <a:defRPr sz="1050"/>
            </a:lvl4pPr>
            <a:lvl5pPr marL="1371600" indent="0">
              <a:lnSpc>
                <a:spcPct val="100000"/>
              </a:lnSpc>
              <a:spcBef>
                <a:spcPts val="0"/>
              </a:spcBef>
              <a:spcAft>
                <a:spcPts val="900"/>
              </a:spcAft>
              <a:buNone/>
              <a:defRPr sz="105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4"/>
            <a:ext cx="1188720" cy="365125"/>
          </a:xfrm>
        </p:spPr>
        <p:txBody>
          <a:bodyPr/>
          <a:lstStyle>
            <a:lvl1pPr>
              <a:defRPr sz="105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2" y="4094802"/>
            <a:ext cx="10027919" cy="2468880"/>
          </a:xfrm>
        </p:spPr>
        <p:txBody>
          <a:bodyPr>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3024937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0EA0-1EFE-434C-96C0-585255378DA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72FD5-4BBD-4EC6-801E-973B21878F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A4F09C8-1C4F-4BDA-AA90-7552F8D5085C}"/>
              </a:ext>
            </a:extLst>
          </p:cNvPr>
          <p:cNvSpPr>
            <a:spLocks noGrp="1"/>
          </p:cNvSpPr>
          <p:nvPr>
            <p:ph type="dt" sz="half" idx="10"/>
          </p:nvPr>
        </p:nvSpPr>
        <p:spPr/>
        <p:txBody>
          <a:bodyPr/>
          <a:lstStyle/>
          <a:p>
            <a:fld id="{0CC2D833-E1FD-4EBA-870E-A0E75D82DF18}" type="datetimeFigureOut">
              <a:rPr lang="vi-VN" smtClean="0"/>
              <a:t>16/03/2024</a:t>
            </a:fld>
            <a:endParaRPr lang="vi-VN"/>
          </a:p>
        </p:txBody>
      </p:sp>
      <p:sp>
        <p:nvSpPr>
          <p:cNvPr id="5" name="Footer Placeholder 4">
            <a:extLst>
              <a:ext uri="{FF2B5EF4-FFF2-40B4-BE49-F238E27FC236}">
                <a16:creationId xmlns:a16="http://schemas.microsoft.com/office/drawing/2014/main" id="{02D59450-74D7-47FD-931C-A376732C99B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EABD9D1-592A-458E-8E04-A23B1560135E}"/>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1792908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1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900"/>
              </a:spcAft>
              <a:buNone/>
              <a:defRPr sz="1500"/>
            </a:lvl1pPr>
            <a:lvl2pPr marL="342900" indent="0">
              <a:lnSpc>
                <a:spcPct val="100000"/>
              </a:lnSpc>
              <a:spcBef>
                <a:spcPts val="0"/>
              </a:spcBef>
              <a:spcAft>
                <a:spcPts val="900"/>
              </a:spcAft>
              <a:buNone/>
              <a:defRPr sz="1350"/>
            </a:lvl2pPr>
            <a:lvl3pPr marL="685800" indent="0">
              <a:lnSpc>
                <a:spcPct val="100000"/>
              </a:lnSpc>
              <a:spcBef>
                <a:spcPts val="0"/>
              </a:spcBef>
              <a:spcAft>
                <a:spcPts val="900"/>
              </a:spcAft>
              <a:buNone/>
              <a:defRPr sz="1200"/>
            </a:lvl3pPr>
            <a:lvl4pPr marL="1028700" indent="0">
              <a:lnSpc>
                <a:spcPct val="100000"/>
              </a:lnSpc>
              <a:spcBef>
                <a:spcPts val="0"/>
              </a:spcBef>
              <a:spcAft>
                <a:spcPts val="900"/>
              </a:spcAft>
              <a:buNone/>
              <a:defRPr sz="1050"/>
            </a:lvl4pPr>
            <a:lvl5pPr marL="1371600" indent="0">
              <a:lnSpc>
                <a:spcPct val="100000"/>
              </a:lnSpc>
              <a:spcBef>
                <a:spcPts val="0"/>
              </a:spcBef>
              <a:spcAft>
                <a:spcPts val="900"/>
              </a:spcAft>
              <a:buNone/>
              <a:defRPr sz="105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4" y="2026603"/>
            <a:ext cx="6766877" cy="3902075"/>
          </a:xfrm>
        </p:spPr>
        <p:txBody>
          <a:bodyPr/>
          <a:lstStyle>
            <a:lvl1pPr>
              <a:spcBef>
                <a:spcPts val="0"/>
              </a:spcBef>
              <a:spcAft>
                <a:spcPts val="900"/>
              </a:spcAft>
              <a:defRPr/>
            </a:lvl1pPr>
            <a:lvl2pPr>
              <a:spcBef>
                <a:spcPts val="0"/>
              </a:spcBef>
              <a:spcAft>
                <a:spcPts val="450"/>
              </a:spcAft>
              <a:defRPr/>
            </a:lvl2pPr>
            <a:lvl3pPr>
              <a:spcBef>
                <a:spcPts val="0"/>
              </a:spcBef>
              <a:spcAft>
                <a:spcPts val="450"/>
              </a:spcAft>
              <a:defRPr/>
            </a:lvl3pPr>
            <a:lvl4pPr>
              <a:spcBef>
                <a:spcPts val="0"/>
              </a:spcBef>
              <a:spcAft>
                <a:spcPts val="450"/>
              </a:spcAft>
              <a:defRPr sz="1500"/>
            </a:lvl4pPr>
            <a:lvl5pPr>
              <a:spcBef>
                <a:spcPts val="0"/>
              </a:spcBef>
              <a:spcAft>
                <a:spcPts val="450"/>
              </a:spcAft>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4"/>
            <a:ext cx="1188720" cy="365125"/>
          </a:xfrm>
        </p:spPr>
        <p:txBody>
          <a:bodyPr/>
          <a:lstStyle>
            <a:lvl1pPr>
              <a:defRPr sz="105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8867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1"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5" y="72518"/>
            <a:ext cx="10405175" cy="1326514"/>
          </a:xfrm>
        </p:spPr>
        <p:txBody>
          <a:bodyPr anchor="b">
            <a:normAutofit/>
          </a:bodyPr>
          <a:lstStyle>
            <a:lvl1pPr>
              <a:defRPr sz="21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71"/>
            <a:ext cx="6192839" cy="3687763"/>
          </a:xfrm>
        </p:spPr>
        <p:txBody>
          <a:bodyPr>
            <a:normAutofit/>
          </a:bodyPr>
          <a:lstStyle>
            <a:lvl1pPr marL="171450" indent="-171450">
              <a:lnSpc>
                <a:spcPct val="100000"/>
              </a:lnSpc>
              <a:spcBef>
                <a:spcPts val="0"/>
              </a:spcBef>
              <a:spcAft>
                <a:spcPts val="450"/>
              </a:spcAft>
              <a:buFont typeface="Arial" panose="020B0604020202020204" pitchFamily="34" charset="0"/>
              <a:buChar char="•"/>
              <a:defRPr sz="1500"/>
            </a:lvl1pPr>
            <a:lvl2pPr marL="514350" indent="-171450">
              <a:lnSpc>
                <a:spcPct val="100000"/>
              </a:lnSpc>
              <a:spcBef>
                <a:spcPts val="0"/>
              </a:spcBef>
              <a:spcAft>
                <a:spcPts val="450"/>
              </a:spcAft>
              <a:defRPr sz="1500"/>
            </a:lvl2pPr>
            <a:lvl3pPr marL="857250" indent="-171450">
              <a:lnSpc>
                <a:spcPct val="100000"/>
              </a:lnSpc>
              <a:spcBef>
                <a:spcPts val="0"/>
              </a:spcBef>
              <a:spcAft>
                <a:spcPts val="450"/>
              </a:spcAft>
              <a:defRPr sz="1500"/>
            </a:lvl3pPr>
            <a:lvl4pPr marL="1200150" indent="-171450">
              <a:lnSpc>
                <a:spcPct val="100000"/>
              </a:lnSpc>
              <a:spcBef>
                <a:spcPts val="0"/>
              </a:spcBef>
              <a:spcAft>
                <a:spcPts val="450"/>
              </a:spcAft>
              <a:defRPr sz="1500"/>
            </a:lvl4pPr>
            <a:lvl5pPr marL="1543050" indent="-171450">
              <a:lnSpc>
                <a:spcPct val="100000"/>
              </a:lnSpc>
              <a:spcBef>
                <a:spcPts val="0"/>
              </a:spcBef>
              <a:spcAft>
                <a:spcPts val="450"/>
              </a:spcAft>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4" y="2058672"/>
            <a:ext cx="3002755" cy="3687763"/>
          </a:xfrm>
        </p:spPr>
        <p:txBody>
          <a:bodyPr>
            <a:normAutofit/>
          </a:bodyPr>
          <a:lstStyle>
            <a:lvl1pPr marL="0" indent="0">
              <a:lnSpc>
                <a:spcPct val="100000"/>
              </a:lnSpc>
              <a:spcBef>
                <a:spcPts val="750"/>
              </a:spcBef>
              <a:spcAft>
                <a:spcPts val="450"/>
              </a:spcAft>
              <a:buFont typeface="+mj-lt"/>
              <a:buNone/>
              <a:defRPr sz="1500"/>
            </a:lvl1pPr>
            <a:lvl2pPr marL="171450" indent="-171450">
              <a:lnSpc>
                <a:spcPct val="100000"/>
              </a:lnSpc>
              <a:spcBef>
                <a:spcPts val="750"/>
              </a:spcBef>
              <a:spcAft>
                <a:spcPts val="450"/>
              </a:spcAft>
              <a:buFont typeface="+mj-lt"/>
              <a:buNone/>
              <a:defRPr sz="1500"/>
            </a:lvl2pPr>
            <a:lvl3pPr marL="0" indent="0">
              <a:lnSpc>
                <a:spcPct val="100000"/>
              </a:lnSpc>
              <a:spcBef>
                <a:spcPts val="750"/>
              </a:spcBef>
              <a:spcAft>
                <a:spcPts val="450"/>
              </a:spcAft>
              <a:buFont typeface="+mj-lt"/>
              <a:buNone/>
              <a:defRPr sz="1500"/>
            </a:lvl3pPr>
            <a:lvl4pPr marL="0" indent="0">
              <a:lnSpc>
                <a:spcPct val="100000"/>
              </a:lnSpc>
              <a:spcBef>
                <a:spcPts val="750"/>
              </a:spcBef>
              <a:spcAft>
                <a:spcPts val="450"/>
              </a:spcAft>
              <a:buFont typeface="+mj-lt"/>
              <a:buNone/>
              <a:defRPr sz="1500"/>
            </a:lvl4pPr>
            <a:lvl5pPr marL="0" indent="0">
              <a:lnSpc>
                <a:spcPct val="100000"/>
              </a:lnSpc>
              <a:spcBef>
                <a:spcPts val="750"/>
              </a:spcBef>
              <a:spcAft>
                <a:spcPts val="450"/>
              </a:spcAft>
              <a:buFont typeface="+mj-lt"/>
              <a:buNone/>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4"/>
            <a:ext cx="2670048" cy="365125"/>
          </a:xfrm>
        </p:spPr>
        <p:txBody>
          <a:bodyPr/>
          <a:lstStyle>
            <a:lvl1pPr>
              <a:defRPr sz="105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5" y="6246624"/>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3550112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5" y="72518"/>
            <a:ext cx="10405175" cy="1326514"/>
          </a:xfrm>
        </p:spPr>
        <p:txBody>
          <a:bodyPr anchor="b">
            <a:normAutofit/>
          </a:bodyPr>
          <a:lstStyle>
            <a:lvl1pPr>
              <a:defRPr sz="21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3" y="2043430"/>
            <a:ext cx="10405175" cy="3925467"/>
          </a:xfrm>
        </p:spPr>
        <p:txBody>
          <a:bodyPr>
            <a:normAutofit/>
          </a:bodyPr>
          <a:lstStyle>
            <a:lvl1pPr marL="171450" indent="-171450">
              <a:lnSpc>
                <a:spcPct val="100000"/>
              </a:lnSpc>
              <a:spcBef>
                <a:spcPts val="0"/>
              </a:spcBef>
              <a:spcAft>
                <a:spcPts val="900"/>
              </a:spcAft>
              <a:buFont typeface="Arial" panose="020B0604020202020204" pitchFamily="34" charset="0"/>
              <a:buChar char="•"/>
              <a:defRPr sz="1500"/>
            </a:lvl1pPr>
            <a:lvl2pPr marL="514350" indent="-171450">
              <a:lnSpc>
                <a:spcPct val="100000"/>
              </a:lnSpc>
              <a:spcBef>
                <a:spcPts val="375"/>
              </a:spcBef>
              <a:spcAft>
                <a:spcPts val="450"/>
              </a:spcAft>
              <a:defRPr sz="1500"/>
            </a:lvl2pPr>
            <a:lvl3pPr marL="857250" indent="-171450">
              <a:lnSpc>
                <a:spcPct val="100000"/>
              </a:lnSpc>
              <a:spcBef>
                <a:spcPts val="375"/>
              </a:spcBef>
              <a:spcAft>
                <a:spcPts val="450"/>
              </a:spcAft>
              <a:defRPr sz="1500"/>
            </a:lvl3pPr>
            <a:lvl4pPr marL="1200150" indent="-171450">
              <a:lnSpc>
                <a:spcPct val="100000"/>
              </a:lnSpc>
              <a:spcBef>
                <a:spcPts val="375"/>
              </a:spcBef>
              <a:spcAft>
                <a:spcPts val="450"/>
              </a:spcAft>
              <a:defRPr sz="1500"/>
            </a:lvl4pPr>
            <a:lvl5pPr marL="1543050" indent="-171450">
              <a:lnSpc>
                <a:spcPct val="100000"/>
              </a:lnSpc>
              <a:spcBef>
                <a:spcPts val="375"/>
              </a:spcBef>
              <a:spcAft>
                <a:spcPts val="450"/>
              </a:spcAft>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4"/>
            <a:ext cx="2670048" cy="365125"/>
          </a:xfrm>
        </p:spPr>
        <p:txBody>
          <a:bodyPr/>
          <a:lstStyle>
            <a:lvl1pPr>
              <a:defRPr sz="105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5" y="6246624"/>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3915933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3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1800"/>
              </a:lnSpc>
              <a:spcBef>
                <a:spcPts val="0"/>
              </a:spcBef>
              <a:spcAft>
                <a:spcPts val="900"/>
              </a:spcAft>
              <a:buFont typeface="Arial" panose="020B0604020202020204" pitchFamily="34" charset="0"/>
              <a:buNone/>
              <a:defRPr sz="1500"/>
            </a:lvl1pPr>
            <a:lvl2pPr marL="600075" indent="-257175">
              <a:lnSpc>
                <a:spcPts val="1800"/>
              </a:lnSpc>
              <a:buFont typeface="Arial" panose="020B0604020202020204" pitchFamily="34" charset="0"/>
              <a:buChar char="•"/>
              <a:defRPr sz="1500"/>
            </a:lvl2pPr>
            <a:lvl3pPr marL="942975" indent="-257175">
              <a:lnSpc>
                <a:spcPts val="1800"/>
              </a:lnSpc>
              <a:buFont typeface="Arial" panose="020B0604020202020204" pitchFamily="34" charset="0"/>
              <a:buChar char="•"/>
              <a:defRPr sz="1500"/>
            </a:lvl3pPr>
            <a:lvl4pPr marL="1285875" indent="-257175">
              <a:lnSpc>
                <a:spcPts val="1800"/>
              </a:lnSpc>
              <a:buFont typeface="Arial" panose="020B0604020202020204" pitchFamily="34" charset="0"/>
              <a:buChar char="•"/>
              <a:defRPr sz="1500"/>
            </a:lvl4pPr>
            <a:lvl5pPr marL="1628775" indent="-257175">
              <a:lnSpc>
                <a:spcPts val="1800"/>
              </a:lnSpc>
              <a:buFont typeface="Arial" panose="020B0604020202020204" pitchFamily="34" charset="0"/>
              <a:buChar char="•"/>
              <a:defRPr sz="15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1567938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1" y="4672586"/>
            <a:ext cx="10515600" cy="1299411"/>
          </a:xfrm>
        </p:spPr>
        <p:txBody>
          <a:bodyPr anchor="b">
            <a:normAutofit/>
          </a:bodyPr>
          <a:lstStyle>
            <a:lvl1pPr>
              <a:defRPr sz="3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8"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sz="1350"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sz="1350"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sz="1350"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sz="1350"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sz="1350"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sz="1350"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sz="1350"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sz="1350"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sz="1350"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sz="1350"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sz="1350"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sz="1350"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sz="1350"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sz="1350"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sz="1350"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sz="1350"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sz="1350"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sz="1350"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sz="1350"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sz="1350"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sz="1350"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sz="1350"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sz="1350"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sz="1350"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sz="1350"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sz="1350"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sz="1350"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sz="1350"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sz="1350"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sz="1350"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sz="1350"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sz="1350"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sz="1350"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sz="1350"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sz="1350"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sz="1350"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sz="1350"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sz="1350"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sz="1350"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sz="1350"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sz="1350"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sz="1350"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sz="1350"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sz="1350"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sz="1350"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sz="1350"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sz="1350"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sz="1350"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sz="1350"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sz="1350"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sz="1350"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sz="1350"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sz="1350"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sz="1350"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sz="1350"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sz="1350"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sz="1350"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sz="1350"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sz="1350"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sz="1350"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sz="1350"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sz="1350"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sz="1350"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sz="1350"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sz="1350"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sz="1350"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sz="1350"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sz="1350"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sz="1350"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sz="1350"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sz="1350"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sz="1350"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sz="1350"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sz="1350"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sz="1350"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sz="1350"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sz="1350"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sz="1350"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sz="1350"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sz="1350"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sz="1350"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sz="1350"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sz="1350"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sz="1350"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sz="1350"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sz="1350"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sz="1350"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sz="1350"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sz="1350"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sz="1350"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sz="1350"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sz="1350"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sz="1350"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sz="1350"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sz="1350"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sz="1350"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sz="1350"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sz="1350"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sz="1350"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sz="1350"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sz="1350"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sz="1350"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sz="1350"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sz="1350"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sz="1350"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sz="1350"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sz="1350"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sz="1350"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sz="1350"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sz="1350"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sz="1350"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sz="1350"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sz="1350"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sz="1350"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sz="1350"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sz="1350"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sz="1350"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sz="1350"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sz="1350"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sz="1350"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sz="1350"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sz="1350"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sz="1350"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sz="1350"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sz="1350"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sz="1350"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sz="1350"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sz="1350"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sz="1350"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sz="1350"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sz="1350"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sz="1350"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sz="1350"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sz="1350"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sz="1350"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sz="1350"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sz="1350"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sz="1350"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sz="1350"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sz="1350"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sz="1350"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sz="1350"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sz="1350"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sz="1350"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sz="1350"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sz="1350"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sz="1350"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sz="1350"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sz="1350"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sz="1350"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sz="1350"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sz="1350"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sz="1350"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sz="1350"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sz="1350"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sz="1350"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sz="1350"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sz="1350"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sz="1350"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sz="1350"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sz="1350"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sz="1350"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sz="1350"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sz="1350"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sz="1350"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sz="1350"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sz="1350"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sz="1350"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sz="1350"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sz="1350"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sz="1350"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sz="1350"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sz="1350"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sz="1350"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sz="1350"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sz="1350"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sz="1350"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sz="1350"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sz="1350"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sz="1350"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sz="1350"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sz="1350"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sz="1350"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sz="1350"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sz="1350"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sz="1350"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sz="1350"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sz="1350"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sz="1350"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sz="1350"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sz="1350"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sz="1350"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sz="1350"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sz="1350"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sz="1350"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sz="1350"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sz="1350"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sz="1350"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sz="1350"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sz="1350"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sz="1350"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sz="1350"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sz="1350"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sz="1350"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sz="1350"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sz="1350"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sz="1350"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sz="1350"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sz="1350"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sz="1350"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sz="1350"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sz="1350"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sz="1350"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sz="1350"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sz="1350"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sz="1350"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sz="1350"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sz="1350"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sz="1350"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sz="1350"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sz="1350"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sz="1350"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sz="1350"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sz="1350"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sz="1350"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sz="1350"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sz="1350"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sz="1350"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sz="1350"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sz="1350"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sz="1350"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sz="1350"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sz="1350"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sz="1350"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sz="1350"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sz="1350"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sz="1350"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sz="1350"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sz="1350"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sz="1350"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sz="1350"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sz="1350"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sz="1350"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sz="1350"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sz="1350"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sz="1350"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sz="1350"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sz="1350"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sz="1350"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sz="1350"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sz="1350"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sz="1350"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sz="1350"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sz="1350"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sz="1350"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sz="1350"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sz="1350"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sz="1350"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sz="1350"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sz="1350"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sz="1350"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sz="1350"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sz="1350"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sz="1350"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sz="1350"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sz="1350"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sz="1350"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sz="1350"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sz="1350"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sz="1350"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sz="1350"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sz="1350"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sz="1350"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sz="1350"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sz="1350"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sz="1350"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sz="1350"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sz="1350"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sz="1350"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sz="1350"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sz="1350"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sz="1350"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sz="1350"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sz="1350"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sz="1350"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sz="1350"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sz="1350"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sz="1350"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sz="1350"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sz="1350"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sz="1350"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sz="1350"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sz="1350"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sz="1350"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sz="1350"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sz="1350"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sz="1350"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sz="1350"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sz="1350"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sz="1350" dirty="0"/>
            </a:p>
          </p:txBody>
        </p:sp>
      </p:grpSp>
    </p:spTree>
    <p:extLst>
      <p:ext uri="{BB962C8B-B14F-4D97-AF65-F5344CB8AC3E}">
        <p14:creationId xmlns:p14="http://schemas.microsoft.com/office/powerpoint/2010/main" val="79438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41C2-7683-4B99-8A76-57CDB9F5A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ECC7182-04C4-4E44-BEA5-E478B69E6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6F868A-F950-46B3-B8D5-B0332A1D9275}"/>
              </a:ext>
            </a:extLst>
          </p:cNvPr>
          <p:cNvSpPr>
            <a:spLocks noGrp="1"/>
          </p:cNvSpPr>
          <p:nvPr>
            <p:ph type="dt" sz="half" idx="10"/>
          </p:nvPr>
        </p:nvSpPr>
        <p:spPr/>
        <p:txBody>
          <a:bodyPr/>
          <a:lstStyle/>
          <a:p>
            <a:fld id="{0CC2D833-E1FD-4EBA-870E-A0E75D82DF18}" type="datetimeFigureOut">
              <a:rPr lang="vi-VN" smtClean="0"/>
              <a:t>16/03/2024</a:t>
            </a:fld>
            <a:endParaRPr lang="vi-VN"/>
          </a:p>
        </p:txBody>
      </p:sp>
      <p:sp>
        <p:nvSpPr>
          <p:cNvPr id="5" name="Footer Placeholder 4">
            <a:extLst>
              <a:ext uri="{FF2B5EF4-FFF2-40B4-BE49-F238E27FC236}">
                <a16:creationId xmlns:a16="http://schemas.microsoft.com/office/drawing/2014/main" id="{5FE6138B-A192-40AC-A232-D75E0CE0CD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504B01-48D8-4D0F-8C2F-99EA2B303543}"/>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54483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7236-CFB6-49B1-8528-3BD6B25ABD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9B76C3-3A28-4E3D-A662-596A68EA8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DEA49CB-5CCA-4206-803E-8EE8D8777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3920B36-7757-455F-B96A-9AE848BE1C6B}"/>
              </a:ext>
            </a:extLst>
          </p:cNvPr>
          <p:cNvSpPr>
            <a:spLocks noGrp="1"/>
          </p:cNvSpPr>
          <p:nvPr>
            <p:ph type="dt" sz="half" idx="10"/>
          </p:nvPr>
        </p:nvSpPr>
        <p:spPr/>
        <p:txBody>
          <a:bodyPr/>
          <a:lstStyle/>
          <a:p>
            <a:fld id="{0CC2D833-E1FD-4EBA-870E-A0E75D82DF18}" type="datetimeFigureOut">
              <a:rPr lang="vi-VN" smtClean="0"/>
              <a:t>16/03/2024</a:t>
            </a:fld>
            <a:endParaRPr lang="vi-VN"/>
          </a:p>
        </p:txBody>
      </p:sp>
      <p:sp>
        <p:nvSpPr>
          <p:cNvPr id="6" name="Footer Placeholder 5">
            <a:extLst>
              <a:ext uri="{FF2B5EF4-FFF2-40B4-BE49-F238E27FC236}">
                <a16:creationId xmlns:a16="http://schemas.microsoft.com/office/drawing/2014/main" id="{E13A77C0-8DEC-4FA2-8EE8-D0F7A4A6EA7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3647D78-450A-4751-AC6E-EE7C18421A66}"/>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34259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7EAE4-D354-4B30-BE38-8B0D2A9E7AF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A8603B9-97EE-4807-B081-060D3F4A0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6C973-DE88-488D-9EE5-D1F726F82F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A4AEBAF-17BC-4BAF-91F0-32E0B752A8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A6645C-9EC9-4CC0-BE1F-07E5D3135D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E90FA21-5AE0-4C89-9E01-9851BB7235D9}"/>
              </a:ext>
            </a:extLst>
          </p:cNvPr>
          <p:cNvSpPr>
            <a:spLocks noGrp="1"/>
          </p:cNvSpPr>
          <p:nvPr>
            <p:ph type="dt" sz="half" idx="10"/>
          </p:nvPr>
        </p:nvSpPr>
        <p:spPr/>
        <p:txBody>
          <a:bodyPr/>
          <a:lstStyle/>
          <a:p>
            <a:fld id="{0CC2D833-E1FD-4EBA-870E-A0E75D82DF18}" type="datetimeFigureOut">
              <a:rPr lang="vi-VN" smtClean="0"/>
              <a:t>16/03/2024</a:t>
            </a:fld>
            <a:endParaRPr lang="vi-VN"/>
          </a:p>
        </p:txBody>
      </p:sp>
      <p:sp>
        <p:nvSpPr>
          <p:cNvPr id="8" name="Footer Placeholder 7">
            <a:extLst>
              <a:ext uri="{FF2B5EF4-FFF2-40B4-BE49-F238E27FC236}">
                <a16:creationId xmlns:a16="http://schemas.microsoft.com/office/drawing/2014/main" id="{DD38CE97-D404-4B9F-A87A-9E510BE5735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5516D5AF-4F33-4450-A8FE-E6F4A3FA2CFA}"/>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332264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28CB-2059-44C4-B1DD-A691A930A86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FCB7F27-9D64-4E40-96B9-14F30CD87C6C}"/>
              </a:ext>
            </a:extLst>
          </p:cNvPr>
          <p:cNvSpPr>
            <a:spLocks noGrp="1"/>
          </p:cNvSpPr>
          <p:nvPr>
            <p:ph type="dt" sz="half" idx="10"/>
          </p:nvPr>
        </p:nvSpPr>
        <p:spPr/>
        <p:txBody>
          <a:bodyPr/>
          <a:lstStyle/>
          <a:p>
            <a:fld id="{0CC2D833-E1FD-4EBA-870E-A0E75D82DF18}" type="datetimeFigureOut">
              <a:rPr lang="vi-VN" smtClean="0"/>
              <a:t>16/03/2024</a:t>
            </a:fld>
            <a:endParaRPr lang="vi-VN"/>
          </a:p>
        </p:txBody>
      </p:sp>
      <p:sp>
        <p:nvSpPr>
          <p:cNvPr id="4" name="Footer Placeholder 3">
            <a:extLst>
              <a:ext uri="{FF2B5EF4-FFF2-40B4-BE49-F238E27FC236}">
                <a16:creationId xmlns:a16="http://schemas.microsoft.com/office/drawing/2014/main" id="{80F86C30-0314-46B0-8FD5-8324C6733FA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811CE52-7FD0-443E-8A36-DE0F7A93C95D}"/>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149374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474F6F-114E-497D-A1D7-766E215ADAA9}"/>
              </a:ext>
            </a:extLst>
          </p:cNvPr>
          <p:cNvSpPr>
            <a:spLocks noGrp="1"/>
          </p:cNvSpPr>
          <p:nvPr>
            <p:ph type="dt" sz="half" idx="10"/>
          </p:nvPr>
        </p:nvSpPr>
        <p:spPr/>
        <p:txBody>
          <a:bodyPr/>
          <a:lstStyle/>
          <a:p>
            <a:fld id="{0CC2D833-E1FD-4EBA-870E-A0E75D82DF18}" type="datetimeFigureOut">
              <a:rPr lang="vi-VN" smtClean="0"/>
              <a:t>16/03/2024</a:t>
            </a:fld>
            <a:endParaRPr lang="vi-VN"/>
          </a:p>
        </p:txBody>
      </p:sp>
      <p:sp>
        <p:nvSpPr>
          <p:cNvPr id="3" name="Footer Placeholder 2">
            <a:extLst>
              <a:ext uri="{FF2B5EF4-FFF2-40B4-BE49-F238E27FC236}">
                <a16:creationId xmlns:a16="http://schemas.microsoft.com/office/drawing/2014/main" id="{5CC5F4CA-A8CC-483E-B13B-62BD62AA99C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3ED35799-BBC0-4FAD-854A-AF1C27D12844}"/>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313292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84412-85D1-4BBA-A0C5-1A7FDDBD6A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C2EA122-E2CA-44EC-AA83-D1BB50D79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1429B9E-DADE-4E43-9793-44ECB293C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82EA1E-1F88-46CD-BE99-EB5082656920}"/>
              </a:ext>
            </a:extLst>
          </p:cNvPr>
          <p:cNvSpPr>
            <a:spLocks noGrp="1"/>
          </p:cNvSpPr>
          <p:nvPr>
            <p:ph type="dt" sz="half" idx="10"/>
          </p:nvPr>
        </p:nvSpPr>
        <p:spPr/>
        <p:txBody>
          <a:bodyPr/>
          <a:lstStyle/>
          <a:p>
            <a:fld id="{0CC2D833-E1FD-4EBA-870E-A0E75D82DF18}" type="datetimeFigureOut">
              <a:rPr lang="vi-VN" smtClean="0"/>
              <a:t>16/03/2024</a:t>
            </a:fld>
            <a:endParaRPr lang="vi-VN"/>
          </a:p>
        </p:txBody>
      </p:sp>
      <p:sp>
        <p:nvSpPr>
          <p:cNvPr id="6" name="Footer Placeholder 5">
            <a:extLst>
              <a:ext uri="{FF2B5EF4-FFF2-40B4-BE49-F238E27FC236}">
                <a16:creationId xmlns:a16="http://schemas.microsoft.com/office/drawing/2014/main" id="{28849164-D597-42AF-A577-B62CA0C6CD2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2B2E5BF-A9D2-47F9-B746-476F21AB54E6}"/>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328935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AB9E0-F569-409E-B5BF-D2AAE75AE8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28FB6FC-58FB-4D46-8A58-EC9379BFE8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5E41985-BFB0-4BCD-8BE5-98EFE68DD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33CE9-21F9-479D-99F8-0823C642AAA5}"/>
              </a:ext>
            </a:extLst>
          </p:cNvPr>
          <p:cNvSpPr>
            <a:spLocks noGrp="1"/>
          </p:cNvSpPr>
          <p:nvPr>
            <p:ph type="dt" sz="half" idx="10"/>
          </p:nvPr>
        </p:nvSpPr>
        <p:spPr/>
        <p:txBody>
          <a:bodyPr/>
          <a:lstStyle/>
          <a:p>
            <a:fld id="{0CC2D833-E1FD-4EBA-870E-A0E75D82DF18}" type="datetimeFigureOut">
              <a:rPr lang="vi-VN" smtClean="0"/>
              <a:t>16/03/2024</a:t>
            </a:fld>
            <a:endParaRPr lang="vi-VN"/>
          </a:p>
        </p:txBody>
      </p:sp>
      <p:sp>
        <p:nvSpPr>
          <p:cNvPr id="6" name="Footer Placeholder 5">
            <a:extLst>
              <a:ext uri="{FF2B5EF4-FFF2-40B4-BE49-F238E27FC236}">
                <a16:creationId xmlns:a16="http://schemas.microsoft.com/office/drawing/2014/main" id="{8C9BA825-B25A-4FE3-9D2B-BD4E2F0617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C848AF4-D38B-497A-8CDA-6B0B6F516D1B}"/>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13643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06D68-DD00-4507-977D-3FEE47CFE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4719533-FF7A-49EB-9E93-48542AAF9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C2D36C-EEDD-4944-A2E0-0B9E4D8A5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2D833-E1FD-4EBA-870E-A0E75D82DF18}" type="datetimeFigureOut">
              <a:rPr lang="vi-VN" smtClean="0"/>
              <a:t>16/03/2024</a:t>
            </a:fld>
            <a:endParaRPr lang="vi-VN"/>
          </a:p>
        </p:txBody>
      </p:sp>
      <p:sp>
        <p:nvSpPr>
          <p:cNvPr id="5" name="Footer Placeholder 4">
            <a:extLst>
              <a:ext uri="{FF2B5EF4-FFF2-40B4-BE49-F238E27FC236}">
                <a16:creationId xmlns:a16="http://schemas.microsoft.com/office/drawing/2014/main" id="{C8498E74-EE1F-423C-A924-C4758E519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F7B295A-9946-4796-8DBE-771966815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8026F-1274-45E4-B7CB-0208A504C441}" type="slidenum">
              <a:rPr lang="vi-VN" smtClean="0"/>
              <a:t>‹#›</a:t>
            </a:fld>
            <a:endParaRPr lang="vi-VN"/>
          </a:p>
        </p:txBody>
      </p:sp>
    </p:spTree>
    <p:extLst>
      <p:ext uri="{BB962C8B-B14F-4D97-AF65-F5344CB8AC3E}">
        <p14:creationId xmlns:p14="http://schemas.microsoft.com/office/powerpoint/2010/main" val="3889458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75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2"/>
            <a:ext cx="2743200" cy="365125"/>
          </a:xfrm>
          <a:prstGeom prst="rect">
            <a:avLst/>
          </a:prstGeom>
        </p:spPr>
        <p:txBody>
          <a:bodyPr vert="horz" lIns="91440" tIns="45720" rIns="91440" bIns="45720" rtlCol="0" anchor="ctr"/>
          <a:lstStyle>
            <a:lvl1pPr algn="l">
              <a:defRPr sz="750" b="1">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70478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685800" rtl="0" eaLnBrk="1" latinLnBrk="0" hangingPunct="1">
        <a:lnSpc>
          <a:spcPct val="90000"/>
        </a:lnSpc>
        <a:spcBef>
          <a:spcPct val="0"/>
        </a:spcBef>
        <a:buNone/>
        <a:defRPr sz="2850" b="1"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920">
          <p15:clr>
            <a:srgbClr val="F26B43"/>
          </p15:clr>
        </p15:guide>
        <p15:guide id="3" pos="5760">
          <p15:clr>
            <a:srgbClr val="F26B43"/>
          </p15:clr>
        </p15:guide>
        <p15:guide id="4" pos="7104">
          <p15:clr>
            <a:srgbClr val="C35EA4"/>
          </p15:clr>
        </p15:guide>
        <p15:guide id="5" pos="576">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20.png"/><Relationship Id="rId5" Type="http://schemas.microsoft.com/office/2007/relationships/hdphoto" Target="../media/hdphoto7.wdp"/><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4.wdp"/><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60.png"/><Relationship Id="rId5" Type="http://schemas.microsoft.com/office/2007/relationships/hdphoto" Target="../media/hdphoto8.wdp"/><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0.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png"/><Relationship Id="rId4" Type="http://schemas.microsoft.com/office/2007/relationships/hdphoto" Target="../media/hdphoto9.wdp"/></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2.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jpeg"/><Relationship Id="rId1" Type="http://schemas.openxmlformats.org/officeDocument/2006/relationships/slideLayout" Target="../slideLayouts/slideLayout7.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60.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7.jp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0.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160.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870A-EBCD-13FC-D1A2-49C555C48170}"/>
              </a:ext>
            </a:extLst>
          </p:cNvPr>
          <p:cNvSpPr>
            <a:spLocks noGrp="1"/>
          </p:cNvSpPr>
          <p:nvPr>
            <p:ph type="title"/>
          </p:nvPr>
        </p:nvSpPr>
        <p:spPr>
          <a:xfrm>
            <a:off x="2193798" y="1165160"/>
            <a:ext cx="6874002" cy="701741"/>
          </a:xfrm>
        </p:spPr>
        <p:txBody>
          <a:bodyPr>
            <a:normAutofit fontScale="90000"/>
          </a:bodyPr>
          <a:lstStyle/>
          <a:p>
            <a:pPr algn="ctr">
              <a:lnSpc>
                <a:spcPct val="130000"/>
              </a:lnSpc>
              <a:spcBef>
                <a:spcPts val="450"/>
              </a:spcBef>
              <a:spcAft>
                <a:spcPts val="450"/>
              </a:spcAft>
            </a:pPr>
            <a:r>
              <a:rPr lang="en-US" sz="1800" dirty="0" err="1">
                <a:latin typeface="Times New Roman" panose="02020603050405020304" pitchFamily="18" charset="0"/>
                <a:cs typeface="Times New Roman" panose="02020603050405020304" pitchFamily="18" charset="0"/>
              </a:rPr>
              <a:t>Chào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mừng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a:t>
            </a:r>
            <a:r>
              <a:rPr lang="en-US" sz="1800" dirty="0">
                <a:latin typeface="Times New Roman" panose="02020603050405020304" pitchFamily="18" charset="0"/>
                <a:cs typeface="Times New Roman" panose="02020603050405020304" pitchFamily="18" charset="0"/>
              </a:rPr>
              <a:t> </a:t>
            </a:r>
            <a:br>
              <a:rPr lang="en-US" sz="1800" dirty="0">
                <a:latin typeface="Times New Roman" panose="02020603050405020304" pitchFamily="18" charset="0"/>
                <a:cs typeface="Times New Roman" panose="02020603050405020304" pitchFamily="18" charset="0"/>
              </a:rPr>
            </a:br>
            <a:r>
              <a:rPr lang="en-US" sz="1800" dirty="0" err="1">
                <a:latin typeface="Times New Roman" panose="02020603050405020304" pitchFamily="18" charset="0"/>
                <a:cs typeface="Times New Roman" panose="02020603050405020304" pitchFamily="18" charset="0"/>
              </a:rPr>
              <a:t>trường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thcs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nguyễn</a:t>
            </a:r>
            <a:r>
              <a:rPr lang="en-US" sz="1800" dirty="0">
                <a:latin typeface="Times New Roman" panose="02020603050405020304" pitchFamily="18" charset="0"/>
                <a:cs typeface="Times New Roman" panose="02020603050405020304" pitchFamily="18" charset="0"/>
              </a:rPr>
              <a:t> ÚY</a:t>
            </a:r>
          </a:p>
        </p:txBody>
      </p:sp>
      <p:sp>
        <p:nvSpPr>
          <p:cNvPr id="7" name="Text Placeholder 6">
            <a:extLst>
              <a:ext uri="{FF2B5EF4-FFF2-40B4-BE49-F238E27FC236}">
                <a16:creationId xmlns:a16="http://schemas.microsoft.com/office/drawing/2014/main" id="{70B4EC43-20C2-1DA5-646B-B8D26CF7D003}"/>
              </a:ext>
            </a:extLst>
          </p:cNvPr>
          <p:cNvSpPr>
            <a:spLocks noGrp="1"/>
          </p:cNvSpPr>
          <p:nvPr>
            <p:ph type="body" sz="quarter" idx="13"/>
          </p:nvPr>
        </p:nvSpPr>
        <p:spPr>
          <a:xfrm>
            <a:off x="2193798" y="2562354"/>
            <a:ext cx="6736316" cy="2638296"/>
          </a:xfrm>
        </p:spPr>
        <p:txBody>
          <a:bodyPr>
            <a:normAutofit lnSpcReduction="10000"/>
          </a:bodyPr>
          <a:lstStyle/>
          <a:p>
            <a:pPr>
              <a:lnSpc>
                <a:spcPct val="130000"/>
              </a:lnSpc>
            </a:pPr>
            <a:r>
              <a:rPr lang="en-US" sz="1800">
                <a:solidFill>
                  <a:srgbClr val="15045C"/>
                </a:solidFill>
                <a:latin typeface="Times New Roman" panose="02020603050405020304" pitchFamily="18" charset="0"/>
                <a:cs typeface="Times New Roman" panose="02020603050405020304" pitchFamily="18" charset="0"/>
              </a:rPr>
              <a:t>Môn học: Toán  </a:t>
            </a:r>
            <a:r>
              <a:rPr lang="en-US" sz="1800" dirty="0" err="1">
                <a:solidFill>
                  <a:srgbClr val="15045C"/>
                </a:solidFill>
                <a:latin typeface="Times New Roman" panose="02020603050405020304" pitchFamily="18" charset="0"/>
                <a:cs typeface="Times New Roman" panose="02020603050405020304" pitchFamily="18" charset="0"/>
              </a:rPr>
              <a:t>Khối</a:t>
            </a:r>
            <a:r>
              <a:rPr lang="en-US" sz="1800">
                <a:solidFill>
                  <a:srgbClr val="15045C"/>
                </a:solidFill>
                <a:latin typeface="Times New Roman" panose="02020603050405020304" pitchFamily="18" charset="0"/>
                <a:cs typeface="Times New Roman" panose="02020603050405020304" pitchFamily="18" charset="0"/>
              </a:rPr>
              <a:t>: 8 </a:t>
            </a:r>
            <a:r>
              <a:rPr lang="en-US" sz="1800" dirty="0" err="1">
                <a:solidFill>
                  <a:srgbClr val="15045C"/>
                </a:solidFill>
                <a:latin typeface="Times New Roman" panose="02020603050405020304" pitchFamily="18" charset="0"/>
                <a:cs typeface="Times New Roman" panose="02020603050405020304" pitchFamily="18" charset="0"/>
              </a:rPr>
              <a:t>Học</a:t>
            </a:r>
            <a:r>
              <a:rPr lang="en-US" sz="1800" dirty="0">
                <a:solidFill>
                  <a:srgbClr val="15045C"/>
                </a:solidFill>
                <a:latin typeface="Times New Roman" panose="02020603050405020304" pitchFamily="18" charset="0"/>
                <a:cs typeface="Times New Roman" panose="02020603050405020304" pitchFamily="18" charset="0"/>
              </a:rPr>
              <a:t> </a:t>
            </a:r>
            <a:r>
              <a:rPr lang="en-US" sz="1800" err="1">
                <a:solidFill>
                  <a:srgbClr val="15045C"/>
                </a:solidFill>
                <a:latin typeface="Times New Roman" panose="02020603050405020304" pitchFamily="18" charset="0"/>
                <a:cs typeface="Times New Roman" panose="02020603050405020304" pitchFamily="18" charset="0"/>
              </a:rPr>
              <a:t>kỳ</a:t>
            </a:r>
            <a:r>
              <a:rPr lang="en-US" sz="1800">
                <a:solidFill>
                  <a:srgbClr val="15045C"/>
                </a:solidFill>
                <a:latin typeface="Times New Roman" panose="02020603050405020304" pitchFamily="18" charset="0"/>
                <a:cs typeface="Times New Roman" panose="02020603050405020304" pitchFamily="18" charset="0"/>
              </a:rPr>
              <a:t>: II</a:t>
            </a:r>
            <a:endParaRPr lang="en-US" sz="1800" dirty="0">
              <a:solidFill>
                <a:srgbClr val="15045C"/>
              </a:solidFill>
              <a:latin typeface="Times New Roman" panose="02020603050405020304" pitchFamily="18" charset="0"/>
              <a:cs typeface="Times New Roman" panose="02020603050405020304" pitchFamily="18" charset="0"/>
            </a:endParaRPr>
          </a:p>
          <a:p>
            <a:pPr>
              <a:lnSpc>
                <a:spcPct val="130000"/>
              </a:lnSpc>
            </a:pPr>
            <a:r>
              <a:rPr lang="en-US" sz="1800" err="1">
                <a:solidFill>
                  <a:srgbClr val="15045C"/>
                </a:solidFill>
                <a:latin typeface="Times New Roman" panose="02020603050405020304" pitchFamily="18" charset="0"/>
                <a:cs typeface="Times New Roman" panose="02020603050405020304" pitchFamily="18" charset="0"/>
              </a:rPr>
              <a:t>Tiết</a:t>
            </a:r>
            <a:r>
              <a:rPr lang="en-US" sz="1800">
                <a:solidFill>
                  <a:srgbClr val="15045C"/>
                </a:solidFill>
                <a:latin typeface="Times New Roman" panose="02020603050405020304" pitchFamily="18" charset="0"/>
                <a:cs typeface="Times New Roman" panose="02020603050405020304" pitchFamily="18" charset="0"/>
              </a:rPr>
              <a:t>: 56 </a:t>
            </a:r>
            <a:r>
              <a:rPr lang="en-US" sz="1800" err="1">
                <a:solidFill>
                  <a:srgbClr val="15045C"/>
                </a:solidFill>
                <a:latin typeface="Times New Roman" panose="02020603050405020304" pitchFamily="18" charset="0"/>
                <a:cs typeface="Times New Roman" panose="02020603050405020304" pitchFamily="18" charset="0"/>
              </a:rPr>
              <a:t>Bài</a:t>
            </a:r>
            <a:r>
              <a:rPr lang="en-US" sz="1800">
                <a:solidFill>
                  <a:srgbClr val="15045C"/>
                </a:solidFill>
                <a:latin typeface="Times New Roman" panose="02020603050405020304" pitchFamily="18" charset="0"/>
                <a:cs typeface="Times New Roman" panose="02020603050405020304" pitchFamily="18" charset="0"/>
              </a:rPr>
              <a:t>: 5</a:t>
            </a:r>
            <a:endParaRPr lang="en-US" sz="1800" dirty="0">
              <a:solidFill>
                <a:srgbClr val="15045C"/>
              </a:solidFill>
              <a:latin typeface="Times New Roman" panose="02020603050405020304" pitchFamily="18" charset="0"/>
              <a:cs typeface="Times New Roman" panose="02020603050405020304" pitchFamily="18" charset="0"/>
            </a:endParaRPr>
          </a:p>
          <a:p>
            <a:pPr>
              <a:lnSpc>
                <a:spcPct val="130000"/>
              </a:lnSpc>
            </a:pPr>
            <a:r>
              <a:rPr lang="en-US" sz="1800" dirty="0" err="1">
                <a:solidFill>
                  <a:srgbClr val="15045C"/>
                </a:solidFill>
                <a:latin typeface="Times New Roman" panose="02020603050405020304" pitchFamily="18" charset="0"/>
                <a:cs typeface="Times New Roman" panose="02020603050405020304" pitchFamily="18" charset="0"/>
              </a:rPr>
              <a:t>Tên</a:t>
            </a:r>
            <a:r>
              <a:rPr lang="en-US" sz="1800" dirty="0">
                <a:solidFill>
                  <a:srgbClr val="15045C"/>
                </a:solidFill>
                <a:latin typeface="Times New Roman" panose="02020603050405020304" pitchFamily="18" charset="0"/>
                <a:cs typeface="Times New Roman" panose="02020603050405020304" pitchFamily="18" charset="0"/>
              </a:rPr>
              <a:t> </a:t>
            </a:r>
            <a:r>
              <a:rPr lang="en-US" sz="1800" err="1">
                <a:solidFill>
                  <a:srgbClr val="15045C"/>
                </a:solidFill>
                <a:latin typeface="Times New Roman" panose="02020603050405020304" pitchFamily="18" charset="0"/>
                <a:cs typeface="Times New Roman" panose="02020603050405020304" pitchFamily="18" charset="0"/>
              </a:rPr>
              <a:t>bài</a:t>
            </a:r>
            <a:r>
              <a:rPr lang="en-US" sz="1800">
                <a:solidFill>
                  <a:srgbClr val="15045C"/>
                </a:solidFill>
                <a:latin typeface="Times New Roman" panose="02020603050405020304" pitchFamily="18" charset="0"/>
                <a:cs typeface="Times New Roman" panose="02020603050405020304" pitchFamily="18" charset="0"/>
              </a:rPr>
              <a:t>: Xác suất thực nghiệm của một biến cố trong một số trò chơi đơn giản</a:t>
            </a:r>
            <a:endParaRPr lang="en-US" sz="1800" dirty="0">
              <a:solidFill>
                <a:srgbClr val="15045C"/>
              </a:solidFill>
              <a:latin typeface="Times New Roman" panose="02020603050405020304" pitchFamily="18" charset="0"/>
              <a:cs typeface="Times New Roman" panose="02020603050405020304" pitchFamily="18" charset="0"/>
            </a:endParaRPr>
          </a:p>
          <a:p>
            <a:pPr>
              <a:lnSpc>
                <a:spcPct val="130000"/>
              </a:lnSpc>
            </a:pPr>
            <a:r>
              <a:rPr lang="en-US" sz="1800" dirty="0" err="1">
                <a:solidFill>
                  <a:srgbClr val="15045C"/>
                </a:solidFill>
                <a:latin typeface="Times New Roman" panose="02020603050405020304" pitchFamily="18" charset="0"/>
                <a:cs typeface="Times New Roman" panose="02020603050405020304" pitchFamily="18" charset="0"/>
              </a:rPr>
              <a:t>Thuộc</a:t>
            </a:r>
            <a:r>
              <a:rPr lang="en-US" sz="1800" dirty="0">
                <a:solidFill>
                  <a:srgbClr val="15045C"/>
                </a:solidFill>
                <a:latin typeface="Times New Roman" panose="02020603050405020304" pitchFamily="18" charset="0"/>
                <a:cs typeface="Times New Roman" panose="02020603050405020304" pitchFamily="18" charset="0"/>
              </a:rPr>
              <a:t> </a:t>
            </a:r>
            <a:r>
              <a:rPr lang="en-US" sz="1800" dirty="0" err="1">
                <a:solidFill>
                  <a:srgbClr val="15045C"/>
                </a:solidFill>
                <a:latin typeface="Times New Roman" panose="02020603050405020304" pitchFamily="18" charset="0"/>
                <a:cs typeface="Times New Roman" panose="02020603050405020304" pitchFamily="18" charset="0"/>
              </a:rPr>
              <a:t>bộ</a:t>
            </a:r>
            <a:r>
              <a:rPr lang="en-US" sz="1800" dirty="0">
                <a:solidFill>
                  <a:srgbClr val="15045C"/>
                </a:solidFill>
                <a:latin typeface="Times New Roman" panose="02020603050405020304" pitchFamily="18" charset="0"/>
                <a:cs typeface="Times New Roman" panose="02020603050405020304" pitchFamily="18" charset="0"/>
              </a:rPr>
              <a:t> </a:t>
            </a:r>
            <a:r>
              <a:rPr lang="en-US" sz="1800" dirty="0" err="1">
                <a:solidFill>
                  <a:srgbClr val="15045C"/>
                </a:solidFill>
                <a:latin typeface="Times New Roman" panose="02020603050405020304" pitchFamily="18" charset="0"/>
                <a:cs typeface="Times New Roman" panose="02020603050405020304" pitchFamily="18" charset="0"/>
              </a:rPr>
              <a:t>sách</a:t>
            </a:r>
            <a:r>
              <a:rPr lang="en-US" sz="1800" dirty="0">
                <a:solidFill>
                  <a:srgbClr val="15045C"/>
                </a:solidFill>
                <a:latin typeface="Times New Roman" panose="02020603050405020304" pitchFamily="18" charset="0"/>
                <a:cs typeface="Times New Roman" panose="02020603050405020304" pitchFamily="18" charset="0"/>
              </a:rPr>
              <a:t> </a:t>
            </a:r>
            <a:r>
              <a:rPr lang="en-US" sz="1800" dirty="0" err="1">
                <a:solidFill>
                  <a:srgbClr val="15045C"/>
                </a:solidFill>
                <a:latin typeface="Times New Roman" panose="02020603050405020304" pitchFamily="18" charset="0"/>
                <a:cs typeface="Times New Roman" panose="02020603050405020304" pitchFamily="18" charset="0"/>
              </a:rPr>
              <a:t>giáo</a:t>
            </a:r>
            <a:r>
              <a:rPr lang="en-US" sz="1800" dirty="0">
                <a:solidFill>
                  <a:srgbClr val="15045C"/>
                </a:solidFill>
                <a:latin typeface="Times New Roman" panose="02020603050405020304" pitchFamily="18" charset="0"/>
                <a:cs typeface="Times New Roman" panose="02020603050405020304" pitchFamily="18" charset="0"/>
              </a:rPr>
              <a:t> </a:t>
            </a:r>
            <a:r>
              <a:rPr lang="en-US" sz="1800">
                <a:solidFill>
                  <a:srgbClr val="15045C"/>
                </a:solidFill>
                <a:latin typeface="Times New Roman" panose="02020603050405020304" pitchFamily="18" charset="0"/>
                <a:cs typeface="Times New Roman" panose="02020603050405020304" pitchFamily="18" charset="0"/>
              </a:rPr>
              <a:t>khoa: Cánh Diều</a:t>
            </a:r>
            <a:endParaRPr lang="en-US" sz="1800" dirty="0">
              <a:solidFill>
                <a:srgbClr val="15045C"/>
              </a:solidFill>
              <a:latin typeface="Times New Roman" panose="02020603050405020304" pitchFamily="18" charset="0"/>
              <a:cs typeface="Times New Roman" panose="02020603050405020304" pitchFamily="18" charset="0"/>
            </a:endParaRPr>
          </a:p>
          <a:p>
            <a:pPr>
              <a:lnSpc>
                <a:spcPct val="130000"/>
              </a:lnSpc>
            </a:pPr>
            <a:r>
              <a:rPr lang="en-US" sz="1800" dirty="0" err="1">
                <a:solidFill>
                  <a:srgbClr val="15045C"/>
                </a:solidFill>
                <a:latin typeface="Times New Roman" panose="02020603050405020304" pitchFamily="18" charset="0"/>
                <a:cs typeface="Times New Roman" panose="02020603050405020304" pitchFamily="18" charset="0"/>
              </a:rPr>
              <a:t>Họ</a:t>
            </a:r>
            <a:r>
              <a:rPr lang="en-US" sz="1800" dirty="0">
                <a:solidFill>
                  <a:srgbClr val="15045C"/>
                </a:solidFill>
                <a:latin typeface="Times New Roman" panose="02020603050405020304" pitchFamily="18" charset="0"/>
                <a:cs typeface="Times New Roman" panose="02020603050405020304" pitchFamily="18" charset="0"/>
              </a:rPr>
              <a:t> </a:t>
            </a:r>
            <a:r>
              <a:rPr lang="en-US" sz="1800" dirty="0" err="1">
                <a:solidFill>
                  <a:srgbClr val="15045C"/>
                </a:solidFill>
                <a:latin typeface="Times New Roman" panose="02020603050405020304" pitchFamily="18" charset="0"/>
                <a:cs typeface="Times New Roman" panose="02020603050405020304" pitchFamily="18" charset="0"/>
              </a:rPr>
              <a:t>tên</a:t>
            </a:r>
            <a:r>
              <a:rPr lang="en-US" sz="1800" dirty="0">
                <a:solidFill>
                  <a:srgbClr val="15045C"/>
                </a:solidFill>
                <a:latin typeface="Times New Roman" panose="02020603050405020304" pitchFamily="18" charset="0"/>
                <a:cs typeface="Times New Roman" panose="02020603050405020304" pitchFamily="18" charset="0"/>
              </a:rPr>
              <a:t> GV </a:t>
            </a:r>
            <a:r>
              <a:rPr lang="en-US" sz="1800" dirty="0" err="1">
                <a:solidFill>
                  <a:srgbClr val="15045C"/>
                </a:solidFill>
                <a:latin typeface="Times New Roman" panose="02020603050405020304" pitchFamily="18" charset="0"/>
                <a:cs typeface="Times New Roman" panose="02020603050405020304" pitchFamily="18" charset="0"/>
              </a:rPr>
              <a:t>thiết</a:t>
            </a:r>
            <a:r>
              <a:rPr lang="en-US" sz="1800" dirty="0">
                <a:solidFill>
                  <a:srgbClr val="15045C"/>
                </a:solidFill>
                <a:latin typeface="Times New Roman" panose="02020603050405020304" pitchFamily="18" charset="0"/>
                <a:cs typeface="Times New Roman" panose="02020603050405020304" pitchFamily="18" charset="0"/>
              </a:rPr>
              <a:t> </a:t>
            </a:r>
            <a:r>
              <a:rPr lang="en-US" sz="1800" err="1">
                <a:solidFill>
                  <a:srgbClr val="15045C"/>
                </a:solidFill>
                <a:latin typeface="Times New Roman" panose="02020603050405020304" pitchFamily="18" charset="0"/>
                <a:cs typeface="Times New Roman" panose="02020603050405020304" pitchFamily="18" charset="0"/>
              </a:rPr>
              <a:t>kế</a:t>
            </a:r>
            <a:r>
              <a:rPr lang="en-US" sz="1800">
                <a:solidFill>
                  <a:srgbClr val="15045C"/>
                </a:solidFill>
                <a:latin typeface="Times New Roman" panose="02020603050405020304" pitchFamily="18" charset="0"/>
                <a:cs typeface="Times New Roman" panose="02020603050405020304" pitchFamily="18" charset="0"/>
              </a:rPr>
              <a:t>: Đặng Trọng Nguyên</a:t>
            </a:r>
            <a:endParaRPr lang="en-US" sz="1800" dirty="0">
              <a:solidFill>
                <a:srgbClr val="15045C"/>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794B450-D1D3-0134-F8B6-E47FA8FE4FC0}"/>
              </a:ext>
            </a:extLst>
          </p:cNvPr>
          <p:cNvSpPr txBox="1"/>
          <p:nvPr/>
        </p:nvSpPr>
        <p:spPr>
          <a:xfrm>
            <a:off x="4057651" y="1955479"/>
            <a:ext cx="3606800" cy="461665"/>
          </a:xfrm>
          <a:prstGeom prst="rect">
            <a:avLst/>
          </a:prstGeom>
          <a:noFill/>
        </p:spPr>
        <p:txBody>
          <a:bodyPr wrap="square">
            <a:spAutoFit/>
          </a:bodyPr>
          <a:lstStyle/>
          <a:p>
            <a:pPr defTabSz="685800">
              <a:defRPr/>
            </a:pPr>
            <a:r>
              <a:rPr lang="en-US" sz="2400" b="1" dirty="0">
                <a:solidFill>
                  <a:srgbClr val="15045C"/>
                </a:solidFill>
                <a:latin typeface="Times New Roman" panose="02020603050405020304" pitchFamily="18" charset="0"/>
                <a:cs typeface="Times New Roman" panose="02020603050405020304" pitchFamily="18" charset="0"/>
              </a:rPr>
              <a:t>BẢN CHIẾU ĐIỆN TỬ</a:t>
            </a:r>
            <a:endParaRPr lang="en-US" sz="2400" b="1" dirty="0">
              <a:solidFill>
                <a:prstClr val="black"/>
              </a:solidFill>
              <a:latin typeface="Avenir Next LT Pro Light"/>
            </a:endParaRPr>
          </a:p>
        </p:txBody>
      </p:sp>
    </p:spTree>
    <p:extLst>
      <p:ext uri="{BB962C8B-B14F-4D97-AF65-F5344CB8AC3E}">
        <p14:creationId xmlns:p14="http://schemas.microsoft.com/office/powerpoint/2010/main" val="582749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54000" t="51000" r="-25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D7372-AB7D-4D43-9185-62C69E81CB8B}"/>
              </a:ext>
            </a:extLst>
          </p:cNvPr>
          <p:cNvSpPr txBox="1"/>
          <p:nvPr/>
        </p:nvSpPr>
        <p:spPr>
          <a:xfrm>
            <a:off x="510158" y="340103"/>
            <a:ext cx="11485899"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Mối liên hệ giữa xác suất thực nghiệm của một biến cố với xác suất của biến cố đó khi số lần thực nghiệm rất lớn</a:t>
            </a:r>
            <a:endParaRPr lang="vi-VN" sz="28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A1103AC-62FE-48E2-80A1-DEA94CB699D3}"/>
              </a:ext>
            </a:extLst>
          </p:cNvPr>
          <p:cNvSpPr txBox="1"/>
          <p:nvPr/>
        </p:nvSpPr>
        <p:spPr>
          <a:xfrm>
            <a:off x="830256" y="1479869"/>
            <a:ext cx="4201297"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*Kết luận</a:t>
            </a:r>
          </a:p>
        </p:txBody>
      </p:sp>
      <p:grpSp>
        <p:nvGrpSpPr>
          <p:cNvPr id="6" name="Group 5">
            <a:extLst>
              <a:ext uri="{FF2B5EF4-FFF2-40B4-BE49-F238E27FC236}">
                <a16:creationId xmlns:a16="http://schemas.microsoft.com/office/drawing/2014/main" id="{E346A6A4-7381-4C09-9AB5-88A11DF7F8D8}"/>
              </a:ext>
            </a:extLst>
          </p:cNvPr>
          <p:cNvGrpSpPr/>
          <p:nvPr/>
        </p:nvGrpSpPr>
        <p:grpSpPr>
          <a:xfrm>
            <a:off x="352291" y="2088764"/>
            <a:ext cx="11285242" cy="2788037"/>
            <a:chOff x="0" y="1776585"/>
            <a:chExt cx="11285242" cy="2788037"/>
          </a:xfrm>
        </p:grpSpPr>
        <p:grpSp>
          <p:nvGrpSpPr>
            <p:cNvPr id="7" name="Group 6">
              <a:extLst>
                <a:ext uri="{FF2B5EF4-FFF2-40B4-BE49-F238E27FC236}">
                  <a16:creationId xmlns:a16="http://schemas.microsoft.com/office/drawing/2014/main" id="{8EBA12C7-E8D0-4979-94F4-A21486830658}"/>
                </a:ext>
              </a:extLst>
            </p:cNvPr>
            <p:cNvGrpSpPr/>
            <p:nvPr/>
          </p:nvGrpSpPr>
          <p:grpSpPr>
            <a:xfrm>
              <a:off x="0" y="1776585"/>
              <a:ext cx="11285242" cy="2788037"/>
              <a:chOff x="-157227" y="2625290"/>
              <a:chExt cx="17486940" cy="3977483"/>
            </a:xfrm>
          </p:grpSpPr>
          <p:sp>
            <p:nvSpPr>
              <p:cNvPr id="9" name="Rectangle: Rounded Corners 8">
                <a:extLst>
                  <a:ext uri="{FF2B5EF4-FFF2-40B4-BE49-F238E27FC236}">
                    <a16:creationId xmlns:a16="http://schemas.microsoft.com/office/drawing/2014/main" id="{32522D82-1125-47DC-B45B-70CC2717FCF6}"/>
                  </a:ext>
                </a:extLst>
              </p:cNvPr>
              <p:cNvSpPr/>
              <p:nvPr/>
            </p:nvSpPr>
            <p:spPr>
              <a:xfrm>
                <a:off x="101596" y="2728687"/>
                <a:ext cx="17228117"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id="{10DF9B20-F842-4A74-9E38-16CD0F10ECFF}"/>
                  </a:ext>
                </a:extLst>
              </p:cNvPr>
              <p:cNvSpPr/>
              <p:nvPr/>
            </p:nvSpPr>
            <p:spPr>
              <a:xfrm>
                <a:off x="101596" y="2714172"/>
                <a:ext cx="1722811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a:extLst>
                  <a:ext uri="{FF2B5EF4-FFF2-40B4-BE49-F238E27FC236}">
                    <a16:creationId xmlns:a16="http://schemas.microsoft.com/office/drawing/2014/main" id="{6C9B2B01-2965-4B59-A642-D2FC0125E3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8" name="TextBox 7">
              <a:extLst>
                <a:ext uri="{FF2B5EF4-FFF2-40B4-BE49-F238E27FC236}">
                  <a16:creationId xmlns:a16="http://schemas.microsoft.com/office/drawing/2014/main" id="{B5050B10-C060-41ED-8522-7A4AF978B6E5}"/>
                </a:ext>
              </a:extLst>
            </p:cNvPr>
            <p:cNvSpPr txBox="1"/>
            <p:nvPr/>
          </p:nvSpPr>
          <p:spPr>
            <a:xfrm>
              <a:off x="1152700" y="2474810"/>
              <a:ext cx="9835979" cy="1815882"/>
            </a:xfrm>
            <a:prstGeom prst="rect">
              <a:avLst/>
            </a:prstGeom>
            <a:noFill/>
          </p:spPr>
          <p:txBody>
            <a:bodyPr wrap="square" rtlCol="0">
              <a:spAutoFit/>
            </a:bodyPr>
            <a:lstStyle/>
            <a:p>
              <a:pPr>
                <a:spcAft>
                  <a:spcPts val="0"/>
                </a:spcAft>
              </a:pPr>
              <a:r>
                <a:rPr lang="en-US" sz="2800" b="1">
                  <a:latin typeface="Times New Roman" panose="02020603050405020304" pitchFamily="18" charset="0"/>
                  <a:cs typeface="Times New Roman" panose="02020603050405020304" pitchFamily="18" charset="0"/>
                </a:rPr>
                <a:t>Trong trò chơi tung đồng xu, khi số lần tung ngày càng lớn thì xác suất thực nghiệm của biến cố: “Mặt xuất hiện của đồng xu là mặt N” (hoặc biến cố “Mặt xuất hiện của đồng xu là mặt S”) ngày càng gần với xác suất của biến cố đó</a:t>
              </a:r>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3373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54000" t="51000" r="-25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D7372-AB7D-4D43-9185-62C69E81CB8B}"/>
              </a:ext>
            </a:extLst>
          </p:cNvPr>
          <p:cNvSpPr txBox="1"/>
          <p:nvPr/>
        </p:nvSpPr>
        <p:spPr>
          <a:xfrm>
            <a:off x="510158" y="340103"/>
            <a:ext cx="11485899"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Mối liên hệ giữa xác suất thực nghiệm của một biến cố với xác suất của biến cố đó khi số lần thực nghiệm rất lớn</a:t>
            </a:r>
            <a:endParaRPr lang="vi-VN" sz="2800">
              <a:latin typeface="Times New Roman" panose="02020603050405020304" pitchFamily="18" charset="0"/>
              <a:cs typeface="Times New Roman" panose="02020603050405020304" pitchFamily="18" charset="0"/>
            </a:endParaRPr>
          </a:p>
        </p:txBody>
      </p:sp>
      <p:sp>
        <p:nvSpPr>
          <p:cNvPr id="12" name="Parallelogram 11">
            <a:extLst>
              <a:ext uri="{FF2B5EF4-FFF2-40B4-BE49-F238E27FC236}">
                <a16:creationId xmlns:a16="http://schemas.microsoft.com/office/drawing/2014/main" id="{50AAC604-F42B-4456-A89A-BA0439618B11}"/>
              </a:ext>
            </a:extLst>
          </p:cNvPr>
          <p:cNvSpPr/>
          <p:nvPr/>
        </p:nvSpPr>
        <p:spPr>
          <a:xfrm>
            <a:off x="517619" y="1389756"/>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5BCAE6A-632B-4821-AA40-8E5FD81BF805}"/>
              </a:ext>
            </a:extLst>
          </p:cNvPr>
          <p:cNvSpPr txBox="1"/>
          <p:nvPr/>
        </p:nvSpPr>
        <p:spPr>
          <a:xfrm>
            <a:off x="5509349" y="3165680"/>
            <a:ext cx="1779373" cy="523220"/>
          </a:xfrm>
          <a:prstGeom prst="rect">
            <a:avLst/>
          </a:prstGeom>
          <a:noFill/>
        </p:spPr>
        <p:txBody>
          <a:bodyPr wrap="square" rtlCol="0">
            <a:spAutoFit/>
          </a:bodyPr>
          <a:lstStyle/>
          <a:p>
            <a:r>
              <a:rPr lang="vi-VN" sz="2800" b="1" i="1" u="sng">
                <a:solidFill>
                  <a:srgbClr val="0000CC"/>
                </a:solidFill>
              </a:rPr>
              <a:t>Giải</a:t>
            </a:r>
          </a:p>
        </p:txBody>
      </p:sp>
      <p:sp>
        <p:nvSpPr>
          <p:cNvPr id="4" name="Rectangle 3">
            <a:extLst>
              <a:ext uri="{FF2B5EF4-FFF2-40B4-BE49-F238E27FC236}">
                <a16:creationId xmlns:a16="http://schemas.microsoft.com/office/drawing/2014/main" id="{D7B66673-CF7A-4CD2-8E49-455BC16867F7}"/>
              </a:ext>
            </a:extLst>
          </p:cNvPr>
          <p:cNvSpPr/>
          <p:nvPr/>
        </p:nvSpPr>
        <p:spPr>
          <a:xfrm>
            <a:off x="914401" y="3808550"/>
            <a:ext cx="10432472" cy="1384995"/>
          </a:xfrm>
          <a:prstGeom prst="rect">
            <a:avLst/>
          </a:prstGeom>
        </p:spPr>
        <p:txBody>
          <a:bodyPr wrap="square">
            <a:spAutoFit/>
          </a:bodyPr>
          <a:lstStyle/>
          <a:p>
            <a:pPr algn="just"/>
            <a:r>
              <a:rPr lang="en-US" sz="2800">
                <a:solidFill>
                  <a:srgbClr val="0000CC"/>
                </a:solidFill>
                <a:latin typeface="Times New Roman" panose="02020603050405020304" pitchFamily="18" charset="0"/>
                <a:ea typeface="Times New Roman" panose="02020603050405020304" pitchFamily="18" charset="0"/>
              </a:rPr>
              <a:t>Do xác suất của biến cố: “Mặt xuất hiện của đồng xu là mặt S” là 0,5 nên khi số lần tung đồng xu ngày càng lớn thì xác suất thực nghiệm của biến cố “Mặt xuất hiện của đồng xu là mặt S” ngày càng gần với 0,5</a:t>
            </a:r>
            <a:endParaRPr lang="vi-VN" sz="2800">
              <a:solidFill>
                <a:srgbClr val="0000CC"/>
              </a:solidFill>
            </a:endParaRPr>
          </a:p>
        </p:txBody>
      </p:sp>
      <p:sp>
        <p:nvSpPr>
          <p:cNvPr id="7" name="Rectangle 6">
            <a:extLst>
              <a:ext uri="{FF2B5EF4-FFF2-40B4-BE49-F238E27FC236}">
                <a16:creationId xmlns:a16="http://schemas.microsoft.com/office/drawing/2014/main" id="{153BFBE7-7B90-431D-8B41-A36CDC9F0E8E}"/>
              </a:ext>
            </a:extLst>
          </p:cNvPr>
          <p:cNvSpPr/>
          <p:nvPr/>
        </p:nvSpPr>
        <p:spPr>
          <a:xfrm>
            <a:off x="2563092" y="1370150"/>
            <a:ext cx="9116289" cy="1384995"/>
          </a:xfrm>
          <a:prstGeom prst="rect">
            <a:avLst/>
          </a:prstGeom>
        </p:spPr>
        <p:txBody>
          <a:bodyPr wrap="square">
            <a:spAutoFit/>
          </a:bodyPr>
          <a:lstStyle/>
          <a:p>
            <a:pPr algn="just"/>
            <a:r>
              <a:rPr lang="en-US" sz="2800">
                <a:latin typeface="Times New Roman" panose="02020603050405020304" pitchFamily="18" charset="0"/>
                <a:ea typeface="Times New Roman" panose="02020603050405020304" pitchFamily="18" charset="0"/>
              </a:rPr>
              <a:t>Trong trò chơi tung đồng xu, khi số lần tung đồng xu ngày càng lớn thì xác suất thực nghiệm của biến cố “Mặt xuất hiện của đồng xu là mặt S” ngày càng gần với số thực nào?</a:t>
            </a:r>
            <a:endParaRPr lang="vi-VN" sz="2800"/>
          </a:p>
        </p:txBody>
      </p:sp>
    </p:spTree>
    <p:extLst>
      <p:ext uri="{BB962C8B-B14F-4D97-AF65-F5344CB8AC3E}">
        <p14:creationId xmlns:p14="http://schemas.microsoft.com/office/powerpoint/2010/main" val="35352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38B526-8BCB-4A81-BC24-BE9A567F243F}"/>
              </a:ext>
            </a:extLst>
          </p:cNvPr>
          <p:cNvSpPr/>
          <p:nvPr/>
        </p:nvSpPr>
        <p:spPr>
          <a:xfrm>
            <a:off x="1502229" y="232174"/>
            <a:ext cx="9361714" cy="2515753"/>
          </a:xfrm>
          <a:prstGeom prst="rect">
            <a:avLst/>
          </a:prstGeom>
        </p:spPr>
        <p:txBody>
          <a:bodyPr wrap="square">
            <a:spAutoFit/>
          </a:bodyPr>
          <a:lstStyle/>
          <a:p>
            <a:pPr algn="ctr">
              <a:lnSpc>
                <a:spcPct val="130000"/>
              </a:lnSpc>
              <a:spcBef>
                <a:spcPts val="200"/>
              </a:spcBef>
              <a:spcAft>
                <a:spcPts val="200"/>
              </a:spcAft>
            </a:pPr>
            <a:r>
              <a:rPr lang="en-US"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II. </a:t>
            </a:r>
          </a:p>
          <a:p>
            <a:pPr algn="ctr">
              <a:lnSpc>
                <a:spcPct val="130000"/>
              </a:lnSpc>
              <a:spcBef>
                <a:spcPts val="200"/>
              </a:spcBef>
              <a:spcAft>
                <a:spcPts val="200"/>
              </a:spcAft>
            </a:pPr>
            <a:r>
              <a:rPr lang="en-US"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Xác suất thực nghiệm của một biến cố </a:t>
            </a:r>
          </a:p>
          <a:p>
            <a:pPr algn="ctr">
              <a:lnSpc>
                <a:spcPct val="130000"/>
              </a:lnSpc>
              <a:spcBef>
                <a:spcPts val="200"/>
              </a:spcBef>
              <a:spcAft>
                <a:spcPts val="200"/>
              </a:spcAft>
            </a:pPr>
            <a:r>
              <a:rPr lang="en-US"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trong trò chơi gieo xúc xắc</a:t>
            </a:r>
            <a:endParaRPr lang="vi-VN"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48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ppt_w</p:attrName>
                                        </p:attrNameLst>
                                      </p:cBhvr>
                                      <p:tavLst>
                                        <p:tav tm="0" fmla="#ppt_w*sin(2.5*pi*$)">
                                          <p:val>
                                            <p:fltVal val="0"/>
                                          </p:val>
                                        </p:tav>
                                        <p:tav tm="100000">
                                          <p:val>
                                            <p:fltVal val="1"/>
                                          </p:val>
                                        </p:tav>
                                      </p:tavLst>
                                    </p:anim>
                                    <p:anim calcmode="lin" valueType="num">
                                      <p:cBhvr>
                                        <p:cTn id="9" dur="7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F4192A5-1111-4277-9EA3-43E30896E7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2439" r="96951"/>
                    </a14:imgEffect>
                  </a14:imgLayer>
                </a14:imgProps>
              </a:ext>
            </a:extLst>
          </a:blip>
          <a:stretch>
            <a:fillRect/>
          </a:stretch>
        </p:blipFill>
        <p:spPr>
          <a:xfrm>
            <a:off x="211004" y="869919"/>
            <a:ext cx="1121019" cy="594687"/>
          </a:xfrm>
          <a:prstGeom prst="rect">
            <a:avLst/>
          </a:prstGeom>
        </p:spPr>
      </p:pic>
      <p:sp>
        <p:nvSpPr>
          <p:cNvPr id="2" name="TextBox 1">
            <a:extLst>
              <a:ext uri="{FF2B5EF4-FFF2-40B4-BE49-F238E27FC236}">
                <a16:creationId xmlns:a16="http://schemas.microsoft.com/office/drawing/2014/main" id="{8C32EE73-EB19-4BAE-B83D-5AE693A9E71D}"/>
              </a:ext>
            </a:extLst>
          </p:cNvPr>
          <p:cNvSpPr txBox="1"/>
          <p:nvPr/>
        </p:nvSpPr>
        <p:spPr>
          <a:xfrm>
            <a:off x="1386772" y="839850"/>
            <a:ext cx="8091055"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Sau khi gieo ngẫu nhiên xúc xắc 20 lần liên tiếp, bạn Vinh kiểm đém đ</a:t>
            </a:r>
            <a:r>
              <a:rPr lang="vi-VN" sz="2800">
                <a:latin typeface="Times New Roman" panose="02020603050405020304" pitchFamily="18" charset="0"/>
                <a:cs typeface="Times New Roman" panose="02020603050405020304" pitchFamily="18" charset="0"/>
              </a:rPr>
              <a:t>ược mặt 1 chấm xuất hiện 3 lần. Viết tỉ số của số lần xuất hiện mặt 1 chấm và tổng số lần gieo xúc xắc.</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4FA1BD0-C08B-4ACA-9FAB-E3AD231487E7}"/>
                  </a:ext>
                </a:extLst>
              </p:cNvPr>
              <p:cNvSpPr/>
              <p:nvPr/>
            </p:nvSpPr>
            <p:spPr>
              <a:xfrm>
                <a:off x="2165468" y="3354040"/>
                <a:ext cx="9433993" cy="780791"/>
              </a:xfrm>
              <a:prstGeom prst="rect">
                <a:avLst/>
              </a:prstGeom>
            </p:spPr>
            <p:txBody>
              <a:bodyPr wrap="none">
                <a:spAutoFit/>
              </a:bodyPr>
              <a:lstStyle/>
              <a:p>
                <a:r>
                  <a:rPr lang="en-US" sz="2800">
                    <a:latin typeface="Times New Roman" panose="02020603050405020304" pitchFamily="18" charset="0"/>
                    <a:ea typeface="Times New Roman" panose="02020603050405020304" pitchFamily="18" charset="0"/>
                  </a:rPr>
                  <a:t>Tỉ số của số lần xuất hiện mặt 1 chấm và tổng số lần gieo là: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Cambria Math" panose="02040503050406030204" pitchFamily="18" charset="0"/>
                          </a:rPr>
                          <m:t>3</m:t>
                        </m:r>
                      </m:num>
                      <m:den>
                        <m:r>
                          <m:rPr>
                            <m:nor/>
                          </m:rPr>
                          <a:rPr lang="en-US" sz="2800" b="0" i="0" smtClean="0">
                            <a:latin typeface="Cambria Math" panose="02040503050406030204" pitchFamily="18" charset="0"/>
                          </a:rPr>
                          <m:t>20</m:t>
                        </m:r>
                      </m:den>
                    </m:f>
                  </m:oMath>
                </a14:m>
                <a:endParaRPr lang="vi-VN" sz="2800"/>
              </a:p>
            </p:txBody>
          </p:sp>
        </mc:Choice>
        <mc:Fallback xmlns="">
          <p:sp>
            <p:nvSpPr>
              <p:cNvPr id="7" name="Rectangle 6">
                <a:extLst>
                  <a:ext uri="{FF2B5EF4-FFF2-40B4-BE49-F238E27FC236}">
                    <a16:creationId xmlns:a16="http://schemas.microsoft.com/office/drawing/2014/main" id="{34FA1BD0-C08B-4ACA-9FAB-E3AD231487E7}"/>
                  </a:ext>
                </a:extLst>
              </p:cNvPr>
              <p:cNvSpPr>
                <a:spLocks noRot="1" noChangeAspect="1" noMove="1" noResize="1" noEditPoints="1" noAdjustHandles="1" noChangeArrowheads="1" noChangeShapeType="1" noTextEdit="1"/>
              </p:cNvSpPr>
              <p:nvPr/>
            </p:nvSpPr>
            <p:spPr>
              <a:xfrm>
                <a:off x="2165468" y="3354040"/>
                <a:ext cx="9433993" cy="780791"/>
              </a:xfrm>
              <a:prstGeom prst="rect">
                <a:avLst/>
              </a:prstGeom>
              <a:blipFill>
                <a:blip r:embed="rId6"/>
                <a:stretch>
                  <a:fillRect l="-1292" b="-8594"/>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id="{A543A60A-31B4-4C6C-AF5D-22F077BFB185}"/>
              </a:ext>
            </a:extLst>
          </p:cNvPr>
          <p:cNvSpPr txBox="1"/>
          <p:nvPr/>
        </p:nvSpPr>
        <p:spPr>
          <a:xfrm>
            <a:off x="5248092" y="2643166"/>
            <a:ext cx="1779373" cy="523220"/>
          </a:xfrm>
          <a:prstGeom prst="rect">
            <a:avLst/>
          </a:prstGeom>
          <a:noFill/>
        </p:spPr>
        <p:txBody>
          <a:bodyPr wrap="square" rtlCol="0">
            <a:spAutoFit/>
          </a:bodyPr>
          <a:lstStyle/>
          <a:p>
            <a:r>
              <a:rPr lang="vi-VN" sz="2800" b="1" i="1" u="sng">
                <a:solidFill>
                  <a:srgbClr val="0000CC"/>
                </a:solidFill>
              </a:rPr>
              <a:t>Giải</a:t>
            </a:r>
          </a:p>
        </p:txBody>
      </p:sp>
      <p:sp>
        <p:nvSpPr>
          <p:cNvPr id="8" name="Arrow: Right 7">
            <a:extLst>
              <a:ext uri="{FF2B5EF4-FFF2-40B4-BE49-F238E27FC236}">
                <a16:creationId xmlns:a16="http://schemas.microsoft.com/office/drawing/2014/main" id="{7054EF83-BA74-47DB-A000-0C1C02DF5652}"/>
              </a:ext>
            </a:extLst>
          </p:cNvPr>
          <p:cNvSpPr/>
          <p:nvPr/>
        </p:nvSpPr>
        <p:spPr>
          <a:xfrm>
            <a:off x="195378" y="3089563"/>
            <a:ext cx="1828800" cy="1322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Nhận xét</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2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6FC69B-4797-4437-9BFC-2F23E089594F}"/>
              </a:ext>
            </a:extLst>
          </p:cNvPr>
          <p:cNvSpPr txBox="1"/>
          <p:nvPr/>
        </p:nvSpPr>
        <p:spPr>
          <a:xfrm>
            <a:off x="594729" y="1325490"/>
            <a:ext cx="4201297"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*Định nghĩa:</a:t>
            </a:r>
          </a:p>
        </p:txBody>
      </p:sp>
      <p:grpSp>
        <p:nvGrpSpPr>
          <p:cNvPr id="7" name="Group 6">
            <a:extLst>
              <a:ext uri="{FF2B5EF4-FFF2-40B4-BE49-F238E27FC236}">
                <a16:creationId xmlns:a16="http://schemas.microsoft.com/office/drawing/2014/main" id="{5ABF231E-2BE6-4C2E-9BE3-C3DB36C804A5}"/>
              </a:ext>
            </a:extLst>
          </p:cNvPr>
          <p:cNvGrpSpPr/>
          <p:nvPr/>
        </p:nvGrpSpPr>
        <p:grpSpPr>
          <a:xfrm>
            <a:off x="93305" y="2086785"/>
            <a:ext cx="11737910" cy="2788037"/>
            <a:chOff x="0" y="1776585"/>
            <a:chExt cx="11737910" cy="2788037"/>
          </a:xfrm>
        </p:grpSpPr>
        <p:grpSp>
          <p:nvGrpSpPr>
            <p:cNvPr id="8" name="Group 7">
              <a:extLst>
                <a:ext uri="{FF2B5EF4-FFF2-40B4-BE49-F238E27FC236}">
                  <a16:creationId xmlns:a16="http://schemas.microsoft.com/office/drawing/2014/main" id="{AF7C954E-A689-4777-AC77-B93ED967AF06}"/>
                </a:ext>
              </a:extLst>
            </p:cNvPr>
            <p:cNvGrpSpPr/>
            <p:nvPr/>
          </p:nvGrpSpPr>
          <p:grpSpPr>
            <a:xfrm>
              <a:off x="0" y="1776585"/>
              <a:ext cx="11737910" cy="2788037"/>
              <a:chOff x="-157227" y="2625290"/>
              <a:chExt cx="18188368" cy="3977483"/>
            </a:xfrm>
          </p:grpSpPr>
          <p:sp>
            <p:nvSpPr>
              <p:cNvPr id="10" name="Rectangle: Rounded Corners 9">
                <a:extLst>
                  <a:ext uri="{FF2B5EF4-FFF2-40B4-BE49-F238E27FC236}">
                    <a16:creationId xmlns:a16="http://schemas.microsoft.com/office/drawing/2014/main" id="{F84C2863-C8F4-4730-BF6F-7C0BA6D0AC19}"/>
                  </a:ext>
                </a:extLst>
              </p:cNvPr>
              <p:cNvSpPr/>
              <p:nvPr/>
            </p:nvSpPr>
            <p:spPr>
              <a:xfrm>
                <a:off x="101596" y="2728687"/>
                <a:ext cx="17929545"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806F84C1-0350-409C-BABE-23C60EFEA864}"/>
                  </a:ext>
                </a:extLst>
              </p:cNvPr>
              <p:cNvSpPr/>
              <p:nvPr/>
            </p:nvSpPr>
            <p:spPr>
              <a:xfrm>
                <a:off x="101596" y="2714172"/>
                <a:ext cx="17929545"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a:extLst>
                  <a:ext uri="{FF2B5EF4-FFF2-40B4-BE49-F238E27FC236}">
                    <a16:creationId xmlns:a16="http://schemas.microsoft.com/office/drawing/2014/main" id="{D586A08C-7698-41F0-898B-9DE047BFD7D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0FDD184-2A75-4040-9948-2EC60E869B82}"/>
                    </a:ext>
                  </a:extLst>
                </p:cNvPr>
                <p:cNvSpPr txBox="1"/>
                <p:nvPr/>
              </p:nvSpPr>
              <p:spPr>
                <a:xfrm>
                  <a:off x="1152700" y="2474810"/>
                  <a:ext cx="10286631" cy="1871090"/>
                </a:xfrm>
                <a:prstGeom prst="rect">
                  <a:avLst/>
                </a:prstGeom>
                <a:noFill/>
              </p:spPr>
              <p:txBody>
                <a:bodyPr wrap="square" rtlCol="0">
                  <a:spAutoFit/>
                </a:bodyPr>
                <a:lstStyle/>
                <a:p>
                  <a:pPr>
                    <a:spcAft>
                      <a:spcPts val="0"/>
                    </a:spcAft>
                  </a:pPr>
                  <a:r>
                    <a:rPr lang="en-US" sz="2800" b="1">
                      <a:latin typeface="Times New Roman" panose="02020603050405020304" pitchFamily="18" charset="0"/>
                      <a:cs typeface="Times New Roman" panose="02020603050405020304" pitchFamily="18" charset="0"/>
                    </a:rPr>
                    <a:t>Xác xuất thực nghiệm của biến cố “ Mặt xuất hiện của xúc xắc là mặt k chấm” (k </a:t>
                  </a:r>
                  <a:r>
                    <a:rPr lang="en-US" sz="2800" b="1">
                      <a:latin typeface="Times New Roman" panose="02020603050405020304" pitchFamily="18" charset="0"/>
                      <a:cs typeface="Times New Roman" panose="02020603050405020304" pitchFamily="18" charset="0"/>
                      <a:sym typeface="Symbol" panose="05050102010706020507" pitchFamily="18" charset="2"/>
                    </a:rPr>
                    <a:t>N, 1≤ k ≤ 6) khi giao xúc xắc nhiều lần bằng</a:t>
                  </a:r>
                </a:p>
                <a:p>
                  <a:pPr>
                    <a:spcAft>
                      <a:spcPts val="0"/>
                    </a:spcAft>
                  </a:pPr>
                  <a14:m>
                    <m:oMathPara xmlns:m="http://schemas.openxmlformats.org/officeDocument/2006/math">
                      <m:oMathParaPr>
                        <m:jc m:val="centerGroup"/>
                      </m:oMathParaPr>
                      <m:oMath xmlns:m="http://schemas.openxmlformats.org/officeDocument/2006/math">
                        <m:f>
                          <m:fPr>
                            <m:ctrlPr>
                              <a:rPr lang="vi-VN" sz="2800" b="1" i="1" smtClean="0">
                                <a:latin typeface="Cambria Math" panose="02040503050406030204" pitchFamily="18" charset="0"/>
                                <a:cs typeface="Times New Roman" panose="02020603050405020304" pitchFamily="18" charset="0"/>
                              </a:rPr>
                            </m:ctrlPr>
                          </m:fPr>
                          <m:num>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xu</m:t>
                            </m:r>
                            <m:r>
                              <m:rPr>
                                <m:nor/>
                              </m:rPr>
                              <a:rPr lang="vi-VN" sz="2800" b="1" i="0" smtClean="0">
                                <a:latin typeface="Cambria Math" panose="02040503050406030204" pitchFamily="18" charset="0"/>
                                <a:cs typeface="Times New Roman" panose="02020603050405020304" pitchFamily="18" charset="0"/>
                              </a:rPr>
                              <m:t>ấ</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hi</m:t>
                            </m:r>
                            <m:r>
                              <m:rPr>
                                <m:nor/>
                              </m:rPr>
                              <a:rPr lang="vi-VN" sz="2800" b="1" i="0" smtClean="0">
                                <a:latin typeface="Cambria Math" panose="02040503050406030204" pitchFamily="18" charset="0"/>
                                <a:cs typeface="Times New Roman" panose="02020603050405020304" pitchFamily="18" charset="0"/>
                              </a:rPr>
                              <m:t>ệ</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m</m:t>
                            </m:r>
                            <m:r>
                              <m:rPr>
                                <m:nor/>
                              </m:rPr>
                              <a:rPr lang="vi-VN" sz="2800" b="1" i="0" smtClean="0">
                                <a:latin typeface="Cambria Math" panose="02040503050406030204" pitchFamily="18" charset="0"/>
                                <a:cs typeface="Times New Roman" panose="02020603050405020304" pitchFamily="18" charset="0"/>
                              </a:rPr>
                              <m:t>ặ</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k</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ch</m:t>
                            </m:r>
                            <m:r>
                              <m:rPr>
                                <m:nor/>
                              </m:rPr>
                              <a:rPr lang="vi-VN" sz="2800" b="1" i="0" smtClean="0">
                                <a:latin typeface="Cambria Math" panose="02040503050406030204" pitchFamily="18" charset="0"/>
                                <a:cs typeface="Times New Roman" panose="02020603050405020304" pitchFamily="18" charset="0"/>
                              </a:rPr>
                              <m:t>ấ</m:t>
                            </m:r>
                            <m:r>
                              <m:rPr>
                                <m:nor/>
                              </m:rPr>
                              <a:rPr lang="vi-VN" sz="2800" b="1" i="0" smtClean="0">
                                <a:latin typeface="Cambria Math" panose="02040503050406030204" pitchFamily="18" charset="0"/>
                                <a:cs typeface="Times New Roman" panose="02020603050405020304" pitchFamily="18" charset="0"/>
                              </a:rPr>
                              <m:t>m</m:t>
                            </m:r>
                          </m:num>
                          <m:den>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ổ</m:t>
                            </m:r>
                            <m:r>
                              <m:rPr>
                                <m:nor/>
                              </m:rPr>
                              <a:rPr lang="vi-VN" sz="2800" b="1" i="0" smtClean="0">
                                <a:latin typeface="Cambria Math" panose="02040503050406030204" pitchFamily="18" charset="0"/>
                                <a:cs typeface="Times New Roman" panose="02020603050405020304" pitchFamily="18" charset="0"/>
                              </a:rPr>
                              <m:t>ng</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gieo</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x</m:t>
                            </m:r>
                            <m:r>
                              <m:rPr>
                                <m:nor/>
                              </m:rPr>
                              <a:rPr lang="vi-VN" sz="2800" b="1" i="0" smtClean="0">
                                <a:latin typeface="Cambria Math" panose="02040503050406030204" pitchFamily="18" charset="0"/>
                                <a:cs typeface="Times New Roman" panose="02020603050405020304" pitchFamily="18" charset="0"/>
                              </a:rPr>
                              <m:t>ú</m:t>
                            </m:r>
                            <m:r>
                              <m:rPr>
                                <m:nor/>
                              </m:rPr>
                              <a:rPr lang="vi-VN" sz="2800" b="1" i="0" smtClean="0">
                                <a:latin typeface="Cambria Math" panose="02040503050406030204" pitchFamily="18" charset="0"/>
                                <a:cs typeface="Times New Roman" panose="02020603050405020304" pitchFamily="18" charset="0"/>
                              </a:rPr>
                              <m:t>c</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x</m:t>
                            </m:r>
                            <m:r>
                              <m:rPr>
                                <m:nor/>
                              </m:rPr>
                              <a:rPr lang="vi-VN" sz="2800" b="1" i="0" smtClean="0">
                                <a:latin typeface="Cambria Math" panose="02040503050406030204" pitchFamily="18" charset="0"/>
                                <a:cs typeface="Times New Roman" panose="02020603050405020304" pitchFamily="18" charset="0"/>
                              </a:rPr>
                              <m:t>ắ</m:t>
                            </m:r>
                            <m:r>
                              <m:rPr>
                                <m:nor/>
                              </m:rPr>
                              <a:rPr lang="vi-VN" sz="2800" b="1" i="0" smtClean="0">
                                <a:latin typeface="Cambria Math" panose="02040503050406030204" pitchFamily="18" charset="0"/>
                                <a:cs typeface="Times New Roman" panose="02020603050405020304" pitchFamily="18" charset="0"/>
                              </a:rPr>
                              <m:t>c</m:t>
                            </m:r>
                          </m:den>
                        </m:f>
                      </m:oMath>
                    </m:oMathPara>
                  </a14:m>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10FDD184-2A75-4040-9948-2EC60E869B82}"/>
                    </a:ext>
                  </a:extLst>
                </p:cNvPr>
                <p:cNvSpPr txBox="1">
                  <a:spLocks noRot="1" noChangeAspect="1" noMove="1" noResize="1" noEditPoints="1" noAdjustHandles="1" noChangeArrowheads="1" noChangeShapeType="1" noTextEdit="1"/>
                </p:cNvSpPr>
                <p:nvPr/>
              </p:nvSpPr>
              <p:spPr>
                <a:xfrm>
                  <a:off x="1152700" y="2474810"/>
                  <a:ext cx="10286631" cy="1871090"/>
                </a:xfrm>
                <a:prstGeom prst="rect">
                  <a:avLst/>
                </a:prstGeom>
                <a:blipFill>
                  <a:blip r:embed="rId6"/>
                  <a:stretch>
                    <a:fillRect l="-1185" t="-3583"/>
                  </a:stretch>
                </a:blipFill>
              </p:spPr>
              <p:txBody>
                <a:bodyPr/>
                <a:lstStyle/>
                <a:p>
                  <a:r>
                    <a:rPr lang="vi-VN">
                      <a:noFill/>
                    </a:rPr>
                    <a:t> </a:t>
                  </a:r>
                </a:p>
              </p:txBody>
            </p:sp>
          </mc:Fallback>
        </mc:AlternateContent>
      </p:grpSp>
    </p:spTree>
    <p:extLst>
      <p:ext uri="{BB962C8B-B14F-4D97-AF65-F5344CB8AC3E}">
        <p14:creationId xmlns:p14="http://schemas.microsoft.com/office/powerpoint/2010/main" val="232026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sp>
        <p:nvSpPr>
          <p:cNvPr id="5" name="Parallelogram 4">
            <a:extLst>
              <a:ext uri="{FF2B5EF4-FFF2-40B4-BE49-F238E27FC236}">
                <a16:creationId xmlns:a16="http://schemas.microsoft.com/office/drawing/2014/main" id="{04266C02-9BAE-4E84-815D-8E24CB58BF08}"/>
              </a:ext>
            </a:extLst>
          </p:cNvPr>
          <p:cNvSpPr/>
          <p:nvPr/>
        </p:nvSpPr>
        <p:spPr>
          <a:xfrm>
            <a:off x="349668" y="848581"/>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F11E5BD-AE4A-4104-AD10-D30682323545}"/>
              </a:ext>
            </a:extLst>
          </p:cNvPr>
          <p:cNvSpPr txBox="1"/>
          <p:nvPr/>
        </p:nvSpPr>
        <p:spPr>
          <a:xfrm>
            <a:off x="2631231" y="802433"/>
            <a:ext cx="6568751"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Gieo xúc xắc 30 lần liên tiếp, có 5 lần xuất hiện mặt 6 chấm. Tính xác suất thực nghiệm  của biến cố “Mặt xuất hiện của xúc xắc là mặt 6 chấm”.</a:t>
            </a:r>
            <a:endParaRPr lang="vi-VN" sz="28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6076C1-5D46-4154-92E6-E2A60D3F8F50}"/>
              </a:ext>
            </a:extLst>
          </p:cNvPr>
          <p:cNvSpPr txBox="1"/>
          <p:nvPr/>
        </p:nvSpPr>
        <p:spPr>
          <a:xfrm>
            <a:off x="5248092" y="2811115"/>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944F9C5-7D98-4E27-B140-41E09D4B0CB7}"/>
                  </a:ext>
                </a:extLst>
              </p:cNvPr>
              <p:cNvSpPr/>
              <p:nvPr/>
            </p:nvSpPr>
            <p:spPr>
              <a:xfrm>
                <a:off x="205275" y="3497720"/>
                <a:ext cx="11781454" cy="1220462"/>
              </a:xfrm>
              <a:prstGeom prst="rect">
                <a:avLst/>
              </a:prstGeom>
            </p:spPr>
            <p:txBody>
              <a:bodyPr wrap="square">
                <a:spAutoFit/>
              </a:bodyPr>
              <a:lstStyle/>
              <a:p>
                <a:pPr algn="ctr"/>
                <a:r>
                  <a:rPr lang="en-US" sz="2800">
                    <a:latin typeface="Times New Roman" panose="02020603050405020304" pitchFamily="18" charset="0"/>
                    <a:ea typeface="Times New Roman" panose="02020603050405020304" pitchFamily="18" charset="0"/>
                  </a:rPr>
                  <a:t>Xác suất thực nghiệm của biến cố: “Mặt xuất hiện của xúc xắc là mặt 6 chấm” là:</a:t>
                </a:r>
              </a:p>
              <a:p>
                <a:pPr algn="ctr"/>
                <a:r>
                  <a:rPr lang="en-US" sz="280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Cambria Math" panose="02040503050406030204" pitchFamily="18" charset="0"/>
                          </a:rPr>
                          <m:t>5</m:t>
                        </m:r>
                      </m:num>
                      <m:den>
                        <m:r>
                          <m:rPr>
                            <m:nor/>
                          </m:rPr>
                          <a:rPr lang="en-US" sz="2800" b="0" i="0" smtClean="0">
                            <a:latin typeface="Cambria Math" panose="02040503050406030204" pitchFamily="18" charset="0"/>
                          </a:rPr>
                          <m:t>30</m:t>
                        </m:r>
                      </m:den>
                    </m:f>
                    <m:r>
                      <m:rPr>
                        <m:nor/>
                      </m:rP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1</m:t>
                        </m:r>
                      </m:num>
                      <m:den>
                        <m:r>
                          <m:rPr>
                            <m:nor/>
                          </m:rPr>
                          <a:rPr lang="en-US" sz="2800" b="0" i="0" smtClean="0">
                            <a:latin typeface="Cambria Math" panose="02040503050406030204" pitchFamily="18" charset="0"/>
                          </a:rPr>
                          <m:t>6</m:t>
                        </m:r>
                      </m:den>
                    </m:f>
                  </m:oMath>
                </a14:m>
                <a:endParaRPr lang="vi-VN" sz="2800"/>
              </a:p>
            </p:txBody>
          </p:sp>
        </mc:Choice>
        <mc:Fallback xmlns="">
          <p:sp>
            <p:nvSpPr>
              <p:cNvPr id="8" name="Rectangle 7">
                <a:extLst>
                  <a:ext uri="{FF2B5EF4-FFF2-40B4-BE49-F238E27FC236}">
                    <a16:creationId xmlns:a16="http://schemas.microsoft.com/office/drawing/2014/main" id="{B944F9C5-7D98-4E27-B140-41E09D4B0CB7}"/>
                  </a:ext>
                </a:extLst>
              </p:cNvPr>
              <p:cNvSpPr>
                <a:spLocks noRot="1" noChangeAspect="1" noMove="1" noResize="1" noEditPoints="1" noAdjustHandles="1" noChangeArrowheads="1" noChangeShapeType="1" noTextEdit="1"/>
              </p:cNvSpPr>
              <p:nvPr/>
            </p:nvSpPr>
            <p:spPr>
              <a:xfrm>
                <a:off x="205275" y="3497720"/>
                <a:ext cx="11781454" cy="1220462"/>
              </a:xfrm>
              <a:prstGeom prst="rect">
                <a:avLst/>
              </a:prstGeom>
              <a:blipFill>
                <a:blip r:embed="rId4"/>
                <a:stretch>
                  <a:fillRect l="-932" t="-5500" r="-932"/>
                </a:stretch>
              </a:blipFill>
            </p:spPr>
            <p:txBody>
              <a:bodyPr/>
              <a:lstStyle/>
              <a:p>
                <a:r>
                  <a:rPr lang="vi-VN">
                    <a:noFill/>
                  </a:rPr>
                  <a:t> </a:t>
                </a:r>
              </a:p>
            </p:txBody>
          </p:sp>
        </mc:Fallback>
      </mc:AlternateContent>
    </p:spTree>
    <p:extLst>
      <p:ext uri="{BB962C8B-B14F-4D97-AF65-F5344CB8AC3E}">
        <p14:creationId xmlns:p14="http://schemas.microsoft.com/office/powerpoint/2010/main" val="402901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805D75B-93DC-45EF-8E31-9585045EC5D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78107" y="676781"/>
            <a:ext cx="1371601" cy="1526458"/>
          </a:xfrm>
          <a:prstGeom prst="rect">
            <a:avLst/>
          </a:prstGeom>
        </p:spPr>
      </p:pic>
      <p:sp>
        <p:nvSpPr>
          <p:cNvPr id="7" name="TextBox 6">
            <a:extLst>
              <a:ext uri="{FF2B5EF4-FFF2-40B4-BE49-F238E27FC236}">
                <a16:creationId xmlns:a16="http://schemas.microsoft.com/office/drawing/2014/main" id="{00663750-2215-43DA-8007-3E75ED19EFF2}"/>
              </a:ext>
            </a:extLst>
          </p:cNvPr>
          <p:cNvSpPr txBox="1"/>
          <p:nvPr/>
        </p:nvSpPr>
        <p:spPr>
          <a:xfrm>
            <a:off x="1623525" y="1045028"/>
            <a:ext cx="7725748"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Gieo xúc xắc 30 lần liên tiếp, có 4 lần xuất hiện mặt 2 chấm. Tính xác suất thực nghiệm  của biến cố “Mặt xuất hiện của xúc xắc là mặt 2 chấm”.</a:t>
            </a:r>
            <a:endParaRPr lang="vi-VN" sz="28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CFEB00B-0A05-44D5-95F1-826BA2BAE8A0}"/>
              </a:ext>
            </a:extLst>
          </p:cNvPr>
          <p:cNvSpPr txBox="1"/>
          <p:nvPr/>
        </p:nvSpPr>
        <p:spPr>
          <a:xfrm>
            <a:off x="5248092" y="2811115"/>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91CC2F9-988A-4D26-8056-4490D5E2561F}"/>
                  </a:ext>
                </a:extLst>
              </p:cNvPr>
              <p:cNvSpPr/>
              <p:nvPr/>
            </p:nvSpPr>
            <p:spPr>
              <a:xfrm>
                <a:off x="205275" y="3497720"/>
                <a:ext cx="11781454" cy="1220462"/>
              </a:xfrm>
              <a:prstGeom prst="rect">
                <a:avLst/>
              </a:prstGeom>
            </p:spPr>
            <p:txBody>
              <a:bodyPr wrap="square">
                <a:spAutoFit/>
              </a:bodyPr>
              <a:lstStyle/>
              <a:p>
                <a:pPr algn="ctr"/>
                <a:r>
                  <a:rPr lang="en-US" sz="2800">
                    <a:latin typeface="Times New Roman" panose="02020603050405020304" pitchFamily="18" charset="0"/>
                    <a:ea typeface="Times New Roman" panose="02020603050405020304" pitchFamily="18" charset="0"/>
                  </a:rPr>
                  <a:t>Xác suất thực nghiệm của biến cố: “Mặt xuất hiện của xúc xắc là mặt 2 chấm” là:</a:t>
                </a:r>
              </a:p>
              <a:p>
                <a:pPr algn="ctr"/>
                <a:r>
                  <a:rPr lang="en-US" sz="280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Cambria Math" panose="02040503050406030204" pitchFamily="18" charset="0"/>
                          </a:rPr>
                          <m:t>4</m:t>
                        </m:r>
                      </m:num>
                      <m:den>
                        <m:r>
                          <m:rPr>
                            <m:nor/>
                          </m:rPr>
                          <a:rPr lang="en-US" sz="2800" b="0" i="0" smtClean="0">
                            <a:latin typeface="Cambria Math" panose="02040503050406030204" pitchFamily="18" charset="0"/>
                          </a:rPr>
                          <m:t>30</m:t>
                        </m:r>
                      </m:den>
                    </m:f>
                    <m:r>
                      <m:rPr>
                        <m:nor/>
                      </m:rP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2</m:t>
                        </m:r>
                      </m:num>
                      <m:den>
                        <m:r>
                          <m:rPr>
                            <m:nor/>
                          </m:rPr>
                          <a:rPr lang="en-US" sz="2800" b="0" i="0" smtClean="0">
                            <a:latin typeface="Cambria Math" panose="02040503050406030204" pitchFamily="18" charset="0"/>
                          </a:rPr>
                          <m:t>15</m:t>
                        </m:r>
                      </m:den>
                    </m:f>
                  </m:oMath>
                </a14:m>
                <a:endParaRPr lang="vi-VN" sz="2800"/>
              </a:p>
            </p:txBody>
          </p:sp>
        </mc:Choice>
        <mc:Fallback xmlns="">
          <p:sp>
            <p:nvSpPr>
              <p:cNvPr id="9" name="Rectangle 8">
                <a:extLst>
                  <a:ext uri="{FF2B5EF4-FFF2-40B4-BE49-F238E27FC236}">
                    <a16:creationId xmlns:a16="http://schemas.microsoft.com/office/drawing/2014/main" id="{791CC2F9-988A-4D26-8056-4490D5E2561F}"/>
                  </a:ext>
                </a:extLst>
              </p:cNvPr>
              <p:cNvSpPr>
                <a:spLocks noRot="1" noChangeAspect="1" noMove="1" noResize="1" noEditPoints="1" noAdjustHandles="1" noChangeArrowheads="1" noChangeShapeType="1" noTextEdit="1"/>
              </p:cNvSpPr>
              <p:nvPr/>
            </p:nvSpPr>
            <p:spPr>
              <a:xfrm>
                <a:off x="205275" y="3497720"/>
                <a:ext cx="11781454" cy="1220462"/>
              </a:xfrm>
              <a:prstGeom prst="rect">
                <a:avLst/>
              </a:prstGeom>
              <a:blipFill>
                <a:blip r:embed="rId6"/>
                <a:stretch>
                  <a:fillRect l="-932" t="-5500" r="-932"/>
                </a:stretch>
              </a:blipFill>
            </p:spPr>
            <p:txBody>
              <a:bodyPr/>
              <a:lstStyle/>
              <a:p>
                <a:r>
                  <a:rPr lang="vi-VN">
                    <a:noFill/>
                  </a:rPr>
                  <a:t> </a:t>
                </a:r>
              </a:p>
            </p:txBody>
          </p:sp>
        </mc:Fallback>
      </mc:AlternateContent>
    </p:spTree>
    <p:extLst>
      <p:ext uri="{BB962C8B-B14F-4D97-AF65-F5344CB8AC3E}">
        <p14:creationId xmlns:p14="http://schemas.microsoft.com/office/powerpoint/2010/main" val="346411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32707" y="216280"/>
            <a:ext cx="8804600"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nghệm rất lớn</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490C8FCF-5564-4182-9E1F-1A60D1DF30E5}"/>
              </a:ext>
            </a:extLst>
          </p:cNvPr>
          <p:cNvGrpSpPr/>
          <p:nvPr/>
        </p:nvGrpSpPr>
        <p:grpSpPr>
          <a:xfrm>
            <a:off x="93305" y="2086785"/>
            <a:ext cx="11737910" cy="2788037"/>
            <a:chOff x="0" y="1776585"/>
            <a:chExt cx="11737910" cy="2788037"/>
          </a:xfrm>
        </p:grpSpPr>
        <p:grpSp>
          <p:nvGrpSpPr>
            <p:cNvPr id="6" name="Group 5">
              <a:extLst>
                <a:ext uri="{FF2B5EF4-FFF2-40B4-BE49-F238E27FC236}">
                  <a16:creationId xmlns:a16="http://schemas.microsoft.com/office/drawing/2014/main" id="{A5198FD2-A8D6-4BCD-B980-5323E6F61BB9}"/>
                </a:ext>
              </a:extLst>
            </p:cNvPr>
            <p:cNvGrpSpPr/>
            <p:nvPr/>
          </p:nvGrpSpPr>
          <p:grpSpPr>
            <a:xfrm>
              <a:off x="0" y="1776585"/>
              <a:ext cx="11737910" cy="2788037"/>
              <a:chOff x="-157227" y="2625290"/>
              <a:chExt cx="18188368" cy="3977483"/>
            </a:xfrm>
          </p:grpSpPr>
          <p:sp>
            <p:nvSpPr>
              <p:cNvPr id="8" name="Rectangle: Rounded Corners 7">
                <a:extLst>
                  <a:ext uri="{FF2B5EF4-FFF2-40B4-BE49-F238E27FC236}">
                    <a16:creationId xmlns:a16="http://schemas.microsoft.com/office/drawing/2014/main" id="{6DD3A12B-A154-4D8A-BD2A-902EE6130BE0}"/>
                  </a:ext>
                </a:extLst>
              </p:cNvPr>
              <p:cNvSpPr/>
              <p:nvPr/>
            </p:nvSpPr>
            <p:spPr>
              <a:xfrm>
                <a:off x="101596" y="2728687"/>
                <a:ext cx="17929545"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83E4649D-5F8D-42E5-BCF0-ACE617888283}"/>
                  </a:ext>
                </a:extLst>
              </p:cNvPr>
              <p:cNvSpPr/>
              <p:nvPr/>
            </p:nvSpPr>
            <p:spPr>
              <a:xfrm>
                <a:off x="101596" y="2714172"/>
                <a:ext cx="17929545"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id="{761CA35E-5E98-4BAC-86DC-09D8686F8F1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7" name="TextBox 6">
              <a:extLst>
                <a:ext uri="{FF2B5EF4-FFF2-40B4-BE49-F238E27FC236}">
                  <a16:creationId xmlns:a16="http://schemas.microsoft.com/office/drawing/2014/main" id="{DDE14755-EA9A-4E3E-A7BB-EFCE731FA82D}"/>
                </a:ext>
              </a:extLst>
            </p:cNvPr>
            <p:cNvSpPr txBox="1"/>
            <p:nvPr/>
          </p:nvSpPr>
          <p:spPr>
            <a:xfrm>
              <a:off x="640986" y="2668773"/>
              <a:ext cx="11069782" cy="1384995"/>
            </a:xfrm>
            <a:prstGeom prst="rect">
              <a:avLst/>
            </a:prstGeom>
            <a:noFill/>
          </p:spPr>
          <p:txBody>
            <a:bodyPr wrap="square" rtlCol="0">
              <a:spAutoFit/>
            </a:bodyPr>
            <a:lstStyle/>
            <a:p>
              <a:pPr>
                <a:spcAft>
                  <a:spcPts val="0"/>
                </a:spcAft>
              </a:pPr>
              <a:r>
                <a:rPr lang="en-US" sz="2800" b="1">
                  <a:latin typeface="Times New Roman" panose="02020603050405020304" pitchFamily="18" charset="0"/>
                  <a:cs typeface="Times New Roman" panose="02020603050405020304" pitchFamily="18" charset="0"/>
                </a:rPr>
                <a:t>Trong trò ch</a:t>
              </a:r>
              <a:r>
                <a:rPr lang="vi-VN" sz="2800" b="1">
                  <a:latin typeface="Times New Roman" panose="02020603050405020304" pitchFamily="18" charset="0"/>
                  <a:cs typeface="Times New Roman" panose="02020603050405020304" pitchFamily="18" charset="0"/>
                </a:rPr>
                <a:t>ơ</a:t>
              </a:r>
              <a:r>
                <a:rPr lang="en-US" sz="2800" b="1">
                  <a:latin typeface="Times New Roman" panose="02020603050405020304" pitchFamily="18" charset="0"/>
                  <a:cs typeface="Times New Roman" panose="02020603050405020304" pitchFamily="18" charset="0"/>
                </a:rPr>
                <a:t>i gieo xúc xắc, khi số lần gieo xúc xắc ngày càng lớn thì xác suất thực nghiệm của một biến cố ngày càng gần với xác suất của biến cố đó.</a:t>
              </a:r>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4250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32707" y="216280"/>
            <a:ext cx="8804600"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nghệm rất lớn</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399"/>
            <a:ext cx="1644303" cy="1611085"/>
          </a:xfrm>
          <a:prstGeom prst="rect">
            <a:avLst/>
          </a:prstGeom>
          <a:noFill/>
          <a:extLst>
            <a:ext uri="{909E8E84-426E-40DD-AFC4-6F175D3DCCD1}">
              <a14:hiddenFill xmlns:a14="http://schemas.microsoft.com/office/drawing/2010/main">
                <a:solidFill>
                  <a:srgbClr val="FFFFFF"/>
                </a:solidFill>
              </a14:hiddenFill>
            </a:ext>
          </a:extLst>
        </p:spPr>
      </p:pic>
      <p:sp>
        <p:nvSpPr>
          <p:cNvPr id="11" name="Parallelogram 10">
            <a:extLst>
              <a:ext uri="{FF2B5EF4-FFF2-40B4-BE49-F238E27FC236}">
                <a16:creationId xmlns:a16="http://schemas.microsoft.com/office/drawing/2014/main" id="{1991FCC9-FBF1-49C5-BD74-9DEE144085EC}"/>
              </a:ext>
            </a:extLst>
          </p:cNvPr>
          <p:cNvSpPr/>
          <p:nvPr/>
        </p:nvSpPr>
        <p:spPr>
          <a:xfrm>
            <a:off x="349668" y="1596730"/>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4</a:t>
            </a:r>
            <a:endParaRPr lang="vi-VN" sz="2800" b="1">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4201CD-898F-4ACD-B2AF-DF275B4A46C2}"/>
              </a:ext>
            </a:extLst>
          </p:cNvPr>
          <p:cNvSpPr txBox="1"/>
          <p:nvPr/>
        </p:nvSpPr>
        <p:spPr>
          <a:xfrm>
            <a:off x="2438400" y="1619855"/>
            <a:ext cx="7010400" cy="2246769"/>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Trong trò ch</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i gieo xúc xắc, khi số lần gieo xúc xắc ngày càng lớn thì xác suất thực nghiệm của biến cố “Mặt xuất hiện của xúc xắc là mặt k chấm” (k </a:t>
            </a:r>
            <a:r>
              <a:rPr lang="en-US" sz="2800">
                <a:latin typeface="Times New Roman" panose="02020603050405020304" pitchFamily="18" charset="0"/>
                <a:cs typeface="Times New Roman" panose="02020603050405020304" pitchFamily="18" charset="0"/>
                <a:sym typeface="Symbol" panose="05050102010706020507" pitchFamily="18" charset="2"/>
              </a:rPr>
              <a:t>N, 1≤ k ≤ 6) ngày càng gần với số thực nào?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6AB94C6-BE59-44E9-84E1-2FD7EBEE19CA}"/>
              </a:ext>
            </a:extLst>
          </p:cNvPr>
          <p:cNvSpPr txBox="1"/>
          <p:nvPr/>
        </p:nvSpPr>
        <p:spPr>
          <a:xfrm>
            <a:off x="5345074" y="3808645"/>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30483A85-C55D-4A74-BF21-4DA95311131A}"/>
                  </a:ext>
                </a:extLst>
              </p:cNvPr>
              <p:cNvSpPr/>
              <p:nvPr/>
            </p:nvSpPr>
            <p:spPr>
              <a:xfrm>
                <a:off x="1625322" y="4315141"/>
                <a:ext cx="10680061" cy="789575"/>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Do xác suất của biến cố “Mặt xuất hiện của xúc xắc là mặt k chấm” là  </a:t>
                </a:r>
                <a14:m>
                  <m:oMath xmlns:m="http://schemas.openxmlformats.org/officeDocument/2006/math">
                    <m:f>
                      <m:fPr>
                        <m:ctrlPr>
                          <a:rPr lang="en-US" sz="2800" b="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1</m:t>
                        </m:r>
                      </m:num>
                      <m:den>
                        <m:r>
                          <m:rPr>
                            <m:nor/>
                          </m:rPr>
                          <a:rPr lang="en-US" sz="2800" b="0" i="0" smtClean="0">
                            <a:solidFill>
                              <a:srgbClr val="0000CC"/>
                            </a:solidFill>
                            <a:latin typeface="Cambria Math" panose="02040503050406030204" pitchFamily="18" charset="0"/>
                          </a:rPr>
                          <m:t>6</m:t>
                        </m:r>
                      </m:den>
                    </m:f>
                  </m:oMath>
                </a14:m>
                <a:endParaRPr lang="vi-VN" sz="2800">
                  <a:solidFill>
                    <a:srgbClr val="0000CC"/>
                  </a:solidFill>
                </a:endParaRPr>
              </a:p>
            </p:txBody>
          </p:sp>
        </mc:Choice>
        <mc:Fallback xmlns="">
          <p:sp>
            <p:nvSpPr>
              <p:cNvPr id="14" name="Rectangle 13">
                <a:extLst>
                  <a:ext uri="{FF2B5EF4-FFF2-40B4-BE49-F238E27FC236}">
                    <a16:creationId xmlns:a16="http://schemas.microsoft.com/office/drawing/2014/main" id="{30483A85-C55D-4A74-BF21-4DA95311131A}"/>
                  </a:ext>
                </a:extLst>
              </p:cNvPr>
              <p:cNvSpPr>
                <a:spLocks noRot="1" noChangeAspect="1" noMove="1" noResize="1" noEditPoints="1" noAdjustHandles="1" noChangeArrowheads="1" noChangeShapeType="1" noTextEdit="1"/>
              </p:cNvSpPr>
              <p:nvPr/>
            </p:nvSpPr>
            <p:spPr>
              <a:xfrm>
                <a:off x="1625322" y="4315141"/>
                <a:ext cx="10680061" cy="789575"/>
              </a:xfrm>
              <a:prstGeom prst="rect">
                <a:avLst/>
              </a:prstGeom>
              <a:blipFill>
                <a:blip r:embed="rId4"/>
                <a:stretch>
                  <a:fillRect l="-1199"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BCF1BC2-F9DC-452A-95B9-C8DAC32F3178}"/>
                  </a:ext>
                </a:extLst>
              </p:cNvPr>
              <p:cNvSpPr/>
              <p:nvPr/>
            </p:nvSpPr>
            <p:spPr>
              <a:xfrm>
                <a:off x="1676400" y="5201831"/>
                <a:ext cx="10446328" cy="1211678"/>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Nên khi số lần gieo xúc xắc càng lớn thì xác suất thực nghiệm của biến cố “Mặt xuất hiện của xúc xắc là mặt k chấm” ngày càng gần với   </a:t>
                </a:r>
                <a14:m>
                  <m:oMath xmlns:m="http://schemas.openxmlformats.org/officeDocument/2006/math">
                    <m:f>
                      <m:fPr>
                        <m:ctrlPr>
                          <a:rPr lang="en-US" sz="2800" b="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1</m:t>
                        </m:r>
                      </m:num>
                      <m:den>
                        <m:r>
                          <m:rPr>
                            <m:nor/>
                          </m:rPr>
                          <a:rPr lang="en-US" sz="2800" b="0" i="0" smtClean="0">
                            <a:solidFill>
                              <a:srgbClr val="0000CC"/>
                            </a:solidFill>
                            <a:latin typeface="Cambria Math" panose="02040503050406030204" pitchFamily="18" charset="0"/>
                          </a:rPr>
                          <m:t>6</m:t>
                        </m:r>
                      </m:den>
                    </m:f>
                  </m:oMath>
                </a14:m>
                <a:endParaRPr lang="vi-VN" sz="2800">
                  <a:solidFill>
                    <a:srgbClr val="0000CC"/>
                  </a:solidFill>
                </a:endParaRPr>
              </a:p>
            </p:txBody>
          </p:sp>
        </mc:Choice>
        <mc:Fallback xmlns="">
          <p:sp>
            <p:nvSpPr>
              <p:cNvPr id="15" name="Rectangle 14">
                <a:extLst>
                  <a:ext uri="{FF2B5EF4-FFF2-40B4-BE49-F238E27FC236}">
                    <a16:creationId xmlns:a16="http://schemas.microsoft.com/office/drawing/2014/main" id="{1BCF1BC2-F9DC-452A-95B9-C8DAC32F3178}"/>
                  </a:ext>
                </a:extLst>
              </p:cNvPr>
              <p:cNvSpPr>
                <a:spLocks noRot="1" noChangeAspect="1" noMove="1" noResize="1" noEditPoints="1" noAdjustHandles="1" noChangeArrowheads="1" noChangeShapeType="1" noTextEdit="1"/>
              </p:cNvSpPr>
              <p:nvPr/>
            </p:nvSpPr>
            <p:spPr>
              <a:xfrm>
                <a:off x="1676400" y="5201831"/>
                <a:ext cx="10446328" cy="1211678"/>
              </a:xfrm>
              <a:prstGeom prst="rect">
                <a:avLst/>
              </a:prstGeom>
              <a:blipFill>
                <a:blip r:embed="rId5"/>
                <a:stretch>
                  <a:fillRect l="-1167" t="-5025" r="-1167" b="-5025"/>
                </a:stretch>
              </a:blipFill>
            </p:spPr>
            <p:txBody>
              <a:bodyPr/>
              <a:lstStyle/>
              <a:p>
                <a:r>
                  <a:rPr lang="vi-VN">
                    <a:noFill/>
                  </a:rPr>
                  <a:t> </a:t>
                </a:r>
              </a:p>
            </p:txBody>
          </p:sp>
        </mc:Fallback>
      </mc:AlternateContent>
    </p:spTree>
    <p:extLst>
      <p:ext uri="{BB962C8B-B14F-4D97-AF65-F5344CB8AC3E}">
        <p14:creationId xmlns:p14="http://schemas.microsoft.com/office/powerpoint/2010/main" val="31214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E2FEF3-9585-417A-B62B-4896AB3DE8B6}"/>
              </a:ext>
            </a:extLst>
          </p:cNvPr>
          <p:cNvSpPr txBox="1"/>
          <p:nvPr/>
        </p:nvSpPr>
        <p:spPr>
          <a:xfrm>
            <a:off x="5453928" y="1690254"/>
            <a:ext cx="1404071" cy="923330"/>
          </a:xfrm>
          <a:prstGeom prst="rect">
            <a:avLst/>
          </a:prstGeom>
          <a:noFill/>
        </p:spPr>
        <p:txBody>
          <a:bodyPr wrap="square" rtlCol="0">
            <a:spAutoFit/>
          </a:bodyPr>
          <a:lstStyle/>
          <a:p>
            <a:r>
              <a:rPr lang="vi-VN" sz="5400">
                <a:solidFill>
                  <a:srgbClr val="0000CC"/>
                </a:solidFill>
              </a:rPr>
              <a:t>III</a:t>
            </a:r>
          </a:p>
        </p:txBody>
      </p:sp>
      <p:sp>
        <p:nvSpPr>
          <p:cNvPr id="4" name="TextBox 3">
            <a:extLst>
              <a:ext uri="{FF2B5EF4-FFF2-40B4-BE49-F238E27FC236}">
                <a16:creationId xmlns:a16="http://schemas.microsoft.com/office/drawing/2014/main" id="{9CE8E10F-6063-4045-8172-4D4A80B568C6}"/>
              </a:ext>
            </a:extLst>
          </p:cNvPr>
          <p:cNvSpPr txBox="1"/>
          <p:nvPr/>
        </p:nvSpPr>
        <p:spPr>
          <a:xfrm>
            <a:off x="1343022" y="2661804"/>
            <a:ext cx="9586913" cy="1877437"/>
          </a:xfrm>
          <a:prstGeom prst="rect">
            <a:avLst/>
          </a:prstGeom>
          <a:noFill/>
        </p:spPr>
        <p:txBody>
          <a:bodyPr wrap="square" rtlCol="0">
            <a:spAutoFit/>
          </a:bodyPr>
          <a:lstStyle/>
          <a:p>
            <a:pPr algn="ctr">
              <a:spcAft>
                <a:spcPts val="1200"/>
              </a:spcAft>
            </a:pPr>
            <a:r>
              <a:rPr lang="vi-VN" sz="3200" b="1">
                <a:solidFill>
                  <a:srgbClr val="0000CC"/>
                </a:solidFill>
                <a:latin typeface="Times New Roman" panose="02020603050405020304" pitchFamily="18" charset="0"/>
                <a:cs typeface="Times New Roman" panose="02020603050405020304" pitchFamily="18" charset="0"/>
              </a:rPr>
              <a:t>XÁC SUẤT THỰC NGHIỆM CỦA BIẾN CỐ</a:t>
            </a:r>
          </a:p>
          <a:p>
            <a:pPr algn="ctr">
              <a:spcAft>
                <a:spcPts val="1200"/>
              </a:spcAft>
            </a:pPr>
            <a:r>
              <a:rPr lang="vi-VN" sz="3200" b="1">
                <a:solidFill>
                  <a:srgbClr val="0000CC"/>
                </a:solidFill>
                <a:latin typeface="Times New Roman" panose="02020603050405020304" pitchFamily="18" charset="0"/>
                <a:cs typeface="Times New Roman" panose="02020603050405020304" pitchFamily="18" charset="0"/>
              </a:rPr>
              <a:t> TRONG TRÒ CHƠI CHỌN NGẪU NHIÊN</a:t>
            </a:r>
          </a:p>
          <a:p>
            <a:pPr algn="ctr">
              <a:spcAft>
                <a:spcPts val="1200"/>
              </a:spcAft>
            </a:pPr>
            <a:r>
              <a:rPr lang="vi-VN" sz="3200" b="1">
                <a:solidFill>
                  <a:srgbClr val="0000CC"/>
                </a:solidFill>
                <a:latin typeface="Times New Roman" panose="02020603050405020304" pitchFamily="18" charset="0"/>
                <a:cs typeface="Times New Roman" panose="02020603050405020304" pitchFamily="18" charset="0"/>
              </a:rPr>
              <a:t> MỘT ĐỐI TƯỢNG TỪ MỘT NHÓM ĐỐI TƯỢNG</a:t>
            </a:r>
          </a:p>
        </p:txBody>
      </p:sp>
    </p:spTree>
    <p:extLst>
      <p:ext uri="{BB962C8B-B14F-4D97-AF65-F5344CB8AC3E}">
        <p14:creationId xmlns:p14="http://schemas.microsoft.com/office/powerpoint/2010/main" val="4176396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3C78F7-1B91-4A38-AFEB-EA83C5BF70B4}"/>
              </a:ext>
            </a:extLst>
          </p:cNvPr>
          <p:cNvSpPr/>
          <p:nvPr/>
        </p:nvSpPr>
        <p:spPr>
          <a:xfrm>
            <a:off x="1132790" y="315612"/>
            <a:ext cx="1338035"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BÀI 5</a:t>
            </a:r>
          </a:p>
        </p:txBody>
      </p:sp>
      <p:sp>
        <p:nvSpPr>
          <p:cNvPr id="3" name="Rectangle 2">
            <a:extLst>
              <a:ext uri="{FF2B5EF4-FFF2-40B4-BE49-F238E27FC236}">
                <a16:creationId xmlns:a16="http://schemas.microsoft.com/office/drawing/2014/main" id="{3E1E1ABC-7E07-43C9-BAF9-33A981D67743}"/>
              </a:ext>
            </a:extLst>
          </p:cNvPr>
          <p:cNvSpPr/>
          <p:nvPr/>
        </p:nvSpPr>
        <p:spPr>
          <a:xfrm>
            <a:off x="2367062" y="108758"/>
            <a:ext cx="9053210" cy="954107"/>
          </a:xfrm>
          <a:prstGeom prst="rect">
            <a:avLst/>
          </a:prstGeom>
        </p:spPr>
        <p:txBody>
          <a:bodyPr wrap="square">
            <a:spAutoFit/>
          </a:bodyPr>
          <a:lstStyle/>
          <a:p>
            <a:pPr algn="ctr"/>
            <a:r>
              <a:rPr lang="en-US" sz="2800" b="1" kern="0" cap="all">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XÁC SUẤT THỰC NGHIỆM CỦA MỘT BIẾN CỐ </a:t>
            </a:r>
          </a:p>
          <a:p>
            <a:pPr algn="ctr"/>
            <a:r>
              <a:rPr lang="en-US" sz="2800" b="1" kern="0" cap="all">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MỘT SỐ TRÒ CHƠI ĐƠN GIẢN</a:t>
            </a:r>
            <a:endParaRPr lang="vi-VN" sz="2800" b="1">
              <a:solidFill>
                <a:srgbClr val="FF0000"/>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AA193988-8CB6-41DD-8717-DEF8981A1CA7}"/>
              </a:ext>
            </a:extLst>
          </p:cNvPr>
          <p:cNvSpPr/>
          <p:nvPr/>
        </p:nvSpPr>
        <p:spPr>
          <a:xfrm>
            <a:off x="1210305" y="1786270"/>
            <a:ext cx="10698160" cy="1344227"/>
          </a:xfrm>
          <a:prstGeom prst="rect">
            <a:avLst/>
          </a:prstGeom>
          <a:solidFill>
            <a:srgbClr val="017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anose="02020603050405020304" pitchFamily="18" charset="0"/>
                <a:cs typeface="Times New Roman" panose="02020603050405020304" pitchFamily="18" charset="0"/>
              </a:rPr>
              <a:t>XÁC SUẤT THỰC NGHIỆM CỦA MỘT BIẾN CỐ </a:t>
            </a:r>
          </a:p>
          <a:p>
            <a:pPr algn="ctr"/>
            <a:r>
              <a:rPr lang="en-US" sz="2800" b="1">
                <a:solidFill>
                  <a:srgbClr val="FFFF00"/>
                </a:solidFill>
                <a:latin typeface="Times New Roman" panose="02020603050405020304" pitchFamily="18" charset="0"/>
                <a:cs typeface="Times New Roman" panose="02020603050405020304" pitchFamily="18" charset="0"/>
              </a:rPr>
              <a:t>TRONG TRÒ CH</a:t>
            </a:r>
            <a:r>
              <a:rPr lang="vi-VN" sz="2800" b="1">
                <a:solidFill>
                  <a:srgbClr val="FFFF00"/>
                </a:solidFill>
                <a:latin typeface="Times New Roman" panose="02020603050405020304" pitchFamily="18" charset="0"/>
                <a:cs typeface="Times New Roman" panose="02020603050405020304" pitchFamily="18" charset="0"/>
              </a:rPr>
              <a:t>Ơ</a:t>
            </a:r>
            <a:r>
              <a:rPr lang="en-US" sz="2800" b="1">
                <a:solidFill>
                  <a:srgbClr val="FFFF00"/>
                </a:solidFill>
                <a:latin typeface="Times New Roman" panose="02020603050405020304" pitchFamily="18" charset="0"/>
                <a:cs typeface="Times New Roman" panose="02020603050405020304" pitchFamily="18" charset="0"/>
              </a:rPr>
              <a:t>I TUNG ĐỒNG XU</a:t>
            </a:r>
            <a:endParaRPr lang="vi-VN" sz="2800" b="1">
              <a:solidFill>
                <a:srgbClr val="FFFF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1BE1C61-78ED-4A4D-997E-3FE25571869F}"/>
              </a:ext>
            </a:extLst>
          </p:cNvPr>
          <p:cNvSpPr/>
          <p:nvPr/>
        </p:nvSpPr>
        <p:spPr>
          <a:xfrm>
            <a:off x="2307948" y="3125972"/>
            <a:ext cx="9591473" cy="1368206"/>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latin typeface="Times New Roman" panose="02020603050405020304" pitchFamily="18" charset="0"/>
                <a:cs typeface="Times New Roman" panose="02020603050405020304" pitchFamily="18" charset="0"/>
              </a:rPr>
              <a:t>XÁC SUẤT THỰC NGHIỆM CỦA MỘT BIẾN CỐ </a:t>
            </a:r>
          </a:p>
          <a:p>
            <a:pPr algn="ctr"/>
            <a:r>
              <a:rPr lang="en-US" sz="2800" b="1">
                <a:solidFill>
                  <a:srgbClr val="002060"/>
                </a:solidFill>
                <a:latin typeface="Times New Roman" panose="02020603050405020304" pitchFamily="18" charset="0"/>
                <a:cs typeface="Times New Roman" panose="02020603050405020304" pitchFamily="18" charset="0"/>
              </a:rPr>
              <a:t>TRONG TRÒ CH</a:t>
            </a:r>
            <a:r>
              <a:rPr lang="vi-VN" sz="2800" b="1">
                <a:solidFill>
                  <a:srgbClr val="002060"/>
                </a:solidFill>
                <a:latin typeface="Times New Roman" panose="02020603050405020304" pitchFamily="18" charset="0"/>
                <a:cs typeface="Times New Roman" panose="02020603050405020304" pitchFamily="18" charset="0"/>
              </a:rPr>
              <a:t>Ơ</a:t>
            </a:r>
            <a:r>
              <a:rPr lang="en-US" sz="2800" b="1">
                <a:solidFill>
                  <a:srgbClr val="002060"/>
                </a:solidFill>
                <a:latin typeface="Times New Roman" panose="02020603050405020304" pitchFamily="18" charset="0"/>
                <a:cs typeface="Times New Roman" panose="02020603050405020304" pitchFamily="18" charset="0"/>
              </a:rPr>
              <a:t>I XÚC XẮC</a:t>
            </a:r>
            <a:endParaRPr lang="vi-VN" sz="2800" b="1">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DC6F22C-E6FA-4C8B-A8EF-3D06F86D3CBD}"/>
              </a:ext>
            </a:extLst>
          </p:cNvPr>
          <p:cNvSpPr/>
          <p:nvPr/>
        </p:nvSpPr>
        <p:spPr>
          <a:xfrm>
            <a:off x="3426855" y="4494179"/>
            <a:ext cx="8482519" cy="1420238"/>
          </a:xfrm>
          <a:prstGeom prst="rect">
            <a:avLst/>
          </a:prstGeom>
          <a:solidFill>
            <a:srgbClr val="62C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XÁC SUẤT THỰC NGHIỆM CỦA MỘT BIẾN CỐ </a:t>
            </a:r>
          </a:p>
          <a:p>
            <a:pPr algn="ctr"/>
            <a:r>
              <a:rPr lang="en-US" sz="2800" b="1">
                <a:solidFill>
                  <a:srgbClr val="FF0000"/>
                </a:solidFill>
                <a:latin typeface="Times New Roman" panose="02020603050405020304" pitchFamily="18" charset="0"/>
                <a:cs typeface="Times New Roman" panose="02020603050405020304" pitchFamily="18" charset="0"/>
              </a:rPr>
              <a:t>TRONG TRÒ CH</a:t>
            </a:r>
            <a:r>
              <a:rPr lang="vi-VN" sz="2800" b="1">
                <a:solidFill>
                  <a:srgbClr val="FF0000"/>
                </a:solidFill>
                <a:latin typeface="Times New Roman" panose="02020603050405020304" pitchFamily="18" charset="0"/>
                <a:cs typeface="Times New Roman" panose="02020603050405020304" pitchFamily="18" charset="0"/>
              </a:rPr>
              <a:t>Ơ</a:t>
            </a:r>
            <a:r>
              <a:rPr lang="en-US" sz="2800" b="1">
                <a:solidFill>
                  <a:srgbClr val="FF0000"/>
                </a:solidFill>
                <a:latin typeface="Times New Roman" panose="02020603050405020304" pitchFamily="18" charset="0"/>
                <a:cs typeface="Times New Roman" panose="02020603050405020304" pitchFamily="18" charset="0"/>
              </a:rPr>
              <a:t>I CHỌN NGẪU NHIÊN </a:t>
            </a:r>
          </a:p>
          <a:p>
            <a:pPr algn="ctr"/>
            <a:r>
              <a:rPr lang="en-US" sz="2800" b="1">
                <a:solidFill>
                  <a:srgbClr val="FF0000"/>
                </a:solidFill>
                <a:latin typeface="Times New Roman" panose="02020603050405020304" pitchFamily="18" charset="0"/>
                <a:cs typeface="Times New Roman" panose="02020603050405020304" pitchFamily="18" charset="0"/>
              </a:rPr>
              <a:t>MỘT ĐỐI T</a:t>
            </a:r>
            <a:r>
              <a:rPr lang="vi-VN" sz="2800" b="1">
                <a:solidFill>
                  <a:srgbClr val="FF0000"/>
                </a:solidFill>
                <a:latin typeface="Times New Roman" panose="02020603050405020304" pitchFamily="18" charset="0"/>
                <a:cs typeface="Times New Roman" panose="02020603050405020304" pitchFamily="18" charset="0"/>
              </a:rPr>
              <a:t>ƯỢNG TỪ MỘT NHÓM ĐỐI TƯỢNG</a:t>
            </a:r>
          </a:p>
        </p:txBody>
      </p:sp>
    </p:spTree>
    <p:extLst>
      <p:ext uri="{BB962C8B-B14F-4D97-AF65-F5344CB8AC3E}">
        <p14:creationId xmlns:p14="http://schemas.microsoft.com/office/powerpoint/2010/main" val="632322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FEF8C3-ADEE-46C4-9234-2AE1142E4489}"/>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C5B724EC-D071-4EC0-9822-B81616F7A23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75" b="95238" l="1681" r="97479"/>
                    </a14:imgEffect>
                  </a14:imgLayer>
                </a14:imgProps>
              </a:ext>
            </a:extLst>
          </a:blip>
          <a:stretch>
            <a:fillRect/>
          </a:stretch>
        </p:blipFill>
        <p:spPr>
          <a:xfrm>
            <a:off x="1345191" y="704417"/>
            <a:ext cx="1155556" cy="611765"/>
          </a:xfrm>
          <a:prstGeom prst="rect">
            <a:avLst/>
          </a:prstGeom>
        </p:spPr>
      </p:pic>
      <p:sp>
        <p:nvSpPr>
          <p:cNvPr id="6" name="TextBox 5">
            <a:extLst>
              <a:ext uri="{FF2B5EF4-FFF2-40B4-BE49-F238E27FC236}">
                <a16:creationId xmlns:a16="http://schemas.microsoft.com/office/drawing/2014/main" id="{B45A7E7E-F3CE-4B5A-9D16-CDCE7A0215FC}"/>
              </a:ext>
            </a:extLst>
          </p:cNvPr>
          <p:cNvSpPr txBox="1"/>
          <p:nvPr/>
        </p:nvSpPr>
        <p:spPr>
          <a:xfrm>
            <a:off x="2382981" y="719310"/>
            <a:ext cx="8201892" cy="3539430"/>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Một hộp có 1 quả bóng màu xanh, 1 quả bóng màu đỏ, 1 quả bóng màu vàng; các quả bóng có kích thước và khối lượng như nhau.Mỗi lần bạn Châu lấy ngẫu nhiên một quả bóng trong hộp, ghi lại màu của quả bóng lấy ra và bỏ lại quả bóng đó vào hôp. Sau 20 lần lấy bóng liên tiếp, bạn Châu kiểm đếm được quả bóng màu xanh xuất hiện 7 lần. Viết tỉ số của số lần xuất hiện quả bóng màu xanh và tổng số lần lấy bóng.</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EF2F969-072F-4874-85BD-950F3B364444}"/>
                  </a:ext>
                </a:extLst>
              </p:cNvPr>
              <p:cNvSpPr/>
              <p:nvPr/>
            </p:nvSpPr>
            <p:spPr>
              <a:xfrm>
                <a:off x="3451343" y="4723475"/>
                <a:ext cx="7049969" cy="1132874"/>
              </a:xfrm>
              <a:prstGeom prst="rect">
                <a:avLst/>
              </a:prstGeom>
              <a:solidFill>
                <a:schemeClr val="accent2">
                  <a:lumMod val="40000"/>
                  <a:lumOff val="60000"/>
                </a:schemeClr>
              </a:solidFill>
            </p:spPr>
            <p:txBody>
              <a:bodyPr wrap="square">
                <a:spAutoFit/>
              </a:bodyPr>
              <a:lstStyle/>
              <a:p>
                <a:r>
                  <a:rPr lang="en-US" sz="2800">
                    <a:latin typeface="Times New Roman" panose="02020603050405020304" pitchFamily="18" charset="0"/>
                    <a:ea typeface="Times New Roman" panose="02020603050405020304" pitchFamily="18" charset="0"/>
                  </a:rPr>
                  <a:t>Tỉ số của số lần xuất hiện </a:t>
                </a:r>
                <a:r>
                  <a:rPr lang="en-US" sz="2800">
                    <a:latin typeface="Times New Roman" panose="02020603050405020304" pitchFamily="18" charset="0"/>
                    <a:cs typeface="Times New Roman" panose="02020603050405020304" pitchFamily="18" charset="0"/>
                  </a:rPr>
                  <a:t>quả bóng màu xanh và tổng số lần lấy bóng </a:t>
                </a:r>
                <a:r>
                  <a:rPr lang="en-US" sz="2800">
                    <a:latin typeface="Times New Roman" panose="02020603050405020304" pitchFamily="18" charset="0"/>
                    <a:ea typeface="Times New Roman" panose="02020603050405020304" pitchFamily="18" charset="0"/>
                  </a:rPr>
                  <a:t>là: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7</m:t>
                        </m:r>
                      </m:num>
                      <m:den>
                        <m:r>
                          <m:rPr>
                            <m:nor/>
                          </m:rPr>
                          <a:rPr lang="en-US" sz="2800" b="0" i="0" smtClean="0">
                            <a:latin typeface="Cambria Math" panose="02040503050406030204" pitchFamily="18" charset="0"/>
                          </a:rPr>
                          <m:t>20</m:t>
                        </m:r>
                      </m:den>
                    </m:f>
                  </m:oMath>
                </a14:m>
                <a:endParaRPr lang="vi-VN" sz="2800"/>
              </a:p>
            </p:txBody>
          </p:sp>
        </mc:Choice>
        <mc:Fallback xmlns="">
          <p:sp>
            <p:nvSpPr>
              <p:cNvPr id="7" name="Rectangle 6">
                <a:extLst>
                  <a:ext uri="{FF2B5EF4-FFF2-40B4-BE49-F238E27FC236}">
                    <a16:creationId xmlns:a16="http://schemas.microsoft.com/office/drawing/2014/main" id="{9EF2F969-072F-4874-85BD-950F3B364444}"/>
                  </a:ext>
                </a:extLst>
              </p:cNvPr>
              <p:cNvSpPr>
                <a:spLocks noRot="1" noChangeAspect="1" noMove="1" noResize="1" noEditPoints="1" noAdjustHandles="1" noChangeArrowheads="1" noChangeShapeType="1" noTextEdit="1"/>
              </p:cNvSpPr>
              <p:nvPr/>
            </p:nvSpPr>
            <p:spPr>
              <a:xfrm>
                <a:off x="3451343" y="4723475"/>
                <a:ext cx="7049969" cy="1132874"/>
              </a:xfrm>
              <a:prstGeom prst="rect">
                <a:avLst/>
              </a:prstGeom>
              <a:blipFill>
                <a:blip r:embed="rId5"/>
                <a:stretch>
                  <a:fillRect l="-1729" t="-5914" b="-5376"/>
                </a:stretch>
              </a:blipFill>
            </p:spPr>
            <p:txBody>
              <a:bodyPr/>
              <a:lstStyle/>
              <a:p>
                <a:r>
                  <a:rPr lang="vi-VN">
                    <a:noFill/>
                  </a:rPr>
                  <a:t> </a:t>
                </a:r>
              </a:p>
            </p:txBody>
          </p:sp>
        </mc:Fallback>
      </mc:AlternateContent>
      <p:sp>
        <p:nvSpPr>
          <p:cNvPr id="8" name="Arrow: Right 7">
            <a:extLst>
              <a:ext uri="{FF2B5EF4-FFF2-40B4-BE49-F238E27FC236}">
                <a16:creationId xmlns:a16="http://schemas.microsoft.com/office/drawing/2014/main" id="{F51588B7-4061-42BA-978E-BE506E1D1A05}"/>
              </a:ext>
            </a:extLst>
          </p:cNvPr>
          <p:cNvSpPr/>
          <p:nvPr/>
        </p:nvSpPr>
        <p:spPr>
          <a:xfrm>
            <a:off x="1566978" y="4530435"/>
            <a:ext cx="1828800" cy="1322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Nhận xét</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083814-8909-4D69-9AC4-741FD67A2C6A}"/>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grpSp>
        <p:nvGrpSpPr>
          <p:cNvPr id="5" name="Group 4">
            <a:extLst>
              <a:ext uri="{FF2B5EF4-FFF2-40B4-BE49-F238E27FC236}">
                <a16:creationId xmlns:a16="http://schemas.microsoft.com/office/drawing/2014/main" id="{03524AC1-A81F-40D2-96D4-AD1134B8D25E}"/>
              </a:ext>
            </a:extLst>
          </p:cNvPr>
          <p:cNvGrpSpPr/>
          <p:nvPr/>
        </p:nvGrpSpPr>
        <p:grpSpPr>
          <a:xfrm>
            <a:off x="1507768" y="1729597"/>
            <a:ext cx="9150708" cy="2879781"/>
            <a:chOff x="0" y="1776585"/>
            <a:chExt cx="9150708" cy="2879781"/>
          </a:xfrm>
        </p:grpSpPr>
        <p:grpSp>
          <p:nvGrpSpPr>
            <p:cNvPr id="6" name="Group 5">
              <a:extLst>
                <a:ext uri="{FF2B5EF4-FFF2-40B4-BE49-F238E27FC236}">
                  <a16:creationId xmlns:a16="http://schemas.microsoft.com/office/drawing/2014/main" id="{246937A6-658F-4F7A-8298-C0FC60BA1FE2}"/>
                </a:ext>
              </a:extLst>
            </p:cNvPr>
            <p:cNvGrpSpPr/>
            <p:nvPr/>
          </p:nvGrpSpPr>
          <p:grpSpPr>
            <a:xfrm>
              <a:off x="0" y="1776585"/>
              <a:ext cx="9150708" cy="2788037"/>
              <a:chOff x="-157227" y="2625290"/>
              <a:chExt cx="14179394" cy="3977483"/>
            </a:xfrm>
          </p:grpSpPr>
          <p:sp>
            <p:nvSpPr>
              <p:cNvPr id="8" name="Rectangle: Rounded Corners 7">
                <a:extLst>
                  <a:ext uri="{FF2B5EF4-FFF2-40B4-BE49-F238E27FC236}">
                    <a16:creationId xmlns:a16="http://schemas.microsoft.com/office/drawing/2014/main" id="{54A517DA-830D-4CB6-A9F4-A10D56C096EC}"/>
                  </a:ext>
                </a:extLst>
              </p:cNvPr>
              <p:cNvSpPr/>
              <p:nvPr/>
            </p:nvSpPr>
            <p:spPr>
              <a:xfrm>
                <a:off x="101596" y="2728687"/>
                <a:ext cx="13920571"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6FDDBE59-D24A-4615-90DA-4F8091DD9F5A}"/>
                  </a:ext>
                </a:extLst>
              </p:cNvPr>
              <p:cNvSpPr/>
              <p:nvPr/>
            </p:nvSpPr>
            <p:spPr>
              <a:xfrm>
                <a:off x="101596" y="2714172"/>
                <a:ext cx="13920571"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id="{1830A273-903D-4E3B-A34D-6A49C696AC7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0C9F1F3-266E-4140-820C-0271BC282DB6}"/>
                    </a:ext>
                  </a:extLst>
                </p:cNvPr>
                <p:cNvSpPr txBox="1"/>
                <p:nvPr/>
              </p:nvSpPr>
              <p:spPr>
                <a:xfrm>
                  <a:off x="640986" y="2354454"/>
                  <a:ext cx="8409709" cy="2301912"/>
                </a:xfrm>
                <a:prstGeom prst="rect">
                  <a:avLst/>
                </a:prstGeom>
                <a:noFill/>
              </p:spPr>
              <p:txBody>
                <a:bodyPr wrap="square" rtlCol="0">
                  <a:spAutoFit/>
                </a:bodyPr>
                <a:lstStyle/>
                <a:p>
                  <a:pPr>
                    <a:lnSpc>
                      <a:spcPct val="120000"/>
                    </a:lnSpc>
                  </a:pPr>
                  <a:r>
                    <a:rPr lang="en-US" sz="2800" b="1">
                      <a:latin typeface="Times New Roman" panose="02020603050405020304" pitchFamily="18" charset="0"/>
                      <a:cs typeface="Times New Roman" panose="02020603050405020304" pitchFamily="18" charset="0"/>
                    </a:rPr>
                    <a:t>Xác suất thực nghiệm của biến cố “Đối t</a:t>
                  </a:r>
                  <a:r>
                    <a:rPr lang="vi-VN" sz="2800" b="1">
                      <a:latin typeface="Times New Roman" panose="02020603050405020304" pitchFamily="18" charset="0"/>
                      <a:cs typeface="Times New Roman" panose="02020603050405020304" pitchFamily="18" charset="0"/>
                    </a:rPr>
                    <a:t>ượng A được chọn ra” khi chọn đối tượng nhiều lần bằng</a:t>
                  </a:r>
                </a:p>
                <a:p>
                  <a:pPr>
                    <a:lnSpc>
                      <a:spcPct val="120000"/>
                    </a:lnSpc>
                  </a:pPr>
                  <a14:m>
                    <m:oMathPara xmlns:m="http://schemas.openxmlformats.org/officeDocument/2006/math">
                      <m:oMathParaPr>
                        <m:jc m:val="centerGroup"/>
                      </m:oMathParaPr>
                      <m:oMath xmlns:m="http://schemas.openxmlformats.org/officeDocument/2006/math">
                        <m:f>
                          <m:fPr>
                            <m:ctrlPr>
                              <a:rPr lang="vi-VN" sz="2800" b="1" i="1" smtClean="0">
                                <a:latin typeface="Cambria Math" panose="02040503050406030204" pitchFamily="18" charset="0"/>
                                <a:cs typeface="Times New Roman" panose="02020603050405020304" pitchFamily="18" charset="0"/>
                              </a:rPr>
                            </m:ctrlPr>
                          </m:fPr>
                          <m:num>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đố</m:t>
                            </m:r>
                            <m:r>
                              <m:rPr>
                                <m:nor/>
                              </m:rPr>
                              <a:rPr lang="vi-VN" sz="2800" b="1" i="0" smtClean="0">
                                <a:latin typeface="Cambria Math" panose="02040503050406030204" pitchFamily="18" charset="0"/>
                                <a:cs typeface="Times New Roman" panose="02020603050405020304" pitchFamily="18" charset="0"/>
                              </a:rPr>
                              <m:t>i</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ượ</m:t>
                            </m:r>
                            <m:r>
                              <m:rPr>
                                <m:nor/>
                              </m:rPr>
                              <a:rPr lang="vi-VN" sz="2800" b="1" i="0" smtClean="0">
                                <a:latin typeface="Cambria Math" panose="02040503050406030204" pitchFamily="18" charset="0"/>
                                <a:cs typeface="Times New Roman" panose="02020603050405020304" pitchFamily="18" charset="0"/>
                              </a:rPr>
                              <m:t>ng</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A</m:t>
                            </m:r>
                            <m:r>
                              <m:rPr>
                                <m:nor/>
                              </m:rPr>
                              <a:rPr lang="vi-VN" sz="2800" b="1" i="0" smtClean="0">
                                <a:latin typeface="Cambria Math" panose="02040503050406030204" pitchFamily="18" charset="0"/>
                                <a:cs typeface="Times New Roman" panose="02020603050405020304" pitchFamily="18" charset="0"/>
                              </a:rPr>
                              <m:t> đượ</m:t>
                            </m:r>
                            <m:r>
                              <m:rPr>
                                <m:nor/>
                              </m:rPr>
                              <a:rPr lang="vi-VN" sz="2800" b="1" i="0" smtClean="0">
                                <a:latin typeface="Cambria Math" panose="02040503050406030204" pitchFamily="18" charset="0"/>
                                <a:cs typeface="Times New Roman" panose="02020603050405020304" pitchFamily="18" charset="0"/>
                              </a:rPr>
                              <m:t>c</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ch</m:t>
                            </m:r>
                            <m:r>
                              <m:rPr>
                                <m:nor/>
                              </m:rPr>
                              <a:rPr lang="vi-VN" sz="2800" b="1" i="0" smtClean="0">
                                <a:latin typeface="Cambria Math" panose="02040503050406030204" pitchFamily="18" charset="0"/>
                                <a:cs typeface="Times New Roman" panose="02020603050405020304" pitchFamily="18" charset="0"/>
                              </a:rPr>
                              <m:t>ọ</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ra</m:t>
                            </m:r>
                          </m:num>
                          <m:den>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ổ</m:t>
                            </m:r>
                            <m:r>
                              <m:rPr>
                                <m:nor/>
                              </m:rPr>
                              <a:rPr lang="vi-VN" sz="2800" b="1" i="0" smtClean="0">
                                <a:latin typeface="Cambria Math" panose="02040503050406030204" pitchFamily="18" charset="0"/>
                                <a:cs typeface="Times New Roman" panose="02020603050405020304" pitchFamily="18" charset="0"/>
                              </a:rPr>
                              <m:t>ng</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ch</m:t>
                            </m:r>
                            <m:r>
                              <m:rPr>
                                <m:nor/>
                              </m:rPr>
                              <a:rPr lang="vi-VN" sz="2800" b="1" i="0" smtClean="0">
                                <a:latin typeface="Cambria Math" panose="02040503050406030204" pitchFamily="18" charset="0"/>
                                <a:cs typeface="Times New Roman" panose="02020603050405020304" pitchFamily="18" charset="0"/>
                              </a:rPr>
                              <m:t>ọ</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đố</m:t>
                            </m:r>
                            <m:r>
                              <m:rPr>
                                <m:nor/>
                              </m:rPr>
                              <a:rPr lang="vi-VN" sz="2800" b="1" i="0" smtClean="0">
                                <a:latin typeface="Cambria Math" panose="02040503050406030204" pitchFamily="18" charset="0"/>
                                <a:cs typeface="Times New Roman" panose="02020603050405020304" pitchFamily="18" charset="0"/>
                              </a:rPr>
                              <m:t>i</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ượ</m:t>
                            </m:r>
                            <m:r>
                              <m:rPr>
                                <m:nor/>
                              </m:rPr>
                              <a:rPr lang="vi-VN" sz="2800" b="1" i="0" smtClean="0">
                                <a:latin typeface="Cambria Math" panose="02040503050406030204" pitchFamily="18" charset="0"/>
                                <a:cs typeface="Times New Roman" panose="02020603050405020304" pitchFamily="18" charset="0"/>
                              </a:rPr>
                              <m:t>ng</m:t>
                            </m:r>
                          </m:den>
                        </m:f>
                      </m:oMath>
                    </m:oMathPara>
                  </a14:m>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00C9F1F3-266E-4140-820C-0271BC282DB6}"/>
                    </a:ext>
                  </a:extLst>
                </p:cNvPr>
                <p:cNvSpPr txBox="1">
                  <a:spLocks noRot="1" noChangeAspect="1" noMove="1" noResize="1" noEditPoints="1" noAdjustHandles="1" noChangeArrowheads="1" noChangeShapeType="1" noTextEdit="1"/>
                </p:cNvSpPr>
                <p:nvPr/>
              </p:nvSpPr>
              <p:spPr>
                <a:xfrm>
                  <a:off x="640986" y="2354454"/>
                  <a:ext cx="8409709" cy="2301912"/>
                </a:xfrm>
                <a:prstGeom prst="rect">
                  <a:avLst/>
                </a:prstGeom>
                <a:blipFill>
                  <a:blip r:embed="rId5"/>
                  <a:stretch>
                    <a:fillRect l="-1449" t="-1061" r="-435"/>
                  </a:stretch>
                </a:blipFill>
              </p:spPr>
              <p:txBody>
                <a:bodyPr/>
                <a:lstStyle/>
                <a:p>
                  <a:r>
                    <a:rPr lang="vi-VN">
                      <a:noFill/>
                    </a:rPr>
                    <a:t> </a:t>
                  </a:r>
                </a:p>
              </p:txBody>
            </p:sp>
          </mc:Fallback>
        </mc:AlternateContent>
      </p:grpSp>
    </p:spTree>
    <p:extLst>
      <p:ext uri="{BB962C8B-B14F-4D97-AF65-F5344CB8AC3E}">
        <p14:creationId xmlns:p14="http://schemas.microsoft.com/office/powerpoint/2010/main" val="41296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8CB920-831C-41AD-8DD2-3E37A347BF80}"/>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sp>
        <p:nvSpPr>
          <p:cNvPr id="5" name="Parallelogram 4">
            <a:extLst>
              <a:ext uri="{FF2B5EF4-FFF2-40B4-BE49-F238E27FC236}">
                <a16:creationId xmlns:a16="http://schemas.microsoft.com/office/drawing/2014/main" id="{DE5B0633-9AAC-4E95-B61E-693A7B21118E}"/>
              </a:ext>
            </a:extLst>
          </p:cNvPr>
          <p:cNvSpPr/>
          <p:nvPr/>
        </p:nvSpPr>
        <p:spPr>
          <a:xfrm>
            <a:off x="668040" y="815783"/>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5</a:t>
            </a:r>
            <a:endParaRPr lang="vi-VN" sz="2800" b="1">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47CD10C-8536-4919-BC3F-78DC22F3CE3D}"/>
              </a:ext>
            </a:extLst>
          </p:cNvPr>
          <p:cNvSpPr txBox="1"/>
          <p:nvPr/>
        </p:nvSpPr>
        <p:spPr>
          <a:xfrm>
            <a:off x="2563091" y="748146"/>
            <a:ext cx="8021782" cy="3970318"/>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Một hộp có 1 quả bóng màu xanh, 1 quả bóng màu đỏ, 1 quả bóng màu vàng; các quả bóng có kích thước và khối lượng như nhau.Mỗi lần bạn Xuân lấy ngẫu nhiên một quả bóng trong hộp, ghi lại màu của quả bóng lấy ra và bỏ lại quả bóng đó vào hôp. Sau 45 lần lấy bóng liên tiếp, quả bóng màu xanh xuất hiện 15 lần, quả bóng màu đỏ xuất hiện 14 lần. Tính xác suất thực nghiệm của biến cố “ Quả bóng lấy ra là quả bóng màu vàng”  trong trò ch</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i trên.</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BED7A18-FF04-4A7A-BD26-5A92A679F695}"/>
              </a:ext>
            </a:extLst>
          </p:cNvPr>
          <p:cNvSpPr txBox="1"/>
          <p:nvPr/>
        </p:nvSpPr>
        <p:spPr>
          <a:xfrm>
            <a:off x="5566746" y="4584499"/>
            <a:ext cx="1779373" cy="523220"/>
          </a:xfrm>
          <a:prstGeom prst="rect">
            <a:avLst/>
          </a:prstGeom>
          <a:noFill/>
        </p:spPr>
        <p:txBody>
          <a:bodyPr wrap="square" rtlCol="0">
            <a:spAutoFit/>
          </a:bodyPr>
          <a:lstStyle/>
          <a:p>
            <a:r>
              <a:rPr lang="vi-VN" sz="2800" b="1" i="1" u="sng">
                <a:solidFill>
                  <a:srgbClr val="0000CC"/>
                </a:solidFill>
              </a:rPr>
              <a:t>Giải</a:t>
            </a:r>
          </a:p>
        </p:txBody>
      </p:sp>
      <p:sp>
        <p:nvSpPr>
          <p:cNvPr id="7" name="Rectangle 6">
            <a:extLst>
              <a:ext uri="{FF2B5EF4-FFF2-40B4-BE49-F238E27FC236}">
                <a16:creationId xmlns:a16="http://schemas.microsoft.com/office/drawing/2014/main" id="{D355C68B-9C36-4C8D-9419-15094BCF9BDB}"/>
              </a:ext>
            </a:extLst>
          </p:cNvPr>
          <p:cNvSpPr/>
          <p:nvPr/>
        </p:nvSpPr>
        <p:spPr>
          <a:xfrm>
            <a:off x="1846994" y="5090995"/>
            <a:ext cx="10680061" cy="523220"/>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Số lần quả bóng vàng xuất hiện là : 45 -15-14 = 16</a:t>
            </a:r>
            <a:endParaRPr lang="vi-VN" sz="2800">
              <a:solidFill>
                <a:srgbClr val="0000CC"/>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198CE00-91A8-419A-9C90-88EEEE475A10}"/>
                  </a:ext>
                </a:extLst>
              </p:cNvPr>
              <p:cNvSpPr/>
              <p:nvPr/>
            </p:nvSpPr>
            <p:spPr>
              <a:xfrm>
                <a:off x="1745672" y="5562049"/>
                <a:ext cx="8963891" cy="1214435"/>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xác suất thực nghiệm của biến cố “ Quả bóng lấy ra là quả bóng màu vàng”  trong trò ch</a:t>
                </a:r>
                <a:r>
                  <a:rPr lang="vi-VN" sz="2800">
                    <a:solidFill>
                      <a:srgbClr val="0000CC"/>
                    </a:solidFill>
                    <a:latin typeface="Times New Roman" panose="02020603050405020304" pitchFamily="18" charset="0"/>
                    <a:cs typeface="Times New Roman" panose="02020603050405020304" pitchFamily="18" charset="0"/>
                  </a:rPr>
                  <a:t>ơ</a:t>
                </a:r>
                <a:r>
                  <a:rPr lang="en-US" sz="2800">
                    <a:solidFill>
                      <a:srgbClr val="0000CC"/>
                    </a:solidFill>
                    <a:latin typeface="Times New Roman" panose="02020603050405020304" pitchFamily="18" charset="0"/>
                    <a:cs typeface="Times New Roman" panose="02020603050405020304" pitchFamily="18" charset="0"/>
                  </a:rPr>
                  <a:t>i trên là: </a:t>
                </a:r>
                <a14:m>
                  <m:oMath xmlns:m="http://schemas.openxmlformats.org/officeDocument/2006/math">
                    <m:f>
                      <m:fPr>
                        <m:ctrlPr>
                          <a:rPr lang="en-US" sz="2800" i="1" smtClean="0">
                            <a:solidFill>
                              <a:srgbClr val="0000CC"/>
                            </a:solidFill>
                            <a:latin typeface="Cambria Math" panose="02040503050406030204" pitchFamily="18" charset="0"/>
                            <a:cs typeface="Times New Roman" panose="02020603050405020304" pitchFamily="18" charset="0"/>
                          </a:rPr>
                        </m:ctrlPr>
                      </m:fPr>
                      <m:num>
                        <m:r>
                          <m:rPr>
                            <m:nor/>
                          </m:rPr>
                          <a:rPr lang="en-US" sz="2800" b="0" i="0" smtClean="0">
                            <a:solidFill>
                              <a:srgbClr val="0000CC"/>
                            </a:solidFill>
                            <a:latin typeface="Cambria Math" panose="02040503050406030204" pitchFamily="18" charset="0"/>
                            <a:cs typeface="Times New Roman" panose="02020603050405020304" pitchFamily="18" charset="0"/>
                          </a:rPr>
                          <m:t>16</m:t>
                        </m:r>
                      </m:num>
                      <m:den>
                        <m:r>
                          <m:rPr>
                            <m:nor/>
                          </m:rPr>
                          <a:rPr lang="en-US" sz="2800" b="0" i="0" smtClean="0">
                            <a:solidFill>
                              <a:srgbClr val="0000CC"/>
                            </a:solidFill>
                            <a:latin typeface="Cambria Math" panose="02040503050406030204" pitchFamily="18" charset="0"/>
                            <a:cs typeface="Times New Roman" panose="02020603050405020304" pitchFamily="18" charset="0"/>
                          </a:rPr>
                          <m:t>45</m:t>
                        </m:r>
                      </m:den>
                    </m:f>
                  </m:oMath>
                </a14:m>
                <a:endParaRPr lang="vi-VN" sz="2800">
                  <a:solidFill>
                    <a:srgbClr val="0000CC"/>
                  </a:solidFill>
                </a:endParaRPr>
              </a:p>
            </p:txBody>
          </p:sp>
        </mc:Choice>
        <mc:Fallback xmlns="">
          <p:sp>
            <p:nvSpPr>
              <p:cNvPr id="8" name="Rectangle 7">
                <a:extLst>
                  <a:ext uri="{FF2B5EF4-FFF2-40B4-BE49-F238E27FC236}">
                    <a16:creationId xmlns:a16="http://schemas.microsoft.com/office/drawing/2014/main" id="{A198CE00-91A8-419A-9C90-88EEEE475A10}"/>
                  </a:ext>
                </a:extLst>
              </p:cNvPr>
              <p:cNvSpPr>
                <a:spLocks noRot="1" noChangeAspect="1" noMove="1" noResize="1" noEditPoints="1" noAdjustHandles="1" noChangeArrowheads="1" noChangeShapeType="1" noTextEdit="1"/>
              </p:cNvSpPr>
              <p:nvPr/>
            </p:nvSpPr>
            <p:spPr>
              <a:xfrm>
                <a:off x="1745672" y="5562049"/>
                <a:ext cx="8963891" cy="1214435"/>
              </a:xfrm>
              <a:prstGeom prst="rect">
                <a:avLst/>
              </a:prstGeom>
              <a:blipFill>
                <a:blip r:embed="rId3"/>
                <a:stretch>
                  <a:fillRect l="-1360" t="-5000" r="-1360" b="-4500"/>
                </a:stretch>
              </a:blipFill>
            </p:spPr>
            <p:txBody>
              <a:bodyPr/>
              <a:lstStyle/>
              <a:p>
                <a:r>
                  <a:rPr lang="vi-VN">
                    <a:noFill/>
                  </a:rPr>
                  <a:t> </a:t>
                </a:r>
              </a:p>
            </p:txBody>
          </p:sp>
        </mc:Fallback>
      </mc:AlternateContent>
    </p:spTree>
    <p:extLst>
      <p:ext uri="{BB962C8B-B14F-4D97-AF65-F5344CB8AC3E}">
        <p14:creationId xmlns:p14="http://schemas.microsoft.com/office/powerpoint/2010/main" val="99751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7B2DA3-EB53-4835-932F-B084D99A33BB}"/>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2705AA64-479B-4166-A9D9-9EADD041F0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595" b="94937" l="0" r="97403"/>
                    </a14:imgEffect>
                  </a14:imgLayer>
                </a14:imgProps>
              </a:ext>
            </a:extLst>
          </a:blip>
          <a:stretch>
            <a:fillRect/>
          </a:stretch>
        </p:blipFill>
        <p:spPr>
          <a:xfrm>
            <a:off x="1656053" y="628217"/>
            <a:ext cx="920894" cy="944813"/>
          </a:xfrm>
          <a:prstGeom prst="rect">
            <a:avLst/>
          </a:prstGeom>
        </p:spPr>
      </p:pic>
      <p:sp>
        <p:nvSpPr>
          <p:cNvPr id="6" name="TextBox 5">
            <a:extLst>
              <a:ext uri="{FF2B5EF4-FFF2-40B4-BE49-F238E27FC236}">
                <a16:creationId xmlns:a16="http://schemas.microsoft.com/office/drawing/2014/main" id="{02B9305D-B42F-4BF9-A865-F08E5CEEDFA4}"/>
              </a:ext>
            </a:extLst>
          </p:cNvPr>
          <p:cNvSpPr txBox="1"/>
          <p:nvPr/>
        </p:nvSpPr>
        <p:spPr>
          <a:xfrm>
            <a:off x="2521527" y="791008"/>
            <a:ext cx="7913110" cy="3539430"/>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Một hộp có 10 chiếc thẻ cùng loại,mỗi thẻ đ</a:t>
            </a:r>
            <a:r>
              <a:rPr lang="vi-VN" sz="2800">
                <a:latin typeface="Times New Roman" panose="02020603050405020304" pitchFamily="18" charset="0"/>
                <a:cs typeface="Times New Roman" panose="02020603050405020304" pitchFamily="18" charset="0"/>
              </a:rPr>
              <a:t>ược ghi một trong các số nguyên dương không vượt quả 10, hai thẻ khác nhau thì ghi hai số khác nhau. Lấy ngẫu nhiên một chiếc thẻ từ trong hộp, ghi lại số của thẻ lấy ra và bỏ lại thẻ đó vào hộp. Sau 40 lần lấy thẻ liên tiếp, thẻ ghi số 1 được lấy ra 3 lần. Tính xác suất thực nghiệm của biến cố “Thẻ lấy ra ghi số 1” trong trò chơi trên.</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8585F99-8D7B-4460-B586-26E5B76443EE}"/>
              </a:ext>
            </a:extLst>
          </p:cNvPr>
          <p:cNvSpPr txBox="1"/>
          <p:nvPr/>
        </p:nvSpPr>
        <p:spPr>
          <a:xfrm>
            <a:off x="5636019" y="4141153"/>
            <a:ext cx="1779373" cy="523220"/>
          </a:xfrm>
          <a:prstGeom prst="rect">
            <a:avLst/>
          </a:prstGeom>
          <a:noFill/>
        </p:spPr>
        <p:txBody>
          <a:bodyPr wrap="square" rtlCol="0">
            <a:spAutoFit/>
          </a:bodyPr>
          <a:lstStyle/>
          <a:p>
            <a:r>
              <a:rPr lang="vi-VN" sz="2800" b="1" i="1" u="sng">
                <a:solidFill>
                  <a:srgbClr val="0000CC"/>
                </a:solidFill>
              </a:rPr>
              <a:t>Giải</a:t>
            </a:r>
          </a:p>
        </p:txBody>
      </p:sp>
      <p:sp>
        <p:nvSpPr>
          <p:cNvPr id="8" name="Rectangle 7">
            <a:extLst>
              <a:ext uri="{FF2B5EF4-FFF2-40B4-BE49-F238E27FC236}">
                <a16:creationId xmlns:a16="http://schemas.microsoft.com/office/drawing/2014/main" id="{A9DBF498-253D-4CE5-98FC-2ABA4F56DD3C}"/>
              </a:ext>
            </a:extLst>
          </p:cNvPr>
          <p:cNvSpPr/>
          <p:nvPr/>
        </p:nvSpPr>
        <p:spPr>
          <a:xfrm>
            <a:off x="1819285" y="4689213"/>
            <a:ext cx="10680061" cy="523220"/>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Số lần </a:t>
            </a:r>
            <a:r>
              <a:rPr lang="vi-VN" sz="2800">
                <a:solidFill>
                  <a:srgbClr val="0000CC"/>
                </a:solidFill>
                <a:latin typeface="Times New Roman" panose="02020603050405020304" pitchFamily="18" charset="0"/>
                <a:cs typeface="Times New Roman" panose="02020603050405020304" pitchFamily="18" charset="0"/>
              </a:rPr>
              <a:t>“Thẻ lấy ra ghi số 1” </a:t>
            </a:r>
            <a:r>
              <a:rPr lang="en-US" sz="2800">
                <a:solidFill>
                  <a:srgbClr val="0000CC"/>
                </a:solidFill>
                <a:latin typeface="Times New Roman" panose="02020603050405020304" pitchFamily="18" charset="0"/>
                <a:cs typeface="Times New Roman" panose="02020603050405020304" pitchFamily="18" charset="0"/>
              </a:rPr>
              <a:t>vàng xuất hiện là : 3</a:t>
            </a:r>
            <a:endParaRPr lang="vi-VN" sz="2800">
              <a:solidFill>
                <a:srgbClr val="0000CC"/>
              </a:solidFill>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43893D2-9F81-44D1-9698-CF9A5A4564ED}"/>
                  </a:ext>
                </a:extLst>
              </p:cNvPr>
              <p:cNvSpPr/>
              <p:nvPr/>
            </p:nvSpPr>
            <p:spPr>
              <a:xfrm>
                <a:off x="1787235" y="5229540"/>
                <a:ext cx="8963891" cy="1214435"/>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Xác suất thực nghiệm của biến cố </a:t>
                </a:r>
                <a:r>
                  <a:rPr lang="vi-VN" sz="2800">
                    <a:solidFill>
                      <a:srgbClr val="0000CC"/>
                    </a:solidFill>
                    <a:latin typeface="Times New Roman" panose="02020603050405020304" pitchFamily="18" charset="0"/>
                    <a:cs typeface="Times New Roman" panose="02020603050405020304" pitchFamily="18" charset="0"/>
                  </a:rPr>
                  <a:t>“Thẻ lấy ra ghi số 1” </a:t>
                </a:r>
                <a:r>
                  <a:rPr lang="en-US" sz="2800">
                    <a:solidFill>
                      <a:srgbClr val="0000CC"/>
                    </a:solidFill>
                    <a:latin typeface="Times New Roman" panose="02020603050405020304" pitchFamily="18" charset="0"/>
                    <a:cs typeface="Times New Roman" panose="02020603050405020304" pitchFamily="18" charset="0"/>
                  </a:rPr>
                  <a:t>trong trò ch</a:t>
                </a:r>
                <a:r>
                  <a:rPr lang="vi-VN" sz="2800">
                    <a:solidFill>
                      <a:srgbClr val="0000CC"/>
                    </a:solidFill>
                    <a:latin typeface="Times New Roman" panose="02020603050405020304" pitchFamily="18" charset="0"/>
                    <a:cs typeface="Times New Roman" panose="02020603050405020304" pitchFamily="18" charset="0"/>
                  </a:rPr>
                  <a:t>ơ</a:t>
                </a:r>
                <a:r>
                  <a:rPr lang="en-US" sz="2800">
                    <a:solidFill>
                      <a:srgbClr val="0000CC"/>
                    </a:solidFill>
                    <a:latin typeface="Times New Roman" panose="02020603050405020304" pitchFamily="18" charset="0"/>
                    <a:cs typeface="Times New Roman" panose="02020603050405020304" pitchFamily="18" charset="0"/>
                  </a:rPr>
                  <a:t>i trên là: </a:t>
                </a:r>
                <a14:m>
                  <m:oMath xmlns:m="http://schemas.openxmlformats.org/officeDocument/2006/math">
                    <m:f>
                      <m:fPr>
                        <m:ctrlPr>
                          <a:rPr lang="en-US" sz="2800" i="1" smtClean="0">
                            <a:solidFill>
                              <a:srgbClr val="0000CC"/>
                            </a:solidFill>
                            <a:latin typeface="Cambria Math" panose="02040503050406030204" pitchFamily="18" charset="0"/>
                            <a:cs typeface="Times New Roman" panose="02020603050405020304" pitchFamily="18" charset="0"/>
                          </a:rPr>
                        </m:ctrlPr>
                      </m:fPr>
                      <m:num>
                        <m:r>
                          <m:rPr>
                            <m:nor/>
                          </m:rPr>
                          <a:rPr lang="en-US" sz="2800" b="0" i="0" smtClean="0">
                            <a:solidFill>
                              <a:srgbClr val="0000CC"/>
                            </a:solidFill>
                            <a:latin typeface="Cambria Math" panose="02040503050406030204" pitchFamily="18" charset="0"/>
                            <a:cs typeface="Times New Roman" panose="02020603050405020304" pitchFamily="18" charset="0"/>
                          </a:rPr>
                          <m:t>3</m:t>
                        </m:r>
                      </m:num>
                      <m:den>
                        <m:r>
                          <m:rPr>
                            <m:nor/>
                          </m:rPr>
                          <a:rPr lang="en-US" sz="2800" b="0" i="0" smtClean="0">
                            <a:solidFill>
                              <a:srgbClr val="0000CC"/>
                            </a:solidFill>
                            <a:latin typeface="Cambria Math" panose="02040503050406030204" pitchFamily="18" charset="0"/>
                            <a:cs typeface="Times New Roman" panose="02020603050405020304" pitchFamily="18" charset="0"/>
                          </a:rPr>
                          <m:t>40</m:t>
                        </m:r>
                      </m:den>
                    </m:f>
                  </m:oMath>
                </a14:m>
                <a:endParaRPr lang="vi-VN" sz="2800">
                  <a:solidFill>
                    <a:srgbClr val="0000CC"/>
                  </a:solidFill>
                </a:endParaRPr>
              </a:p>
            </p:txBody>
          </p:sp>
        </mc:Choice>
        <mc:Fallback xmlns="">
          <p:sp>
            <p:nvSpPr>
              <p:cNvPr id="9" name="Rectangle 8">
                <a:extLst>
                  <a:ext uri="{FF2B5EF4-FFF2-40B4-BE49-F238E27FC236}">
                    <a16:creationId xmlns:a16="http://schemas.microsoft.com/office/drawing/2014/main" id="{A43893D2-9F81-44D1-9698-CF9A5A4564ED}"/>
                  </a:ext>
                </a:extLst>
              </p:cNvPr>
              <p:cNvSpPr>
                <a:spLocks noRot="1" noChangeAspect="1" noMove="1" noResize="1" noEditPoints="1" noAdjustHandles="1" noChangeArrowheads="1" noChangeShapeType="1" noTextEdit="1"/>
              </p:cNvSpPr>
              <p:nvPr/>
            </p:nvSpPr>
            <p:spPr>
              <a:xfrm>
                <a:off x="1787235" y="5229540"/>
                <a:ext cx="8963891" cy="1214435"/>
              </a:xfrm>
              <a:prstGeom prst="rect">
                <a:avLst/>
              </a:prstGeom>
              <a:blipFill>
                <a:blip r:embed="rId5"/>
                <a:stretch>
                  <a:fillRect l="-1360" t="-5528" r="-1360" b="-5025"/>
                </a:stretch>
              </a:blipFill>
            </p:spPr>
            <p:txBody>
              <a:bodyPr/>
              <a:lstStyle/>
              <a:p>
                <a:r>
                  <a:rPr lang="vi-VN">
                    <a:noFill/>
                  </a:rPr>
                  <a:t> </a:t>
                </a:r>
              </a:p>
            </p:txBody>
          </p:sp>
        </mc:Fallback>
      </mc:AlternateContent>
    </p:spTree>
    <p:extLst>
      <p:ext uri="{BB962C8B-B14F-4D97-AF65-F5344CB8AC3E}">
        <p14:creationId xmlns:p14="http://schemas.microsoft.com/office/powerpoint/2010/main" val="224340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E6B097-CDC6-4D5D-B341-4936E9C845DB}"/>
              </a:ext>
            </a:extLst>
          </p:cNvPr>
          <p:cNvSpPr/>
          <p:nvPr/>
        </p:nvSpPr>
        <p:spPr>
          <a:xfrm>
            <a:off x="1513360" y="770462"/>
            <a:ext cx="8974529"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nghiệm rất lớn</a:t>
            </a:r>
            <a:endParaRPr lang="vi-VN" sz="2800">
              <a:solidFill>
                <a:srgbClr val="0000CC"/>
              </a:solidFill>
              <a:latin typeface="Times New Roman" panose="02020603050405020304" pitchFamily="18" charset="0"/>
              <a:ea typeface="Times New Roman" panose="02020603050405020304" pitchFamily="18" charset="0"/>
            </a:endParaRPr>
          </a:p>
        </p:txBody>
      </p:sp>
      <p:grpSp>
        <p:nvGrpSpPr>
          <p:cNvPr id="5" name="Group 4">
            <a:extLst>
              <a:ext uri="{FF2B5EF4-FFF2-40B4-BE49-F238E27FC236}">
                <a16:creationId xmlns:a16="http://schemas.microsoft.com/office/drawing/2014/main" id="{11ADC0FB-DDA8-46BD-9570-BE62D83EE509}"/>
              </a:ext>
            </a:extLst>
          </p:cNvPr>
          <p:cNvGrpSpPr/>
          <p:nvPr/>
        </p:nvGrpSpPr>
        <p:grpSpPr>
          <a:xfrm>
            <a:off x="1480058" y="2533160"/>
            <a:ext cx="9150708" cy="2788037"/>
            <a:chOff x="0" y="1776585"/>
            <a:chExt cx="9150708" cy="2788037"/>
          </a:xfrm>
        </p:grpSpPr>
        <p:grpSp>
          <p:nvGrpSpPr>
            <p:cNvPr id="6" name="Group 5">
              <a:extLst>
                <a:ext uri="{FF2B5EF4-FFF2-40B4-BE49-F238E27FC236}">
                  <a16:creationId xmlns:a16="http://schemas.microsoft.com/office/drawing/2014/main" id="{07353A82-37D6-447A-B7C7-A72DD1A6307B}"/>
                </a:ext>
              </a:extLst>
            </p:cNvPr>
            <p:cNvGrpSpPr/>
            <p:nvPr/>
          </p:nvGrpSpPr>
          <p:grpSpPr>
            <a:xfrm>
              <a:off x="0" y="1776585"/>
              <a:ext cx="9150708" cy="2788037"/>
              <a:chOff x="-157227" y="2625290"/>
              <a:chExt cx="14179394" cy="3977483"/>
            </a:xfrm>
          </p:grpSpPr>
          <p:sp>
            <p:nvSpPr>
              <p:cNvPr id="8" name="Rectangle: Rounded Corners 7">
                <a:extLst>
                  <a:ext uri="{FF2B5EF4-FFF2-40B4-BE49-F238E27FC236}">
                    <a16:creationId xmlns:a16="http://schemas.microsoft.com/office/drawing/2014/main" id="{7E49E97D-1082-46BD-B6A7-03F303DAB8D0}"/>
                  </a:ext>
                </a:extLst>
              </p:cNvPr>
              <p:cNvSpPr/>
              <p:nvPr/>
            </p:nvSpPr>
            <p:spPr>
              <a:xfrm>
                <a:off x="101596" y="2728687"/>
                <a:ext cx="13920571"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5A429343-5982-4F1B-B6CB-BEDA2E53DD76}"/>
                  </a:ext>
                </a:extLst>
              </p:cNvPr>
              <p:cNvSpPr/>
              <p:nvPr/>
            </p:nvSpPr>
            <p:spPr>
              <a:xfrm>
                <a:off x="101596" y="2714172"/>
                <a:ext cx="13920571"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id="{E77222F0-014E-44E5-AA26-4A4A12A627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7" name="TextBox 6">
              <a:extLst>
                <a:ext uri="{FF2B5EF4-FFF2-40B4-BE49-F238E27FC236}">
                  <a16:creationId xmlns:a16="http://schemas.microsoft.com/office/drawing/2014/main" id="{2F0CEEBB-1CA9-4177-B77E-A928A7F4ABB6}"/>
                </a:ext>
              </a:extLst>
            </p:cNvPr>
            <p:cNvSpPr txBox="1"/>
            <p:nvPr/>
          </p:nvSpPr>
          <p:spPr>
            <a:xfrm>
              <a:off x="640986" y="2354454"/>
              <a:ext cx="8409709" cy="2115451"/>
            </a:xfrm>
            <a:prstGeom prst="rect">
              <a:avLst/>
            </a:prstGeom>
            <a:noFill/>
          </p:spPr>
          <p:txBody>
            <a:bodyPr wrap="square" rtlCol="0">
              <a:spAutoFit/>
            </a:bodyPr>
            <a:lstStyle/>
            <a:p>
              <a:pPr>
                <a:lnSpc>
                  <a:spcPct val="120000"/>
                </a:lnSpc>
              </a:pPr>
              <a:r>
                <a:rPr lang="en-US" sz="2800" b="1">
                  <a:latin typeface="Times New Roman" panose="02020603050405020304" pitchFamily="18" charset="0"/>
                  <a:cs typeface="Times New Roman" panose="02020603050405020304" pitchFamily="18" charset="0"/>
                </a:rPr>
                <a:t>Khi số lần lấy ra ngẫu nhiên một đối t</a:t>
              </a:r>
              <a:r>
                <a:rPr lang="vi-VN" sz="2800" b="1">
                  <a:latin typeface="Times New Roman" panose="02020603050405020304" pitchFamily="18" charset="0"/>
                  <a:cs typeface="Times New Roman" panose="02020603050405020304" pitchFamily="18" charset="0"/>
                </a:rPr>
                <a:t>ượng ngày càng lớn thì xác suất thực nghiệm của biến cố “Đối tượng lấy ra là đối tượng A” ngày càng gần với xác suất của biến cố đó.</a:t>
              </a:r>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07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2AE79A-B437-452B-BC9C-93FF17106011}"/>
              </a:ext>
            </a:extLst>
          </p:cNvPr>
          <p:cNvSpPr/>
          <p:nvPr/>
        </p:nvSpPr>
        <p:spPr>
          <a:xfrm>
            <a:off x="1610342" y="243989"/>
            <a:ext cx="8974529"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nghiệm rất lớn</a:t>
            </a:r>
            <a:endParaRPr lang="vi-VN" sz="2800">
              <a:solidFill>
                <a:srgbClr val="0000CC"/>
              </a:solidFill>
              <a:latin typeface="Times New Roman" panose="02020603050405020304" pitchFamily="18" charset="0"/>
              <a:ea typeface="Times New Roman" panose="02020603050405020304" pitchFamily="18" charset="0"/>
            </a:endParaRPr>
          </a:p>
        </p:txBody>
      </p:sp>
      <p:sp>
        <p:nvSpPr>
          <p:cNvPr id="5" name="Parallelogram 4">
            <a:extLst>
              <a:ext uri="{FF2B5EF4-FFF2-40B4-BE49-F238E27FC236}">
                <a16:creationId xmlns:a16="http://schemas.microsoft.com/office/drawing/2014/main" id="{0C3170F1-7104-403D-9FAA-ECC382875EC5}"/>
              </a:ext>
            </a:extLst>
          </p:cNvPr>
          <p:cNvSpPr/>
          <p:nvPr/>
        </p:nvSpPr>
        <p:spPr>
          <a:xfrm>
            <a:off x="765022" y="1536219"/>
            <a:ext cx="1912765"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6</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1AD0A19-8B79-41C5-A8A7-6C5BF036C1A2}"/>
              </a:ext>
            </a:extLst>
          </p:cNvPr>
          <p:cNvSpPr txBox="1"/>
          <p:nvPr/>
        </p:nvSpPr>
        <p:spPr>
          <a:xfrm>
            <a:off x="2812473" y="1496291"/>
            <a:ext cx="7744691" cy="2246769"/>
          </a:xfrm>
          <a:prstGeom prst="rect">
            <a:avLst/>
          </a:prstGeom>
          <a:noFill/>
        </p:spPr>
        <p:txBody>
          <a:bodyPr wrap="square" rtlCol="0">
            <a:spAutoFit/>
          </a:bodyPr>
          <a:lstStyle/>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Xét đối t</a:t>
            </a:r>
            <a:r>
              <a:rPr lang="vi-VN" sz="2800">
                <a:latin typeface="Times New Roman" panose="02020603050405020304" pitchFamily="18" charset="0"/>
                <a:ea typeface="Times New Roman" panose="02020603050405020304" pitchFamily="18" charset="0"/>
                <a:cs typeface="Times New Roman" panose="02020603050405020304" pitchFamily="18" charset="0"/>
              </a:rPr>
              <a:t>ượng A từ nhóm gồm k đối tượng trong trò chơi nói trên. Khi số lần lấy ra ngẫu nhiên một đối tượng ngày càng lớn thì xác suất thực nghiệm của biến cố “Đối tượng lấy ra là đối tượng A” ngày càng gần với số thực nào?</a:t>
            </a:r>
          </a:p>
        </p:txBody>
      </p:sp>
      <p:sp>
        <p:nvSpPr>
          <p:cNvPr id="7" name="TextBox 6">
            <a:extLst>
              <a:ext uri="{FF2B5EF4-FFF2-40B4-BE49-F238E27FC236}">
                <a16:creationId xmlns:a16="http://schemas.microsoft.com/office/drawing/2014/main" id="{A93562BC-7918-4D08-8F0E-DEC2A6BFD359}"/>
              </a:ext>
            </a:extLst>
          </p:cNvPr>
          <p:cNvSpPr txBox="1"/>
          <p:nvPr/>
        </p:nvSpPr>
        <p:spPr>
          <a:xfrm>
            <a:off x="5746856" y="3891771"/>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421C359-EE4B-4B0F-A6F2-1FB03AD8407D}"/>
                  </a:ext>
                </a:extLst>
              </p:cNvPr>
              <p:cNvSpPr txBox="1"/>
              <p:nvPr/>
            </p:nvSpPr>
            <p:spPr>
              <a:xfrm>
                <a:off x="1593273" y="4405746"/>
                <a:ext cx="9254836" cy="703013"/>
              </a:xfrm>
              <a:prstGeom prst="rect">
                <a:avLst/>
              </a:prstGeom>
              <a:noFill/>
            </p:spPr>
            <p:txBody>
              <a:bodyPr wrap="square" rtlCol="0">
                <a:spAutoFit/>
              </a:bodyPr>
              <a:lstStyle/>
              <a:p>
                <a:r>
                  <a:rPr lang="vi-VN" sz="2800">
                    <a:solidFill>
                      <a:srgbClr val="0000CC"/>
                    </a:solidFill>
                    <a:latin typeface="Times New Roman" panose="02020603050405020304" pitchFamily="18" charset="0"/>
                    <a:cs typeface="Times New Roman" panose="02020603050405020304" pitchFamily="18" charset="0"/>
                  </a:rPr>
                  <a:t>Do xác suất của biến cố </a:t>
                </a:r>
                <a:r>
                  <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“Đối tượng lấy ra là đối tượng A” là </a:t>
                </a:r>
                <a14:m>
                  <m:oMath xmlns:m="http://schemas.openxmlformats.org/officeDocument/2006/math">
                    <m:f>
                      <m:fPr>
                        <m:ctrlPr>
                          <a:rPr lang="vi-VN" sz="2800" i="1" smtClean="0">
                            <a:solidFill>
                              <a:srgbClr val="0000CC"/>
                            </a:solidFill>
                            <a:latin typeface="Cambria Math" panose="02040503050406030204" pitchFamily="18" charset="0"/>
                            <a:cs typeface="Times New Roman" panose="02020603050405020304" pitchFamily="18" charset="0"/>
                          </a:rPr>
                        </m:ctrlPr>
                      </m:fPr>
                      <m:num>
                        <m:r>
                          <a:rPr lang="vi-VN" sz="2800" b="0" i="1" smtClean="0">
                            <a:solidFill>
                              <a:srgbClr val="0000CC"/>
                            </a:solidFill>
                            <a:latin typeface="Cambria Math" panose="02040503050406030204" pitchFamily="18" charset="0"/>
                            <a:cs typeface="Times New Roman" panose="02020603050405020304" pitchFamily="18" charset="0"/>
                          </a:rPr>
                          <m:t>1</m:t>
                        </m:r>
                      </m:num>
                      <m:den>
                        <m:r>
                          <a:rPr lang="vi-VN" sz="2800" b="0" i="1" smtClean="0">
                            <a:solidFill>
                              <a:srgbClr val="0000CC"/>
                            </a:solidFill>
                            <a:latin typeface="Cambria Math" panose="02040503050406030204" pitchFamily="18" charset="0"/>
                            <a:cs typeface="Times New Roman" panose="02020603050405020304" pitchFamily="18" charset="0"/>
                          </a:rPr>
                          <m:t>𝑘</m:t>
                        </m:r>
                      </m:den>
                    </m:f>
                  </m:oMath>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5421C359-EE4B-4B0F-A6F2-1FB03AD8407D}"/>
                  </a:ext>
                </a:extLst>
              </p:cNvPr>
              <p:cNvSpPr txBox="1">
                <a:spLocks noRot="1" noChangeAspect="1" noMove="1" noResize="1" noEditPoints="1" noAdjustHandles="1" noChangeArrowheads="1" noChangeShapeType="1" noTextEdit="1"/>
              </p:cNvSpPr>
              <p:nvPr/>
            </p:nvSpPr>
            <p:spPr>
              <a:xfrm>
                <a:off x="1593273" y="4405746"/>
                <a:ext cx="9254836" cy="703013"/>
              </a:xfrm>
              <a:prstGeom prst="rect">
                <a:avLst/>
              </a:prstGeom>
              <a:blipFill>
                <a:blip r:embed="rId3"/>
                <a:stretch>
                  <a:fillRect l="-1317" b="-1043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5DE53CD-8B34-4EF3-88D9-55967A5F613D}"/>
                  </a:ext>
                </a:extLst>
              </p:cNvPr>
              <p:cNvSpPr txBox="1"/>
              <p:nvPr/>
            </p:nvSpPr>
            <p:spPr>
              <a:xfrm>
                <a:off x="1634837" y="5126182"/>
                <a:ext cx="9254836" cy="1564787"/>
              </a:xfrm>
              <a:prstGeom prst="rect">
                <a:avLst/>
              </a:prstGeom>
              <a:noFill/>
            </p:spPr>
            <p:txBody>
              <a:bodyPr wrap="square" rtlCol="0">
                <a:spAutoFit/>
              </a:bodyPr>
              <a:lstStyle/>
              <a:p>
                <a:pPr algn="just"/>
                <a:r>
                  <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Khi số lần lấy ra ngẫu nhiên một đối tượng ngày càng lớn thì xác suất thực nghiệm của biến cố “Đối tượng lấy ra là đối tượng A” ngày càng gần với số thực là </a:t>
                </a:r>
                <a14:m>
                  <m:oMath xmlns:m="http://schemas.openxmlformats.org/officeDocument/2006/math">
                    <m:f>
                      <m:fPr>
                        <m:ctrlPr>
                          <a:rPr lang="vi-VN" sz="2800" i="1" smtClean="0">
                            <a:solidFill>
                              <a:srgbClr val="0000CC"/>
                            </a:solidFill>
                            <a:latin typeface="Cambria Math" panose="02040503050406030204" pitchFamily="18" charset="0"/>
                            <a:cs typeface="Times New Roman" panose="02020603050405020304" pitchFamily="18" charset="0"/>
                          </a:rPr>
                        </m:ctrlPr>
                      </m:fPr>
                      <m:num>
                        <m:r>
                          <a:rPr lang="vi-VN" sz="2800" b="0" i="1" smtClean="0">
                            <a:solidFill>
                              <a:srgbClr val="0000CC"/>
                            </a:solidFill>
                            <a:latin typeface="Cambria Math" panose="02040503050406030204" pitchFamily="18" charset="0"/>
                            <a:cs typeface="Times New Roman" panose="02020603050405020304" pitchFamily="18" charset="0"/>
                          </a:rPr>
                          <m:t>1</m:t>
                        </m:r>
                      </m:num>
                      <m:den>
                        <m:r>
                          <a:rPr lang="vi-VN" sz="2800" b="0" i="1" smtClean="0">
                            <a:solidFill>
                              <a:srgbClr val="0000CC"/>
                            </a:solidFill>
                            <a:latin typeface="Cambria Math" panose="02040503050406030204" pitchFamily="18" charset="0"/>
                            <a:cs typeface="Times New Roman" panose="02020603050405020304" pitchFamily="18" charset="0"/>
                          </a:rPr>
                          <m:t>𝑘</m:t>
                        </m:r>
                      </m:den>
                    </m:f>
                  </m:oMath>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E5DE53CD-8B34-4EF3-88D9-55967A5F613D}"/>
                  </a:ext>
                </a:extLst>
              </p:cNvPr>
              <p:cNvSpPr txBox="1">
                <a:spLocks noRot="1" noChangeAspect="1" noMove="1" noResize="1" noEditPoints="1" noAdjustHandles="1" noChangeArrowheads="1" noChangeShapeType="1" noTextEdit="1"/>
              </p:cNvSpPr>
              <p:nvPr/>
            </p:nvSpPr>
            <p:spPr>
              <a:xfrm>
                <a:off x="1634837" y="5126182"/>
                <a:ext cx="9254836" cy="1564787"/>
              </a:xfrm>
              <a:prstGeom prst="rect">
                <a:avLst/>
              </a:prstGeom>
              <a:blipFill>
                <a:blip r:embed="rId4"/>
                <a:stretch>
                  <a:fillRect l="-1318" t="-4280" r="-1383" b="-3891"/>
                </a:stretch>
              </a:blipFill>
            </p:spPr>
            <p:txBody>
              <a:bodyPr/>
              <a:lstStyle/>
              <a:p>
                <a:r>
                  <a:rPr lang="vi-VN">
                    <a:noFill/>
                  </a:rPr>
                  <a:t> </a:t>
                </a:r>
              </a:p>
            </p:txBody>
          </p:sp>
        </mc:Fallback>
      </mc:AlternateContent>
    </p:spTree>
    <p:extLst>
      <p:ext uri="{BB962C8B-B14F-4D97-AF65-F5344CB8AC3E}">
        <p14:creationId xmlns:p14="http://schemas.microsoft.com/office/powerpoint/2010/main" val="164048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3FB56D-637B-4253-8106-142C24E489B3}"/>
              </a:ext>
            </a:extLst>
          </p:cNvPr>
          <p:cNvSpPr txBox="1"/>
          <p:nvPr/>
        </p:nvSpPr>
        <p:spPr>
          <a:xfrm>
            <a:off x="5401340" y="2573079"/>
            <a:ext cx="4019107" cy="1015663"/>
          </a:xfrm>
          <a:prstGeom prst="rect">
            <a:avLst/>
          </a:prstGeom>
          <a:noFill/>
        </p:spPr>
        <p:txBody>
          <a:bodyPr wrap="square" rtlCol="0">
            <a:spAutoFit/>
          </a:bodyPr>
          <a:lstStyle/>
          <a:p>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36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75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t="-25000" r="-37000" b="-3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8F07E0-4AFE-48C7-9554-903DFF467B58}"/>
              </a:ext>
            </a:extLst>
          </p:cNvPr>
          <p:cNvSpPr txBox="1"/>
          <p:nvPr/>
        </p:nvSpPr>
        <p:spPr>
          <a:xfrm>
            <a:off x="9071548" y="434768"/>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9058CD6-A3E4-4B04-833C-DBE68571B8E7}"/>
                  </a:ext>
                </a:extLst>
              </p:cNvPr>
              <p:cNvSpPr/>
              <p:nvPr/>
            </p:nvSpPr>
            <p:spPr>
              <a:xfrm>
                <a:off x="6584194" y="1205548"/>
                <a:ext cx="4898970" cy="1566070"/>
              </a:xfrm>
              <a:prstGeom prst="rect">
                <a:avLst/>
              </a:prstGeom>
            </p:spPr>
            <p:txBody>
              <a:bodyPr wrap="square">
                <a:spAutoFit/>
              </a:bodyPr>
              <a:lstStyle/>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a.Xác suất thực nghiệm của biến cố: “Mặt xuất hiện của đồng xu là mặt S” là: </a:t>
                </a:r>
                <a14:m>
                  <m:oMath xmlns:m="http://schemas.openxmlformats.org/officeDocument/2006/math">
                    <m:f>
                      <m:fPr>
                        <m:ctrlPr>
                          <a:rPr lang="en-US" sz="2800" i="1" smtClean="0">
                            <a:solidFill>
                              <a:srgbClr val="0000CC"/>
                            </a:solidFill>
                            <a:latin typeface="Cambria Math" panose="02040503050406030204" pitchFamily="18" charset="0"/>
                          </a:rPr>
                        </m:ctrlPr>
                      </m:fPr>
                      <m:num>
                        <m:r>
                          <a:rPr lang="en-US" sz="2800" b="0" i="1" smtClean="0">
                            <a:solidFill>
                              <a:srgbClr val="0000CC"/>
                            </a:solidFill>
                            <a:latin typeface="Cambria Math" panose="02040503050406030204" pitchFamily="18" charset="0"/>
                          </a:rPr>
                          <m:t>27</m:t>
                        </m:r>
                      </m:num>
                      <m:den>
                        <m:r>
                          <a:rPr lang="en-US" sz="2800" b="0" i="1" smtClean="0">
                            <a:solidFill>
                              <a:srgbClr val="0000CC"/>
                            </a:solidFill>
                            <a:latin typeface="Cambria Math" panose="02040503050406030204" pitchFamily="18" charset="0"/>
                          </a:rPr>
                          <m:t>50</m:t>
                        </m:r>
                      </m:den>
                    </m:f>
                  </m:oMath>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49058CD6-A3E4-4B04-833C-DBE68571B8E7}"/>
                  </a:ext>
                </a:extLst>
              </p:cNvPr>
              <p:cNvSpPr>
                <a:spLocks noRot="1" noChangeAspect="1" noMove="1" noResize="1" noEditPoints="1" noAdjustHandles="1" noChangeArrowheads="1" noChangeShapeType="1" noTextEdit="1"/>
              </p:cNvSpPr>
              <p:nvPr/>
            </p:nvSpPr>
            <p:spPr>
              <a:xfrm>
                <a:off x="6584194" y="1205548"/>
                <a:ext cx="4898970" cy="1566070"/>
              </a:xfrm>
              <a:prstGeom prst="rect">
                <a:avLst/>
              </a:prstGeom>
              <a:blipFill>
                <a:blip r:embed="rId3"/>
                <a:stretch>
                  <a:fillRect l="-2488" t="-4280" r="-2488" b="-3891"/>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id="{26C1DD4F-E2DC-4B26-AA5F-3E0115C59ED2}"/>
              </a:ext>
            </a:extLst>
          </p:cNvPr>
          <p:cNvSpPr/>
          <p:nvPr/>
        </p:nvSpPr>
        <p:spPr>
          <a:xfrm>
            <a:off x="6573108" y="3161320"/>
            <a:ext cx="4229043" cy="954107"/>
          </a:xfrm>
          <a:prstGeom prst="rect">
            <a:avLst/>
          </a:prstGeom>
        </p:spPr>
        <p:txBody>
          <a:bodyPr wrap="none">
            <a:spAutoFit/>
          </a:bodyPr>
          <a:lstStyle/>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 Số lần xuất hiện mặt S là:</a:t>
            </a:r>
          </a:p>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45 – 24 = 21.</a:t>
            </a:r>
            <a:endPar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C43552E-8D47-445E-8181-B3C3C7D7EBC0}"/>
                  </a:ext>
                </a:extLst>
              </p:cNvPr>
              <p:cNvSpPr/>
              <p:nvPr/>
            </p:nvSpPr>
            <p:spPr>
              <a:xfrm>
                <a:off x="6502752" y="4080417"/>
                <a:ext cx="5001676" cy="1566070"/>
              </a:xfrm>
              <a:prstGeom prst="rect">
                <a:avLst/>
              </a:prstGeom>
            </p:spPr>
            <p:txBody>
              <a:bodyPr wrap="square">
                <a:spAutoFit/>
              </a:bodyPr>
              <a:lstStyle/>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Xác suất thực nghiệm của biến cố: “Mặt xuất hiện của đồng xu là mặt S” là: </a:t>
                </a:r>
                <a14:m>
                  <m:oMath xmlns:m="http://schemas.openxmlformats.org/officeDocument/2006/math">
                    <m:f>
                      <m:fPr>
                        <m:ctrlPr>
                          <a:rPr lang="en-US" sz="2800" i="1" smtClean="0">
                            <a:solidFill>
                              <a:srgbClr val="0000CC"/>
                            </a:solidFill>
                            <a:latin typeface="Cambria Math" panose="02040503050406030204" pitchFamily="18" charset="0"/>
                          </a:rPr>
                        </m:ctrlPr>
                      </m:fPr>
                      <m:num>
                        <m:r>
                          <a:rPr lang="en-US" sz="2800" b="0" i="1" smtClean="0">
                            <a:solidFill>
                              <a:srgbClr val="0000CC"/>
                            </a:solidFill>
                            <a:latin typeface="Cambria Math" panose="02040503050406030204" pitchFamily="18" charset="0"/>
                          </a:rPr>
                          <m:t>21</m:t>
                        </m:r>
                      </m:num>
                      <m:den>
                        <m:r>
                          <a:rPr lang="en-US" sz="2800" b="0" i="1" smtClean="0">
                            <a:solidFill>
                              <a:srgbClr val="0000CC"/>
                            </a:solidFill>
                            <a:latin typeface="Cambria Math" panose="02040503050406030204" pitchFamily="18" charset="0"/>
                          </a:rPr>
                          <m:t>45</m:t>
                        </m:r>
                      </m:den>
                    </m:f>
                    <m:r>
                      <a:rPr lang="en-US" sz="2800" b="0" i="1" smtClean="0">
                        <a:solidFill>
                          <a:srgbClr val="0000CC"/>
                        </a:solidFill>
                        <a:latin typeface="Cambria Math" panose="02040503050406030204" pitchFamily="18" charset="0"/>
                      </a:rPr>
                      <m:t>= </m:t>
                    </m:r>
                    <m:f>
                      <m:fPr>
                        <m:ctrlPr>
                          <a:rPr lang="en-US" sz="2800" b="0" i="1" smtClean="0">
                            <a:solidFill>
                              <a:srgbClr val="0000CC"/>
                            </a:solidFill>
                            <a:latin typeface="Cambria Math" panose="02040503050406030204" pitchFamily="18" charset="0"/>
                          </a:rPr>
                        </m:ctrlPr>
                      </m:fPr>
                      <m:num>
                        <m:r>
                          <a:rPr lang="en-US" sz="2800" b="0" i="1" smtClean="0">
                            <a:solidFill>
                              <a:srgbClr val="0000CC"/>
                            </a:solidFill>
                            <a:latin typeface="Cambria Math" panose="02040503050406030204" pitchFamily="18" charset="0"/>
                          </a:rPr>
                          <m:t>7</m:t>
                        </m:r>
                      </m:num>
                      <m:den>
                        <m:r>
                          <a:rPr lang="en-US" sz="2800" b="0" i="1" smtClean="0">
                            <a:solidFill>
                              <a:srgbClr val="0000CC"/>
                            </a:solidFill>
                            <a:latin typeface="Cambria Math" panose="02040503050406030204" pitchFamily="18" charset="0"/>
                          </a:rPr>
                          <m:t>15</m:t>
                        </m:r>
                      </m:den>
                    </m:f>
                  </m:oMath>
                </a14:m>
                <a:endPar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3C43552E-8D47-445E-8181-B3C3C7D7EBC0}"/>
                  </a:ext>
                </a:extLst>
              </p:cNvPr>
              <p:cNvSpPr>
                <a:spLocks noRot="1" noChangeAspect="1" noMove="1" noResize="1" noEditPoints="1" noAdjustHandles="1" noChangeArrowheads="1" noChangeShapeType="1" noTextEdit="1"/>
              </p:cNvSpPr>
              <p:nvPr/>
            </p:nvSpPr>
            <p:spPr>
              <a:xfrm>
                <a:off x="6502752" y="4080417"/>
                <a:ext cx="5001676" cy="1566070"/>
              </a:xfrm>
              <a:prstGeom prst="rect">
                <a:avLst/>
              </a:prstGeom>
              <a:blipFill>
                <a:blip r:embed="rId4"/>
                <a:stretch>
                  <a:fillRect l="-2561" t="-3891" r="-2439" b="-3891"/>
                </a:stretch>
              </a:blipFill>
            </p:spPr>
            <p:txBody>
              <a:bodyPr/>
              <a:lstStyle/>
              <a:p>
                <a:r>
                  <a:rPr lang="vi-VN">
                    <a:noFill/>
                  </a:rPr>
                  <a:t> </a:t>
                </a:r>
              </a:p>
            </p:txBody>
          </p:sp>
        </mc:Fallback>
      </mc:AlternateContent>
      <p:sp>
        <p:nvSpPr>
          <p:cNvPr id="11" name="TextBox 10">
            <a:extLst>
              <a:ext uri="{FF2B5EF4-FFF2-40B4-BE49-F238E27FC236}">
                <a16:creationId xmlns:a16="http://schemas.microsoft.com/office/drawing/2014/main" id="{90059BBB-B35E-42BA-88FD-DEC2A588BD9E}"/>
              </a:ext>
            </a:extLst>
          </p:cNvPr>
          <p:cNvSpPr txBox="1"/>
          <p:nvPr/>
        </p:nvSpPr>
        <p:spPr>
          <a:xfrm>
            <a:off x="914400" y="978196"/>
            <a:ext cx="4550736"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Tính xác suất thực nghiệm của biến cố “ Mặt xuất hiện của đồng xu là mặt S” trong mỗi tr</a:t>
            </a:r>
            <a:r>
              <a:rPr lang="vi-VN" sz="2800">
                <a:latin typeface="Times New Roman" panose="02020603050405020304" pitchFamily="18" charset="0"/>
                <a:cs typeface="Times New Roman" panose="02020603050405020304" pitchFamily="18" charset="0"/>
              </a:rPr>
              <a:t>ường hợp sau:</a:t>
            </a:r>
          </a:p>
        </p:txBody>
      </p:sp>
      <p:sp>
        <p:nvSpPr>
          <p:cNvPr id="12" name="Rectangle 11">
            <a:extLst>
              <a:ext uri="{FF2B5EF4-FFF2-40B4-BE49-F238E27FC236}">
                <a16:creationId xmlns:a16="http://schemas.microsoft.com/office/drawing/2014/main" id="{26B99558-C390-4C64-A191-C347E46E630D}"/>
              </a:ext>
            </a:extLst>
          </p:cNvPr>
          <p:cNvSpPr/>
          <p:nvPr/>
        </p:nvSpPr>
        <p:spPr>
          <a:xfrm>
            <a:off x="2467799" y="324405"/>
            <a:ext cx="971741" cy="523220"/>
          </a:xfrm>
          <a:prstGeom prst="rect">
            <a:avLst/>
          </a:prstGeom>
        </p:spPr>
        <p:txBody>
          <a:bodyPr wrap="none">
            <a:spAutoFit/>
          </a:bodyPr>
          <a:lstStyle/>
          <a:p>
            <a:r>
              <a:rPr lang="en-US" sz="2800" b="1"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2800" b="1" u="sng">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75D8A21D-732C-40C0-ABE7-BEE0749B10C5}"/>
              </a:ext>
            </a:extLst>
          </p:cNvPr>
          <p:cNvSpPr txBox="1"/>
          <p:nvPr/>
        </p:nvSpPr>
        <p:spPr>
          <a:xfrm>
            <a:off x="956930" y="2870791"/>
            <a:ext cx="4784651"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a) Tung một đồng xu 50 lần liên tiếp có 27 lần xuất hiện mặt S</a:t>
            </a:r>
          </a:p>
        </p:txBody>
      </p:sp>
      <p:sp>
        <p:nvSpPr>
          <p:cNvPr id="14" name="TextBox 13">
            <a:extLst>
              <a:ext uri="{FF2B5EF4-FFF2-40B4-BE49-F238E27FC236}">
                <a16:creationId xmlns:a16="http://schemas.microsoft.com/office/drawing/2014/main" id="{6DB0149D-6F30-4DC8-8F74-6E79564016D1}"/>
              </a:ext>
            </a:extLst>
          </p:cNvPr>
          <p:cNvSpPr txBox="1"/>
          <p:nvPr/>
        </p:nvSpPr>
        <p:spPr>
          <a:xfrm>
            <a:off x="956930" y="3976577"/>
            <a:ext cx="4784651"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b) Tung một đồng xu 45 lần liên tiếp có 24 lần xuất hiện mặt N</a:t>
            </a:r>
          </a:p>
        </p:txBody>
      </p:sp>
    </p:spTree>
    <p:extLst>
      <p:ext uri="{BB962C8B-B14F-4D97-AF65-F5344CB8AC3E}">
        <p14:creationId xmlns:p14="http://schemas.microsoft.com/office/powerpoint/2010/main" val="1617824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8000" r="-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B10CD6-3E50-4340-8DEB-541612CE20CF}"/>
              </a:ext>
            </a:extLst>
          </p:cNvPr>
          <p:cNvSpPr txBox="1"/>
          <p:nvPr/>
        </p:nvSpPr>
        <p:spPr>
          <a:xfrm>
            <a:off x="5346532" y="2169006"/>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BA93793-AEF1-4086-9314-F065CC5D529C}"/>
                  </a:ext>
                </a:extLst>
              </p:cNvPr>
              <p:cNvSpPr/>
              <p:nvPr/>
            </p:nvSpPr>
            <p:spPr>
              <a:xfrm>
                <a:off x="790882" y="2753326"/>
                <a:ext cx="11038856" cy="1651349"/>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a) Gieo một con xúc xắc 30 lần liên tiếp, có k lần (</a:t>
                </a:r>
                <a14:m>
                  <m:oMath xmlns:m="http://schemas.openxmlformats.org/officeDocument/2006/math">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0≤</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𝑘</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30, </m:t>
                    </m:r>
                    <m:r>
                      <m:rPr>
                        <m:sty m:val="p"/>
                      </m:rPr>
                      <a:rPr lang="en-US" sz="2800">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k</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00CC"/>
                    </a:solidFill>
                    <a:latin typeface="Times New Roman" panose="02020603050405020304" pitchFamily="18" charset="0"/>
                    <a:ea typeface="Times New Roman" panose="02020603050405020304" pitchFamily="18" charset="0"/>
                  </a:rPr>
                  <a:t> xuất hiện mặt 3 chấm thì xác suất thực nghiệm của biến cố: “mặt xuất hiện của xúc xắc là mặt 3 chấm” là  </a:t>
                </a:r>
                <a14:m>
                  <m:oMath xmlns:m="http://schemas.openxmlformats.org/officeDocument/2006/math">
                    <m:f>
                      <m:fPr>
                        <m:ctrlPr>
                          <a:rPr lang="en-US" sz="280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k</m:t>
                        </m:r>
                      </m:num>
                      <m:den>
                        <m:r>
                          <m:rPr>
                            <m:nor/>
                          </m:rPr>
                          <a:rPr lang="en-US" sz="2800" b="0" i="0" smtClean="0">
                            <a:solidFill>
                              <a:srgbClr val="0000CC"/>
                            </a:solidFill>
                            <a:latin typeface="Cambria Math" panose="02040503050406030204" pitchFamily="18" charset="0"/>
                          </a:rPr>
                          <m:t>30</m:t>
                        </m:r>
                      </m:den>
                    </m:f>
                  </m:oMath>
                </a14:m>
                <a:endParaRPr lang="vi-VN" sz="2800">
                  <a:solidFill>
                    <a:srgbClr val="0000CC"/>
                  </a:solidFill>
                </a:endParaRPr>
              </a:p>
            </p:txBody>
          </p:sp>
        </mc:Choice>
        <mc:Fallback xmlns="">
          <p:sp>
            <p:nvSpPr>
              <p:cNvPr id="5" name="Rectangle 4">
                <a:extLst>
                  <a:ext uri="{FF2B5EF4-FFF2-40B4-BE49-F238E27FC236}">
                    <a16:creationId xmlns:a16="http://schemas.microsoft.com/office/drawing/2014/main" id="{8BA93793-AEF1-4086-9314-F065CC5D529C}"/>
                  </a:ext>
                </a:extLst>
              </p:cNvPr>
              <p:cNvSpPr>
                <a:spLocks noRot="1" noChangeAspect="1" noMove="1" noResize="1" noEditPoints="1" noAdjustHandles="1" noChangeArrowheads="1" noChangeShapeType="1" noTextEdit="1"/>
              </p:cNvSpPr>
              <p:nvPr/>
            </p:nvSpPr>
            <p:spPr>
              <a:xfrm>
                <a:off x="790882" y="2753326"/>
                <a:ext cx="11038856" cy="1651349"/>
              </a:xfrm>
              <a:prstGeom prst="rect">
                <a:avLst/>
              </a:prstGeom>
              <a:blipFill>
                <a:blip r:embed="rId3"/>
                <a:stretch>
                  <a:fillRect l="-1160" t="-4059" r="-1215" b="-33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892D0FE-B48B-4217-ABF7-6190E0CEC159}"/>
                  </a:ext>
                </a:extLst>
              </p:cNvPr>
              <p:cNvSpPr/>
              <p:nvPr/>
            </p:nvSpPr>
            <p:spPr>
              <a:xfrm>
                <a:off x="768559" y="4401601"/>
                <a:ext cx="10807356" cy="2066784"/>
              </a:xfrm>
              <a:prstGeom prst="rect">
                <a:avLst/>
              </a:prstGeom>
            </p:spPr>
            <p:txBody>
              <a:bodyPr wrap="square">
                <a:spAutoFit/>
              </a:bodyPr>
              <a:lstStyle/>
              <a:p>
                <a:pPr lvl="0" algn="just">
                  <a:lnSpc>
                    <a:spcPct val="130000"/>
                  </a:lnSpc>
                  <a:spcBef>
                    <a:spcPts val="200"/>
                  </a:spcBef>
                  <a:spcAft>
                    <a:spcPts val="200"/>
                  </a:spcAft>
                </a:pPr>
                <a:r>
                  <a:rPr lang="en-US" sz="2800">
                    <a:solidFill>
                      <a:srgbClr val="0000CC"/>
                    </a:solidFill>
                    <a:latin typeface="Times New Roman" panose="02020603050405020304" pitchFamily="18" charset="0"/>
                    <a:ea typeface="Times New Roman" panose="02020603050405020304" pitchFamily="18" charset="0"/>
                  </a:rPr>
                  <a:t>b) Gieo một con xúc xắc 30 lần liên tiếp, có k lần xuất hiện mặt 4 chấm (</a:t>
                </a:r>
                <a14:m>
                  <m:oMath xmlns:m="http://schemas.openxmlformats.org/officeDocument/2006/math">
                    <m:r>
                      <a:rPr lang="en-US" sz="2800" i="1">
                        <a:solidFill>
                          <a:srgbClr val="0000CC"/>
                        </a:solidFill>
                        <a:latin typeface="Cambria Math" panose="02040503050406030204" pitchFamily="18" charset="0"/>
                        <a:ea typeface="Times New Roman" panose="02020603050405020304" pitchFamily="18" charset="0"/>
                      </a:rPr>
                      <m:t>0≤</m:t>
                    </m:r>
                    <m:r>
                      <a:rPr lang="en-US" sz="2800" i="1">
                        <a:solidFill>
                          <a:srgbClr val="0000CC"/>
                        </a:solidFill>
                        <a:latin typeface="Cambria Math" panose="02040503050406030204" pitchFamily="18" charset="0"/>
                        <a:ea typeface="Times New Roman" panose="02020603050405020304" pitchFamily="18" charset="0"/>
                      </a:rPr>
                      <m:t>𝑘</m:t>
                    </m:r>
                    <m:r>
                      <a:rPr lang="en-US" sz="2800" i="1">
                        <a:solidFill>
                          <a:srgbClr val="0000CC"/>
                        </a:solidFill>
                        <a:latin typeface="Cambria Math" panose="02040503050406030204" pitchFamily="18" charset="0"/>
                        <a:ea typeface="Times New Roman" panose="02020603050405020304" pitchFamily="18" charset="0"/>
                      </a:rPr>
                      <m:t>≤</m:t>
                    </m:r>
                    <m:r>
                      <a:rPr lang="en-US" sz="2800">
                        <a:solidFill>
                          <a:srgbClr val="0000CC"/>
                        </a:solidFill>
                        <a:latin typeface="Cambria Math" panose="02040503050406030204" pitchFamily="18" charset="0"/>
                        <a:ea typeface="Times New Roman" panose="02020603050405020304" pitchFamily="18" charset="0"/>
                      </a:rPr>
                      <m:t>30, </m:t>
                    </m:r>
                    <m:r>
                      <m:rPr>
                        <m:sty m:val="p"/>
                      </m:rPr>
                      <a:rPr lang="en-US" sz="2800">
                        <a:solidFill>
                          <a:srgbClr val="0000CC"/>
                        </a:solidFill>
                        <a:latin typeface="Cambria Math" panose="02040503050406030204" pitchFamily="18" charset="0"/>
                        <a:ea typeface="Times New Roman" panose="02020603050405020304" pitchFamily="18" charset="0"/>
                      </a:rPr>
                      <m:t>k</m:t>
                    </m:r>
                    <m:r>
                      <a:rPr lang="en-US" sz="2800" i="1">
                        <a:solidFill>
                          <a:srgbClr val="0000CC"/>
                        </a:solidFill>
                        <a:latin typeface="Cambria Math" panose="02040503050406030204" pitchFamily="18" charset="0"/>
                        <a:ea typeface="Times New Roman" panose="02020603050405020304" pitchFamily="18" charset="0"/>
                      </a:rPr>
                      <m:t>∈</m:t>
                    </m:r>
                    <m:r>
                      <a:rPr lang="en-US" sz="2800" i="1">
                        <a:solidFill>
                          <a:srgbClr val="0000CC"/>
                        </a:solidFill>
                        <a:latin typeface="Cambria Math" panose="02040503050406030204" pitchFamily="18" charset="0"/>
                        <a:ea typeface="Times New Roman" panose="02020603050405020304" pitchFamily="18" charset="0"/>
                      </a:rPr>
                      <m:t>𝑁</m:t>
                    </m:r>
                    <m:r>
                      <a:rPr lang="en-US" sz="2800" i="1">
                        <a:solidFill>
                          <a:srgbClr val="0000CC"/>
                        </a:solidFill>
                        <a:latin typeface="Cambria Math" panose="02040503050406030204" pitchFamily="18" charset="0"/>
                        <a:ea typeface="Times New Roman" panose="02020603050405020304" pitchFamily="18" charset="0"/>
                      </a:rPr>
                      <m:t>)</m:t>
                    </m:r>
                  </m:oMath>
                </a14:m>
                <a:r>
                  <a:rPr lang="en-US" sz="2800">
                    <a:solidFill>
                      <a:srgbClr val="0000CC"/>
                    </a:solidFill>
                    <a:latin typeface="Times New Roman" panose="02020603050405020304" pitchFamily="18" charset="0"/>
                    <a:ea typeface="Times New Roman" panose="02020603050405020304" pitchFamily="18" charset="0"/>
                  </a:rPr>
                  <a:t> thì xác suất thực nghiệm của biến cố: “mặt xuất hiện của xúc xắc là mặt 4 chấm” là: </a:t>
                </a:r>
                <a14:m>
                  <m:oMath xmlns:m="http://schemas.openxmlformats.org/officeDocument/2006/math">
                    <m:f>
                      <m:fPr>
                        <m:ctrlPr>
                          <a:rPr lang="vi-VN" sz="2800" i="1">
                            <a:solidFill>
                              <a:srgbClr val="0000CC"/>
                            </a:solidFill>
                            <a:latin typeface="Cambria Math" panose="02040503050406030204" pitchFamily="18" charset="0"/>
                            <a:ea typeface="Times New Roman" panose="02020603050405020304" pitchFamily="18" charset="0"/>
                          </a:rPr>
                        </m:ctrlPr>
                      </m:fPr>
                      <m:num>
                        <m:r>
                          <m:rPr>
                            <m:nor/>
                          </m:rPr>
                          <a:rPr lang="en-US" sz="2800" i="0">
                            <a:solidFill>
                              <a:srgbClr val="0000CC"/>
                            </a:solidFill>
                            <a:latin typeface="Cambria Math" panose="02040503050406030204" pitchFamily="18" charset="0"/>
                            <a:ea typeface="Times New Roman" panose="02020603050405020304" pitchFamily="18" charset="0"/>
                          </a:rPr>
                          <m:t>k</m:t>
                        </m:r>
                      </m:num>
                      <m:den>
                        <m:r>
                          <m:rPr>
                            <m:nor/>
                          </m:rPr>
                          <a:rPr lang="en-US" sz="2800" i="0">
                            <a:solidFill>
                              <a:srgbClr val="0000CC"/>
                            </a:solidFill>
                            <a:latin typeface="Cambria Math" panose="02040503050406030204" pitchFamily="18" charset="0"/>
                            <a:ea typeface="Times New Roman" panose="02020603050405020304" pitchFamily="18" charset="0"/>
                          </a:rPr>
                          <m:t>30</m:t>
                        </m:r>
                      </m:den>
                    </m:f>
                  </m:oMath>
                </a14:m>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latin typeface="Times New Roman" panose="02020603050405020304" pitchFamily="18" charset="0"/>
                  <a:ea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D892D0FE-B48B-4217-ABF7-6190E0CEC159}"/>
                  </a:ext>
                </a:extLst>
              </p:cNvPr>
              <p:cNvSpPr>
                <a:spLocks noRot="1" noChangeAspect="1" noMove="1" noResize="1" noEditPoints="1" noAdjustHandles="1" noChangeArrowheads="1" noChangeShapeType="1" noTextEdit="1"/>
              </p:cNvSpPr>
              <p:nvPr/>
            </p:nvSpPr>
            <p:spPr>
              <a:xfrm>
                <a:off x="768559" y="4401601"/>
                <a:ext cx="10807356" cy="2066784"/>
              </a:xfrm>
              <a:prstGeom prst="rect">
                <a:avLst/>
              </a:prstGeom>
              <a:blipFill>
                <a:blip r:embed="rId4"/>
                <a:stretch>
                  <a:fillRect l="-1128" r="-1184" b="-2655"/>
                </a:stretch>
              </a:blipFill>
            </p:spPr>
            <p:txBody>
              <a:bodyPr/>
              <a:lstStyle/>
              <a:p>
                <a:r>
                  <a:rPr lang="vi-VN">
                    <a:noFill/>
                  </a:rPr>
                  <a:t> </a:t>
                </a:r>
              </a:p>
            </p:txBody>
          </p:sp>
        </mc:Fallback>
      </mc:AlternateContent>
      <p:sp>
        <p:nvSpPr>
          <p:cNvPr id="8" name="TextBox 7">
            <a:extLst>
              <a:ext uri="{FF2B5EF4-FFF2-40B4-BE49-F238E27FC236}">
                <a16:creationId xmlns:a16="http://schemas.microsoft.com/office/drawing/2014/main" id="{61B5DF45-60A4-45F1-BB60-F0FAFE9B63D7}"/>
              </a:ext>
            </a:extLst>
          </p:cNvPr>
          <p:cNvSpPr txBox="1"/>
          <p:nvPr/>
        </p:nvSpPr>
        <p:spPr>
          <a:xfrm>
            <a:off x="701749" y="437517"/>
            <a:ext cx="10718523"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Bài 2</a:t>
            </a:r>
            <a:r>
              <a:rPr lang="en-US" sz="2800">
                <a:latin typeface="Times New Roman" panose="02020603050405020304" pitchFamily="18" charset="0"/>
                <a:cs typeface="Times New Roman" panose="02020603050405020304" pitchFamily="18" charset="0"/>
              </a:rPr>
              <a:t>: gieo một xúc xắc 30 lần liên tiếp, ghi lại mặt xuất hiện của xúc xắc sau mỗi lần giao. Tính xác xuất thực nghiệm của mỗi biến cố sau:</a:t>
            </a:r>
          </a:p>
        </p:txBody>
      </p:sp>
      <p:sp>
        <p:nvSpPr>
          <p:cNvPr id="9" name="TextBox 8">
            <a:extLst>
              <a:ext uri="{FF2B5EF4-FFF2-40B4-BE49-F238E27FC236}">
                <a16:creationId xmlns:a16="http://schemas.microsoft.com/office/drawing/2014/main" id="{1D47D012-9950-419E-960C-0E450A2D7336}"/>
              </a:ext>
            </a:extLst>
          </p:cNvPr>
          <p:cNvSpPr txBox="1"/>
          <p:nvPr/>
        </p:nvSpPr>
        <p:spPr>
          <a:xfrm>
            <a:off x="837936" y="1293551"/>
            <a:ext cx="104461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 Mặt xuất hiện của xúc xắc là mặt 3 chấm”</a:t>
            </a:r>
          </a:p>
        </p:txBody>
      </p:sp>
      <p:sp>
        <p:nvSpPr>
          <p:cNvPr id="10" name="TextBox 9">
            <a:extLst>
              <a:ext uri="{FF2B5EF4-FFF2-40B4-BE49-F238E27FC236}">
                <a16:creationId xmlns:a16="http://schemas.microsoft.com/office/drawing/2014/main" id="{30911113-0650-47F1-8D2C-FD00D950594A}"/>
              </a:ext>
            </a:extLst>
          </p:cNvPr>
          <p:cNvSpPr txBox="1"/>
          <p:nvPr/>
        </p:nvSpPr>
        <p:spPr>
          <a:xfrm>
            <a:off x="837936" y="1721568"/>
            <a:ext cx="104461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 Mặt xuất hiện của xúc xắc là mặt 4 chấm”</a:t>
            </a:r>
          </a:p>
        </p:txBody>
      </p:sp>
    </p:spTree>
    <p:extLst>
      <p:ext uri="{BB962C8B-B14F-4D97-AF65-F5344CB8AC3E}">
        <p14:creationId xmlns:p14="http://schemas.microsoft.com/office/powerpoint/2010/main" val="374177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9D398A-56E4-4438-BC2D-3901FE631EA2}"/>
              </a:ext>
            </a:extLst>
          </p:cNvPr>
          <p:cNvSpPr txBox="1"/>
          <p:nvPr/>
        </p:nvSpPr>
        <p:spPr>
          <a:xfrm>
            <a:off x="6038329" y="2005220"/>
            <a:ext cx="1170545"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vi-VN" sz="2800" b="1" i="1" u="sng">
                <a:solidFill>
                  <a:srgbClr val="0000CC"/>
                </a:solidFill>
              </a:rPr>
              <a:t>Giải</a:t>
            </a:r>
          </a:p>
        </p:txBody>
      </p:sp>
      <p:sp>
        <p:nvSpPr>
          <p:cNvPr id="5" name="Rectangle 4">
            <a:extLst>
              <a:ext uri="{FF2B5EF4-FFF2-40B4-BE49-F238E27FC236}">
                <a16:creationId xmlns:a16="http://schemas.microsoft.com/office/drawing/2014/main" id="{FA8882A6-7F0F-4551-8778-EBB998784441}"/>
              </a:ext>
            </a:extLst>
          </p:cNvPr>
          <p:cNvSpPr/>
          <p:nvPr/>
        </p:nvSpPr>
        <p:spPr>
          <a:xfrm>
            <a:off x="2677141" y="2867426"/>
            <a:ext cx="9061204" cy="1716880"/>
          </a:xfrm>
          <a:prstGeom prst="rect">
            <a:avLst/>
          </a:prstGeom>
        </p:spPr>
        <p:txBody>
          <a:bodyPr wrap="square">
            <a:spAutoFit/>
          </a:bodyPr>
          <a:lstStyle/>
          <a:p>
            <a:pPr algn="just">
              <a:lnSpc>
                <a:spcPct val="130000"/>
              </a:lnSpc>
              <a:spcBef>
                <a:spcPts val="200"/>
              </a:spcBef>
              <a:spcAft>
                <a:spcPts val="200"/>
              </a:spcAft>
            </a:pPr>
            <a:r>
              <a:rPr lang="en-US" sz="2800" b="1">
                <a:solidFill>
                  <a:srgbClr val="FFFF00"/>
                </a:solidFill>
                <a:latin typeface="Times New Roman" panose="02020603050405020304" pitchFamily="18" charset="0"/>
                <a:ea typeface="Times New Roman" panose="02020603050405020304" pitchFamily="18" charset="0"/>
              </a:rPr>
              <a:t>Xác suất thực nghiệm của biến cố: “Mặt xuất hiện của xúc xắc có số chấm là số chẵn” khi số lần gieo xúc xắc ngày càng lớn ngày càng gần với xác suất của biến cố đó.</a:t>
            </a:r>
            <a:endParaRPr lang="vi-VN" sz="2800" b="1">
              <a:solidFill>
                <a:srgbClr val="FFFF00"/>
              </a:solidFill>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1AC0963D-1EC0-48D6-83F5-10407DE89E3C}"/>
              </a:ext>
            </a:extLst>
          </p:cNvPr>
          <p:cNvSpPr txBox="1"/>
          <p:nvPr/>
        </p:nvSpPr>
        <p:spPr>
          <a:xfrm>
            <a:off x="2290600" y="411872"/>
            <a:ext cx="99014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Bài 3</a:t>
            </a:r>
            <a:r>
              <a:rPr lang="en-US" sz="2800">
                <a:latin typeface="Times New Roman" panose="02020603050405020304" pitchFamily="18" charset="0"/>
                <a:cs typeface="Times New Roman" panose="02020603050405020304" pitchFamily="18" charset="0"/>
              </a:rPr>
              <a:t>: Nêu mối liên hệ giữa xúc xắc thực nghiệm của biến cố “Mặt xuất hiện của xúc xắc có số chấm là số chẵn” khi số lần gieo xúc xắc ngày càng lớn với xác xuất của biến cố đó.</a:t>
            </a:r>
          </a:p>
        </p:txBody>
      </p:sp>
    </p:spTree>
    <p:extLst>
      <p:ext uri="{BB962C8B-B14F-4D97-AF65-F5344CB8AC3E}">
        <p14:creationId xmlns:p14="http://schemas.microsoft.com/office/powerpoint/2010/main" val="269490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000" b="-41000"/>
          </a:stretch>
        </a:blipFill>
        <a:effectLst/>
      </p:bgPr>
    </p:bg>
    <p:spTree>
      <p:nvGrpSpPr>
        <p:cNvPr id="1" name=""/>
        <p:cNvGrpSpPr/>
        <p:nvPr/>
      </p:nvGrpSpPr>
      <p:grpSpPr>
        <a:xfrm>
          <a:off x="0" y="0"/>
          <a:ext cx="0" cy="0"/>
          <a:chOff x="0" y="0"/>
          <a:chExt cx="0" cy="0"/>
        </a:xfrm>
      </p:grpSpPr>
      <p:pic>
        <p:nvPicPr>
          <p:cNvPr id="1026" name="Picture 2" descr="Khoa học chứng minh: Nếu khó lựa chọn, cứ tung đồng xu — Sở Khoa học và  Công nghệ Thành phố Hồ Chí Minh">
            <a:extLst>
              <a:ext uri="{FF2B5EF4-FFF2-40B4-BE49-F238E27FC236}">
                <a16:creationId xmlns:a16="http://schemas.microsoft.com/office/drawing/2014/main" id="{E296CA88-ED05-4621-B208-F98C56AD7AB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2" b="98784" l="21600" r="79400">
                        <a14:foregroundMark x1="38000" y1="14590" x2="44400" y2="3647"/>
                      </a14:backgroundRemoval>
                    </a14:imgEffect>
                  </a14:imgLayer>
                </a14:imgProps>
              </a:ext>
              <a:ext uri="{28A0092B-C50C-407E-A947-70E740481C1C}">
                <a14:useLocalDpi xmlns:a14="http://schemas.microsoft.com/office/drawing/2010/main" val="0"/>
              </a:ext>
            </a:extLst>
          </a:blip>
          <a:srcRect/>
          <a:stretch>
            <a:fillRect/>
          </a:stretch>
        </p:blipFill>
        <p:spPr bwMode="auto">
          <a:xfrm>
            <a:off x="5033187" y="1373040"/>
            <a:ext cx="4762500" cy="3133725"/>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5360A390-1AB5-4295-817E-909389F7DBA9}"/>
              </a:ext>
            </a:extLst>
          </p:cNvPr>
          <p:cNvSpPr/>
          <p:nvPr/>
        </p:nvSpPr>
        <p:spPr>
          <a:xfrm>
            <a:off x="404037" y="637951"/>
            <a:ext cx="5975498" cy="3296093"/>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D324A755-02CD-4E62-8319-ABB08A1CD67C}"/>
              </a:ext>
            </a:extLst>
          </p:cNvPr>
          <p:cNvSpPr/>
          <p:nvPr/>
        </p:nvSpPr>
        <p:spPr>
          <a:xfrm>
            <a:off x="1070344" y="1510950"/>
            <a:ext cx="5011479" cy="1384995"/>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Sau khi tung một đồng xu 15 lần liên tiếp, bạn Thảo kiểm đếm được măt N xuất hiện 8 lần</a:t>
            </a:r>
            <a:endParaRPr lang="vi-VN" sz="2800"/>
          </a:p>
        </p:txBody>
      </p:sp>
      <p:pic>
        <p:nvPicPr>
          <p:cNvPr id="6" name="Picture 5" descr="Cô Gái Suy Nghĩ Nhân Vật Hoạt Hình | Công cụ đồ họa PSD Tải xuống miễn phí  - Pikbest">
            <a:extLst>
              <a:ext uri="{FF2B5EF4-FFF2-40B4-BE49-F238E27FC236}">
                <a16:creationId xmlns:a16="http://schemas.microsoft.com/office/drawing/2014/main" id="{03D86927-C94F-4197-9E41-20F8AB2B36D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571" b="97286" l="6429" r="97000">
                        <a14:foregroundMark x1="65143" y1="15143" x2="65143" y2="15143"/>
                        <a14:foregroundMark x1="56429" y1="14429" x2="56429" y2="14429"/>
                        <a14:foregroundMark x1="91571" y1="26429" x2="91571" y2="26429"/>
                        <a14:foregroundMark x1="70429" y1="7857" x2="70429" y2="7857"/>
                        <a14:foregroundMark x1="71143" y1="31571" x2="71143" y2="31571"/>
                        <a14:foregroundMark x1="76571" y1="33000" x2="76571" y2="33000"/>
                        <a14:foregroundMark x1="61429" y1="37000" x2="61429" y2="37000"/>
                        <a14:foregroundMark x1="56714" y1="39286" x2="56714" y2="39286"/>
                        <a14:foregroundMark x1="80714" y1="19286" x2="80714" y2="19286"/>
                        <a14:foregroundMark x1="69714" y1="19000" x2="69714" y2="19000"/>
                        <a14:foregroundMark x1="69714" y1="19000" x2="70429" y2="19143"/>
                        <a14:foregroundMark x1="83857" y1="21286" x2="84429" y2="21000"/>
                        <a14:foregroundMark x1="86143" y1="19143" x2="86143" y2="19143"/>
                        <a14:foregroundMark x1="76143" y1="13571" x2="76143" y2="13571"/>
                        <a14:foregroundMark x1="71857" y1="17429" x2="71143" y2="21429"/>
                        <a14:foregroundMark x1="89714" y1="27714" x2="89714" y2="27714"/>
                        <a14:foregroundMark x1="88429" y1="20000" x2="84143" y2="18571"/>
                        <a14:foregroundMark x1="69143" y1="14571" x2="63714" y2="18714"/>
                        <a14:foregroundMark x1="60429" y1="12286" x2="60429" y2="12286"/>
                        <a14:backgroundMark x1="55857" y1="16143" x2="94429" y2="24714"/>
                        <a14:backgroundMark x1="61714" y1="8857" x2="92714" y2="17000"/>
                        <a14:backgroundMark x1="59000" y1="34714" x2="61714" y2="35571"/>
                        <a14:backgroundMark x1="47714" y1="8429" x2="69571" y2="47000"/>
                        <a14:backgroundMark x1="69000" y1="46571" x2="99429" y2="27429"/>
                      </a14:backgroundRemoval>
                    </a14:imgEffect>
                  </a14:imgLayer>
                </a14:imgProps>
              </a:ext>
              <a:ext uri="{28A0092B-C50C-407E-A947-70E740481C1C}">
                <a14:useLocalDpi xmlns:a14="http://schemas.microsoft.com/office/drawing/2010/main" val="0"/>
              </a:ext>
            </a:extLst>
          </a:blip>
          <a:srcRect l="-1" t="28803" r="32314"/>
          <a:stretch/>
        </p:blipFill>
        <p:spPr bwMode="auto">
          <a:xfrm>
            <a:off x="-190028" y="4008700"/>
            <a:ext cx="2898841" cy="30491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FB2D28B-27E7-497E-B70E-F855DE0FCC59}"/>
              </a:ext>
            </a:extLst>
          </p:cNvPr>
          <p:cNvSpPr/>
          <p:nvPr/>
        </p:nvSpPr>
        <p:spPr>
          <a:xfrm>
            <a:off x="1091609" y="1340829"/>
            <a:ext cx="4713768" cy="1815882"/>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Xác suất thực nghiệm của biến cố ngẫu nhiên “Mặt xuất hiện của đồng xu là mặt N” là bao nhiêu?</a:t>
            </a:r>
            <a:endParaRPr lang="vi-VN" sz="2800"/>
          </a:p>
        </p:txBody>
      </p:sp>
      <p:sp>
        <p:nvSpPr>
          <p:cNvPr id="10" name="Rectangle 9">
            <a:extLst>
              <a:ext uri="{FF2B5EF4-FFF2-40B4-BE49-F238E27FC236}">
                <a16:creationId xmlns:a16="http://schemas.microsoft.com/office/drawing/2014/main" id="{BD8BAD75-B667-45AA-9BA5-DACD92FA57E0}"/>
              </a:ext>
            </a:extLst>
          </p:cNvPr>
          <p:cNvSpPr/>
          <p:nvPr/>
        </p:nvSpPr>
        <p:spPr>
          <a:xfrm>
            <a:off x="1134140" y="1383359"/>
            <a:ext cx="4692502" cy="1384995"/>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Xác suất thực nghiệm đó có mối liên hệ gì với xác suất của biến cố ngẫu nhiên trên?</a:t>
            </a:r>
            <a:endParaRPr lang="vi-VN" sz="2800"/>
          </a:p>
        </p:txBody>
      </p:sp>
    </p:spTree>
    <p:extLst>
      <p:ext uri="{BB962C8B-B14F-4D97-AF65-F5344CB8AC3E}">
        <p14:creationId xmlns:p14="http://schemas.microsoft.com/office/powerpoint/2010/main" val="92469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anim calcmode="lin" valueType="num">
                                      <p:cBhvr>
                                        <p:cTn id="8" dur="500" fill="hold"/>
                                        <p:tgtEl>
                                          <p:spTgt spid="1026"/>
                                        </p:tgtEl>
                                        <p:attrNameLst>
                                          <p:attrName>ppt_x</p:attrName>
                                        </p:attrNameLst>
                                      </p:cBhvr>
                                      <p:tavLst>
                                        <p:tav tm="0">
                                          <p:val>
                                            <p:strVal val="#ppt_x"/>
                                          </p:val>
                                        </p:tav>
                                        <p:tav tm="100000">
                                          <p:val>
                                            <p:strVal val="#ppt_x"/>
                                          </p:val>
                                        </p:tav>
                                      </p:tavLst>
                                    </p:anim>
                                    <p:anim calcmode="lin" valueType="num">
                                      <p:cBhvr>
                                        <p:cTn id="9"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par>
                          <p:cTn id="29" fill="hold">
                            <p:stCondLst>
                              <p:cond delay="500"/>
                            </p:stCondLst>
                            <p:childTnLst>
                              <p:par>
                                <p:cTn id="30" presetID="6"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xit" presetSubtype="32" fill="hold" grpId="1" nodeType="clickEffect">
                                  <p:stCondLst>
                                    <p:cond delay="0"/>
                                  </p:stCondLst>
                                  <p:childTnLst>
                                    <p:animEffect transition="out" filter="plus(out)">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3" grpId="1"/>
      <p:bldP spid="8" grpId="0"/>
      <p:bldP spid="8" grpId="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8000" r="-10000" b="-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1F3BBC-3CC9-4CE6-AAFA-EA5DCD7C55FD}"/>
              </a:ext>
            </a:extLst>
          </p:cNvPr>
          <p:cNvSpPr txBox="1"/>
          <p:nvPr/>
        </p:nvSpPr>
        <p:spPr>
          <a:xfrm>
            <a:off x="4909517" y="567228"/>
            <a:ext cx="1779373" cy="523220"/>
          </a:xfrm>
          <a:prstGeom prst="rect">
            <a:avLst/>
          </a:prstGeom>
          <a:noFill/>
        </p:spPr>
        <p:txBody>
          <a:bodyPr wrap="square" rtlCol="0">
            <a:spAutoFit/>
          </a:bodyPr>
          <a:lstStyle/>
          <a:p>
            <a:r>
              <a:rPr lang="vi-VN" sz="2800" b="1" i="1" u="sng">
                <a:solidFill>
                  <a:srgbClr val="0000CC"/>
                </a:solidFill>
                <a:latin typeface="Times New Roman" panose="02020603050405020304" pitchFamily="18" charset="0"/>
                <a:cs typeface="Times New Roman" panose="02020603050405020304" pitchFamily="18" charset="0"/>
              </a:rPr>
              <a:t>Giải</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29CAFCE-76DA-4C31-A0A0-E1CC62E25D34}"/>
                  </a:ext>
                </a:extLst>
              </p:cNvPr>
              <p:cNvSpPr/>
              <p:nvPr/>
            </p:nvSpPr>
            <p:spPr>
              <a:xfrm>
                <a:off x="810593" y="1154739"/>
                <a:ext cx="10784733" cy="1152047"/>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a.- Sau 30 lần rút thẻ liên tiếp, có k lần rút được thẻ ghi số 1 thì xác suất thực nghiệm của biến cố: “Thẻ rút ra ghi số 1” là </a:t>
                </a:r>
                <a14:m>
                  <m:oMath xmlns:m="http://schemas.openxmlformats.org/officeDocument/2006/math">
                    <m:f>
                      <m:fPr>
                        <m:ctrlPr>
                          <a:rPr lang="vi-VN" sz="2800" b="1" i="1">
                            <a:solidFill>
                              <a:srgbClr val="0000CC"/>
                            </a:solidFill>
                            <a:latin typeface="Cambria Math" panose="02040503050406030204" pitchFamily="18" charset="0"/>
                            <a:ea typeface="Times New Roman" panose="02020603050405020304" pitchFamily="18" charset="0"/>
                          </a:rPr>
                        </m:ctrlPr>
                      </m:fPr>
                      <m:num>
                        <m:r>
                          <a:rPr lang="en-US" sz="2800" b="1" i="1">
                            <a:solidFill>
                              <a:srgbClr val="0000CC"/>
                            </a:solidFill>
                            <a:latin typeface="Cambria Math" panose="02040503050406030204" pitchFamily="18" charset="0"/>
                            <a:ea typeface="Times New Roman" panose="02020603050405020304" pitchFamily="18" charset="0"/>
                          </a:rPr>
                          <m:t>𝒌</m:t>
                        </m:r>
                      </m:num>
                      <m:den>
                        <m:r>
                          <a:rPr lang="en-US" sz="2800" b="1" i="1">
                            <a:solidFill>
                              <a:srgbClr val="0000CC"/>
                            </a:solidFill>
                            <a:latin typeface="Cambria Math" panose="02040503050406030204" pitchFamily="18" charset="0"/>
                            <a:ea typeface="Times New Roman" panose="02020603050405020304" pitchFamily="18" charset="0"/>
                          </a:rPr>
                          <m:t>𝟑𝟎</m:t>
                        </m:r>
                      </m:den>
                    </m:f>
                  </m:oMath>
                </a14:m>
                <a:r>
                  <a:rPr lang="en-US" sz="2800" b="1">
                    <a:solidFill>
                      <a:srgbClr val="0000CC"/>
                    </a:solidFill>
                    <a:latin typeface="Times New Roman" panose="02020603050405020304" pitchFamily="18" charset="0"/>
                    <a:ea typeface="Times New Roman" panose="02020603050405020304" pitchFamily="18" charset="0"/>
                  </a:rPr>
                  <a:t>.</a:t>
                </a:r>
                <a:endParaRPr lang="vi-VN" sz="2800" b="1">
                  <a:solidFill>
                    <a:srgbClr val="0000CC"/>
                  </a:solidFill>
                  <a:latin typeface="Times New Roman" panose="02020603050405020304" pitchFamily="18" charset="0"/>
                  <a:ea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029CAFCE-76DA-4C31-A0A0-E1CC62E25D34}"/>
                  </a:ext>
                </a:extLst>
              </p:cNvPr>
              <p:cNvSpPr>
                <a:spLocks noRot="1" noChangeAspect="1" noMove="1" noResize="1" noEditPoints="1" noAdjustHandles="1" noChangeArrowheads="1" noChangeShapeType="1" noTextEdit="1"/>
              </p:cNvSpPr>
              <p:nvPr/>
            </p:nvSpPr>
            <p:spPr>
              <a:xfrm>
                <a:off x="810593" y="1154739"/>
                <a:ext cx="10784733" cy="1152047"/>
              </a:xfrm>
              <a:prstGeom prst="rect">
                <a:avLst/>
              </a:prstGeom>
              <a:blipFill>
                <a:blip r:embed="rId3"/>
                <a:stretch>
                  <a:fillRect l="-1187" t="-5291" r="-1131" b="-52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190067E-5975-4226-B1B5-465FFD63E822}"/>
                  </a:ext>
                </a:extLst>
              </p:cNvPr>
              <p:cNvSpPr/>
              <p:nvPr/>
            </p:nvSpPr>
            <p:spPr>
              <a:xfrm>
                <a:off x="797668" y="2389515"/>
                <a:ext cx="11089532" cy="1152047"/>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 Sau 30 lần rút thẻ liên tiếp, có k lần rút được thẻ ghi số 5 thì xác suất thực nghiệm của biến cố: “Thẻ rút ra ghi số 5” là </a:t>
                </a:r>
                <a14:m>
                  <m:oMath xmlns:m="http://schemas.openxmlformats.org/officeDocument/2006/math">
                    <m:f>
                      <m:fPr>
                        <m:ctrlPr>
                          <a:rPr lang="vi-VN" sz="2800" b="1" i="1">
                            <a:solidFill>
                              <a:srgbClr val="0000CC"/>
                            </a:solidFill>
                            <a:latin typeface="Cambria Math" panose="02040503050406030204" pitchFamily="18" charset="0"/>
                            <a:ea typeface="Times New Roman" panose="02020603050405020304" pitchFamily="18" charset="0"/>
                          </a:rPr>
                        </m:ctrlPr>
                      </m:fPr>
                      <m:num>
                        <m:r>
                          <a:rPr lang="en-US" sz="2800" b="1" i="1">
                            <a:solidFill>
                              <a:srgbClr val="0000CC"/>
                            </a:solidFill>
                            <a:latin typeface="Cambria Math" panose="02040503050406030204" pitchFamily="18" charset="0"/>
                            <a:ea typeface="Times New Roman" panose="02020603050405020304" pitchFamily="18" charset="0"/>
                          </a:rPr>
                          <m:t>𝒌</m:t>
                        </m:r>
                      </m:num>
                      <m:den>
                        <m:r>
                          <a:rPr lang="en-US" sz="2800" b="1" i="1">
                            <a:solidFill>
                              <a:srgbClr val="0000CC"/>
                            </a:solidFill>
                            <a:latin typeface="Cambria Math" panose="02040503050406030204" pitchFamily="18" charset="0"/>
                            <a:ea typeface="Times New Roman" panose="02020603050405020304" pitchFamily="18" charset="0"/>
                          </a:rPr>
                          <m:t>𝟑𝟎</m:t>
                        </m:r>
                      </m:den>
                    </m:f>
                  </m:oMath>
                </a14:m>
                <a:r>
                  <a:rPr lang="en-US" sz="2800" b="1">
                    <a:solidFill>
                      <a:srgbClr val="0000CC"/>
                    </a:solidFill>
                    <a:latin typeface="Times New Roman" panose="02020603050405020304" pitchFamily="18" charset="0"/>
                    <a:ea typeface="Times New Roman" panose="02020603050405020304" pitchFamily="18" charset="0"/>
                  </a:rPr>
                  <a:t>.</a:t>
                </a:r>
                <a:endParaRPr lang="vi-VN" sz="2800" b="1">
                  <a:solidFill>
                    <a:srgbClr val="0000CC"/>
                  </a:solidFill>
                  <a:latin typeface="Times New Roman" panose="02020603050405020304" pitchFamily="18" charset="0"/>
                  <a:ea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0190067E-5975-4226-B1B5-465FFD63E822}"/>
                  </a:ext>
                </a:extLst>
              </p:cNvPr>
              <p:cNvSpPr>
                <a:spLocks noRot="1" noChangeAspect="1" noMove="1" noResize="1" noEditPoints="1" noAdjustHandles="1" noChangeArrowheads="1" noChangeShapeType="1" noTextEdit="1"/>
              </p:cNvSpPr>
              <p:nvPr/>
            </p:nvSpPr>
            <p:spPr>
              <a:xfrm>
                <a:off x="797668" y="2389515"/>
                <a:ext cx="11089532" cy="1152047"/>
              </a:xfrm>
              <a:prstGeom prst="rect">
                <a:avLst/>
              </a:prstGeom>
              <a:blipFill>
                <a:blip r:embed="rId4"/>
                <a:stretch>
                  <a:fillRect l="-1154" t="-5820" r="-1100" b="-5291"/>
                </a:stretch>
              </a:blipFill>
            </p:spPr>
            <p:txBody>
              <a:bodyPr/>
              <a:lstStyle/>
              <a:p>
                <a:r>
                  <a:rPr lang="vi-VN">
                    <a:noFill/>
                  </a:rPr>
                  <a:t> </a:t>
                </a:r>
              </a:p>
            </p:txBody>
          </p:sp>
        </mc:Fallback>
      </mc:AlternateContent>
      <p:sp>
        <p:nvSpPr>
          <p:cNvPr id="10" name="Rectangle 9">
            <a:extLst>
              <a:ext uri="{FF2B5EF4-FFF2-40B4-BE49-F238E27FC236}">
                <a16:creationId xmlns:a16="http://schemas.microsoft.com/office/drawing/2014/main" id="{D2340E97-FE22-4A34-BAA2-5AB9A7C51979}"/>
              </a:ext>
            </a:extLst>
          </p:cNvPr>
          <p:cNvSpPr/>
          <p:nvPr/>
        </p:nvSpPr>
        <p:spPr>
          <a:xfrm>
            <a:off x="640834" y="4985198"/>
            <a:ext cx="9664309" cy="1384995"/>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b. Xác suất thực nghiệm của biến cố: “Thẻ rút ra ghi số chia hết cho 3” khi số lần rút thẻ ngày càng lớn ngày càng gần với xác suất của biến cố đó.</a:t>
            </a:r>
            <a:endParaRPr lang="vi-VN" sz="2800" b="1">
              <a:solidFill>
                <a:srgbClr val="0000CC"/>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9208DEF-F3B5-4FBD-BA80-CFB08BC695F1}"/>
                  </a:ext>
                </a:extLst>
              </p:cNvPr>
              <p:cNvSpPr/>
              <p:nvPr/>
            </p:nvSpPr>
            <p:spPr>
              <a:xfrm>
                <a:off x="758403" y="3520967"/>
                <a:ext cx="10933890" cy="1152047"/>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 Sau 30 lần rút thẻ liên tiếp, có k lần rút được thẻ ghi số 10 thì xác suất thực nghiệm của biến cố: “Thẻ rút ra ghi số 10” là </a:t>
                </a:r>
                <a14:m>
                  <m:oMath xmlns:m="http://schemas.openxmlformats.org/officeDocument/2006/math">
                    <m:f>
                      <m:fPr>
                        <m:ctrlPr>
                          <a:rPr lang="vi-VN" sz="2800" b="1" i="1">
                            <a:solidFill>
                              <a:srgbClr val="0000CC"/>
                            </a:solidFill>
                            <a:latin typeface="Cambria Math" panose="02040503050406030204" pitchFamily="18" charset="0"/>
                            <a:ea typeface="Times New Roman" panose="02020603050405020304" pitchFamily="18" charset="0"/>
                          </a:rPr>
                        </m:ctrlPr>
                      </m:fPr>
                      <m:num>
                        <m:r>
                          <a:rPr lang="en-US" sz="2800" b="1" i="1">
                            <a:solidFill>
                              <a:srgbClr val="0000CC"/>
                            </a:solidFill>
                            <a:latin typeface="Cambria Math" panose="02040503050406030204" pitchFamily="18" charset="0"/>
                            <a:ea typeface="Times New Roman" panose="02020603050405020304" pitchFamily="18" charset="0"/>
                          </a:rPr>
                          <m:t>𝒌</m:t>
                        </m:r>
                      </m:num>
                      <m:den>
                        <m:r>
                          <a:rPr lang="en-US" sz="2800" b="1" i="1">
                            <a:solidFill>
                              <a:srgbClr val="0000CC"/>
                            </a:solidFill>
                            <a:latin typeface="Cambria Math" panose="02040503050406030204" pitchFamily="18" charset="0"/>
                            <a:ea typeface="Times New Roman" panose="02020603050405020304" pitchFamily="18" charset="0"/>
                          </a:rPr>
                          <m:t>𝟑𝟎</m:t>
                        </m:r>
                      </m:den>
                    </m:f>
                  </m:oMath>
                </a14:m>
                <a:r>
                  <a:rPr lang="en-US" sz="2800" b="1">
                    <a:solidFill>
                      <a:srgbClr val="0000CC"/>
                    </a:solidFill>
                    <a:latin typeface="Times New Roman" panose="02020603050405020304" pitchFamily="18" charset="0"/>
                    <a:ea typeface="Times New Roman" panose="02020603050405020304" pitchFamily="18" charset="0"/>
                  </a:rPr>
                  <a:t>.</a:t>
                </a:r>
                <a:endParaRPr lang="vi-VN" sz="2800" b="1">
                  <a:solidFill>
                    <a:srgbClr val="0000CC"/>
                  </a:solidFill>
                  <a:latin typeface="Times New Roman" panose="02020603050405020304" pitchFamily="18" charset="0"/>
                  <a:ea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59208DEF-F3B5-4FBD-BA80-CFB08BC695F1}"/>
                  </a:ext>
                </a:extLst>
              </p:cNvPr>
              <p:cNvSpPr>
                <a:spLocks noRot="1" noChangeAspect="1" noMove="1" noResize="1" noEditPoints="1" noAdjustHandles="1" noChangeArrowheads="1" noChangeShapeType="1" noTextEdit="1"/>
              </p:cNvSpPr>
              <p:nvPr/>
            </p:nvSpPr>
            <p:spPr>
              <a:xfrm>
                <a:off x="758403" y="3520967"/>
                <a:ext cx="10933890" cy="1152047"/>
              </a:xfrm>
              <a:prstGeom prst="rect">
                <a:avLst/>
              </a:prstGeom>
              <a:blipFill>
                <a:blip r:embed="rId5"/>
                <a:stretch>
                  <a:fillRect l="-1115" t="-5820" r="-1171" b="-5291"/>
                </a:stretch>
              </a:blipFill>
            </p:spPr>
            <p:txBody>
              <a:bodyPr/>
              <a:lstStyle/>
              <a:p>
                <a:r>
                  <a:rPr lang="vi-VN">
                    <a:noFill/>
                  </a:rPr>
                  <a:t> </a:t>
                </a:r>
              </a:p>
            </p:txBody>
          </p:sp>
        </mc:Fallback>
      </mc:AlternateContent>
      <p:sp>
        <p:nvSpPr>
          <p:cNvPr id="4" name="TextBox 3">
            <a:extLst>
              <a:ext uri="{FF2B5EF4-FFF2-40B4-BE49-F238E27FC236}">
                <a16:creationId xmlns:a16="http://schemas.microsoft.com/office/drawing/2014/main" id="{36499CC9-0C28-4BAF-976C-DB3B7E5BC896}"/>
              </a:ext>
            </a:extLst>
          </p:cNvPr>
          <p:cNvSpPr txBox="1"/>
          <p:nvPr/>
        </p:nvSpPr>
        <p:spPr>
          <a:xfrm>
            <a:off x="2056882" y="346269"/>
            <a:ext cx="1237861" cy="523220"/>
          </a:xfrm>
          <a:prstGeom prst="rect">
            <a:avLst/>
          </a:prstGeom>
          <a:noFill/>
        </p:spPr>
        <p:txBody>
          <a:bodyPr wrap="square" rtlCol="0">
            <a:spAutoFit/>
          </a:bodyPr>
          <a:lstStyle/>
          <a:p>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a:t>
            </a:r>
            <a:endParaRPr lang="vi-VN"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91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0"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DED64D-79AD-4325-99A7-D8D7183AA116}"/>
              </a:ext>
            </a:extLst>
          </p:cNvPr>
          <p:cNvSpPr txBox="1"/>
          <p:nvPr/>
        </p:nvSpPr>
        <p:spPr>
          <a:xfrm>
            <a:off x="1395663" y="240632"/>
            <a:ext cx="9288379" cy="1512606"/>
          </a:xfrm>
          <a:prstGeom prst="rect">
            <a:avLst/>
          </a:prstGeom>
          <a:noFill/>
        </p:spPr>
        <p:txBody>
          <a:bodyPr wrap="square" rtlCol="0">
            <a:prstTxWarp prst="textWave1">
              <a:avLst>
                <a:gd name="adj1" fmla="val 20000"/>
                <a:gd name="adj2" fmla="val 0"/>
              </a:avLst>
            </a:prstTxWarp>
            <a:spAutoFit/>
          </a:bodyPr>
          <a:lstStyle/>
          <a:p>
            <a:r>
              <a:rPr lang="en-US"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rPr>
              <a:t>BÀI TẬP TRẮC NGHIỆM</a:t>
            </a:r>
            <a:endParaRPr lang="vi-VN"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41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20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572BAF-714B-4F48-BE7C-65913688E1F0}"/>
              </a:ext>
            </a:extLst>
          </p:cNvPr>
          <p:cNvSpPr/>
          <p:nvPr/>
        </p:nvSpPr>
        <p:spPr>
          <a:xfrm>
            <a:off x="609601" y="978193"/>
            <a:ext cx="10958622"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rgbClr val="FFFF00"/>
                </a:solidFill>
                <a:latin typeface="Times New Roman" panose="02020603050405020304" pitchFamily="18" charset="0"/>
                <a:cs typeface="Times New Roman" panose="02020603050405020304" pitchFamily="18" charset="0"/>
              </a:rPr>
              <a:t>Gieo ngẫu nhiên xúc xắc 40 lần thì có 15 lần xuất hiện mặt 2 chấm. Xác suất thực nghiệm của biến cố: “Xuất hiện mặt 2 chấm” là:</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2176A4-3252-4068-855B-FD364F9FABDB}"/>
                  </a:ext>
                </a:extLst>
              </p:cNvPr>
              <p:cNvSpPr txBox="1"/>
              <p:nvPr/>
            </p:nvSpPr>
            <p:spPr>
              <a:xfrm>
                <a:off x="7549117" y="3763925"/>
                <a:ext cx="1977656" cy="79162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25</m:t>
                        </m:r>
                      </m:num>
                      <m:den>
                        <m:r>
                          <m:rPr>
                            <m:nor/>
                          </m:rPr>
                          <a:rPr lang="en-US" sz="2800" b="1" i="0" smtClean="0">
                            <a:latin typeface="Cambria Math" panose="02040503050406030204" pitchFamily="18" charset="0"/>
                          </a:rPr>
                          <m:t>40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91627"/>
              </a:xfrm>
              <a:prstGeom prst="rect">
                <a:avLst/>
              </a:prstGeom>
              <a:blipFill>
                <a:blip r:embed="rId4"/>
                <a:stretch>
                  <a:fillRect l="-6154" b="-8462"/>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id="{5C6C2B00-8F76-458A-A3AF-BB5249DA3D68}"/>
              </a:ext>
            </a:extLst>
          </p:cNvPr>
          <p:cNvSpPr/>
          <p:nvPr/>
        </p:nvSpPr>
        <p:spPr>
          <a:xfrm>
            <a:off x="1711843" y="3710763"/>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2</m:t>
                        </m:r>
                      </m:num>
                      <m:den>
                        <m:r>
                          <m:rPr>
                            <m:nor/>
                          </m:rPr>
                          <a:rPr lang="en-US" sz="2800" b="1" i="0" smtClean="0">
                            <a:latin typeface="Times New Roman" panose="02020603050405020304" pitchFamily="18" charset="0"/>
                            <a:cs typeface="Times New Roman" panose="02020603050405020304" pitchFamily="18" charset="0"/>
                          </a:rPr>
                          <m:t>40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5"/>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1</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57D7764-5E35-4EAE-9F64-086503F9BC8E}"/>
              </a:ext>
            </a:extLst>
          </p:cNvPr>
          <p:cNvSpPr txBox="1"/>
          <p:nvPr/>
        </p:nvSpPr>
        <p:spPr>
          <a:xfrm>
            <a:off x="2892056" y="5422603"/>
            <a:ext cx="1977656"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1</a:t>
            </a:r>
            <a:endParaRPr lang="vi-VN" sz="2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B198D3-834A-40C4-9063-FB518E7C04DA}"/>
                  </a:ext>
                </a:extLst>
              </p:cNvPr>
              <p:cNvSpPr txBox="1"/>
              <p:nvPr/>
            </p:nvSpPr>
            <p:spPr>
              <a:xfrm>
                <a:off x="2828261" y="3848986"/>
                <a:ext cx="1977656" cy="78521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3</m:t>
                        </m:r>
                      </m:num>
                      <m:den>
                        <m:r>
                          <m:rPr>
                            <m:nor/>
                          </m:rPr>
                          <a:rPr lang="en-US" sz="2800" b="1" i="0" smtClean="0">
                            <a:latin typeface="Cambria Math" panose="02040503050406030204" pitchFamily="18" charset="0"/>
                          </a:rPr>
                          <m:t>8</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5215"/>
              </a:xfrm>
              <a:prstGeom prst="rect">
                <a:avLst/>
              </a:prstGeom>
              <a:blipFill>
                <a:blip r:embed="rId3"/>
                <a:stretch>
                  <a:fillRect l="-6481" b="-7752"/>
                </a:stretch>
              </a:blipFill>
            </p:spPr>
            <p:txBody>
              <a:bodyPr/>
              <a:lstStyle/>
              <a:p>
                <a:r>
                  <a:rPr lang="vi-VN">
                    <a:noFill/>
                  </a:rPr>
                  <a:t> </a:t>
                </a:r>
              </a:p>
            </p:txBody>
          </p:sp>
        </mc:Fallback>
      </mc:AlternateContent>
    </p:spTree>
    <p:extLst>
      <p:ext uri="{BB962C8B-B14F-4D97-AF65-F5344CB8AC3E}">
        <p14:creationId xmlns:p14="http://schemas.microsoft.com/office/powerpoint/2010/main" val="404199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572BAF-714B-4F48-BE7C-65913688E1F0}"/>
              </a:ext>
            </a:extLst>
          </p:cNvPr>
          <p:cNvSpPr/>
          <p:nvPr/>
        </p:nvSpPr>
        <p:spPr>
          <a:xfrm>
            <a:off x="609601" y="978193"/>
            <a:ext cx="10958622"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rgbClr val="FFFF00"/>
                </a:solidFill>
                <a:latin typeface="Times New Roman" panose="02020603050405020304" pitchFamily="18" charset="0"/>
                <a:cs typeface="Times New Roman" panose="02020603050405020304" pitchFamily="18" charset="0"/>
              </a:rPr>
              <a:t>Gieo ngẫu nhiên xúc xắc 30 lần thì có 4 lần xuất hiện mặt 2 chấm, 5 lần xuất hiện mặt 4 chấm, 6 lần xuất hiện mặt 6 chấm. Xác suất thực nghiệm của biến cố: “Xuất hiện mặt chẵn” là</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B198D3-834A-40C4-9063-FB518E7C04DA}"/>
                  </a:ext>
                </a:extLst>
              </p:cNvPr>
              <p:cNvSpPr txBox="1"/>
              <p:nvPr/>
            </p:nvSpPr>
            <p:spPr>
              <a:xfrm>
                <a:off x="2828261" y="3848986"/>
                <a:ext cx="1977656" cy="78521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4</m:t>
                        </m:r>
                      </m:num>
                      <m:den>
                        <m:r>
                          <m:rPr>
                            <m:nor/>
                          </m:rPr>
                          <a:rPr lang="en-US" sz="2800" b="1" i="0" smtClean="0">
                            <a:latin typeface="Cambria Math" panose="02040503050406030204" pitchFamily="18" charset="0"/>
                          </a:rPr>
                          <m:t>30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5215"/>
              </a:xfrm>
              <a:prstGeom prst="rect">
                <a:avLst/>
              </a:prstGeom>
              <a:blipFill>
                <a:blip r:embed="rId3"/>
                <a:stretch>
                  <a:fillRect l="-6481"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2176A4-3252-4068-855B-FD364F9FABDB}"/>
                  </a:ext>
                </a:extLst>
              </p:cNvPr>
              <p:cNvSpPr txBox="1"/>
              <p:nvPr/>
            </p:nvSpPr>
            <p:spPr>
              <a:xfrm>
                <a:off x="7549117" y="3763925"/>
                <a:ext cx="1977656" cy="79162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5</m:t>
                        </m:r>
                      </m:num>
                      <m:den>
                        <m:r>
                          <m:rPr>
                            <m:nor/>
                          </m:rPr>
                          <a:rPr lang="en-US" sz="2800" b="1" i="0" smtClean="0">
                            <a:latin typeface="Cambria Math" panose="02040503050406030204" pitchFamily="18" charset="0"/>
                          </a:rPr>
                          <m:t>30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91627"/>
              </a:xfrm>
              <a:prstGeom prst="rect">
                <a:avLst/>
              </a:prstGeom>
              <a:blipFill>
                <a:blip r:embed="rId4"/>
                <a:stretch>
                  <a:fillRect l="-6154" b="-8462"/>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id="{5C6C2B00-8F76-458A-A3AF-BB5249DA3D68}"/>
              </a:ext>
            </a:extLst>
          </p:cNvPr>
          <p:cNvSpPr/>
          <p:nvPr/>
        </p:nvSpPr>
        <p:spPr>
          <a:xfrm>
            <a:off x="1711843" y="5178056"/>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6</m:t>
                        </m:r>
                      </m:num>
                      <m:den>
                        <m:r>
                          <m:rPr>
                            <m:nor/>
                          </m:rPr>
                          <a:rPr lang="en-US" sz="2800" b="1" i="0" smtClean="0">
                            <a:latin typeface="Times New Roman" panose="02020603050405020304" pitchFamily="18" charset="0"/>
                            <a:cs typeface="Times New Roman" panose="02020603050405020304" pitchFamily="18" charset="0"/>
                          </a:rPr>
                          <m:t>30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5"/>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2</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57D7764-5E35-4EAE-9F64-086503F9BC8E}"/>
                  </a:ext>
                </a:extLst>
              </p:cNvPr>
              <p:cNvSpPr txBox="1"/>
              <p:nvPr/>
            </p:nvSpPr>
            <p:spPr>
              <a:xfrm>
                <a:off x="2892056" y="5295013"/>
                <a:ext cx="1977656" cy="79162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1</m:t>
                        </m:r>
                      </m:num>
                      <m:den>
                        <m:r>
                          <m:rPr>
                            <m:nor/>
                          </m:rPr>
                          <a:rPr lang="en-US" sz="2800" b="1" i="0" smtClean="0">
                            <a:latin typeface="Cambria Math" panose="02040503050406030204" pitchFamily="18" charset="0"/>
                          </a:rPr>
                          <m:t>2</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057D7764-5E35-4EAE-9F64-086503F9BC8E}"/>
                  </a:ext>
                </a:extLst>
              </p:cNvPr>
              <p:cNvSpPr txBox="1">
                <a:spLocks noRot="1" noChangeAspect="1" noMove="1" noResize="1" noEditPoints="1" noAdjustHandles="1" noChangeArrowheads="1" noChangeShapeType="1" noTextEdit="1"/>
              </p:cNvSpPr>
              <p:nvPr/>
            </p:nvSpPr>
            <p:spPr>
              <a:xfrm>
                <a:off x="2892056" y="5295013"/>
                <a:ext cx="1977656" cy="791627"/>
              </a:xfrm>
              <a:prstGeom prst="rect">
                <a:avLst/>
              </a:prstGeom>
              <a:blipFill>
                <a:blip r:embed="rId6"/>
                <a:stretch>
                  <a:fillRect l="-6154" b="-7752"/>
                </a:stretch>
              </a:blipFill>
            </p:spPr>
            <p:txBody>
              <a:bodyPr/>
              <a:lstStyle/>
              <a:p>
                <a:r>
                  <a:rPr lang="vi-VN">
                    <a:noFill/>
                  </a:rPr>
                  <a:t> </a:t>
                </a:r>
              </a:p>
            </p:txBody>
          </p:sp>
        </mc:Fallback>
      </mc:AlternateContent>
    </p:spTree>
    <p:extLst>
      <p:ext uri="{BB962C8B-B14F-4D97-AF65-F5344CB8AC3E}">
        <p14:creationId xmlns:p14="http://schemas.microsoft.com/office/powerpoint/2010/main" val="78232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572BAF-714B-4F48-BE7C-65913688E1F0}"/>
              </a:ext>
            </a:extLst>
          </p:cNvPr>
          <p:cNvSpPr/>
          <p:nvPr/>
        </p:nvSpPr>
        <p:spPr>
          <a:xfrm>
            <a:off x="609601" y="978193"/>
            <a:ext cx="10958622"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rgbClr val="FFFF00"/>
                </a:solidFill>
                <a:latin typeface="Times New Roman" panose="02020603050405020304" pitchFamily="18" charset="0"/>
                <a:cs typeface="Times New Roman" panose="02020603050405020304" pitchFamily="18" charset="0"/>
              </a:rPr>
              <a:t>Gieo ngẫu nhiên một con xúc xắc số lần đủ lớn thì xác suất thực nghiệm của biến cố: “Mặt xuất hiện là số nguyên tố” rất gần với số nào?</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B198D3-834A-40C4-9063-FB518E7C04DA}"/>
                  </a:ext>
                </a:extLst>
              </p:cNvPr>
              <p:cNvSpPr txBox="1"/>
              <p:nvPr/>
            </p:nvSpPr>
            <p:spPr>
              <a:xfrm>
                <a:off x="2828261" y="3848986"/>
                <a:ext cx="1977656" cy="78521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1</m:t>
                        </m:r>
                      </m:num>
                      <m:den>
                        <m:r>
                          <m:rPr>
                            <m:nor/>
                          </m:rPr>
                          <a:rPr lang="en-US" sz="2800" b="1" i="0" smtClean="0">
                            <a:latin typeface="Cambria Math" panose="02040503050406030204" pitchFamily="18" charset="0"/>
                          </a:rPr>
                          <m:t>3</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5215"/>
              </a:xfrm>
              <a:prstGeom prst="rect">
                <a:avLst/>
              </a:prstGeom>
              <a:blipFill>
                <a:blip r:embed="rId3"/>
                <a:stretch>
                  <a:fillRect l="-6481"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2176A4-3252-4068-855B-FD364F9FABDB}"/>
                  </a:ext>
                </a:extLst>
              </p:cNvPr>
              <p:cNvSpPr txBox="1"/>
              <p:nvPr/>
            </p:nvSpPr>
            <p:spPr>
              <a:xfrm>
                <a:off x="7549117" y="3763925"/>
                <a:ext cx="1977656" cy="78303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1</m:t>
                        </m:r>
                      </m:num>
                      <m:den>
                        <m:r>
                          <m:rPr>
                            <m:nor/>
                          </m:rPr>
                          <a:rPr lang="en-US" sz="2800" b="1" i="0" smtClean="0">
                            <a:latin typeface="Cambria Math" panose="02040503050406030204" pitchFamily="18" charset="0"/>
                          </a:rPr>
                          <m:t>6</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83035"/>
              </a:xfrm>
              <a:prstGeom prst="rect">
                <a:avLst/>
              </a:prstGeom>
              <a:blipFill>
                <a:blip r:embed="rId4"/>
                <a:stretch>
                  <a:fillRect l="-6154"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97CDE47-CE72-4B37-BCFB-79158155BC28}"/>
                  </a:ext>
                </a:extLst>
              </p:cNvPr>
              <p:cNvSpPr txBox="1"/>
              <p:nvPr/>
            </p:nvSpPr>
            <p:spPr>
              <a:xfrm>
                <a:off x="2913321" y="5486399"/>
                <a:ext cx="174374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a:t>
                </a:r>
                <a14:m>
                  <m:oMath xmlns:m="http://schemas.openxmlformats.org/officeDocument/2006/math">
                    <m:r>
                      <a:rPr lang="en-US" sz="2800" b="1" i="1" smtClean="0">
                        <a:latin typeface="Cambria Math" panose="02040503050406030204" pitchFamily="18" charset="0"/>
                      </a:rPr>
                      <m:t>𝟏</m:t>
                    </m:r>
                  </m:oMath>
                </a14:m>
                <a:endParaRPr lang="vi-VN" sz="2800" b="1">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997CDE47-CE72-4B37-BCFB-79158155BC28}"/>
                  </a:ext>
                </a:extLst>
              </p:cNvPr>
              <p:cNvSpPr txBox="1">
                <a:spLocks noRot="1" noChangeAspect="1" noMove="1" noResize="1" noEditPoints="1" noAdjustHandles="1" noChangeArrowheads="1" noChangeShapeType="1" noTextEdit="1"/>
              </p:cNvSpPr>
              <p:nvPr/>
            </p:nvSpPr>
            <p:spPr>
              <a:xfrm>
                <a:off x="2913321" y="5486399"/>
                <a:ext cx="1743740" cy="523220"/>
              </a:xfrm>
              <a:prstGeom prst="rect">
                <a:avLst/>
              </a:prstGeom>
              <a:blipFill>
                <a:blip r:embed="rId5"/>
                <a:stretch>
                  <a:fillRect l="-7343" t="-11628" b="-31395"/>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id="{5C6C2B00-8F76-458A-A3AF-BB5249DA3D68}"/>
              </a:ext>
            </a:extLst>
          </p:cNvPr>
          <p:cNvSpPr/>
          <p:nvPr/>
        </p:nvSpPr>
        <p:spPr>
          <a:xfrm>
            <a:off x="6475229" y="5050465"/>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1</m:t>
                        </m:r>
                      </m:num>
                      <m:den>
                        <m:r>
                          <m:rPr>
                            <m:nor/>
                          </m:rPr>
                          <a:rPr lang="en-US" sz="2800" b="1" i="0" smtClean="0">
                            <a:latin typeface="Times New Roman" panose="02020603050405020304" pitchFamily="18" charset="0"/>
                            <a:cs typeface="Times New Roman" panose="02020603050405020304" pitchFamily="18" charset="0"/>
                          </a:rPr>
                          <m:t>2</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6"/>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3</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55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572BAF-714B-4F48-BE7C-65913688E1F0}"/>
              </a:ext>
            </a:extLst>
          </p:cNvPr>
          <p:cNvSpPr/>
          <p:nvPr/>
        </p:nvSpPr>
        <p:spPr>
          <a:xfrm>
            <a:off x="70884" y="978193"/>
            <a:ext cx="12036056"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FF00"/>
                </a:solidFill>
                <a:latin typeface="Times New Roman" panose="02020603050405020304" pitchFamily="18" charset="0"/>
                <a:cs typeface="Times New Roman" panose="02020603050405020304" pitchFamily="18" charset="0"/>
              </a:rPr>
              <a:t>Một hộp có 2 bóng xanh, 3 bóng đỏ và 5 bóng vàng. Các quả bóng có kích thước và khối lượng như nhau. An lấy ra một quả rồi lại bỏ vào hộp. Cứ như vậy, sau số lần lấy rất lớn thì xác suất thực nghiệm của biến cố: “Lấy được quả màu vàng” rất gần với số nào?</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B198D3-834A-40C4-9063-FB518E7C04DA}"/>
                  </a:ext>
                </a:extLst>
              </p:cNvPr>
              <p:cNvSpPr txBox="1"/>
              <p:nvPr/>
            </p:nvSpPr>
            <p:spPr>
              <a:xfrm>
                <a:off x="2828261" y="3848986"/>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2</m:t>
                        </m:r>
                      </m:num>
                      <m:den>
                        <m:r>
                          <m:rPr>
                            <m:nor/>
                          </m:rPr>
                          <a:rPr lang="en-US" sz="2800" b="1" i="0" smtClean="0">
                            <a:latin typeface="Times New Roman" panose="02020603050405020304" pitchFamily="18" charset="0"/>
                            <a:cs typeface="Times New Roman" panose="02020603050405020304" pitchFamily="18" charset="0"/>
                          </a:rPr>
                          <m:t>10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0791"/>
              </a:xfrm>
              <a:prstGeom prst="rect">
                <a:avLst/>
              </a:prstGeom>
              <a:blipFill>
                <a:blip r:embed="rId3"/>
                <a:stretch>
                  <a:fillRect l="-6481" b="-85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2176A4-3252-4068-855B-FD364F9FABDB}"/>
                  </a:ext>
                </a:extLst>
              </p:cNvPr>
              <p:cNvSpPr txBox="1"/>
              <p:nvPr/>
            </p:nvSpPr>
            <p:spPr>
              <a:xfrm>
                <a:off x="7549117" y="3763925"/>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3</m:t>
                        </m:r>
                      </m:num>
                      <m:den>
                        <m:r>
                          <m:rPr>
                            <m:nor/>
                          </m:rPr>
                          <a:rPr lang="en-US" sz="2800" b="1" i="0" smtClean="0">
                            <a:latin typeface="Times New Roman" panose="02020603050405020304" pitchFamily="18" charset="0"/>
                            <a:cs typeface="Times New Roman" panose="02020603050405020304" pitchFamily="18" charset="0"/>
                          </a:rPr>
                          <m:t>10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80791"/>
              </a:xfrm>
              <a:prstGeom prst="rect">
                <a:avLst/>
              </a:prstGeom>
              <a:blipFill>
                <a:blip r:embed="rId4"/>
                <a:stretch>
                  <a:fillRect l="-6154"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97CDE47-CE72-4B37-BCFB-79158155BC28}"/>
                  </a:ext>
                </a:extLst>
              </p:cNvPr>
              <p:cNvSpPr txBox="1"/>
              <p:nvPr/>
            </p:nvSpPr>
            <p:spPr>
              <a:xfrm>
                <a:off x="2913321" y="5486399"/>
                <a:ext cx="174374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a:t>
                </a:r>
                <a14:m>
                  <m:oMath xmlns:m="http://schemas.openxmlformats.org/officeDocument/2006/math">
                    <m:r>
                      <a:rPr lang="en-US" sz="2800" b="1" i="1" smtClean="0">
                        <a:latin typeface="Cambria Math" panose="02040503050406030204" pitchFamily="18" charset="0"/>
                      </a:rPr>
                      <m:t>𝟏</m:t>
                    </m:r>
                  </m:oMath>
                </a14:m>
                <a:endParaRPr lang="vi-VN" sz="2800" b="1">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997CDE47-CE72-4B37-BCFB-79158155BC28}"/>
                  </a:ext>
                </a:extLst>
              </p:cNvPr>
              <p:cNvSpPr txBox="1">
                <a:spLocks noRot="1" noChangeAspect="1" noMove="1" noResize="1" noEditPoints="1" noAdjustHandles="1" noChangeArrowheads="1" noChangeShapeType="1" noTextEdit="1"/>
              </p:cNvSpPr>
              <p:nvPr/>
            </p:nvSpPr>
            <p:spPr>
              <a:xfrm>
                <a:off x="2913321" y="5486399"/>
                <a:ext cx="1743740" cy="523220"/>
              </a:xfrm>
              <a:prstGeom prst="rect">
                <a:avLst/>
              </a:prstGeom>
              <a:blipFill>
                <a:blip r:embed="rId5"/>
                <a:stretch>
                  <a:fillRect l="-7343" t="-11628" b="-31395"/>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id="{5C6C2B00-8F76-458A-A3AF-BB5249DA3D68}"/>
              </a:ext>
            </a:extLst>
          </p:cNvPr>
          <p:cNvSpPr/>
          <p:nvPr/>
        </p:nvSpPr>
        <p:spPr>
          <a:xfrm>
            <a:off x="6475229" y="5050465"/>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1</m:t>
                        </m:r>
                      </m:num>
                      <m:den>
                        <m:r>
                          <m:rPr>
                            <m:nor/>
                          </m:rPr>
                          <a:rPr lang="en-US" sz="2800" b="1" i="0" smtClean="0">
                            <a:latin typeface="Times New Roman" panose="02020603050405020304" pitchFamily="18" charset="0"/>
                            <a:cs typeface="Times New Roman" panose="02020603050405020304" pitchFamily="18" charset="0"/>
                          </a:rPr>
                          <m:t>2</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6"/>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4</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81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t="5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E0932B-F5F7-42A8-8E9C-0CA3C646005D}"/>
              </a:ext>
            </a:extLst>
          </p:cNvPr>
          <p:cNvSpPr/>
          <p:nvPr/>
        </p:nvSpPr>
        <p:spPr>
          <a:xfrm>
            <a:off x="2347383" y="1429650"/>
            <a:ext cx="8737383" cy="295850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 kiến thức trong bài.</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Chuẩn bị bài mới: “Bài tập cuối ch</a:t>
            </a:r>
            <a:r>
              <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ơng VI</a:t>
            </a: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pt-BR"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A56C9EC-D52E-4D71-98CA-B35858E8C9C5}"/>
              </a:ext>
            </a:extLst>
          </p:cNvPr>
          <p:cNvSpPr/>
          <p:nvPr/>
        </p:nvSpPr>
        <p:spPr>
          <a:xfrm>
            <a:off x="3791446" y="663537"/>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solidFill>
                <a:srgbClr val="0000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0627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85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2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C604BB-FCDF-4584-A5AB-49891A155300}"/>
              </a:ext>
            </a:extLst>
          </p:cNvPr>
          <p:cNvSpPr txBox="1"/>
          <p:nvPr/>
        </p:nvSpPr>
        <p:spPr>
          <a:xfrm>
            <a:off x="1084521" y="531628"/>
            <a:ext cx="10526232" cy="3046988"/>
          </a:xfrm>
          <a:prstGeom prst="rect">
            <a:avLst/>
          </a:prstGeom>
          <a:noFill/>
        </p:spPr>
        <p:txBody>
          <a:bodyPr wrap="square" rtlCol="0">
            <a:spAutoFit/>
          </a:bodyPr>
          <a:lstStyle/>
          <a:p>
            <a:pPr algn="ctr"/>
            <a:r>
              <a:rPr lang="en-US"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rPr>
              <a:t>I. </a:t>
            </a:r>
          </a:p>
          <a:p>
            <a:pPr algn="ctr"/>
            <a:r>
              <a:rPr lang="en-US"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rPr>
              <a:t>Xác suất thực nghiệm của một biến cố </a:t>
            </a:r>
          </a:p>
          <a:p>
            <a:pPr algn="ctr"/>
            <a:r>
              <a:rPr lang="en-US"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rPr>
              <a:t>trong trò chơi tung đồng xu</a:t>
            </a:r>
            <a:endParaRPr lang="vi-VN"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endParaRPr>
          </a:p>
          <a:p>
            <a:pPr algn="ctr"/>
            <a:endParaRPr lang="vi-VN"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32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F2C5159-DFDF-4BA0-8E59-4E8A8E9B3A2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3057" y="789399"/>
            <a:ext cx="1247998" cy="706104"/>
          </a:xfrm>
          <a:prstGeom prst="rect">
            <a:avLst/>
          </a:prstGeom>
        </p:spPr>
      </p:pic>
      <p:sp>
        <p:nvSpPr>
          <p:cNvPr id="6" name="TextBox 5">
            <a:extLst>
              <a:ext uri="{FF2B5EF4-FFF2-40B4-BE49-F238E27FC236}">
                <a16:creationId xmlns:a16="http://schemas.microsoft.com/office/drawing/2014/main" id="{6CFFBD90-A9C5-443B-A4FA-0EE6BB6404E0}"/>
              </a:ext>
            </a:extLst>
          </p:cNvPr>
          <p:cNvSpPr txBox="1"/>
          <p:nvPr/>
        </p:nvSpPr>
        <p:spPr>
          <a:xfrm>
            <a:off x="1754660" y="864974"/>
            <a:ext cx="10107826" cy="1384995"/>
          </a:xfrm>
          <a:prstGeom prst="rect">
            <a:avLst/>
          </a:prstGeom>
          <a:noFill/>
        </p:spPr>
        <p:txBody>
          <a:bodyPr wrap="square" rtlCol="0">
            <a:spAutoFit/>
          </a:bodyPr>
          <a:lstStyle/>
          <a:p>
            <a:r>
              <a:rPr lang="en-US" sz="2800"/>
              <a:t>Sau khi tung một đồng xu 20 lần liên tiếp, bạn Thảo kiểm đếm đ</a:t>
            </a:r>
            <a:r>
              <a:rPr lang="vi-VN" sz="2800"/>
              <a:t>ược mặt N xuất hiện 11 lần. Viết tỉ số của số lần xuất hiện mặt N và tổng số lần tung đồng xu.</a:t>
            </a:r>
          </a:p>
        </p:txBody>
      </p:sp>
      <p:sp>
        <p:nvSpPr>
          <p:cNvPr id="7" name="TextBox 6">
            <a:extLst>
              <a:ext uri="{FF2B5EF4-FFF2-40B4-BE49-F238E27FC236}">
                <a16:creationId xmlns:a16="http://schemas.microsoft.com/office/drawing/2014/main" id="{5C5EF2E6-C19A-4542-A854-A746C44EAC74}"/>
              </a:ext>
            </a:extLst>
          </p:cNvPr>
          <p:cNvSpPr txBox="1"/>
          <p:nvPr/>
        </p:nvSpPr>
        <p:spPr>
          <a:xfrm>
            <a:off x="5560541" y="2421926"/>
            <a:ext cx="1779373" cy="523220"/>
          </a:xfrm>
          <a:prstGeom prst="rect">
            <a:avLst/>
          </a:prstGeom>
          <a:noFill/>
        </p:spPr>
        <p:txBody>
          <a:bodyPr wrap="square" rtlCol="0">
            <a:spAutoFit/>
          </a:bodyPr>
          <a:lstStyle/>
          <a:p>
            <a:r>
              <a:rPr lang="vi-VN" sz="2800" b="1" i="1" u="sng"/>
              <a:t>Giải</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847DCD6-A362-415F-98EE-56A0491DC5F5}"/>
                  </a:ext>
                </a:extLst>
              </p:cNvPr>
              <p:cNvSpPr/>
              <p:nvPr/>
            </p:nvSpPr>
            <p:spPr>
              <a:xfrm>
                <a:off x="1469796" y="2824205"/>
                <a:ext cx="8614859" cy="780791"/>
              </a:xfrm>
              <a:prstGeom prst="rect">
                <a:avLst/>
              </a:prstGeom>
            </p:spPr>
            <p:txBody>
              <a:bodyPr wrap="none">
                <a:spAutoFit/>
              </a:bodyPr>
              <a:lstStyle/>
              <a:p>
                <a:r>
                  <a:rPr lang="en-US" sz="2800">
                    <a:latin typeface="Times New Roman" panose="02020603050405020304" pitchFamily="18" charset="0"/>
                    <a:ea typeface="Times New Roman" panose="02020603050405020304" pitchFamily="18" charset="0"/>
                  </a:rPr>
                  <a:t>Tỉ số giữa số lần xuất hiện mặt N và tổng số lần tung là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Cambria Math" panose="02040503050406030204" pitchFamily="18" charset="0"/>
                          </a:rPr>
                          <m:t>11</m:t>
                        </m:r>
                      </m:num>
                      <m:den>
                        <m:r>
                          <m:rPr>
                            <m:nor/>
                          </m:rPr>
                          <a:rPr lang="en-US" sz="2800" b="0" i="0" smtClean="0">
                            <a:latin typeface="Cambria Math" panose="02040503050406030204" pitchFamily="18" charset="0"/>
                          </a:rPr>
                          <m:t>20</m:t>
                        </m:r>
                      </m:den>
                    </m:f>
                  </m:oMath>
                </a14:m>
                <a:endParaRPr lang="vi-VN" sz="2800"/>
              </a:p>
            </p:txBody>
          </p:sp>
        </mc:Choice>
        <mc:Fallback xmlns="">
          <p:sp>
            <p:nvSpPr>
              <p:cNvPr id="9" name="Rectangle 8">
                <a:extLst>
                  <a:ext uri="{FF2B5EF4-FFF2-40B4-BE49-F238E27FC236}">
                    <a16:creationId xmlns:a16="http://schemas.microsoft.com/office/drawing/2014/main" id="{5847DCD6-A362-415F-98EE-56A0491DC5F5}"/>
                  </a:ext>
                </a:extLst>
              </p:cNvPr>
              <p:cNvSpPr>
                <a:spLocks noRot="1" noChangeAspect="1" noMove="1" noResize="1" noEditPoints="1" noAdjustHandles="1" noChangeArrowheads="1" noChangeShapeType="1" noTextEdit="1"/>
              </p:cNvSpPr>
              <p:nvPr/>
            </p:nvSpPr>
            <p:spPr>
              <a:xfrm>
                <a:off x="1469796" y="2824205"/>
                <a:ext cx="8614859" cy="780791"/>
              </a:xfrm>
              <a:prstGeom prst="rect">
                <a:avLst/>
              </a:prstGeom>
              <a:blipFill>
                <a:blip r:embed="rId5"/>
                <a:stretch>
                  <a:fillRect l="-1415" b="-8594"/>
                </a:stretch>
              </a:blipFill>
            </p:spPr>
            <p:txBody>
              <a:bodyPr/>
              <a:lstStyle/>
              <a:p>
                <a:r>
                  <a:rPr lang="vi-VN">
                    <a:noFill/>
                  </a:rPr>
                  <a:t> </a:t>
                </a:r>
              </a:p>
            </p:txBody>
          </p:sp>
        </mc:Fallback>
      </mc:AlternateContent>
      <p:sp>
        <p:nvSpPr>
          <p:cNvPr id="10" name="Arrow: Right 9">
            <a:extLst>
              <a:ext uri="{FF2B5EF4-FFF2-40B4-BE49-F238E27FC236}">
                <a16:creationId xmlns:a16="http://schemas.microsoft.com/office/drawing/2014/main" id="{EA25197B-D56B-4F54-A009-8C55D65B7A5C}"/>
              </a:ext>
            </a:extLst>
          </p:cNvPr>
          <p:cNvSpPr/>
          <p:nvPr/>
        </p:nvSpPr>
        <p:spPr>
          <a:xfrm>
            <a:off x="568410" y="3731741"/>
            <a:ext cx="1952368" cy="1013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Nhận xét</a:t>
            </a:r>
            <a:endParaRPr lang="vi-VN" sz="2800" b="1"/>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7364AF2-A2CC-4A98-8BBE-4AE489ED183A}"/>
                  </a:ext>
                </a:extLst>
              </p:cNvPr>
              <p:cNvSpPr/>
              <p:nvPr/>
            </p:nvSpPr>
            <p:spPr>
              <a:xfrm>
                <a:off x="2779612" y="3886885"/>
                <a:ext cx="9033447" cy="1721433"/>
              </a:xfrm>
              <a:prstGeom prst="rect">
                <a:avLst/>
              </a:prstGeom>
            </p:spPr>
            <p:txBody>
              <a:bodyPr wrap="square">
                <a:spAutoFit/>
              </a:bodyPr>
              <a:lstStyle/>
              <a:p>
                <a:pPr>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Tỉ số giữa số lần xuất hiện mặt N và tổng số lần tung là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Times New Roman" panose="02020603050405020304" pitchFamily="18" charset="0"/>
                            <a:cs typeface="Times New Roman" panose="02020603050405020304" pitchFamily="18" charset="0"/>
                          </a:rPr>
                          <m:t>11</m:t>
                        </m:r>
                      </m:num>
                      <m:den>
                        <m:r>
                          <m:rPr>
                            <m:nor/>
                          </m:rPr>
                          <a:rPr lang="en-US" sz="2800" b="0" i="0" smtClean="0">
                            <a:latin typeface="Times New Roman" panose="02020603050405020304" pitchFamily="18" charset="0"/>
                            <a:cs typeface="Times New Roman" panose="02020603050405020304" pitchFamily="18" charset="0"/>
                          </a:rPr>
                          <m:t>20</m:t>
                        </m:r>
                      </m:den>
                    </m:f>
                  </m:oMath>
                </a14:m>
                <a:r>
                  <a:rPr lang="en-US" sz="2800">
                    <a:latin typeface="Times New Roman" panose="02020603050405020304" pitchFamily="18" charset="0"/>
                    <a:cs typeface="Times New Roman" panose="02020603050405020304" pitchFamily="18" charset="0"/>
                  </a:rPr>
                  <a:t>.</a:t>
                </a:r>
              </a:p>
              <a:p>
                <a:pPr>
                  <a:spcAft>
                    <a:spcPts val="600"/>
                  </a:spcAft>
                </a:pPr>
                <a:r>
                  <a:rPr lang="en-US" sz="2800">
                    <a:latin typeface="Times New Roman" panose="02020603050405020304" pitchFamily="18" charset="0"/>
                    <a:cs typeface="Times New Roman" panose="02020603050405020304" pitchFamily="18" charset="0"/>
                  </a:rPr>
                  <a:t>Ở lớp 6 ta gọi là xác suất thực nhiệm xuất hiện mặt N khi tung một đồng xu 20 lần liên tiếp.</a:t>
                </a:r>
                <a:endParaRPr lang="vi-VN" sz="2800">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57364AF2-A2CC-4A98-8BBE-4AE489ED183A}"/>
                  </a:ext>
                </a:extLst>
              </p:cNvPr>
              <p:cNvSpPr>
                <a:spLocks noRot="1" noChangeAspect="1" noMove="1" noResize="1" noEditPoints="1" noAdjustHandles="1" noChangeArrowheads="1" noChangeShapeType="1" noTextEdit="1"/>
              </p:cNvSpPr>
              <p:nvPr/>
            </p:nvSpPr>
            <p:spPr>
              <a:xfrm>
                <a:off x="2779612" y="3886885"/>
                <a:ext cx="9033447" cy="1721433"/>
              </a:xfrm>
              <a:prstGeom prst="rect">
                <a:avLst/>
              </a:prstGeom>
              <a:blipFill>
                <a:blip r:embed="rId6"/>
                <a:stretch>
                  <a:fillRect l="-1417" b="-9220"/>
                </a:stretch>
              </a:blipFill>
            </p:spPr>
            <p:txBody>
              <a:bodyPr/>
              <a:lstStyle/>
              <a:p>
                <a:r>
                  <a:rPr lang="vi-VN">
                    <a:noFill/>
                  </a:rPr>
                  <a:t> </a:t>
                </a:r>
              </a:p>
            </p:txBody>
          </p:sp>
        </mc:Fallback>
      </mc:AlternateContent>
    </p:spTree>
    <p:extLst>
      <p:ext uri="{BB962C8B-B14F-4D97-AF65-F5344CB8AC3E}">
        <p14:creationId xmlns:p14="http://schemas.microsoft.com/office/powerpoint/2010/main" val="28117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ppt_x</p:attrName>
                                        </p:attrNameLst>
                                      </p:cBhvr>
                                      <p:tavLst>
                                        <p:tav tm="0">
                                          <p:val>
                                            <p:strVal val="#ppt_x"/>
                                          </p:val>
                                        </p:tav>
                                        <p:tav tm="100000">
                                          <p:val>
                                            <p:strVal val="#ppt_x"/>
                                          </p:val>
                                        </p:tav>
                                      </p:tavLst>
                                    </p:anim>
                                    <p:anim calcmode="lin" valueType="num">
                                      <p:cBhvr>
                                        <p:cTn id="4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402CFD7-0E1C-4AEB-80DC-79425A69704D}"/>
              </a:ext>
            </a:extLst>
          </p:cNvPr>
          <p:cNvSpPr txBox="1"/>
          <p:nvPr/>
        </p:nvSpPr>
        <p:spPr>
          <a:xfrm>
            <a:off x="939113" y="889687"/>
            <a:ext cx="4201297"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*Định nghĩa:</a:t>
            </a:r>
          </a:p>
        </p:txBody>
      </p:sp>
      <p:grpSp>
        <p:nvGrpSpPr>
          <p:cNvPr id="13" name="Group 12">
            <a:extLst>
              <a:ext uri="{FF2B5EF4-FFF2-40B4-BE49-F238E27FC236}">
                <a16:creationId xmlns:a16="http://schemas.microsoft.com/office/drawing/2014/main" id="{CE0394D0-B7D4-4534-9573-8A0B79A8E6EF}"/>
              </a:ext>
            </a:extLst>
          </p:cNvPr>
          <p:cNvGrpSpPr/>
          <p:nvPr/>
        </p:nvGrpSpPr>
        <p:grpSpPr>
          <a:xfrm>
            <a:off x="354823" y="1455038"/>
            <a:ext cx="11285242" cy="4377351"/>
            <a:chOff x="0" y="1776585"/>
            <a:chExt cx="11285242" cy="4377351"/>
          </a:xfrm>
        </p:grpSpPr>
        <p:grpSp>
          <p:nvGrpSpPr>
            <p:cNvPr id="15" name="Group 14">
              <a:extLst>
                <a:ext uri="{FF2B5EF4-FFF2-40B4-BE49-F238E27FC236}">
                  <a16:creationId xmlns:a16="http://schemas.microsoft.com/office/drawing/2014/main" id="{D48F6069-C671-4B54-A761-753B16E2210C}"/>
                </a:ext>
              </a:extLst>
            </p:cNvPr>
            <p:cNvGrpSpPr/>
            <p:nvPr/>
          </p:nvGrpSpPr>
          <p:grpSpPr>
            <a:xfrm>
              <a:off x="0" y="1776585"/>
              <a:ext cx="11285242" cy="4377351"/>
              <a:chOff x="-157227" y="2625290"/>
              <a:chExt cx="17486940" cy="6244838"/>
            </a:xfrm>
          </p:grpSpPr>
          <p:sp>
            <p:nvSpPr>
              <p:cNvPr id="17" name="Rectangle: Rounded Corners 16">
                <a:extLst>
                  <a:ext uri="{FF2B5EF4-FFF2-40B4-BE49-F238E27FC236}">
                    <a16:creationId xmlns:a16="http://schemas.microsoft.com/office/drawing/2014/main" id="{ED338F71-79E3-4DAA-B937-FE64B42058AD}"/>
                  </a:ext>
                </a:extLst>
              </p:cNvPr>
              <p:cNvSpPr/>
              <p:nvPr/>
            </p:nvSpPr>
            <p:spPr>
              <a:xfrm>
                <a:off x="101596" y="2728686"/>
                <a:ext cx="17228117" cy="6141442"/>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id="{E72BE9B2-5671-465D-939F-6F61D269CC27}"/>
                  </a:ext>
                </a:extLst>
              </p:cNvPr>
              <p:cNvSpPr/>
              <p:nvPr/>
            </p:nvSpPr>
            <p:spPr>
              <a:xfrm>
                <a:off x="101596" y="2714172"/>
                <a:ext cx="1722811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 name="Picture 18">
                <a:extLst>
                  <a:ext uri="{FF2B5EF4-FFF2-40B4-BE49-F238E27FC236}">
                    <a16:creationId xmlns:a16="http://schemas.microsoft.com/office/drawing/2014/main" id="{CEB27307-016D-4396-955F-E4AD2DE87BC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E1555BB-70C3-41E3-B2E4-D36EF2784B03}"/>
                    </a:ext>
                  </a:extLst>
                </p:cNvPr>
                <p:cNvSpPr txBox="1"/>
                <p:nvPr/>
              </p:nvSpPr>
              <p:spPr>
                <a:xfrm>
                  <a:off x="1152700" y="2474810"/>
                  <a:ext cx="9835979" cy="3649717"/>
                </a:xfrm>
                <a:prstGeom prst="rect">
                  <a:avLst/>
                </a:prstGeom>
                <a:noFill/>
              </p:spPr>
              <p:txBody>
                <a:bodyPr wrap="square" rtlCol="0">
                  <a:spAutoFit/>
                </a:bodyPr>
                <a:lstStyle/>
                <a:p>
                  <a:pPr>
                    <a:spcAft>
                      <a:spcPts val="0"/>
                    </a:spcAft>
                  </a:pPr>
                  <a:r>
                    <a:rPr lang="en-US" sz="2800" b="1">
                      <a:solidFill>
                        <a:srgbClr val="000000"/>
                      </a:solidFill>
                      <a:latin typeface="Times New Roman" panose="02020603050405020304" pitchFamily="18" charset="0"/>
                      <a:ea typeface="Calibri" panose="020F0502020204030204" pitchFamily="34" charset="0"/>
                    </a:rPr>
                    <a:t>Xác suất thực nghiệm của biến cố “Mặt xuất hiện của đồng xu là mặt N” khi tung đồng xu nhiều lần bằng</a:t>
                  </a:r>
                </a:p>
                <a:p>
                  <a:pPr>
                    <a:spcAft>
                      <a:spcPts val="0"/>
                    </a:spcAft>
                  </a:pPr>
                  <a14:m>
                    <m:oMathPara xmlns:m="http://schemas.openxmlformats.org/officeDocument/2006/math">
                      <m:oMathParaPr>
                        <m:jc m:val="centerGroup"/>
                      </m:oMathParaPr>
                      <m:oMath xmlns:m="http://schemas.openxmlformats.org/officeDocument/2006/math">
                        <m:f>
                          <m:fPr>
                            <m:ctrlPr>
                              <a:rPr lang="vi-VN" sz="2800" i="1" smtClean="0">
                                <a:latin typeface="Cambria Math" panose="02040503050406030204" pitchFamily="18" charset="0"/>
                              </a:rPr>
                            </m:ctrlPr>
                          </m:fPr>
                          <m:num>
                            <m:r>
                              <m:rPr>
                                <m:sty m:val="p"/>
                              </m:rPr>
                              <a:rPr lang="vi-VN" sz="2800" b="0" i="0" smtClean="0">
                                <a:latin typeface="Cambria Math" panose="02040503050406030204" pitchFamily="18" charset="0"/>
                              </a:rPr>
                              <m:t>S</m:t>
                            </m:r>
                            <m:r>
                              <a:rPr lang="vi-VN" sz="2800" b="0" i="0" smtClean="0">
                                <a:latin typeface="Cambria Math" panose="02040503050406030204" pitchFamily="18" charset="0"/>
                              </a:rPr>
                              <m:t>ố </m:t>
                            </m:r>
                            <m:r>
                              <m:rPr>
                                <m:sty m:val="p"/>
                              </m:rPr>
                              <a:rPr lang="vi-VN" sz="2800" b="0" i="0" smtClean="0">
                                <a:latin typeface="Cambria Math" panose="02040503050406030204" pitchFamily="18" charset="0"/>
                              </a:rPr>
                              <m:t>l</m:t>
                            </m:r>
                            <m:r>
                              <a:rPr lang="vi-VN" sz="2800" b="0" i="0" smtClean="0">
                                <a:latin typeface="Cambria Math" panose="02040503050406030204" pitchFamily="18" charset="0"/>
                              </a:rPr>
                              <m:t>ầ</m:t>
                            </m:r>
                            <m:r>
                              <m:rPr>
                                <m:sty m:val="p"/>
                              </m:rPr>
                              <a:rPr lang="vi-VN" sz="2800" b="0" i="0" smtClean="0">
                                <a:latin typeface="Cambria Math" panose="02040503050406030204" pitchFamily="18" charset="0"/>
                              </a:rPr>
                              <m:t>n</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xu</m:t>
                            </m:r>
                            <m:r>
                              <a:rPr lang="vi-VN" sz="2800" b="0" i="0" smtClean="0">
                                <a:latin typeface="Cambria Math" panose="02040503050406030204" pitchFamily="18" charset="0"/>
                              </a:rPr>
                              <m:t>ấ</m:t>
                            </m:r>
                            <m:r>
                              <m:rPr>
                                <m:sty m:val="p"/>
                              </m:rPr>
                              <a:rPr lang="vi-VN" sz="2800" b="0" i="0" smtClean="0">
                                <a:latin typeface="Cambria Math" panose="02040503050406030204" pitchFamily="18" charset="0"/>
                              </a:rPr>
                              <m:t>t</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hi</m:t>
                            </m:r>
                            <m:r>
                              <a:rPr lang="vi-VN" sz="2800" b="0" i="0" smtClean="0">
                                <a:latin typeface="Cambria Math" panose="02040503050406030204" pitchFamily="18" charset="0"/>
                              </a:rPr>
                              <m:t>ệ</m:t>
                            </m:r>
                            <m:r>
                              <m:rPr>
                                <m:sty m:val="p"/>
                              </m:rPr>
                              <a:rPr lang="vi-VN" sz="2800" b="0" i="0" smtClean="0">
                                <a:latin typeface="Cambria Math" panose="02040503050406030204" pitchFamily="18" charset="0"/>
                              </a:rPr>
                              <m:t>n</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m</m:t>
                            </m:r>
                            <m:r>
                              <a:rPr lang="vi-VN" sz="2800" b="0" i="0" smtClean="0">
                                <a:latin typeface="Cambria Math" panose="02040503050406030204" pitchFamily="18" charset="0"/>
                              </a:rPr>
                              <m:t>ặ</m:t>
                            </m:r>
                            <m:r>
                              <m:rPr>
                                <m:sty m:val="p"/>
                              </m:rPr>
                              <a:rPr lang="vi-VN" sz="2800" b="0" i="0" smtClean="0">
                                <a:latin typeface="Cambria Math" panose="02040503050406030204" pitchFamily="18" charset="0"/>
                              </a:rPr>
                              <m:t>t</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N</m:t>
                            </m:r>
                          </m:num>
                          <m:den>
                            <m:r>
                              <m:rPr>
                                <m:sty m:val="p"/>
                              </m:rPr>
                              <a:rPr lang="vi-VN" sz="2800" b="0" i="0" smtClean="0">
                                <a:latin typeface="Cambria Math" panose="02040503050406030204" pitchFamily="18" charset="0"/>
                              </a:rPr>
                              <m:t>T</m:t>
                            </m:r>
                            <m:r>
                              <a:rPr lang="vi-VN" sz="2800" b="0" i="0" smtClean="0">
                                <a:latin typeface="Cambria Math" panose="02040503050406030204" pitchFamily="18" charset="0"/>
                              </a:rPr>
                              <m:t>ổ</m:t>
                            </m:r>
                            <m:r>
                              <m:rPr>
                                <m:sty m:val="p"/>
                              </m:rPr>
                              <a:rPr lang="vi-VN" sz="2800" b="0" i="0" smtClean="0">
                                <a:latin typeface="Cambria Math" panose="02040503050406030204" pitchFamily="18" charset="0"/>
                              </a:rPr>
                              <m:t>ng</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s</m:t>
                            </m:r>
                            <m:r>
                              <a:rPr lang="vi-VN" sz="2800" b="0" i="0" smtClean="0">
                                <a:latin typeface="Cambria Math" panose="02040503050406030204" pitchFamily="18" charset="0"/>
                              </a:rPr>
                              <m:t>ố </m:t>
                            </m:r>
                            <m:r>
                              <m:rPr>
                                <m:sty m:val="p"/>
                              </m:rPr>
                              <a:rPr lang="vi-VN" sz="2800" b="0" i="0" smtClean="0">
                                <a:latin typeface="Cambria Math" panose="02040503050406030204" pitchFamily="18" charset="0"/>
                              </a:rPr>
                              <m:t>l</m:t>
                            </m:r>
                            <m:r>
                              <a:rPr lang="vi-VN" sz="2800" b="0" i="0" smtClean="0">
                                <a:latin typeface="Cambria Math" panose="02040503050406030204" pitchFamily="18" charset="0"/>
                              </a:rPr>
                              <m:t>ầ</m:t>
                            </m:r>
                            <m:r>
                              <m:rPr>
                                <m:sty m:val="p"/>
                              </m:rPr>
                              <a:rPr lang="vi-VN" sz="2800" b="0" i="0" smtClean="0">
                                <a:latin typeface="Cambria Math" panose="02040503050406030204" pitchFamily="18" charset="0"/>
                              </a:rPr>
                              <m:t>n</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tung</m:t>
                            </m:r>
                            <m:r>
                              <a:rPr lang="vi-VN" sz="2800" b="0" i="0" smtClean="0">
                                <a:latin typeface="Cambria Math" panose="02040503050406030204" pitchFamily="18" charset="0"/>
                              </a:rPr>
                              <m:t> đồ</m:t>
                            </m:r>
                            <m:r>
                              <m:rPr>
                                <m:sty m:val="p"/>
                              </m:rPr>
                              <a:rPr lang="vi-VN" sz="2800" b="0" i="0" smtClean="0">
                                <a:latin typeface="Cambria Math" panose="02040503050406030204" pitchFamily="18" charset="0"/>
                              </a:rPr>
                              <m:t>ng</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xu</m:t>
                            </m:r>
                          </m:den>
                        </m:f>
                      </m:oMath>
                    </m:oMathPara>
                  </a14:m>
                  <a:endParaRPr lang="vi-VN" sz="2800">
                    <a:latin typeface="+mj-lt"/>
                    <a:ea typeface="Times New Roman" panose="02020603050405020304" pitchFamily="18" charset="0"/>
                  </a:endParaRPr>
                </a:p>
                <a:p>
                  <a:r>
                    <a:rPr lang="en-US" sz="2800" b="1">
                      <a:solidFill>
                        <a:srgbClr val="000000"/>
                      </a:solidFill>
                      <a:latin typeface="Times New Roman" panose="02020603050405020304" pitchFamily="18" charset="0"/>
                      <a:ea typeface="Calibri" panose="020F0502020204030204" pitchFamily="34" charset="0"/>
                    </a:rPr>
                    <a:t>Xác suất thực nghiệm của biến cố “Mặt xuất hiện của đồng xu là mặt N” khi tung đồng xu nhiều lần bằng</a:t>
                  </a:r>
                </a:p>
                <a:p>
                  <a:pPr>
                    <a:spcAft>
                      <a:spcPts val="0"/>
                    </a:spcAft>
                  </a:pPr>
                  <a14:m>
                    <m:oMathPara xmlns:m="http://schemas.openxmlformats.org/officeDocument/2006/math">
                      <m:oMathParaPr>
                        <m:jc m:val="centerGroup"/>
                      </m:oMathParaPr>
                      <m:oMath xmlns:m="http://schemas.openxmlformats.org/officeDocument/2006/math">
                        <m:f>
                          <m:fPr>
                            <m:ctrlPr>
                              <a:rPr lang="vi-VN" sz="2800" i="1">
                                <a:latin typeface="Cambria Math" panose="02040503050406030204" pitchFamily="18" charset="0"/>
                              </a:rPr>
                            </m:ctrlPr>
                          </m:fPr>
                          <m:num>
                            <m:r>
                              <m:rPr>
                                <m:sty m:val="p"/>
                              </m:rPr>
                              <a:rPr lang="vi-VN" sz="2800">
                                <a:latin typeface="Cambria Math" panose="02040503050406030204" pitchFamily="18" charset="0"/>
                              </a:rPr>
                              <m:t>S</m:t>
                            </m:r>
                            <m:r>
                              <a:rPr lang="vi-VN" sz="2800">
                                <a:latin typeface="Cambria Math" panose="02040503050406030204" pitchFamily="18" charset="0"/>
                              </a:rPr>
                              <m:t>ố </m:t>
                            </m:r>
                            <m:r>
                              <m:rPr>
                                <m:sty m:val="p"/>
                              </m:rPr>
                              <a:rPr lang="vi-VN" sz="2800">
                                <a:latin typeface="Cambria Math" panose="02040503050406030204" pitchFamily="18" charset="0"/>
                              </a:rPr>
                              <m:t>l</m:t>
                            </m:r>
                            <m:r>
                              <a:rPr lang="vi-VN" sz="2800">
                                <a:latin typeface="Cambria Math" panose="02040503050406030204" pitchFamily="18" charset="0"/>
                              </a:rPr>
                              <m:t>ầ</m:t>
                            </m:r>
                            <m:r>
                              <m:rPr>
                                <m:sty m:val="p"/>
                              </m:rPr>
                              <a:rPr lang="vi-VN" sz="2800">
                                <a:latin typeface="Cambria Math" panose="02040503050406030204" pitchFamily="18" charset="0"/>
                              </a:rPr>
                              <m:t>n</m:t>
                            </m:r>
                            <m:r>
                              <a:rPr lang="vi-VN" sz="2800">
                                <a:latin typeface="Cambria Math" panose="02040503050406030204" pitchFamily="18" charset="0"/>
                              </a:rPr>
                              <m:t> </m:t>
                            </m:r>
                            <m:r>
                              <m:rPr>
                                <m:sty m:val="p"/>
                              </m:rPr>
                              <a:rPr lang="vi-VN" sz="2800">
                                <a:latin typeface="Cambria Math" panose="02040503050406030204" pitchFamily="18" charset="0"/>
                              </a:rPr>
                              <m:t>xu</m:t>
                            </m:r>
                            <m:r>
                              <a:rPr lang="vi-VN" sz="2800">
                                <a:latin typeface="Cambria Math" panose="02040503050406030204" pitchFamily="18" charset="0"/>
                              </a:rPr>
                              <m:t>ấ</m:t>
                            </m:r>
                            <m:r>
                              <m:rPr>
                                <m:sty m:val="p"/>
                              </m:rPr>
                              <a:rPr lang="vi-VN" sz="2800">
                                <a:latin typeface="Cambria Math" panose="02040503050406030204" pitchFamily="18" charset="0"/>
                              </a:rPr>
                              <m:t>t</m:t>
                            </m:r>
                            <m:r>
                              <a:rPr lang="vi-VN" sz="2800">
                                <a:latin typeface="Cambria Math" panose="02040503050406030204" pitchFamily="18" charset="0"/>
                              </a:rPr>
                              <m:t> </m:t>
                            </m:r>
                            <m:r>
                              <m:rPr>
                                <m:sty m:val="p"/>
                              </m:rPr>
                              <a:rPr lang="vi-VN" sz="2800">
                                <a:latin typeface="Cambria Math" panose="02040503050406030204" pitchFamily="18" charset="0"/>
                              </a:rPr>
                              <m:t>hi</m:t>
                            </m:r>
                            <m:r>
                              <a:rPr lang="vi-VN" sz="2800">
                                <a:latin typeface="Cambria Math" panose="02040503050406030204" pitchFamily="18" charset="0"/>
                              </a:rPr>
                              <m:t>ệ</m:t>
                            </m:r>
                            <m:r>
                              <m:rPr>
                                <m:sty m:val="p"/>
                              </m:rPr>
                              <a:rPr lang="vi-VN" sz="2800">
                                <a:latin typeface="Cambria Math" panose="02040503050406030204" pitchFamily="18" charset="0"/>
                              </a:rPr>
                              <m:t>n</m:t>
                            </m:r>
                            <m:r>
                              <a:rPr lang="vi-VN" sz="2800">
                                <a:latin typeface="Cambria Math" panose="02040503050406030204" pitchFamily="18" charset="0"/>
                              </a:rPr>
                              <m:t> </m:t>
                            </m:r>
                            <m:r>
                              <m:rPr>
                                <m:sty m:val="p"/>
                              </m:rPr>
                              <a:rPr lang="vi-VN" sz="2800">
                                <a:latin typeface="Cambria Math" panose="02040503050406030204" pitchFamily="18" charset="0"/>
                              </a:rPr>
                              <m:t>m</m:t>
                            </m:r>
                            <m:r>
                              <a:rPr lang="vi-VN" sz="2800">
                                <a:latin typeface="Cambria Math" panose="02040503050406030204" pitchFamily="18" charset="0"/>
                              </a:rPr>
                              <m:t>ặ</m:t>
                            </m:r>
                            <m:r>
                              <m:rPr>
                                <m:sty m:val="p"/>
                              </m:rPr>
                              <a:rPr lang="vi-VN" sz="2800">
                                <a:latin typeface="Cambria Math" panose="02040503050406030204" pitchFamily="18" charset="0"/>
                              </a:rPr>
                              <m:t>t</m:t>
                            </m:r>
                            <m:r>
                              <a:rPr lang="vi-VN" sz="2800">
                                <a:latin typeface="Cambria Math" panose="02040503050406030204" pitchFamily="18" charset="0"/>
                              </a:rPr>
                              <m:t> </m:t>
                            </m:r>
                            <m:r>
                              <a:rPr lang="vi-VN" sz="2800" b="0" i="1" smtClean="0">
                                <a:latin typeface="Cambria Math" panose="02040503050406030204" pitchFamily="18" charset="0"/>
                              </a:rPr>
                              <m:t>𝑆</m:t>
                            </m:r>
                          </m:num>
                          <m:den>
                            <m:r>
                              <m:rPr>
                                <m:sty m:val="p"/>
                              </m:rPr>
                              <a:rPr lang="vi-VN" sz="2800">
                                <a:latin typeface="Cambria Math" panose="02040503050406030204" pitchFamily="18" charset="0"/>
                              </a:rPr>
                              <m:t>T</m:t>
                            </m:r>
                            <m:r>
                              <a:rPr lang="vi-VN" sz="2800">
                                <a:latin typeface="Cambria Math" panose="02040503050406030204" pitchFamily="18" charset="0"/>
                              </a:rPr>
                              <m:t>ổ</m:t>
                            </m:r>
                            <m:r>
                              <m:rPr>
                                <m:sty m:val="p"/>
                              </m:rPr>
                              <a:rPr lang="vi-VN" sz="2800">
                                <a:latin typeface="Cambria Math" panose="02040503050406030204" pitchFamily="18" charset="0"/>
                              </a:rPr>
                              <m:t>ng</m:t>
                            </m:r>
                            <m:r>
                              <a:rPr lang="vi-VN" sz="2800">
                                <a:latin typeface="Cambria Math" panose="02040503050406030204" pitchFamily="18" charset="0"/>
                              </a:rPr>
                              <m:t> </m:t>
                            </m:r>
                            <m:r>
                              <m:rPr>
                                <m:sty m:val="p"/>
                              </m:rPr>
                              <a:rPr lang="vi-VN" sz="2800">
                                <a:latin typeface="Cambria Math" panose="02040503050406030204" pitchFamily="18" charset="0"/>
                              </a:rPr>
                              <m:t>s</m:t>
                            </m:r>
                            <m:r>
                              <a:rPr lang="vi-VN" sz="2800">
                                <a:latin typeface="Cambria Math" panose="02040503050406030204" pitchFamily="18" charset="0"/>
                              </a:rPr>
                              <m:t>ố </m:t>
                            </m:r>
                            <m:r>
                              <m:rPr>
                                <m:sty m:val="p"/>
                              </m:rPr>
                              <a:rPr lang="vi-VN" sz="2800">
                                <a:latin typeface="Cambria Math" panose="02040503050406030204" pitchFamily="18" charset="0"/>
                              </a:rPr>
                              <m:t>l</m:t>
                            </m:r>
                            <m:r>
                              <a:rPr lang="vi-VN" sz="2800">
                                <a:latin typeface="Cambria Math" panose="02040503050406030204" pitchFamily="18" charset="0"/>
                              </a:rPr>
                              <m:t>ầ</m:t>
                            </m:r>
                            <m:r>
                              <m:rPr>
                                <m:sty m:val="p"/>
                              </m:rPr>
                              <a:rPr lang="vi-VN" sz="2800">
                                <a:latin typeface="Cambria Math" panose="02040503050406030204" pitchFamily="18" charset="0"/>
                              </a:rPr>
                              <m:t>n</m:t>
                            </m:r>
                            <m:r>
                              <a:rPr lang="vi-VN" sz="2800">
                                <a:latin typeface="Cambria Math" panose="02040503050406030204" pitchFamily="18" charset="0"/>
                              </a:rPr>
                              <m:t> </m:t>
                            </m:r>
                            <m:r>
                              <m:rPr>
                                <m:sty m:val="p"/>
                              </m:rPr>
                              <a:rPr lang="vi-VN" sz="2800">
                                <a:latin typeface="Cambria Math" panose="02040503050406030204" pitchFamily="18" charset="0"/>
                              </a:rPr>
                              <m:t>tung</m:t>
                            </m:r>
                            <m:r>
                              <a:rPr lang="vi-VN" sz="2800">
                                <a:latin typeface="Cambria Math" panose="02040503050406030204" pitchFamily="18" charset="0"/>
                              </a:rPr>
                              <m:t> đồ</m:t>
                            </m:r>
                            <m:r>
                              <m:rPr>
                                <m:sty m:val="p"/>
                              </m:rPr>
                              <a:rPr lang="vi-VN" sz="2800">
                                <a:latin typeface="Cambria Math" panose="02040503050406030204" pitchFamily="18" charset="0"/>
                              </a:rPr>
                              <m:t>ng</m:t>
                            </m:r>
                            <m:r>
                              <a:rPr lang="vi-VN" sz="2800">
                                <a:latin typeface="Cambria Math" panose="02040503050406030204" pitchFamily="18" charset="0"/>
                              </a:rPr>
                              <m:t> </m:t>
                            </m:r>
                            <m:r>
                              <m:rPr>
                                <m:sty m:val="p"/>
                              </m:rPr>
                              <a:rPr lang="vi-VN" sz="2800">
                                <a:latin typeface="Cambria Math" panose="02040503050406030204" pitchFamily="18" charset="0"/>
                              </a:rPr>
                              <m:t>xu</m:t>
                            </m:r>
                          </m:den>
                        </m:f>
                      </m:oMath>
                    </m:oMathPara>
                  </a14:m>
                  <a:endParaRPr lang="vi-VN" sz="2800">
                    <a:latin typeface="+mj-lt"/>
                    <a:ea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E1555BB-70C3-41E3-B2E4-D36EF2784B03}"/>
                    </a:ext>
                  </a:extLst>
                </p:cNvPr>
                <p:cNvSpPr txBox="1">
                  <a:spLocks noRot="1" noChangeAspect="1" noMove="1" noResize="1" noEditPoints="1" noAdjustHandles="1" noChangeArrowheads="1" noChangeShapeType="1" noTextEdit="1"/>
                </p:cNvSpPr>
                <p:nvPr/>
              </p:nvSpPr>
              <p:spPr>
                <a:xfrm>
                  <a:off x="1152700" y="2474810"/>
                  <a:ext cx="9835979" cy="3649717"/>
                </a:xfrm>
                <a:prstGeom prst="rect">
                  <a:avLst/>
                </a:prstGeom>
                <a:blipFill>
                  <a:blip r:embed="rId5"/>
                  <a:stretch>
                    <a:fillRect l="-1239" t="-1669"/>
                  </a:stretch>
                </a:blipFill>
              </p:spPr>
              <p:txBody>
                <a:bodyPr/>
                <a:lstStyle/>
                <a:p>
                  <a:r>
                    <a:rPr lang="vi-VN">
                      <a:noFill/>
                    </a:rPr>
                    <a:t> </a:t>
                  </a:r>
                </a:p>
              </p:txBody>
            </p:sp>
          </mc:Fallback>
        </mc:AlternateContent>
      </p:grpSp>
    </p:spTree>
    <p:extLst>
      <p:ext uri="{BB962C8B-B14F-4D97-AF65-F5344CB8AC3E}">
        <p14:creationId xmlns:p14="http://schemas.microsoft.com/office/powerpoint/2010/main" val="376325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Parallelogram 9">
            <a:extLst>
              <a:ext uri="{FF2B5EF4-FFF2-40B4-BE49-F238E27FC236}">
                <a16:creationId xmlns:a16="http://schemas.microsoft.com/office/drawing/2014/main" id="{ACD88364-B059-4C87-B363-F96257943557}"/>
              </a:ext>
            </a:extLst>
          </p:cNvPr>
          <p:cNvSpPr/>
          <p:nvPr/>
        </p:nvSpPr>
        <p:spPr>
          <a:xfrm>
            <a:off x="572930" y="896663"/>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49732B8-DC63-4811-B9D2-5C1C4AACE168}"/>
              </a:ext>
            </a:extLst>
          </p:cNvPr>
          <p:cNvSpPr txBox="1"/>
          <p:nvPr/>
        </p:nvSpPr>
        <p:spPr>
          <a:xfrm>
            <a:off x="2693772" y="864971"/>
            <a:ext cx="9119287"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Tính xác suất thực nghiệm của biến cố “Mặt xuất hiện của đông xu là mặt N” trong mỗi tr</a:t>
            </a:r>
            <a:r>
              <a:rPr lang="vi-VN" sz="2800">
                <a:latin typeface="Times New Roman" panose="02020603050405020304" pitchFamily="18" charset="0"/>
                <a:cs typeface="Times New Roman" panose="02020603050405020304" pitchFamily="18" charset="0"/>
              </a:rPr>
              <a:t>ường hợp sau:</a:t>
            </a:r>
          </a:p>
        </p:txBody>
      </p:sp>
      <p:sp>
        <p:nvSpPr>
          <p:cNvPr id="12" name="TextBox 11">
            <a:extLst>
              <a:ext uri="{FF2B5EF4-FFF2-40B4-BE49-F238E27FC236}">
                <a16:creationId xmlns:a16="http://schemas.microsoft.com/office/drawing/2014/main" id="{600B71C2-9130-42C8-813C-D84C355217A2}"/>
              </a:ext>
            </a:extLst>
          </p:cNvPr>
          <p:cNvSpPr txBox="1"/>
          <p:nvPr/>
        </p:nvSpPr>
        <p:spPr>
          <a:xfrm>
            <a:off x="2594918" y="1804083"/>
            <a:ext cx="91192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a)Tung đồng xu 30 lần liên tiếp, có 17 lần xuất hiện mặt N</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D2A05F-B3BA-4EA7-96E9-5A35D44674DB}"/>
              </a:ext>
            </a:extLst>
          </p:cNvPr>
          <p:cNvSpPr txBox="1"/>
          <p:nvPr/>
        </p:nvSpPr>
        <p:spPr>
          <a:xfrm>
            <a:off x="2594918" y="2347781"/>
            <a:ext cx="91192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b)Tung đồng xu 27 lần liên tiếp, có 14 lần xuất hiện mặt S</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63D59C8-C3C8-478A-892A-42029F7098C3}"/>
              </a:ext>
            </a:extLst>
          </p:cNvPr>
          <p:cNvSpPr txBox="1"/>
          <p:nvPr/>
        </p:nvSpPr>
        <p:spPr>
          <a:xfrm>
            <a:off x="6227806" y="2817337"/>
            <a:ext cx="1779373" cy="523220"/>
          </a:xfrm>
          <a:prstGeom prst="rect">
            <a:avLst/>
          </a:prstGeom>
          <a:noFill/>
        </p:spPr>
        <p:txBody>
          <a:bodyPr wrap="square" rtlCol="0">
            <a:spAutoFit/>
          </a:bodyPr>
          <a:lstStyle/>
          <a:p>
            <a:r>
              <a:rPr lang="vi-VN" sz="2800" b="1" i="1" u="sng"/>
              <a:t>Giải</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E60D478-0FAE-4FE3-AE69-18D106CB98FE}"/>
                  </a:ext>
                </a:extLst>
              </p:cNvPr>
              <p:cNvSpPr/>
              <p:nvPr/>
            </p:nvSpPr>
            <p:spPr>
              <a:xfrm>
                <a:off x="527222" y="3278827"/>
                <a:ext cx="11088130" cy="1211678"/>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a.Xác suất thực nghiệm của biến cố “ Mặt xuất hiện của đồng xu là mặt N” là </a:t>
                </a:r>
                <a14:m>
                  <m:oMath xmlns:m="http://schemas.openxmlformats.org/officeDocument/2006/math">
                    <m:f>
                      <m:fPr>
                        <m:ctrlPr>
                          <a:rPr lang="en-US" sz="280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17</m:t>
                        </m:r>
                      </m:num>
                      <m:den>
                        <m:r>
                          <m:rPr>
                            <m:nor/>
                          </m:rPr>
                          <a:rPr lang="en-US" sz="2800" b="0" i="0" smtClean="0">
                            <a:solidFill>
                              <a:srgbClr val="0000CC"/>
                            </a:solidFill>
                            <a:latin typeface="Cambria Math" panose="02040503050406030204" pitchFamily="18" charset="0"/>
                          </a:rPr>
                          <m:t>30</m:t>
                        </m:r>
                      </m:den>
                    </m:f>
                  </m:oMath>
                </a14:m>
                <a:endParaRPr lang="vi-VN" sz="2800">
                  <a:solidFill>
                    <a:srgbClr val="0000CC"/>
                  </a:solidFill>
                </a:endParaRPr>
              </a:p>
            </p:txBody>
          </p:sp>
        </mc:Choice>
        <mc:Fallback xmlns="">
          <p:sp>
            <p:nvSpPr>
              <p:cNvPr id="6" name="Rectangle 5">
                <a:extLst>
                  <a:ext uri="{FF2B5EF4-FFF2-40B4-BE49-F238E27FC236}">
                    <a16:creationId xmlns:a16="http://schemas.microsoft.com/office/drawing/2014/main" id="{EE60D478-0FAE-4FE3-AE69-18D106CB98FE}"/>
                  </a:ext>
                </a:extLst>
              </p:cNvPr>
              <p:cNvSpPr>
                <a:spLocks noRot="1" noChangeAspect="1" noMove="1" noResize="1" noEditPoints="1" noAdjustHandles="1" noChangeArrowheads="1" noChangeShapeType="1" noTextEdit="1"/>
              </p:cNvSpPr>
              <p:nvPr/>
            </p:nvSpPr>
            <p:spPr>
              <a:xfrm>
                <a:off x="527222" y="3278827"/>
                <a:ext cx="11088130" cy="1211678"/>
              </a:xfrm>
              <a:prstGeom prst="rect">
                <a:avLst/>
              </a:prstGeom>
              <a:blipFill>
                <a:blip r:embed="rId3"/>
                <a:stretch>
                  <a:fillRect l="-1100" t="-5528" b="-5025"/>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id="{8ED61FC1-C7CF-4F3F-996C-CA17B83CAEE6}"/>
              </a:ext>
            </a:extLst>
          </p:cNvPr>
          <p:cNvSpPr/>
          <p:nvPr/>
        </p:nvSpPr>
        <p:spPr>
          <a:xfrm>
            <a:off x="527221" y="4465075"/>
            <a:ext cx="11310552" cy="954107"/>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b) Khi tung đồng xu 27 lần liên tiếp, do mặt S xuất hiện 14 lần nên mặt N xuất hiện 13 lần.</a:t>
            </a:r>
            <a:endParaRPr lang="vi-VN" sz="2800">
              <a:solidFill>
                <a:srgbClr val="0000CC"/>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5679979-6582-4E03-8935-F17795601091}"/>
                  </a:ext>
                </a:extLst>
              </p:cNvPr>
              <p:cNvSpPr/>
              <p:nvPr/>
            </p:nvSpPr>
            <p:spPr>
              <a:xfrm>
                <a:off x="255372" y="5330048"/>
                <a:ext cx="11763633" cy="1210139"/>
              </a:xfrm>
              <a:prstGeom prst="rect">
                <a:avLst/>
              </a:prstGeom>
            </p:spPr>
            <p:txBody>
              <a:bodyPr wrap="square">
                <a:spAutoFit/>
              </a:bodyPr>
              <a:lstStyle/>
              <a:p>
                <a:pPr marL="4745038" indent="-4745038"/>
                <a:r>
                  <a:rPr lang="en-US" sz="2800">
                    <a:solidFill>
                      <a:srgbClr val="0000CC"/>
                    </a:solidFill>
                    <a:latin typeface="Times New Roman" panose="02020603050405020304" pitchFamily="18" charset="0"/>
                    <a:ea typeface="Times New Roman" panose="02020603050405020304" pitchFamily="18" charset="0"/>
                  </a:rPr>
                  <a:t>Vì vậy, xác suất thực nghiệm của biến cố: “Mặt xuất hiện của đồng xu là mặt N” là </a:t>
                </a:r>
                <a14:m>
                  <m:oMath xmlns:m="http://schemas.openxmlformats.org/officeDocument/2006/math">
                    <m:f>
                      <m:fPr>
                        <m:ctrlPr>
                          <a:rPr lang="en-US" sz="280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13</m:t>
                        </m:r>
                      </m:num>
                      <m:den>
                        <m:r>
                          <m:rPr>
                            <m:nor/>
                          </m:rPr>
                          <a:rPr lang="en-US" sz="2800" b="0" i="0" smtClean="0">
                            <a:solidFill>
                              <a:srgbClr val="0000CC"/>
                            </a:solidFill>
                            <a:latin typeface="Cambria Math" panose="02040503050406030204" pitchFamily="18" charset="0"/>
                          </a:rPr>
                          <m:t>27</m:t>
                        </m:r>
                      </m:den>
                    </m:f>
                  </m:oMath>
                </a14:m>
                <a:endParaRPr lang="vi-VN" sz="2800">
                  <a:solidFill>
                    <a:srgbClr val="0000CC"/>
                  </a:solidFill>
                </a:endParaRPr>
              </a:p>
            </p:txBody>
          </p:sp>
        </mc:Choice>
        <mc:Fallback xmlns="">
          <p:sp>
            <p:nvSpPr>
              <p:cNvPr id="11" name="Rectangle 10">
                <a:extLst>
                  <a:ext uri="{FF2B5EF4-FFF2-40B4-BE49-F238E27FC236}">
                    <a16:creationId xmlns:a16="http://schemas.microsoft.com/office/drawing/2014/main" id="{E5679979-6582-4E03-8935-F17795601091}"/>
                  </a:ext>
                </a:extLst>
              </p:cNvPr>
              <p:cNvSpPr>
                <a:spLocks noRot="1" noChangeAspect="1" noMove="1" noResize="1" noEditPoints="1" noAdjustHandles="1" noChangeArrowheads="1" noChangeShapeType="1" noTextEdit="1"/>
              </p:cNvSpPr>
              <p:nvPr/>
            </p:nvSpPr>
            <p:spPr>
              <a:xfrm>
                <a:off x="255372" y="5330048"/>
                <a:ext cx="11763633" cy="1210139"/>
              </a:xfrm>
              <a:prstGeom prst="rect">
                <a:avLst/>
              </a:prstGeom>
              <a:blipFill>
                <a:blip r:embed="rId4"/>
                <a:stretch>
                  <a:fillRect l="-1088" t="-5025" r="-674" b="-5025"/>
                </a:stretch>
              </a:blipFill>
            </p:spPr>
            <p:txBody>
              <a:bodyPr/>
              <a:lstStyle/>
              <a:p>
                <a:r>
                  <a:rPr lang="vi-VN">
                    <a:noFill/>
                  </a:rPr>
                  <a:t> </a:t>
                </a:r>
              </a:p>
            </p:txBody>
          </p:sp>
        </mc:Fallback>
      </mc:AlternateContent>
    </p:spTree>
    <p:extLst>
      <p:ext uri="{BB962C8B-B14F-4D97-AF65-F5344CB8AC3E}">
        <p14:creationId xmlns:p14="http://schemas.microsoft.com/office/powerpoint/2010/main" val="262702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63D59C8-C3C8-478A-892A-42029F7098C3}"/>
              </a:ext>
            </a:extLst>
          </p:cNvPr>
          <p:cNvSpPr txBox="1"/>
          <p:nvPr/>
        </p:nvSpPr>
        <p:spPr>
          <a:xfrm>
            <a:off x="5782963" y="2545488"/>
            <a:ext cx="1779373" cy="523220"/>
          </a:xfrm>
          <a:prstGeom prst="rect">
            <a:avLst/>
          </a:prstGeom>
          <a:noFill/>
        </p:spPr>
        <p:txBody>
          <a:bodyPr wrap="square" rtlCol="0">
            <a:spAutoFit/>
          </a:bodyPr>
          <a:lstStyle/>
          <a:p>
            <a:r>
              <a:rPr lang="vi-VN" sz="2800" b="1" i="1" u="sng"/>
              <a:t>Giải</a:t>
            </a:r>
          </a:p>
        </p:txBody>
      </p:sp>
      <p:pic>
        <p:nvPicPr>
          <p:cNvPr id="13" name="Picture 12">
            <a:extLst>
              <a:ext uri="{FF2B5EF4-FFF2-40B4-BE49-F238E27FC236}">
                <a16:creationId xmlns:a16="http://schemas.microsoft.com/office/drawing/2014/main" id="{766B4931-7CBE-4B3F-A8D2-06ADAF2C125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5589" y="541661"/>
            <a:ext cx="1545868" cy="1484847"/>
          </a:xfrm>
          <a:prstGeom prst="rect">
            <a:avLst/>
          </a:prstGeom>
        </p:spPr>
      </p:pic>
      <p:sp>
        <p:nvSpPr>
          <p:cNvPr id="15" name="Rectangle 14">
            <a:extLst>
              <a:ext uri="{FF2B5EF4-FFF2-40B4-BE49-F238E27FC236}">
                <a16:creationId xmlns:a16="http://schemas.microsoft.com/office/drawing/2014/main" id="{9EC4EB85-E444-4FB7-8351-BD71393D7DF1}"/>
              </a:ext>
            </a:extLst>
          </p:cNvPr>
          <p:cNvSpPr/>
          <p:nvPr/>
        </p:nvSpPr>
        <p:spPr>
          <a:xfrm>
            <a:off x="1738184" y="881615"/>
            <a:ext cx="10173730" cy="1384995"/>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Nếu tung một đồng xu 40 lần liên tiếp, có 19 lần xuất hiện mặt N thì xác suất xuất thực nghiệm của biến cố “Mặt xuất hiện của đồng xu là mặt S” bằng bao nhiêu?</a:t>
            </a:r>
            <a:endParaRPr lang="vi-VN" sz="2800"/>
          </a:p>
        </p:txBody>
      </p:sp>
      <p:sp>
        <p:nvSpPr>
          <p:cNvPr id="5" name="Rectangle 4">
            <a:extLst>
              <a:ext uri="{FF2B5EF4-FFF2-40B4-BE49-F238E27FC236}">
                <a16:creationId xmlns:a16="http://schemas.microsoft.com/office/drawing/2014/main" id="{2B62B6DD-059F-4C69-A60B-3427B9633398}"/>
              </a:ext>
            </a:extLst>
          </p:cNvPr>
          <p:cNvSpPr/>
          <p:nvPr/>
        </p:nvSpPr>
        <p:spPr>
          <a:xfrm>
            <a:off x="968695" y="3194907"/>
            <a:ext cx="5618846" cy="523220"/>
          </a:xfrm>
          <a:prstGeom prst="rect">
            <a:avLst/>
          </a:prstGeom>
        </p:spPr>
        <p:txBody>
          <a:bodyPr wrap="none">
            <a:spAutoFit/>
          </a:bodyPr>
          <a:lstStyle/>
          <a:p>
            <a:r>
              <a:rPr lang="en-US" sz="2800">
                <a:latin typeface="Times New Roman" panose="02020603050405020304" pitchFamily="18" charset="0"/>
                <a:ea typeface="Times New Roman" panose="02020603050405020304" pitchFamily="18" charset="0"/>
              </a:rPr>
              <a:t>Số lần xuất hiện mặt S là 40 - 19 = 21</a:t>
            </a:r>
            <a:endParaRPr lang="vi-VN" sz="2800"/>
          </a:p>
        </p:txBody>
      </p:sp>
      <p:sp>
        <p:nvSpPr>
          <p:cNvPr id="9" name="Rectangle 8">
            <a:extLst>
              <a:ext uri="{FF2B5EF4-FFF2-40B4-BE49-F238E27FC236}">
                <a16:creationId xmlns:a16="http://schemas.microsoft.com/office/drawing/2014/main" id="{99CE8366-D843-4AB9-A733-2F37C9C56840}"/>
              </a:ext>
            </a:extLst>
          </p:cNvPr>
          <p:cNvSpPr/>
          <p:nvPr/>
        </p:nvSpPr>
        <p:spPr>
          <a:xfrm>
            <a:off x="939114" y="3896667"/>
            <a:ext cx="10997513" cy="523220"/>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Xác suất thực nghiệm của biến cố “Mặt xuất hiện của đồng xu là mặt S” là: </a:t>
            </a:r>
            <a:endParaRPr lang="vi-VN" sz="280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5299348-801B-4408-8426-231510B5EAB1}"/>
                  </a:ext>
                </a:extLst>
              </p:cNvPr>
              <p:cNvSpPr txBox="1"/>
              <p:nvPr/>
            </p:nvSpPr>
            <p:spPr>
              <a:xfrm>
                <a:off x="5389649" y="4563061"/>
                <a:ext cx="1112108" cy="809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sz="2800" i="1" smtClean="0">
                              <a:latin typeface="Cambria Math" panose="02040503050406030204" pitchFamily="18" charset="0"/>
                            </a:rPr>
                          </m:ctrlPr>
                        </m:fPr>
                        <m:num>
                          <m:r>
                            <m:rPr>
                              <m:nor/>
                            </m:rPr>
                            <a:rPr lang="vi-VN" sz="2800" b="0" i="0" smtClean="0">
                              <a:latin typeface="Cambria Math" panose="02040503050406030204" pitchFamily="18" charset="0"/>
                            </a:rPr>
                            <m:t>21</m:t>
                          </m:r>
                        </m:num>
                        <m:den>
                          <m:r>
                            <m:rPr>
                              <m:nor/>
                            </m:rPr>
                            <a:rPr lang="vi-VN" sz="2800" b="0" i="0" smtClean="0">
                              <a:latin typeface="Cambria Math" panose="02040503050406030204" pitchFamily="18" charset="0"/>
                            </a:rPr>
                            <m:t>40</m:t>
                          </m:r>
                        </m:den>
                      </m:f>
                    </m:oMath>
                  </m:oMathPara>
                </a14:m>
                <a:endParaRPr lang="vi-VN" sz="2800"/>
              </a:p>
            </p:txBody>
          </p:sp>
        </mc:Choice>
        <mc:Fallback xmlns="">
          <p:sp>
            <p:nvSpPr>
              <p:cNvPr id="16" name="TextBox 15">
                <a:extLst>
                  <a:ext uri="{FF2B5EF4-FFF2-40B4-BE49-F238E27FC236}">
                    <a16:creationId xmlns:a16="http://schemas.microsoft.com/office/drawing/2014/main" id="{A5299348-801B-4408-8426-231510B5EAB1}"/>
                  </a:ext>
                </a:extLst>
              </p:cNvPr>
              <p:cNvSpPr txBox="1">
                <a:spLocks noRot="1" noChangeAspect="1" noMove="1" noResize="1" noEditPoints="1" noAdjustHandles="1" noChangeArrowheads="1" noChangeShapeType="1" noTextEdit="1"/>
              </p:cNvSpPr>
              <p:nvPr/>
            </p:nvSpPr>
            <p:spPr>
              <a:xfrm>
                <a:off x="5389649" y="4563061"/>
                <a:ext cx="1112108" cy="809452"/>
              </a:xfrm>
              <a:prstGeom prst="rect">
                <a:avLst/>
              </a:prstGeom>
              <a:blipFill>
                <a:blip r:embed="rId5"/>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11071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p:bldP spid="5" grpId="0"/>
      <p:bldP spid="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54000" t="51000" r="-25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D7372-AB7D-4D43-9185-62C69E81CB8B}"/>
              </a:ext>
            </a:extLst>
          </p:cNvPr>
          <p:cNvSpPr txBox="1"/>
          <p:nvPr/>
        </p:nvSpPr>
        <p:spPr>
          <a:xfrm>
            <a:off x="510158" y="340103"/>
            <a:ext cx="11485899" cy="954107"/>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2. Mối liên hệ giữa xác suất thực nghiệm của một biến cố với xác suất của biến cố đó khi số lần thực nghiệm rất lớn</a:t>
            </a:r>
            <a:endParaRPr lang="vi-VN" sz="2800">
              <a:solidFill>
                <a:srgbClr val="00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D50BA05-C38B-48E6-8C09-5C43B7E88A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2465" y="1174086"/>
            <a:ext cx="1419237" cy="840337"/>
          </a:xfrm>
          <a:prstGeom prst="rect">
            <a:avLst/>
          </a:prstGeom>
        </p:spPr>
      </p:pic>
      <p:sp>
        <p:nvSpPr>
          <p:cNvPr id="6" name="TextBox 5">
            <a:extLst>
              <a:ext uri="{FF2B5EF4-FFF2-40B4-BE49-F238E27FC236}">
                <a16:creationId xmlns:a16="http://schemas.microsoft.com/office/drawing/2014/main" id="{315DCC1D-761A-4ECF-9C56-71457EAFC1BD}"/>
              </a:ext>
            </a:extLst>
          </p:cNvPr>
          <p:cNvSpPr txBox="1"/>
          <p:nvPr/>
        </p:nvSpPr>
        <p:spPr>
          <a:xfrm>
            <a:off x="2008908" y="1316182"/>
            <a:ext cx="9864437"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Bá t</a:t>
            </a:r>
            <a:r>
              <a:rPr lang="vi-VN" sz="2800">
                <a:latin typeface="Times New Roman" panose="02020603050405020304" pitchFamily="18" charset="0"/>
                <a:cs typeface="Times New Roman" panose="02020603050405020304" pitchFamily="18" charset="0"/>
              </a:rPr>
              <a:t>ước George-Louis Leclerc de Buffon (1707-1788, người Pháp) là một nhà khoa học tự nhiên lớn, nghiên cứu về Thực vật, Động vật, Trái đất, Lịch sử tự nhiên ... Ông đã thí nghiệm việc tung đồng xu nhiều lần và thu được kết quả sau:</a:t>
            </a:r>
          </a:p>
        </p:txBody>
      </p:sp>
      <p:graphicFrame>
        <p:nvGraphicFramePr>
          <p:cNvPr id="7" name="Table 7">
            <a:extLst>
              <a:ext uri="{FF2B5EF4-FFF2-40B4-BE49-F238E27FC236}">
                <a16:creationId xmlns:a16="http://schemas.microsoft.com/office/drawing/2014/main" id="{D5103AB2-7015-462A-9D53-41911B0269D2}"/>
              </a:ext>
            </a:extLst>
          </p:cNvPr>
          <p:cNvGraphicFramePr>
            <a:graphicFrameLocks noGrp="1"/>
          </p:cNvGraphicFramePr>
          <p:nvPr>
            <p:extLst>
              <p:ext uri="{D42A27DB-BD31-4B8C-83A1-F6EECF244321}">
                <p14:modId xmlns:p14="http://schemas.microsoft.com/office/powerpoint/2010/main" val="3572640677"/>
              </p:ext>
            </p:extLst>
          </p:nvPr>
        </p:nvGraphicFramePr>
        <p:xfrm>
          <a:off x="734291" y="3241194"/>
          <a:ext cx="9227127" cy="2194560"/>
        </p:xfrm>
        <a:graphic>
          <a:graphicData uri="http://schemas.openxmlformats.org/drawingml/2006/table">
            <a:tbl>
              <a:tblPr firstRow="1" bandRow="1">
                <a:tableStyleId>{5C22544A-7EE6-4342-B048-85BDC9FD1C3A}</a:tableStyleId>
              </a:tblPr>
              <a:tblGrid>
                <a:gridCol w="2002706">
                  <a:extLst>
                    <a:ext uri="{9D8B030D-6E8A-4147-A177-3AD203B41FA5}">
                      <a16:colId xmlns:a16="http://schemas.microsoft.com/office/drawing/2014/main" val="4180052"/>
                    </a:ext>
                  </a:extLst>
                </a:gridCol>
                <a:gridCol w="2013190">
                  <a:extLst>
                    <a:ext uri="{9D8B030D-6E8A-4147-A177-3AD203B41FA5}">
                      <a16:colId xmlns:a16="http://schemas.microsoft.com/office/drawing/2014/main" val="175343965"/>
                    </a:ext>
                  </a:extLst>
                </a:gridCol>
                <a:gridCol w="5211231">
                  <a:extLst>
                    <a:ext uri="{9D8B030D-6E8A-4147-A177-3AD203B41FA5}">
                      <a16:colId xmlns:a16="http://schemas.microsoft.com/office/drawing/2014/main" val="3785419722"/>
                    </a:ext>
                  </a:extLst>
                </a:gridCol>
              </a:tblGrid>
              <a:tr h="370840">
                <a:tc>
                  <a:txBody>
                    <a:bodyPr/>
                    <a:lstStyle/>
                    <a:p>
                      <a:pPr algn="ctr"/>
                      <a:r>
                        <a:rPr lang="vi-VN" sz="2400">
                          <a:latin typeface="Times New Roman" panose="02020603050405020304" pitchFamily="18" charset="0"/>
                          <a:cs typeface="Times New Roman" panose="02020603050405020304" pitchFamily="18" charset="0"/>
                        </a:rPr>
                        <a:t>Số lần tung</a:t>
                      </a:r>
                    </a:p>
                  </a:txBody>
                  <a:tcPr/>
                </a:tc>
                <a:tc>
                  <a:txBody>
                    <a:bodyPr/>
                    <a:lstStyle/>
                    <a:p>
                      <a:pPr algn="ctr"/>
                      <a:r>
                        <a:rPr lang="vi-VN" sz="2400">
                          <a:latin typeface="Times New Roman" panose="02020603050405020304" pitchFamily="18" charset="0"/>
                          <a:cs typeface="Times New Roman" panose="02020603050405020304" pitchFamily="18" charset="0"/>
                        </a:rPr>
                        <a:t>Số lần mặt N xuất hiện</a:t>
                      </a:r>
                    </a:p>
                  </a:txBody>
                  <a:tcPr/>
                </a:tc>
                <a:tc>
                  <a:txBody>
                    <a:bodyPr/>
                    <a:lstStyle/>
                    <a:p>
                      <a:pPr algn="ctr"/>
                      <a:r>
                        <a:rPr lang="vi-VN" sz="2400">
                          <a:latin typeface="Times New Roman" panose="02020603050405020304" pitchFamily="18" charset="0"/>
                          <a:cs typeface="Times New Roman" panose="02020603050405020304" pitchFamily="18" charset="0"/>
                        </a:rPr>
                        <a:t>Xác suất thực nghiệm của biến cố </a:t>
                      </a:r>
                    </a:p>
                    <a:p>
                      <a:pPr algn="ctr"/>
                      <a:r>
                        <a:rPr lang="vi-VN" sz="2400">
                          <a:latin typeface="Times New Roman" panose="02020603050405020304" pitchFamily="18" charset="0"/>
                          <a:cs typeface="Times New Roman" panose="02020603050405020304" pitchFamily="18" charset="0"/>
                        </a:rPr>
                        <a:t>“Mặt xuất hiện của đồng xu là mặt N”</a:t>
                      </a:r>
                    </a:p>
                  </a:txBody>
                  <a:tcPr/>
                </a:tc>
                <a:extLst>
                  <a:ext uri="{0D108BD9-81ED-4DB2-BD59-A6C34878D82A}">
                    <a16:rowId xmlns:a16="http://schemas.microsoft.com/office/drawing/2014/main" val="1214443852"/>
                  </a:ext>
                </a:extLst>
              </a:tr>
              <a:tr h="370840">
                <a:tc>
                  <a:txBody>
                    <a:bodyPr/>
                    <a:lstStyle/>
                    <a:p>
                      <a:pPr algn="ctr"/>
                      <a:r>
                        <a:rPr lang="vi-VN" sz="2400">
                          <a:latin typeface="Times New Roman" panose="02020603050405020304" pitchFamily="18" charset="0"/>
                          <a:cs typeface="Times New Roman" panose="02020603050405020304" pitchFamily="18" charset="0"/>
                        </a:rPr>
                        <a:t>4 040</a:t>
                      </a:r>
                    </a:p>
                  </a:txBody>
                  <a:tcPr/>
                </a:tc>
                <a:tc>
                  <a:txBody>
                    <a:bodyPr/>
                    <a:lstStyle/>
                    <a:p>
                      <a:pPr algn="ctr"/>
                      <a:r>
                        <a:rPr lang="vi-VN" sz="2400">
                          <a:latin typeface="Times New Roman" panose="02020603050405020304" pitchFamily="18" charset="0"/>
                          <a:cs typeface="Times New Roman" panose="02020603050405020304" pitchFamily="18" charset="0"/>
                        </a:rPr>
                        <a:t>2 048</a:t>
                      </a:r>
                    </a:p>
                  </a:txBody>
                  <a:tcPr/>
                </a:tc>
                <a:tc>
                  <a:txBody>
                    <a:bodyPr/>
                    <a:lstStyle/>
                    <a:p>
                      <a:pPr algn="ctr"/>
                      <a:r>
                        <a:rPr lang="vi-VN" sz="2400">
                          <a:latin typeface="Times New Roman" panose="02020603050405020304" pitchFamily="18" charset="0"/>
                          <a:cs typeface="Times New Roman" panose="02020603050405020304" pitchFamily="18" charset="0"/>
                        </a:rPr>
                        <a:t>0,5069</a:t>
                      </a:r>
                    </a:p>
                  </a:txBody>
                  <a:tcPr/>
                </a:tc>
                <a:extLst>
                  <a:ext uri="{0D108BD9-81ED-4DB2-BD59-A6C34878D82A}">
                    <a16:rowId xmlns:a16="http://schemas.microsoft.com/office/drawing/2014/main" val="4032276567"/>
                  </a:ext>
                </a:extLst>
              </a:tr>
              <a:tr h="370840">
                <a:tc>
                  <a:txBody>
                    <a:bodyPr/>
                    <a:lstStyle/>
                    <a:p>
                      <a:pPr algn="ctr"/>
                      <a:r>
                        <a:rPr lang="vi-VN" sz="2400">
                          <a:latin typeface="Times New Roman" panose="02020603050405020304" pitchFamily="18" charset="0"/>
                          <a:cs typeface="Times New Roman" panose="02020603050405020304" pitchFamily="18" charset="0"/>
                        </a:rPr>
                        <a:t>12 000</a:t>
                      </a:r>
                    </a:p>
                  </a:txBody>
                  <a:tcPr/>
                </a:tc>
                <a:tc>
                  <a:txBody>
                    <a:bodyPr/>
                    <a:lstStyle/>
                    <a:p>
                      <a:pPr algn="ctr"/>
                      <a:r>
                        <a:rPr lang="vi-VN" sz="2400">
                          <a:latin typeface="Times New Roman" panose="02020603050405020304" pitchFamily="18" charset="0"/>
                          <a:cs typeface="Times New Roman" panose="02020603050405020304" pitchFamily="18" charset="0"/>
                        </a:rPr>
                        <a:t>6 019</a:t>
                      </a:r>
                    </a:p>
                  </a:txBody>
                  <a:tcPr/>
                </a:tc>
                <a:tc>
                  <a:txBody>
                    <a:bodyPr/>
                    <a:lstStyle/>
                    <a:p>
                      <a:pPr algn="ctr"/>
                      <a:r>
                        <a:rPr lang="vi-VN" sz="2400">
                          <a:latin typeface="Times New Roman" panose="02020603050405020304" pitchFamily="18" charset="0"/>
                          <a:cs typeface="Times New Roman" panose="02020603050405020304" pitchFamily="18" charset="0"/>
                        </a:rPr>
                        <a:t>0,5016</a:t>
                      </a:r>
                    </a:p>
                  </a:txBody>
                  <a:tcPr/>
                </a:tc>
                <a:extLst>
                  <a:ext uri="{0D108BD9-81ED-4DB2-BD59-A6C34878D82A}">
                    <a16:rowId xmlns:a16="http://schemas.microsoft.com/office/drawing/2014/main" val="2289016213"/>
                  </a:ext>
                </a:extLst>
              </a:tr>
              <a:tr h="370840">
                <a:tc>
                  <a:txBody>
                    <a:bodyPr/>
                    <a:lstStyle/>
                    <a:p>
                      <a:pPr algn="ctr"/>
                      <a:r>
                        <a:rPr lang="vi-VN" sz="2400">
                          <a:latin typeface="Times New Roman" panose="02020603050405020304" pitchFamily="18" charset="0"/>
                          <a:cs typeface="Times New Roman" panose="02020603050405020304" pitchFamily="18" charset="0"/>
                        </a:rPr>
                        <a:t>24 000</a:t>
                      </a:r>
                    </a:p>
                  </a:txBody>
                  <a:tcPr/>
                </a:tc>
                <a:tc>
                  <a:txBody>
                    <a:bodyPr/>
                    <a:lstStyle/>
                    <a:p>
                      <a:pPr algn="ctr"/>
                      <a:r>
                        <a:rPr lang="vi-VN" sz="2400">
                          <a:latin typeface="Times New Roman" panose="02020603050405020304" pitchFamily="18" charset="0"/>
                          <a:cs typeface="Times New Roman" panose="02020603050405020304" pitchFamily="18" charset="0"/>
                        </a:rPr>
                        <a:t>12 012</a:t>
                      </a:r>
                    </a:p>
                  </a:txBody>
                  <a:tcPr/>
                </a:tc>
                <a:tc>
                  <a:txBody>
                    <a:bodyPr/>
                    <a:lstStyle/>
                    <a:p>
                      <a:pPr algn="ctr"/>
                      <a:r>
                        <a:rPr lang="vi-VN" sz="2400">
                          <a:latin typeface="Times New Roman" panose="02020603050405020304" pitchFamily="18" charset="0"/>
                          <a:cs typeface="Times New Roman" panose="02020603050405020304" pitchFamily="18" charset="0"/>
                        </a:rPr>
                        <a:t>0,5005</a:t>
                      </a:r>
                    </a:p>
                  </a:txBody>
                  <a:tcPr/>
                </a:tc>
                <a:extLst>
                  <a:ext uri="{0D108BD9-81ED-4DB2-BD59-A6C34878D82A}">
                    <a16:rowId xmlns:a16="http://schemas.microsoft.com/office/drawing/2014/main" val="227220591"/>
                  </a:ext>
                </a:extLst>
              </a:tr>
            </a:tbl>
          </a:graphicData>
        </a:graphic>
      </p:graphicFrame>
    </p:spTree>
    <p:extLst>
      <p:ext uri="{BB962C8B-B14F-4D97-AF65-F5344CB8AC3E}">
        <p14:creationId xmlns:p14="http://schemas.microsoft.com/office/powerpoint/2010/main" val="191468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docProps/app.xml><?xml version="1.0" encoding="utf-8"?>
<Properties xmlns="http://schemas.openxmlformats.org/officeDocument/2006/extended-properties" xmlns:vt="http://schemas.openxmlformats.org/officeDocument/2006/docPropsVTypes">
  <TotalTime>341</TotalTime>
  <Words>2978</Words>
  <Application>Microsoft Office PowerPoint</Application>
  <PresentationFormat>Widescreen</PresentationFormat>
  <Paragraphs>190</Paragraphs>
  <Slides>37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Avenir Next LT Pro Light</vt:lpstr>
      <vt:lpstr>Calibri</vt:lpstr>
      <vt:lpstr>Calibri Light</vt:lpstr>
      <vt:lpstr>Cambria Math</vt:lpstr>
      <vt:lpstr>Posterama</vt:lpstr>
      <vt:lpstr>Symbol</vt:lpstr>
      <vt:lpstr>Times New Roman</vt:lpstr>
      <vt:lpstr>Office Theme</vt:lpstr>
      <vt:lpstr>Custom</vt:lpstr>
      <vt:lpstr>Chào mừng bạn đến thư viện số  trường thcs xã nguyễn ÚY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DANG TRONG NGUYEN</cp:lastModifiedBy>
  <cp:revision>47</cp:revision>
  <dcterms:created xsi:type="dcterms:W3CDTF">2023-07-11T07:41:50Z</dcterms:created>
  <dcterms:modified xsi:type="dcterms:W3CDTF">2024-03-15T23:01:18Z</dcterms:modified>
</cp:coreProperties>
</file>