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30"/>
  </p:notesMasterIdLst>
  <p:sldIdLst>
    <p:sldId id="336" r:id="rId6"/>
    <p:sldId id="257" r:id="rId7"/>
    <p:sldId id="258" r:id="rId8"/>
    <p:sldId id="310" r:id="rId9"/>
    <p:sldId id="355" r:id="rId10"/>
    <p:sldId id="291" r:id="rId11"/>
    <p:sldId id="264" r:id="rId12"/>
    <p:sldId id="286" r:id="rId13"/>
    <p:sldId id="337" r:id="rId14"/>
    <p:sldId id="350" r:id="rId15"/>
    <p:sldId id="356" r:id="rId16"/>
    <p:sldId id="357" r:id="rId17"/>
    <p:sldId id="289" r:id="rId18"/>
    <p:sldId id="293" r:id="rId19"/>
    <p:sldId id="358" r:id="rId20"/>
    <p:sldId id="354" r:id="rId21"/>
    <p:sldId id="359" r:id="rId22"/>
    <p:sldId id="318" r:id="rId23"/>
    <p:sldId id="321" r:id="rId24"/>
    <p:sldId id="325" r:id="rId25"/>
    <p:sldId id="324" r:id="rId26"/>
    <p:sldId id="319" r:id="rId27"/>
    <p:sldId id="279" r:id="rId28"/>
    <p:sldId id="2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zhenbo" initials="y" lastIdx="1" clrIdx="0">
    <p:extLst>
      <p:ext uri="{19B8F6BF-5375-455C-9EA6-DF929625EA0E}">
        <p15:presenceInfo xmlns:p15="http://schemas.microsoft.com/office/powerpoint/2012/main" userId="S-1-5-21-2973485031-1523744116-342842327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519F"/>
    <a:srgbClr val="E2891E"/>
    <a:srgbClr val="000000"/>
    <a:srgbClr val="B6954A"/>
    <a:srgbClr val="416529"/>
    <a:srgbClr val="4112EE"/>
    <a:srgbClr val="3CC453"/>
    <a:srgbClr val="16EA76"/>
    <a:srgbClr val="F7093C"/>
    <a:srgbClr val="270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806" autoAdjust="0"/>
  </p:normalViewPr>
  <p:slideViewPr>
    <p:cSldViewPr snapToGrid="0">
      <p:cViewPr varScale="1">
        <p:scale>
          <a:sx n="51" d="100"/>
          <a:sy n="51" d="100"/>
        </p:scale>
        <p:origin x="125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e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3.wmf"/><Relationship Id="rId7" Type="http://schemas.openxmlformats.org/officeDocument/2006/relationships/image" Target="../media/image76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55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3.wmf"/><Relationship Id="rId7" Type="http://schemas.openxmlformats.org/officeDocument/2006/relationships/image" Target="../media/image76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4.wmf"/><Relationship Id="rId7" Type="http://schemas.openxmlformats.org/officeDocument/2006/relationships/image" Target="../media/image87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0.wmf"/><Relationship Id="rId5" Type="http://schemas.openxmlformats.org/officeDocument/2006/relationships/image" Target="../media/image86.wmf"/><Relationship Id="rId10" Type="http://schemas.openxmlformats.org/officeDocument/2006/relationships/image" Target="../media/image79.wmf"/><Relationship Id="rId4" Type="http://schemas.openxmlformats.org/officeDocument/2006/relationships/image" Target="../media/image85.wmf"/><Relationship Id="rId9" Type="http://schemas.openxmlformats.org/officeDocument/2006/relationships/image" Target="../media/image8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3.wmf"/><Relationship Id="rId7" Type="http://schemas.openxmlformats.org/officeDocument/2006/relationships/image" Target="../media/image36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5.wmf"/><Relationship Id="rId5" Type="http://schemas.openxmlformats.org/officeDocument/2006/relationships/image" Target="../media/image20.wmf"/><Relationship Id="rId4" Type="http://schemas.openxmlformats.org/officeDocument/2006/relationships/image" Target="../media/image34.wmf"/><Relationship Id="rId9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e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SGK/T1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54663-762E-4606-A814-1123A64662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54663-762E-4606-A814-1123A64662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38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47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89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73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1-SGK/T101.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HS: 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ABCD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thang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ABCD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AB//CD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FC835BF-0F5C-45B4-975A-982ED9BB8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33356"/>
              </p:ext>
            </p:extLst>
          </p:nvPr>
        </p:nvGraphicFramePr>
        <p:xfrm>
          <a:off x="3200400" y="4481513"/>
          <a:ext cx="4572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8" name="Equation" r:id="rId4" imgW="456773" imgH="180986" progId="Equation.DSMT4">
                  <p:embed/>
                </p:oleObj>
              </mc:Choice>
              <mc:Fallback>
                <p:oleObj name="Equation" r:id="rId4" imgW="456773" imgH="1809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0400" y="4481513"/>
                        <a:ext cx="4572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85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1-SGK/T101.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HS: 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thang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ABCD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AB//CD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FC835BF-0F5C-45B4-975A-982ED9BB8E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4481513"/>
          <a:ext cx="4572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3" name="Equation" r:id="rId4" imgW="456773" imgH="180986" progId="Equation.DSMT4">
                  <p:embed/>
                </p:oleObj>
              </mc:Choice>
              <mc:Fallback>
                <p:oleObj name="Equation" r:id="rId4" imgW="456773" imgH="18098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FC835BF-0F5C-45B4-975A-982ED9BB8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0400" y="4481513"/>
                        <a:ext cx="4572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158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GV: 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2-SGK/T101.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HS: 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thang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ABCD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AB//CD,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=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GV: 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 2-SGK/T101.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HS: 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thang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ABCD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AB//CD,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= </a:t>
            </a:r>
            <a:r>
              <a:rPr lang="en-US" sz="1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lang="en-US" sz="1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GV: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9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thang,…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61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0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 chiếu hoạt động 3, Yêu cầu HS đọc nội dung. </a:t>
            </a: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 tìm câu trả lời.</a:t>
            </a: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2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2"/>
            <a:ext cx="5221224" cy="3056343"/>
          </a:xfrm>
        </p:spPr>
        <p:txBody>
          <a:bodyPr anchor="b">
            <a:normAutofit/>
          </a:bodyPr>
          <a:lstStyle>
            <a:lvl1pPr algn="l">
              <a:defRPr sz="3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9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5" y="72518"/>
            <a:ext cx="8297380" cy="1326514"/>
          </a:xfrm>
        </p:spPr>
        <p:txBody>
          <a:bodyPr anchor="b">
            <a:norm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3" y="2072640"/>
            <a:ext cx="8324089" cy="3493008"/>
          </a:xfrm>
        </p:spPr>
        <p:txBody>
          <a:bodyPr>
            <a:norm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500"/>
            </a:lvl1pPr>
            <a:lvl2pPr marL="600075" indent="-257175">
              <a:lnSpc>
                <a:spcPts val="1800"/>
              </a:lnSpc>
              <a:buFont typeface="Arial" panose="020B0604020202020204" pitchFamily="34" charset="0"/>
              <a:buChar char="•"/>
              <a:defRPr sz="1500"/>
            </a:lvl2pPr>
            <a:lvl3pPr marL="942975" indent="-257175">
              <a:lnSpc>
                <a:spcPts val="1800"/>
              </a:lnSpc>
              <a:buFont typeface="Arial" panose="020B0604020202020204" pitchFamily="34" charset="0"/>
              <a:buChar char="•"/>
              <a:defRPr sz="1500"/>
            </a:lvl3pPr>
            <a:lvl4pPr marL="1285875" indent="-257175">
              <a:lnSpc>
                <a:spcPts val="1800"/>
              </a:lnSpc>
              <a:buFont typeface="Arial" panose="020B0604020202020204" pitchFamily="34" charset="0"/>
              <a:buChar char="•"/>
              <a:defRPr sz="1500"/>
            </a:lvl4pPr>
            <a:lvl5pPr marL="1628775" indent="-257175">
              <a:lnSpc>
                <a:spcPts val="1800"/>
              </a:lnSpc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4"/>
            <a:ext cx="2670048" cy="365125"/>
          </a:xfrm>
        </p:spPr>
        <p:txBody>
          <a:bodyPr/>
          <a:lstStyle>
            <a:lvl1pPr>
              <a:defRPr sz="105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5" y="6246624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9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78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70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18967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4084322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45438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441962"/>
            <a:ext cx="5641897" cy="331689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3" y="4068392"/>
            <a:ext cx="5580587" cy="219759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2100"/>
            </a:lvl1pPr>
            <a:lvl2pPr marL="342900" indent="0">
              <a:lnSpc>
                <a:spcPts val="1800"/>
              </a:lnSpc>
              <a:buNone/>
              <a:defRPr sz="1500"/>
            </a:lvl2pPr>
            <a:lvl3pPr marL="685800" indent="0">
              <a:lnSpc>
                <a:spcPts val="1800"/>
              </a:lnSpc>
              <a:buNone/>
              <a:defRPr sz="1500"/>
            </a:lvl3pPr>
            <a:lvl4pPr marL="1028700" indent="0">
              <a:lnSpc>
                <a:spcPts val="1800"/>
              </a:lnSpc>
              <a:buNone/>
              <a:defRPr sz="1500"/>
            </a:lvl4pPr>
            <a:lvl5pPr marL="1371600" indent="0">
              <a:lnSpc>
                <a:spcPts val="1800"/>
              </a:lnSpc>
              <a:buNone/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1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5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5" y="72518"/>
            <a:ext cx="10405175" cy="1326514"/>
          </a:xfrm>
        </p:spPr>
        <p:txBody>
          <a:bodyPr anchor="b">
            <a:norm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500"/>
            </a:lvl1pPr>
            <a:lvl2pPr marL="1714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2pPr>
            <a:lvl3pPr marL="5143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3pPr>
            <a:lvl4pPr marL="1714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4pPr>
            <a:lvl5pPr marL="8572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5pPr>
            <a:lvl6pPr marL="120015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500"/>
            </a:lvl1pPr>
            <a:lvl2pPr marL="1714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2pPr>
            <a:lvl3pPr marL="5143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3pPr>
            <a:lvl4pPr marL="8572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4pPr>
            <a:lvl5pPr marL="12001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4"/>
            <a:ext cx="2670048" cy="365125"/>
          </a:xfrm>
        </p:spPr>
        <p:txBody>
          <a:bodyPr/>
          <a:lstStyle>
            <a:lvl1pPr>
              <a:defRPr sz="105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5" y="6246624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82890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5" y="72518"/>
            <a:ext cx="10405175" cy="1326514"/>
          </a:xfrm>
        </p:spPr>
        <p:txBody>
          <a:bodyPr anchor="b">
            <a:norm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4" y="2073275"/>
            <a:ext cx="3144837" cy="3687763"/>
          </a:xfrm>
        </p:spPr>
        <p:txBody>
          <a:bodyPr>
            <a:normAutofit/>
          </a:bodyPr>
          <a:lstStyle>
            <a:lvl1pPr marL="240030" indent="-24003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defRPr sz="1500"/>
            </a:lvl1pPr>
            <a:lvl2pPr marL="514350" indent="-24003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lphaLcPeriod"/>
              <a:defRPr sz="1500"/>
            </a:lvl2pPr>
            <a:lvl3pPr marL="857250" indent="-24003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arenR"/>
              <a:defRPr sz="1500"/>
            </a:lvl3pPr>
            <a:lvl4pPr marL="1200150" indent="-24003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  <a:defRPr sz="1500"/>
            </a:lvl4pPr>
            <a:lvl5pPr marL="1543050" indent="-24003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romanLcPeriod"/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1" y="2073275"/>
            <a:ext cx="6192839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500"/>
            </a:lvl1pPr>
            <a:lvl2pPr marL="1714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2pPr>
            <a:lvl3pPr marL="5143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3pPr>
            <a:lvl4pPr marL="8572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4pPr>
            <a:lvl5pPr marL="12001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4"/>
            <a:ext cx="2670048" cy="365125"/>
          </a:xfrm>
        </p:spPr>
        <p:txBody>
          <a:bodyPr/>
          <a:lstStyle>
            <a:lvl1pPr>
              <a:defRPr sz="105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5" y="6246624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76944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5"/>
            <a:ext cx="2182091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500"/>
            </a:lvl1pPr>
            <a:lvl2pPr marL="34290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350"/>
            </a:lvl2pPr>
            <a:lvl3pPr marL="68580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200"/>
            </a:lvl3pPr>
            <a:lvl4pPr marL="102870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050"/>
            </a:lvl4pPr>
            <a:lvl5pPr marL="137160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05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4"/>
            <a:ext cx="1188720" cy="365125"/>
          </a:xfrm>
        </p:spPr>
        <p:txBody>
          <a:bodyPr/>
          <a:lstStyle>
            <a:lvl1pPr>
              <a:defRPr sz="105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2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9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500"/>
            </a:lvl1pPr>
            <a:lvl2pPr marL="34290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350"/>
            </a:lvl2pPr>
            <a:lvl3pPr marL="68580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200"/>
            </a:lvl3pPr>
            <a:lvl4pPr marL="102870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050"/>
            </a:lvl4pPr>
            <a:lvl5pPr marL="137160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05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4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/>
            </a:lvl1pPr>
            <a:lvl2pPr>
              <a:spcBef>
                <a:spcPts val="0"/>
              </a:spcBef>
              <a:spcAft>
                <a:spcPts val="450"/>
              </a:spcAft>
              <a:defRPr/>
            </a:lvl2pPr>
            <a:lvl3pPr>
              <a:spcBef>
                <a:spcPts val="0"/>
              </a:spcBef>
              <a:spcAft>
                <a:spcPts val="450"/>
              </a:spcAft>
              <a:defRPr/>
            </a:lvl3pPr>
            <a:lvl4pPr>
              <a:spcBef>
                <a:spcPts val="0"/>
              </a:spcBef>
              <a:spcAft>
                <a:spcPts val="450"/>
              </a:spcAft>
              <a:defRPr sz="1500"/>
            </a:lvl4pPr>
            <a:lvl5pPr>
              <a:spcBef>
                <a:spcPts val="0"/>
              </a:spcBef>
              <a:spcAft>
                <a:spcPts val="450"/>
              </a:spcAft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4"/>
            <a:ext cx="1188720" cy="365125"/>
          </a:xfrm>
        </p:spPr>
        <p:txBody>
          <a:bodyPr/>
          <a:lstStyle>
            <a:lvl1pPr>
              <a:defRPr sz="105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26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1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5" y="72518"/>
            <a:ext cx="10405175" cy="1326514"/>
          </a:xfrm>
        </p:spPr>
        <p:txBody>
          <a:bodyPr anchor="b">
            <a:norm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71"/>
            <a:ext cx="6192839" cy="3687763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/>
            </a:lvl1pPr>
            <a:lvl2pPr marL="514350"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500"/>
            </a:lvl2pPr>
            <a:lvl3pPr marL="857250"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500"/>
            </a:lvl3pPr>
            <a:lvl4pPr marL="1200150"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500"/>
            </a:lvl4pPr>
            <a:lvl5pPr marL="1543050"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4" y="2058672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Font typeface="+mj-lt"/>
              <a:buNone/>
              <a:defRPr sz="1500"/>
            </a:lvl1pPr>
            <a:lvl2pPr marL="171450" indent="-171450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Font typeface="+mj-lt"/>
              <a:buNone/>
              <a:defRPr sz="1500"/>
            </a:lvl2pPr>
            <a:lvl3pPr marL="0" indent="0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Font typeface="+mj-lt"/>
              <a:buNone/>
              <a:defRPr sz="1500"/>
            </a:lvl3pPr>
            <a:lvl4pPr marL="0" indent="0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Font typeface="+mj-lt"/>
              <a:buNone/>
              <a:defRPr sz="1500"/>
            </a:lvl4pPr>
            <a:lvl5pPr marL="0" indent="0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Font typeface="+mj-lt"/>
              <a:buNone/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4"/>
            <a:ext cx="2670048" cy="365125"/>
          </a:xfrm>
        </p:spPr>
        <p:txBody>
          <a:bodyPr/>
          <a:lstStyle>
            <a:lvl1pPr>
              <a:defRPr sz="105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5" y="6246624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2146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5" y="72518"/>
            <a:ext cx="10405175" cy="1326514"/>
          </a:xfrm>
        </p:spPr>
        <p:txBody>
          <a:bodyPr anchor="b">
            <a:norm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3" y="2043430"/>
            <a:ext cx="10405175" cy="3925467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500"/>
            </a:lvl1pPr>
            <a:lvl2pPr marL="514350" indent="-171450">
              <a:lnSpc>
                <a:spcPct val="100000"/>
              </a:lnSpc>
              <a:spcBef>
                <a:spcPts val="375"/>
              </a:spcBef>
              <a:spcAft>
                <a:spcPts val="450"/>
              </a:spcAft>
              <a:defRPr sz="1500"/>
            </a:lvl2pPr>
            <a:lvl3pPr marL="857250" indent="-171450">
              <a:lnSpc>
                <a:spcPct val="100000"/>
              </a:lnSpc>
              <a:spcBef>
                <a:spcPts val="375"/>
              </a:spcBef>
              <a:spcAft>
                <a:spcPts val="450"/>
              </a:spcAft>
              <a:defRPr sz="1500"/>
            </a:lvl3pPr>
            <a:lvl4pPr marL="1200150" indent="-171450">
              <a:lnSpc>
                <a:spcPct val="100000"/>
              </a:lnSpc>
              <a:spcBef>
                <a:spcPts val="375"/>
              </a:spcBef>
              <a:spcAft>
                <a:spcPts val="450"/>
              </a:spcAft>
              <a:defRPr sz="1500"/>
            </a:lvl4pPr>
            <a:lvl5pPr marL="1543050" indent="-171450">
              <a:lnSpc>
                <a:spcPct val="100000"/>
              </a:lnSpc>
              <a:spcBef>
                <a:spcPts val="375"/>
              </a:spcBef>
              <a:spcAft>
                <a:spcPts val="450"/>
              </a:spcAft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4"/>
            <a:ext cx="2670048" cy="365125"/>
          </a:xfrm>
        </p:spPr>
        <p:txBody>
          <a:bodyPr/>
          <a:lstStyle>
            <a:lvl1pPr>
              <a:defRPr sz="105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5" y="6246624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7224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500"/>
            </a:lvl1pPr>
            <a:lvl2pPr marL="600075" indent="-257175">
              <a:lnSpc>
                <a:spcPts val="1800"/>
              </a:lnSpc>
              <a:buFont typeface="Arial" panose="020B0604020202020204" pitchFamily="34" charset="0"/>
              <a:buChar char="•"/>
              <a:defRPr sz="1500"/>
            </a:lvl2pPr>
            <a:lvl3pPr marL="942975" indent="-257175">
              <a:lnSpc>
                <a:spcPts val="1800"/>
              </a:lnSpc>
              <a:buFont typeface="Arial" panose="020B0604020202020204" pitchFamily="34" charset="0"/>
              <a:buChar char="•"/>
              <a:defRPr sz="1500"/>
            </a:lvl3pPr>
            <a:lvl4pPr marL="1285875" indent="-257175">
              <a:lnSpc>
                <a:spcPts val="1800"/>
              </a:lnSpc>
              <a:buFont typeface="Arial" panose="020B0604020202020204" pitchFamily="34" charset="0"/>
              <a:buChar char="•"/>
              <a:defRPr sz="1500"/>
            </a:lvl4pPr>
            <a:lvl5pPr marL="1628775" indent="-257175">
              <a:lnSpc>
                <a:spcPts val="1800"/>
              </a:lnSpc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11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4672586"/>
            <a:ext cx="10515600" cy="1299411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8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473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1920">
          <p15:clr>
            <a:srgbClr val="F26B43"/>
          </p15:clr>
        </p15:guide>
        <p15:guide id="3" pos="5760">
          <p15:clr>
            <a:srgbClr val="F26B43"/>
          </p15:clr>
        </p15:guide>
        <p15:guide id="4" pos="7104">
          <p15:clr>
            <a:srgbClr val="C35EA4"/>
          </p15:clr>
        </p15:guide>
        <p15:guide id="5" pos="57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6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18.bin"/><Relationship Id="rId7" Type="http://schemas.openxmlformats.org/officeDocument/2006/relationships/image" Target="../media/image32.wmf"/><Relationship Id="rId12" Type="http://schemas.openxmlformats.org/officeDocument/2006/relationships/image" Target="../media/image39.png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3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3.wmf"/><Relationship Id="rId14" Type="http://schemas.openxmlformats.org/officeDocument/2006/relationships/image" Target="../media/image20.wmf"/><Relationship Id="rId22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46.wmf"/><Relationship Id="rId26" Type="http://schemas.openxmlformats.org/officeDocument/2006/relationships/image" Target="../media/image50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25.bin"/><Relationship Id="rId25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emf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49.wmf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8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26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4.wmf"/><Relationship Id="rId22" Type="http://schemas.openxmlformats.org/officeDocument/2006/relationships/image" Target="../media/image4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3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20" Type="http://schemas.openxmlformats.org/officeDocument/2006/relationships/image" Target="../media/image39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55.e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4.emf"/><Relationship Id="rId14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0.gif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46.bin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48.bin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.bin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emf"/><Relationship Id="rId23" Type="http://schemas.openxmlformats.org/officeDocument/2006/relationships/image" Target="../media/image70.emf"/><Relationship Id="rId10" Type="http://schemas.openxmlformats.org/officeDocument/2006/relationships/oleObject" Target="../embeddings/oleObject42.bin"/><Relationship Id="rId19" Type="http://schemas.openxmlformats.org/officeDocument/2006/relationships/oleObject" Target="../embeddings/oleObject47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44.bin"/><Relationship Id="rId22" Type="http://schemas.openxmlformats.org/officeDocument/2006/relationships/image" Target="../media/image6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76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2.wmf"/><Relationship Id="rId12" Type="http://schemas.openxmlformats.org/officeDocument/2006/relationships/image" Target="../media/image55.emf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2.bin"/><Relationship Id="rId5" Type="http://schemas.openxmlformats.org/officeDocument/2006/relationships/image" Target="../media/image71.wmf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56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7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76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2.wmf"/><Relationship Id="rId12" Type="http://schemas.openxmlformats.org/officeDocument/2006/relationships/image" Target="../media/image55.e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71.wmf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63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7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87.wmf"/><Relationship Id="rId3" Type="http://schemas.openxmlformats.org/officeDocument/2006/relationships/image" Target="../media/image90.png"/><Relationship Id="rId21" Type="http://schemas.openxmlformats.org/officeDocument/2006/relationships/oleObject" Target="../embeddings/oleObject73.bin"/><Relationship Id="rId7" Type="http://schemas.openxmlformats.org/officeDocument/2006/relationships/image" Target="../media/image83.wmf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0.wmf"/><Relationship Id="rId20" Type="http://schemas.openxmlformats.org/officeDocument/2006/relationships/image" Target="../media/image88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69.bin"/><Relationship Id="rId24" Type="http://schemas.openxmlformats.org/officeDocument/2006/relationships/image" Target="../media/image79.wmf"/><Relationship Id="rId5" Type="http://schemas.openxmlformats.org/officeDocument/2006/relationships/image" Target="../media/image82.wmf"/><Relationship Id="rId15" Type="http://schemas.openxmlformats.org/officeDocument/2006/relationships/oleObject" Target="../embeddings/oleObject65.bin"/><Relationship Id="rId23" Type="http://schemas.openxmlformats.org/officeDocument/2006/relationships/oleObject" Target="../embeddings/oleObject64.bin"/><Relationship Id="rId10" Type="http://schemas.openxmlformats.org/officeDocument/2006/relationships/image" Target="../media/image84.wmf"/><Relationship Id="rId19" Type="http://schemas.openxmlformats.org/officeDocument/2006/relationships/oleObject" Target="../embeddings/oleObject72.bin"/><Relationship Id="rId4" Type="http://schemas.openxmlformats.org/officeDocument/2006/relationships/oleObject" Target="../embeddings/oleObject66.bin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86.wmf"/><Relationship Id="rId22" Type="http://schemas.openxmlformats.org/officeDocument/2006/relationships/image" Target="../media/image8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95.wmf"/><Relationship Id="rId3" Type="http://schemas.openxmlformats.org/officeDocument/2006/relationships/image" Target="../media/image90.png"/><Relationship Id="rId7" Type="http://schemas.openxmlformats.org/officeDocument/2006/relationships/image" Target="../media/image83.wmf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4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5.bin"/><Relationship Id="rId5" Type="http://schemas.openxmlformats.org/officeDocument/2006/relationships/image" Target="../media/image82.wmf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91.wmf"/><Relationship Id="rId4" Type="http://schemas.openxmlformats.org/officeDocument/2006/relationships/oleObject" Target="../embeddings/oleObject66.bin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9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oleObject" Target="../embeddings/oleObject82.bin"/><Relationship Id="rId3" Type="http://schemas.openxmlformats.org/officeDocument/2006/relationships/image" Target="../media/image90.png"/><Relationship Id="rId7" Type="http://schemas.openxmlformats.org/officeDocument/2006/relationships/image" Target="../media/image83.wmf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9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81.bin"/><Relationship Id="rId5" Type="http://schemas.openxmlformats.org/officeDocument/2006/relationships/image" Target="../media/image82.wmf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96.wmf"/><Relationship Id="rId4" Type="http://schemas.openxmlformats.org/officeDocument/2006/relationships/oleObject" Target="../embeddings/oleObject79.bin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9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svg"/><Relationship Id="rId7" Type="http://schemas.openxmlformats.org/officeDocument/2006/relationships/image" Target="../media/image106.sv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svg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6.png"/><Relationship Id="rId9" Type="http://schemas.openxmlformats.org/officeDocument/2006/relationships/image" Target="../media/image23.wmf"/><Relationship Id="rId1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798" y="1165160"/>
            <a:ext cx="6874002" cy="701741"/>
          </a:xfrm>
        </p:spPr>
        <p:txBody>
          <a:bodyPr>
            <a:normAutofit fontScale="90000"/>
          </a:bodyPr>
          <a:lstStyle/>
          <a:p>
            <a:pPr algn="ctr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thcs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3798" y="2562354"/>
            <a:ext cx="6736316" cy="263829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80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học: Toán  </a:t>
            </a: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80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</a:t>
            </a:r>
            <a:endParaRPr lang="en-US" sz="1800" dirty="0">
              <a:solidFill>
                <a:srgbClr val="1504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80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 </a:t>
            </a:r>
            <a:r>
              <a:rPr lang="en-US" sz="180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lang="en-US" sz="1800" dirty="0">
              <a:solidFill>
                <a:srgbClr val="1504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Hình thang cân</a:t>
            </a:r>
            <a:endParaRPr lang="en-US" sz="1800" dirty="0">
              <a:solidFill>
                <a:srgbClr val="1504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1800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khoa: Cánh Diều</a:t>
            </a:r>
            <a:endParaRPr lang="en-US" sz="1800" dirty="0">
              <a:solidFill>
                <a:srgbClr val="1504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800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800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80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Trọng Nguyên</a:t>
            </a:r>
            <a:endParaRPr lang="en-US" sz="1800" dirty="0">
              <a:solidFill>
                <a:srgbClr val="1504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4B450-D1D3-0134-F8B6-E47FA8FE4FC0}"/>
              </a:ext>
            </a:extLst>
          </p:cNvPr>
          <p:cNvSpPr txBox="1"/>
          <p:nvPr/>
        </p:nvSpPr>
        <p:spPr>
          <a:xfrm>
            <a:off x="4057651" y="1955479"/>
            <a:ext cx="360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CHIẾU ĐIỆN TỬ</a:t>
            </a:r>
            <a:endParaRPr lang="en-US" sz="2400" b="1" dirty="0">
              <a:solidFill>
                <a:prstClr val="black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02779" y="739550"/>
            <a:ext cx="102717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a)So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;       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b)So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EB;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c)Hai tam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BCD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BD?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856427"/>
              </p:ext>
            </p:extLst>
          </p:nvPr>
        </p:nvGraphicFramePr>
        <p:xfrm>
          <a:off x="4054777" y="1602784"/>
          <a:ext cx="749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9" name="Equation" r:id="rId4" imgW="749160" imgH="431640" progId="Equation.DSMT4">
                  <p:embed/>
                </p:oleObj>
              </mc:Choice>
              <mc:Fallback>
                <p:oleObj name="Equation" r:id="rId4" imgW="749160" imgH="431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4777" y="1602784"/>
                        <a:ext cx="749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337102"/>
              </p:ext>
            </p:extLst>
          </p:nvPr>
        </p:nvGraphicFramePr>
        <p:xfrm>
          <a:off x="5261805" y="1579346"/>
          <a:ext cx="749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0" name="Equation" r:id="rId6" imgW="749160" imgH="431640" progId="Equation.DSMT4">
                  <p:embed/>
                </p:oleObj>
              </mc:Choice>
              <mc:Fallback>
                <p:oleObj name="Equation" r:id="rId6" imgW="74916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61805" y="1579346"/>
                        <a:ext cx="749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929231"/>
              </p:ext>
            </p:extLst>
          </p:nvPr>
        </p:nvGraphicFramePr>
        <p:xfrm>
          <a:off x="6319977" y="1598231"/>
          <a:ext cx="73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1" name="Equation" r:id="rId8" imgW="736560" imgH="419040" progId="Equation.DSMT4">
                  <p:embed/>
                </p:oleObj>
              </mc:Choice>
              <mc:Fallback>
                <p:oleObj name="Equation" r:id="rId8" imgW="736560" imgH="419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19977" y="1598231"/>
                        <a:ext cx="736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77047"/>
              </p:ext>
            </p:extLst>
          </p:nvPr>
        </p:nvGraphicFramePr>
        <p:xfrm>
          <a:off x="7796003" y="1574628"/>
          <a:ext cx="74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2" name="Equation" r:id="rId10" imgW="749160" imgH="419040" progId="Equation.DSMT4">
                  <p:embed/>
                </p:oleObj>
              </mc:Choice>
              <mc:Fallback>
                <p:oleObj name="Equation" r:id="rId10" imgW="749160" imgH="419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96003" y="1574628"/>
                        <a:ext cx="749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3" descr="Description: C:\Users\Administrator\Desktop\anh 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60" y="4485275"/>
            <a:ext cx="2157004" cy="22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Đối tượng 11">
            <a:extLst>
              <a:ext uri="{FF2B5EF4-FFF2-40B4-BE49-F238E27FC236}">
                <a16:creationId xmlns:a16="http://schemas.microsoft.com/office/drawing/2014/main" id="{68261BE4-1B0B-426B-A7B0-D5D1D89345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351620"/>
              </p:ext>
            </p:extLst>
          </p:nvPr>
        </p:nvGraphicFramePr>
        <p:xfrm>
          <a:off x="4448013" y="789284"/>
          <a:ext cx="12906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3" name="Equation" r:id="rId13" imgW="469800" imgH="177480" progId="Equation.DSMT4">
                  <p:embed/>
                </p:oleObj>
              </mc:Choice>
              <mc:Fallback>
                <p:oleObj name="Equation" r:id="rId13" imgW="469800" imgH="177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215742AA-E006-4B01-AA3B-2FE2A6FC3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48013" y="789284"/>
                        <a:ext cx="129063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11">
            <a:extLst>
              <a:ext uri="{FF2B5EF4-FFF2-40B4-BE49-F238E27FC236}">
                <a16:creationId xmlns:a16="http://schemas.microsoft.com/office/drawing/2014/main" id="{F4B627B2-60F2-4E15-A3F7-C636E7DE1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073861"/>
              </p:ext>
            </p:extLst>
          </p:nvPr>
        </p:nvGraphicFramePr>
        <p:xfrm>
          <a:off x="6137714" y="844682"/>
          <a:ext cx="29051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4" name="Equation" r:id="rId15" imgW="1244520" imgH="203040" progId="Equation.DSMT4">
                  <p:embed/>
                </p:oleObj>
              </mc:Choice>
              <mc:Fallback>
                <p:oleObj name="Equation" r:id="rId15" imgW="1244520" imgH="20304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215742AA-E006-4B01-AA3B-2FE2A6FC3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37714" y="844682"/>
                        <a:ext cx="29051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11">
            <a:extLst>
              <a:ext uri="{FF2B5EF4-FFF2-40B4-BE49-F238E27FC236}">
                <a16:creationId xmlns:a16="http://schemas.microsoft.com/office/drawing/2014/main" id="{CE70E8F6-03E0-4FB4-845B-D44D7B35E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58903"/>
              </p:ext>
            </p:extLst>
          </p:nvPr>
        </p:nvGraphicFramePr>
        <p:xfrm>
          <a:off x="9352957" y="773874"/>
          <a:ext cx="41565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5" name="Equation" r:id="rId17" imgW="139680" imgH="164880" progId="Equation.DSMT4">
                  <p:embed/>
                </p:oleObj>
              </mc:Choice>
              <mc:Fallback>
                <p:oleObj name="Equation" r:id="rId17" imgW="139680" imgH="1648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215742AA-E006-4B01-AA3B-2FE2A6FC3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352957" y="773874"/>
                        <a:ext cx="41565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1">
            <a:extLst>
              <a:ext uri="{FF2B5EF4-FFF2-40B4-BE49-F238E27FC236}">
                <a16:creationId xmlns:a16="http://schemas.microsoft.com/office/drawing/2014/main" id="{48FBFF90-C9F2-4060-BB78-CD0E043EE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939892"/>
              </p:ext>
            </p:extLst>
          </p:nvPr>
        </p:nvGraphicFramePr>
        <p:xfrm>
          <a:off x="3198766" y="1297565"/>
          <a:ext cx="6223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6" name="Equation" r:id="rId19" imgW="266400" imgH="164880" progId="Equation.DSMT4">
                  <p:embed/>
                </p:oleObj>
              </mc:Choice>
              <mc:Fallback>
                <p:oleObj name="Equation" r:id="rId19" imgW="266400" imgH="1648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215742AA-E006-4B01-AA3B-2FE2A6FC3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198766" y="1297565"/>
                        <a:ext cx="622300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DFB21FFB-9F12-4BD9-A651-5598B175EA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909041"/>
              </p:ext>
            </p:extLst>
          </p:nvPr>
        </p:nvGraphicFramePr>
        <p:xfrm>
          <a:off x="4344516" y="1305084"/>
          <a:ext cx="59372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7" name="Equation" r:id="rId21" imgW="253800" imgH="177480" progId="Equation.DSMT4">
                  <p:embed/>
                </p:oleObj>
              </mc:Choice>
              <mc:Fallback>
                <p:oleObj name="Equation" r:id="rId21" imgW="253800" imgH="177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215742AA-E006-4B01-AA3B-2FE2A6FC3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44516" y="1305084"/>
                        <a:ext cx="593725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40742493-16D4-4FCE-8AC4-048DABE3E6C3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3C0CFE9-66F5-4A34-86A4-3776F6E98574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5B3C85-1929-4832-8485-7F190E89E018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66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375223" y="5208961"/>
            <a:ext cx="42419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b)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Từ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(1)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(2)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suy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ra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75223" y="3444875"/>
            <a:ext cx="4431441" cy="639763"/>
            <a:chOff x="4061899" y="2235838"/>
            <a:chExt cx="2692211" cy="479823"/>
          </a:xfrm>
        </p:grpSpPr>
        <p:sp>
          <p:nvSpPr>
            <p:cNvPr id="13345" name="Text Box 33"/>
            <p:cNvSpPr txBox="1">
              <a:spLocks noChangeArrowheads="1"/>
            </p:cNvSpPr>
            <p:nvPr/>
          </p:nvSpPr>
          <p:spPr bwMode="auto">
            <a:xfrm>
              <a:off x="4061899" y="2290346"/>
              <a:ext cx="2692211" cy="392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có:             (GT)           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5075762" y="2235838"/>
            <a:ext cx="745517" cy="479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81" name="Equation" r:id="rId4" imgW="533160" imgH="266400" progId="Equation.DSMT4">
                    <p:embed/>
                  </p:oleObj>
                </mc:Choice>
                <mc:Fallback>
                  <p:oleObj name="Equation" r:id="rId4" imgW="533160" imgH="26640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075762" y="2235838"/>
                          <a:ext cx="745517" cy="4798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5640" y="528685"/>
            <a:ext cx="3677496" cy="4189397"/>
          </a:xfrm>
          <a:prstGeom prst="rect">
            <a:avLst/>
          </a:prstGeom>
        </p:spPr>
      </p:pic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856379" y="498133"/>
            <a:ext cx="66079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Chứng</a:t>
            </a:r>
            <a:r>
              <a:rPr lang="en-US" altLang="en-US" sz="28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 minh:</a:t>
            </a:r>
            <a:endParaRPr lang="en-US" altLang="en-US" sz="2800" b="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  <a:sym typeface="Symbol" pitchFamily="18" charset="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5223" y="2372136"/>
            <a:ext cx="7241279" cy="531863"/>
            <a:chOff x="375223" y="2372136"/>
            <a:chExt cx="7241279" cy="531863"/>
          </a:xfrm>
        </p:grpSpPr>
        <p:grpSp>
          <p:nvGrpSpPr>
            <p:cNvPr id="20" name="Group 19"/>
            <p:cNvGrpSpPr/>
            <p:nvPr/>
          </p:nvGrpSpPr>
          <p:grpSpPr>
            <a:xfrm>
              <a:off x="375223" y="2372136"/>
              <a:ext cx="7241279" cy="531863"/>
              <a:chOff x="3886200" y="2037626"/>
              <a:chExt cx="5430959" cy="398897"/>
            </a:xfrm>
          </p:grpSpPr>
          <p:sp>
            <p:nvSpPr>
              <p:cNvPr id="13343" name="Text Box 31"/>
              <p:cNvSpPr txBox="1">
                <a:spLocks noChangeArrowheads="1"/>
              </p:cNvSpPr>
              <p:nvPr/>
            </p:nvSpPr>
            <p:spPr bwMode="auto">
              <a:xfrm>
                <a:off x="6025369" y="2043676"/>
                <a:ext cx="3291790" cy="392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                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cân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tại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 E (t/c) </a:t>
                </a: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3886200" y="2037626"/>
                <a:ext cx="2348345" cy="398897"/>
                <a:chOff x="3957205" y="1708018"/>
                <a:chExt cx="2348345" cy="398897"/>
              </a:xfrm>
            </p:grpSpPr>
            <p:sp>
              <p:nvSpPr>
                <p:cNvPr id="1334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957205" y="1714500"/>
                  <a:ext cx="2348345" cy="3924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11430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311275" indent="-3429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768475" indent="-3429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225675" indent="-3429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682875" indent="-342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3140075" indent="-342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597275" indent="-342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4054475" indent="-3429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lvl="1">
                    <a:spcBef>
                      <a:spcPct val="50000"/>
                    </a:spcBef>
                    <a:defRPr/>
                  </a:pPr>
                  <a:r>
                    <a:rPr lang="en-US" alt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Ta có:           (GT)</a:t>
                  </a:r>
                </a:p>
              </p:txBody>
            </p:sp>
            <p:graphicFrame>
              <p:nvGraphicFramePr>
                <p:cNvPr id="14" name="Object 13"/>
                <p:cNvGraphicFramePr>
                  <a:graphicFrameLocks noChangeAspect="1"/>
                </p:cNvGraphicFramePr>
                <p:nvPr/>
              </p:nvGraphicFramePr>
              <p:xfrm>
                <a:off x="4886267" y="1708018"/>
                <a:ext cx="681062" cy="33041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582" name="Equation" r:id="rId7" imgW="888840" imgH="431640" progId="Equation.DSMT4">
                        <p:embed/>
                      </p:oleObj>
                    </mc:Choice>
                    <mc:Fallback>
                      <p:oleObj name="Equation" r:id="rId7" imgW="888840" imgH="431640" progId="Equation.DSMT4">
                        <p:embed/>
                        <p:pic>
                          <p:nvPicPr>
                            <p:cNvPr id="14" name="Object 13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886267" y="1708018"/>
                              <a:ext cx="681062" cy="33041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3444875" y="2465388"/>
            <a:ext cx="15335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83" name="Equation" r:id="rId9" imgW="1384200" imgH="317160" progId="Equation.DSMT4">
                    <p:embed/>
                  </p:oleObj>
                </mc:Choice>
                <mc:Fallback>
                  <p:oleObj name="Equation" r:id="rId9" imgW="1384200" imgH="317160" progId="Equation.DSMT4">
                    <p:embed/>
                    <p:pic>
                      <p:nvPicPr>
                        <p:cNvPr id="33" name="Object 3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44875" y="2465388"/>
                          <a:ext cx="1533525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3554413" y="2933685"/>
            <a:ext cx="6224008" cy="523220"/>
            <a:chOff x="3554413" y="2933685"/>
            <a:chExt cx="6224008" cy="523220"/>
          </a:xfrm>
        </p:grpSpPr>
        <p:sp>
          <p:nvSpPr>
            <p:cNvPr id="13344" name="Text Box 32"/>
            <p:cNvSpPr txBox="1">
              <a:spLocks noChangeArrowheads="1"/>
            </p:cNvSpPr>
            <p:nvPr/>
          </p:nvSpPr>
          <p:spPr bwMode="auto">
            <a:xfrm>
              <a:off x="5294568" y="2933685"/>
              <a:ext cx="448385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(đ/n)         (1)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3554413" y="3033713"/>
            <a:ext cx="17145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84" name="Equation" r:id="rId11" imgW="1587240" imgH="317160" progId="Equation.DSMT4">
                    <p:embed/>
                  </p:oleObj>
                </mc:Choice>
                <mc:Fallback>
                  <p:oleObj name="Equation" r:id="rId11" imgW="1587240" imgH="31716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554413" y="3033713"/>
                          <a:ext cx="17145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397290" y="4036392"/>
            <a:ext cx="6493637" cy="659428"/>
            <a:chOff x="397290" y="4036392"/>
            <a:chExt cx="6493637" cy="659428"/>
          </a:xfrm>
        </p:grpSpPr>
        <p:grpSp>
          <p:nvGrpSpPr>
            <p:cNvPr id="18" name="Group 17"/>
            <p:cNvGrpSpPr/>
            <p:nvPr/>
          </p:nvGrpSpPr>
          <p:grpSpPr>
            <a:xfrm>
              <a:off x="397290" y="4036392"/>
              <a:ext cx="2293658" cy="659428"/>
              <a:chOff x="4251577" y="2561774"/>
              <a:chExt cx="1720243" cy="494571"/>
            </a:xfrm>
          </p:grpSpPr>
          <p:sp>
            <p:nvSpPr>
              <p:cNvPr id="13348" name="Text Box 36"/>
              <p:cNvSpPr txBox="1">
                <a:spLocks noChangeArrowheads="1"/>
              </p:cNvSpPr>
              <p:nvPr/>
            </p:nvSpPr>
            <p:spPr bwMode="auto">
              <a:xfrm>
                <a:off x="4251577" y="2623657"/>
                <a:ext cx="1574380" cy="392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graphicFrame>
            <p:nvGraphicFramePr>
              <p:cNvPr id="56" name="Object 55"/>
              <p:cNvGraphicFramePr>
                <a:graphicFrameLocks noChangeAspect="1"/>
              </p:cNvGraphicFramePr>
              <p:nvPr/>
            </p:nvGraphicFramePr>
            <p:xfrm>
              <a:off x="4936352" y="2561774"/>
              <a:ext cx="1035468" cy="4945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585" name="Equation" r:id="rId13" imgW="558720" imgH="266400" progId="Equation.DSMT4">
                      <p:embed/>
                    </p:oleObj>
                  </mc:Choice>
                  <mc:Fallback>
                    <p:oleObj name="Equation" r:id="rId13" imgW="558720" imgH="266400" progId="Equation.DSMT4">
                      <p:embed/>
                      <p:pic>
                        <p:nvPicPr>
                          <p:cNvPr id="56" name="Object 55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4936352" y="2561774"/>
                            <a:ext cx="1035468" cy="49457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" name="Group 12"/>
            <p:cNvGrpSpPr/>
            <p:nvPr/>
          </p:nvGrpSpPr>
          <p:grpSpPr>
            <a:xfrm>
              <a:off x="2501873" y="4114988"/>
              <a:ext cx="4389054" cy="523220"/>
              <a:chOff x="4289875" y="3507649"/>
              <a:chExt cx="4389054" cy="523220"/>
            </a:xfrm>
          </p:grpSpPr>
          <p:sp>
            <p:nvSpPr>
              <p:cNvPr id="39" name="Text Box 31"/>
              <p:cNvSpPr txBox="1">
                <a:spLocks noChangeArrowheads="1"/>
              </p:cNvSpPr>
              <p:nvPr/>
            </p:nvSpPr>
            <p:spPr bwMode="auto">
              <a:xfrm>
                <a:off x="4289875" y="3507649"/>
                <a:ext cx="438905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143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3112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684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225675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828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1400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972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54475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                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cân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tại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charset="2"/>
                  </a:rPr>
                  <a:t> E (t/c) </a:t>
                </a:r>
              </a:p>
            </p:txBody>
          </p:sp>
          <p:graphicFrame>
            <p:nvGraphicFramePr>
              <p:cNvPr id="40" name="Object 39"/>
              <p:cNvGraphicFramePr>
                <a:graphicFrameLocks noChangeAspect="1"/>
              </p:cNvGraphicFramePr>
              <p:nvPr/>
            </p:nvGraphicFramePr>
            <p:xfrm>
              <a:off x="4513740" y="3593186"/>
              <a:ext cx="1519237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586" name="Equation" r:id="rId15" imgW="1371600" imgH="317160" progId="Equation.DSMT4">
                      <p:embed/>
                    </p:oleObj>
                  </mc:Choice>
                  <mc:Fallback>
                    <p:oleObj name="Equation" r:id="rId15" imgW="1371600" imgH="317160" progId="Equation.DSMT4">
                      <p:embed/>
                      <p:pic>
                        <p:nvPicPr>
                          <p:cNvPr id="40" name="Object 39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4513740" y="3593186"/>
                            <a:ext cx="1519237" cy="3524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4" name="Group 43"/>
          <p:cNvGrpSpPr/>
          <p:nvPr/>
        </p:nvGrpSpPr>
        <p:grpSpPr>
          <a:xfrm>
            <a:off x="3536950" y="4595391"/>
            <a:ext cx="6217585" cy="523220"/>
            <a:chOff x="3560836" y="2933685"/>
            <a:chExt cx="6217585" cy="523220"/>
          </a:xfrm>
        </p:grpSpPr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5294568" y="2933685"/>
              <a:ext cx="448385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(đ/n)      (2)</a:t>
              </a:r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/>
          </p:nvGraphicFramePr>
          <p:xfrm>
            <a:off x="3560836" y="3034119"/>
            <a:ext cx="1700213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87" name="Equation" r:id="rId17" imgW="1574640" imgH="317160" progId="Equation.DSMT4">
                    <p:embed/>
                  </p:oleObj>
                </mc:Choice>
                <mc:Fallback>
                  <p:oleObj name="Equation" r:id="rId17" imgW="1574640" imgH="317160" progId="Equation.DSMT4">
                    <p:embed/>
                    <p:pic>
                      <p:nvPicPr>
                        <p:cNvPr id="46" name="Object 45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560836" y="3034119"/>
                          <a:ext cx="1700213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244975" y="5317150"/>
          <a:ext cx="26638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8" name="Equation" r:id="rId19" imgW="2298600" imgH="317160" progId="Equation.DSMT4">
                  <p:embed/>
                </p:oleObj>
              </mc:Choice>
              <mc:Fallback>
                <p:oleObj name="Equation" r:id="rId19" imgW="2298600" imgH="3171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244975" y="5317150"/>
                        <a:ext cx="2663825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989387" y="5803842"/>
            <a:ext cx="3073492" cy="523220"/>
            <a:chOff x="3832171" y="5762733"/>
            <a:chExt cx="3073492" cy="523220"/>
          </a:xfrm>
        </p:grpSpPr>
        <p:sp>
          <p:nvSpPr>
            <p:cNvPr id="13354" name="Text Box 42"/>
            <p:cNvSpPr txBox="1">
              <a:spLocks noChangeArrowheads="1"/>
            </p:cNvSpPr>
            <p:nvPr/>
          </p:nvSpPr>
          <p:spPr bwMode="auto">
            <a:xfrm>
              <a:off x="3832171" y="5762733"/>
              <a:ext cx="307349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Hay                .</a:t>
              </a:r>
            </a:p>
          </p:txBody>
        </p:sp>
        <p:graphicFrame>
          <p:nvGraphicFramePr>
            <p:cNvPr id="48" name="Object 47"/>
            <p:cNvGraphicFramePr>
              <a:graphicFrameLocks noChangeAspect="1"/>
            </p:cNvGraphicFramePr>
            <p:nvPr/>
          </p:nvGraphicFramePr>
          <p:xfrm>
            <a:off x="4747671" y="5856433"/>
            <a:ext cx="1502491" cy="344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89" name="Equation" r:id="rId21" imgW="1384200" imgH="317160" progId="Equation.DSMT4">
                    <p:embed/>
                  </p:oleObj>
                </mc:Choice>
                <mc:Fallback>
                  <p:oleObj name="Equation" r:id="rId21" imgW="1384200" imgH="317160" progId="Equation.DSMT4">
                    <p:embed/>
                    <p:pic>
                      <p:nvPicPr>
                        <p:cNvPr id="48" name="Object 47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747671" y="5856433"/>
                          <a:ext cx="1502491" cy="3446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523726" y="938014"/>
            <a:ext cx="7231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 // CD;  </a:t>
            </a: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2900362" y="1697568"/>
          <a:ext cx="10890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0" name="Equation" r:id="rId23" imgW="1002960" imgH="482400" progId="Equation.DSMT4">
                  <p:embed/>
                </p:oleObj>
              </mc:Choice>
              <mc:Fallback>
                <p:oleObj name="Equation" r:id="rId23" imgW="1002960" imgH="48240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900362" y="1697568"/>
                        <a:ext cx="108902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4139683" y="1646404"/>
          <a:ext cx="12350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1" name="Equation" r:id="rId25" imgW="1143000" imgH="520560" progId="Equation.DSMT4">
                  <p:embed/>
                </p:oleObj>
              </mc:Choice>
              <mc:Fallback>
                <p:oleObj name="Equation" r:id="rId25" imgW="1143000" imgH="52056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139683" y="1646404"/>
                        <a:ext cx="1235075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98521" y="456083"/>
            <a:ext cx="6697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C76ACE-2908-445B-A19A-CED6408CD238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DBAA297-9A53-4227-A84F-F7D0541F63A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CF6760-6111-417C-986D-22560FC15A9E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9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2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965335"/>
              </p:ext>
            </p:extLst>
          </p:nvPr>
        </p:nvGraphicFramePr>
        <p:xfrm>
          <a:off x="1942642" y="2606635"/>
          <a:ext cx="31813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8" name="Equation" r:id="rId4" imgW="1346040" imgH="253800" progId="Equation.DSMT4">
                  <p:embed/>
                </p:oleObj>
              </mc:Choice>
              <mc:Fallback>
                <p:oleObj name="Equation" r:id="rId4" imgW="1346040" imgH="2538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2642" y="2606635"/>
                        <a:ext cx="318135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571203" y="548326"/>
            <a:ext cx="26154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Chứng</a:t>
            </a:r>
            <a:r>
              <a:rPr lang="en-US" altLang="en-US" sz="28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 minh. </a:t>
            </a:r>
            <a:endParaRPr lang="en-US" altLang="en-US" sz="2800" b="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  <a:sym typeface="Symbol" pitchFamily="18" charset="2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71721" y="4685392"/>
          <a:ext cx="410142" cy="32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9"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1721" y="4685392"/>
                        <a:ext cx="410142" cy="32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964487" y="4571051"/>
            <a:ext cx="5373980" cy="523220"/>
            <a:chOff x="6192014" y="5170617"/>
            <a:chExt cx="5373980" cy="523220"/>
          </a:xfrm>
        </p:grpSpPr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6192014" y="5170617"/>
              <a:ext cx="537398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1430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7684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2256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6828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31400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5972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40544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 algn="just">
                <a:spcBef>
                  <a:spcPct val="50000"/>
                </a:spcBef>
              </a:pPr>
              <a:r>
                <a:rPr lang="en-US" altLang="en-US" sz="2800" b="0" dirty="0">
                  <a:cs typeface="Arial" panose="020B0604020202020204" pitchFamily="34" charset="0"/>
                </a:rPr>
                <a:t>                (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hai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cạnh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tương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ứng</a:t>
              </a:r>
              <a:r>
                <a:rPr lang="en-US" altLang="en-US" sz="2800" b="0" dirty="0">
                  <a:cs typeface="Arial" panose="020B0604020202020204" pitchFamily="34" charset="0"/>
                </a:rPr>
                <a:t>)</a:t>
              </a:r>
              <a:endParaRPr lang="en-US" altLang="en-US" sz="2800" b="0" dirty="0">
                <a:cs typeface="Arial" panose="020B0604020202020204" pitchFamily="34" charset="0"/>
                <a:sym typeface="Symbol" pitchFamily="18" charset="2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6426766" y="5284958"/>
            <a:ext cx="1477963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40" name="Equation" r:id="rId8" imgW="1478555" imgH="339967" progId="Equation.DSMT4">
                    <p:embed/>
                  </p:oleObj>
                </mc:Choice>
                <mc:Fallback>
                  <p:oleObj name="Equation" r:id="rId8" imgW="1478555" imgH="339967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426766" y="5284958"/>
                          <a:ext cx="1477963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1774402" y="3254752"/>
            <a:ext cx="3185880" cy="523220"/>
            <a:chOff x="6345720" y="4019988"/>
            <a:chExt cx="3185880" cy="523220"/>
          </a:xfrm>
        </p:grpSpPr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345720" y="4019988"/>
              <a:ext cx="318588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1430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7684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2256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6828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31400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5972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40544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 algn="just">
                <a:spcBef>
                  <a:spcPct val="50000"/>
                </a:spcBef>
              </a:pPr>
              <a:r>
                <a:rPr lang="en-US" altLang="en-US" sz="2800" b="0" dirty="0">
                  <a:cs typeface="Arial" panose="020B0604020202020204" pitchFamily="34" charset="0"/>
                </a:rPr>
                <a:t>                (GT)</a:t>
              </a:r>
              <a:endParaRPr lang="en-US" altLang="en-US" sz="2800" b="0" dirty="0">
                <a:cs typeface="Arial" panose="020B0604020202020204" pitchFamily="34" charset="0"/>
                <a:sym typeface="Symbol" pitchFamily="18" charset="2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6535805" y="4136480"/>
            <a:ext cx="151447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41" name="Equation" r:id="rId10" imgW="1514898" imgH="346095" progId="Equation.DSMT4">
                    <p:embed/>
                  </p:oleObj>
                </mc:Choice>
                <mc:Fallback>
                  <p:oleObj name="Equation" r:id="rId10" imgW="1514898" imgH="346095" progId="Equation.DSMT4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535805" y="4136480"/>
                          <a:ext cx="1514475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1774402" y="2035373"/>
            <a:ext cx="3597444" cy="523220"/>
            <a:chOff x="1774402" y="2035373"/>
            <a:chExt cx="3597444" cy="523220"/>
          </a:xfrm>
        </p:grpSpPr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1774402" y="2035373"/>
              <a:ext cx="359744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1430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7684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2256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6828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31400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5972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40544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>
                <a:spcBef>
                  <a:spcPct val="50000"/>
                </a:spcBef>
              </a:pPr>
              <a:r>
                <a:rPr lang="en-US" altLang="en-US" sz="2800" b="0" dirty="0">
                  <a:cs typeface="Arial" panose="020B0604020202020204" pitchFamily="34" charset="0"/>
                </a:rPr>
                <a:t>      là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cạnh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chung</a:t>
              </a:r>
              <a:endParaRPr lang="en-US" altLang="en-US" sz="2800" b="0" dirty="0">
                <a:cs typeface="Arial" panose="020B0604020202020204" pitchFamily="34" charset="0"/>
                <a:sym typeface="Symbol" pitchFamily="18" charset="2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1942642" y="2164278"/>
            <a:ext cx="518066" cy="308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42" name="Equation" r:id="rId12" imgW="533160" imgH="317160" progId="Equation.DSMT4">
                    <p:embed/>
                  </p:oleObj>
                </mc:Choice>
                <mc:Fallback>
                  <p:oleObj name="Equation" r:id="rId12" imgW="533160" imgH="31716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942642" y="2164278"/>
                          <a:ext cx="518066" cy="3083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1690044" y="3944971"/>
            <a:ext cx="5179764" cy="523220"/>
            <a:chOff x="1690044" y="3980435"/>
            <a:chExt cx="5179764" cy="523220"/>
          </a:xfrm>
        </p:grpSpPr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1690044" y="3980435"/>
              <a:ext cx="51797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Vậy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(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c.g.c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)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2571203" y="4083295"/>
            <a:ext cx="2311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43" name="Equation" r:id="rId14" imgW="2311200" imgH="317160" progId="Equation.DSMT4">
                    <p:embed/>
                  </p:oleObj>
                </mc:Choice>
                <mc:Fallback>
                  <p:oleObj name="Equation" r:id="rId14" imgW="2311200" imgH="31716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571203" y="4083295"/>
                          <a:ext cx="23114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1480720" y="1497617"/>
            <a:ext cx="4796436" cy="523220"/>
            <a:chOff x="1363849" y="1477811"/>
            <a:chExt cx="4796436" cy="523220"/>
          </a:xfrm>
        </p:grpSpPr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1363849" y="1477811"/>
              <a:ext cx="479643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Xét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          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và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           , có: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166794"/>
                </p:ext>
              </p:extLst>
            </p:nvPr>
          </p:nvGraphicFramePr>
          <p:xfrm>
            <a:off x="2551917" y="1580671"/>
            <a:ext cx="1057823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44" name="Equation" r:id="rId16" imgW="990360" imgH="317160" progId="Equation.DSMT4">
                    <p:embed/>
                  </p:oleObj>
                </mc:Choice>
                <mc:Fallback>
                  <p:oleObj name="Equation" r:id="rId16" imgW="990360" imgH="31716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551917" y="1580671"/>
                          <a:ext cx="1057823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1009839"/>
                </p:ext>
              </p:extLst>
            </p:nvPr>
          </p:nvGraphicFramePr>
          <p:xfrm>
            <a:off x="4105300" y="1587939"/>
            <a:ext cx="9906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45" name="Equation" r:id="rId18" imgW="990360" imgH="317160" progId="Equation.DSMT4">
                    <p:embed/>
                  </p:oleObj>
                </mc:Choice>
                <mc:Fallback>
                  <p:oleObj name="Equation" r:id="rId18" imgW="990360" imgH="31716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105300" y="1587939"/>
                          <a:ext cx="9906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001" name="Picture 3" descr="Description: C:\Users\Administrator\Desktop\anh 8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67" y="897001"/>
            <a:ext cx="3151038" cy="401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CFEA047-EE2A-4076-9BD1-51D3EC83717D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73CD5EB-F502-4110-951A-B39E4E6E43D5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07EF0B-136D-4592-958F-B628EDF1AA88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51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Nhóm 17">
            <a:extLst>
              <a:ext uri="{FF2B5EF4-FFF2-40B4-BE49-F238E27FC236}">
                <a16:creationId xmlns:a16="http://schemas.microsoft.com/office/drawing/2014/main" id="{941A1F87-D1BF-AF90-74FF-161CB13616C2}"/>
              </a:ext>
            </a:extLst>
          </p:cNvPr>
          <p:cNvGrpSpPr/>
          <p:nvPr/>
        </p:nvGrpSpPr>
        <p:grpSpPr>
          <a:xfrm>
            <a:off x="938519" y="838461"/>
            <a:ext cx="8762661" cy="4298935"/>
            <a:chOff x="938519" y="838461"/>
            <a:chExt cx="8762661" cy="4298935"/>
          </a:xfrm>
        </p:grpSpPr>
        <p:sp>
          <p:nvSpPr>
            <p:cNvPr id="9" name="Bong bóng Ý nghĩ: Hình đám mây 8">
              <a:extLst>
                <a:ext uri="{FF2B5EF4-FFF2-40B4-BE49-F238E27FC236}">
                  <a16:creationId xmlns:a16="http://schemas.microsoft.com/office/drawing/2014/main" id="{141CD16C-252F-4AA7-BE24-77A5DA842AB4}"/>
                </a:ext>
              </a:extLst>
            </p:cNvPr>
            <p:cNvSpPr/>
            <p:nvPr/>
          </p:nvSpPr>
          <p:spPr>
            <a:xfrm>
              <a:off x="4922351" y="838461"/>
              <a:ext cx="4778829" cy="3692685"/>
            </a:xfrm>
            <a:prstGeom prst="cloudCallout">
              <a:avLst>
                <a:gd name="adj1" fmla="val -64299"/>
                <a:gd name="adj2" fmla="val 3847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Vậy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hình</a:t>
              </a:r>
              <a:r>
                <a:rPr lang="en-US" sz="32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thang </a:t>
              </a:r>
              <a:r>
                <a:rPr lang="en-US" sz="32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cân</a:t>
              </a:r>
              <a:r>
                <a:rPr lang="en-US" sz="32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32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những</a:t>
              </a:r>
              <a:r>
                <a:rPr lang="en-US" sz="32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32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chất</a:t>
              </a:r>
              <a:r>
                <a:rPr lang="en-US" sz="32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gì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21" name="Picture 1">
              <a:extLst>
                <a:ext uri="{FF2B5EF4-FFF2-40B4-BE49-F238E27FC236}">
                  <a16:creationId xmlns:a16="http://schemas.microsoft.com/office/drawing/2014/main" id="{6C5A5579-F2C4-DE4F-D276-64E73A2A4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519" y="2580939"/>
              <a:ext cx="3058533" cy="2556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671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A297B9C7-EFFC-C89D-8DC2-4F0292149456}"/>
              </a:ext>
            </a:extLst>
          </p:cNvPr>
          <p:cNvSpPr txBox="1"/>
          <p:nvPr/>
        </p:nvSpPr>
        <p:spPr>
          <a:xfrm>
            <a:off x="614977" y="133911"/>
            <a:ext cx="741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solidFill>
                <a:srgbClr val="4112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9B6FEC-C1DB-4B1F-A022-041D4B04B7FE}"/>
              </a:ext>
            </a:extLst>
          </p:cNvPr>
          <p:cNvSpPr/>
          <p:nvPr/>
        </p:nvSpPr>
        <p:spPr>
          <a:xfrm>
            <a:off x="1017917" y="1581796"/>
            <a:ext cx="8126083" cy="36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(SGK tr 102)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28650" lvl="1" indent="-514350">
              <a:lnSpc>
                <a:spcPct val="150000"/>
              </a:lnSpc>
              <a:spcBef>
                <a:spcPct val="50000"/>
              </a:spcBef>
              <a:buAutoNum type="alphaLcParenR"/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28650" lvl="1" indent="-514350">
              <a:lnSpc>
                <a:spcPct val="150000"/>
              </a:lnSpc>
              <a:spcBef>
                <a:spcPct val="50000"/>
              </a:spcBef>
              <a:buAutoNum type="alphaLcParenR"/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54401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6456357" y="1622427"/>
            <a:ext cx="1041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667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sz="2667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557" name="Object 53"/>
          <p:cNvGraphicFramePr>
            <a:graphicFrameLocks noChangeAspect="1"/>
          </p:cNvGraphicFramePr>
          <p:nvPr/>
        </p:nvGraphicFramePr>
        <p:xfrm>
          <a:off x="5078413" y="2566988"/>
          <a:ext cx="33972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1" name="Equation" r:id="rId4" imgW="1536480" imgH="253800" progId="Equation.DSMT4">
                  <p:embed/>
                </p:oleObj>
              </mc:Choice>
              <mc:Fallback>
                <p:oleObj name="Equation" r:id="rId4" imgW="1536480" imgH="253800" progId="Equation.DSMT4">
                  <p:embed/>
                  <p:pic>
                    <p:nvPicPr>
                      <p:cNvPr id="21557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2566988"/>
                        <a:ext cx="33972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62" name="Group 58"/>
          <p:cNvGrpSpPr>
            <a:grpSpLocks/>
          </p:cNvGrpSpPr>
          <p:nvPr/>
        </p:nvGrpSpPr>
        <p:grpSpPr bwMode="auto">
          <a:xfrm>
            <a:off x="4817576" y="4252050"/>
            <a:ext cx="6851651" cy="523873"/>
            <a:chOff x="2019" y="3509"/>
            <a:chExt cx="3237" cy="330"/>
          </a:xfrm>
        </p:grpSpPr>
        <p:graphicFrame>
          <p:nvGraphicFramePr>
            <p:cNvPr id="32793" name="Object 59"/>
            <p:cNvGraphicFramePr>
              <a:graphicFrameLocks noChangeAspect="1"/>
            </p:cNvGraphicFramePr>
            <p:nvPr/>
          </p:nvGraphicFramePr>
          <p:xfrm>
            <a:off x="2019" y="3575"/>
            <a:ext cx="1342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62" name="Equation" r:id="rId6" imgW="1206360" imgH="177480" progId="Equation.DSMT4">
                    <p:embed/>
                  </p:oleObj>
                </mc:Choice>
                <mc:Fallback>
                  <p:oleObj name="Equation" r:id="rId6" imgW="1206360" imgH="177480" progId="Equation.DSMT4">
                    <p:embed/>
                    <p:pic>
                      <p:nvPicPr>
                        <p:cNvPr id="32793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9" y="3575"/>
                          <a:ext cx="1342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64" name="Text Box 60"/>
            <p:cNvSpPr txBox="1">
              <a:spLocks noChangeArrowheads="1"/>
            </p:cNvSpPr>
            <p:nvPr/>
          </p:nvSpPr>
          <p:spPr bwMode="auto">
            <a:xfrm>
              <a:off x="3273" y="3509"/>
              <a:ext cx="198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huyền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nhọn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142616" y="3733888"/>
          <a:ext cx="970577" cy="52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3" name="Equation" r:id="rId8" imgW="419040" imgH="228600" progId="Equation.DSMT4">
                  <p:embed/>
                </p:oleObj>
              </mc:Choice>
              <mc:Fallback>
                <p:oleObj name="Equation" r:id="rId8" imgW="41904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42616" y="3733888"/>
                        <a:ext cx="970577" cy="529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4760259" y="1836518"/>
            <a:ext cx="2660" cy="502148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873593" y="2001668"/>
            <a:ext cx="4572000" cy="523220"/>
            <a:chOff x="5759627" y="2336276"/>
            <a:chExt cx="4572000" cy="523220"/>
          </a:xfrm>
        </p:grpSpPr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5759627" y="2336276"/>
              <a:ext cx="4572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Xét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charset="2"/>
                </a:rPr>
                <a:t>          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charset="2"/>
                </a:rPr>
                <a:t>và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charset="2"/>
                </a:rPr>
                <a:t>          , có:</a:t>
              </a:r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/>
          </p:nvGraphicFramePr>
          <p:xfrm>
            <a:off x="6580397" y="2453921"/>
            <a:ext cx="1016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64" name="Equation" r:id="rId10" imgW="1015920" imgH="304560" progId="Equation.DSMT4">
                    <p:embed/>
                  </p:oleObj>
                </mc:Choice>
                <mc:Fallback>
                  <p:oleObj name="Equation" r:id="rId10" imgW="1015920" imgH="304560" progId="Equation.DSMT4">
                    <p:embed/>
                    <p:pic>
                      <p:nvPicPr>
                        <p:cNvPr id="58" name="Object 5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580397" y="2453921"/>
                          <a:ext cx="10160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/>
            <p:cNvGraphicFramePr>
              <a:graphicFrameLocks noChangeAspect="1"/>
            </p:cNvGraphicFramePr>
            <p:nvPr/>
          </p:nvGraphicFramePr>
          <p:xfrm>
            <a:off x="8117097" y="2445983"/>
            <a:ext cx="9779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65" name="Equation" r:id="rId12" imgW="977760" imgH="317160" progId="Equation.DSMT4">
                    <p:embed/>
                  </p:oleObj>
                </mc:Choice>
                <mc:Fallback>
                  <p:oleObj name="Equation" r:id="rId12" imgW="977760" imgH="317160" progId="Equation.DSMT4">
                    <p:embed/>
                    <p:pic>
                      <p:nvPicPr>
                        <p:cNvPr id="59" name="Object 5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117097" y="2445983"/>
                          <a:ext cx="9779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5116218" y="3170564"/>
            <a:ext cx="6244664" cy="523220"/>
            <a:chOff x="5657775" y="3163663"/>
            <a:chExt cx="6244664" cy="523220"/>
          </a:xfrm>
        </p:grpSpPr>
        <p:grpSp>
          <p:nvGrpSpPr>
            <p:cNvPr id="18" name="Group 17"/>
            <p:cNvGrpSpPr/>
            <p:nvPr/>
          </p:nvGrpSpPr>
          <p:grpSpPr>
            <a:xfrm>
              <a:off x="7090932" y="3163663"/>
              <a:ext cx="4811507" cy="523220"/>
              <a:chOff x="7090932" y="3163663"/>
              <a:chExt cx="4811507" cy="523220"/>
            </a:xfrm>
          </p:grpSpPr>
          <p:sp>
            <p:nvSpPr>
              <p:cNvPr id="21558" name="Text Box 54"/>
              <p:cNvSpPr txBox="1">
                <a:spLocks noChangeArrowheads="1"/>
              </p:cNvSpPr>
              <p:nvPr/>
            </p:nvSpPr>
            <p:spPr bwMode="auto">
              <a:xfrm>
                <a:off x="7090932" y="3163663"/>
                <a:ext cx="481150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(vì            là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  <p:graphicFrame>
            <p:nvGraphicFramePr>
              <p:cNvPr id="17" name="Object 16"/>
              <p:cNvGraphicFramePr>
                <a:graphicFrameLocks noChangeAspect="1"/>
              </p:cNvGraphicFramePr>
              <p:nvPr/>
            </p:nvGraphicFramePr>
            <p:xfrm>
              <a:off x="7659291" y="3283773"/>
              <a:ext cx="1014413" cy="3190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566" name="Equation" r:id="rId14" imgW="1015090" imgH="318696" progId="Equation.DSMT4">
                      <p:embed/>
                    </p:oleObj>
                  </mc:Choice>
                  <mc:Fallback>
                    <p:oleObj name="Equation" r:id="rId14" imgW="1015090" imgH="318696" progId="Equation.DSMT4">
                      <p:embed/>
                      <p:pic>
                        <p:nvPicPr>
                          <p:cNvPr id="17" name="Object 16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7659291" y="3283773"/>
                            <a:ext cx="1014413" cy="3190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5657775" y="3311721"/>
            <a:ext cx="1330790" cy="305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67" name="Equation" r:id="rId16" imgW="1384200" imgH="317160" progId="Equation.DSMT4">
                    <p:embed/>
                  </p:oleObj>
                </mc:Choice>
                <mc:Fallback>
                  <p:oleObj name="Equation" r:id="rId16" imgW="1384200" imgH="31716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657775" y="3311721"/>
                          <a:ext cx="1330790" cy="3052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Group 60"/>
          <p:cNvGrpSpPr/>
          <p:nvPr/>
        </p:nvGrpSpPr>
        <p:grpSpPr>
          <a:xfrm>
            <a:off x="6124542" y="3740164"/>
            <a:ext cx="4728400" cy="523220"/>
            <a:chOff x="7090933" y="3163663"/>
            <a:chExt cx="4728400" cy="523220"/>
          </a:xfrm>
        </p:grpSpPr>
        <p:sp>
          <p:nvSpPr>
            <p:cNvPr id="62" name="Text Box 54"/>
            <p:cNvSpPr txBox="1">
              <a:spLocks noChangeArrowheads="1"/>
            </p:cNvSpPr>
            <p:nvPr/>
          </p:nvSpPr>
          <p:spPr bwMode="auto">
            <a:xfrm>
              <a:off x="7090933" y="3163663"/>
              <a:ext cx="47284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(vì            là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graphicFrame>
          <p:nvGraphicFramePr>
            <p:cNvPr id="63" name="Object 62"/>
            <p:cNvGraphicFramePr>
              <a:graphicFrameLocks noChangeAspect="1"/>
            </p:cNvGraphicFramePr>
            <p:nvPr/>
          </p:nvGraphicFramePr>
          <p:xfrm>
            <a:off x="7644051" y="3283773"/>
            <a:ext cx="1014413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68" name="Equation" r:id="rId18" imgW="1015090" imgH="318696" progId="Equation.DSMT4">
                    <p:embed/>
                  </p:oleObj>
                </mc:Choice>
                <mc:Fallback>
                  <p:oleObj name="Equation" r:id="rId18" imgW="1015090" imgH="318696" progId="Equation.DSMT4">
                    <p:embed/>
                    <p:pic>
                      <p:nvPicPr>
                        <p:cNvPr id="63" name="Object 62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644051" y="3283773"/>
                          <a:ext cx="1014413" cy="319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4957984" y="4903781"/>
            <a:ext cx="5960533" cy="523877"/>
            <a:chOff x="4957984" y="4903781"/>
            <a:chExt cx="5960533" cy="523877"/>
          </a:xfrm>
        </p:grpSpPr>
        <p:grpSp>
          <p:nvGrpSpPr>
            <p:cNvPr id="21565" name="Group 61"/>
            <p:cNvGrpSpPr>
              <a:grpSpLocks/>
            </p:cNvGrpSpPr>
            <p:nvPr/>
          </p:nvGrpSpPr>
          <p:grpSpPr bwMode="auto">
            <a:xfrm>
              <a:off x="4957984" y="4903781"/>
              <a:ext cx="5960533" cy="523877"/>
              <a:chOff x="1712" y="3756"/>
              <a:chExt cx="2816" cy="330"/>
            </a:xfrm>
          </p:grpSpPr>
          <p:graphicFrame>
            <p:nvGraphicFramePr>
              <p:cNvPr id="32791" name="Object 62"/>
              <p:cNvGraphicFramePr>
                <a:graphicFrameLocks noChangeAspect="1"/>
              </p:cNvGraphicFramePr>
              <p:nvPr/>
            </p:nvGraphicFramePr>
            <p:xfrm>
              <a:off x="1712" y="3824"/>
              <a:ext cx="336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569" name="Equation" r:id="rId19" imgW="190417" imgH="152334" progId="Equation.DSMT4">
                      <p:embed/>
                    </p:oleObj>
                  </mc:Choice>
                  <mc:Fallback>
                    <p:oleObj name="Equation" r:id="rId19" imgW="190417" imgH="152334" progId="Equation.DSMT4">
                      <p:embed/>
                      <p:pic>
                        <p:nvPicPr>
                          <p:cNvPr id="32791" name="Object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2" y="3824"/>
                            <a:ext cx="336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567" name="Text Box 63"/>
              <p:cNvSpPr txBox="1">
                <a:spLocks noChangeArrowheads="1"/>
              </p:cNvSpPr>
              <p:nvPr/>
            </p:nvSpPr>
            <p:spPr bwMode="auto">
              <a:xfrm>
                <a:off x="1952" y="3756"/>
                <a:ext cx="257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(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5505450" y="5021263"/>
            <a:ext cx="1422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70" name="Equation" r:id="rId21" imgW="1422360" imgH="317160" progId="Equation.DSMT4">
                    <p:embed/>
                  </p:oleObj>
                </mc:Choice>
                <mc:Fallback>
                  <p:oleObj name="Equation" r:id="rId21" imgW="1422360" imgH="31716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505450" y="5021263"/>
                          <a:ext cx="14224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TextBox 67"/>
          <p:cNvSpPr txBox="1"/>
          <p:nvPr/>
        </p:nvSpPr>
        <p:spPr>
          <a:xfrm>
            <a:off x="350824" y="257083"/>
            <a:ext cx="11010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// CD.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H, K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DH = CK.</a:t>
            </a:r>
          </a:p>
        </p:txBody>
      </p:sp>
      <p:pic>
        <p:nvPicPr>
          <p:cNvPr id="27720" name="Picture 72">
            <a:extLst>
              <a:ext uri="{FF2B5EF4-FFF2-40B4-BE49-F238E27FC236}">
                <a16:creationId xmlns:a16="http://schemas.microsoft.com/office/drawing/2014/main" id="{0AB8FCC4-E476-4568-99EC-55857EEB4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86" y="1798506"/>
            <a:ext cx="29432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78FECEB-FA80-44E5-A26C-6CBF7D4C58B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9FAFC84-224F-4BF7-84AD-284D886F8BE7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5FD8B3-FB9D-41A5-A825-0CBEFE724EEE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6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0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57022" y="600866"/>
            <a:ext cx="10271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// CD.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=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1"/>
            <a:ext cx="6891246" cy="653685"/>
            <a:chOff x="4871257" y="83128"/>
            <a:chExt cx="7501721" cy="653685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LUỴEN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087622" y="1062694"/>
          <a:ext cx="774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4" name="Equation" r:id="rId4" imgW="774360" imgH="419040" progId="Equation.DSMT4">
                  <p:embed/>
                </p:oleObj>
              </mc:Choice>
              <mc:Fallback>
                <p:oleObj name="Equation" r:id="rId4" imgW="774360" imgH="419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7622" y="1062694"/>
                        <a:ext cx="774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48366" y="1054440"/>
          <a:ext cx="774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5" name="Equation" r:id="rId6" imgW="774360" imgH="431640" progId="Equation.DSMT4">
                  <p:embed/>
                </p:oleObj>
              </mc:Choice>
              <mc:Fallback>
                <p:oleObj name="Equation" r:id="rId6" imgW="77436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48366" y="1054440"/>
                        <a:ext cx="774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29" y="2201986"/>
            <a:ext cx="3657738" cy="260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180051" y="2776730"/>
            <a:ext cx="26154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Chứng</a:t>
            </a:r>
            <a:r>
              <a:rPr lang="en-US" alt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minh. </a:t>
            </a:r>
            <a:endParaRPr lang="en-US" altLang="en-US" sz="28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918066" y="3165435"/>
            <a:ext cx="47964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2"/>
              </a:rPr>
              <a:t>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charset="2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2"/>
              </a:rPr>
              <a:t>             , có: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47227" y="3673650"/>
            <a:ext cx="4217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1143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768475" indent="-3429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25675" indent="-3429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828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400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972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544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AB là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547872" y="4120697"/>
          <a:ext cx="48323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6" name="Equation" r:id="rId9" imgW="2044440" imgH="253800" progId="Equation.DSMT4">
                  <p:embed/>
                </p:oleObj>
              </mc:Choice>
              <mc:Fallback>
                <p:oleObj name="Equation" r:id="rId9" imgW="2044440" imgH="2538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7872" y="4120697"/>
                        <a:ext cx="483235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1062208" y="4749761"/>
            <a:ext cx="5278843" cy="523220"/>
            <a:chOff x="6351952" y="4022436"/>
            <a:chExt cx="3185880" cy="523220"/>
          </a:xfrm>
        </p:grpSpPr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6351952" y="4022436"/>
              <a:ext cx="318588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1430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7684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2256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6828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31400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5972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40544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 algn="just">
                <a:spcBef>
                  <a:spcPct val="50000"/>
                </a:spcBef>
              </a:pP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(t/c </a:t>
              </a:r>
              <a:r>
                <a:rPr lang="en-US" altLang="en-US" sz="28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altLang="en-US" sz="28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6535805" y="4136480"/>
            <a:ext cx="847034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87" name="Equation" r:id="rId11" imgW="1514898" imgH="346095" progId="Equation.DSMT4">
                    <p:embed/>
                  </p:oleObj>
                </mc:Choice>
                <mc:Fallback>
                  <p:oleObj name="Equation" r:id="rId11" imgW="1514898" imgH="346095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535805" y="4136480"/>
                          <a:ext cx="847034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1275813" y="5281565"/>
            <a:ext cx="5179764" cy="523220"/>
            <a:chOff x="1690044" y="3980435"/>
            <a:chExt cx="5179764" cy="523220"/>
          </a:xfrm>
        </p:grpSpPr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1690044" y="3980435"/>
              <a:ext cx="51797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Vậy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charset="2"/>
                </a:rPr>
                <a:t>(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charset="2"/>
                </a:rPr>
                <a:t>c.g.c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charset="2"/>
                </a:rPr>
                <a:t>)</a:t>
              </a: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2577994" y="4083670"/>
            <a:ext cx="22987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88" name="Equation" r:id="rId13" imgW="2298600" imgH="317160" progId="Equation.DSMT4">
                    <p:embed/>
                  </p:oleObj>
                </mc:Choice>
                <mc:Fallback>
                  <p:oleObj name="Equation" r:id="rId13" imgW="2298600" imgH="31716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577994" y="4083670"/>
                          <a:ext cx="22987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1203664" y="5825872"/>
            <a:ext cx="6483325" cy="523220"/>
            <a:chOff x="6192014" y="5170617"/>
            <a:chExt cx="4957593" cy="523220"/>
          </a:xfrm>
        </p:grpSpPr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6192014" y="5170617"/>
              <a:ext cx="495759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1430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7684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2256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6828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31400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5972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40544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 algn="just">
                <a:spcBef>
                  <a:spcPct val="50000"/>
                </a:spcBef>
              </a:pPr>
              <a:r>
                <a:rPr lang="en-US" altLang="en-US" sz="2800" b="0" dirty="0">
                  <a:cs typeface="Arial" panose="020B0604020202020204" pitchFamily="34" charset="0"/>
                </a:rPr>
                <a:t>                        (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hai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góc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tương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ứng</a:t>
              </a:r>
              <a:r>
                <a:rPr lang="en-US" altLang="en-US" sz="2800" b="0" dirty="0">
                  <a:cs typeface="Arial" panose="020B0604020202020204" pitchFamily="34" charset="0"/>
                </a:rPr>
                <a:t>)</a:t>
              </a:r>
              <a:endParaRPr lang="en-US" altLang="en-US" sz="2800" b="0" dirty="0">
                <a:cs typeface="Arial" panose="020B0604020202020204" pitchFamily="34" charset="0"/>
                <a:sym typeface="Symbol" pitchFamily="18" charset="2"/>
              </a:endParaRP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6269875" y="5180369"/>
            <a:ext cx="1801404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89" name="Equation" r:id="rId15" imgW="2286000" imgH="431640" progId="Equation.DSMT4">
                    <p:embed/>
                  </p:oleObj>
                </mc:Choice>
                <mc:Fallback>
                  <p:oleObj name="Equation" r:id="rId15" imgW="2286000" imgH="43164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269875" y="5180369"/>
                          <a:ext cx="1801404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1740003" y="3263006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0" name="Equation" r:id="rId17" imgW="990360" imgH="304560" progId="Equation.DSMT4">
                  <p:embed/>
                </p:oleObj>
              </mc:Choice>
              <mc:Fallback>
                <p:oleObj name="Equation" r:id="rId17" imgW="990360" imgH="30456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40003" y="3263006"/>
                        <a:ext cx="990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3313113" y="3281786"/>
          <a:ext cx="99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1" name="Equation" r:id="rId19" imgW="990360" imgH="317160" progId="Equation.DSMT4">
                  <p:embed/>
                </p:oleObj>
              </mc:Choice>
              <mc:Fallback>
                <p:oleObj name="Equation" r:id="rId19" imgW="990360" imgH="31716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13113" y="3281786"/>
                        <a:ext cx="990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27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9648" y="581283"/>
            <a:ext cx="10271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// CD.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=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087622" y="1062694"/>
          <a:ext cx="774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18" name="Equation" r:id="rId4" imgW="774360" imgH="419040" progId="Equation.DSMT4">
                  <p:embed/>
                </p:oleObj>
              </mc:Choice>
              <mc:Fallback>
                <p:oleObj name="Equation" r:id="rId4" imgW="774360" imgH="419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7622" y="1062694"/>
                        <a:ext cx="774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48366" y="1054440"/>
          <a:ext cx="774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19" name="Equation" r:id="rId6" imgW="774360" imgH="431640" progId="Equation.DSMT4">
                  <p:embed/>
                </p:oleObj>
              </mc:Choice>
              <mc:Fallback>
                <p:oleObj name="Equation" r:id="rId6" imgW="77436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48366" y="1054440"/>
                        <a:ext cx="774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29" y="2201986"/>
            <a:ext cx="3657738" cy="260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180051" y="2776730"/>
            <a:ext cx="26154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Chứng</a:t>
            </a:r>
            <a:r>
              <a:rPr lang="en-US" altLang="en-US" sz="28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sym typeface="Symbol" pitchFamily="18" charset="2"/>
              </a:rPr>
              <a:t> minh. </a:t>
            </a:r>
            <a:endParaRPr lang="en-US" altLang="en-US" sz="2800" b="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918066" y="3165435"/>
            <a:ext cx="47964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6847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22567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82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97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4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Xét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         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            có: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47227" y="3673650"/>
            <a:ext cx="4217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11430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11275" indent="-3429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768475" indent="-3429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25675" indent="-3429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828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400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972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544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800" b="0" dirty="0">
                <a:cs typeface="Arial" panose="020B0604020202020204" pitchFamily="34" charset="0"/>
              </a:rPr>
              <a:t>      AB là </a:t>
            </a:r>
            <a:r>
              <a:rPr lang="en-US" altLang="en-US" sz="2800" b="0" dirty="0" err="1">
                <a:cs typeface="Arial" panose="020B0604020202020204" pitchFamily="34" charset="0"/>
              </a:rPr>
              <a:t>cạnh</a:t>
            </a:r>
            <a:r>
              <a:rPr lang="en-US" altLang="en-US" sz="2800" b="0" dirty="0">
                <a:cs typeface="Arial" panose="020B0604020202020204" pitchFamily="34" charset="0"/>
              </a:rPr>
              <a:t> </a:t>
            </a:r>
            <a:r>
              <a:rPr lang="en-US" altLang="en-US" sz="2800" b="0" dirty="0" err="1">
                <a:cs typeface="Arial" panose="020B0604020202020204" pitchFamily="34" charset="0"/>
              </a:rPr>
              <a:t>chung</a:t>
            </a:r>
            <a:endParaRPr lang="en-US" altLang="en-US" sz="2800" b="0" dirty="0">
              <a:cs typeface="Arial" panose="020B0604020202020204" pitchFamily="34" charset="0"/>
              <a:sym typeface="Symbol" pitchFamily="18" charset="2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547872" y="4120697"/>
          <a:ext cx="48323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0" name="Equation" r:id="rId9" imgW="2044440" imgH="253800" progId="Equation.DSMT4">
                  <p:embed/>
                </p:oleObj>
              </mc:Choice>
              <mc:Fallback>
                <p:oleObj name="Equation" r:id="rId9" imgW="2044440" imgH="2538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7872" y="4120697"/>
                        <a:ext cx="483235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1062208" y="4749761"/>
            <a:ext cx="5278843" cy="523220"/>
            <a:chOff x="6351952" y="4022436"/>
            <a:chExt cx="3185880" cy="523220"/>
          </a:xfrm>
        </p:grpSpPr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6351952" y="4022436"/>
              <a:ext cx="318588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1430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7684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2256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6828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31400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5972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40544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 algn="just">
                <a:spcBef>
                  <a:spcPct val="50000"/>
                </a:spcBef>
              </a:pPr>
              <a:r>
                <a:rPr lang="en-US" altLang="en-US" sz="2800" b="0" dirty="0">
                  <a:cs typeface="Arial" panose="020B0604020202020204" pitchFamily="34" charset="0"/>
                </a:rPr>
                <a:t>                (t/c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0" dirty="0">
                  <a:cs typeface="Arial" panose="020B0604020202020204" pitchFamily="34" charset="0"/>
                </a:rPr>
                <a:t> thang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cân</a:t>
              </a:r>
              <a:r>
                <a:rPr lang="en-US" altLang="en-US" sz="2800" b="0" dirty="0">
                  <a:cs typeface="Arial" panose="020B0604020202020204" pitchFamily="34" charset="0"/>
                </a:rPr>
                <a:t>)</a:t>
              </a:r>
              <a:endParaRPr lang="en-US" altLang="en-US" sz="2800" b="0" dirty="0">
                <a:cs typeface="Arial" panose="020B0604020202020204" pitchFamily="34" charset="0"/>
                <a:sym typeface="Symbol" pitchFamily="18" charset="2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6535805" y="4136480"/>
            <a:ext cx="847034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21" name="Equation" r:id="rId11" imgW="1514898" imgH="346095" progId="Equation.DSMT4">
                    <p:embed/>
                  </p:oleObj>
                </mc:Choice>
                <mc:Fallback>
                  <p:oleObj name="Equation" r:id="rId11" imgW="1514898" imgH="346095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535805" y="4136480"/>
                          <a:ext cx="847034" cy="34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1275813" y="5281565"/>
            <a:ext cx="5179764" cy="523220"/>
            <a:chOff x="1690044" y="3980435"/>
            <a:chExt cx="5179764" cy="523220"/>
          </a:xfrm>
        </p:grpSpPr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1690044" y="3980435"/>
              <a:ext cx="51797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143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311275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68475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25675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828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1400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972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54475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50000"/>
                </a:spcBef>
                <a:defRPr/>
              </a:pP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Vậy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(</a:t>
              </a:r>
              <a:r>
                <a:rPr lang="en-US" altLang="en-US" sz="2800" dirty="0" err="1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c.g.c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)</a:t>
              </a: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2577994" y="4083670"/>
            <a:ext cx="22987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22" name="Equation" r:id="rId13" imgW="2298600" imgH="317160" progId="Equation.DSMT4">
                    <p:embed/>
                  </p:oleObj>
                </mc:Choice>
                <mc:Fallback>
                  <p:oleObj name="Equation" r:id="rId13" imgW="2298600" imgH="31716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577994" y="4083670"/>
                          <a:ext cx="22987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1203664" y="5825872"/>
            <a:ext cx="6483325" cy="523220"/>
            <a:chOff x="6192014" y="5170617"/>
            <a:chExt cx="4957593" cy="523220"/>
          </a:xfrm>
        </p:grpSpPr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6192014" y="5170617"/>
              <a:ext cx="495759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11430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3112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7684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225675" indent="-3429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6828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31400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5972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4054475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 algn="just">
                <a:spcBef>
                  <a:spcPct val="50000"/>
                </a:spcBef>
              </a:pPr>
              <a:r>
                <a:rPr lang="en-US" altLang="en-US" sz="2800" b="0" dirty="0">
                  <a:cs typeface="Arial" panose="020B0604020202020204" pitchFamily="34" charset="0"/>
                </a:rPr>
                <a:t>                        (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hai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góc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tương</a:t>
              </a:r>
              <a:r>
                <a:rPr lang="en-US" altLang="en-US" sz="2800" b="0" dirty="0">
                  <a:cs typeface="Arial" panose="020B0604020202020204" pitchFamily="34" charset="0"/>
                </a:rPr>
                <a:t> </a:t>
              </a:r>
              <a:r>
                <a:rPr lang="en-US" altLang="en-US" sz="2800" b="0" dirty="0" err="1">
                  <a:cs typeface="Arial" panose="020B0604020202020204" pitchFamily="34" charset="0"/>
                </a:rPr>
                <a:t>ứng</a:t>
              </a:r>
              <a:r>
                <a:rPr lang="en-US" altLang="en-US" sz="2800" b="0" dirty="0">
                  <a:cs typeface="Arial" panose="020B0604020202020204" pitchFamily="34" charset="0"/>
                </a:rPr>
                <a:t>)</a:t>
              </a:r>
              <a:endParaRPr lang="en-US" altLang="en-US" sz="2800" b="0" dirty="0">
                <a:cs typeface="Arial" panose="020B0604020202020204" pitchFamily="34" charset="0"/>
                <a:sym typeface="Symbol" pitchFamily="18" charset="2"/>
              </a:endParaRP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6269875" y="5180369"/>
            <a:ext cx="1801404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23" name="Equation" r:id="rId15" imgW="2286000" imgH="431640" progId="Equation.DSMT4">
                    <p:embed/>
                  </p:oleObj>
                </mc:Choice>
                <mc:Fallback>
                  <p:oleObj name="Equation" r:id="rId15" imgW="2286000" imgH="43164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269875" y="5180369"/>
                          <a:ext cx="1801404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1740003" y="3263006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4" name="Equation" r:id="rId17" imgW="990360" imgH="304560" progId="Equation.DSMT4">
                  <p:embed/>
                </p:oleObj>
              </mc:Choice>
              <mc:Fallback>
                <p:oleObj name="Equation" r:id="rId17" imgW="990360" imgH="30456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40003" y="3263006"/>
                        <a:ext cx="990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3313113" y="3281786"/>
          <a:ext cx="99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5" name="Equation" r:id="rId19" imgW="990360" imgH="317160" progId="Equation.DSMT4">
                  <p:embed/>
                </p:oleObj>
              </mc:Choice>
              <mc:Fallback>
                <p:oleObj name="Equation" r:id="rId19" imgW="990360" imgH="31716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13113" y="3281786"/>
                        <a:ext cx="990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60171A30-74E9-49BF-BE31-931409EDCEBD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5" name="Rectangle: Rounded Corners 28">
              <a:extLst>
                <a:ext uri="{FF2B5EF4-FFF2-40B4-BE49-F238E27FC236}">
                  <a16:creationId xmlns:a16="http://schemas.microsoft.com/office/drawing/2014/main" id="{599671BC-AE19-4E19-BFE3-C37EBB8BDD33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81513E-B091-4ECB-B509-CB44207C2ED4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LUỴEN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0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4615136" y="5064063"/>
            <a:ext cx="5860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2" name="Picture 11" descr="C:\Users\Administrator\Desktop\anh 1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528" y="3291839"/>
            <a:ext cx="2782837" cy="24296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7EA15A0-E90B-458B-BE2D-DB8971B1A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215518"/>
              </p:ext>
            </p:extLst>
          </p:nvPr>
        </p:nvGraphicFramePr>
        <p:xfrm>
          <a:off x="3266923" y="2003771"/>
          <a:ext cx="1816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6" name="Equation" r:id="rId5" imgW="1815840" imgH="431640" progId="Equation.DSMT4">
                  <p:embed/>
                </p:oleObj>
              </mc:Choice>
              <mc:Fallback>
                <p:oleObj name="Equation" r:id="rId5" imgW="1815840" imgH="431640" progId="Equation.DSMT4">
                  <p:embed/>
                  <p:pic>
                    <p:nvPicPr>
                      <p:cNvPr id="86" name="Object 8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6923" y="2003771"/>
                        <a:ext cx="1816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586E7D2-72C6-4C88-9FCF-36EC831A82DD}"/>
              </a:ext>
            </a:extLst>
          </p:cNvPr>
          <p:cNvSpPr/>
          <p:nvPr/>
        </p:nvSpPr>
        <p:spPr>
          <a:xfrm>
            <a:off x="507480" y="670500"/>
            <a:ext cx="8215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(SGK/103):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// CD, AB &lt;CD.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CD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 TA = TB; TD = TC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MN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25819EA-A392-48F3-BF44-4D9BC5F00F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638774"/>
              </p:ext>
            </p:extLst>
          </p:nvPr>
        </p:nvGraphicFramePr>
        <p:xfrm>
          <a:off x="1117160" y="2009328"/>
          <a:ext cx="18034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7" name="Equation" r:id="rId7" imgW="1803240" imgH="431640" progId="Equation.DSMT4">
                  <p:embed/>
                </p:oleObj>
              </mc:Choice>
              <mc:Fallback>
                <p:oleObj name="Equation" r:id="rId7" imgW="1803240" imgH="431640" progId="Equation.DSMT4">
                  <p:embed/>
                  <p:pic>
                    <p:nvPicPr>
                      <p:cNvPr id="82" name="Object 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7160" y="2009328"/>
                        <a:ext cx="1803400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794BCABB-8374-4BB8-8724-382EDAABD252}"/>
              </a:ext>
            </a:extLst>
          </p:cNvPr>
          <p:cNvSpPr/>
          <p:nvPr/>
        </p:nvSpPr>
        <p:spPr>
          <a:xfrm>
            <a:off x="11713028" y="-1"/>
            <a:ext cx="478971" cy="684300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32210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713028" y="-1"/>
            <a:ext cx="478971" cy="684300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HOẠT ĐỘNG VẬN DỤNG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26" y="5010170"/>
            <a:ext cx="2163823" cy="1896951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4641262" y="5051446"/>
            <a:ext cx="5860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16837" y="1591571"/>
          <a:ext cx="3530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2" name="Equation" r:id="rId4" imgW="3530520" imgH="507960" progId="Equation.DSMT4">
                  <p:embed/>
                </p:oleObj>
              </mc:Choice>
              <mc:Fallback>
                <p:oleObj name="Equation" r:id="rId4" imgW="3530520" imgH="5079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6837" y="1591571"/>
                        <a:ext cx="3530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32285" y="2125698"/>
          <a:ext cx="2501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3" name="Equation" r:id="rId6" imgW="2501640" imgH="393480" progId="Equation.DSMT4">
                  <p:embed/>
                </p:oleObj>
              </mc:Choice>
              <mc:Fallback>
                <p:oleObj name="Equation" r:id="rId6" imgW="250164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285" y="2125698"/>
                        <a:ext cx="2501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C:\Users\Administrator\Desktop\anh 13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90" y="627753"/>
            <a:ext cx="2782837" cy="269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045177" y="163959"/>
            <a:ext cx="258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Giải</a:t>
            </a:r>
            <a:endParaRPr lang="en-US" sz="28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89173" y="570994"/>
            <a:ext cx="855865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  <a:r>
              <a:rPr lang="en-US" sz="2800" dirty="0" err="1"/>
              <a:t>Xét</a:t>
            </a:r>
            <a:r>
              <a:rPr lang="en-US" sz="2800" dirty="0"/>
              <a:t>             </a:t>
            </a:r>
            <a:r>
              <a:rPr lang="en-US" sz="2800" dirty="0" err="1"/>
              <a:t>và</a:t>
            </a:r>
            <a:r>
              <a:rPr lang="en-US" sz="2800" dirty="0"/>
              <a:t>           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r>
              <a:rPr lang="en-US" sz="2800" dirty="0"/>
              <a:t>AD = BC (t/c </a:t>
            </a:r>
            <a:r>
              <a:rPr lang="en-US" sz="2800" dirty="0" err="1"/>
              <a:t>hình</a:t>
            </a:r>
            <a:r>
              <a:rPr lang="en-US" sz="2800" dirty="0"/>
              <a:t> thang </a:t>
            </a:r>
            <a:r>
              <a:rPr lang="en-US" sz="2800" dirty="0" err="1"/>
              <a:t>cân</a:t>
            </a:r>
            <a:r>
              <a:rPr lang="en-US" sz="2800" dirty="0"/>
              <a:t>)</a:t>
            </a:r>
          </a:p>
          <a:p>
            <a:r>
              <a:rPr lang="en-US" sz="2800" dirty="0"/>
              <a:t>BC </a:t>
            </a:r>
            <a:r>
              <a:rPr lang="en-US" sz="2800" dirty="0" err="1"/>
              <a:t>chung</a:t>
            </a:r>
            <a:endParaRPr lang="en-US" sz="2800" dirty="0"/>
          </a:p>
          <a:p>
            <a:r>
              <a:rPr lang="en-US" sz="2800" dirty="0"/>
              <a:t>AC = BD (t/c </a:t>
            </a:r>
            <a:r>
              <a:rPr lang="en-US" sz="2800" dirty="0" err="1"/>
              <a:t>hình</a:t>
            </a:r>
            <a:r>
              <a:rPr lang="en-US" sz="2800" dirty="0"/>
              <a:t> thang </a:t>
            </a:r>
            <a:r>
              <a:rPr lang="en-US" sz="2800" dirty="0" err="1"/>
              <a:t>cân</a:t>
            </a:r>
            <a:r>
              <a:rPr lang="en-US" sz="2800" dirty="0"/>
              <a:t>)</a:t>
            </a:r>
          </a:p>
          <a:p>
            <a:r>
              <a:rPr lang="en-US" sz="2800" dirty="0"/>
              <a:t>                             (c-c-c)</a:t>
            </a:r>
          </a:p>
          <a:p>
            <a:r>
              <a:rPr lang="en-US" sz="2800" dirty="0" err="1"/>
              <a:t>Suy</a:t>
            </a:r>
            <a:r>
              <a:rPr lang="en-US" sz="2800" dirty="0"/>
              <a:t> ra                        (2 </a:t>
            </a:r>
            <a:r>
              <a:rPr lang="en-US" sz="2800" dirty="0" err="1"/>
              <a:t>góc</a:t>
            </a:r>
            <a:r>
              <a:rPr lang="en-US" sz="2800" dirty="0"/>
              <a:t> t/ư) </a:t>
            </a:r>
          </a:p>
          <a:p>
            <a:endParaRPr lang="en-US" sz="2800" dirty="0"/>
          </a:p>
          <a:p>
            <a:r>
              <a:rPr lang="en-US" sz="2800" dirty="0" err="1"/>
              <a:t>Xét</a:t>
            </a:r>
            <a:r>
              <a:rPr lang="en-US" sz="2800" dirty="0"/>
              <a:t>            </a:t>
            </a:r>
            <a:r>
              <a:rPr lang="en-US" sz="2800" dirty="0" err="1"/>
              <a:t>và</a:t>
            </a:r>
            <a:r>
              <a:rPr lang="en-US" sz="2800" dirty="0"/>
              <a:t>           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r>
              <a:rPr lang="en-US" sz="2800" dirty="0"/>
              <a:t>AD = BC (t/c </a:t>
            </a:r>
            <a:r>
              <a:rPr lang="en-US" sz="2800" dirty="0" err="1"/>
              <a:t>hình</a:t>
            </a:r>
            <a:r>
              <a:rPr lang="en-US" sz="2800" dirty="0"/>
              <a:t> thang </a:t>
            </a:r>
            <a:r>
              <a:rPr lang="en-US" sz="2800" dirty="0" err="1"/>
              <a:t>cân</a:t>
            </a:r>
            <a:r>
              <a:rPr lang="en-US" sz="2800" dirty="0"/>
              <a:t>)</a:t>
            </a:r>
          </a:p>
          <a:p>
            <a:r>
              <a:rPr lang="en-US" sz="2800" dirty="0"/>
              <a:t>AB </a:t>
            </a:r>
            <a:r>
              <a:rPr lang="en-US" sz="2800" dirty="0" err="1"/>
              <a:t>chung</a:t>
            </a:r>
            <a:endParaRPr lang="en-US" sz="2800" dirty="0"/>
          </a:p>
          <a:p>
            <a:r>
              <a:rPr lang="en-US" sz="2800" dirty="0"/>
              <a:t>AC = BD (t/c </a:t>
            </a:r>
            <a:r>
              <a:rPr lang="en-US" sz="2800" dirty="0" err="1"/>
              <a:t>hình</a:t>
            </a:r>
            <a:r>
              <a:rPr lang="en-US" sz="2800" dirty="0"/>
              <a:t> thang </a:t>
            </a:r>
            <a:r>
              <a:rPr lang="en-US" sz="2800" dirty="0" err="1"/>
              <a:t>cân</a:t>
            </a:r>
            <a:r>
              <a:rPr lang="en-US" sz="2800" dirty="0"/>
              <a:t>)</a:t>
            </a:r>
          </a:p>
          <a:p>
            <a:r>
              <a:rPr lang="en-US" sz="2800" dirty="0"/>
              <a:t>                              (c-c-c)</a:t>
            </a:r>
          </a:p>
          <a:p>
            <a:r>
              <a:rPr lang="en-US" sz="2800" dirty="0" err="1"/>
              <a:t>Suy</a:t>
            </a:r>
            <a:r>
              <a:rPr lang="en-US" sz="2800" dirty="0"/>
              <a:t> ra                      (2 </a:t>
            </a:r>
            <a:r>
              <a:rPr lang="en-US" sz="2800" dirty="0" err="1"/>
              <a:t>góc</a:t>
            </a:r>
            <a:r>
              <a:rPr lang="en-US" sz="2800" dirty="0"/>
              <a:t> t/ư)</a:t>
            </a:r>
          </a:p>
          <a:p>
            <a:endParaRPr lang="en-US" sz="2800" dirty="0"/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961855"/>
              </p:ext>
            </p:extLst>
          </p:nvPr>
        </p:nvGraphicFramePr>
        <p:xfrm>
          <a:off x="655297" y="2374936"/>
          <a:ext cx="2717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4" name="Equation" r:id="rId9" imgW="2717640" imgH="317160" progId="Equation.DSMT4">
                  <p:embed/>
                </p:oleObj>
              </mc:Choice>
              <mc:Fallback>
                <p:oleObj name="Equation" r:id="rId9" imgW="2717640" imgH="317160" progId="Equation.DSMT4">
                  <p:embed/>
                  <p:pic>
                    <p:nvPicPr>
                      <p:cNvPr id="69" name="Object 6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5297" y="2374936"/>
                        <a:ext cx="2717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369188"/>
              </p:ext>
            </p:extLst>
          </p:nvPr>
        </p:nvGraphicFramePr>
        <p:xfrm>
          <a:off x="1780844" y="642973"/>
          <a:ext cx="99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5" name="Equation" r:id="rId11" imgW="990360" imgH="317160" progId="Equation.DSMT4">
                  <p:embed/>
                </p:oleObj>
              </mc:Choice>
              <mc:Fallback>
                <p:oleObj name="Equation" r:id="rId11" imgW="990360" imgH="317160" progId="Equation.DSMT4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80844" y="642973"/>
                        <a:ext cx="990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930026"/>
              </p:ext>
            </p:extLst>
          </p:nvPr>
        </p:nvGraphicFramePr>
        <p:xfrm>
          <a:off x="3059656" y="702504"/>
          <a:ext cx="99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6" name="Equation" r:id="rId13" imgW="990360" imgH="317160" progId="Equation.DSMT4">
                  <p:embed/>
                </p:oleObj>
              </mc:Choice>
              <mc:Fallback>
                <p:oleObj name="Equation" r:id="rId13" imgW="990360" imgH="31716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59656" y="702504"/>
                        <a:ext cx="990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796232"/>
              </p:ext>
            </p:extLst>
          </p:nvPr>
        </p:nvGraphicFramePr>
        <p:xfrm>
          <a:off x="1971793" y="2741374"/>
          <a:ext cx="18034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7" name="Equation" r:id="rId15" imgW="1803240" imgH="431640" progId="Equation.DSMT4">
                  <p:embed/>
                </p:oleObj>
              </mc:Choice>
              <mc:Fallback>
                <p:oleObj name="Equation" r:id="rId15" imgW="1803240" imgH="431640" progId="Equation.DSMT4">
                  <p:embed/>
                  <p:pic>
                    <p:nvPicPr>
                      <p:cNvPr id="82" name="Object 8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71793" y="2741374"/>
                        <a:ext cx="1803400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867142"/>
              </p:ext>
            </p:extLst>
          </p:nvPr>
        </p:nvGraphicFramePr>
        <p:xfrm>
          <a:off x="1362348" y="3633371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8" name="Equation" r:id="rId17" imgW="990360" imgH="304560" progId="Equation.DSMT4">
                  <p:embed/>
                </p:oleObj>
              </mc:Choice>
              <mc:Fallback>
                <p:oleObj name="Equation" r:id="rId17" imgW="990360" imgH="304560" progId="Equation.DSMT4">
                  <p:embed/>
                  <p:pic>
                    <p:nvPicPr>
                      <p:cNvPr id="83" name="Object 8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62348" y="3633371"/>
                        <a:ext cx="990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402883"/>
              </p:ext>
            </p:extLst>
          </p:nvPr>
        </p:nvGraphicFramePr>
        <p:xfrm>
          <a:off x="2771444" y="3662786"/>
          <a:ext cx="977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9" name="Equation" r:id="rId19" imgW="977760" imgH="317160" progId="Equation.DSMT4">
                  <p:embed/>
                </p:oleObj>
              </mc:Choice>
              <mc:Fallback>
                <p:oleObj name="Equation" r:id="rId19" imgW="977760" imgH="317160" progId="Equation.DSMT4">
                  <p:embed/>
                  <p:pic>
                    <p:nvPicPr>
                      <p:cNvPr id="84" name="Object 8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771444" y="3662786"/>
                        <a:ext cx="977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080101"/>
              </p:ext>
            </p:extLst>
          </p:nvPr>
        </p:nvGraphicFramePr>
        <p:xfrm>
          <a:off x="740266" y="5344970"/>
          <a:ext cx="2717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0" name="Equation" r:id="rId21" imgW="2717640" imgH="317160" progId="Equation.DSMT4">
                  <p:embed/>
                </p:oleObj>
              </mc:Choice>
              <mc:Fallback>
                <p:oleObj name="Equation" r:id="rId21" imgW="2717640" imgH="317160" progId="Equation.DSMT4">
                  <p:embed/>
                  <p:pic>
                    <p:nvPicPr>
                      <p:cNvPr id="85" name="Object 8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40266" y="5344970"/>
                        <a:ext cx="2717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350688"/>
              </p:ext>
            </p:extLst>
          </p:nvPr>
        </p:nvGraphicFramePr>
        <p:xfrm>
          <a:off x="1758924" y="5637095"/>
          <a:ext cx="1816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1" name="Equation" r:id="rId23" imgW="1815840" imgH="431640" progId="Equation.DSMT4">
                  <p:embed/>
                </p:oleObj>
              </mc:Choice>
              <mc:Fallback>
                <p:oleObj name="Equation" r:id="rId23" imgW="1815840" imgH="431640" progId="Equation.DSMT4">
                  <p:embed/>
                  <p:pic>
                    <p:nvPicPr>
                      <p:cNvPr id="86" name="Object 8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758924" y="5637095"/>
                        <a:ext cx="1816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43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5F907BA-4B64-D8DE-E72B-C21DFDAA0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700" y="5540187"/>
            <a:ext cx="35738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84D2793C-DD82-4D40-B720-0EF89C398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87" y="1377297"/>
            <a:ext cx="7991755" cy="408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26" y="5010170"/>
            <a:ext cx="2163823" cy="1896951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4641262" y="5051446"/>
            <a:ext cx="5860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16837" y="1591571"/>
          <a:ext cx="3530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9" name="Equation" r:id="rId4" imgW="3530520" imgH="507960" progId="Equation.DSMT4">
                  <p:embed/>
                </p:oleObj>
              </mc:Choice>
              <mc:Fallback>
                <p:oleObj name="Equation" r:id="rId4" imgW="3530520" imgH="5079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6837" y="1591571"/>
                        <a:ext cx="3530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32285" y="2125698"/>
          <a:ext cx="2501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0" name="Equation" r:id="rId6" imgW="2501640" imgH="393480" progId="Equation.DSMT4">
                  <p:embed/>
                </p:oleObj>
              </mc:Choice>
              <mc:Fallback>
                <p:oleObj name="Equation" r:id="rId6" imgW="250164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285" y="2125698"/>
                        <a:ext cx="2501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C:\Users\Administrator\Desktop\anh 13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25" y="1079443"/>
            <a:ext cx="2950014" cy="24296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71141" y="887814"/>
            <a:ext cx="258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Giải</a:t>
            </a:r>
            <a:endParaRPr lang="en-US" sz="28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881520" y="1539317"/>
            <a:ext cx="72886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</a:t>
            </a:r>
            <a:r>
              <a:rPr lang="en-US" sz="2800" dirty="0" err="1"/>
              <a:t>Xét</a:t>
            </a:r>
            <a:r>
              <a:rPr lang="en-US" sz="2800" dirty="0"/>
              <a:t>                </a:t>
            </a:r>
            <a:r>
              <a:rPr lang="en-US" sz="2800" dirty="0" err="1"/>
              <a:t>và</a:t>
            </a:r>
            <a:r>
              <a:rPr lang="en-US" sz="2800" dirty="0"/>
              <a:t>           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r>
              <a:rPr lang="en-US" sz="2800" dirty="0"/>
              <a:t>                           (</a:t>
            </a:r>
            <a:r>
              <a:rPr lang="en-US" sz="2800" dirty="0" err="1"/>
              <a:t>cmt</a:t>
            </a:r>
            <a:r>
              <a:rPr lang="en-US" sz="2800" dirty="0"/>
              <a:t>)</a:t>
            </a:r>
          </a:p>
          <a:p>
            <a:r>
              <a:rPr lang="en-US" sz="2800" dirty="0"/>
              <a:t>    AD = BC (t/c </a:t>
            </a:r>
            <a:r>
              <a:rPr lang="en-US" sz="2800" dirty="0" err="1"/>
              <a:t>hình</a:t>
            </a:r>
            <a:r>
              <a:rPr lang="en-US" sz="2800" dirty="0"/>
              <a:t> thang </a:t>
            </a:r>
            <a:r>
              <a:rPr lang="en-US" sz="2800" dirty="0" err="1"/>
              <a:t>cân</a:t>
            </a:r>
            <a:r>
              <a:rPr lang="en-US" sz="2800" dirty="0"/>
              <a:t>)</a:t>
            </a:r>
          </a:p>
          <a:p>
            <a:r>
              <a:rPr lang="en-US" sz="2800" dirty="0"/>
              <a:t>                          (</a:t>
            </a:r>
            <a:r>
              <a:rPr lang="en-US" sz="2800" dirty="0" err="1"/>
              <a:t>cmt</a:t>
            </a:r>
            <a:r>
              <a:rPr lang="en-US" sz="2800" dirty="0"/>
              <a:t>)</a:t>
            </a:r>
          </a:p>
          <a:p>
            <a:r>
              <a:rPr lang="en-US" sz="2800" dirty="0"/>
              <a:t>                                    (g-c-g)</a:t>
            </a:r>
          </a:p>
          <a:p>
            <a:r>
              <a:rPr lang="en-US" sz="2800" dirty="0"/>
              <a:t> </a:t>
            </a:r>
            <a:r>
              <a:rPr lang="en-US" sz="2800" dirty="0" err="1"/>
              <a:t>Suy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TA = TB; TD = TC (2 </a:t>
            </a:r>
            <a:r>
              <a:rPr lang="en-US" sz="2800" dirty="0" err="1"/>
              <a:t>cạnh</a:t>
            </a:r>
            <a:r>
              <a:rPr lang="en-US" sz="2800" dirty="0"/>
              <a:t> t/ư)</a:t>
            </a:r>
          </a:p>
          <a:p>
            <a:r>
              <a:rPr lang="en-US" sz="2800" dirty="0"/>
              <a:t>                             </a:t>
            </a:r>
          </a:p>
          <a:p>
            <a:endParaRPr lang="en-US" sz="2800" dirty="0"/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/>
        </p:nvGraphicFramePr>
        <p:xfrm>
          <a:off x="2157413" y="3371850"/>
          <a:ext cx="2679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1" name="Equation" r:id="rId9" imgW="2679480" imgH="317160" progId="Equation.DSMT4">
                  <p:embed/>
                </p:oleObj>
              </mc:Choice>
              <mc:Fallback>
                <p:oleObj name="Equation" r:id="rId9" imgW="2679480" imgH="317160" progId="Equation.DSMT4">
                  <p:embed/>
                  <p:pic>
                    <p:nvPicPr>
                      <p:cNvPr id="69" name="Object 6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57413" y="3371850"/>
                        <a:ext cx="2679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/>
        </p:nvGraphicFramePr>
        <p:xfrm>
          <a:off x="4402138" y="1649413"/>
          <a:ext cx="939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2" name="Equation" r:id="rId11" imgW="939600" imgH="317160" progId="Equation.DSMT4">
                  <p:embed/>
                </p:oleObj>
              </mc:Choice>
              <mc:Fallback>
                <p:oleObj name="Equation" r:id="rId11" imgW="939600" imgH="31716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02138" y="1649413"/>
                        <a:ext cx="939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/>
        </p:nvGraphicFramePr>
        <p:xfrm>
          <a:off x="2347913" y="2012950"/>
          <a:ext cx="1803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3" name="Equation" r:id="rId13" imgW="1803240" imgH="431640" progId="Equation.DSMT4">
                  <p:embed/>
                </p:oleObj>
              </mc:Choice>
              <mc:Fallback>
                <p:oleObj name="Equation" r:id="rId13" imgW="1803240" imgH="431640" progId="Equation.DSMT4">
                  <p:embed/>
                  <p:pic>
                    <p:nvPicPr>
                      <p:cNvPr id="82" name="Object 8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47913" y="2012950"/>
                        <a:ext cx="180340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/>
        </p:nvGraphicFramePr>
        <p:xfrm>
          <a:off x="2351088" y="2874963"/>
          <a:ext cx="168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4" name="Equation" r:id="rId15" imgW="1688760" imgH="431640" progId="Equation.DSMT4">
                  <p:embed/>
                </p:oleObj>
              </mc:Choice>
              <mc:Fallback>
                <p:oleObj name="Equation" r:id="rId15" imgW="1688760" imgH="431640" progId="Equation.DSMT4">
                  <p:embed/>
                  <p:pic>
                    <p:nvPicPr>
                      <p:cNvPr id="86" name="Object 8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51088" y="2874963"/>
                        <a:ext cx="168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898775" y="1639888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5" name="Equation" r:id="rId17" imgW="990360" imgH="304560" progId="Equation.DSMT4">
                  <p:embed/>
                </p:oleObj>
              </mc:Choice>
              <mc:Fallback>
                <p:oleObj name="Equation" r:id="rId17" imgW="990360" imgH="3045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98775" y="1639888"/>
                        <a:ext cx="990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75353CE2-D909-4B5C-8372-234B7F3361ED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7" name="Rectangle: Rounded Corners 28">
              <a:extLst>
                <a:ext uri="{FF2B5EF4-FFF2-40B4-BE49-F238E27FC236}">
                  <a16:creationId xmlns:a16="http://schemas.microsoft.com/office/drawing/2014/main" id="{4B894F31-96B3-47DC-A477-4DC7F6D44517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CA6F5F-4932-47FF-A400-D47CA2080DA7}"/>
                </a:ext>
              </a:extLst>
            </p:cNvPr>
            <p:cNvSpPr txBox="1"/>
            <p:nvPr/>
          </p:nvSpPr>
          <p:spPr>
            <a:xfrm>
              <a:off x="5268730" y="213656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VẬN DỤNG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9DB9118-FC1F-4E71-A4A0-33D3E6C53CF6}"/>
              </a:ext>
            </a:extLst>
          </p:cNvPr>
          <p:cNvSpPr/>
          <p:nvPr/>
        </p:nvSpPr>
        <p:spPr>
          <a:xfrm>
            <a:off x="284116" y="314337"/>
            <a:ext cx="5229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/>
              <a:t>b) </a:t>
            </a:r>
            <a:r>
              <a:rPr lang="en-US" sz="2800" b="1" dirty="0" err="1"/>
              <a:t>Chứng</a:t>
            </a:r>
            <a:r>
              <a:rPr lang="en-US" sz="2800" b="1" dirty="0"/>
              <a:t> </a:t>
            </a:r>
            <a:r>
              <a:rPr lang="en-US" sz="2800" b="1" dirty="0" err="1"/>
              <a:t>minh</a:t>
            </a:r>
            <a:r>
              <a:rPr lang="en-US" sz="2800" b="1" dirty="0"/>
              <a:t> TA = TB;  TD = TC</a:t>
            </a:r>
            <a:r>
              <a:rPr lang="en-US" sz="2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38379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26" y="5010170"/>
            <a:ext cx="2163823" cy="1896951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4641262" y="5051446"/>
            <a:ext cx="5860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16837" y="1591571"/>
          <a:ext cx="3530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4" name="Equation" r:id="rId4" imgW="3530520" imgH="507960" progId="Equation.DSMT4">
                  <p:embed/>
                </p:oleObj>
              </mc:Choice>
              <mc:Fallback>
                <p:oleObj name="Equation" r:id="rId4" imgW="3530520" imgH="5079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6837" y="1591571"/>
                        <a:ext cx="3530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32285" y="2125698"/>
          <a:ext cx="2501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5" name="Equation" r:id="rId6" imgW="2501640" imgH="393480" progId="Equation.DSMT4">
                  <p:embed/>
                </p:oleObj>
              </mc:Choice>
              <mc:Fallback>
                <p:oleObj name="Equation" r:id="rId6" imgW="250164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285" y="2125698"/>
                        <a:ext cx="2501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C:\Users\Administrator\Desktop\anh 13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351" y="1211677"/>
            <a:ext cx="2782837" cy="24296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10992" y="772111"/>
            <a:ext cx="258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Giải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27181" y="1347087"/>
            <a:ext cx="76156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</a:t>
            </a:r>
            <a:r>
              <a:rPr lang="en-US" sz="2800" dirty="0" err="1"/>
              <a:t>Vì</a:t>
            </a:r>
            <a:r>
              <a:rPr lang="en-US" sz="2800" dirty="0"/>
              <a:t> TA = TB </a:t>
            </a:r>
            <a:r>
              <a:rPr lang="en-US" sz="2800" dirty="0" err="1"/>
              <a:t>nên</a:t>
            </a:r>
            <a:r>
              <a:rPr lang="en-US" sz="2800" dirty="0"/>
              <a:t>                 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T </a:t>
            </a:r>
            <a:r>
              <a:rPr lang="en-US" sz="2800" dirty="0" err="1"/>
              <a:t>mà</a:t>
            </a:r>
            <a:r>
              <a:rPr lang="en-US" sz="2800" dirty="0"/>
              <a:t> M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AB </a:t>
            </a:r>
          </a:p>
          <a:p>
            <a:r>
              <a:rPr lang="en-US" sz="2800" dirty="0" err="1"/>
              <a:t>Suy</a:t>
            </a:r>
            <a:r>
              <a:rPr lang="en-US" sz="2800" dirty="0"/>
              <a:t> ra                     </a:t>
            </a:r>
            <a:r>
              <a:rPr lang="en-US" sz="2800" dirty="0" err="1"/>
              <a:t>và</a:t>
            </a:r>
            <a:r>
              <a:rPr lang="en-US" sz="2800" dirty="0"/>
              <a:t> TM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trực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AB (1) </a:t>
            </a:r>
          </a:p>
          <a:p>
            <a:r>
              <a:rPr lang="en-US" sz="2800" dirty="0" err="1"/>
              <a:t>Vì</a:t>
            </a:r>
            <a:r>
              <a:rPr lang="en-US" sz="2800" dirty="0"/>
              <a:t> TD = TC </a:t>
            </a:r>
            <a:r>
              <a:rPr lang="en-US" sz="2800" dirty="0" err="1"/>
              <a:t>nên</a:t>
            </a:r>
            <a:r>
              <a:rPr lang="en-US" sz="2800" dirty="0"/>
              <a:t>                 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T </a:t>
            </a:r>
            <a:r>
              <a:rPr lang="en-US" sz="2800" dirty="0" err="1"/>
              <a:t>mà</a:t>
            </a:r>
            <a:r>
              <a:rPr lang="en-US" sz="2800" dirty="0"/>
              <a:t> N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DC</a:t>
            </a:r>
          </a:p>
          <a:p>
            <a:r>
              <a:rPr lang="en-US" sz="2800" dirty="0" err="1"/>
              <a:t>Suy</a:t>
            </a:r>
            <a:r>
              <a:rPr lang="en-US" sz="2800" dirty="0"/>
              <a:t> ra                    </a:t>
            </a:r>
            <a:r>
              <a:rPr lang="en-US" sz="2800" dirty="0" err="1"/>
              <a:t>và</a:t>
            </a:r>
            <a:r>
              <a:rPr lang="en-US" sz="2800" dirty="0"/>
              <a:t> TN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trực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DC (2)</a:t>
            </a:r>
          </a:p>
          <a:p>
            <a:r>
              <a:rPr lang="en-US" sz="2800" dirty="0" err="1"/>
              <a:t>Từ</a:t>
            </a:r>
            <a:r>
              <a:rPr lang="en-US" sz="2800" dirty="0"/>
              <a:t> (1) </a:t>
            </a:r>
            <a:r>
              <a:rPr lang="en-US" sz="2800" dirty="0" err="1"/>
              <a:t>và</a:t>
            </a:r>
            <a:r>
              <a:rPr lang="en-US" sz="2800" dirty="0"/>
              <a:t> (2) </a:t>
            </a:r>
            <a:r>
              <a:rPr lang="en-US" sz="2800" dirty="0" err="1"/>
              <a:t>suy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M, T, N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endParaRPr lang="en-US" sz="2800" dirty="0"/>
          </a:p>
          <a:p>
            <a:r>
              <a:rPr lang="en-US" sz="2800" dirty="0" err="1"/>
              <a:t>Vậy</a:t>
            </a:r>
            <a:r>
              <a:rPr lang="en-US" sz="2800" dirty="0"/>
              <a:t> MN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trực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AB </a:t>
            </a:r>
            <a:r>
              <a:rPr lang="en-US" sz="2800" dirty="0" err="1"/>
              <a:t>và</a:t>
            </a:r>
            <a:r>
              <a:rPr lang="en-US" sz="2800" dirty="0"/>
              <a:t> CD.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16350" y="1466850"/>
          <a:ext cx="95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6" name="Equation" r:id="rId9" imgW="952200" imgH="304560" progId="Equation.DSMT4">
                  <p:embed/>
                </p:oleObj>
              </mc:Choice>
              <mc:Fallback>
                <p:oleObj name="Equation" r:id="rId9" imgW="952200" imgH="3045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6350" y="1466850"/>
                        <a:ext cx="9525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36092" y="2313706"/>
          <a:ext cx="140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7" name="Equation" r:id="rId11" imgW="1409400" imgH="393480" progId="Equation.DSMT4">
                  <p:embed/>
                </p:oleObj>
              </mc:Choice>
              <mc:Fallback>
                <p:oleObj name="Equation" r:id="rId11" imgW="140940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36092" y="2313706"/>
                        <a:ext cx="1409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676062" y="2737238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8" name="Equation" r:id="rId13" imgW="965160" imgH="317160" progId="Equation.DSMT4">
                  <p:embed/>
                </p:oleObj>
              </mc:Choice>
              <mc:Fallback>
                <p:oleObj name="Equation" r:id="rId13" imgW="965160" imgH="3171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76062" y="2737238"/>
                        <a:ext cx="965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183235" y="3606034"/>
          <a:ext cx="1409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9" name="Equation" r:id="rId15" imgW="1409400" imgH="317160" progId="Equation.DSMT4">
                  <p:embed/>
                </p:oleObj>
              </mc:Choice>
              <mc:Fallback>
                <p:oleObj name="Equation" r:id="rId15" imgW="1409400" imgH="3171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83235" y="3606034"/>
                        <a:ext cx="1409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71A0A3D-8A1E-45E7-958C-EEEEA7C8398E}"/>
              </a:ext>
            </a:extLst>
          </p:cNvPr>
          <p:cNvSpPr/>
          <p:nvPr/>
        </p:nvSpPr>
        <p:spPr>
          <a:xfrm>
            <a:off x="1027181" y="316596"/>
            <a:ext cx="7336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b="1" dirty="0"/>
              <a:t>c) 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/>
              <a:t>Chứng</a:t>
            </a:r>
            <a:r>
              <a:rPr lang="en-US" sz="2800" b="1" dirty="0"/>
              <a:t> </a:t>
            </a:r>
            <a:r>
              <a:rPr lang="en-US" sz="2800" b="1" dirty="0" err="1"/>
              <a:t>minh</a:t>
            </a:r>
            <a:r>
              <a:rPr lang="en-US" sz="2800" b="1" dirty="0"/>
              <a:t> MN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trung</a:t>
            </a:r>
            <a:r>
              <a:rPr lang="en-US" sz="2800" b="1" dirty="0"/>
              <a:t> </a:t>
            </a:r>
            <a:r>
              <a:rPr lang="en-US" sz="2800" b="1" dirty="0" err="1"/>
              <a:t>trực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AB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bg1"/>
                </a:solidFill>
              </a:rPr>
              <a:t>CD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4C714C-BA7D-4E9D-AD6E-1D0F59960207}"/>
              </a:ext>
            </a:extLst>
          </p:cNvPr>
          <p:cNvSpPr txBox="1"/>
          <p:nvPr/>
        </p:nvSpPr>
        <p:spPr>
          <a:xfrm rot="5400000">
            <a:off x="8531439" y="3497104"/>
            <a:ext cx="6526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4615136" y="5064063"/>
            <a:ext cx="5860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" name="Picture 9" descr="C:\Users\Administrator\Desktop\anh 1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888" y="2916336"/>
            <a:ext cx="4476613" cy="2670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63354F-DC3D-4CA4-BB70-408FA4600024}"/>
              </a:ext>
            </a:extLst>
          </p:cNvPr>
          <p:cNvSpPr/>
          <p:nvPr/>
        </p:nvSpPr>
        <p:spPr>
          <a:xfrm>
            <a:off x="1005725" y="365145"/>
            <a:ext cx="8500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2 (SGK/104): </a:t>
            </a:r>
            <a:r>
              <a:rPr lang="en-US" sz="2800" dirty="0" err="1"/>
              <a:t>Người</a:t>
            </a:r>
            <a:r>
              <a:rPr lang="en-US" sz="2800" dirty="0"/>
              <a:t> ta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i="1" dirty="0" err="1"/>
              <a:t>Hình</a:t>
            </a:r>
            <a:r>
              <a:rPr lang="en-US" sz="2800" dirty="0"/>
              <a:t> 31: </a:t>
            </a:r>
          </a:p>
          <a:p>
            <a:pPr algn="just"/>
            <a:r>
              <a:rPr lang="en-US" sz="2800" dirty="0"/>
              <a:t>a) </a:t>
            </a:r>
            <a:r>
              <a:rPr lang="en-US" sz="2800" dirty="0" err="1"/>
              <a:t>Chứng</a:t>
            </a:r>
            <a:r>
              <a:rPr lang="en-US" sz="2800" dirty="0"/>
              <a:t> </a:t>
            </a:r>
            <a:r>
              <a:rPr lang="en-US" sz="2800" dirty="0" err="1"/>
              <a:t>minh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b) </a:t>
            </a:r>
            <a:r>
              <a:rPr lang="en-US" sz="2800" dirty="0" err="1"/>
              <a:t>Chứng</a:t>
            </a:r>
            <a:r>
              <a:rPr lang="en-US" sz="2800" dirty="0"/>
              <a:t> </a:t>
            </a:r>
            <a:r>
              <a:rPr lang="en-US" sz="2800" dirty="0" err="1"/>
              <a:t>minh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ACDE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thang </a:t>
            </a:r>
            <a:r>
              <a:rPr lang="en-US" sz="2800" dirty="0" err="1"/>
              <a:t>cân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c)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ACDE </a:t>
            </a:r>
            <a:r>
              <a:rPr lang="en-US" sz="2800" dirty="0" err="1"/>
              <a:t>theo</a:t>
            </a:r>
            <a:r>
              <a:rPr lang="en-US" sz="2800" dirty="0"/>
              <a:t> 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D329A-C6EF-40D6-952E-542DF6889982}"/>
              </a:ext>
            </a:extLst>
          </p:cNvPr>
          <p:cNvSpPr txBox="1"/>
          <p:nvPr/>
        </p:nvSpPr>
        <p:spPr>
          <a:xfrm rot="5400000">
            <a:off x="8531439" y="3497104"/>
            <a:ext cx="6526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5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295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</a:p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Xem lại định nghĩa, tính chất </a:t>
            </a:r>
            <a:r>
              <a:rPr lang="nl-NL" sz="3200" b="1">
                <a:solidFill>
                  <a:srgbClr val="0070C0"/>
                </a:solidFill>
                <a:latin typeface="Times New Roman" panose="02020603050405020304" pitchFamily="18" charset="0"/>
              </a:rPr>
              <a:t>của hình 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thang cân để chuẩn bị cho tiết học sau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nhà: bài 2, 3/sgk 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latin typeface="Rockwell" panose="02060603020205020403" pitchFamily="18" charset="0"/>
              </a:rPr>
            </a:br>
            <a:r>
              <a:rPr lang="en-US" sz="8000" dirty="0"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638550" y="329127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1"/>
            <a:ext cx="6891247" cy="653685"/>
            <a:chOff x="4871257" y="83128"/>
            <a:chExt cx="7501722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1" y="182880"/>
              <a:ext cx="71042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89837" y="81547"/>
            <a:ext cx="928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§3</a:t>
            </a:r>
            <a:r>
              <a:rPr lang="en-US" altLang="en-GB" sz="3600" b="1" dirty="0">
                <a:solidFill>
                  <a:srgbClr val="3CC453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. HÌNH THANG CÂN</a:t>
            </a:r>
            <a:endParaRPr lang="en-US" sz="3600" dirty="0">
              <a:solidFill>
                <a:srgbClr val="3CC453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50EC2E-D5E8-A11E-FE33-A8963256E84A}"/>
              </a:ext>
            </a:extLst>
          </p:cNvPr>
          <p:cNvSpPr txBox="1"/>
          <p:nvPr/>
        </p:nvSpPr>
        <p:spPr>
          <a:xfrm>
            <a:off x="532739" y="842950"/>
            <a:ext cx="961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b="1" dirty="0">
              <a:solidFill>
                <a:srgbClr val="AF51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E7CA48B1-09FA-8244-7648-8B5B891426DA}"/>
              </a:ext>
            </a:extLst>
          </p:cNvPr>
          <p:cNvGrpSpPr/>
          <p:nvPr/>
        </p:nvGrpSpPr>
        <p:grpSpPr>
          <a:xfrm>
            <a:off x="818266" y="3395060"/>
            <a:ext cx="6496934" cy="4178696"/>
            <a:chOff x="1695832" y="1308923"/>
            <a:chExt cx="6801824" cy="4966068"/>
          </a:xfrm>
        </p:grpSpPr>
        <p:pic>
          <p:nvPicPr>
            <p:cNvPr id="2052" name="!!3" descr="Wondering | Grappige gezichten, Smiley, Grappige plaatjes">
              <a:extLst>
                <a:ext uri="{FF2B5EF4-FFF2-40B4-BE49-F238E27FC236}">
                  <a16:creationId xmlns:a16="http://schemas.microsoft.com/office/drawing/2014/main" id="{679F008B-6D84-4B69-B54D-201981BB3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923" y="4020536"/>
              <a:ext cx="1528733" cy="182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Nhóm 12">
              <a:extLst>
                <a:ext uri="{FF2B5EF4-FFF2-40B4-BE49-F238E27FC236}">
                  <a16:creationId xmlns:a16="http://schemas.microsoft.com/office/drawing/2014/main" id="{6C611E27-76C8-E15E-A368-7E3006D3C361}"/>
                </a:ext>
              </a:extLst>
            </p:cNvPr>
            <p:cNvGrpSpPr/>
            <p:nvPr/>
          </p:nvGrpSpPr>
          <p:grpSpPr>
            <a:xfrm>
              <a:off x="1695832" y="1308923"/>
              <a:ext cx="5981561" cy="4966068"/>
              <a:chOff x="1695832" y="1308923"/>
              <a:chExt cx="5981561" cy="4966068"/>
            </a:xfrm>
          </p:grpSpPr>
          <p:sp>
            <p:nvSpPr>
              <p:cNvPr id="11" name="Nổ: 8 Điểm 10">
                <a:extLst>
                  <a:ext uri="{FF2B5EF4-FFF2-40B4-BE49-F238E27FC236}">
                    <a16:creationId xmlns:a16="http://schemas.microsoft.com/office/drawing/2014/main" id="{224F6892-565C-4575-749B-561AD3DC22AA}"/>
                  </a:ext>
                </a:extLst>
              </p:cNvPr>
              <p:cNvSpPr/>
              <p:nvPr/>
            </p:nvSpPr>
            <p:spPr>
              <a:xfrm>
                <a:off x="1695832" y="1308923"/>
                <a:ext cx="5981561" cy="4966068"/>
              </a:xfrm>
              <a:prstGeom prst="irregularSeal1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</p:txBody>
          </p:sp>
          <p:graphicFrame>
            <p:nvGraphicFramePr>
              <p:cNvPr id="12" name="Đối tượng 11">
                <a:extLst>
                  <a:ext uri="{FF2B5EF4-FFF2-40B4-BE49-F238E27FC236}">
                    <a16:creationId xmlns:a16="http://schemas.microsoft.com/office/drawing/2014/main" id="{1798EB42-3706-71D8-67AB-73C94FD082D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2150594"/>
                  </p:ext>
                </p:extLst>
              </p:nvPr>
            </p:nvGraphicFramePr>
            <p:xfrm>
              <a:off x="5694969" y="3925324"/>
              <a:ext cx="1273954" cy="4972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02" name="Equation" r:id="rId5" imgW="520560" imgH="203040" progId="Equation.DSMT4">
                      <p:embed/>
                    </p:oleObj>
                  </mc:Choice>
                  <mc:Fallback>
                    <p:oleObj name="Equation" r:id="rId5" imgW="520560" imgH="203040" progId="Equation.DSMT4">
                      <p:embed/>
                      <p:pic>
                        <p:nvPicPr>
                          <p:cNvPr id="12" name="Đối tượng 11">
                            <a:extLst>
                              <a:ext uri="{FF2B5EF4-FFF2-40B4-BE49-F238E27FC236}">
                                <a16:creationId xmlns:a16="http://schemas.microsoft.com/office/drawing/2014/main" id="{1798EB42-3706-71D8-67AB-73C94FD082D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694969" y="3925324"/>
                            <a:ext cx="1273954" cy="49726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44118" y="1553212"/>
            <a:ext cx="7412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</a:p>
        </p:txBody>
      </p:sp>
      <p:pic>
        <p:nvPicPr>
          <p:cNvPr id="3092" name="Picture 1">
            <a:extLst>
              <a:ext uri="{FF2B5EF4-FFF2-40B4-BE49-F238E27FC236}">
                <a16:creationId xmlns:a16="http://schemas.microsoft.com/office/drawing/2014/main" id="{0D807B89-1E2E-4D15-97D0-31D2B841D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26" y="1299854"/>
            <a:ext cx="3440094" cy="23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89837" y="81547"/>
            <a:ext cx="928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§3</a:t>
            </a:r>
            <a:r>
              <a:rPr lang="en-US" altLang="en-GB" sz="3600" b="1" dirty="0">
                <a:solidFill>
                  <a:srgbClr val="3CC453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. HÌNH THANG CÂN</a:t>
            </a:r>
            <a:endParaRPr lang="en-US" sz="3600" dirty="0">
              <a:solidFill>
                <a:srgbClr val="3CC453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50EC2E-D5E8-A11E-FE33-A8963256E84A}"/>
              </a:ext>
            </a:extLst>
          </p:cNvPr>
          <p:cNvSpPr txBox="1"/>
          <p:nvPr/>
        </p:nvSpPr>
        <p:spPr>
          <a:xfrm>
            <a:off x="532739" y="842950"/>
            <a:ext cx="961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b="1" dirty="0">
              <a:solidFill>
                <a:srgbClr val="AF51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44118" y="1553212"/>
            <a:ext cx="741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</a:p>
        </p:txBody>
      </p:sp>
      <p:pic>
        <p:nvPicPr>
          <p:cNvPr id="3092" name="Picture 1">
            <a:extLst>
              <a:ext uri="{FF2B5EF4-FFF2-40B4-BE49-F238E27FC236}">
                <a16:creationId xmlns:a16="http://schemas.microsoft.com/office/drawing/2014/main" id="{0D807B89-1E2E-4D15-97D0-31D2B841D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26" y="1299854"/>
            <a:ext cx="3440094" cy="23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4E19D62F-66E8-42CE-AA50-CAAC90B2A05D}"/>
              </a:ext>
            </a:extLst>
          </p:cNvPr>
          <p:cNvSpPr/>
          <p:nvPr/>
        </p:nvSpPr>
        <p:spPr>
          <a:xfrm>
            <a:off x="1229190" y="3905478"/>
            <a:ext cx="9203330" cy="1399310"/>
          </a:xfrm>
          <a:prstGeom prst="roundRect">
            <a:avLst/>
          </a:prstGeom>
          <a:solidFill>
            <a:schemeClr val="bg1"/>
          </a:solidFill>
          <a:ln>
            <a:solidFill>
              <a:srgbClr val="FEC6C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2077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1"/>
            <a:ext cx="6891247" cy="653685"/>
            <a:chOff x="4871257" y="83128"/>
            <a:chExt cx="7501722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1" y="182880"/>
              <a:ext cx="71042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44118" y="1553212"/>
            <a:ext cx="7412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800" b="1" dirty="0">
              <a:solidFill>
                <a:srgbClr val="4112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0852734E-328C-26E1-1CC5-1C778EA45B3F}"/>
              </a:ext>
            </a:extLst>
          </p:cNvPr>
          <p:cNvGrpSpPr/>
          <p:nvPr/>
        </p:nvGrpSpPr>
        <p:grpSpPr>
          <a:xfrm>
            <a:off x="1059273" y="2337555"/>
            <a:ext cx="8979122" cy="5102905"/>
            <a:chOff x="1697640" y="2133114"/>
            <a:chExt cx="7621636" cy="5590456"/>
          </a:xfrm>
        </p:grpSpPr>
        <p:pic>
          <p:nvPicPr>
            <p:cNvPr id="23" name="!!3" descr="Wondering | Grappige gezichten, Smiley, Grappige plaatjes">
              <a:extLst>
                <a:ext uri="{FF2B5EF4-FFF2-40B4-BE49-F238E27FC236}">
                  <a16:creationId xmlns:a16="http://schemas.microsoft.com/office/drawing/2014/main" id="{6B7F010F-B7C8-0D5A-2571-12D6B9EFD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602" y="4722067"/>
              <a:ext cx="1968674" cy="2356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Nổ: 8 Điểm 23">
              <a:extLst>
                <a:ext uri="{FF2B5EF4-FFF2-40B4-BE49-F238E27FC236}">
                  <a16:creationId xmlns:a16="http://schemas.microsoft.com/office/drawing/2014/main" id="{6B8B882F-80D4-C74B-79E9-3997B0BB9420}"/>
                </a:ext>
              </a:extLst>
            </p:cNvPr>
            <p:cNvSpPr/>
            <p:nvPr/>
          </p:nvSpPr>
          <p:spPr>
            <a:xfrm>
              <a:off x="1697640" y="2133114"/>
              <a:ext cx="6450955" cy="5590456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           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            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         </a:t>
              </a:r>
            </a:p>
          </p:txBody>
        </p:sp>
      </p:grpSp>
      <p:sp>
        <p:nvSpPr>
          <p:cNvPr id="26" name="Hộp Văn bản 1">
            <a:extLst>
              <a:ext uri="{FF2B5EF4-FFF2-40B4-BE49-F238E27FC236}">
                <a16:creationId xmlns:a16="http://schemas.microsoft.com/office/drawing/2014/main" id="{B4D8514F-D7A9-4F39-8B7F-EB5CFEDB78E6}"/>
              </a:ext>
            </a:extLst>
          </p:cNvPr>
          <p:cNvSpPr txBox="1"/>
          <p:nvPr/>
        </p:nvSpPr>
        <p:spPr>
          <a:xfrm>
            <a:off x="1189837" y="81547"/>
            <a:ext cx="928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§3</a:t>
            </a:r>
            <a:r>
              <a:rPr lang="en-US" altLang="en-GB" sz="3600" b="1" dirty="0">
                <a:solidFill>
                  <a:srgbClr val="3CC453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. HÌNH THANG CÂN</a:t>
            </a:r>
            <a:endParaRPr lang="en-US" sz="3600" dirty="0">
              <a:solidFill>
                <a:srgbClr val="3CC453"/>
              </a:solidFill>
            </a:endParaRPr>
          </a:p>
        </p:txBody>
      </p:sp>
      <p:sp>
        <p:nvSpPr>
          <p:cNvPr id="27" name="Hộp Văn bản 2">
            <a:extLst>
              <a:ext uri="{FF2B5EF4-FFF2-40B4-BE49-F238E27FC236}">
                <a16:creationId xmlns:a16="http://schemas.microsoft.com/office/drawing/2014/main" id="{7AD50C1D-B456-4A6D-80C5-98B96E24FD82}"/>
              </a:ext>
            </a:extLst>
          </p:cNvPr>
          <p:cNvSpPr txBox="1"/>
          <p:nvPr/>
        </p:nvSpPr>
        <p:spPr>
          <a:xfrm>
            <a:off x="532739" y="842950"/>
            <a:ext cx="961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b="1" dirty="0">
              <a:solidFill>
                <a:srgbClr val="AF51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38" name="Picture 1">
            <a:extLst>
              <a:ext uri="{FF2B5EF4-FFF2-40B4-BE49-F238E27FC236}">
                <a16:creationId xmlns:a16="http://schemas.microsoft.com/office/drawing/2014/main" id="{BE25AE99-2843-4F3B-8784-2A9E10370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217" y="1418610"/>
            <a:ext cx="22383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215742AA-E006-4B01-AA3B-2FE2A6FC3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29759"/>
              </p:ext>
            </p:extLst>
          </p:nvPr>
        </p:nvGraphicFramePr>
        <p:xfrm>
          <a:off x="3753405" y="5007088"/>
          <a:ext cx="109696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4" name="Equation" r:id="rId6" imgW="469800" imgH="177480" progId="Equation.DSMT4">
                  <p:embed/>
                </p:oleObj>
              </mc:Choice>
              <mc:Fallback>
                <p:oleObj name="Equation" r:id="rId6" imgW="469800" imgH="177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1798EB42-3706-71D8-67AB-73C94FD082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53405" y="5007088"/>
                        <a:ext cx="1096962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1">
            <a:extLst>
              <a:ext uri="{FF2B5EF4-FFF2-40B4-BE49-F238E27FC236}">
                <a16:creationId xmlns:a16="http://schemas.microsoft.com/office/drawing/2014/main" id="{41709ECF-401E-4779-A1EF-D61B3A6E0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04415"/>
              </p:ext>
            </p:extLst>
          </p:nvPr>
        </p:nvGraphicFramePr>
        <p:xfrm>
          <a:off x="5145257" y="3710683"/>
          <a:ext cx="109696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5" name="Equation" r:id="rId8" imgW="469800" imgH="177480" progId="Equation.DSMT4">
                  <p:embed/>
                </p:oleObj>
              </mc:Choice>
              <mc:Fallback>
                <p:oleObj name="Equation" r:id="rId8" imgW="469800" imgH="177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215742AA-E006-4B01-AA3B-2FE2A6FC3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45257" y="3710683"/>
                        <a:ext cx="1096962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542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1"/>
            <a:ext cx="6891247" cy="653685"/>
            <a:chOff x="4871257" y="83128"/>
            <a:chExt cx="7501722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1" y="182880"/>
              <a:ext cx="71042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44118" y="1553212"/>
            <a:ext cx="7412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800" b="1" dirty="0" err="1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800" b="1" dirty="0">
              <a:solidFill>
                <a:srgbClr val="4112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1">
            <a:extLst>
              <a:ext uri="{FF2B5EF4-FFF2-40B4-BE49-F238E27FC236}">
                <a16:creationId xmlns:a16="http://schemas.microsoft.com/office/drawing/2014/main" id="{B4D8514F-D7A9-4F39-8B7F-EB5CFEDB78E6}"/>
              </a:ext>
            </a:extLst>
          </p:cNvPr>
          <p:cNvSpPr txBox="1"/>
          <p:nvPr/>
        </p:nvSpPr>
        <p:spPr>
          <a:xfrm>
            <a:off x="1189837" y="81547"/>
            <a:ext cx="9283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§3</a:t>
            </a:r>
            <a:r>
              <a:rPr lang="en-US" altLang="en-GB" sz="2800" b="1" dirty="0">
                <a:solidFill>
                  <a:srgbClr val="3CC453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. HÌNH THANG CÂN</a:t>
            </a:r>
            <a:endParaRPr lang="en-US" sz="2800" dirty="0">
              <a:solidFill>
                <a:srgbClr val="3CC453"/>
              </a:solidFill>
            </a:endParaRPr>
          </a:p>
        </p:txBody>
      </p:sp>
      <p:sp>
        <p:nvSpPr>
          <p:cNvPr id="27" name="Hộp Văn bản 2">
            <a:extLst>
              <a:ext uri="{FF2B5EF4-FFF2-40B4-BE49-F238E27FC236}">
                <a16:creationId xmlns:a16="http://schemas.microsoft.com/office/drawing/2014/main" id="{7AD50C1D-B456-4A6D-80C5-98B96E24FD82}"/>
              </a:ext>
            </a:extLst>
          </p:cNvPr>
          <p:cNvSpPr txBox="1"/>
          <p:nvPr/>
        </p:nvSpPr>
        <p:spPr>
          <a:xfrm>
            <a:off x="532739" y="842950"/>
            <a:ext cx="961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b="1" dirty="0">
              <a:solidFill>
                <a:srgbClr val="AF51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38" name="Picture 1">
            <a:extLst>
              <a:ext uri="{FF2B5EF4-FFF2-40B4-BE49-F238E27FC236}">
                <a16:creationId xmlns:a16="http://schemas.microsoft.com/office/drawing/2014/main" id="{BE25AE99-2843-4F3B-8784-2A9E10370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217" y="1418610"/>
            <a:ext cx="22383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BE5A84-A250-4D9A-8019-3B734CE138AA}"/>
              </a:ext>
            </a:extLst>
          </p:cNvPr>
          <p:cNvSpPr/>
          <p:nvPr/>
        </p:nvSpPr>
        <p:spPr>
          <a:xfrm>
            <a:off x="1202127" y="3724891"/>
            <a:ext cx="8252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0199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17" y="114239"/>
            <a:ext cx="2681921" cy="241372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1"/>
            <a:ext cx="6891247" cy="653685"/>
            <a:chOff x="4871257" y="83128"/>
            <a:chExt cx="750172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1" y="182880"/>
              <a:ext cx="71042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605675" y="560560"/>
            <a:ext cx="81943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(SGK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T102)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699770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6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40" name="Picture 2">
            <a:extLst>
              <a:ext uri="{FF2B5EF4-FFF2-40B4-BE49-F238E27FC236}">
                <a16:creationId xmlns:a16="http://schemas.microsoft.com/office/drawing/2014/main" id="{E95C6101-BE56-418B-B7D7-84828EF82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31" y="2512359"/>
            <a:ext cx="9346618" cy="14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B85C5F7-DE49-48B1-B8CE-3D46185E9BA1}"/>
              </a:ext>
            </a:extLst>
          </p:cNvPr>
          <p:cNvGrpSpPr/>
          <p:nvPr/>
        </p:nvGrpSpPr>
        <p:grpSpPr>
          <a:xfrm>
            <a:off x="1413203" y="5235892"/>
            <a:ext cx="3657600" cy="1031051"/>
            <a:chOff x="1625600" y="4921251"/>
            <a:chExt cx="3657600" cy="1031051"/>
          </a:xfrm>
        </p:grpSpPr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85084F59-C975-41E8-99D6-30CCB0D67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5600" y="4921251"/>
              <a:ext cx="3657600" cy="1031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Hình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là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hình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706B5818-CB8D-4C41-BE05-5140F85547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6561736"/>
                </p:ext>
              </p:extLst>
            </p:nvPr>
          </p:nvGraphicFramePr>
          <p:xfrm>
            <a:off x="3522335" y="5008247"/>
            <a:ext cx="992187" cy="33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7" name="Equation" r:id="rId8" imgW="927000" imgH="317160" progId="Equation.DSMT4">
                    <p:embed/>
                  </p:oleObj>
                </mc:Choice>
                <mc:Fallback>
                  <p:oleObj name="Equation" r:id="rId8" imgW="927000" imgH="31716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522335" y="5008247"/>
                          <a:ext cx="992187" cy="338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 Box 18">
            <a:extLst>
              <a:ext uri="{FF2B5EF4-FFF2-40B4-BE49-F238E27FC236}">
                <a16:creationId xmlns:a16="http://schemas.microsoft.com/office/drawing/2014/main" id="{67F49336-0557-44B4-94A5-3034F9C11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256" y="5520585"/>
            <a:ext cx="81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cs typeface="Arial" panose="020B0604020202020204" pitchFamily="34" charset="0"/>
                <a:sym typeface="Symbol" pitchFamily="18" charset="2"/>
              </a:rPr>
              <a:t>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5FA760-EA38-480A-920F-026D0DC047C5}"/>
              </a:ext>
            </a:extLst>
          </p:cNvPr>
          <p:cNvGrpSpPr/>
          <p:nvPr/>
        </p:nvGrpSpPr>
        <p:grpSpPr>
          <a:xfrm>
            <a:off x="5837614" y="5358701"/>
            <a:ext cx="1725236" cy="1041288"/>
            <a:chOff x="9044797" y="3907326"/>
            <a:chExt cx="1725236" cy="1041288"/>
          </a:xfrm>
        </p:grpSpPr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9A327531-8396-49A7-9E22-61F3E74F34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5398477"/>
                </p:ext>
              </p:extLst>
            </p:nvPr>
          </p:nvGraphicFramePr>
          <p:xfrm>
            <a:off x="9328583" y="3988988"/>
            <a:ext cx="144145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8" name="Equation" r:id="rId10" imgW="1295280" imgH="317160" progId="Equation.DSMT4">
                    <p:embed/>
                  </p:oleObj>
                </mc:Choice>
                <mc:Fallback>
                  <p:oleObj name="Equation" r:id="rId10" imgW="1295280" imgH="31716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328583" y="3988988"/>
                          <a:ext cx="1441450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A1C6C1F7-77C7-49B9-86F6-4F012A5F24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0895384"/>
                </p:ext>
              </p:extLst>
            </p:nvPr>
          </p:nvGraphicFramePr>
          <p:xfrm>
            <a:off x="9242858" y="4363638"/>
            <a:ext cx="1076325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9" name="Equation" r:id="rId12" imgW="990360" imgH="431640" progId="Equation.DSMT4">
                    <p:embed/>
                  </p:oleObj>
                </mc:Choice>
                <mc:Fallback>
                  <p:oleObj name="Equation" r:id="rId12" imgW="990360" imgH="43164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242858" y="4363638"/>
                          <a:ext cx="1076325" cy="468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53D1D2D-98CF-4F8E-914D-BD5F389DD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/>
            <a:stretch/>
          </p:blipFill>
          <p:spPr>
            <a:xfrm>
              <a:off x="9044797" y="3907326"/>
              <a:ext cx="196689" cy="1041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Nhóm 15">
            <a:extLst>
              <a:ext uri="{FF2B5EF4-FFF2-40B4-BE49-F238E27FC236}">
                <a16:creationId xmlns:a16="http://schemas.microsoft.com/office/drawing/2014/main" id="{BFC50481-7BD1-A071-C826-BF3BC21BFAA0}"/>
              </a:ext>
            </a:extLst>
          </p:cNvPr>
          <p:cNvGrpSpPr/>
          <p:nvPr/>
        </p:nvGrpSpPr>
        <p:grpSpPr>
          <a:xfrm>
            <a:off x="84989" y="122063"/>
            <a:ext cx="10319440" cy="2247161"/>
            <a:chOff x="84989" y="122063"/>
            <a:chExt cx="10319440" cy="2247161"/>
          </a:xfrm>
        </p:grpSpPr>
        <p:pic>
          <p:nvPicPr>
            <p:cNvPr id="2" name="!!3">
              <a:extLst>
                <a:ext uri="{FF2B5EF4-FFF2-40B4-BE49-F238E27FC236}">
                  <a16:creationId xmlns:a16="http://schemas.microsoft.com/office/drawing/2014/main" id="{83F1A94D-48D5-4D73-BDAA-9118478F5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989" y="122063"/>
              <a:ext cx="2496846" cy="224716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2210098" y="165475"/>
              <a:ext cx="819433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en-US" sz="28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động</a:t>
              </a:r>
              <a:r>
                <a:rPr lang="en-US" sz="28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 (SGK</a:t>
              </a:r>
              <a:r>
                <a:rPr lang="en-US" sz="2800" b="1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r>
                <a:rPr lang="en-US" sz="28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T12)</a:t>
              </a:r>
              <a:endPara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4F3D1D8C-FE8A-8791-4FE4-A4035BBEDE3E}"/>
              </a:ext>
            </a:extLst>
          </p:cNvPr>
          <p:cNvGrpSpPr/>
          <p:nvPr/>
        </p:nvGrpSpPr>
        <p:grpSpPr>
          <a:xfrm>
            <a:off x="2893807" y="1737735"/>
            <a:ext cx="6874136" cy="4823461"/>
            <a:chOff x="1333947" y="1520793"/>
            <a:chExt cx="7469930" cy="5447954"/>
          </a:xfrm>
        </p:grpSpPr>
        <p:pic>
          <p:nvPicPr>
            <p:cNvPr id="27" name="!!3" descr="Wondering | Grappige gezichten, Smiley, Grappige plaatjes">
              <a:extLst>
                <a:ext uri="{FF2B5EF4-FFF2-40B4-BE49-F238E27FC236}">
                  <a16:creationId xmlns:a16="http://schemas.microsoft.com/office/drawing/2014/main" id="{557959CA-EC71-4AC8-4D6C-71570BBC0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546" y="4303059"/>
              <a:ext cx="2227331" cy="2665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Nổ: 8 Điểm 27">
              <a:extLst>
                <a:ext uri="{FF2B5EF4-FFF2-40B4-BE49-F238E27FC236}">
                  <a16:creationId xmlns:a16="http://schemas.microsoft.com/office/drawing/2014/main" id="{258581DB-1448-A3BA-DDDE-08EC7F85C24C}"/>
                </a:ext>
              </a:extLst>
            </p:cNvPr>
            <p:cNvSpPr/>
            <p:nvPr/>
          </p:nvSpPr>
          <p:spPr>
            <a:xfrm>
              <a:off x="1333947" y="1520793"/>
              <a:ext cx="5981561" cy="4966068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928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:\Users\Administrator\Desktop\anh 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12" y="1105493"/>
            <a:ext cx="2127914" cy="3623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C:\Users\Administrator\Desktop\anh 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25" y="1261969"/>
            <a:ext cx="4421275" cy="3466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E6DDD75-C8C0-4C32-8320-E606A531C5BC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1430EAA-0024-4650-B506-B9F65AFA1730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FE43B0-E82B-4002-8F6E-A720E2236856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2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  <ds:schemaRef ds:uri="71af3243-3dd4-4a8d-8c0d-dd76da1f02a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1680</TotalTime>
  <Words>1471</Words>
  <Application>Microsoft Office PowerPoint</Application>
  <PresentationFormat>Widescreen</PresentationFormat>
  <Paragraphs>185</Paragraphs>
  <Slides>24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Avenir Next LT Pro Light</vt:lpstr>
      <vt:lpstr>Calibri</vt:lpstr>
      <vt:lpstr>Calibri Light</vt:lpstr>
      <vt:lpstr>Posterama</vt:lpstr>
      <vt:lpstr>Rockwell</vt:lpstr>
      <vt:lpstr>Tahoma</vt:lpstr>
      <vt:lpstr>Times New Roman</vt:lpstr>
      <vt:lpstr>Office Theme</vt:lpstr>
      <vt:lpstr>Custom</vt:lpstr>
      <vt:lpstr>Equation</vt:lpstr>
      <vt:lpstr>Chào mừng bạn đến thư viện số  trường thcs xã nguyễn ÚY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DANG TRONG NGUYEN</cp:lastModifiedBy>
  <cp:revision>176</cp:revision>
  <dcterms:created xsi:type="dcterms:W3CDTF">2021-06-07T13:44:30Z</dcterms:created>
  <dcterms:modified xsi:type="dcterms:W3CDTF">2024-03-15T22:56:48Z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