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336" r:id="rId3"/>
    <p:sldId id="317" r:id="rId4"/>
    <p:sldId id="335" r:id="rId5"/>
    <p:sldId id="347" r:id="rId6"/>
    <p:sldId id="348" r:id="rId7"/>
    <p:sldId id="350" r:id="rId8"/>
    <p:sldId id="349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1" r:id="rId19"/>
    <p:sldId id="3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8DFE6-642E-44D0-B7C0-62B02557994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3658E-0E2E-40C2-900C-DCA5CC2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86B82E-2385-4385-9A05-95A951A1D9D8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5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3658E-0E2E-40C2-900C-DCA5CC2F6D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1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3658E-0E2E-40C2-900C-DCA5CC2F6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5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5348-E20A-43AE-8710-A96E95098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D8B25-918A-45B7-B933-A1430A685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3712" y="960121"/>
            <a:ext cx="3915918" cy="3056343"/>
          </a:xfrm>
        </p:spPr>
        <p:txBody>
          <a:bodyPr anchor="b">
            <a:normAutofit/>
          </a:bodyPr>
          <a:lstStyle>
            <a:lvl1pPr algn="l">
              <a:defRPr sz="3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4614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4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98" y="72518"/>
            <a:ext cx="6223035" cy="1326514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24" y="2072640"/>
            <a:ext cx="6243067" cy="3493008"/>
          </a:xfrm>
        </p:spPr>
        <p:txBody>
          <a:bodyPr>
            <a:norm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500"/>
            </a:lvl1pPr>
            <a:lvl2pPr marL="6000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2pPr>
            <a:lvl3pPr marL="9429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3pPr>
            <a:lvl4pPr marL="12858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4pPr>
            <a:lvl5pPr marL="16287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14" y="6246623"/>
            <a:ext cx="2002536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4646" y="6246623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7061597" y="264696"/>
            <a:ext cx="2082404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" y="420624"/>
            <a:ext cx="4398264" cy="3621024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77" y="-9144"/>
            <a:ext cx="3436144" cy="6602413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5715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64279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76784"/>
            <a:ext cx="4398264" cy="3621024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430" y="-15240"/>
            <a:ext cx="3436144" cy="6602413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084321"/>
            <a:ext cx="4398169" cy="2362835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29000" y="6583680"/>
            <a:ext cx="5715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60848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441961"/>
            <a:ext cx="4231423" cy="331689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2270" y="4068392"/>
            <a:ext cx="4185440" cy="219759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2100"/>
            </a:lvl1pPr>
            <a:lvl2pPr marL="342900" indent="0">
              <a:lnSpc>
                <a:spcPts val="1800"/>
              </a:lnSpc>
              <a:buNone/>
              <a:defRPr sz="1500"/>
            </a:lvl2pPr>
            <a:lvl3pPr marL="685800" indent="0">
              <a:lnSpc>
                <a:spcPts val="1800"/>
              </a:lnSpc>
              <a:buNone/>
              <a:defRPr sz="1500"/>
            </a:lvl3pPr>
            <a:lvl4pPr marL="1028700" indent="0">
              <a:lnSpc>
                <a:spcPts val="1800"/>
              </a:lnSpc>
              <a:buNone/>
              <a:defRPr sz="1500"/>
            </a:lvl4pPr>
            <a:lvl5pPr marL="1371600" indent="0">
              <a:lnSpc>
                <a:spcPts val="1800"/>
              </a:lnSpc>
              <a:buNone/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1" y="0"/>
            <a:ext cx="3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98" y="72518"/>
            <a:ext cx="7803881" cy="1326514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0322" y="2073275"/>
            <a:ext cx="3665696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/>
            </a:lvl1pPr>
            <a:lvl2pPr marL="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2pPr>
            <a:lvl3pPr marL="5143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3pPr>
            <a:lvl4pPr marL="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4pPr>
            <a:lvl5pPr marL="8572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5pPr>
            <a:lvl6pPr marL="120015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7983" y="2073275"/>
            <a:ext cx="3665696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/>
            </a:lvl1pPr>
            <a:lvl2pPr marL="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2pPr>
            <a:lvl3pPr marL="5143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3pPr>
            <a:lvl4pPr marL="8572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4pPr>
            <a:lvl5pPr marL="12001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14" y="6246623"/>
            <a:ext cx="2002536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4646" y="6246623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335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07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98" y="72518"/>
            <a:ext cx="7803881" cy="1326514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0323" y="2073275"/>
            <a:ext cx="2358628" cy="3687763"/>
          </a:xfrm>
        </p:spPr>
        <p:txBody>
          <a:bodyPr>
            <a:normAutofit/>
          </a:bodyPr>
          <a:lstStyle>
            <a:lvl1pPr marL="240030" indent="-24003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1500"/>
            </a:lvl1pPr>
            <a:lvl2pPr marL="514350" indent="-24003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lphaLcPeriod"/>
              <a:defRPr sz="1500"/>
            </a:lvl2pPr>
            <a:lvl3pPr marL="857250" indent="-24003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arenR"/>
              <a:defRPr sz="1500"/>
            </a:lvl3pPr>
            <a:lvl4pPr marL="1200150" indent="-24003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  <a:defRPr sz="1500"/>
            </a:lvl4pPr>
            <a:lvl5pPr marL="1543050" indent="-24003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romanLcPeriod"/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17570" y="2073275"/>
            <a:ext cx="4644629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/>
            </a:lvl1pPr>
            <a:lvl2pPr marL="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2pPr>
            <a:lvl3pPr marL="5143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3pPr>
            <a:lvl4pPr marL="8572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4pPr>
            <a:lvl5pPr marL="12001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14" y="6246623"/>
            <a:ext cx="2002536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4646" y="6246623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3810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4"/>
            <a:ext cx="1636568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3732934" y="0"/>
            <a:ext cx="5411066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370" y="137160"/>
            <a:ext cx="4629150" cy="1249680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" y="2087880"/>
            <a:ext cx="76581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/>
            </a:lvl1pPr>
            <a:lvl2pPr marL="3429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350"/>
            </a:lvl2pPr>
            <a:lvl3pPr marL="6858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/>
            </a:lvl3pPr>
            <a:lvl4pPr marL="10287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/>
            </a:lvl4pPr>
            <a:lvl5pPr marL="13716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14" y="6246623"/>
            <a:ext cx="891540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4491" y="4094802"/>
            <a:ext cx="7520939" cy="246888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22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370" y="137160"/>
            <a:ext cx="4629150" cy="1249680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" y="2026920"/>
            <a:ext cx="226314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500"/>
            </a:lvl1pPr>
            <a:lvl2pPr marL="3429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350"/>
            </a:lvl2pPr>
            <a:lvl3pPr marL="6858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200"/>
            </a:lvl3pPr>
            <a:lvl4pPr marL="10287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/>
            </a:lvl4pPr>
            <a:lvl5pPr marL="137160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94473" y="2026603"/>
            <a:ext cx="5075158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>
              <a:spcBef>
                <a:spcPts val="0"/>
              </a:spcBef>
              <a:spcAft>
                <a:spcPts val="450"/>
              </a:spcAft>
              <a:defRPr/>
            </a:lvl2pPr>
            <a:lvl3pPr>
              <a:spcBef>
                <a:spcPts val="0"/>
              </a:spcBef>
              <a:spcAft>
                <a:spcPts val="450"/>
              </a:spcAft>
              <a:defRPr/>
            </a:lvl3pPr>
            <a:lvl4pPr>
              <a:spcBef>
                <a:spcPts val="0"/>
              </a:spcBef>
              <a:spcAft>
                <a:spcPts val="450"/>
              </a:spcAft>
              <a:defRPr sz="1500"/>
            </a:lvl4pPr>
            <a:lvl5pPr>
              <a:spcBef>
                <a:spcPts val="0"/>
              </a:spcBef>
              <a:spcAft>
                <a:spcPts val="450"/>
              </a:spcAft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14" y="6246623"/>
            <a:ext cx="891540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02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6729413" y="5081287"/>
            <a:ext cx="2414588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98" y="72518"/>
            <a:ext cx="7803881" cy="1326514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3514" y="2058670"/>
            <a:ext cx="4644629" cy="3687763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/>
            </a:lvl1pPr>
            <a:lvl2pPr marL="5143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500"/>
            </a:lvl2pPr>
            <a:lvl3pPr marL="8572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500"/>
            </a:lvl3pPr>
            <a:lvl4pPr marL="12001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500"/>
            </a:lvl4pPr>
            <a:lvl5pPr marL="1543050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21613" y="2058671"/>
            <a:ext cx="2252066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+mj-lt"/>
              <a:buNone/>
              <a:defRPr sz="1500"/>
            </a:lvl1pPr>
            <a:lvl2pPr marL="171450" indent="-17145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+mj-lt"/>
              <a:buNone/>
              <a:defRPr sz="1500"/>
            </a:lvl2pPr>
            <a:lvl3pPr marL="0" indent="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+mj-lt"/>
              <a:buNone/>
              <a:defRPr sz="1500"/>
            </a:lvl3pPr>
            <a:lvl4pPr marL="0" indent="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+mj-lt"/>
              <a:buNone/>
              <a:defRPr sz="1500"/>
            </a:lvl4pPr>
            <a:lvl5pPr marL="0" indent="0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+mj-lt"/>
              <a:buNone/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14" y="6246623"/>
            <a:ext cx="2002536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4646" y="6246623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07605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798" y="72518"/>
            <a:ext cx="7803881" cy="1326514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3514" y="2043430"/>
            <a:ext cx="7803881" cy="3925467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500"/>
            </a:lvl1pPr>
            <a:lvl2pPr marL="514350" indent="-171450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defRPr sz="1500"/>
            </a:lvl2pPr>
            <a:lvl3pPr marL="857250" indent="-171450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defRPr sz="1500"/>
            </a:lvl3pPr>
            <a:lvl4pPr marL="1200150" indent="-171450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defRPr sz="1500"/>
            </a:lvl4pPr>
            <a:lvl5pPr marL="1543050" indent="-171450">
              <a:lnSpc>
                <a:spcPct val="100000"/>
              </a:lnSpc>
              <a:spcBef>
                <a:spcPts val="375"/>
              </a:spcBef>
              <a:spcAft>
                <a:spcPts val="450"/>
              </a:spcAft>
              <a:defRPr sz="15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14" y="6246623"/>
            <a:ext cx="2002536" cy="365125"/>
          </a:xfrm>
        </p:spPr>
        <p:txBody>
          <a:bodyPr/>
          <a:lstStyle>
            <a:lvl1pPr>
              <a:defRPr sz="105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4646" y="6246623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06084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3358576" y="0"/>
            <a:ext cx="578542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14" y="505016"/>
            <a:ext cx="4331742" cy="3284932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515" y="4006024"/>
            <a:ext cx="4345686" cy="234696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500"/>
            </a:lvl1pPr>
            <a:lvl2pPr marL="6000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2pPr>
            <a:lvl3pPr marL="9429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3pPr>
            <a:lvl4pPr marL="12858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4pPr>
            <a:lvl5pPr marL="1628775" indent="-257175">
              <a:lnSpc>
                <a:spcPts val="1800"/>
              </a:lnSpc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21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2585"/>
            <a:ext cx="7886700" cy="1299411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88" y="-50037"/>
            <a:ext cx="9139523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232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2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5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B4CDF-0824-479A-B9CB-247E7F024A4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470B-CA75-436A-BA9B-6D0C5186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3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pos="7104">
          <p15:clr>
            <a:srgbClr val="C35EA4"/>
          </p15:clr>
        </p15:guide>
        <p15:guide id="5" pos="57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pn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pn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98" y="1165159"/>
            <a:ext cx="6874002" cy="7017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798" y="2562354"/>
            <a:ext cx="6736316" cy="263829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học: Toán 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II</a:t>
            </a:r>
            <a:endParaRPr lang="en-US" sz="1800" dirty="0">
              <a:solidFill>
                <a:srgbClr val="150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80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61 </a:t>
            </a:r>
            <a:r>
              <a:rPr lang="en-US" sz="180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en-US" sz="1800" dirty="0">
              <a:solidFill>
                <a:srgbClr val="150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Phương trình bậc nhất một ẩn</a:t>
            </a:r>
            <a:endParaRPr lang="en-US" sz="1800" dirty="0">
              <a:solidFill>
                <a:srgbClr val="150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khoa: Cánh Diều</a:t>
            </a:r>
            <a:endParaRPr lang="en-US" sz="1800" dirty="0">
              <a:solidFill>
                <a:srgbClr val="150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1800" dirty="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Trọng Nguyên</a:t>
            </a:r>
            <a:endParaRPr lang="en-US" sz="1800" dirty="0">
              <a:solidFill>
                <a:srgbClr val="1504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4B450-D1D3-0134-F8B6-E47FA8FE4FC0}"/>
              </a:ext>
            </a:extLst>
          </p:cNvPr>
          <p:cNvSpPr txBox="1"/>
          <p:nvPr/>
        </p:nvSpPr>
        <p:spPr>
          <a:xfrm>
            <a:off x="2533651" y="1955478"/>
            <a:ext cx="360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1504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CHIẾU ĐIỆN TỬ</a:t>
            </a:r>
            <a:endParaRPr lang="en-US" sz="2400" b="1" dirty="0">
              <a:solidFill>
                <a:prstClr val="black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5CB948F-90C2-73F6-B234-9412C98D2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711973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3D5D12A5-1619-4DF3-13EC-E9E3AA80BF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A552AE8D-7ABA-571D-D3D0-4F712650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75F5C10-8CE6-F997-7AFC-45C2A19B1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EB2CA-6DAD-BCAF-9CAE-4D5D7E3BF5F9}"/>
              </a:ext>
            </a:extLst>
          </p:cNvPr>
          <p:cNvSpPr txBox="1"/>
          <p:nvPr/>
        </p:nvSpPr>
        <p:spPr>
          <a:xfrm>
            <a:off x="381000" y="81911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37B0D-C863-9C14-9480-20B329540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504944"/>
            <a:ext cx="4387269" cy="4057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A5B43-6197-EEC7-24B9-B10C996BC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504944"/>
            <a:ext cx="4513778" cy="26485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DA4D62-D930-C858-18EA-2A2B776F7B2A}"/>
              </a:ext>
            </a:extLst>
          </p:cNvPr>
          <p:cNvCxnSpPr/>
          <p:nvPr/>
        </p:nvCxnSpPr>
        <p:spPr>
          <a:xfrm>
            <a:off x="4572000" y="1504944"/>
            <a:ext cx="0" cy="3829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7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2ACD032-0F91-EEDA-4124-9FAA45020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518979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55CB948F-90C2-73F6-B234-9412C98D2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9C171D41-219D-82F3-16D2-79FFB1D4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4624F991-5992-E3FF-75FD-C863C50D5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54B47-5287-580E-8E0D-4F1231A61F9A}"/>
              </a:ext>
            </a:extLst>
          </p:cNvPr>
          <p:cNvSpPr txBox="1"/>
          <p:nvPr/>
        </p:nvSpPr>
        <p:spPr>
          <a:xfrm>
            <a:off x="381000" y="81911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653918-8345-2BAA-BB61-AF38E36F5687}"/>
              </a:ext>
            </a:extLst>
          </p:cNvPr>
          <p:cNvCxnSpPr>
            <a:cxnSpLocks/>
          </p:cNvCxnSpPr>
          <p:nvPr/>
        </p:nvCxnSpPr>
        <p:spPr>
          <a:xfrm>
            <a:off x="4419600" y="1504944"/>
            <a:ext cx="0" cy="4743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5E6637B-A0B9-04C1-5E09-0678B3F4B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6180"/>
            <a:ext cx="4267197" cy="3829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DC08B-1606-743E-C155-63FD9EECC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285" y="1526179"/>
            <a:ext cx="4544515" cy="46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9006EDCD-3D21-06C0-E3BA-407CCAB7A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14141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62ACD032-0F91-EEDA-4124-9FAA450202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72A61D08-6349-933E-1261-D239F27E9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16BEDDB-651A-EB58-1957-A2D5174A5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1A66C-30E1-F971-86BE-81983D4DC377}"/>
              </a:ext>
            </a:extLst>
          </p:cNvPr>
          <p:cNvSpPr txBox="1"/>
          <p:nvPr/>
        </p:nvSpPr>
        <p:spPr>
          <a:xfrm>
            <a:off x="304800" y="72767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9F94E-5CD0-FCB6-C3E2-5FE6DEC57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966" y="1242293"/>
            <a:ext cx="4871882" cy="55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3D0648E-8EA1-2CC6-E1C7-57389577F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130525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62ACD032-0F91-EEDA-4124-9FAA450202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7A7A6FD4-A8C1-E5AD-443C-36EBC402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9D84F27B-2FDF-18A5-276D-F3F065B64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9262D-AB98-1336-0900-454583BA4C3B}"/>
              </a:ext>
            </a:extLst>
          </p:cNvPr>
          <p:cNvSpPr txBox="1"/>
          <p:nvPr/>
        </p:nvSpPr>
        <p:spPr>
          <a:xfrm>
            <a:off x="381000" y="81911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ED899A-85F4-E092-A954-0F4C787F3D1D}"/>
              </a:ext>
            </a:extLst>
          </p:cNvPr>
          <p:cNvCxnSpPr>
            <a:cxnSpLocks/>
          </p:cNvCxnSpPr>
          <p:nvPr/>
        </p:nvCxnSpPr>
        <p:spPr>
          <a:xfrm>
            <a:off x="4419600" y="1504944"/>
            <a:ext cx="0" cy="4743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3C9BFF0-7C15-12D9-1BDC-C56CDA1B7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7" y="1430777"/>
            <a:ext cx="4219526" cy="3922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727BAF-D3D8-578B-58BD-CE1D1D3C8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708" y="1430776"/>
            <a:ext cx="4559873" cy="39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9313B86-8CB1-6EB7-5358-6DF30A43C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88613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D3D0648E-8EA1-2CC6-E1C7-57389577F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465196CE-B5B5-C6C1-E453-04F99A6CB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0A5F50E6-FB0D-D9F0-2328-864E0E050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F1C40-B7CB-4767-18CB-0DE6BFB1472B}"/>
              </a:ext>
            </a:extLst>
          </p:cNvPr>
          <p:cNvSpPr txBox="1"/>
          <p:nvPr/>
        </p:nvSpPr>
        <p:spPr>
          <a:xfrm>
            <a:off x="381000" y="81911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7D4E98-9ECA-4578-4CAE-469E7D361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493701"/>
            <a:ext cx="5229069" cy="46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02A5C20B-5F1C-4443-764F-B1CD99321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564103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9313B86-8CB1-6EB7-5358-6DF30A43C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C97F79FC-DCD4-E54B-D15B-2D2E5C6D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BD9527A-58D0-3DEB-EB67-94CF76CEC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AA40E-05FA-9795-428E-8AC71F7D8B42}"/>
              </a:ext>
            </a:extLst>
          </p:cNvPr>
          <p:cNvSpPr txBox="1"/>
          <p:nvPr/>
        </p:nvSpPr>
        <p:spPr>
          <a:xfrm>
            <a:off x="381000" y="81911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069B7-C448-BCDD-732D-7DBFEDC69CA2}"/>
              </a:ext>
            </a:extLst>
          </p:cNvPr>
          <p:cNvSpPr txBox="1"/>
          <p:nvPr/>
        </p:nvSpPr>
        <p:spPr>
          <a:xfrm>
            <a:off x="3810000" y="1304889"/>
            <a:ext cx="4952999" cy="4204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2x + 8 = 4x - 2.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2x + 8 = 4x - 2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 - 4x = -2 - 8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-2x = -10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-10 : (-2)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5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= 5. 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61E6F2-8016-345F-26E6-0FFD6D4C2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374564"/>
            <a:ext cx="3276600" cy="31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0A961A1-BED1-12BE-334C-0D34480D0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887890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02A5C20B-5F1C-4443-764F-B1CD993219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DDB4942B-EFD2-0605-88C1-FDF7A3826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17DDB62-89BE-AB14-D0CF-5F4566FD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5EB97-8E46-8038-6ADD-9B8437E1F8FC}"/>
              </a:ext>
            </a:extLst>
          </p:cNvPr>
          <p:cNvSpPr txBox="1"/>
          <p:nvPr/>
        </p:nvSpPr>
        <p:spPr>
          <a:xfrm>
            <a:off x="381000" y="81911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FDC37-6BE3-C3A2-2067-49F72FECFC84}"/>
              </a:ext>
            </a:extLst>
          </p:cNvPr>
          <p:cNvSpPr txBox="1"/>
          <p:nvPr/>
        </p:nvSpPr>
        <p:spPr>
          <a:xfrm>
            <a:off x="203200" y="1447800"/>
            <a:ext cx="8521700" cy="5163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vi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 + 4 + x + 2 + x + 5 = 3x + 11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vi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2(x + 3 + x + 1) = 2(2x + 4)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3x + 11 = 2(2x + 4)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3x + 11 = 4x + 8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3x - 4x = 8 - 11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-x = -3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3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= 3. 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0A961A1-BED1-12BE-334C-0D34480D0F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0A961A1-BED1-12BE-334C-0D34480D0F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DDB4942B-EFD2-0605-88C1-FDF7A3826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17DDB62-89BE-AB14-D0CF-5F4566FD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BÀI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7EF7C-AD46-DD15-AEF8-50CB7C7BDF65}"/>
              </a:ext>
            </a:extLst>
          </p:cNvPr>
          <p:cNvSpPr txBox="1"/>
          <p:nvPr/>
        </p:nvSpPr>
        <p:spPr>
          <a:xfrm>
            <a:off x="495300" y="893786"/>
            <a:ext cx="8153400" cy="102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2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500 = 2x + 150.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61EDB-B837-FFE8-0894-76EEDF2CDD65}"/>
              </a:ext>
            </a:extLst>
          </p:cNvPr>
          <p:cNvSpPr txBox="1"/>
          <p:nvPr/>
        </p:nvSpPr>
        <p:spPr>
          <a:xfrm>
            <a:off x="495300" y="1913873"/>
            <a:ext cx="8527469" cy="463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2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= 0 ft/s.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48 - 32t = 0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-32t = -48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= -48 : (-32)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= 1,5 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phun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1,5 (s).</a:t>
            </a: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5DF2886-25AB-1108-2E12-E0F69C5B3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0A961A1-BED1-12BE-334C-0D34480D0F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991F61A0-099F-0249-E5EC-FE38982C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E10A21D1-01DA-3FF0-0EE4-D50FC5C46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083BA-C7BE-2882-E6D3-44C8DDAB4A3C}"/>
              </a:ext>
            </a:extLst>
          </p:cNvPr>
          <p:cNvSpPr txBox="1"/>
          <p:nvPr/>
        </p:nvSpPr>
        <p:spPr>
          <a:xfrm>
            <a:off x="495300" y="1084441"/>
            <a:ext cx="8153400" cy="2243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các bài tập trong SBT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"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ẩn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041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39715" y="-1333"/>
            <a:ext cx="48006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316ED-CAAA-FF21-B5EF-FF80F6495099}"/>
              </a:ext>
            </a:extLst>
          </p:cNvPr>
          <p:cNvSpPr txBox="1"/>
          <p:nvPr/>
        </p:nvSpPr>
        <p:spPr>
          <a:xfrm>
            <a:off x="129915" y="581535"/>
            <a:ext cx="4800600" cy="3622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(kg),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(kg).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A(x), B(x)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A(x) = B(x).</a:t>
            </a:r>
          </a:p>
        </p:txBody>
      </p:sp>
      <p:pic>
        <p:nvPicPr>
          <p:cNvPr id="14" name="Picture 13" descr="Giải mở đầu trang 39 sgk Toán 8 tập 2 CD">
            <a:extLst>
              <a:ext uri="{FF2B5EF4-FFF2-40B4-BE49-F238E27FC236}">
                <a16:creationId xmlns:a16="http://schemas.microsoft.com/office/drawing/2014/main" id="{CE859655-CF71-62E7-536C-43CFEC613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15" y="741926"/>
            <a:ext cx="3886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70A3D56E-2C8E-8790-4BAE-F1493FD4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5282864"/>
            <a:ext cx="1855787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757CD54-011D-1733-C8EE-6D68886A4232}"/>
              </a:ext>
            </a:extLst>
          </p:cNvPr>
          <p:cNvGrpSpPr>
            <a:grpSpLocks/>
          </p:cNvGrpSpPr>
          <p:nvPr/>
        </p:nvGrpSpPr>
        <p:grpSpPr bwMode="auto">
          <a:xfrm>
            <a:off x="3574777" y="3656527"/>
            <a:ext cx="5029200" cy="1546489"/>
            <a:chOff x="6070853" y="4033042"/>
            <a:chExt cx="4838700" cy="2236788"/>
          </a:xfrm>
        </p:grpSpPr>
        <p:sp>
          <p:nvSpPr>
            <p:cNvPr id="21" name="Cloud Callout 3">
              <a:extLst>
                <a:ext uri="{FF2B5EF4-FFF2-40B4-BE49-F238E27FC236}">
                  <a16:creationId xmlns:a16="http://schemas.microsoft.com/office/drawing/2014/main" id="{BE305161-C9F4-25D8-3CAB-5E9F6590A74E}"/>
                </a:ext>
              </a:extLst>
            </p:cNvPr>
            <p:cNvSpPr/>
            <p:nvPr/>
          </p:nvSpPr>
          <p:spPr>
            <a:xfrm>
              <a:off x="6070853" y="4033042"/>
              <a:ext cx="4838700" cy="2236788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TextBox 1">
              <a:extLst>
                <a:ext uri="{FF2B5EF4-FFF2-40B4-BE49-F238E27FC236}">
                  <a16:creationId xmlns:a16="http://schemas.microsoft.com/office/drawing/2014/main" id="{A530A96F-775F-749F-3136-13ED56E89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4162" y="4652836"/>
              <a:ext cx="4217987" cy="99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A(x) = B(x)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gợi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khái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niệm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toán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4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89341"/>
              </p:ext>
            </p:extLst>
          </p:nvPr>
        </p:nvGraphicFramePr>
        <p:xfrm>
          <a:off x="43375" y="145659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5" y="145659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3399" y="1117209"/>
            <a:ext cx="8382001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sz="2800" dirty="0"/>
              <a:t>    Một phương trình với ẩn x có dạng A(x) = B(x), trong đó vế trái A(x), vế phải B(x) là hai biểu thức có cùng biến x.</a:t>
            </a:r>
            <a:endParaRPr lang="en-US" sz="2800" dirty="0"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1CF525A-9079-C8B2-FB65-745FCD6CB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MỞ ĐẦU VỀ PHƯƠNG TRÌNH MỘT ẨN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D6AB7-7748-F701-F26D-7D1A25A3CCD2}"/>
              </a:ext>
            </a:extLst>
          </p:cNvPr>
          <p:cNvSpPr txBox="1"/>
          <p:nvPr/>
        </p:nvSpPr>
        <p:spPr>
          <a:xfrm>
            <a:off x="550887" y="2667000"/>
            <a:ext cx="4572000" cy="2214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x =4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4678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3.4 + 4 = 16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4678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4 + 12 = 16</a:t>
            </a:r>
          </a:p>
          <a:p>
            <a:pPr marL="342900" lvl="0" indent="-342900" algn="just">
              <a:buFont typeface="Wingdings" panose="05000000000000000000" pitchFamily="2" charset="2"/>
              <a:buChar char=""/>
              <a:tabLst>
                <a:tab pos="94678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2800" dirty="0">
              <a:effectLst/>
              <a:latin typeface=".VnTime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B0B30CC4-11BA-C75F-A76A-7B34828E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8" y="2803750"/>
            <a:ext cx="8382001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/>
              <a:t>  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</a:t>
            </a:r>
            <a:r>
              <a:rPr lang="en-US" sz="2800" dirty="0" err="1"/>
              <a:t>ẩn</a:t>
            </a:r>
            <a:r>
              <a:rPr lang="en-US" sz="2800" dirty="0"/>
              <a:t> x) </a:t>
            </a:r>
            <a:r>
              <a:rPr lang="en-US" sz="2800" dirty="0" err="1"/>
              <a:t>nhậ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x =a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a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6249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4" grpId="0" animBg="1"/>
      <p:bldP spid="8" grpId="0"/>
      <p:bldP spid="8" grpId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C89E316-9F05-72C1-3875-05B5A70F1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91118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C9C9D9F7-97FB-4F87-9270-23C70C83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AE2CC09-69C8-7C14-E1B0-4D75211A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62" y="1577742"/>
            <a:ext cx="8382001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2800" dirty="0">
                <a:cs typeface="Arial" panose="020B0604020202020204" pitchFamily="34" charset="0"/>
              </a:rPr>
              <a:t>    </a:t>
            </a:r>
            <a:r>
              <a:rPr lang="en-US" sz="2800" dirty="0">
                <a:cs typeface="Arial" panose="020B0604020202020204" pitchFamily="34" charset="0"/>
              </a:rPr>
              <a:t>Ph</a:t>
            </a:r>
            <a:r>
              <a:rPr lang="vi-VN" sz="2800" dirty="0">
                <a:cs typeface="Arial" panose="020B0604020202020204" pitchFamily="34" charset="0"/>
              </a:rPr>
              <a:t>ươ</a:t>
            </a:r>
            <a:r>
              <a:rPr lang="en-US" sz="2800" dirty="0">
                <a:cs typeface="Arial" panose="020B0604020202020204" pitchFamily="34" charset="0"/>
              </a:rPr>
              <a:t>ng tr</a:t>
            </a:r>
            <a:r>
              <a:rPr lang="vi-VN" sz="2800" dirty="0">
                <a:cs typeface="Arial" panose="020B0604020202020204" pitchFamily="34" charset="0"/>
              </a:rPr>
              <a:t>ình</a:t>
            </a:r>
            <a:r>
              <a:rPr lang="en-US" sz="2800" dirty="0">
                <a:cs typeface="Arial" panose="020B0604020202020204" pitchFamily="34" charset="0"/>
              </a:rPr>
              <a:t> d</a:t>
            </a:r>
            <a:r>
              <a:rPr lang="vi-VN" sz="2800" dirty="0">
                <a:cs typeface="Arial" panose="020B0604020202020204" pitchFamily="34" charset="0"/>
              </a:rPr>
              <a:t>ạng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ax</a:t>
            </a:r>
            <a:r>
              <a:rPr lang="en-US" sz="2800" dirty="0">
                <a:cs typeface="Arial" panose="020B0604020202020204" pitchFamily="34" charset="0"/>
              </a:rPr>
              <a:t> + b = 0, v</a:t>
            </a:r>
            <a:r>
              <a:rPr lang="vi-VN" sz="2800" dirty="0">
                <a:cs typeface="Arial" panose="020B0604020202020204" pitchFamily="34" charset="0"/>
              </a:rPr>
              <a:t>ới</a:t>
            </a:r>
            <a:r>
              <a:rPr lang="en-US" sz="2800" dirty="0">
                <a:cs typeface="Arial" panose="020B0604020202020204" pitchFamily="34" charset="0"/>
              </a:rPr>
              <a:t> a, b l</a:t>
            </a:r>
            <a:r>
              <a:rPr lang="vi-VN" sz="2800" dirty="0">
                <a:cs typeface="Arial" panose="020B0604020202020204" pitchFamily="34" charset="0"/>
              </a:rPr>
              <a:t>à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hai</a:t>
            </a:r>
            <a:r>
              <a:rPr lang="en-US" sz="2800" dirty="0">
                <a:cs typeface="Arial" panose="020B0604020202020204" pitchFamily="34" charset="0"/>
              </a:rPr>
              <a:t> s</a:t>
            </a:r>
            <a:r>
              <a:rPr lang="vi-VN" sz="2800" dirty="0">
                <a:cs typeface="Arial" panose="020B0604020202020204" pitchFamily="34" charset="0"/>
              </a:rPr>
              <a:t>ố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đã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cho</a:t>
            </a:r>
            <a:r>
              <a:rPr lang="en-US" sz="2800" dirty="0">
                <a:cs typeface="Arial" panose="020B0604020202020204" pitchFamily="34" charset="0"/>
              </a:rPr>
              <a:t> v</a:t>
            </a:r>
            <a:r>
              <a:rPr lang="vi-VN" sz="2800" dirty="0">
                <a:cs typeface="Arial" panose="020B0604020202020204" pitchFamily="34" charset="0"/>
              </a:rPr>
              <a:t>à</a:t>
            </a:r>
            <a:r>
              <a:rPr lang="en-US" sz="2800" dirty="0">
                <a:cs typeface="Arial" panose="020B0604020202020204" pitchFamily="34" charset="0"/>
              </a:rPr>
              <a:t> a ≠ 0, </a:t>
            </a:r>
            <a:r>
              <a:rPr lang="vi-VN" sz="2800" dirty="0">
                <a:cs typeface="Arial" panose="020B0604020202020204" pitchFamily="34" charset="0"/>
              </a:rPr>
              <a:t>được</a:t>
            </a:r>
            <a:r>
              <a:rPr lang="en-US" sz="2800" dirty="0">
                <a:cs typeface="Arial" panose="020B0604020202020204" pitchFamily="34" charset="0"/>
              </a:rPr>
              <a:t> g</a:t>
            </a:r>
            <a:r>
              <a:rPr lang="vi-VN" sz="2800" dirty="0">
                <a:cs typeface="Arial" panose="020B0604020202020204" pitchFamily="34" charset="0"/>
              </a:rPr>
              <a:t>ọi</a:t>
            </a:r>
            <a:r>
              <a:rPr lang="en-US" sz="2800" dirty="0">
                <a:cs typeface="Arial" panose="020B0604020202020204" pitchFamily="34" charset="0"/>
              </a:rPr>
              <a:t> l</a:t>
            </a:r>
            <a:r>
              <a:rPr lang="vi-VN" sz="2800" dirty="0">
                <a:cs typeface="Arial" panose="020B0604020202020204" pitchFamily="34" charset="0"/>
              </a:rPr>
              <a:t>à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ph</a:t>
            </a:r>
            <a:r>
              <a:rPr lang="vi-VN" sz="2800" dirty="0">
                <a:cs typeface="Arial" panose="020B0604020202020204" pitchFamily="34" charset="0"/>
              </a:rPr>
              <a:t>ươ</a:t>
            </a:r>
            <a:r>
              <a:rPr lang="en-US" sz="2800" dirty="0">
                <a:cs typeface="Arial" panose="020B0604020202020204" pitchFamily="34" charset="0"/>
              </a:rPr>
              <a:t>ng tr</a:t>
            </a:r>
            <a:r>
              <a:rPr lang="vi-VN" sz="2800" dirty="0">
                <a:cs typeface="Arial" panose="020B0604020202020204" pitchFamily="34" charset="0"/>
              </a:rPr>
              <a:t>ình</a:t>
            </a:r>
            <a:r>
              <a:rPr lang="en-US" sz="2800" dirty="0">
                <a:cs typeface="Arial" panose="020B0604020202020204" pitchFamily="34" charset="0"/>
              </a:rPr>
              <a:t> b</a:t>
            </a:r>
            <a:r>
              <a:rPr lang="vi-VN" sz="2800" dirty="0">
                <a:cs typeface="Arial" panose="020B0604020202020204" pitchFamily="34" charset="0"/>
              </a:rPr>
              <a:t>ậc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nh</a:t>
            </a:r>
            <a:r>
              <a:rPr lang="vi-VN" sz="2800" dirty="0">
                <a:cs typeface="Arial" panose="020B0604020202020204" pitchFamily="34" charset="0"/>
              </a:rPr>
              <a:t>ất</a:t>
            </a:r>
            <a:r>
              <a:rPr lang="en-US" sz="2800" dirty="0">
                <a:cs typeface="Arial" panose="020B0604020202020204" pitchFamily="34" charset="0"/>
              </a:rPr>
              <a:t> m</a:t>
            </a:r>
            <a:r>
              <a:rPr lang="vi-VN" sz="2800" dirty="0">
                <a:cs typeface="Arial" panose="020B0604020202020204" pitchFamily="34" charset="0"/>
              </a:rPr>
              <a:t>ột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ẩn</a:t>
            </a:r>
            <a:r>
              <a:rPr lang="en-US" sz="2800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352EFBA2-2B6D-C532-097D-F493A1728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TRÌNH BẬC NHẤT MỘT ẨN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F73BB-D826-76ED-087A-A53FCB8127FC}"/>
              </a:ext>
            </a:extLst>
          </p:cNvPr>
          <p:cNvSpPr txBox="1"/>
          <p:nvPr/>
        </p:nvSpPr>
        <p:spPr>
          <a:xfrm>
            <a:off x="381000" y="819114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B71ED-4203-95C0-AF6F-80DB5E173DEC}"/>
              </a:ext>
            </a:extLst>
          </p:cNvPr>
          <p:cNvSpPr txBox="1"/>
          <p:nvPr/>
        </p:nvSpPr>
        <p:spPr>
          <a:xfrm>
            <a:off x="157544" y="3394083"/>
            <a:ext cx="41096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</a:t>
            </a:r>
            <a:r>
              <a:rPr lang="en-US" sz="2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bậc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ẩn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</a:t>
            </a:r>
          </a:p>
          <a:p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2x+3 = 0</a:t>
            </a:r>
          </a:p>
          <a:p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15x – 7 = 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811695-12CE-06BA-B064-9BCC4503A460}"/>
              </a:ext>
            </a:extLst>
          </p:cNvPr>
          <p:cNvSpPr txBox="1"/>
          <p:nvPr/>
        </p:nvSpPr>
        <p:spPr>
          <a:xfrm>
            <a:off x="4424449" y="3394083"/>
            <a:ext cx="4414751" cy="237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159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590" algn="just"/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-3, ta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5. (-3) + 15 = 0</a:t>
            </a:r>
          </a:p>
          <a:p>
            <a:pPr marR="21590" algn="just"/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-3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5x + 15 =0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46B03F-8D08-BDDE-2CE9-6E665C6E3673}"/>
              </a:ext>
            </a:extLst>
          </p:cNvPr>
          <p:cNvCxnSpPr>
            <a:cxnSpLocks/>
          </p:cNvCxnSpPr>
          <p:nvPr/>
        </p:nvCxnSpPr>
        <p:spPr>
          <a:xfrm>
            <a:off x="4191000" y="3394083"/>
            <a:ext cx="0" cy="25495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EE76658-D694-E5F6-33DE-97F85F6CA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700746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EC89E316-9F05-72C1-3875-05B5A70F17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0B13EFAF-A756-420A-C74C-2D3097FF7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B1B72CA6-FB4C-734E-610E-CE8C2C696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62" y="1577742"/>
            <a:ext cx="8382001" cy="35394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2800" dirty="0">
                <a:cs typeface="Arial" panose="020B0604020202020204" pitchFamily="34" charset="0"/>
              </a:rPr>
              <a:t>    </a:t>
            </a:r>
            <a:r>
              <a:rPr lang="en-US" sz="2800" dirty="0">
                <a:cs typeface="Arial" panose="020B0604020202020204" pitchFamily="34" charset="0"/>
              </a:rPr>
              <a:t>Ph</a:t>
            </a:r>
            <a:r>
              <a:rPr lang="vi-VN" sz="2800" dirty="0">
                <a:cs typeface="Arial" panose="020B0604020202020204" pitchFamily="34" charset="0"/>
              </a:rPr>
              <a:t>ươ</a:t>
            </a:r>
            <a:r>
              <a:rPr lang="en-US" sz="2800" dirty="0">
                <a:cs typeface="Arial" panose="020B0604020202020204" pitchFamily="34" charset="0"/>
              </a:rPr>
              <a:t>ng tr</a:t>
            </a:r>
            <a:r>
              <a:rPr lang="vi-VN" sz="2800" dirty="0">
                <a:cs typeface="Arial" panose="020B0604020202020204" pitchFamily="34" charset="0"/>
              </a:rPr>
              <a:t>ình</a:t>
            </a:r>
            <a:r>
              <a:rPr lang="en-US" sz="2800" dirty="0">
                <a:cs typeface="Arial" panose="020B0604020202020204" pitchFamily="34" charset="0"/>
              </a:rPr>
              <a:t> d</a:t>
            </a:r>
            <a:r>
              <a:rPr lang="vi-VN" sz="2800" dirty="0">
                <a:cs typeface="Arial" panose="020B0604020202020204" pitchFamily="34" charset="0"/>
              </a:rPr>
              <a:t>ạng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ax</a:t>
            </a:r>
            <a:r>
              <a:rPr lang="en-US" sz="2800" dirty="0">
                <a:cs typeface="Arial" panose="020B0604020202020204" pitchFamily="34" charset="0"/>
              </a:rPr>
              <a:t> + b = 0 (</a:t>
            </a:r>
            <a:r>
              <a:rPr lang="en-US" sz="2800" dirty="0" err="1">
                <a:cs typeface="Arial" panose="020B0604020202020204" pitchFamily="34" charset="0"/>
              </a:rPr>
              <a:t>với</a:t>
            </a:r>
            <a:r>
              <a:rPr lang="en-US" sz="2800" dirty="0">
                <a:cs typeface="Arial" panose="020B0604020202020204" pitchFamily="34" charset="0"/>
              </a:rPr>
              <a:t> a ≠ 0) </a:t>
            </a:r>
            <a:r>
              <a:rPr lang="vi-VN" sz="2800" dirty="0">
                <a:cs typeface="Arial" panose="020B0604020202020204" pitchFamily="34" charset="0"/>
              </a:rPr>
              <a:t>được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giải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như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sau</a:t>
            </a:r>
            <a:r>
              <a:rPr lang="en-US" sz="2800" dirty="0"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800" dirty="0">
              <a:cs typeface="Arial" panose="020B0604020202020204" pitchFamily="34" charset="0"/>
            </a:endParaRPr>
          </a:p>
          <a:p>
            <a:pPr algn="just"/>
            <a:endParaRPr lang="en-US" sz="2800" dirty="0">
              <a:cs typeface="Arial" panose="020B0604020202020204" pitchFamily="34" charset="0"/>
            </a:endParaRPr>
          </a:p>
          <a:p>
            <a:pPr algn="just"/>
            <a:endParaRPr lang="en-US" sz="2800" dirty="0">
              <a:cs typeface="Arial" panose="020B0604020202020204" pitchFamily="34" charset="0"/>
            </a:endParaRPr>
          </a:p>
          <a:p>
            <a:pPr algn="just"/>
            <a:endParaRPr lang="en-US" sz="2800" dirty="0">
              <a:cs typeface="Arial" panose="020B0604020202020204" pitchFamily="34" charset="0"/>
            </a:endParaRPr>
          </a:p>
          <a:p>
            <a:pPr algn="just"/>
            <a:endParaRPr lang="en-US" sz="2800" dirty="0">
              <a:cs typeface="Arial" panose="020B0604020202020204" pitchFamily="34" charset="0"/>
            </a:endParaRPr>
          </a:p>
          <a:p>
            <a:pPr algn="just"/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FC18335-5B2E-0B9D-9D7F-186FAB87E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TRÌNH BẬC NHẤT MỘT ẨN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3479D-312B-6B1E-B758-603E8D7BEF9B}"/>
              </a:ext>
            </a:extLst>
          </p:cNvPr>
          <p:cNvSpPr txBox="1"/>
          <p:nvPr/>
        </p:nvSpPr>
        <p:spPr>
          <a:xfrm>
            <a:off x="381000" y="819114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7C8C9D4-71B0-8D36-1532-2A9F3FF28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156938"/>
              </p:ext>
            </p:extLst>
          </p:nvPr>
        </p:nvGraphicFramePr>
        <p:xfrm>
          <a:off x="2530378" y="2667000"/>
          <a:ext cx="204162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6" imgW="828336" imgH="896604" progId="Equation.DSMT4">
                  <p:embed/>
                </p:oleObj>
              </mc:Choice>
              <mc:Fallback>
                <p:oleObj name="Equation" r:id="rId6" imgW="828336" imgH="89660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30378" y="2667000"/>
                        <a:ext cx="2041622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C5A6BD4-FCC0-1276-7439-D8425EED4198}"/>
              </a:ext>
            </a:extLst>
          </p:cNvPr>
          <p:cNvSpPr txBox="1"/>
          <p:nvPr/>
        </p:nvSpPr>
        <p:spPr>
          <a:xfrm>
            <a:off x="155093" y="5310832"/>
            <a:ext cx="8498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ax</a:t>
            </a:r>
            <a:r>
              <a:rPr lang="en-US" sz="2800" dirty="0">
                <a:cs typeface="Arial" panose="020B0604020202020204" pitchFamily="34" charset="0"/>
              </a:rPr>
              <a:t> + b = 0 (a ≠ 0) </a:t>
            </a:r>
            <a:r>
              <a:rPr lang="en-US" sz="2800" dirty="0" err="1">
                <a:cs typeface="Arial" panose="020B0604020202020204" pitchFamily="34" charset="0"/>
              </a:rPr>
              <a:t>luôn</a:t>
            </a:r>
            <a:endParaRPr lang="en-US" sz="2800" dirty="0">
              <a:cs typeface="Arial" panose="020B0604020202020204" pitchFamily="34" charset="0"/>
            </a:endParaRPr>
          </a:p>
          <a:p>
            <a:endParaRPr lang="en-US" sz="28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có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nghiệm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duy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9E2687C-1783-D7CE-B0C7-EF34876DE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88310"/>
              </p:ext>
            </p:extLst>
          </p:nvPr>
        </p:nvGraphicFramePr>
        <p:xfrm>
          <a:off x="3281985" y="5903894"/>
          <a:ext cx="1122477" cy="95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8" imgW="507960" imgH="431640" progId="Equation.DSMT4">
                  <p:embed/>
                </p:oleObj>
              </mc:Choice>
              <mc:Fallback>
                <p:oleObj name="Equation" r:id="rId8" imgW="507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81985" y="5903894"/>
                        <a:ext cx="1122477" cy="95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7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E38A990-F092-FEEF-541D-0F25B85D0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12683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2EE76658-D694-E5F6-33DE-97F85F6CA4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EAD631D0-7101-2E27-7C8F-7FEA2BA6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9DD0387B-D772-37DA-D2FB-4F6DDCCA6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TRÌNH BẬC NHẤT MỘT ẨN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20F78-A8B7-0C79-9E6B-54BEB194E96E}"/>
              </a:ext>
            </a:extLst>
          </p:cNvPr>
          <p:cNvSpPr txBox="1"/>
          <p:nvPr/>
        </p:nvSpPr>
        <p:spPr>
          <a:xfrm>
            <a:off x="381000" y="819114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48F1D6-7AC3-9BAB-93C1-B9B4D8127E73}"/>
              </a:ext>
            </a:extLst>
          </p:cNvPr>
          <p:cNvSpPr txBox="1"/>
          <p:nvPr/>
        </p:nvSpPr>
        <p:spPr>
          <a:xfrm>
            <a:off x="378502" y="1529054"/>
            <a:ext cx="2893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031EA5-4F1E-BB3D-6B1D-6B6F22D8D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09" y="2213665"/>
            <a:ext cx="4283439" cy="3276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E87448-A20D-B4BE-81D0-3D5B0F2E3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728" y="2213665"/>
            <a:ext cx="4235970" cy="346728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0C01C1-6C82-5865-A68D-D68E42BFA4EC}"/>
              </a:ext>
            </a:extLst>
          </p:cNvPr>
          <p:cNvCxnSpPr/>
          <p:nvPr/>
        </p:nvCxnSpPr>
        <p:spPr>
          <a:xfrm>
            <a:off x="4478728" y="2213665"/>
            <a:ext cx="0" cy="3467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6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E415FDB-5F27-9511-7291-992E31A761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257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2EE76658-D694-E5F6-33DE-97F85F6CA4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337028C8-C43D-6B0C-B9B2-703D51E04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5FFD0A84-5A51-9210-3140-686B7C8A1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62" y="1577742"/>
            <a:ext cx="8498738" cy="22467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2800" dirty="0">
                <a:cs typeface="Arial" panose="020B0604020202020204" pitchFamily="34" charset="0"/>
              </a:rPr>
              <a:t>    </a:t>
            </a:r>
            <a:r>
              <a:rPr lang="en-US" sz="2800" dirty="0" err="1">
                <a:cs typeface="Arial" panose="020B0604020202020204" pitchFamily="34" charset="0"/>
              </a:rPr>
              <a:t>Giải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ph</a:t>
            </a:r>
            <a:r>
              <a:rPr lang="vi-VN" sz="2800" dirty="0">
                <a:cs typeface="Arial" panose="020B0604020202020204" pitchFamily="34" charset="0"/>
              </a:rPr>
              <a:t>ươ</a:t>
            </a:r>
            <a:r>
              <a:rPr lang="en-US" sz="2800" dirty="0">
                <a:cs typeface="Arial" panose="020B0604020202020204" pitchFamily="34" charset="0"/>
              </a:rPr>
              <a:t>ng tr</a:t>
            </a:r>
            <a:r>
              <a:rPr lang="vi-VN" sz="2800" dirty="0">
                <a:cs typeface="Arial" panose="020B0604020202020204" pitchFamily="34" charset="0"/>
              </a:rPr>
              <a:t>ình</a:t>
            </a:r>
            <a:r>
              <a:rPr lang="en-US" sz="2800" dirty="0">
                <a:cs typeface="Arial" panose="020B0604020202020204" pitchFamily="34" charset="0"/>
              </a:rPr>
              <a:t> d</a:t>
            </a:r>
            <a:r>
              <a:rPr lang="vi-VN" sz="2800" dirty="0">
                <a:cs typeface="Arial" panose="020B0604020202020204" pitchFamily="34" charset="0"/>
              </a:rPr>
              <a:t>ạng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ax</a:t>
            </a:r>
            <a:r>
              <a:rPr lang="en-US" sz="2800" dirty="0">
                <a:cs typeface="Arial" panose="020B0604020202020204" pitchFamily="34" charset="0"/>
              </a:rPr>
              <a:t> + b = cx + d (</a:t>
            </a:r>
            <a:r>
              <a:rPr lang="en-US" sz="2800" dirty="0" err="1">
                <a:cs typeface="Arial" panose="020B0604020202020204" pitchFamily="34" charset="0"/>
              </a:rPr>
              <a:t>với</a:t>
            </a:r>
            <a:r>
              <a:rPr lang="en-US" sz="2800" dirty="0">
                <a:cs typeface="Arial" panose="020B0604020202020204" pitchFamily="34" charset="0"/>
              </a:rPr>
              <a:t> a ≠ c) ta </a:t>
            </a:r>
            <a:r>
              <a:rPr lang="en-US" sz="2800" dirty="0" err="1">
                <a:cs typeface="Arial" panose="020B0604020202020204" pitchFamily="34" charset="0"/>
              </a:rPr>
              <a:t>làm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như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sau</a:t>
            </a:r>
            <a:r>
              <a:rPr lang="en-US" sz="2800" dirty="0"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- </a:t>
            </a:r>
            <a:r>
              <a:rPr lang="en-US" sz="2800" dirty="0" err="1">
                <a:cs typeface="Arial" panose="020B0604020202020204" pitchFamily="34" charset="0"/>
              </a:rPr>
              <a:t>Chuyển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các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số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hạng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chứa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ẩn</a:t>
            </a:r>
            <a:r>
              <a:rPr lang="en-US" sz="2800" dirty="0">
                <a:cs typeface="Arial" panose="020B0604020202020204" pitchFamily="34" charset="0"/>
              </a:rPr>
              <a:t> sang </a:t>
            </a:r>
            <a:r>
              <a:rPr lang="en-US" sz="2800" dirty="0" err="1">
                <a:cs typeface="Arial" panose="020B0604020202020204" pitchFamily="34" charset="0"/>
              </a:rPr>
              <a:t>một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vế</a:t>
            </a:r>
            <a:r>
              <a:rPr lang="en-US" sz="2800" dirty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- </a:t>
            </a:r>
            <a:r>
              <a:rPr lang="en-US" sz="2800" dirty="0" err="1">
                <a:cs typeface="Arial" panose="020B0604020202020204" pitchFamily="34" charset="0"/>
              </a:rPr>
              <a:t>Chuyển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các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hằng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số</a:t>
            </a:r>
            <a:r>
              <a:rPr lang="en-US" sz="2800" dirty="0">
                <a:cs typeface="Arial" panose="020B0604020202020204" pitchFamily="34" charset="0"/>
              </a:rPr>
              <a:t> sang </a:t>
            </a:r>
            <a:r>
              <a:rPr lang="en-US" sz="2800" dirty="0" err="1">
                <a:cs typeface="Arial" panose="020B0604020202020204" pitchFamily="34" charset="0"/>
              </a:rPr>
              <a:t>vế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còn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lại</a:t>
            </a:r>
            <a:r>
              <a:rPr lang="en-US" sz="2800" dirty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- </a:t>
            </a:r>
            <a:r>
              <a:rPr lang="en-US" sz="2800" dirty="0" err="1">
                <a:cs typeface="Arial" panose="020B0604020202020204" pitchFamily="34" charset="0"/>
              </a:rPr>
              <a:t>Tính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toán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đưa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về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dạng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ax</a:t>
            </a:r>
            <a:r>
              <a:rPr lang="en-US" sz="2800" dirty="0">
                <a:cs typeface="Arial" panose="020B0604020202020204" pitchFamily="34" charset="0"/>
              </a:rPr>
              <a:t> + b = 0 (a ≠ 0) </a:t>
            </a:r>
            <a:r>
              <a:rPr lang="en-US" sz="2800" dirty="0" err="1">
                <a:cs typeface="Arial" panose="020B0604020202020204" pitchFamily="34" charset="0"/>
              </a:rPr>
              <a:t>và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giải</a:t>
            </a:r>
            <a:r>
              <a:rPr lang="en-US" sz="2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5A4FAEF-8B79-4775-6E1C-1CD76770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TRÌNH BẬC NHẤT MỘT ẨN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5A4F0-5AB2-371F-F8B4-D3774481365D}"/>
              </a:ext>
            </a:extLst>
          </p:cNvPr>
          <p:cNvSpPr txBox="1"/>
          <p:nvPr/>
        </p:nvSpPr>
        <p:spPr>
          <a:xfrm>
            <a:off x="381000" y="819114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B77096E-0819-CECF-51BF-57E23DBA2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41661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EE415FDB-5F27-9511-7291-992E31A761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6841774E-CDE7-FCA0-8A35-3FE8ED31D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10E418F-7660-9987-D0C8-85D551C9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PHƯƠNG TRÌNH BẬC NHẤT MỘT ẨN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620F7-CDFE-0DF6-1AE6-8BB153CCA5EA}"/>
              </a:ext>
            </a:extLst>
          </p:cNvPr>
          <p:cNvSpPr txBox="1"/>
          <p:nvPr/>
        </p:nvSpPr>
        <p:spPr>
          <a:xfrm>
            <a:off x="381000" y="819114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B3FE1-AD9E-7A16-16D2-4AF4F6C022E1}"/>
              </a:ext>
            </a:extLst>
          </p:cNvPr>
          <p:cNvSpPr txBox="1"/>
          <p:nvPr/>
        </p:nvSpPr>
        <p:spPr>
          <a:xfrm>
            <a:off x="607102" y="1529054"/>
            <a:ext cx="663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1BC1C-5A39-8485-6450-CEF82255C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943" y="2307186"/>
            <a:ext cx="6781800" cy="44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D5D12A5-1619-4DF3-13EC-E9E3AA80B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474123"/>
              </p:ext>
            </p:extLst>
          </p:nvPr>
        </p:nvGraphicFramePr>
        <p:xfrm>
          <a:off x="66966" y="109174"/>
          <a:ext cx="1143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6B77096E-0819-CECF-51BF-57E23DBA2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" y="109174"/>
                        <a:ext cx="1143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79C36648-76C0-6670-5431-7D77E0918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02854C1-6E4E-3B41-CEF4-D28EC805F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71729"/>
            <a:ext cx="7620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E9CDF-4963-B669-7A66-D654FC1416F6}"/>
              </a:ext>
            </a:extLst>
          </p:cNvPr>
          <p:cNvSpPr txBox="1"/>
          <p:nvPr/>
        </p:nvSpPr>
        <p:spPr>
          <a:xfrm>
            <a:off x="381000" y="81911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32A55-3400-BE90-1421-2DB6B9593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304890"/>
            <a:ext cx="8534400" cy="54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953</Words>
  <Application>Microsoft Office PowerPoint</Application>
  <PresentationFormat>On-screen Show (4:3)</PresentationFormat>
  <Paragraphs>100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.VnTime</vt:lpstr>
      <vt:lpstr>Arial</vt:lpstr>
      <vt:lpstr>Avenir Next LT Pro Light</vt:lpstr>
      <vt:lpstr>Calibri</vt:lpstr>
      <vt:lpstr>Posterama</vt:lpstr>
      <vt:lpstr>Symbol</vt:lpstr>
      <vt:lpstr>Times New Roman</vt:lpstr>
      <vt:lpstr>Wingdings</vt:lpstr>
      <vt:lpstr>Office Theme</vt:lpstr>
      <vt:lpstr>Custom</vt:lpstr>
      <vt:lpstr>MS_ClipArt_Gallery</vt:lpstr>
      <vt:lpstr>Equation</vt:lpstr>
      <vt:lpstr>Chào mừng bạn đến thư viện số  trường thcs xã nguyễn ÚY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Ha</dc:creator>
  <cp:lastModifiedBy>DANG TRONG NGUYEN</cp:lastModifiedBy>
  <cp:revision>286</cp:revision>
  <dcterms:created xsi:type="dcterms:W3CDTF">2019-09-21T10:16:31Z</dcterms:created>
  <dcterms:modified xsi:type="dcterms:W3CDTF">2024-03-15T22:55:29Z</dcterms:modified>
</cp:coreProperties>
</file>