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5"/>
  </p:notesMasterIdLst>
  <p:sldIdLst>
    <p:sldId id="336" r:id="rId2"/>
    <p:sldId id="338" r:id="rId3"/>
    <p:sldId id="340" r:id="rId4"/>
    <p:sldId id="258" r:id="rId5"/>
    <p:sldId id="297" r:id="rId6"/>
    <p:sldId id="259" r:id="rId7"/>
    <p:sldId id="341" r:id="rId8"/>
    <p:sldId id="382" r:id="rId9"/>
    <p:sldId id="383" r:id="rId10"/>
    <p:sldId id="342" r:id="rId11"/>
    <p:sldId id="384" r:id="rId12"/>
    <p:sldId id="385" r:id="rId13"/>
    <p:sldId id="261" r:id="rId14"/>
    <p:sldId id="265" r:id="rId15"/>
    <p:sldId id="330" r:id="rId16"/>
    <p:sldId id="399" r:id="rId17"/>
    <p:sldId id="331" r:id="rId18"/>
    <p:sldId id="400" r:id="rId19"/>
    <p:sldId id="332" r:id="rId20"/>
    <p:sldId id="401" r:id="rId21"/>
    <p:sldId id="333" r:id="rId22"/>
    <p:sldId id="402" r:id="rId23"/>
    <p:sldId id="334" r:id="rId24"/>
    <p:sldId id="403" r:id="rId25"/>
    <p:sldId id="323" r:id="rId26"/>
    <p:sldId id="344" r:id="rId27"/>
    <p:sldId id="299" r:id="rId28"/>
    <p:sldId id="347" r:id="rId29"/>
    <p:sldId id="386" r:id="rId30"/>
    <p:sldId id="348" r:id="rId31"/>
    <p:sldId id="387" r:id="rId32"/>
    <p:sldId id="358" r:id="rId33"/>
    <p:sldId id="392" r:id="rId34"/>
    <p:sldId id="354" r:id="rId35"/>
    <p:sldId id="262" r:id="rId36"/>
    <p:sldId id="404" r:id="rId37"/>
    <p:sldId id="405" r:id="rId38"/>
    <p:sldId id="359" r:id="rId39"/>
    <p:sldId id="393" r:id="rId40"/>
    <p:sldId id="298" r:id="rId41"/>
    <p:sldId id="364" r:id="rId42"/>
    <p:sldId id="343" r:id="rId43"/>
    <p:sldId id="394" r:id="rId44"/>
    <p:sldId id="395" r:id="rId45"/>
    <p:sldId id="346" r:id="rId46"/>
    <p:sldId id="360" r:id="rId47"/>
    <p:sldId id="365" r:id="rId48"/>
    <p:sldId id="361" r:id="rId49"/>
    <p:sldId id="363" r:id="rId50"/>
    <p:sldId id="396" r:id="rId51"/>
    <p:sldId id="397" r:id="rId52"/>
    <p:sldId id="398" r:id="rId53"/>
    <p:sldId id="367" r:id="rId54"/>
  </p:sldIdLst>
  <p:sldSz cx="9144000" cy="5143500" type="screen16x9"/>
  <p:notesSz cx="6858000" cy="9144000"/>
  <p:embeddedFontLs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F3"/>
    <a:srgbClr val="E8EE06"/>
    <a:srgbClr val="CEE212"/>
    <a:srgbClr val="34C04F"/>
    <a:srgbClr val="D61EAF"/>
    <a:srgbClr val="F9F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4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71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58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10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387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4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5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_1">
    <p:spTree>
      <p:nvGrpSpPr>
        <p:cNvPr id="1" name="Shape 14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1548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6" r:id="rId4"/>
    <p:sldLayoutId id="2147483657"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hyperlink" Target="https://onghutcobang.vn/rac-thai-nhua-la-gi/"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5" name="Rectangle 4">
            <a:extLst>
              <a:ext uri="{FF2B5EF4-FFF2-40B4-BE49-F238E27FC236}">
                <a16:creationId xmlns:a16="http://schemas.microsoft.com/office/drawing/2014/main" id="{018C2F51-6906-4732-AED5-6AEB00A15916}"/>
              </a:ext>
            </a:extLst>
          </p:cNvPr>
          <p:cNvSpPr/>
          <p:nvPr/>
        </p:nvSpPr>
        <p:spPr>
          <a:xfrm>
            <a:off x="96253" y="383650"/>
            <a:ext cx="9144000" cy="3159006"/>
          </a:xfrm>
          <a:prstGeom prst="rect">
            <a:avLst/>
          </a:prstGeom>
          <a:solidFill>
            <a:srgbClr val="E8EE06"/>
          </a:solidFill>
        </p:spPr>
        <p:txBody>
          <a:bodyPr wrap="square" lIns="91440" tIns="45720" rIns="91440" bIns="45720">
            <a:spAutoFit/>
          </a:bodyPr>
          <a:lstStyle/>
          <a:p>
            <a:pPr algn="ctr">
              <a:lnSpc>
                <a:spcPct val="135000"/>
              </a:lnSpc>
              <a:spcBef>
                <a:spcPts val="600"/>
              </a:spcBef>
              <a:spcAft>
                <a:spcPts val="600"/>
              </a:spcAft>
            </a:pPr>
            <a:r>
              <a:rPr lang="en-GB"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BÀI 8</a:t>
            </a:r>
            <a:r>
              <a:rPr lang="vi-VN"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endParaRPr lang="en-US"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a:p>
            <a:pPr algn="ctr">
              <a:lnSpc>
                <a:spcPct val="135000"/>
              </a:lnSpc>
              <a:spcBef>
                <a:spcPts val="600"/>
              </a:spcBef>
              <a:spcAft>
                <a:spcPts val="600"/>
              </a:spcAft>
            </a:pPr>
            <a:r>
              <a:rPr lang="en-GB"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MỘT SỐ VẬT LIỆU, NHIÊN LIỆU VÀ NGUYÊN LIỆU THÔNG DỤNG</a:t>
            </a:r>
            <a:endParaRPr lang="vi-VN" sz="4800" b="1" cap="none" spc="0"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211CC91C-8D4A-99B3-FF88-A70547E0AA50}"/>
              </a:ext>
            </a:extLst>
          </p:cNvPr>
          <p:cNvSpPr txBox="1">
            <a:spLocks/>
          </p:cNvSpPr>
          <p:nvPr/>
        </p:nvSpPr>
        <p:spPr>
          <a:xfrm>
            <a:off x="0" y="3714252"/>
            <a:ext cx="8515589" cy="591879"/>
          </a:xfrm>
          <a:prstGeom prst="rect">
            <a:avLst/>
          </a:prstGeom>
          <a:solidFill>
            <a:schemeClr val="bg1"/>
          </a:solidFill>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35000"/>
              </a:lnSpc>
              <a:spcBef>
                <a:spcPts val="600"/>
              </a:spcBef>
              <a:spcAft>
                <a:spcPts val="600"/>
              </a:spcAft>
            </a:pPr>
            <a:r>
              <a:rPr lang="vi-VN" sz="3200" b="1">
                <a:solidFill>
                  <a:schemeClr val="tx1"/>
                </a:solidFill>
                <a:latin typeface="Aptos" panose="020B0004020202020204" pitchFamily="34" charset="0"/>
                <a:cs typeface="Times New Roman" panose="02020603050405020304" pitchFamily="18" charset="0"/>
              </a:rPr>
              <a:t>I. </a:t>
            </a:r>
            <a:r>
              <a:rPr lang="en-US" sz="3200" b="1">
                <a:solidFill>
                  <a:schemeClr val="tx1"/>
                </a:solidFill>
                <a:latin typeface="Aptos" panose="020B0004020202020204" pitchFamily="34" charset="0"/>
                <a:cs typeface="Times New Roman" panose="02020603050405020304" pitchFamily="18" charset="0"/>
              </a:rPr>
              <a:t>Một số vật liệu thông dụng</a:t>
            </a:r>
            <a:endParaRPr lang="en-US" sz="3200" b="1" dirty="0">
              <a:solidFill>
                <a:schemeClr val="tx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91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2"/>
          <a:stretch>
            <a:fillRect/>
          </a:stretch>
        </p:blipFill>
        <p:spPr>
          <a:xfrm>
            <a:off x="-9820" y="1430215"/>
            <a:ext cx="9235356" cy="3741329"/>
          </a:xfrm>
          <a:prstGeom prst="rect">
            <a:avLst/>
          </a:prstGeom>
          <a:ln>
            <a:solidFill>
              <a:srgbClr val="FF0000"/>
            </a:solidFill>
          </a:ln>
        </p:spPr>
      </p:pic>
    </p:spTree>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rotWithShape="1">
          <a:blip r:embed="rId2"/>
          <a:srcRect r="3559"/>
          <a:stretch/>
        </p:blipFill>
        <p:spPr>
          <a:xfrm>
            <a:off x="6042" y="1453662"/>
            <a:ext cx="9137957" cy="3689838"/>
          </a:xfrm>
          <a:prstGeom prst="rect">
            <a:avLst/>
          </a:prstGeom>
          <a:ln>
            <a:solidFill>
              <a:srgbClr val="FF0000"/>
            </a:solidFill>
          </a:ln>
        </p:spPr>
      </p:pic>
    </p:spTree>
    <p:extLst>
      <p:ext uri="{BB962C8B-B14F-4D97-AF65-F5344CB8AC3E}">
        <p14:creationId xmlns:p14="http://schemas.microsoft.com/office/powerpoint/2010/main" val="4342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12</a:t>
            </a:fld>
            <a:endParaRPr lang="en"/>
          </a:p>
        </p:txBody>
      </p:sp>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2"/>
          <a:stretch>
            <a:fillRect/>
          </a:stretch>
        </p:blipFill>
        <p:spPr>
          <a:xfrm>
            <a:off x="5205046" y="55008"/>
            <a:ext cx="3888263" cy="5088492"/>
          </a:xfrm>
          <a:prstGeom prst="rect">
            <a:avLst/>
          </a:prstGeom>
          <a:ln>
            <a:solidFill>
              <a:srgbClr val="FF0000"/>
            </a:solidFill>
          </a:ln>
        </p:spPr>
      </p:pic>
      <p:pic>
        <p:nvPicPr>
          <p:cNvPr id="14" name="Picture 2" descr="Kinh nghiệm chọn mua bộ bàn ghế gỗ phòng khách - Nội Thất Hòa Phát">
            <a:extLst>
              <a:ext uri="{FF2B5EF4-FFF2-40B4-BE49-F238E27FC236}">
                <a16:creationId xmlns:a16="http://schemas.microsoft.com/office/drawing/2014/main" id="{6E697B06-5A48-8963-F6F8-F66075242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0" y="1457649"/>
            <a:ext cx="4826109" cy="36858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1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8" name="Rectangle 7"/>
          <p:cNvSpPr/>
          <p:nvPr/>
        </p:nvSpPr>
        <p:spPr>
          <a:xfrm>
            <a:off x="2763002" y="185442"/>
            <a:ext cx="4496312" cy="628057"/>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Hoạt</a:t>
            </a:r>
            <a:r>
              <a:rPr lang="vi-VN"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động nhóm</a:t>
            </a:r>
            <a:r>
              <a:rPr lang="vi-VN"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(4’)</a:t>
            </a:r>
            <a:endPar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8D6185B-78BF-2B55-C3C5-C97D76A41AB9}"/>
              </a:ext>
            </a:extLst>
          </p:cNvPr>
          <p:cNvSpPr txBox="1"/>
          <p:nvPr/>
        </p:nvSpPr>
        <p:spPr>
          <a:xfrm>
            <a:off x="269631" y="1744728"/>
            <a:ext cx="8759772" cy="2277547"/>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Lớp chia thành 3 nhóm:</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1: Tìm hiểu về nhựa, kim loại</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2: Tìm hiểu về cao su, thủy tinh</a:t>
            </a:r>
          </a:p>
          <a:p>
            <a:pPr marL="0" lvl="0" indent="0" algn="just">
              <a:spcBef>
                <a:spcPts val="600"/>
              </a:spcBef>
              <a:spcAft>
                <a:spcPts val="600"/>
              </a:spcAft>
              <a:buNone/>
            </a:pPr>
            <a:r>
              <a:rPr lang="en-GB" sz="2800" b="1">
                <a:solidFill>
                  <a:srgbClr val="FF0000"/>
                </a:solidFill>
                <a:latin typeface="Aptos" panose="020B0004020202020204" pitchFamily="34" charset="0"/>
                <a:cs typeface="Times New Roman" panose="02020603050405020304" pitchFamily="18" charset="0"/>
              </a:rPr>
              <a:t>Nhóm 3: Tìm hiểu về gốm, gỗ</a:t>
            </a:r>
            <a:endParaRPr lang="en-US" sz="2800" b="1"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499304"/>
          </a:xfrm>
          <a:prstGeom prst="rect">
            <a:avLst/>
          </a:prstGeom>
          <a:solidFill>
            <a:schemeClr val="tx1"/>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dirty="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55456194"/>
              </p:ext>
            </p:extLst>
          </p:nvPr>
        </p:nvGraphicFramePr>
        <p:xfrm>
          <a:off x="0" y="769570"/>
          <a:ext cx="9144000" cy="5334000"/>
        </p:xfrm>
        <a:graphic>
          <a:graphicData uri="http://schemas.openxmlformats.org/drawingml/2006/table">
            <a:tbl>
              <a:tblPr firstRow="1" bandRow="1">
                <a:tableStyleId>{5C22544A-7EE6-4342-B048-85BDC9FD1C3A}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800"/>
                        <a:t>Nhựa</a:t>
                      </a:r>
                      <a:endParaRPr lang="en-US" sz="2800"/>
                    </a:p>
                  </a:txBody>
                  <a:tcPr anchor="ctr"/>
                </a:tc>
                <a:tc>
                  <a:txBody>
                    <a:bodyPr/>
                    <a:lstStyle/>
                    <a:p>
                      <a:pPr algn="just"/>
                      <a:r>
                        <a:rPr lang="en-GB" sz="2800"/>
                        <a:t>Dễ</a:t>
                      </a:r>
                      <a:r>
                        <a:rPr lang="en-GB" sz="2800" baseline="0"/>
                        <a:t> tạo hình, nhẹ, dẫn nhiệt kém, không dẫn điện, bền với môi trường</a:t>
                      </a:r>
                      <a:endParaRPr lang="en-US" sz="2800"/>
                    </a:p>
                  </a:txBody>
                  <a:tcPr anchor="ctr"/>
                </a:tc>
                <a:tc>
                  <a:txBody>
                    <a:bodyPr/>
                    <a:lstStyle/>
                    <a:p>
                      <a:pPr algn="just"/>
                      <a:r>
                        <a:rPr lang="en-GB" sz="2800" baseline="0"/>
                        <a:t>Tạo các vật dụng, đồ chơi.</a:t>
                      </a:r>
                      <a:endParaRPr lang="en-US" sz="2800"/>
                    </a:p>
                  </a:txBody>
                  <a:tcPr anchor="ctr"/>
                </a:tc>
                <a:tc>
                  <a:txBody>
                    <a:bodyPr/>
                    <a:lstStyle/>
                    <a:p>
                      <a:pPr algn="just"/>
                      <a:r>
                        <a:rPr lang="en-GB" sz="2800" dirty="0"/>
                        <a:t>+ </a:t>
                      </a:r>
                      <a:r>
                        <a:rPr lang="en-GB" sz="2800" dirty="0" err="1"/>
                        <a:t>Tránh</a:t>
                      </a:r>
                      <a:r>
                        <a:rPr lang="en-GB" sz="2800" baseline="0" dirty="0"/>
                        <a:t> </a:t>
                      </a:r>
                      <a:r>
                        <a:rPr lang="en-GB" sz="2800" baseline="0" dirty="0" err="1"/>
                        <a:t>đặt</a:t>
                      </a:r>
                      <a:r>
                        <a:rPr lang="en-GB" sz="2800" baseline="0" dirty="0"/>
                        <a:t> </a:t>
                      </a:r>
                      <a:r>
                        <a:rPr lang="en-GB" sz="2800" baseline="0" dirty="0" err="1"/>
                        <a:t>gần</a:t>
                      </a:r>
                      <a:r>
                        <a:rPr lang="en-GB" sz="2800" baseline="0" dirty="0"/>
                        <a:t> </a:t>
                      </a:r>
                      <a:r>
                        <a:rPr lang="en-GB" sz="2800" baseline="0" dirty="0" err="1"/>
                        <a:t>nơi</a:t>
                      </a:r>
                      <a:r>
                        <a:rPr lang="en-GB" sz="2800" baseline="0" dirty="0"/>
                        <a:t> </a:t>
                      </a:r>
                      <a:r>
                        <a:rPr lang="en-GB" sz="2800" baseline="0" dirty="0" err="1"/>
                        <a:t>có</a:t>
                      </a:r>
                      <a:r>
                        <a:rPr lang="en-GB" sz="2800" baseline="0" dirty="0"/>
                        <a:t> </a:t>
                      </a:r>
                      <a:r>
                        <a:rPr lang="en-GB" sz="2800" baseline="0" dirty="0" err="1"/>
                        <a:t>nhiệt</a:t>
                      </a:r>
                      <a:r>
                        <a:rPr lang="en-GB" sz="2800" baseline="0" dirty="0"/>
                        <a:t> </a:t>
                      </a:r>
                      <a:r>
                        <a:rPr lang="en-GB" sz="2800" baseline="0" dirty="0" err="1"/>
                        <a:t>độ</a:t>
                      </a:r>
                      <a:r>
                        <a:rPr lang="en-GB" sz="2800" baseline="0" dirty="0"/>
                        <a:t> </a:t>
                      </a:r>
                      <a:r>
                        <a:rPr lang="en-GB" sz="2800" baseline="0" dirty="0" err="1"/>
                        <a:t>cao</a:t>
                      </a:r>
                      <a:r>
                        <a:rPr lang="en-GB" sz="2800" baseline="0" dirty="0"/>
                        <a:t>.</a:t>
                      </a:r>
                      <a:endParaRPr lang="en-US" sz="2800" baseline="0" dirty="0"/>
                    </a:p>
                    <a:p>
                      <a:pPr algn="l"/>
                      <a:r>
                        <a:rPr lang="en-GB" sz="2800" baseline="0" dirty="0"/>
                        <a:t>+ </a:t>
                      </a:r>
                      <a:r>
                        <a:rPr lang="en-GB" sz="2800" baseline="0" dirty="0" err="1"/>
                        <a:t>Đúng</a:t>
                      </a:r>
                      <a:r>
                        <a:rPr lang="en-GB" sz="2800" baseline="0" dirty="0"/>
                        <a:t> </a:t>
                      </a:r>
                      <a:r>
                        <a:rPr lang="en-GB" sz="2800" baseline="0" dirty="0" err="1"/>
                        <a:t>mục</a:t>
                      </a:r>
                      <a:r>
                        <a:rPr lang="en-GB" sz="2800" baseline="0" dirty="0"/>
                        <a:t> </a:t>
                      </a:r>
                      <a:r>
                        <a:rPr lang="en-GB" sz="2800" baseline="0" dirty="0" err="1"/>
                        <a:t>đích</a:t>
                      </a:r>
                      <a:r>
                        <a:rPr lang="en-GB" sz="2800" baseline="0" dirty="0"/>
                        <a:t>.</a:t>
                      </a:r>
                    </a:p>
                    <a:p>
                      <a:pPr algn="l"/>
                      <a:r>
                        <a:rPr lang="en-GB" sz="2800" baseline="0" dirty="0"/>
                        <a:t>+ </a:t>
                      </a:r>
                      <a:r>
                        <a:rPr lang="en-GB" sz="2800" baseline="0" dirty="0" err="1"/>
                        <a:t>Hạn</a:t>
                      </a:r>
                      <a:r>
                        <a:rPr lang="en-GB" sz="2800" baseline="0" dirty="0"/>
                        <a:t> </a:t>
                      </a:r>
                      <a:r>
                        <a:rPr lang="en-GB" sz="2800" baseline="0" dirty="0" err="1"/>
                        <a:t>chế</a:t>
                      </a:r>
                      <a:r>
                        <a:rPr lang="en-GB" sz="2800" baseline="0" dirty="0"/>
                        <a:t> </a:t>
                      </a:r>
                      <a:r>
                        <a:rPr lang="en-GB" sz="2800" baseline="0" dirty="0" err="1"/>
                        <a:t>dùng</a:t>
                      </a:r>
                      <a:r>
                        <a:rPr lang="en-GB" sz="2800" baseline="0" dirty="0"/>
                        <a:t> 1 </a:t>
                      </a:r>
                      <a:r>
                        <a:rPr lang="en-GB" sz="2800" baseline="0" dirty="0" err="1"/>
                        <a:t>lần</a:t>
                      </a:r>
                      <a:r>
                        <a:rPr lang="en-GB" sz="2800" baseline="0" dirty="0"/>
                        <a:t>.</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graphicFrame>
        <p:nvGraphicFramePr>
          <p:cNvPr id="2" name="Table 1"/>
          <p:cNvGraphicFramePr>
            <a:graphicFrameLocks noGrp="1"/>
          </p:cNvGraphicFramePr>
          <p:nvPr>
            <p:extLst>
              <p:ext uri="{D42A27DB-BD31-4B8C-83A1-F6EECF244321}">
                <p14:modId xmlns:p14="http://schemas.microsoft.com/office/powerpoint/2010/main" val="1779219193"/>
              </p:ext>
            </p:extLst>
          </p:nvPr>
        </p:nvGraphicFramePr>
        <p:xfrm>
          <a:off x="0" y="0"/>
          <a:ext cx="9144000" cy="5760720"/>
        </p:xfrm>
        <a:graphic>
          <a:graphicData uri="http://schemas.openxmlformats.org/drawingml/2006/table">
            <a:tbl>
              <a:tblPr firstRow="1" bandRow="1">
                <a:tableStyleId>{5940675A-B579-460E-94D1-54222C63F5DA}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800" b="1" dirty="0"/>
                        <a:t>Kim </a:t>
                      </a:r>
                      <a:r>
                        <a:rPr lang="en-GB" sz="2800" b="1" dirty="0" err="1"/>
                        <a:t>loại</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dẻo</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điện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nhiệt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tốt</a:t>
                      </a:r>
                      <a:r>
                        <a:rPr lang="en-US" sz="2800" b="1" u="none" strike="noStrike" cap="none" dirty="0">
                          <a:solidFill>
                            <a:schemeClr val="tx1"/>
                          </a:solidFill>
                          <a:effectLst/>
                          <a:sym typeface="Arial"/>
                        </a:rPr>
                        <a:t>...</a:t>
                      </a:r>
                      <a:endParaRPr lang="en-US" sz="2800" b="1" i="0" u="none" strike="noStrike" cap="none" dirty="0">
                        <a:solidFill>
                          <a:schemeClr val="tx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err="1">
                          <a:solidFill>
                            <a:schemeClr val="tx1"/>
                          </a:solidFill>
                          <a:effectLst/>
                          <a:sym typeface="Arial"/>
                        </a:rPr>
                        <a:t>Nồi</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máy</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móc</a:t>
                      </a:r>
                      <a:r>
                        <a:rPr lang="en-US" sz="2800" b="1" u="none" strike="noStrike" cap="none" dirty="0">
                          <a:solidFill>
                            <a:schemeClr val="tx1"/>
                          </a:solidFill>
                          <a:effectLst/>
                          <a:sym typeface="Arial"/>
                        </a:rPr>
                        <a:t>, </a:t>
                      </a:r>
                      <a:endParaRPr lang="en-US" sz="2800" b="1"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Chú</a:t>
                      </a:r>
                      <a:r>
                        <a:rPr lang="en-US" sz="2800" b="1" u="none" strike="noStrike" cap="none" dirty="0">
                          <a:solidFill>
                            <a:schemeClr val="tx1"/>
                          </a:solidFill>
                          <a:effectLst/>
                          <a:sym typeface="Arial"/>
                        </a:rPr>
                        <a:t> ý </a:t>
                      </a:r>
                      <a:r>
                        <a:rPr lang="en-US" sz="2800" b="1" u="none" strike="noStrike" cap="none" dirty="0" err="1">
                          <a:solidFill>
                            <a:schemeClr val="tx1"/>
                          </a:solidFill>
                          <a:effectLst/>
                          <a:sym typeface="Arial"/>
                        </a:rPr>
                        <a:t>về</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tính</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điện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và</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dẫn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nhiệt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của</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vật</a:t>
                      </a:r>
                      <a:r>
                        <a:rPr lang="en-US" sz="2800" b="1" u="none" strike="noStrike" cap="none" dirty="0">
                          <a:solidFill>
                            <a:schemeClr val="tx1"/>
                          </a:solidFill>
                          <a:effectLst/>
                          <a:sym typeface="Arial"/>
                        </a:rPr>
                        <a:t>.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Sơn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lên</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bề</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mặt</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kim</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loại</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để</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không</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bị</a:t>
                      </a:r>
                      <a:r>
                        <a:rPr lang="en-US" sz="2800" b="1" u="none" strike="noStrike" cap="none" dirty="0">
                          <a:solidFill>
                            <a:schemeClr val="tx1"/>
                          </a:solidFill>
                          <a:effectLst/>
                          <a:sym typeface="Arial"/>
                        </a:rPr>
                        <a:t> </a:t>
                      </a:r>
                      <a:r>
                        <a:rPr lang="en-US" sz="2800" b="1" u="none" strike="noStrike" cap="none" dirty="0" err="1">
                          <a:solidFill>
                            <a:schemeClr val="tx1"/>
                          </a:solidFill>
                          <a:effectLst/>
                          <a:sym typeface="Arial"/>
                        </a:rPr>
                        <a:t>gỉ</a:t>
                      </a:r>
                      <a:r>
                        <a:rPr lang="en-US" sz="2800" b="1" u="none" strike="noStrike" cap="none" dirty="0">
                          <a:solidFill>
                            <a:schemeClr val="tx1"/>
                          </a:solidFill>
                          <a:effectLst/>
                          <a:sym typeface="Arial"/>
                        </a:rPr>
                        <a:t>.</a:t>
                      </a:r>
                    </a:p>
                    <a:p>
                      <a:pPr algn="just"/>
                      <a:endParaRPr lang="en-US" sz="2800" b="1" dirty="0">
                        <a:solidFill>
                          <a:schemeClr val="tx1"/>
                        </a:solidFill>
                      </a:endParaRPr>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30605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C69EC1-1CE5-BF28-AC82-9C855BEB02E4}"/>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CH3/40. </a:t>
            </a:r>
            <a:r>
              <a:rPr lang="en-GB" sz="2800" b="1" dirty="0" err="1">
                <a:solidFill>
                  <a:srgbClr val="FF0000"/>
                </a:solidFill>
                <a:latin typeface="Aptos" panose="020B0004020202020204" pitchFamily="34" charset="0"/>
                <a:cs typeface="Times New Roman" panose="02020603050405020304" pitchFamily="18" charset="0"/>
              </a:rPr>
              <a:t>Một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số</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ứng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kim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loại</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trên</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các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kim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loại</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FC11F3D-6CB9-8359-F49A-765D6CA94516}"/>
              </a:ext>
            </a:extLst>
          </p:cNvPr>
          <p:cNvSpPr txBox="1"/>
          <p:nvPr/>
        </p:nvSpPr>
        <p:spPr>
          <a:xfrm>
            <a:off x="0" y="1179094"/>
            <a:ext cx="5366084" cy="1692771"/>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dẻo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dây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buộc</a:t>
            </a:r>
            <a:r>
              <a:rPr lang="en-GB" sz="2800" b="1" dirty="0">
                <a:solidFill>
                  <a:srgbClr val="FF0000"/>
                </a:solidFill>
                <a:latin typeface="Aptos" panose="020B0004020202020204" pitchFamily="34" charset="0"/>
                <a:cs typeface="Times New Roman" panose="02020603050405020304" pitchFamily="18" charset="0"/>
              </a:rPr>
              <a:t>...</a:t>
            </a:r>
          </a:p>
          <a:p>
            <a:pPr lvl="0">
              <a:spcBef>
                <a:spcPts val="600"/>
              </a:spcBef>
              <a:spcAft>
                <a:spcPts val="600"/>
              </a:spcAft>
            </a:pP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dẫn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làm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a:t>
            </a:r>
          </a:p>
          <a:p>
            <a:pPr lvl="0">
              <a:spcBef>
                <a:spcPts val="600"/>
              </a:spcBef>
              <a:spcAft>
                <a:spcPts val="600"/>
              </a:spcAft>
            </a:pP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dẫn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nhiệt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làm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nồi</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EE0C9F09-FE1C-41BB-05D6-D3628897F5D0}"/>
              </a:ext>
            </a:extLst>
          </p:cNvPr>
          <p:cNvPicPr>
            <a:picLocks noChangeAspect="1"/>
          </p:cNvPicPr>
          <p:nvPr/>
        </p:nvPicPr>
        <p:blipFill>
          <a:blip r:embed="rId2"/>
          <a:srcRect l="12573" t="1637" r="15146"/>
          <a:stretch/>
        </p:blipFill>
        <p:spPr>
          <a:xfrm>
            <a:off x="6569242" y="954107"/>
            <a:ext cx="2574758" cy="3503836"/>
          </a:xfrm>
          <a:prstGeom prst="rect">
            <a:avLst/>
          </a:prstGeom>
        </p:spPr>
      </p:pic>
      <p:pic>
        <p:nvPicPr>
          <p:cNvPr id="5" name="Picture 4">
            <a:extLst>
              <a:ext uri="{FF2B5EF4-FFF2-40B4-BE49-F238E27FC236}">
                <a16:creationId xmlns:a16="http://schemas.microsoft.com/office/drawing/2014/main" id="{329293FA-C8A4-5902-A8A5-2F66C46A6FB1}"/>
              </a:ext>
            </a:extLst>
          </p:cNvPr>
          <p:cNvPicPr>
            <a:picLocks noChangeAspect="1"/>
          </p:cNvPicPr>
          <p:nvPr/>
        </p:nvPicPr>
        <p:blipFill>
          <a:blip r:embed="rId3"/>
          <a:srcRect l="50000"/>
          <a:stretch/>
        </p:blipFill>
        <p:spPr>
          <a:xfrm>
            <a:off x="4309293" y="3102573"/>
            <a:ext cx="2113581" cy="2040927"/>
          </a:xfrm>
          <a:prstGeom prst="rect">
            <a:avLst/>
          </a:prstGeom>
        </p:spPr>
      </p:pic>
      <p:pic>
        <p:nvPicPr>
          <p:cNvPr id="6" name="Picture 5">
            <a:extLst>
              <a:ext uri="{FF2B5EF4-FFF2-40B4-BE49-F238E27FC236}">
                <a16:creationId xmlns:a16="http://schemas.microsoft.com/office/drawing/2014/main" id="{C459927F-93AE-8489-22A3-921B39AAA348}"/>
              </a:ext>
            </a:extLst>
          </p:cNvPr>
          <p:cNvPicPr>
            <a:picLocks noChangeAspect="1"/>
          </p:cNvPicPr>
          <p:nvPr/>
        </p:nvPicPr>
        <p:blipFill>
          <a:blip r:embed="rId4"/>
          <a:stretch>
            <a:fillRect/>
          </a:stretch>
        </p:blipFill>
        <p:spPr>
          <a:xfrm>
            <a:off x="0" y="3023463"/>
            <a:ext cx="3645567" cy="2120038"/>
          </a:xfrm>
          <a:prstGeom prst="rect">
            <a:avLst/>
          </a:prstGeom>
        </p:spPr>
      </p:pic>
    </p:spTree>
    <p:extLst>
      <p:ext uri="{BB962C8B-B14F-4D97-AF65-F5344CB8AC3E}">
        <p14:creationId xmlns:p14="http://schemas.microsoft.com/office/powerpoint/2010/main" val="35034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graphicFrame>
        <p:nvGraphicFramePr>
          <p:cNvPr id="2" name="Table 1"/>
          <p:cNvGraphicFramePr>
            <a:graphicFrameLocks noGrp="1"/>
          </p:cNvGraphicFramePr>
          <p:nvPr>
            <p:extLst>
              <p:ext uri="{D42A27DB-BD31-4B8C-83A1-F6EECF244321}">
                <p14:modId xmlns:p14="http://schemas.microsoft.com/office/powerpoint/2010/main" val="2071769415"/>
              </p:ext>
            </p:extLst>
          </p:nvPr>
        </p:nvGraphicFramePr>
        <p:xfrm>
          <a:off x="24778" y="0"/>
          <a:ext cx="9119221" cy="5760720"/>
        </p:xfrm>
        <a:graphic>
          <a:graphicData uri="http://schemas.openxmlformats.org/drawingml/2006/table">
            <a:tbl>
              <a:tblPr firstRow="1" bandRow="1">
                <a:tableStyleId>{5C22544A-7EE6-4342-B048-85BDC9FD1C3A}</a:tableStyleId>
              </a:tblPr>
              <a:tblGrid>
                <a:gridCol w="1515803">
                  <a:extLst>
                    <a:ext uri="{9D8B030D-6E8A-4147-A177-3AD203B41FA5}">
                      <a16:colId xmlns:a16="http://schemas.microsoft.com/office/drawing/2014/main" val="4179586406"/>
                    </a:ext>
                  </a:extLst>
                </a:gridCol>
                <a:gridCol w="2458021">
                  <a:extLst>
                    <a:ext uri="{9D8B030D-6E8A-4147-A177-3AD203B41FA5}">
                      <a16:colId xmlns:a16="http://schemas.microsoft.com/office/drawing/2014/main" val="3045654393"/>
                    </a:ext>
                  </a:extLst>
                </a:gridCol>
                <a:gridCol w="1936622">
                  <a:extLst>
                    <a:ext uri="{9D8B030D-6E8A-4147-A177-3AD203B41FA5}">
                      <a16:colId xmlns:a16="http://schemas.microsoft.com/office/drawing/2014/main" val="2479768392"/>
                    </a:ext>
                  </a:extLst>
                </a:gridCol>
                <a:gridCol w="3208775">
                  <a:extLst>
                    <a:ext uri="{9D8B030D-6E8A-4147-A177-3AD203B41FA5}">
                      <a16:colId xmlns:a16="http://schemas.microsoft.com/office/drawing/2014/main" val="3892298412"/>
                    </a:ext>
                  </a:extLst>
                </a:gridCol>
              </a:tblGrid>
              <a:tr h="460472">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800" b="1" dirty="0"/>
                        <a:t>Cao </a:t>
                      </a:r>
                      <a:r>
                        <a:rPr lang="en-GB" sz="2800" b="1" dirty="0" err="1"/>
                        <a:t>su</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Có</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khả</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năng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đàn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hồi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chịu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mài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mòn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cách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điện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thấm</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nước</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Lốp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xe</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dây</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găng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tay</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Tránh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nơi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nhiệt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độ</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quá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hoặc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quá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nên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tiếp</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xúc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với</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hóa</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chất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và</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đồ</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sắc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nhọn</a:t>
                      </a:r>
                      <a:r>
                        <a:rPr lang="en-US" sz="2800" b="1" i="0" u="none" strike="noStrike" cap="none" dirty="0">
                          <a:solidFill>
                            <a:schemeClr val="dk1"/>
                          </a:solidFill>
                          <a:effectLst/>
                          <a:latin typeface="+mn-lt"/>
                          <a:ea typeface="+mn-ea"/>
                          <a:cs typeface="+mn-cs"/>
                          <a:sym typeface="Arial"/>
                        </a:rPr>
                        <a:t>.</a:t>
                      </a:r>
                    </a:p>
                    <a:p>
                      <a:pPr algn="just"/>
                      <a:endParaRPr lang="en-US" sz="28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87638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93DC-5AC7-5638-2914-4AEADF998D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BE83B7-C14F-2261-0CBB-B8389FC894BB}"/>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CH4/41. Cao </a:t>
            </a:r>
            <a:r>
              <a:rPr lang="en-GB" sz="2800" b="1" dirty="0" err="1">
                <a:solidFill>
                  <a:srgbClr val="FF0000"/>
                </a:solidFill>
                <a:latin typeface="Aptos" panose="020B0004020202020204" pitchFamily="34" charset="0"/>
                <a:cs typeface="Times New Roman" panose="02020603050405020304" pitchFamily="18" charset="0"/>
              </a:rPr>
              <a:t>su</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được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lốp</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xe</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067E17C-ECB2-E7A8-F076-8D2F5275B3CB}"/>
              </a:ext>
            </a:extLst>
          </p:cNvPr>
          <p:cNvSpPr txBox="1"/>
          <p:nvPr/>
        </p:nvSpPr>
        <p:spPr>
          <a:xfrm>
            <a:off x="0" y="1179094"/>
            <a:ext cx="5366084" cy="954107"/>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đàn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hồi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và</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tính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chịu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mài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mòn</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EAF1EF56-C017-2E90-06C8-DBEC3E6D9BD5}"/>
              </a:ext>
            </a:extLst>
          </p:cNvPr>
          <p:cNvPicPr>
            <a:picLocks noChangeAspect="1"/>
          </p:cNvPicPr>
          <p:nvPr/>
        </p:nvPicPr>
        <p:blipFill>
          <a:blip r:embed="rId2"/>
          <a:srcRect l="24737" t="18550" r="34561" b="15790"/>
          <a:stretch/>
        </p:blipFill>
        <p:spPr>
          <a:xfrm>
            <a:off x="6954252" y="1766238"/>
            <a:ext cx="2093496" cy="3377262"/>
          </a:xfrm>
          <a:prstGeom prst="rect">
            <a:avLst/>
          </a:prstGeom>
        </p:spPr>
      </p:pic>
      <p:pic>
        <p:nvPicPr>
          <p:cNvPr id="8" name="Picture 7">
            <a:extLst>
              <a:ext uri="{FF2B5EF4-FFF2-40B4-BE49-F238E27FC236}">
                <a16:creationId xmlns:a16="http://schemas.microsoft.com/office/drawing/2014/main" id="{D98EFE29-8E3F-78DD-B771-BFC1645DBE21}"/>
              </a:ext>
            </a:extLst>
          </p:cNvPr>
          <p:cNvPicPr>
            <a:picLocks noChangeAspect="1"/>
          </p:cNvPicPr>
          <p:nvPr/>
        </p:nvPicPr>
        <p:blipFill>
          <a:blip r:embed="rId3"/>
          <a:srcRect l="33158" r="26141"/>
          <a:stretch/>
        </p:blipFill>
        <p:spPr>
          <a:xfrm>
            <a:off x="4817360" y="2731168"/>
            <a:ext cx="981862" cy="2412332"/>
          </a:xfrm>
          <a:prstGeom prst="rect">
            <a:avLst/>
          </a:prstGeom>
        </p:spPr>
      </p:pic>
    </p:spTree>
    <p:extLst>
      <p:ext uri="{BB962C8B-B14F-4D97-AF65-F5344CB8AC3E}">
        <p14:creationId xmlns:p14="http://schemas.microsoft.com/office/powerpoint/2010/main" val="634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graphicFrame>
        <p:nvGraphicFramePr>
          <p:cNvPr id="2" name="Table 1"/>
          <p:cNvGraphicFramePr>
            <a:graphicFrameLocks noGrp="1"/>
          </p:cNvGraphicFramePr>
          <p:nvPr>
            <p:extLst>
              <p:ext uri="{D42A27DB-BD31-4B8C-83A1-F6EECF244321}">
                <p14:modId xmlns:p14="http://schemas.microsoft.com/office/powerpoint/2010/main" val="2059028227"/>
              </p:ext>
            </p:extLst>
          </p:nvPr>
        </p:nvGraphicFramePr>
        <p:xfrm>
          <a:off x="24778" y="0"/>
          <a:ext cx="9119221" cy="6248400"/>
        </p:xfrm>
        <a:graphic>
          <a:graphicData uri="http://schemas.openxmlformats.org/drawingml/2006/table">
            <a:tbl>
              <a:tblPr firstRow="1" bandRow="1">
                <a:tableStyleId>{5C22544A-7EE6-4342-B048-85BDC9FD1C3A}</a:tableStyleId>
              </a:tblPr>
              <a:tblGrid>
                <a:gridCol w="1515803">
                  <a:extLst>
                    <a:ext uri="{9D8B030D-6E8A-4147-A177-3AD203B41FA5}">
                      <a16:colId xmlns:a16="http://schemas.microsoft.com/office/drawing/2014/main" val="4179586406"/>
                    </a:ext>
                  </a:extLst>
                </a:gridCol>
                <a:gridCol w="2458021">
                  <a:extLst>
                    <a:ext uri="{9D8B030D-6E8A-4147-A177-3AD203B41FA5}">
                      <a16:colId xmlns:a16="http://schemas.microsoft.com/office/drawing/2014/main" val="3045654393"/>
                    </a:ext>
                  </a:extLst>
                </a:gridCol>
                <a:gridCol w="2472536">
                  <a:extLst>
                    <a:ext uri="{9D8B030D-6E8A-4147-A177-3AD203B41FA5}">
                      <a16:colId xmlns:a16="http://schemas.microsoft.com/office/drawing/2014/main" val="2479768392"/>
                    </a:ext>
                  </a:extLst>
                </a:gridCol>
                <a:gridCol w="2672861">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800" b="1" dirty="0" err="1"/>
                        <a:t>Thủy</a:t>
                      </a:r>
                      <a:r>
                        <a:rPr lang="en-GB" sz="2800" b="1" baseline="0" dirty="0"/>
                        <a:t> </a:t>
                      </a:r>
                      <a:r>
                        <a:rPr lang="en-GB" sz="2800" b="1" baseline="0" dirty="0" err="1"/>
                        <a:t>tinh</a:t>
                      </a:r>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thấm</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nước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trong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suốt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tác</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dụng</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với</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nhiều</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hoá</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chất</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dễ</a:t>
                      </a:r>
                      <a:r>
                        <a:rPr lang="en-US" sz="2800" b="1" i="0" u="none" strike="noStrike" cap="none" baseline="0" dirty="0">
                          <a:solidFill>
                            <a:schemeClr val="dk1"/>
                          </a:solidFill>
                          <a:effectLst/>
                          <a:latin typeface="+mn-lt"/>
                          <a:ea typeface="+mn-ea"/>
                          <a:cs typeface="+mn-cs"/>
                          <a:sym typeface="Arial"/>
                        </a:rPr>
                        <a:t> </a:t>
                      </a:r>
                      <a:r>
                        <a:rPr lang="en-US" sz="2800" b="1" i="0" u="none" strike="noStrike" cap="none" baseline="0" dirty="0" err="1">
                          <a:solidFill>
                            <a:schemeClr val="dk1"/>
                          </a:solidFill>
                          <a:effectLst/>
                          <a:latin typeface="+mn-lt"/>
                          <a:ea typeface="+mn-ea"/>
                          <a:cs typeface="+mn-cs"/>
                          <a:sym typeface="Arial"/>
                        </a:rPr>
                        <a:t>vỡ</a:t>
                      </a:r>
                      <a:r>
                        <a:rPr lang="en-US" sz="2800" b="1" i="0" u="none" strike="noStrike" cap="none" baseline="0" dirty="0">
                          <a:solidFill>
                            <a:schemeClr val="dk1"/>
                          </a:solidFill>
                          <a:effectLst/>
                          <a:latin typeface="+mn-lt"/>
                          <a:ea typeface="+mn-ea"/>
                          <a:cs typeface="+mn-cs"/>
                          <a:sym typeface="Arial"/>
                        </a:rPr>
                        <a:t>...</a:t>
                      </a:r>
                      <a:endParaRPr lang="en-US" sz="2800" b="1" i="0" u="none" strike="noStrike" cap="none" dirty="0">
                        <a:solidFill>
                          <a:schemeClr val="dk1"/>
                        </a:solidFill>
                        <a:effectLst/>
                        <a:latin typeface="+mn-lt"/>
                        <a:ea typeface="+mn-ea"/>
                        <a:cs typeface="+mn-cs"/>
                        <a:sym typeface="Arial"/>
                      </a:endParaRPr>
                    </a:p>
                    <a:p>
                      <a:pPr algn="l"/>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Cốc</a:t>
                      </a:r>
                      <a:r>
                        <a:rPr lang="en-US" sz="2800" b="1" i="0" u="none" strike="noStrike" cap="none" dirty="0">
                          <a:solidFill>
                            <a:schemeClr val="dk1"/>
                          </a:solidFill>
                          <a:effectLst/>
                          <a:latin typeface="+mn-lt"/>
                          <a:ea typeface="+mn-ea"/>
                          <a:cs typeface="+mn-cs"/>
                          <a:sym typeface="Arial"/>
                        </a:rPr>
                        <a:t>, chai, </a:t>
                      </a:r>
                      <a:r>
                        <a:rPr lang="en-US" sz="2800" b="1" i="0" u="none" strike="noStrike" cap="none" dirty="0" err="1">
                          <a:solidFill>
                            <a:schemeClr val="dk1"/>
                          </a:solidFill>
                          <a:effectLst/>
                          <a:latin typeface="+mn-lt"/>
                          <a:ea typeface="+mn-ea"/>
                          <a:cs typeface="+mn-cs"/>
                          <a:sym typeface="Arial"/>
                        </a:rPr>
                        <a:t>lọ</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Dụng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cụ</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phòng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thí</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nghiệm</a:t>
                      </a:r>
                      <a:endParaRPr lang="en-US" sz="2800" b="1" i="0" u="none" strike="noStrike" cap="none" dirty="0">
                        <a:solidFill>
                          <a:schemeClr val="dk1"/>
                        </a:solidFill>
                        <a:effectLst/>
                        <a:latin typeface="+mn-lt"/>
                        <a:ea typeface="+mn-ea"/>
                        <a:cs typeface="+mn-cs"/>
                        <a:sym typeface="Arial"/>
                      </a:endParaRPr>
                    </a:p>
                    <a:p>
                      <a:pPr algn="l"/>
                      <a:endParaRPr lang="en-US" sz="2800" b="1"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Tránh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đổ</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vật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đè</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lên</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17995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BC128-907F-4F16-94AC-C03AB262ED8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pic>
        <p:nvPicPr>
          <p:cNvPr id="7" name="Picture 2" descr="VinFast bất ngờ mở bán mẫu ô tô điện đầu tiên giá 690 triệu đồng | VOV.VN">
            <a:extLst>
              <a:ext uri="{FF2B5EF4-FFF2-40B4-BE49-F238E27FC236}">
                <a16:creationId xmlns:a16="http://schemas.microsoft.com/office/drawing/2014/main" id="{DD096559-3867-4A03-9FB1-92FFD823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3" y="2115878"/>
            <a:ext cx="5318640" cy="302762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2E0165-9E63-25E7-8447-EFB65E7BDEDE}"/>
              </a:ext>
            </a:extLst>
          </p:cNvPr>
          <p:cNvSpPr txBox="1"/>
          <p:nvPr/>
        </p:nvSpPr>
        <p:spPr>
          <a:xfrm>
            <a:off x="-1" y="662300"/>
            <a:ext cx="9029404" cy="1384995"/>
          </a:xfrm>
          <a:prstGeom prst="rect">
            <a:avLst/>
          </a:prstGeom>
          <a:solidFill>
            <a:srgbClr val="002060"/>
          </a:solidFill>
        </p:spPr>
        <p:txBody>
          <a:bodyPr wrap="square">
            <a:spAutoFit/>
          </a:bodyPr>
          <a:lstStyle/>
          <a:p>
            <a:pPr algn="ctr"/>
            <a:r>
              <a:rPr lang="en-US" sz="2800" b="1">
                <a:solidFill>
                  <a:srgbClr val="FFFF00"/>
                </a:solidFill>
                <a:latin typeface="Aptos" panose="020B0004020202020204" pitchFamily="34" charset="0"/>
                <a:cs typeface="Times New Roman" panose="02020603050405020304" pitchFamily="18" charset="0"/>
              </a:rPr>
              <a:t>Quan sát chiếc ô tô và kể tên một số bộ phận của ô tô. Cho biết các bộ phận đó được làm từ vật liệu nào? </a:t>
            </a:r>
            <a:r>
              <a:rPr lang="vi-VN" sz="2800" b="1">
                <a:solidFill>
                  <a:srgbClr val="FFFF00"/>
                </a:solidFill>
                <a:latin typeface="Aptos" panose="020B0004020202020204" pitchFamily="34" charset="0"/>
                <a:cs typeface="Times New Roman" panose="02020603050405020304" pitchFamily="18" charset="0"/>
              </a:rPr>
              <a:t>Chất tạo nên vật liệu </a:t>
            </a:r>
            <a:r>
              <a:rPr lang="en-US" sz="2800" b="1">
                <a:solidFill>
                  <a:srgbClr val="FFFF00"/>
                </a:solidFill>
                <a:latin typeface="Aptos" panose="020B0004020202020204" pitchFamily="34" charset="0"/>
                <a:cs typeface="Times New Roman" panose="02020603050405020304" pitchFamily="18" charset="0"/>
              </a:rPr>
              <a:t>là gì </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66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0B34D-740D-9B8F-172A-21B924564B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D83E2A-9EEE-9F29-C528-FC7FDA779143}"/>
              </a:ext>
            </a:extLst>
          </p:cNvPr>
          <p:cNvSpPr txBox="1"/>
          <p:nvPr/>
        </p:nvSpPr>
        <p:spPr>
          <a:xfrm>
            <a:off x="0" y="0"/>
            <a:ext cx="9144000" cy="954107"/>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CH4/41. </a:t>
            </a:r>
            <a:r>
              <a:rPr lang="en-GB" sz="2800" b="1" dirty="0" err="1">
                <a:solidFill>
                  <a:srgbClr val="FF0000"/>
                </a:solidFill>
                <a:latin typeface="Aptos" panose="020B0004020202020204" pitchFamily="34" charset="0"/>
                <a:cs typeface="Times New Roman" panose="02020603050405020304" pitchFamily="18" charset="0"/>
              </a:rPr>
              <a:t>Thủy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tinh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được</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dụng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cụ</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trong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phòng</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thí</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nghiệm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dựa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vào</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68D627-1931-17FB-0CB7-96F0E9346E3A}"/>
              </a:ext>
            </a:extLst>
          </p:cNvPr>
          <p:cNvSpPr txBox="1"/>
          <p:nvPr/>
        </p:nvSpPr>
        <p:spPr>
          <a:xfrm>
            <a:off x="0" y="1179094"/>
            <a:ext cx="5366084" cy="1384995"/>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Không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thấm</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nước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không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tác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dụng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với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nhiều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hóa</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chất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trong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suốt</a:t>
            </a:r>
            <a:r>
              <a:rPr lang="en-US" sz="2800" b="1" dirty="0">
                <a:solidFill>
                  <a:srgbClr val="FF0000"/>
                </a:solidFill>
                <a:latin typeface="Aptos" panose="020B0004020202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864FBC17-F84A-3569-83CA-060ACE7B0025}"/>
              </a:ext>
            </a:extLst>
          </p:cNvPr>
          <p:cNvPicPr>
            <a:picLocks noChangeAspect="1"/>
          </p:cNvPicPr>
          <p:nvPr/>
        </p:nvPicPr>
        <p:blipFill>
          <a:blip r:embed="rId2"/>
          <a:srcRect l="15848" t="10994" r="15380" b="12281"/>
          <a:stretch/>
        </p:blipFill>
        <p:spPr>
          <a:xfrm>
            <a:off x="5606714" y="1179094"/>
            <a:ext cx="3537286" cy="3946358"/>
          </a:xfrm>
          <a:prstGeom prst="rect">
            <a:avLst/>
          </a:prstGeom>
        </p:spPr>
      </p:pic>
      <p:pic>
        <p:nvPicPr>
          <p:cNvPr id="6" name="Picture 5">
            <a:extLst>
              <a:ext uri="{FF2B5EF4-FFF2-40B4-BE49-F238E27FC236}">
                <a16:creationId xmlns:a16="http://schemas.microsoft.com/office/drawing/2014/main" id="{CBA22C91-3FBB-3221-D583-ED48CC90D51C}"/>
              </a:ext>
            </a:extLst>
          </p:cNvPr>
          <p:cNvPicPr>
            <a:picLocks noChangeAspect="1"/>
          </p:cNvPicPr>
          <p:nvPr/>
        </p:nvPicPr>
        <p:blipFill>
          <a:blip r:embed="rId3"/>
          <a:srcRect l="28491" r="28490" b="9708"/>
          <a:stretch/>
        </p:blipFill>
        <p:spPr>
          <a:xfrm>
            <a:off x="1138823" y="2677026"/>
            <a:ext cx="1099049" cy="2466474"/>
          </a:xfrm>
          <a:prstGeom prst="rect">
            <a:avLst/>
          </a:prstGeom>
        </p:spPr>
      </p:pic>
      <p:pic>
        <p:nvPicPr>
          <p:cNvPr id="9" name="Picture 8">
            <a:extLst>
              <a:ext uri="{FF2B5EF4-FFF2-40B4-BE49-F238E27FC236}">
                <a16:creationId xmlns:a16="http://schemas.microsoft.com/office/drawing/2014/main" id="{79171560-5AC3-0766-274A-8E6294ED532E}"/>
              </a:ext>
            </a:extLst>
          </p:cNvPr>
          <p:cNvPicPr>
            <a:picLocks noChangeAspect="1"/>
          </p:cNvPicPr>
          <p:nvPr/>
        </p:nvPicPr>
        <p:blipFill>
          <a:blip r:embed="rId4"/>
          <a:srcRect l="27880" b="7168"/>
          <a:stretch/>
        </p:blipFill>
        <p:spPr>
          <a:xfrm>
            <a:off x="3462539" y="2789077"/>
            <a:ext cx="1697754" cy="2336376"/>
          </a:xfrm>
          <a:prstGeom prst="rect">
            <a:avLst/>
          </a:prstGeom>
        </p:spPr>
      </p:pic>
    </p:spTree>
    <p:extLst>
      <p:ext uri="{BB962C8B-B14F-4D97-AF65-F5344CB8AC3E}">
        <p14:creationId xmlns:p14="http://schemas.microsoft.com/office/powerpoint/2010/main" val="2272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graphicFrame>
        <p:nvGraphicFramePr>
          <p:cNvPr id="2" name="Table 1"/>
          <p:cNvGraphicFramePr>
            <a:graphicFrameLocks noGrp="1"/>
          </p:cNvGraphicFramePr>
          <p:nvPr>
            <p:extLst>
              <p:ext uri="{D42A27DB-BD31-4B8C-83A1-F6EECF244321}">
                <p14:modId xmlns:p14="http://schemas.microsoft.com/office/powerpoint/2010/main" val="571010914"/>
              </p:ext>
            </p:extLst>
          </p:nvPr>
        </p:nvGraphicFramePr>
        <p:xfrm>
          <a:off x="0" y="76250"/>
          <a:ext cx="9144000" cy="3718560"/>
        </p:xfrm>
        <a:graphic>
          <a:graphicData uri="http://schemas.openxmlformats.org/drawingml/2006/table">
            <a:tbl>
              <a:tblPr firstRow="1" bandRow="1">
                <a:tableStyleId>{5C22544A-7EE6-4342-B048-85BDC9FD1C3A}</a:tableStyleId>
              </a:tblPr>
              <a:tblGrid>
                <a:gridCol w="1519922">
                  <a:extLst>
                    <a:ext uri="{9D8B030D-6E8A-4147-A177-3AD203B41FA5}">
                      <a16:colId xmlns:a16="http://schemas.microsoft.com/office/drawing/2014/main" val="4179586406"/>
                    </a:ext>
                  </a:extLst>
                </a:gridCol>
                <a:gridCol w="2464700">
                  <a:extLst>
                    <a:ext uri="{9D8B030D-6E8A-4147-A177-3AD203B41FA5}">
                      <a16:colId xmlns:a16="http://schemas.microsoft.com/office/drawing/2014/main" val="3045654393"/>
                    </a:ext>
                  </a:extLst>
                </a:gridCol>
                <a:gridCol w="1941884">
                  <a:extLst>
                    <a:ext uri="{9D8B030D-6E8A-4147-A177-3AD203B41FA5}">
                      <a16:colId xmlns:a16="http://schemas.microsoft.com/office/drawing/2014/main" val="2479768392"/>
                    </a:ext>
                  </a:extLst>
                </a:gridCol>
                <a:gridCol w="3217494">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dirty="0" err="1"/>
                        <a:t>Tính</a:t>
                      </a:r>
                      <a:r>
                        <a:rPr lang="en-GB" sz="2000" baseline="0" dirty="0"/>
                        <a:t> </a:t>
                      </a:r>
                      <a:r>
                        <a:rPr lang="en-GB" sz="2000" baseline="0" dirty="0" err="1"/>
                        <a:t>chất</a:t>
                      </a:r>
                      <a:endParaRPr lang="en-US" sz="2000" dirty="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l"/>
                      <a:r>
                        <a:rPr lang="en-GB" sz="2800" b="1"/>
                        <a:t>Gốm</a:t>
                      </a:r>
                      <a:endParaRPr lang="en-US" sz="2800" b="1"/>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bền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cách</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điện</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tốt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chịu</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nhiệt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độ</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cao</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dirty="0" err="1">
                          <a:solidFill>
                            <a:schemeClr val="dk1"/>
                          </a:solidFill>
                          <a:effectLst/>
                          <a:latin typeface="+mn-lt"/>
                          <a:ea typeface="+mn-ea"/>
                          <a:cs typeface="+mn-cs"/>
                          <a:sym typeface="Arial"/>
                        </a:rPr>
                        <a:t>Bát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đĩa</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cốc</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bình</a:t>
                      </a:r>
                      <a:r>
                        <a:rPr lang="en-US" sz="2800" b="1" i="0" u="none" strike="noStrike" cap="none" dirty="0">
                          <a:solidFill>
                            <a:schemeClr val="dk1"/>
                          </a:solidFill>
                          <a:effectLst/>
                          <a:latin typeface="+mn-lt"/>
                          <a:ea typeface="+mn-ea"/>
                          <a:cs typeface="+mn-cs"/>
                          <a:sym typeface="Arial"/>
                        </a:rPr>
                        <a:t> , </a:t>
                      </a:r>
                      <a:r>
                        <a:rPr lang="en-US" sz="2800" b="1" i="0" u="none" strike="noStrike" cap="none" dirty="0" err="1">
                          <a:solidFill>
                            <a:schemeClr val="dk1"/>
                          </a:solidFill>
                          <a:effectLst/>
                          <a:latin typeface="+mn-lt"/>
                          <a:ea typeface="+mn-ea"/>
                          <a:cs typeface="+mn-cs"/>
                          <a:sym typeface="Arial"/>
                        </a:rPr>
                        <a:t>ngói</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u="none" strike="noStrike" cap="none">
                          <a:solidFill>
                            <a:schemeClr val="dk1"/>
                          </a:solidFill>
                          <a:effectLst/>
                          <a:latin typeface="+mn-lt"/>
                          <a:ea typeface="+mn-ea"/>
                          <a:cs typeface="+mn-cs"/>
                          <a:sym typeface="Arial"/>
                        </a:rPr>
                        <a:t>Tránh </a:t>
                      </a:r>
                      <a:r>
                        <a:rPr lang="en-US" sz="2800" b="1" i="0" u="none" strike="noStrike" cap="none" dirty="0" err="1">
                          <a:solidFill>
                            <a:schemeClr val="dk1"/>
                          </a:solidFill>
                          <a:effectLst/>
                          <a:latin typeface="+mn-lt"/>
                          <a:ea typeface="+mn-ea"/>
                          <a:cs typeface="+mn-cs"/>
                          <a:sym typeface="Arial"/>
                        </a:rPr>
                        <a:t>đổ</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vỡ</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không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để</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vật</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cứng</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đè</a:t>
                      </a:r>
                      <a:r>
                        <a:rPr lang="en-US" sz="2800" b="1" i="0" u="none" strike="noStrike" cap="none" dirty="0">
                          <a:solidFill>
                            <a:schemeClr val="dk1"/>
                          </a:solidFill>
                          <a:effectLst/>
                          <a:latin typeface="+mn-lt"/>
                          <a:ea typeface="+mn-ea"/>
                          <a:cs typeface="+mn-cs"/>
                          <a:sym typeface="Arial"/>
                        </a:rPr>
                        <a:t> </a:t>
                      </a:r>
                      <a:r>
                        <a:rPr lang="en-US" sz="2800" b="1" i="0" u="none" strike="noStrike" cap="none" dirty="0" err="1">
                          <a:solidFill>
                            <a:schemeClr val="dk1"/>
                          </a:solidFill>
                          <a:effectLst/>
                          <a:latin typeface="+mn-lt"/>
                          <a:ea typeface="+mn-ea"/>
                          <a:cs typeface="+mn-cs"/>
                          <a:sym typeface="Arial"/>
                        </a:rPr>
                        <a:t>lên</a:t>
                      </a:r>
                      <a:r>
                        <a:rPr lang="en-US" sz="2800" b="1" i="0" u="none" strike="noStrike" cap="none" dirty="0">
                          <a:solidFill>
                            <a:schemeClr val="dk1"/>
                          </a:solidFill>
                          <a:effectLst/>
                          <a:latin typeface="+mn-lt"/>
                          <a:ea typeface="+mn-ea"/>
                          <a:cs typeface="+mn-cs"/>
                          <a:sym typeface="Arial"/>
                        </a:rPr>
                        <a:t>.</a:t>
                      </a:r>
                    </a:p>
                    <a:p>
                      <a:pPr algn="l"/>
                      <a:endParaRPr lang="en-US" sz="2800" b="1" dirty="0"/>
                    </a:p>
                  </a:txBody>
                  <a:tcPr anchor="ctr">
                    <a:solidFill>
                      <a:schemeClr val="accent5">
                        <a:lumMod val="20000"/>
                        <a:lumOff val="80000"/>
                      </a:schemeClr>
                    </a:solidFill>
                  </a:tcP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2068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BDB0-9B1F-2460-C832-BF388FDDC5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618F19-C3FA-294D-8B26-52380650908C}"/>
              </a:ext>
            </a:extLst>
          </p:cNvPr>
          <p:cNvSpPr txBox="1"/>
          <p:nvPr/>
        </p:nvSpPr>
        <p:spPr>
          <a:xfrm>
            <a:off x="0" y="0"/>
            <a:ext cx="9144000" cy="523220"/>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LT1/42. So </a:t>
            </a:r>
            <a:r>
              <a:rPr lang="en-GB" sz="2800" b="1" dirty="0" err="1">
                <a:solidFill>
                  <a:srgbClr val="FF0000"/>
                </a:solidFill>
                <a:latin typeface="Aptos" panose="020B0004020202020204" pitchFamily="34" charset="0"/>
                <a:cs typeface="Times New Roman" panose="02020603050405020304" pitchFamily="18" charset="0"/>
              </a:rPr>
              <a:t>sánh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tính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chất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của</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thủy</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tinh</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và</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gốm</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31335E7-0BB0-AD77-6E3F-9BFDC18132C5}"/>
              </a:ext>
            </a:extLst>
          </p:cNvPr>
          <p:cNvSpPr txBox="1"/>
          <p:nvPr/>
        </p:nvSpPr>
        <p:spPr>
          <a:xfrm>
            <a:off x="-1" y="851157"/>
            <a:ext cx="9143999" cy="523220"/>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800" b="1" dirty="0" err="1">
                <a:solidFill>
                  <a:srgbClr val="FF0000"/>
                </a:solidFill>
                <a:latin typeface="Aptos" panose="020B0004020202020204" pitchFamily="34" charset="0"/>
                <a:cs typeface="Times New Roman" panose="02020603050405020304" pitchFamily="18" charset="0"/>
              </a:rPr>
              <a:t>Giống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giòn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dễ</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vỡ</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bền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với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môi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trường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cách</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điện</a:t>
            </a:r>
            <a:r>
              <a:rPr lang="en-US" sz="2800" b="1" dirty="0">
                <a:solidFill>
                  <a:srgbClr val="FF0000"/>
                </a:solidFill>
                <a:latin typeface="Aptos" panose="020B0004020202020204" pitchFamily="34" charset="0"/>
                <a:cs typeface="Times New Roman" panose="02020603050405020304" pitchFamily="18" charset="0"/>
              </a:rPr>
              <a:t>.</a:t>
            </a:r>
          </a:p>
        </p:txBody>
      </p:sp>
      <p:graphicFrame>
        <p:nvGraphicFramePr>
          <p:cNvPr id="5" name="Table 4">
            <a:extLst>
              <a:ext uri="{FF2B5EF4-FFF2-40B4-BE49-F238E27FC236}">
                <a16:creationId xmlns:a16="http://schemas.microsoft.com/office/drawing/2014/main" id="{F90B5248-EA8B-FBF3-8C29-979C75C8202B}"/>
              </a:ext>
            </a:extLst>
          </p:cNvPr>
          <p:cNvGraphicFramePr>
            <a:graphicFrameLocks noGrp="1"/>
          </p:cNvGraphicFramePr>
          <p:nvPr>
            <p:extLst>
              <p:ext uri="{D42A27DB-BD31-4B8C-83A1-F6EECF244321}">
                <p14:modId xmlns:p14="http://schemas.microsoft.com/office/powerpoint/2010/main" val="1012036670"/>
              </p:ext>
            </p:extLst>
          </p:nvPr>
        </p:nvGraphicFramePr>
        <p:xfrm>
          <a:off x="-1" y="1702314"/>
          <a:ext cx="9144000" cy="1920240"/>
        </p:xfrm>
        <a:graphic>
          <a:graphicData uri="http://schemas.openxmlformats.org/drawingml/2006/table">
            <a:tbl>
              <a:tblPr firstRow="1" bandRow="1">
                <a:tableStyleId>{616DA210-FB5B-4158-B5E0-FEB733F419BA}</a:tableStyleId>
              </a:tblPr>
              <a:tblGrid>
                <a:gridCol w="4572000">
                  <a:extLst>
                    <a:ext uri="{9D8B030D-6E8A-4147-A177-3AD203B41FA5}">
                      <a16:colId xmlns:a16="http://schemas.microsoft.com/office/drawing/2014/main" val="2813099311"/>
                    </a:ext>
                  </a:extLst>
                </a:gridCol>
                <a:gridCol w="4572000">
                  <a:extLst>
                    <a:ext uri="{9D8B030D-6E8A-4147-A177-3AD203B41FA5}">
                      <a16:colId xmlns:a16="http://schemas.microsoft.com/office/drawing/2014/main" val="1487474743"/>
                    </a:ext>
                  </a:extLst>
                </a:gridCol>
              </a:tblGrid>
              <a:tr h="370840">
                <a:tc>
                  <a:txBody>
                    <a:bodyPr/>
                    <a:lstStyle/>
                    <a:p>
                      <a:pPr algn="ctr"/>
                      <a:r>
                        <a:rPr lang="en-US" sz="3600" b="1" dirty="0" err="1">
                          <a:solidFill>
                            <a:srgbClr val="FFFF00"/>
                          </a:solidFill>
                        </a:rPr>
                        <a:t>Thủy</a:t>
                      </a:r>
                      <a:r>
                        <a:rPr lang="en-US" sz="3600" b="1" dirty="0">
                          <a:solidFill>
                            <a:srgbClr val="FFFF00"/>
                          </a:solidFill>
                        </a:rPr>
                        <a:t> </a:t>
                      </a:r>
                      <a:r>
                        <a:rPr lang="en-US" sz="3600" b="1" dirty="0" err="1">
                          <a:solidFill>
                            <a:srgbClr val="FFFF00"/>
                          </a:solidFill>
                        </a:rPr>
                        <a:t>tinh</a:t>
                      </a:r>
                      <a:endParaRPr lang="en-US" sz="3600" b="1" dirty="0">
                        <a:solidFill>
                          <a:srgbClr val="FFFF00"/>
                        </a:solidFill>
                      </a:endParaRPr>
                    </a:p>
                  </a:txBody>
                  <a:tcPr/>
                </a:tc>
                <a:tc>
                  <a:txBody>
                    <a:bodyPr/>
                    <a:lstStyle/>
                    <a:p>
                      <a:pPr algn="ctr"/>
                      <a:r>
                        <a:rPr lang="en-US" sz="3600" b="1" dirty="0" err="1">
                          <a:solidFill>
                            <a:srgbClr val="FFFF00"/>
                          </a:solidFill>
                        </a:rPr>
                        <a:t>Gốm</a:t>
                      </a:r>
                      <a:endParaRPr lang="en-US" sz="3600" b="1" dirty="0">
                        <a:solidFill>
                          <a:srgbClr val="FFFF00"/>
                        </a:solidFill>
                      </a:endParaRPr>
                    </a:p>
                  </a:txBody>
                  <a:tcPr/>
                </a:tc>
                <a:extLst>
                  <a:ext uri="{0D108BD9-81ED-4DB2-BD59-A6C34878D82A}">
                    <a16:rowId xmlns:a16="http://schemas.microsoft.com/office/drawing/2014/main" val="2898421667"/>
                  </a:ext>
                </a:extLst>
              </a:tr>
              <a:tr h="370840">
                <a:tc>
                  <a:txBody>
                    <a:bodyPr/>
                    <a:lstStyle/>
                    <a:p>
                      <a:r>
                        <a:rPr lang="en-US" sz="3600" b="1" dirty="0">
                          <a:solidFill>
                            <a:srgbClr val="FFFF00"/>
                          </a:solidFill>
                        </a:rPr>
                        <a:t>Trong </a:t>
                      </a:r>
                      <a:r>
                        <a:rPr lang="en-US" sz="3600" b="1" dirty="0" err="1">
                          <a:solidFill>
                            <a:srgbClr val="FFFF00"/>
                          </a:solidFill>
                        </a:rPr>
                        <a:t>suốt</a:t>
                      </a:r>
                      <a:endParaRPr lang="en-US" sz="3600" b="1" dirty="0">
                        <a:solidFill>
                          <a:srgbClr val="FFFF00"/>
                        </a:solidFill>
                      </a:endParaRPr>
                    </a:p>
                  </a:txBody>
                  <a:tcPr/>
                </a:tc>
                <a:tc>
                  <a:txBody>
                    <a:bodyPr/>
                    <a:lstStyle/>
                    <a:p>
                      <a:r>
                        <a:rPr lang="en-US" sz="3600" b="1" dirty="0" err="1">
                          <a:solidFill>
                            <a:srgbClr val="FFFF00"/>
                          </a:solidFill>
                        </a:rPr>
                        <a:t>Không</a:t>
                      </a:r>
                      <a:r>
                        <a:rPr lang="en-US" sz="3600" b="1" dirty="0">
                          <a:solidFill>
                            <a:srgbClr val="FFFF00"/>
                          </a:solidFill>
                        </a:rPr>
                        <a:t> </a:t>
                      </a:r>
                      <a:r>
                        <a:rPr lang="en-US" sz="3600" b="1" dirty="0" err="1">
                          <a:solidFill>
                            <a:srgbClr val="FFFF00"/>
                          </a:solidFill>
                        </a:rPr>
                        <a:t>trong</a:t>
                      </a:r>
                      <a:r>
                        <a:rPr lang="en-US" sz="3600" b="1" dirty="0">
                          <a:solidFill>
                            <a:srgbClr val="FFFF00"/>
                          </a:solidFill>
                        </a:rPr>
                        <a:t> </a:t>
                      </a:r>
                      <a:r>
                        <a:rPr lang="en-US" sz="3600" b="1" dirty="0" err="1">
                          <a:solidFill>
                            <a:srgbClr val="FFFF00"/>
                          </a:solidFill>
                        </a:rPr>
                        <a:t>suốt</a:t>
                      </a:r>
                      <a:endParaRPr lang="en-US" sz="3600" b="1" dirty="0">
                        <a:solidFill>
                          <a:srgbClr val="FFFF00"/>
                        </a:solidFill>
                      </a:endParaRPr>
                    </a:p>
                  </a:txBody>
                  <a:tcPr/>
                </a:tc>
                <a:extLst>
                  <a:ext uri="{0D108BD9-81ED-4DB2-BD59-A6C34878D82A}">
                    <a16:rowId xmlns:a16="http://schemas.microsoft.com/office/drawing/2014/main" val="1365213537"/>
                  </a:ext>
                </a:extLst>
              </a:tr>
              <a:tr h="370840">
                <a:tc>
                  <a:txBody>
                    <a:bodyPr/>
                    <a:lstStyle/>
                    <a:p>
                      <a:r>
                        <a:rPr lang="en-US" sz="3600" b="1" dirty="0" err="1">
                          <a:solidFill>
                            <a:srgbClr val="FFFF00"/>
                          </a:solidFill>
                        </a:rPr>
                        <a:t>Không</a:t>
                      </a:r>
                      <a:r>
                        <a:rPr lang="en-US" sz="3600" b="1" dirty="0">
                          <a:solidFill>
                            <a:srgbClr val="FFFF00"/>
                          </a:solidFill>
                        </a:rPr>
                        <a:t> </a:t>
                      </a:r>
                      <a:r>
                        <a:rPr lang="en-US" sz="3600" b="1" dirty="0" err="1">
                          <a:solidFill>
                            <a:srgbClr val="FFFF00"/>
                          </a:solidFill>
                        </a:rPr>
                        <a:t>thấm</a:t>
                      </a:r>
                      <a:r>
                        <a:rPr lang="en-US" sz="3600" b="1" dirty="0">
                          <a:solidFill>
                            <a:srgbClr val="FFFF00"/>
                          </a:solidFill>
                        </a:rPr>
                        <a:t> </a:t>
                      </a:r>
                      <a:r>
                        <a:rPr lang="en-US" sz="3600" b="1" dirty="0" err="1">
                          <a:solidFill>
                            <a:srgbClr val="FFFF00"/>
                          </a:solidFill>
                        </a:rPr>
                        <a:t>nước</a:t>
                      </a:r>
                      <a:endParaRPr lang="en-US" sz="3600" b="1" dirty="0">
                        <a:solidFill>
                          <a:srgbClr val="FFFF00"/>
                        </a:solidFill>
                      </a:endParaRPr>
                    </a:p>
                  </a:txBody>
                  <a:tcPr/>
                </a:tc>
                <a:tc>
                  <a:txBody>
                    <a:bodyPr/>
                    <a:lstStyle/>
                    <a:p>
                      <a:r>
                        <a:rPr lang="en-US" sz="3600" b="1" dirty="0" err="1">
                          <a:solidFill>
                            <a:srgbClr val="FFFF00"/>
                          </a:solidFill>
                        </a:rPr>
                        <a:t>Có</a:t>
                      </a:r>
                      <a:r>
                        <a:rPr lang="en-US" sz="3600" b="1" dirty="0">
                          <a:solidFill>
                            <a:srgbClr val="FFFF00"/>
                          </a:solidFill>
                        </a:rPr>
                        <a:t> </a:t>
                      </a:r>
                      <a:r>
                        <a:rPr lang="en-US" sz="3600" b="1" dirty="0" err="1">
                          <a:solidFill>
                            <a:srgbClr val="FFFF00"/>
                          </a:solidFill>
                        </a:rPr>
                        <a:t>thể</a:t>
                      </a:r>
                      <a:r>
                        <a:rPr lang="en-US" sz="3600" b="1" dirty="0">
                          <a:solidFill>
                            <a:srgbClr val="FFFF00"/>
                          </a:solidFill>
                        </a:rPr>
                        <a:t> </a:t>
                      </a:r>
                      <a:r>
                        <a:rPr lang="en-US" sz="3600" b="1" dirty="0" err="1">
                          <a:solidFill>
                            <a:srgbClr val="FFFF00"/>
                          </a:solidFill>
                        </a:rPr>
                        <a:t>thấm</a:t>
                      </a:r>
                      <a:r>
                        <a:rPr lang="en-US" sz="3600" b="1" dirty="0">
                          <a:solidFill>
                            <a:srgbClr val="FFFF00"/>
                          </a:solidFill>
                        </a:rPr>
                        <a:t> </a:t>
                      </a:r>
                      <a:r>
                        <a:rPr lang="en-US" sz="3600" b="1" dirty="0" err="1">
                          <a:solidFill>
                            <a:srgbClr val="FFFF00"/>
                          </a:solidFill>
                        </a:rPr>
                        <a:t>nước</a:t>
                      </a:r>
                      <a:endParaRPr lang="en-US" sz="3600" b="1" dirty="0">
                        <a:solidFill>
                          <a:srgbClr val="FFFF00"/>
                        </a:solidFill>
                      </a:endParaRPr>
                    </a:p>
                  </a:txBody>
                  <a:tcPr/>
                </a:tc>
                <a:extLst>
                  <a:ext uri="{0D108BD9-81ED-4DB2-BD59-A6C34878D82A}">
                    <a16:rowId xmlns:a16="http://schemas.microsoft.com/office/drawing/2014/main" val="3237454257"/>
                  </a:ext>
                </a:extLst>
              </a:tr>
            </a:tbl>
          </a:graphicData>
        </a:graphic>
      </p:graphicFrame>
    </p:spTree>
    <p:extLst>
      <p:ext uri="{BB962C8B-B14F-4D97-AF65-F5344CB8AC3E}">
        <p14:creationId xmlns:p14="http://schemas.microsoft.com/office/powerpoint/2010/main" val="29097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graphicFrame>
        <p:nvGraphicFramePr>
          <p:cNvPr id="2" name="Table 1"/>
          <p:cNvGraphicFramePr>
            <a:graphicFrameLocks noGrp="1"/>
          </p:cNvGraphicFramePr>
          <p:nvPr>
            <p:extLst>
              <p:ext uri="{D42A27DB-BD31-4B8C-83A1-F6EECF244321}">
                <p14:modId xmlns:p14="http://schemas.microsoft.com/office/powerpoint/2010/main" val="2634828348"/>
              </p:ext>
            </p:extLst>
          </p:nvPr>
        </p:nvGraphicFramePr>
        <p:xfrm>
          <a:off x="139325" y="499407"/>
          <a:ext cx="8838124" cy="289560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800" b="1">
                          <a:solidFill>
                            <a:srgbClr val="FFFF00"/>
                          </a:solidFill>
                        </a:rPr>
                        <a:t>Gỗ</a:t>
                      </a:r>
                      <a:endParaRPr lang="en-US" sz="2800" b="1">
                        <a:solidFill>
                          <a:srgbClr val="FFFF00"/>
                        </a:solidFill>
                      </a:endParaRPr>
                    </a:p>
                  </a:txBody>
                  <a:tcPr anchor="ctr">
                    <a:solidFill>
                      <a:srgbClr val="7030A0"/>
                    </a:solidFill>
                  </a:tcPr>
                </a:tc>
                <a:tc>
                  <a:txBody>
                    <a:bodyPr/>
                    <a:lstStyle/>
                    <a:p>
                      <a:pPr algn="just"/>
                      <a:r>
                        <a:rPr lang="en-US" sz="2800" b="1" i="0" u="none" strike="noStrike" cap="none" dirty="0" err="1">
                          <a:solidFill>
                            <a:srgbClr val="FFFF00"/>
                          </a:solidFill>
                          <a:effectLst/>
                          <a:latin typeface="+mn-lt"/>
                          <a:ea typeface="+mn-ea"/>
                          <a:cs typeface="+mn-cs"/>
                          <a:sym typeface="Arial"/>
                        </a:rPr>
                        <a:t>Bền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chắc</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dễ</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tạo</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hình</a:t>
                      </a:r>
                      <a:r>
                        <a:rPr lang="en-US" sz="2800" b="1" i="0" u="none" strike="noStrike" cap="none" dirty="0">
                          <a:solidFill>
                            <a:srgbClr val="FFFF00"/>
                          </a:solidFill>
                          <a:effectLst/>
                          <a:latin typeface="+mn-lt"/>
                          <a:ea typeface="+mn-ea"/>
                          <a:cs typeface="+mn-cs"/>
                          <a:sym typeface="Arial"/>
                        </a:rPr>
                        <a:t>, </a:t>
                      </a:r>
                      <a:endParaRPr lang="en-US" sz="2800" b="1" dirty="0">
                        <a:solidFill>
                          <a:srgbClr val="FFFF00"/>
                        </a:solidFill>
                      </a:endParaRPr>
                    </a:p>
                  </a:txBody>
                  <a:tcPr anchor="ctr">
                    <a:solidFill>
                      <a:srgbClr val="7030A0"/>
                    </a:solidFill>
                  </a:tcPr>
                </a:tc>
                <a:tc>
                  <a:txBody>
                    <a:bodyPr/>
                    <a:lstStyle/>
                    <a:p>
                      <a:pPr algn="just"/>
                      <a:r>
                        <a:rPr lang="en-US" sz="2800" b="1" i="0" u="none" strike="noStrike" cap="none">
                          <a:solidFill>
                            <a:srgbClr val="FFFF00"/>
                          </a:solidFill>
                          <a:effectLst/>
                          <a:latin typeface="+mn-lt"/>
                          <a:ea typeface="+mn-ea"/>
                          <a:cs typeface="+mn-cs"/>
                          <a:sym typeface="Arial"/>
                        </a:rPr>
                        <a:t>Bàn </a:t>
                      </a:r>
                      <a:r>
                        <a:rPr lang="en-US" sz="2800" b="1" i="0" u="none" strike="noStrike" cap="none" dirty="0" err="1">
                          <a:solidFill>
                            <a:srgbClr val="FFFF00"/>
                          </a:solidFill>
                          <a:effectLst/>
                          <a:latin typeface="+mn-lt"/>
                          <a:ea typeface="+mn-ea"/>
                          <a:cs typeface="+mn-cs"/>
                          <a:sym typeface="Arial"/>
                        </a:rPr>
                        <a:t>ghế</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giường</a:t>
                      </a:r>
                      <a:r>
                        <a:rPr lang="en-US" sz="2800" b="1" i="0" u="none" strike="noStrike" cap="none">
                          <a:solidFill>
                            <a:srgbClr val="FFFF00"/>
                          </a:solidFill>
                          <a:effectLst/>
                          <a:latin typeface="+mn-lt"/>
                          <a:ea typeface="+mn-ea"/>
                          <a:cs typeface="+mn-cs"/>
                          <a:sym typeface="Arial"/>
                        </a:rPr>
                        <a:t>, tủ</a:t>
                      </a:r>
                      <a:endParaRPr lang="en-US" sz="2800" b="1" dirty="0">
                        <a:solidFill>
                          <a:srgbClr val="FFFF00"/>
                        </a:solidFill>
                      </a:endParaRPr>
                    </a:p>
                  </a:txBody>
                  <a:tcPr anchor="ctr">
                    <a:solidFill>
                      <a:srgbClr val="7030A0"/>
                    </a:solidFill>
                  </a:tcPr>
                </a:tc>
                <a:tc>
                  <a:txBody>
                    <a:bodyPr/>
                    <a:lstStyle/>
                    <a:p>
                      <a:pPr algn="just"/>
                      <a:r>
                        <a:rPr lang="en-US" sz="2800" b="1" i="0" u="none" strike="noStrike" cap="none" dirty="0" err="1">
                          <a:solidFill>
                            <a:srgbClr val="FFFF00"/>
                          </a:solidFill>
                          <a:effectLst/>
                          <a:latin typeface="+mn-lt"/>
                          <a:ea typeface="+mn-ea"/>
                          <a:cs typeface="+mn-cs"/>
                          <a:sym typeface="Arial"/>
                        </a:rPr>
                        <a:t>Sấy</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tẩm</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hoá</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chất</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tránh</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để</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gần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lữa</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hạn</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chế</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ngâm</a:t>
                      </a:r>
                      <a:r>
                        <a:rPr lang="en-US" sz="2800" b="1" i="0" u="none" strike="noStrike" cap="none" dirty="0">
                          <a:solidFill>
                            <a:srgbClr val="FFFF00"/>
                          </a:solidFill>
                          <a:effectLst/>
                          <a:latin typeface="+mn-lt"/>
                          <a:ea typeface="+mn-ea"/>
                          <a:cs typeface="+mn-cs"/>
                          <a:sym typeface="Arial"/>
                        </a:rPr>
                        <a:t> </a:t>
                      </a:r>
                      <a:r>
                        <a:rPr lang="en-US" sz="2800" b="1" i="0" u="none" strike="noStrike" cap="none" dirty="0" err="1">
                          <a:solidFill>
                            <a:srgbClr val="FFFF00"/>
                          </a:solidFill>
                          <a:effectLst/>
                          <a:latin typeface="+mn-lt"/>
                          <a:ea typeface="+mn-ea"/>
                          <a:cs typeface="+mn-cs"/>
                          <a:sym typeface="Arial"/>
                        </a:rPr>
                        <a:t>nước</a:t>
                      </a:r>
                      <a:r>
                        <a:rPr lang="en-US" sz="2800" b="1" i="0" u="none" strike="noStrike" cap="none" dirty="0">
                          <a:solidFill>
                            <a:srgbClr val="FFFF00"/>
                          </a:solidFill>
                          <a:effectLst/>
                          <a:latin typeface="+mn-lt"/>
                          <a:ea typeface="+mn-ea"/>
                          <a:cs typeface="+mn-cs"/>
                          <a:sym typeface="Arial"/>
                        </a:rPr>
                        <a:t>…</a:t>
                      </a:r>
                      <a:endParaRPr lang="en-US" sz="2800" b="1" dirty="0">
                        <a:solidFill>
                          <a:srgbClr val="FFFF00"/>
                        </a:solidFill>
                      </a:endParaRPr>
                    </a:p>
                  </a:txBody>
                  <a:tcPr anchor="ctr">
                    <a:solidFill>
                      <a:srgbClr val="7030A0"/>
                    </a:solidFill>
                  </a:tcP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38340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36E6-44E1-FF05-2A7D-FB746BD14C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002457-EAC2-14F2-ADAE-4426ED6186E1}"/>
              </a:ext>
            </a:extLst>
          </p:cNvPr>
          <p:cNvSpPr txBox="1"/>
          <p:nvPr/>
        </p:nvSpPr>
        <p:spPr>
          <a:xfrm>
            <a:off x="0" y="0"/>
            <a:ext cx="9144000" cy="523220"/>
          </a:xfrm>
          <a:prstGeom prst="rect">
            <a:avLst/>
          </a:prstGeom>
          <a:solidFill>
            <a:schemeClr val="accent5">
              <a:lumMod val="20000"/>
              <a:lumOff val="80000"/>
            </a:schemeClr>
          </a:solidFill>
        </p:spPr>
        <p:txBody>
          <a:bodyPr wrap="square">
            <a:spAutoFit/>
          </a:bodyPr>
          <a:lstStyle/>
          <a:p>
            <a:pPr marL="0" lvl="0" indent="0">
              <a:spcBef>
                <a:spcPts val="600"/>
              </a:spcBef>
              <a:spcAft>
                <a:spcPts val="600"/>
              </a:spcAft>
              <a:buNone/>
            </a:pPr>
            <a:r>
              <a:rPr lang="en-GB" sz="2800" b="1" dirty="0">
                <a:solidFill>
                  <a:srgbClr val="FF0000"/>
                </a:solidFill>
                <a:latin typeface="Aptos" panose="020B0004020202020204" pitchFamily="34" charset="0"/>
                <a:cs typeface="Times New Roman" panose="02020603050405020304" pitchFamily="18" charset="0"/>
              </a:rPr>
              <a:t>VD3/42. </a:t>
            </a:r>
            <a:r>
              <a:rPr lang="en-GB" sz="2800" b="1" dirty="0" err="1">
                <a:solidFill>
                  <a:srgbClr val="FF0000"/>
                </a:solidFill>
                <a:latin typeface="Aptos" panose="020B0004020202020204" pitchFamily="34" charset="0"/>
                <a:cs typeface="Times New Roman" panose="02020603050405020304" pitchFamily="18" charset="0"/>
              </a:rPr>
              <a:t>Một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số</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mẫu</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vật</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làm</a:t>
            </a:r>
            <a:r>
              <a:rPr lang="en-GB" sz="2800" b="1" dirty="0">
                <a:solidFill>
                  <a:srgbClr val="FF0000"/>
                </a:solidFill>
                <a:latin typeface="Aptos" panose="020B0004020202020204" pitchFamily="34" charset="0"/>
                <a:cs typeface="Times New Roman" panose="02020603050405020304" pitchFamily="18" charset="0"/>
              </a:rPr>
              <a:t> </a:t>
            </a:r>
            <a:r>
              <a:rPr lang="en-GB" sz="2800" b="1" dirty="0" err="1">
                <a:solidFill>
                  <a:srgbClr val="FF0000"/>
                </a:solidFill>
                <a:latin typeface="Aptos" panose="020B0004020202020204" pitchFamily="34" charset="0"/>
                <a:cs typeface="Times New Roman" panose="02020603050405020304" pitchFamily="18" charset="0"/>
              </a:rPr>
              <a:t>từ</a:t>
            </a:r>
            <a:r>
              <a:rPr lang="en-GB" sz="2800" b="1"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các</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vật</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liệu</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khác</a:t>
            </a:r>
            <a:r>
              <a:rPr lang="en-GB" sz="2800" b="1" u="sng" dirty="0">
                <a:solidFill>
                  <a:srgbClr val="FF0000"/>
                </a:solidFill>
                <a:latin typeface="Aptos" panose="020B0004020202020204" pitchFamily="34" charset="0"/>
                <a:cs typeface="Times New Roman" panose="02020603050405020304" pitchFamily="18" charset="0"/>
              </a:rPr>
              <a:t> </a:t>
            </a:r>
            <a:r>
              <a:rPr lang="en-GB" sz="2800" b="1" u="sng" dirty="0" err="1">
                <a:solidFill>
                  <a:srgbClr val="FF0000"/>
                </a:solidFill>
                <a:latin typeface="Aptos" panose="020B0004020202020204" pitchFamily="34" charset="0"/>
                <a:cs typeface="Times New Roman" panose="02020603050405020304" pitchFamily="18" charset="0"/>
              </a:rPr>
              <a:t>nhau</a:t>
            </a:r>
            <a:endParaRPr lang="en-US" sz="2800" b="1" u="sng" dirty="0">
              <a:solidFill>
                <a:srgbClr val="FF0000"/>
              </a:solidFill>
              <a:latin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2EAD295-3ED6-0A54-BC44-EA174CC3943B}"/>
              </a:ext>
            </a:extLst>
          </p:cNvPr>
          <p:cNvGraphicFramePr>
            <a:graphicFrameLocks noGrp="1"/>
          </p:cNvGraphicFramePr>
          <p:nvPr>
            <p:extLst>
              <p:ext uri="{D42A27DB-BD31-4B8C-83A1-F6EECF244321}">
                <p14:modId xmlns:p14="http://schemas.microsoft.com/office/powerpoint/2010/main" val="3457326457"/>
              </p:ext>
            </p:extLst>
          </p:nvPr>
        </p:nvGraphicFramePr>
        <p:xfrm>
          <a:off x="0" y="1196988"/>
          <a:ext cx="9144000" cy="2468880"/>
        </p:xfrm>
        <a:graphic>
          <a:graphicData uri="http://schemas.openxmlformats.org/drawingml/2006/table">
            <a:tbl>
              <a:tblPr firstRow="1" bandRow="1">
                <a:tableStyleId>{616DA210-FB5B-4158-B5E0-FEB733F419BA}</a:tableStyleId>
              </a:tblPr>
              <a:tblGrid>
                <a:gridCol w="3946358">
                  <a:extLst>
                    <a:ext uri="{9D8B030D-6E8A-4147-A177-3AD203B41FA5}">
                      <a16:colId xmlns:a16="http://schemas.microsoft.com/office/drawing/2014/main" val="2813099311"/>
                    </a:ext>
                  </a:extLst>
                </a:gridCol>
                <a:gridCol w="5197642">
                  <a:extLst>
                    <a:ext uri="{9D8B030D-6E8A-4147-A177-3AD203B41FA5}">
                      <a16:colId xmlns:a16="http://schemas.microsoft.com/office/drawing/2014/main" val="1487474743"/>
                    </a:ext>
                  </a:extLst>
                </a:gridCol>
              </a:tblGrid>
              <a:tr h="370840">
                <a:tc>
                  <a:txBody>
                    <a:bodyPr/>
                    <a:lstStyle/>
                    <a:p>
                      <a:pPr algn="ctr"/>
                      <a:r>
                        <a:rPr lang="en-US" sz="3600" b="1" dirty="0" err="1">
                          <a:solidFill>
                            <a:srgbClr val="FFFF00"/>
                          </a:solidFill>
                        </a:rPr>
                        <a:t>Mẫu</a:t>
                      </a:r>
                      <a:r>
                        <a:rPr lang="en-US" sz="3600" b="1" dirty="0">
                          <a:solidFill>
                            <a:srgbClr val="FFFF00"/>
                          </a:solidFill>
                        </a:rPr>
                        <a:t> </a:t>
                      </a:r>
                      <a:r>
                        <a:rPr lang="en-US" sz="3600" b="1" dirty="0" err="1">
                          <a:solidFill>
                            <a:srgbClr val="FFFF00"/>
                          </a:solidFill>
                        </a:rPr>
                        <a:t>vật</a:t>
                      </a:r>
                      <a:endParaRPr lang="en-US" sz="3600" b="1" dirty="0">
                        <a:solidFill>
                          <a:srgbClr val="FFFF00"/>
                        </a:solidFill>
                      </a:endParaRPr>
                    </a:p>
                  </a:txBody>
                  <a:tcPr/>
                </a:tc>
                <a:tc>
                  <a:txBody>
                    <a:bodyPr/>
                    <a:lstStyle/>
                    <a:p>
                      <a:pPr algn="ctr"/>
                      <a:r>
                        <a:rPr lang="en-US" sz="3600" b="1" dirty="0" err="1">
                          <a:solidFill>
                            <a:srgbClr val="FFFF00"/>
                          </a:solidFill>
                        </a:rPr>
                        <a:t>Vật</a:t>
                      </a:r>
                      <a:r>
                        <a:rPr lang="en-US" sz="3600" b="1" dirty="0">
                          <a:solidFill>
                            <a:srgbClr val="FFFF00"/>
                          </a:solidFill>
                        </a:rPr>
                        <a:t> </a:t>
                      </a:r>
                      <a:r>
                        <a:rPr lang="en-US" sz="3600" b="1" dirty="0" err="1">
                          <a:solidFill>
                            <a:srgbClr val="FFFF00"/>
                          </a:solidFill>
                        </a:rPr>
                        <a:t>liệu</a:t>
                      </a:r>
                      <a:endParaRPr lang="en-US" sz="3600" b="1" dirty="0">
                        <a:solidFill>
                          <a:srgbClr val="FFFF00"/>
                        </a:solidFill>
                      </a:endParaRPr>
                    </a:p>
                  </a:txBody>
                  <a:tcPr/>
                </a:tc>
                <a:extLst>
                  <a:ext uri="{0D108BD9-81ED-4DB2-BD59-A6C34878D82A}">
                    <a16:rowId xmlns:a16="http://schemas.microsoft.com/office/drawing/2014/main" val="2898421667"/>
                  </a:ext>
                </a:extLst>
              </a:tr>
              <a:tr h="370840">
                <a:tc>
                  <a:txBody>
                    <a:bodyPr/>
                    <a:lstStyle/>
                    <a:p>
                      <a:r>
                        <a:rPr lang="en-US" sz="3600" b="1" dirty="0" err="1">
                          <a:solidFill>
                            <a:srgbClr val="FFFF00"/>
                          </a:solidFill>
                        </a:rPr>
                        <a:t>Cửa</a:t>
                      </a:r>
                      <a:r>
                        <a:rPr lang="en-US" sz="3600" b="1" dirty="0">
                          <a:solidFill>
                            <a:srgbClr val="FFFF00"/>
                          </a:solidFill>
                        </a:rPr>
                        <a:t> </a:t>
                      </a:r>
                      <a:r>
                        <a:rPr lang="en-US" sz="3600" b="1" dirty="0" err="1">
                          <a:solidFill>
                            <a:srgbClr val="FFFF00"/>
                          </a:solidFill>
                        </a:rPr>
                        <a:t>sổ</a:t>
                      </a:r>
                      <a:endParaRPr lang="en-US" sz="3600" b="1" dirty="0">
                        <a:solidFill>
                          <a:srgbClr val="FFFF00"/>
                        </a:solidFill>
                      </a:endParaRPr>
                    </a:p>
                  </a:txBody>
                  <a:tcPr/>
                </a:tc>
                <a:tc>
                  <a:txBody>
                    <a:bodyPr/>
                    <a:lstStyle/>
                    <a:p>
                      <a:r>
                        <a:rPr lang="en-US" sz="3600" b="1" dirty="0" err="1">
                          <a:solidFill>
                            <a:srgbClr val="FFFF00"/>
                          </a:solidFill>
                        </a:rPr>
                        <a:t>Gỗ</a:t>
                      </a:r>
                      <a:r>
                        <a:rPr lang="en-US" sz="3600" b="1" dirty="0">
                          <a:solidFill>
                            <a:srgbClr val="FFFF00"/>
                          </a:solidFill>
                        </a:rPr>
                        <a:t>, </a:t>
                      </a:r>
                      <a:r>
                        <a:rPr lang="en-US" sz="3600" b="1" dirty="0" err="1">
                          <a:solidFill>
                            <a:srgbClr val="FFFF00"/>
                          </a:solidFill>
                        </a:rPr>
                        <a:t>kính</a:t>
                      </a:r>
                      <a:r>
                        <a:rPr lang="en-US" sz="3600" b="1" dirty="0">
                          <a:solidFill>
                            <a:srgbClr val="FFFF00"/>
                          </a:solidFill>
                        </a:rPr>
                        <a:t>, </a:t>
                      </a:r>
                      <a:r>
                        <a:rPr lang="en-US" sz="3600" b="1" dirty="0" err="1">
                          <a:solidFill>
                            <a:srgbClr val="FFFF00"/>
                          </a:solidFill>
                        </a:rPr>
                        <a:t>sắt</a:t>
                      </a:r>
                      <a:r>
                        <a:rPr lang="en-US" sz="3600" b="1" dirty="0">
                          <a:solidFill>
                            <a:srgbClr val="FFFF00"/>
                          </a:solidFill>
                        </a:rPr>
                        <a:t>.</a:t>
                      </a:r>
                    </a:p>
                  </a:txBody>
                  <a:tcPr/>
                </a:tc>
                <a:extLst>
                  <a:ext uri="{0D108BD9-81ED-4DB2-BD59-A6C34878D82A}">
                    <a16:rowId xmlns:a16="http://schemas.microsoft.com/office/drawing/2014/main" val="1365213537"/>
                  </a:ext>
                </a:extLst>
              </a:tr>
              <a:tr h="370840">
                <a:tc>
                  <a:txBody>
                    <a:bodyPr/>
                    <a:lstStyle/>
                    <a:p>
                      <a:r>
                        <a:rPr lang="en-US" sz="3600" b="1" dirty="0">
                          <a:solidFill>
                            <a:srgbClr val="FFFF00"/>
                          </a:solidFill>
                        </a:rPr>
                        <a:t>Xe </a:t>
                      </a:r>
                      <a:r>
                        <a:rPr lang="en-US" sz="3600" b="1" dirty="0" err="1">
                          <a:solidFill>
                            <a:srgbClr val="FFFF00"/>
                          </a:solidFill>
                        </a:rPr>
                        <a:t>đạp</a:t>
                      </a:r>
                      <a:r>
                        <a:rPr lang="en-US" sz="3600" b="1" dirty="0">
                          <a:solidFill>
                            <a:srgbClr val="FFFF00"/>
                          </a:solidFill>
                        </a:rPr>
                        <a:t> </a:t>
                      </a:r>
                      <a:r>
                        <a:rPr lang="en-US" sz="3600" b="1" dirty="0" err="1">
                          <a:solidFill>
                            <a:srgbClr val="FFFF00"/>
                          </a:solidFill>
                        </a:rPr>
                        <a:t>của</a:t>
                      </a:r>
                      <a:r>
                        <a:rPr lang="en-US" sz="3600" b="1" dirty="0">
                          <a:solidFill>
                            <a:srgbClr val="FFFF00"/>
                          </a:solidFill>
                        </a:rPr>
                        <a:t> </a:t>
                      </a:r>
                      <a:r>
                        <a:rPr lang="en-US" sz="3600" b="1" dirty="0" err="1">
                          <a:solidFill>
                            <a:srgbClr val="FFFF00"/>
                          </a:solidFill>
                        </a:rPr>
                        <a:t>anh</a:t>
                      </a:r>
                      <a:endParaRPr lang="en-US" sz="3600" b="1" dirty="0">
                        <a:solidFill>
                          <a:srgbClr val="FFFF00"/>
                        </a:solidFill>
                      </a:endParaRPr>
                    </a:p>
                  </a:txBody>
                  <a:tcPr/>
                </a:tc>
                <a:tc>
                  <a:txBody>
                    <a:bodyPr/>
                    <a:lstStyle/>
                    <a:p>
                      <a:r>
                        <a:rPr lang="en-US" sz="3600" b="1" dirty="0">
                          <a:solidFill>
                            <a:srgbClr val="FFFF00"/>
                          </a:solidFill>
                        </a:rPr>
                        <a:t>Cao </a:t>
                      </a:r>
                      <a:r>
                        <a:rPr lang="en-US" sz="3600" b="1" dirty="0" err="1">
                          <a:solidFill>
                            <a:srgbClr val="FFFF00"/>
                          </a:solidFill>
                        </a:rPr>
                        <a:t>su</a:t>
                      </a:r>
                      <a:r>
                        <a:rPr lang="en-US" sz="3600" b="1" dirty="0">
                          <a:solidFill>
                            <a:srgbClr val="FFFF00"/>
                          </a:solidFill>
                        </a:rPr>
                        <a:t>, </a:t>
                      </a:r>
                      <a:r>
                        <a:rPr lang="en-US" sz="3600" b="1" dirty="0" err="1">
                          <a:solidFill>
                            <a:srgbClr val="FFFF00"/>
                          </a:solidFill>
                        </a:rPr>
                        <a:t>sắt</a:t>
                      </a:r>
                      <a:r>
                        <a:rPr lang="en-US" sz="3600" b="1" dirty="0">
                          <a:solidFill>
                            <a:srgbClr val="FFFF00"/>
                          </a:solidFill>
                        </a:rPr>
                        <a:t>, </a:t>
                      </a:r>
                      <a:r>
                        <a:rPr lang="en-US" sz="3600" b="1" dirty="0" err="1">
                          <a:solidFill>
                            <a:srgbClr val="FFFF00"/>
                          </a:solidFill>
                        </a:rPr>
                        <a:t>nhôm</a:t>
                      </a:r>
                      <a:r>
                        <a:rPr lang="en-US" sz="3600" b="1" dirty="0">
                          <a:solidFill>
                            <a:srgbClr val="FFFF00"/>
                          </a:solidFill>
                        </a:rPr>
                        <a:t>, </a:t>
                      </a:r>
                      <a:r>
                        <a:rPr lang="en-US" sz="3600" b="1" dirty="0" err="1">
                          <a:solidFill>
                            <a:srgbClr val="FFFF00"/>
                          </a:solidFill>
                        </a:rPr>
                        <a:t>đồng</a:t>
                      </a:r>
                      <a:r>
                        <a:rPr lang="en-US" sz="3600" b="1" dirty="0">
                          <a:solidFill>
                            <a:srgbClr val="FFFF00"/>
                          </a:solidFill>
                        </a:rPr>
                        <a:t>, </a:t>
                      </a:r>
                      <a:r>
                        <a:rPr lang="en-US" sz="3600" b="1" dirty="0" err="1">
                          <a:solidFill>
                            <a:srgbClr val="FFFF00"/>
                          </a:solidFill>
                        </a:rPr>
                        <a:t>thủy</a:t>
                      </a:r>
                      <a:r>
                        <a:rPr lang="en-US" sz="3600" b="1" dirty="0">
                          <a:solidFill>
                            <a:srgbClr val="FFFF00"/>
                          </a:solidFill>
                        </a:rPr>
                        <a:t> </a:t>
                      </a:r>
                      <a:r>
                        <a:rPr lang="en-US" sz="3600" b="1" dirty="0" err="1">
                          <a:solidFill>
                            <a:srgbClr val="FFFF00"/>
                          </a:solidFill>
                        </a:rPr>
                        <a:t>tinh</a:t>
                      </a:r>
                      <a:r>
                        <a:rPr lang="en-US" sz="3600" b="1" dirty="0">
                          <a:solidFill>
                            <a:srgbClr val="FFFF00"/>
                          </a:solidFill>
                        </a:rPr>
                        <a:t>.</a:t>
                      </a:r>
                    </a:p>
                  </a:txBody>
                  <a:tcPr/>
                </a:tc>
                <a:extLst>
                  <a:ext uri="{0D108BD9-81ED-4DB2-BD59-A6C34878D82A}">
                    <a16:rowId xmlns:a16="http://schemas.microsoft.com/office/drawing/2014/main" val="3237454257"/>
                  </a:ext>
                </a:extLst>
              </a:tr>
            </a:tbl>
          </a:graphicData>
        </a:graphic>
      </p:graphicFrame>
    </p:spTree>
    <p:extLst>
      <p:ext uri="{BB962C8B-B14F-4D97-AF65-F5344CB8AC3E}">
        <p14:creationId xmlns:p14="http://schemas.microsoft.com/office/powerpoint/2010/main" val="28908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3" name="Rectangle 2"/>
          <p:cNvSpPr/>
          <p:nvPr/>
        </p:nvSpPr>
        <p:spPr>
          <a:xfrm>
            <a:off x="0" y="0"/>
            <a:ext cx="2765846" cy="3108543"/>
          </a:xfrm>
          <a:prstGeom prst="rect">
            <a:avLst/>
          </a:prstGeom>
          <a:solidFill>
            <a:srgbClr val="FFFF00"/>
          </a:solidFill>
        </p:spPr>
        <p:txBody>
          <a:bodyPr wrap="square">
            <a:spAutoFit/>
          </a:bodyPr>
          <a:lstStyle/>
          <a:p>
            <a:pPr algn="just">
              <a:spcBef>
                <a:spcPts val="1200"/>
              </a:spcBef>
              <a:spcAft>
                <a:spcPts val="1200"/>
              </a:spcAft>
            </a:pPr>
            <a:r>
              <a:rPr lang="nl-NL" sz="2800" b="1" u="sng" dirty="0">
                <a:solidFill>
                  <a:srgbClr val="FF0000"/>
                </a:solidFill>
                <a:latin typeface="Aptos" panose="020B0004020202020204" pitchFamily="34" charset="0"/>
                <a:ea typeface="Calibri" panose="020F0502020204030204" pitchFamily="34" charset="0"/>
                <a:cs typeface="Times New Roman" panose="02020603050405020304" pitchFamily="18" charset="0"/>
              </a:rPr>
              <a:t>LT2/43</a:t>
            </a:r>
            <a:r>
              <a:rPr lang="nl-NL"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Chọn một tính chất cơ bản của vật liệu và đề xuất cách kiểm tra tính chất đó theo bảng 8.1</a:t>
            </a:r>
            <a:endPar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88555758"/>
              </p:ext>
            </p:extLst>
          </p:nvPr>
        </p:nvGraphicFramePr>
        <p:xfrm>
          <a:off x="3062177" y="718866"/>
          <a:ext cx="6081823" cy="4424634"/>
        </p:xfrm>
        <a:graphic>
          <a:graphicData uri="http://schemas.openxmlformats.org/drawingml/2006/table">
            <a:tbl>
              <a:tblPr firstRow="1" bandRow="1">
                <a:tableStyleId>{F5AB1C69-6EDB-4FF4-983F-18BD219EF322}</a:tableStyleId>
              </a:tblPr>
              <a:tblGrid>
                <a:gridCol w="1506608">
                  <a:extLst>
                    <a:ext uri="{9D8B030D-6E8A-4147-A177-3AD203B41FA5}">
                      <a16:colId xmlns:a16="http://schemas.microsoft.com/office/drawing/2014/main" val="3276168191"/>
                    </a:ext>
                  </a:extLst>
                </a:gridCol>
                <a:gridCol w="1473375">
                  <a:extLst>
                    <a:ext uri="{9D8B030D-6E8A-4147-A177-3AD203B41FA5}">
                      <a16:colId xmlns:a16="http://schemas.microsoft.com/office/drawing/2014/main" val="2002786913"/>
                    </a:ext>
                  </a:extLst>
                </a:gridCol>
                <a:gridCol w="1581383">
                  <a:extLst>
                    <a:ext uri="{9D8B030D-6E8A-4147-A177-3AD203B41FA5}">
                      <a16:colId xmlns:a16="http://schemas.microsoft.com/office/drawing/2014/main" val="3580285541"/>
                    </a:ext>
                  </a:extLst>
                </a:gridCol>
                <a:gridCol w="1520457">
                  <a:extLst>
                    <a:ext uri="{9D8B030D-6E8A-4147-A177-3AD203B41FA5}">
                      <a16:colId xmlns:a16="http://schemas.microsoft.com/office/drawing/2014/main" val="3582692209"/>
                    </a:ext>
                  </a:extLst>
                </a:gridCol>
              </a:tblGrid>
              <a:tr h="1182494">
                <a:tc>
                  <a:txBody>
                    <a:bodyPr/>
                    <a:lstStyle/>
                    <a:p>
                      <a:pPr algn="ctr"/>
                      <a:r>
                        <a:rPr lang="en-GB" sz="2200" dirty="0" err="1"/>
                        <a:t>Tên</a:t>
                      </a:r>
                      <a:r>
                        <a:rPr lang="en-GB" sz="2200" baseline="0" dirty="0"/>
                        <a:t> </a:t>
                      </a:r>
                      <a:r>
                        <a:rPr lang="en-GB" sz="2200" baseline="0" dirty="0" err="1"/>
                        <a:t>vật</a:t>
                      </a:r>
                      <a:r>
                        <a:rPr lang="en-GB" sz="2200" baseline="0" dirty="0"/>
                        <a:t> </a:t>
                      </a:r>
                      <a:r>
                        <a:rPr lang="en-GB" sz="2200" baseline="0" dirty="0" err="1"/>
                        <a:t>liệu</a:t>
                      </a:r>
                      <a:endParaRPr lang="en-US" sz="2200" dirty="0"/>
                    </a:p>
                  </a:txBody>
                  <a:tcPr anchor="ctr"/>
                </a:tc>
                <a:tc>
                  <a:txBody>
                    <a:bodyPr/>
                    <a:lstStyle/>
                    <a:p>
                      <a:pPr algn="ctr"/>
                      <a:r>
                        <a:rPr lang="en-GB" sz="2200" dirty="0" err="1"/>
                        <a:t>Tính</a:t>
                      </a:r>
                      <a:r>
                        <a:rPr lang="en-GB" sz="2200" baseline="0" dirty="0"/>
                        <a:t> </a:t>
                      </a:r>
                      <a:r>
                        <a:rPr lang="en-GB" sz="2200" baseline="0" dirty="0" err="1"/>
                        <a:t>chất</a:t>
                      </a:r>
                      <a:r>
                        <a:rPr lang="en-GB" sz="2200" baseline="0" dirty="0"/>
                        <a:t> </a:t>
                      </a:r>
                      <a:r>
                        <a:rPr lang="en-GB" sz="2200" baseline="0" dirty="0" err="1"/>
                        <a:t>cơ</a:t>
                      </a:r>
                      <a:r>
                        <a:rPr lang="en-GB" sz="2200" baseline="0" dirty="0"/>
                        <a:t> </a:t>
                      </a:r>
                      <a:r>
                        <a:rPr lang="en-GB" sz="2200" baseline="0" dirty="0" err="1"/>
                        <a:t>bản</a:t>
                      </a:r>
                      <a:endParaRPr lang="en-US" sz="2200" dirty="0"/>
                    </a:p>
                  </a:txBody>
                  <a:tcPr anchor="ctr"/>
                </a:tc>
                <a:tc>
                  <a:txBody>
                    <a:bodyPr/>
                    <a:lstStyle/>
                    <a:p>
                      <a:pPr algn="ctr"/>
                      <a:r>
                        <a:rPr lang="en-GB" sz="2200" dirty="0" err="1"/>
                        <a:t>Đề</a:t>
                      </a:r>
                      <a:r>
                        <a:rPr lang="en-GB" sz="2200" baseline="0" dirty="0"/>
                        <a:t> </a:t>
                      </a:r>
                      <a:r>
                        <a:rPr lang="en-GB" sz="2200" baseline="0" dirty="0" err="1"/>
                        <a:t>xuất</a:t>
                      </a:r>
                      <a:r>
                        <a:rPr lang="en-GB" sz="2200" baseline="0" dirty="0"/>
                        <a:t> </a:t>
                      </a:r>
                      <a:r>
                        <a:rPr lang="en-GB" sz="2200" baseline="0" dirty="0" err="1"/>
                        <a:t>cách</a:t>
                      </a:r>
                      <a:r>
                        <a:rPr lang="en-GB" sz="2200" baseline="0" dirty="0"/>
                        <a:t> </a:t>
                      </a:r>
                      <a:r>
                        <a:rPr lang="en-GB" sz="2200" baseline="0" dirty="0" err="1"/>
                        <a:t>kiểm</a:t>
                      </a:r>
                      <a:r>
                        <a:rPr lang="en-GB" sz="2200" baseline="0" dirty="0"/>
                        <a:t> </a:t>
                      </a:r>
                      <a:r>
                        <a:rPr lang="en-GB" sz="2200" baseline="0" dirty="0" err="1"/>
                        <a:t>tra</a:t>
                      </a:r>
                      <a:endParaRPr lang="en-US" sz="2200" dirty="0"/>
                    </a:p>
                  </a:txBody>
                  <a:tcPr anchor="ctr"/>
                </a:tc>
                <a:tc>
                  <a:txBody>
                    <a:bodyPr/>
                    <a:lstStyle/>
                    <a:p>
                      <a:pPr algn="ctr"/>
                      <a:r>
                        <a:rPr lang="en-GB" sz="2200" dirty="0" err="1"/>
                        <a:t>Dấu</a:t>
                      </a:r>
                      <a:r>
                        <a:rPr lang="en-GB" sz="2200" baseline="0" dirty="0"/>
                        <a:t> </a:t>
                      </a:r>
                      <a:r>
                        <a:rPr lang="en-GB" sz="2200" baseline="0" dirty="0" err="1"/>
                        <a:t>hiệu</a:t>
                      </a:r>
                      <a:endParaRPr lang="en-US" sz="2200" dirty="0"/>
                    </a:p>
                  </a:txBody>
                  <a:tcPr anchor="ctr"/>
                </a:tc>
                <a:extLst>
                  <a:ext uri="{0D108BD9-81ED-4DB2-BD59-A6C34878D82A}">
                    <a16:rowId xmlns:a16="http://schemas.microsoft.com/office/drawing/2014/main" val="1628185879"/>
                  </a:ext>
                </a:extLst>
              </a:tr>
              <a:tr h="1816248">
                <a:tc>
                  <a:txBody>
                    <a:bodyPr/>
                    <a:lstStyle/>
                    <a:p>
                      <a:pPr algn="just"/>
                      <a:r>
                        <a:rPr lang="en-GB" sz="2800"/>
                        <a:t>Nhựa</a:t>
                      </a:r>
                      <a:endParaRPr lang="en-US" sz="2800"/>
                    </a:p>
                  </a:txBody>
                  <a:tcPr anchor="ctr"/>
                </a:tc>
                <a:tc>
                  <a:txBody>
                    <a:bodyPr/>
                    <a:lstStyle/>
                    <a:p>
                      <a:pPr algn="just"/>
                      <a:r>
                        <a:rPr lang="en-GB" sz="2800"/>
                        <a:t>Nhẹ</a:t>
                      </a:r>
                      <a:endParaRPr lang="en-US" sz="2800"/>
                    </a:p>
                  </a:txBody>
                  <a:tcPr anchor="ctr"/>
                </a:tc>
                <a:tc>
                  <a:txBody>
                    <a:bodyPr/>
                    <a:lstStyle/>
                    <a:p>
                      <a:pPr algn="just"/>
                      <a:r>
                        <a:rPr lang="en-GB" sz="2800" dirty="0" err="1"/>
                        <a:t>Lấy</a:t>
                      </a:r>
                      <a:r>
                        <a:rPr lang="en-GB" sz="2800" baseline="0" dirty="0"/>
                        <a:t> </a:t>
                      </a:r>
                      <a:r>
                        <a:rPr lang="en-GB" sz="2800" baseline="0" dirty="0" err="1"/>
                        <a:t>mẩu</a:t>
                      </a:r>
                      <a:r>
                        <a:rPr lang="en-GB" sz="2800" baseline="0" dirty="0"/>
                        <a:t> </a:t>
                      </a:r>
                      <a:r>
                        <a:rPr lang="en-GB" sz="2800" baseline="0" dirty="0" err="1"/>
                        <a:t>nhựa</a:t>
                      </a:r>
                      <a:r>
                        <a:rPr lang="en-GB" sz="2800" baseline="0" dirty="0"/>
                        <a:t> </a:t>
                      </a:r>
                      <a:r>
                        <a:rPr lang="en-GB" sz="2800" baseline="0" dirty="0" err="1"/>
                        <a:t>đặt</a:t>
                      </a:r>
                      <a:r>
                        <a:rPr lang="en-GB" sz="2800" baseline="0" dirty="0"/>
                        <a:t> </a:t>
                      </a:r>
                      <a:r>
                        <a:rPr lang="en-GB" sz="2800" baseline="0" dirty="0" err="1"/>
                        <a:t>vào</a:t>
                      </a:r>
                      <a:r>
                        <a:rPr lang="en-GB" sz="2800" baseline="0" dirty="0"/>
                        <a:t> </a:t>
                      </a:r>
                      <a:r>
                        <a:rPr lang="en-GB" sz="2800" baseline="0" dirty="0" err="1"/>
                        <a:t>chậu</a:t>
                      </a:r>
                      <a:r>
                        <a:rPr lang="en-GB" sz="2800" baseline="0" dirty="0"/>
                        <a:t> </a:t>
                      </a:r>
                      <a:r>
                        <a:rPr lang="en-GB" sz="2800" baseline="0" dirty="0" err="1"/>
                        <a:t>nước</a:t>
                      </a:r>
                      <a:endParaRPr lang="en-US" sz="2800" dirty="0"/>
                    </a:p>
                  </a:txBody>
                  <a:tcPr anchor="ctr"/>
                </a:tc>
                <a:tc>
                  <a:txBody>
                    <a:bodyPr/>
                    <a:lstStyle/>
                    <a:p>
                      <a:pPr algn="just"/>
                      <a:r>
                        <a:rPr lang="en-GB" sz="2800" dirty="0" err="1"/>
                        <a:t>Mẩu</a:t>
                      </a:r>
                      <a:r>
                        <a:rPr lang="en-GB" sz="2800" baseline="0" dirty="0"/>
                        <a:t> </a:t>
                      </a:r>
                      <a:r>
                        <a:rPr lang="en-GB" sz="2800" baseline="0" dirty="0" err="1"/>
                        <a:t>nhựa</a:t>
                      </a:r>
                      <a:r>
                        <a:rPr lang="en-GB" sz="2800" baseline="0" dirty="0"/>
                        <a:t> </a:t>
                      </a:r>
                      <a:r>
                        <a:rPr lang="en-GB" sz="2800" baseline="0" dirty="0" err="1"/>
                        <a:t>nổi</a:t>
                      </a:r>
                      <a:r>
                        <a:rPr lang="en-GB" sz="2800" baseline="0" dirty="0"/>
                        <a:t> </a:t>
                      </a:r>
                      <a:r>
                        <a:rPr lang="en-GB" sz="2800" baseline="0" dirty="0" err="1"/>
                        <a:t>trên</a:t>
                      </a:r>
                      <a:r>
                        <a:rPr lang="en-GB" sz="2800" baseline="0" dirty="0"/>
                        <a:t> </a:t>
                      </a:r>
                      <a:r>
                        <a:rPr lang="en-GB" sz="2800" baseline="0" dirty="0" err="1"/>
                        <a:t>mặt</a:t>
                      </a:r>
                      <a:r>
                        <a:rPr lang="en-GB" sz="2800" baseline="0" dirty="0"/>
                        <a:t> </a:t>
                      </a:r>
                      <a:r>
                        <a:rPr lang="en-GB" sz="2800" baseline="0" dirty="0" err="1"/>
                        <a:t>nước</a:t>
                      </a:r>
                      <a:endParaRPr lang="en-US" sz="2800" dirty="0"/>
                    </a:p>
                  </a:txBody>
                  <a:tcPr anchor="ctr"/>
                </a:tc>
                <a:extLst>
                  <a:ext uri="{0D108BD9-81ED-4DB2-BD59-A6C34878D82A}">
                    <a16:rowId xmlns:a16="http://schemas.microsoft.com/office/drawing/2014/main" val="741837178"/>
                  </a:ext>
                </a:extLst>
              </a:tr>
              <a:tr h="101710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dirty="0"/>
                        <a:t>?</a:t>
                      </a:r>
                      <a:endParaRPr lang="en-US" sz="2200" dirty="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5115642" y="0"/>
            <a:ext cx="1572237" cy="499304"/>
          </a:xfrm>
          <a:prstGeom prst="rect">
            <a:avLst/>
          </a:prstGeom>
          <a:solidFill>
            <a:schemeClr val="accent3">
              <a:lumMod val="40000"/>
              <a:lumOff val="60000"/>
            </a:schemeClr>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Bảng 8.1</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060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b="1" smtClean="0">
                <a:solidFill>
                  <a:schemeClr val="bg1"/>
                </a:solidFill>
              </a:rPr>
              <a:pPr marL="0" lvl="0" indent="0" algn="r" rtl="0">
                <a:spcBef>
                  <a:spcPts val="0"/>
                </a:spcBef>
                <a:spcAft>
                  <a:spcPts val="0"/>
                </a:spcAft>
                <a:buNone/>
              </a:pPr>
              <a:t>26</a:t>
            </a:fld>
            <a:endParaRPr lang="en" b="1">
              <a:solidFill>
                <a:schemeClr val="bg1"/>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2157969759"/>
              </p:ext>
            </p:extLst>
          </p:nvPr>
        </p:nvGraphicFramePr>
        <p:xfrm>
          <a:off x="-10633" y="41820"/>
          <a:ext cx="9144000" cy="5117901"/>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Tên</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vật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liệu</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Tính</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chất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cơ</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bản</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Đề</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xuất</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cách</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kiểm</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tra</a:t>
                      </a:r>
                      <a:endParaRPr lang="en-US" sz="1400" dirty="0">
                        <a:solidFill>
                          <a:srgbClr val="0070C0"/>
                        </a:solidFill>
                        <a:latin typeface="Aptos" panose="020B0004020202020204" pitchFamily="34" charset="0"/>
                        <a:cs typeface="Times New Roman" panose="02020603050405020304" pitchFamily="18" charset="0"/>
                      </a:endParaRPr>
                    </a:p>
                  </a:txBody>
                  <a:tcPr anchor="ctr"/>
                </a:tc>
                <a:tc>
                  <a:txBody>
                    <a:bodyPr/>
                    <a:lstStyle/>
                    <a:p>
                      <a:pPr algn="ctr"/>
                      <a:r>
                        <a:rPr lang="en-GB" sz="1400" dirty="0" err="1">
                          <a:solidFill>
                            <a:srgbClr val="0070C0"/>
                          </a:solidFill>
                          <a:latin typeface="Aptos" panose="020B0004020202020204" pitchFamily="34" charset="0"/>
                          <a:cs typeface="Times New Roman" panose="02020603050405020304" pitchFamily="18" charset="0"/>
                        </a:rPr>
                        <a:t>Dấu</a:t>
                      </a:r>
                      <a:r>
                        <a:rPr lang="en-GB" sz="1400" baseline="0" dirty="0">
                          <a:solidFill>
                            <a:srgbClr val="0070C0"/>
                          </a:solidFill>
                          <a:latin typeface="Aptos" panose="020B0004020202020204" pitchFamily="34" charset="0"/>
                          <a:cs typeface="Times New Roman" panose="02020603050405020304" pitchFamily="18" charset="0"/>
                        </a:rPr>
                        <a:t> </a:t>
                      </a:r>
                      <a:r>
                        <a:rPr lang="en-GB" sz="1400" baseline="0" dirty="0" err="1">
                          <a:solidFill>
                            <a:srgbClr val="0070C0"/>
                          </a:solidFill>
                          <a:latin typeface="Aptos" panose="020B0004020202020204" pitchFamily="34" charset="0"/>
                          <a:cs typeface="Times New Roman" panose="02020603050405020304" pitchFamily="18" charset="0"/>
                        </a:rPr>
                        <a:t>hiệu</a:t>
                      </a:r>
                      <a:endParaRPr lang="en-US" sz="1400" dirty="0">
                        <a:solidFill>
                          <a:srgbClr val="0070C0"/>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Nhựa</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Nhẹ</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Lấy</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mẩu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nhựa</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đặt</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vào</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chậu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nước</a:t>
                      </a:r>
                      <a:endParaRPr lang="en-US" sz="1400" b="1" dirty="0">
                        <a:solidFill>
                          <a:srgbClr val="FF0000"/>
                        </a:solidFill>
                        <a:latin typeface="Aptos" panose="020B0004020202020204" pitchFamily="34" charset="0"/>
                        <a:cs typeface="Times New Roman" panose="02020603050405020304" pitchFamily="18" charset="0"/>
                      </a:endParaRPr>
                    </a:p>
                  </a:txBody>
                  <a:tcPr anchor="ctr"/>
                </a:tc>
                <a:tc>
                  <a:txBody>
                    <a:bodyPr/>
                    <a:lstStyle/>
                    <a:p>
                      <a:pPr algn="just"/>
                      <a:r>
                        <a:rPr lang="en-GB" sz="1400" b="1" dirty="0" err="1">
                          <a:solidFill>
                            <a:srgbClr val="FF0000"/>
                          </a:solidFill>
                          <a:latin typeface="Aptos" panose="020B0004020202020204" pitchFamily="34" charset="0"/>
                          <a:cs typeface="Times New Roman" panose="02020603050405020304" pitchFamily="18" charset="0"/>
                        </a:rPr>
                        <a:t>Mẩu</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nhựa</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nổi</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trên</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mặt</a:t>
                      </a:r>
                      <a:r>
                        <a:rPr lang="en-GB" sz="1400" b="1" baseline="0" dirty="0">
                          <a:solidFill>
                            <a:srgbClr val="FF0000"/>
                          </a:solidFill>
                          <a:latin typeface="Aptos" panose="020B0004020202020204" pitchFamily="34" charset="0"/>
                          <a:cs typeface="Times New Roman" panose="02020603050405020304" pitchFamily="18" charset="0"/>
                        </a:rPr>
                        <a:t> </a:t>
                      </a:r>
                      <a:r>
                        <a:rPr lang="en-GB" sz="1400" b="1" baseline="0" dirty="0" err="1">
                          <a:solidFill>
                            <a:srgbClr val="FF0000"/>
                          </a:solidFill>
                          <a:latin typeface="Aptos" panose="020B0004020202020204" pitchFamily="34" charset="0"/>
                          <a:cs typeface="Times New Roman" panose="02020603050405020304" pitchFamily="18" charset="0"/>
                        </a:rPr>
                        <a:t>nước</a:t>
                      </a:r>
                      <a:endParaRPr lang="en-US" sz="1400" b="1" dirty="0">
                        <a:solidFill>
                          <a:srgbClr val="FF0000"/>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endParaRPr lang="en-US" sz="1400" dirty="0">
                        <a:latin typeface="Aptos" panose="020B0004020202020204" pitchFamily="34"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797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Cao </a:t>
            </a:r>
            <a:r>
              <a:rPr lang="en-US" sz="1400" b="1" dirty="0" err="1">
                <a:solidFill>
                  <a:schemeClr val="bg1"/>
                </a:solidFill>
                <a:latin typeface="Aptos" panose="020B0004020202020204" pitchFamily="34" charset="0"/>
                <a:cs typeface="Times New Roman" panose="02020603050405020304" pitchFamily="18" charset="0"/>
              </a:rPr>
              <a:t>su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4034176" y="1704393"/>
            <a:ext cx="1828800" cy="506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dây</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c</a:t>
            </a:r>
            <a:r>
              <a:rPr lang="en-US" sz="1400" b="1" dirty="0" err="1">
                <a:solidFill>
                  <a:schemeClr val="bg1"/>
                </a:solidFill>
                <a:latin typeface="Aptos" panose="020B0004020202020204" pitchFamily="34" charset="0"/>
                <a:cs typeface="Times New Roman" panose="02020603050405020304" pitchFamily="18" charset="0"/>
              </a:rPr>
              <a:t>ao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su</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kéo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mạnh</a:t>
            </a:r>
            <a:r>
              <a:rPr lang="en-GB" sz="1400" b="1" baseline="0" dirty="0">
                <a:solidFill>
                  <a:schemeClr val="bg1"/>
                </a:solidFill>
                <a:latin typeface="Aptos" panose="020B0004020202020204" pitchFamily="34" charset="0"/>
                <a:cs typeface="Times New Roman" panose="02020603050405020304" pitchFamily="18" charset="0"/>
              </a:rPr>
              <a:t> 2 </a:t>
            </a:r>
            <a:r>
              <a:rPr lang="en-GB" sz="1400" b="1" baseline="0" dirty="0" err="1">
                <a:solidFill>
                  <a:schemeClr val="bg1"/>
                </a:solidFill>
                <a:latin typeface="Aptos" panose="020B0004020202020204" pitchFamily="34" charset="0"/>
                <a:cs typeface="Times New Roman" panose="02020603050405020304" pitchFamily="18" charset="0"/>
              </a:rPr>
              <a:t>đầu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648743" y="1716219"/>
            <a:ext cx="1636967"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bg1"/>
                </a:solidFill>
                <a:latin typeface="Aptos" panose="020B0004020202020204" pitchFamily="34" charset="0"/>
                <a:cs typeface="Times New Roman" panose="02020603050405020304" pitchFamily="18" charset="0"/>
              </a:rPr>
              <a:t>Co dãn (đàn </a:t>
            </a:r>
            <a:r>
              <a:rPr lang="en-US" sz="1400" b="1" dirty="0" err="1">
                <a:solidFill>
                  <a:schemeClr val="bg1"/>
                </a:solidFill>
                <a:latin typeface="Aptos" panose="020B0004020202020204" pitchFamily="34" charset="0"/>
                <a:cs typeface="Times New Roman" panose="02020603050405020304" pitchFamily="18" charset="0"/>
              </a:rPr>
              <a:t>hồi</a:t>
            </a:r>
            <a:r>
              <a:rPr lang="en-US" sz="1400" b="1" dirty="0">
                <a:solidFill>
                  <a:schemeClr val="bg1"/>
                </a:solidFill>
                <a:latin typeface="Aptos" panose="020B0004020202020204" pitchFamily="34"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441558" y="1678795"/>
            <a:ext cx="2702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c</a:t>
            </a:r>
            <a:r>
              <a:rPr lang="en-US" sz="1400" b="1" dirty="0" err="1">
                <a:solidFill>
                  <a:schemeClr val="bg1"/>
                </a:solidFill>
                <a:latin typeface="Aptos" panose="020B0004020202020204" pitchFamily="34" charset="0"/>
                <a:cs typeface="Times New Roman" panose="02020603050405020304" pitchFamily="18" charset="0"/>
              </a:rPr>
              <a:t>ao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su</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dãn</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ra</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bỏ</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tay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ra</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thì</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sợi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cao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su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trở</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về</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dạng</a:t>
            </a:r>
            <a:r>
              <a:rPr lang="en-GB" sz="1400" b="1" baseline="0" dirty="0">
                <a:solidFill>
                  <a:schemeClr val="bg1"/>
                </a:solidFill>
                <a:latin typeface="Aptos" panose="020B0004020202020204" pitchFamily="34" charset="0"/>
                <a:cs typeface="Times New Roman" panose="02020603050405020304" pitchFamily="18" charset="0"/>
              </a:rPr>
              <a:t> ban </a:t>
            </a:r>
            <a:r>
              <a:rPr lang="en-GB" sz="1400" b="1" baseline="0" dirty="0" err="1">
                <a:solidFill>
                  <a:schemeClr val="bg1"/>
                </a:solidFill>
                <a:latin typeface="Aptos" panose="020B0004020202020204" pitchFamily="34" charset="0"/>
                <a:cs typeface="Times New Roman" panose="02020603050405020304" pitchFamily="18" charset="0"/>
              </a:rPr>
              <a:t>đầu</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099" y="2415249"/>
            <a:ext cx="1004777"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Kim </a:t>
            </a:r>
            <a:r>
              <a:rPr lang="en-US" sz="1400" b="1" dirty="0" err="1">
                <a:solidFill>
                  <a:schemeClr val="bg1"/>
                </a:solidFill>
                <a:latin typeface="Aptos" panose="020B0004020202020204" pitchFamily="34" charset="0"/>
                <a:cs typeface="Times New Roman" panose="02020603050405020304" pitchFamily="18" charset="0"/>
              </a:rPr>
              <a:t>loại</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124347" y="3098102"/>
            <a:ext cx="98853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Thủy</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tinh</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972146" y="3832935"/>
            <a:ext cx="1890830"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Cho </a:t>
            </a:r>
            <a:r>
              <a:rPr lang="en-US" sz="1400" b="1" dirty="0" err="1">
                <a:solidFill>
                  <a:schemeClr val="bg1"/>
                </a:solidFill>
                <a:latin typeface="Aptos" panose="020B0004020202020204" pitchFamily="34" charset="0"/>
                <a:cs typeface="Times New Roman" panose="02020603050405020304" pitchFamily="18" charset="0"/>
              </a:rPr>
              <a:t>nên</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bếp</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đun</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kim</a:t>
            </a:r>
            <a:r>
              <a:rPr lang="en-US"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loại</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đặt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vào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chậu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358272" y="2415249"/>
            <a:ext cx="276594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a:solidFill>
                  <a:schemeClr val="bg1"/>
                </a:solidFill>
                <a:latin typeface="Aptos" panose="020B0004020202020204" pitchFamily="34" charset="0"/>
                <a:cs typeface="Times New Roman" panose="02020603050405020304" pitchFamily="18" charset="0"/>
              </a:rPr>
              <a:t>Mẩu</a:t>
            </a:r>
            <a:r>
              <a:rPr lang="en-GB" sz="1400" b="1" baseline="0">
                <a:solidFill>
                  <a:schemeClr val="bg1"/>
                </a:solidFill>
                <a:latin typeface="Aptos" panose="020B0004020202020204" pitchFamily="34" charset="0"/>
                <a:cs typeface="Times New Roman" panose="02020603050405020304" pitchFamily="18" charset="0"/>
              </a:rPr>
              <a:t> </a:t>
            </a:r>
            <a:r>
              <a:rPr lang="en-US" sz="1400" b="1" baseline="0">
                <a:solidFill>
                  <a:schemeClr val="bg1"/>
                </a:solidFill>
                <a:latin typeface="Aptos" panose="020B0004020202020204" pitchFamily="34" charset="0"/>
                <a:cs typeface="Times New Roman" panose="02020603050405020304" pitchFamily="18" charset="0"/>
              </a:rPr>
              <a:t>kim loại </a:t>
            </a:r>
            <a:r>
              <a:rPr lang="en-GB" sz="1400" b="1" baseline="0">
                <a:solidFill>
                  <a:schemeClr val="bg1"/>
                </a:solidFill>
                <a:latin typeface="Aptos" panose="020B0004020202020204" pitchFamily="34" charset="0"/>
                <a:cs typeface="Times New Roman" panose="02020603050405020304" pitchFamily="18" charset="0"/>
              </a:rPr>
              <a:t>nổi ( nhẹ) trên mặt nước hoặc chìm(nặng) xuống</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630477" y="3853400"/>
            <a:ext cx="164804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Chịu</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nhiệt</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cao</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99591" y="449686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Gỗ</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23293" y="3133156"/>
            <a:ext cx="247620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Aptos" panose="020B0004020202020204" pitchFamily="34" charset="0"/>
                <a:cs typeface="Times New Roman" panose="02020603050405020304" pitchFamily="18" charset="0"/>
              </a:rPr>
              <a:t>Cho </a:t>
            </a:r>
            <a:r>
              <a:rPr lang="en-US" sz="1400" b="1" dirty="0" err="1">
                <a:solidFill>
                  <a:schemeClr val="bg1"/>
                </a:solidFill>
                <a:latin typeface="Aptos" panose="020B0004020202020204" pitchFamily="34" charset="0"/>
                <a:cs typeface="Times New Roman" panose="02020603050405020304" pitchFamily="18" charset="0"/>
              </a:rPr>
              <a:t>nước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vào</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cốc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thủy</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tinh</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406116" y="3118249"/>
            <a:ext cx="262328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Nước</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bị</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chảy</a:t>
            </a:r>
            <a:r>
              <a:rPr lang="en-US" sz="1400" b="1" dirty="0">
                <a:solidFill>
                  <a:schemeClr val="bg1"/>
                </a:solidFill>
                <a:latin typeface="Aptos" panose="020B0004020202020204" pitchFamily="34" charset="0"/>
                <a:cs typeface="Times New Roman" panose="02020603050405020304" pitchFamily="18" charset="0"/>
              </a:rPr>
              <a:t> ra </a:t>
            </a:r>
            <a:r>
              <a:rPr lang="en-US" sz="1400" b="1" dirty="0" err="1">
                <a:solidFill>
                  <a:schemeClr val="bg1"/>
                </a:solidFill>
                <a:latin typeface="Aptos" panose="020B0004020202020204" pitchFamily="34" charset="0"/>
                <a:cs typeface="Times New Roman" panose="02020603050405020304" pitchFamily="18" charset="0"/>
              </a:rPr>
              <a:t>ngoài</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Gốm</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499489" y="3133156"/>
            <a:ext cx="1856559"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thấm</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496862"/>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Nhẹ</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511547" y="4535623"/>
            <a:ext cx="237727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gỗ</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nổi</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trên</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181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err="1">
                <a:solidFill>
                  <a:schemeClr val="bg1"/>
                </a:solidFill>
                <a:latin typeface="Aptos" panose="020B0004020202020204" pitchFamily="34" charset="0"/>
                <a:cs typeface="Times New Roman" panose="02020603050405020304" pitchFamily="18" charset="0"/>
              </a:rPr>
              <a:t>Lấy</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mẩu</a:t>
            </a:r>
            <a:r>
              <a:rPr lang="en-GB" sz="1400" b="1" baseline="0" dirty="0">
                <a:solidFill>
                  <a:schemeClr val="bg1"/>
                </a:solidFill>
                <a:latin typeface="Aptos" panose="020B0004020202020204" pitchFamily="34" charset="0"/>
                <a:cs typeface="Times New Roman" panose="02020603050405020304" pitchFamily="18" charset="0"/>
              </a:rPr>
              <a:t> </a:t>
            </a:r>
            <a:r>
              <a:rPr lang="en-US" sz="1400" b="1" baseline="0" dirty="0" err="1">
                <a:solidFill>
                  <a:schemeClr val="bg1"/>
                </a:solidFill>
                <a:latin typeface="Aptos" panose="020B0004020202020204" pitchFamily="34" charset="0"/>
                <a:cs typeface="Times New Roman" panose="02020603050405020304" pitchFamily="18" charset="0"/>
              </a:rPr>
              <a:t>gỗ</a:t>
            </a:r>
            <a:r>
              <a:rPr lang="en-US"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đặt</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vào</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chậu</a:t>
            </a:r>
            <a:r>
              <a:rPr lang="en-GB" sz="1400" b="1" baseline="0" dirty="0">
                <a:solidFill>
                  <a:schemeClr val="bg1"/>
                </a:solidFill>
                <a:latin typeface="Aptos" panose="020B0004020202020204" pitchFamily="34" charset="0"/>
                <a:cs typeface="Times New Roman" panose="02020603050405020304" pitchFamily="18" charset="0"/>
              </a:rPr>
              <a:t> </a:t>
            </a:r>
            <a:r>
              <a:rPr lang="en-GB" sz="1400" b="1" baseline="0" dirty="0" err="1">
                <a:solidFill>
                  <a:schemeClr val="bg1"/>
                </a:solidFill>
                <a:latin typeface="Aptos" panose="020B0004020202020204" pitchFamily="34" charset="0"/>
                <a:cs typeface="Times New Roman" panose="02020603050405020304" pitchFamily="18" charset="0"/>
              </a:rPr>
              <a:t>nước</a:t>
            </a:r>
            <a:endParaRPr lang="en-US" sz="1400" b="1" dirty="0">
              <a:solidFill>
                <a:schemeClr val="bg1"/>
              </a:solidFill>
              <a:latin typeface="Aptos" panose="020B000402020202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871333" y="2382824"/>
            <a:ext cx="1276203"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Nặng</a:t>
            </a:r>
            <a:r>
              <a:rPr lang="en-US" sz="1400" b="1" dirty="0">
                <a:solidFill>
                  <a:schemeClr val="bg1"/>
                </a:solidFill>
                <a:latin typeface="Aptos" panose="020B0004020202020204" pitchFamily="34" charset="0"/>
                <a:cs typeface="Times New Roman" panose="02020603050405020304" pitchFamily="18" charset="0"/>
              </a:rPr>
              <a:t>(</a:t>
            </a:r>
            <a:r>
              <a:rPr lang="en-US" sz="1400" b="1" dirty="0" err="1">
                <a:solidFill>
                  <a:schemeClr val="bg1"/>
                </a:solidFill>
                <a:latin typeface="Aptos" panose="020B0004020202020204" pitchFamily="34" charset="0"/>
                <a:cs typeface="Times New Roman" panose="02020603050405020304" pitchFamily="18" charset="0"/>
              </a:rPr>
              <a:t>nhẹ</a:t>
            </a:r>
            <a:r>
              <a:rPr lang="en-US" sz="1400" b="1" dirty="0">
                <a:solidFill>
                  <a:schemeClr val="bg1"/>
                </a:solidFill>
                <a:latin typeface="Aptos" panose="020B0004020202020204" pitchFamily="34"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441558" y="3832935"/>
            <a:ext cx="2578095"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err="1">
                <a:solidFill>
                  <a:schemeClr val="bg1"/>
                </a:solidFill>
                <a:latin typeface="Aptos" panose="020B0004020202020204" pitchFamily="34" charset="0"/>
                <a:cs typeface="Times New Roman" panose="02020603050405020304" pitchFamily="18" charset="0"/>
              </a:rPr>
              <a:t>Không</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có</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biểu</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hiện</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bị</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nứt</a:t>
            </a:r>
            <a:r>
              <a:rPr lang="en-US" sz="1400" b="1" dirty="0">
                <a:solidFill>
                  <a:schemeClr val="bg1"/>
                </a:solidFill>
                <a:latin typeface="Aptos" panose="020B0004020202020204" pitchFamily="34" charset="0"/>
                <a:cs typeface="Times New Roman" panose="02020603050405020304" pitchFamily="18" charset="0"/>
              </a:rPr>
              <a:t> </a:t>
            </a:r>
            <a:r>
              <a:rPr lang="en-US" sz="1400" b="1" dirty="0" err="1">
                <a:solidFill>
                  <a:schemeClr val="bg1"/>
                </a:solidFill>
                <a:latin typeface="Aptos" panose="020B0004020202020204" pitchFamily="34" charset="0"/>
                <a:cs typeface="Times New Roman" panose="02020603050405020304" pitchFamily="18" charset="0"/>
              </a:rPr>
              <a:t>vỡ</a:t>
            </a:r>
            <a:endParaRPr lang="en-US" sz="1400" b="1" dirty="0">
              <a:solidFill>
                <a:schemeClr val="bg1"/>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
        <p:nvSpPr>
          <p:cNvPr id="21" name="Freeform 20"/>
          <p:cNvSpPr/>
          <p:nvPr/>
        </p:nvSpPr>
        <p:spPr>
          <a:xfrm>
            <a:off x="2915406" y="3070919"/>
            <a:ext cx="371773" cy="1684816"/>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25274" y="3160633"/>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25274" y="2770787"/>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05539" y="2336511"/>
            <a:ext cx="371773" cy="784380"/>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0" y="2532952"/>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800" b="1" kern="1200" dirty="0" err="1">
                <a:solidFill>
                  <a:schemeClr val="bg1"/>
                </a:solidFill>
                <a:latin typeface="Arial" panose="020B0604020202020204" pitchFamily="34" charset="0"/>
                <a:cs typeface="Arial" panose="020B0604020202020204" pitchFamily="34" charset="0"/>
              </a:rPr>
              <a:t>Một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số</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tính</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chất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của</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vật</a:t>
            </a:r>
            <a:r>
              <a:rPr lang="en-GB" sz="2800" b="1" kern="1200" dirty="0">
                <a:solidFill>
                  <a:schemeClr val="bg1"/>
                </a:solidFill>
                <a:latin typeface="Arial" panose="020B0604020202020204" pitchFamily="34" charset="0"/>
                <a:cs typeface="Arial" panose="020B0604020202020204" pitchFamily="34" charset="0"/>
              </a:rPr>
              <a:t> </a:t>
            </a:r>
            <a:r>
              <a:rPr lang="en-GB" sz="2800" b="1" kern="1200" dirty="0" err="1">
                <a:solidFill>
                  <a:schemeClr val="bg1"/>
                </a:solidFill>
                <a:latin typeface="Arial" panose="020B0604020202020204" pitchFamily="34" charset="0"/>
                <a:cs typeface="Arial" panose="020B0604020202020204" pitchFamily="34" charset="0"/>
              </a:rPr>
              <a:t>liệu</a:t>
            </a:r>
            <a:endParaRPr lang="en-US" sz="2800" b="1" kern="1200" dirty="0">
              <a:solidFill>
                <a:schemeClr val="bg1"/>
              </a:solidFill>
              <a:latin typeface="Arial" panose="020B0604020202020204" pitchFamily="34" charset="0"/>
              <a:cs typeface="Arial" panose="020B0604020202020204" pitchFamily="34" charset="0"/>
            </a:endParaRPr>
          </a:p>
        </p:txBody>
      </p:sp>
      <p:sp>
        <p:nvSpPr>
          <p:cNvPr id="28" name="Freeform 27"/>
          <p:cNvSpPr/>
          <p:nvPr/>
        </p:nvSpPr>
        <p:spPr>
          <a:xfrm>
            <a:off x="3268345" y="2032466"/>
            <a:ext cx="4553208"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Tính</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dẫn</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điện</a:t>
            </a:r>
            <a:endParaRPr lang="en-US" sz="2800" b="1" kern="1200" dirty="0">
              <a:latin typeface="Arial" panose="020B0604020202020204" pitchFamily="34" charset="0"/>
              <a:cs typeface="Arial" panose="020B0604020202020204" pitchFamily="34" charset="0"/>
            </a:endParaRPr>
          </a:p>
        </p:txBody>
      </p:sp>
      <p:sp>
        <p:nvSpPr>
          <p:cNvPr id="29" name="Freeform 28"/>
          <p:cNvSpPr/>
          <p:nvPr/>
        </p:nvSpPr>
        <p:spPr>
          <a:xfrm>
            <a:off x="3248327" y="2551904"/>
            <a:ext cx="4553208"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Tính</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dẫn</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nhiệt</a:t>
            </a:r>
            <a:endParaRPr lang="en-US" sz="2800" b="1" kern="1200" dirty="0">
              <a:latin typeface="Arial" panose="020B0604020202020204" pitchFamily="34" charset="0"/>
              <a:cs typeface="Arial" panose="020B0604020202020204" pitchFamily="34" charset="0"/>
            </a:endParaRPr>
          </a:p>
        </p:txBody>
      </p:sp>
      <p:sp>
        <p:nvSpPr>
          <p:cNvPr id="30" name="Freeform 29"/>
          <p:cNvSpPr/>
          <p:nvPr/>
        </p:nvSpPr>
        <p:spPr>
          <a:xfrm>
            <a:off x="3242638" y="3053813"/>
            <a:ext cx="4553208" cy="37840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dẻo</a:t>
            </a:r>
          </a:p>
        </p:txBody>
      </p:sp>
      <p:sp>
        <p:nvSpPr>
          <p:cNvPr id="31" name="Freeform 30"/>
          <p:cNvSpPr/>
          <p:nvPr/>
        </p:nvSpPr>
        <p:spPr>
          <a:xfrm>
            <a:off x="3248327" y="3579822"/>
            <a:ext cx="4553208" cy="36191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cứng</a:t>
            </a:r>
          </a:p>
        </p:txBody>
      </p:sp>
      <p:sp>
        <p:nvSpPr>
          <p:cNvPr id="32" name="Freeform 31"/>
          <p:cNvSpPr/>
          <p:nvPr/>
        </p:nvSpPr>
        <p:spPr>
          <a:xfrm>
            <a:off x="3251007" y="4033315"/>
            <a:ext cx="4553208" cy="39787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a:latin typeface="Arial" panose="020B0604020202020204" pitchFamily="34" charset="0"/>
                <a:cs typeface="Arial" panose="020B0604020202020204" pitchFamily="34" charset="0"/>
              </a:rPr>
              <a:t>Tính bền</a:t>
            </a:r>
          </a:p>
        </p:txBody>
      </p:sp>
      <p:sp>
        <p:nvSpPr>
          <p:cNvPr id="33" name="Freeform 32"/>
          <p:cNvSpPr/>
          <p:nvPr/>
        </p:nvSpPr>
        <p:spPr>
          <a:xfrm>
            <a:off x="3251007" y="4555435"/>
            <a:ext cx="4553208" cy="39360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defTabSz="977900">
              <a:lnSpc>
                <a:spcPct val="90000"/>
              </a:lnSpc>
              <a:spcBef>
                <a:spcPct val="0"/>
              </a:spcBef>
              <a:spcAft>
                <a:spcPct val="35000"/>
              </a:spcAft>
            </a:pPr>
            <a:r>
              <a:rPr lang="en-GB" sz="2800" b="1" kern="1200" dirty="0" err="1">
                <a:latin typeface="Arial" panose="020B0604020202020204" pitchFamily="34" charset="0"/>
                <a:cs typeface="Arial" panose="020B0604020202020204" pitchFamily="34" charset="0"/>
              </a:rPr>
              <a:t>Khả</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năng</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chịu</a:t>
            </a:r>
            <a:r>
              <a:rPr lang="en-GB" sz="2800" b="1" kern="1200" dirty="0">
                <a:latin typeface="Arial" panose="020B0604020202020204" pitchFamily="34" charset="0"/>
                <a:cs typeface="Arial" panose="020B0604020202020204" pitchFamily="34" charset="0"/>
              </a:rPr>
              <a:t> </a:t>
            </a:r>
            <a:r>
              <a:rPr lang="en-GB" sz="2800" b="1" kern="1200" dirty="0" err="1">
                <a:latin typeface="Arial" panose="020B0604020202020204" pitchFamily="34" charset="0"/>
                <a:cs typeface="Arial" panose="020B0604020202020204" pitchFamily="34" charset="0"/>
              </a:rPr>
              <a:t>nhiệt</a:t>
            </a:r>
            <a:r>
              <a:rPr lang="en-GB" sz="2800" b="1" kern="1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A798A1E5-3FA5-5523-8B62-12DD94842AC7}"/>
              </a:ext>
            </a:extLst>
          </p:cNvPr>
          <p:cNvSpPr txBox="1"/>
          <p:nvPr/>
        </p:nvSpPr>
        <p:spPr>
          <a:xfrm>
            <a:off x="3598985" y="893987"/>
            <a:ext cx="5097418" cy="523220"/>
          </a:xfrm>
          <a:prstGeom prst="rect">
            <a:avLst/>
          </a:prstGeom>
          <a:solidFill>
            <a:schemeClr val="accent3">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Vật liệu có những tính chất gì?</a:t>
            </a:r>
            <a:endParaRPr lang="en-US" sz="2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3" name="Rectangle: Rounded Corners 2">
            <a:extLst>
              <a:ext uri="{FF2B5EF4-FFF2-40B4-BE49-F238E27FC236}">
                <a16:creationId xmlns:a16="http://schemas.microsoft.com/office/drawing/2014/main" id="{F3DA55AC-EDAA-4394-8681-0474E443751F}"/>
              </a:ext>
            </a:extLst>
          </p:cNvPr>
          <p:cNvSpPr/>
          <p:nvPr/>
        </p:nvSpPr>
        <p:spPr>
          <a:xfrm>
            <a:off x="3572540" y="117502"/>
            <a:ext cx="149919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Aptos" panose="020B0004020202020204" pitchFamily="34" charset="0"/>
                <a:cs typeface="Times New Roman" panose="02020603050405020304" pitchFamily="18" charset="0"/>
              </a:rPr>
              <a:t>Luyện</a:t>
            </a:r>
            <a:r>
              <a:rPr lang="en-US" sz="1800" dirty="0">
                <a:solidFill>
                  <a:srgbClr val="FF0000"/>
                </a:solidFill>
                <a:latin typeface="Aptos" panose="020B0004020202020204" pitchFamily="34" charset="0"/>
                <a:cs typeface="Times New Roman" panose="02020603050405020304" pitchFamily="18" charset="0"/>
              </a:rPr>
              <a:t> </a:t>
            </a:r>
            <a:r>
              <a:rPr lang="en-US" sz="1800" dirty="0" err="1">
                <a:solidFill>
                  <a:srgbClr val="FF0000"/>
                </a:solidFill>
                <a:latin typeface="Aptos" panose="020B0004020202020204" pitchFamily="34" charset="0"/>
                <a:cs typeface="Times New Roman" panose="02020603050405020304" pitchFamily="18" charset="0"/>
              </a:rPr>
              <a:t>tập</a:t>
            </a:r>
            <a:endParaRPr lang="en-US" sz="1800" dirty="0">
              <a:solidFill>
                <a:srgbClr val="FF0000"/>
              </a:solidFill>
              <a:latin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CDC25D-0CC1-4343-AB00-880548DB6A77}"/>
              </a:ext>
            </a:extLst>
          </p:cNvPr>
          <p:cNvSpPr txBox="1"/>
          <p:nvPr/>
        </p:nvSpPr>
        <p:spPr>
          <a:xfrm>
            <a:off x="114596" y="582013"/>
            <a:ext cx="9029403" cy="3539430"/>
          </a:xfrm>
          <a:prstGeom prst="rect">
            <a:avLst/>
          </a:prstGeom>
          <a:solidFill>
            <a:schemeClr val="bg1"/>
          </a:solidFill>
        </p:spPr>
        <p:txBody>
          <a:bodyPr wrap="square">
            <a:spAutoFit/>
          </a:bodyPr>
          <a:lstStyle/>
          <a:p>
            <a:pPr marL="342900" indent="-342900">
              <a:buAutoNum type="arabicPeriod"/>
            </a:pPr>
            <a:r>
              <a:rPr lang="vi-VN" sz="2800" b="1" i="0" dirty="0">
                <a:solidFill>
                  <a:srgbClr val="FFFF00"/>
                </a:solidFill>
                <a:effectLst/>
                <a:latin typeface="Aptos" panose="020B0004020202020204" pitchFamily="34" charset="0"/>
                <a:cs typeface="Times New Roman" panose="02020603050405020304" pitchFamily="18" charset="0"/>
              </a:rPr>
              <a:t>Tính chất nào dưới đây không phải là tính chất chung của kim loại?</a:t>
            </a:r>
          </a:p>
          <a:p>
            <a:pPr marL="342900" indent="-342900">
              <a:buAutoNum type="arabicPeriod"/>
            </a:pP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A. </a:t>
            </a:r>
            <a:r>
              <a:rPr lang="vi-VN" sz="2800" b="1" i="0" dirty="0">
                <a:solidFill>
                  <a:srgbClr val="FFFF00"/>
                </a:solidFill>
                <a:effectLst/>
                <a:latin typeface="Aptos" panose="020B0004020202020204" pitchFamily="34" charset="0"/>
                <a:cs typeface="Times New Roman" panose="02020603050405020304" pitchFamily="18" charset="0"/>
              </a:rPr>
              <a:t>Tính dẻo</a:t>
            </a:r>
          </a:p>
          <a:p>
            <a:r>
              <a:rPr lang="vi-VN" sz="2800" b="1" i="0" dirty="0">
                <a:solidFill>
                  <a:srgbClr val="FFFF00"/>
                </a:solidFill>
                <a:effectLst/>
                <a:latin typeface="Aptos" panose="020B0004020202020204" pitchFamily="34" charset="0"/>
                <a:cs typeface="Times New Roman" panose="02020603050405020304" pitchFamily="18" charset="0"/>
              </a:rPr>
              <a:t>B. Tính dẫn điện</a:t>
            </a:r>
          </a:p>
          <a:p>
            <a:r>
              <a:rPr lang="vi-VN" sz="2800" b="1" i="0" dirty="0">
                <a:solidFill>
                  <a:srgbClr val="FFFF00"/>
                </a:solidFill>
                <a:effectLst/>
                <a:latin typeface="Aptos" panose="020B0004020202020204" pitchFamily="34" charset="0"/>
                <a:cs typeface="Times New Roman" panose="02020603050405020304" pitchFamily="18" charset="0"/>
              </a:rPr>
              <a:t>C. Tính dẫn nhiệt</a:t>
            </a:r>
          </a:p>
          <a:p>
            <a:r>
              <a:rPr lang="en-US" sz="2800" b="1" i="0" dirty="0">
                <a:solidFill>
                  <a:srgbClr val="FFFF00"/>
                </a:solidFill>
                <a:effectLst/>
                <a:latin typeface="Aptos" panose="020B0004020202020204" pitchFamily="34" charset="0"/>
                <a:cs typeface="Times New Roman" panose="02020603050405020304" pitchFamily="18" charset="0"/>
              </a:rPr>
              <a:t>D</a:t>
            </a:r>
            <a:r>
              <a:rPr lang="vi-VN" sz="2800" b="1" i="0" dirty="0">
                <a:solidFill>
                  <a:srgbClr val="FFFF00"/>
                </a:solidFill>
                <a:effectLst/>
                <a:latin typeface="Aptos" panose="020B0004020202020204" pitchFamily="34" charset="0"/>
                <a:cs typeface="Times New Roman" panose="02020603050405020304" pitchFamily="18" charset="0"/>
              </a:rPr>
              <a:t>. Tính cứng</a:t>
            </a:r>
          </a:p>
          <a:p>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4109074" y="2041877"/>
            <a:ext cx="1248372" cy="118589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rgbClr val="FF0000"/>
                </a:solidFill>
                <a:latin typeface="Aptos" panose="020B0004020202020204" pitchFamily="34" charset="0"/>
                <a:cs typeface="Times New Roman" panose="02020603050405020304" pitchFamily="18" charset="0"/>
              </a:rPr>
              <a:t>D</a:t>
            </a:r>
            <a:endParaRPr lang="en-US" sz="66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9" name="TextBox 8">
            <a:extLst>
              <a:ext uri="{FF2B5EF4-FFF2-40B4-BE49-F238E27FC236}">
                <a16:creationId xmlns:a16="http://schemas.microsoft.com/office/drawing/2014/main" id="{948938C8-BCCD-4D10-83B4-3D58415A55B0}"/>
              </a:ext>
            </a:extLst>
          </p:cNvPr>
          <p:cNvSpPr txBox="1"/>
          <p:nvPr/>
        </p:nvSpPr>
        <p:spPr>
          <a:xfrm>
            <a:off x="0" y="2385028"/>
            <a:ext cx="8914806" cy="2677656"/>
          </a:xfrm>
          <a:prstGeom prst="rect">
            <a:avLst/>
          </a:prstGeom>
          <a:solidFill>
            <a:schemeClr val="bg1"/>
          </a:solidFill>
        </p:spPr>
        <p:txBody>
          <a:bodyPr wrap="square">
            <a:spAutoFit/>
          </a:bodyPr>
          <a:lstStyle/>
          <a:p>
            <a:r>
              <a:rPr lang="en-US" sz="2800" b="1" i="0" dirty="0">
                <a:solidFill>
                  <a:srgbClr val="FFFF00"/>
                </a:solidFill>
                <a:effectLst/>
                <a:latin typeface="Aptos" panose="020B0004020202020204" pitchFamily="34" charset="0"/>
                <a:cs typeface="Times New Roman" panose="02020603050405020304" pitchFamily="18" charset="0"/>
              </a:rPr>
              <a:t>2. </a:t>
            </a:r>
            <a:r>
              <a:rPr lang="en-US" sz="2800" b="1" i="0" dirty="0" err="1">
                <a:solidFill>
                  <a:srgbClr val="FFFF00"/>
                </a:solidFill>
                <a:effectLst/>
                <a:latin typeface="Aptos" panose="020B0004020202020204" pitchFamily="34" charset="0"/>
                <a:cs typeface="Times New Roman" panose="02020603050405020304" pitchFamily="18" charset="0"/>
              </a:rPr>
              <a:t>Vật</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liệu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dirty="0" err="1">
                <a:solidFill>
                  <a:srgbClr val="FFFF00"/>
                </a:solidFill>
                <a:latin typeface="Aptos" panose="020B0004020202020204" pitchFamily="34" charset="0"/>
                <a:cs typeface="Times New Roman" panose="02020603050405020304" pitchFamily="18" charset="0"/>
              </a:rPr>
              <a:t>nào</a:t>
            </a:r>
            <a:r>
              <a:rPr lang="en-US" sz="2800" b="1" dirty="0">
                <a:solidFill>
                  <a:srgbClr val="FFFF00"/>
                </a:solidFill>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có</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tính</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chất</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trong</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suốt</a:t>
            </a:r>
            <a:r>
              <a:rPr lang="en-US" sz="2800" b="1" dirty="0">
                <a:solidFill>
                  <a:srgbClr val="FFFF00"/>
                </a:solidFill>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endParaRPr lang="en-US" sz="2800" b="1" i="0" dirty="0">
              <a:solidFill>
                <a:srgbClr val="FFFF00"/>
              </a:solidFill>
              <a:effectLst/>
              <a:latin typeface="Aptos" panose="020B0004020202020204" pitchFamily="34" charset="0"/>
              <a:cs typeface="Times New Roman" panose="02020603050405020304" pitchFamily="18" charset="0"/>
            </a:endParaRPr>
          </a:p>
          <a:p>
            <a:r>
              <a:rPr lang="vi-VN" sz="2800" b="1" dirty="0">
                <a:solidFill>
                  <a:srgbClr val="FFFF00"/>
                </a:solidFill>
                <a:latin typeface="Aptos" panose="020B0004020202020204" pitchFamily="34" charset="0"/>
                <a:cs typeface="Times New Roman" panose="02020603050405020304" pitchFamily="18" charset="0"/>
              </a:rPr>
              <a:t>A. </a:t>
            </a:r>
            <a:r>
              <a:rPr lang="en-US" sz="2800" b="1" dirty="0">
                <a:solidFill>
                  <a:srgbClr val="FFFF00"/>
                </a:solidFill>
                <a:latin typeface="Aptos" panose="020B0004020202020204" pitchFamily="34" charset="0"/>
                <a:cs typeface="Times New Roman" panose="02020603050405020304" pitchFamily="18" charset="0"/>
              </a:rPr>
              <a:t>K</a:t>
            </a:r>
            <a:r>
              <a:rPr lang="en-US" sz="2800" b="1" i="0" dirty="0">
                <a:solidFill>
                  <a:srgbClr val="FFFF00"/>
                </a:solidFill>
                <a:effectLst/>
                <a:latin typeface="Aptos" panose="020B0004020202020204" pitchFamily="34" charset="0"/>
                <a:cs typeface="Times New Roman" panose="02020603050405020304" pitchFamily="18" charset="0"/>
              </a:rPr>
              <a:t>im </a:t>
            </a:r>
            <a:r>
              <a:rPr lang="en-US" sz="2800" b="1" i="0" dirty="0" err="1">
                <a:solidFill>
                  <a:srgbClr val="FFFF00"/>
                </a:solidFill>
                <a:effectLst/>
                <a:latin typeface="Aptos" panose="020B0004020202020204" pitchFamily="34" charset="0"/>
                <a:cs typeface="Times New Roman" panose="02020603050405020304" pitchFamily="18" charset="0"/>
              </a:rPr>
              <a:t>loại</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đồng</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B. </a:t>
            </a:r>
            <a:r>
              <a:rPr lang="en-US" sz="2800" b="1" dirty="0" err="1">
                <a:solidFill>
                  <a:srgbClr val="FFFF00"/>
                </a:solidFill>
                <a:latin typeface="Aptos" panose="020B0004020202020204" pitchFamily="34" charset="0"/>
                <a:cs typeface="Times New Roman" panose="02020603050405020304" pitchFamily="18" charset="0"/>
              </a:rPr>
              <a:t>T</a:t>
            </a:r>
            <a:r>
              <a:rPr lang="en-US" sz="2800" b="1" i="0" dirty="0" err="1">
                <a:solidFill>
                  <a:srgbClr val="FFFF00"/>
                </a:solidFill>
                <a:effectLst/>
                <a:latin typeface="Aptos" panose="020B0004020202020204" pitchFamily="34" charset="0"/>
                <a:cs typeface="Times New Roman" panose="02020603050405020304" pitchFamily="18" charset="0"/>
              </a:rPr>
              <a:t>hủy</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tinh</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C. </a:t>
            </a:r>
            <a:r>
              <a:rPr lang="en-US" sz="2800" b="1" dirty="0" err="1">
                <a:solidFill>
                  <a:srgbClr val="FFFF00"/>
                </a:solidFill>
                <a:latin typeface="Aptos" panose="020B0004020202020204" pitchFamily="34" charset="0"/>
                <a:cs typeface="Times New Roman" panose="02020603050405020304" pitchFamily="18" charset="0"/>
              </a:rPr>
              <a:t>G</a:t>
            </a:r>
            <a:r>
              <a:rPr lang="en-US" sz="2800" b="1" i="0" dirty="0" err="1">
                <a:solidFill>
                  <a:srgbClr val="FFFF00"/>
                </a:solidFill>
                <a:effectLst/>
                <a:latin typeface="Aptos" panose="020B0004020202020204" pitchFamily="34" charset="0"/>
                <a:cs typeface="Times New Roman" panose="02020603050405020304" pitchFamily="18" charset="0"/>
              </a:rPr>
              <a:t>ỗ</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r>
              <a:rPr lang="en-US" sz="2800" b="1" i="0" dirty="0">
                <a:solidFill>
                  <a:srgbClr val="FFFF00"/>
                </a:solidFill>
                <a:effectLst/>
                <a:latin typeface="Aptos" panose="020B0004020202020204" pitchFamily="34" charset="0"/>
                <a:cs typeface="Times New Roman" panose="02020603050405020304" pitchFamily="18" charset="0"/>
              </a:rPr>
              <a:t>D. </a:t>
            </a:r>
            <a:r>
              <a:rPr lang="vi-VN" sz="2800" b="1" dirty="0">
                <a:solidFill>
                  <a:srgbClr val="FFFF00"/>
                </a:solidFill>
                <a:latin typeface="Aptos" panose="020B0004020202020204" pitchFamily="34" charset="0"/>
                <a:cs typeface="Times New Roman" panose="02020603050405020304" pitchFamily="18" charset="0"/>
              </a:rPr>
              <a:t>T</a:t>
            </a:r>
            <a:r>
              <a:rPr lang="en-US" sz="2800" b="1" i="0" dirty="0" err="1">
                <a:solidFill>
                  <a:srgbClr val="FFFF00"/>
                </a:solidFill>
                <a:effectLst/>
                <a:latin typeface="Aptos" panose="020B0004020202020204" pitchFamily="34" charset="0"/>
                <a:cs typeface="Times New Roman" panose="02020603050405020304" pitchFamily="18" charset="0"/>
              </a:rPr>
              <a:t>hép</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5283154" y="3064967"/>
            <a:ext cx="913109" cy="90915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latin typeface="Aptos" panose="020B0004020202020204" pitchFamily="34" charset="0"/>
                <a:cs typeface="Times New Roman" panose="02020603050405020304" pitchFamily="18" charset="0"/>
              </a:rPr>
              <a:t>B</a:t>
            </a:r>
            <a:endParaRPr lang="en-US" sz="4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30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3" name="Google Shape;1641;p22">
            <a:extLst>
              <a:ext uri="{FF2B5EF4-FFF2-40B4-BE49-F238E27FC236}">
                <a16:creationId xmlns:a16="http://schemas.microsoft.com/office/drawing/2014/main" id="{508C3DD5-316C-49BB-9F8C-79128FFC16AB}"/>
              </a:ext>
            </a:extLst>
          </p:cNvPr>
          <p:cNvSpPr txBox="1">
            <a:spLocks/>
          </p:cNvSpPr>
          <p:nvPr/>
        </p:nvSpPr>
        <p:spPr>
          <a:xfrm>
            <a:off x="5807892" y="1025847"/>
            <a:ext cx="3336108" cy="393405"/>
          </a:xfrm>
          <a:prstGeom prst="rect">
            <a:avLst/>
          </a:prstGeom>
          <a:solidFill>
            <a:srgbClr val="FFFF00"/>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err="1">
                <a:solidFill>
                  <a:srgbClr val="FF0000"/>
                </a:solidFill>
                <a:latin typeface="Aptos" panose="020B0004020202020204" pitchFamily="34" charset="0"/>
                <a:cs typeface="Times New Roman" panose="02020603050405020304" pitchFamily="18" charset="0"/>
              </a:rPr>
              <a:t>Hoạt</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động</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cặp</a:t>
            </a:r>
            <a:r>
              <a:rPr lang="en-US" sz="2800" dirty="0">
                <a:solidFill>
                  <a:srgbClr val="FF0000"/>
                </a:solidFill>
                <a:latin typeface="Aptos" panose="020B0004020202020204" pitchFamily="34" charset="0"/>
                <a:cs typeface="Times New Roman" panose="02020603050405020304" pitchFamily="18" charset="0"/>
              </a:rPr>
              <a:t> </a:t>
            </a:r>
            <a:r>
              <a:rPr lang="en-US" sz="2800" dirty="0" err="1">
                <a:solidFill>
                  <a:srgbClr val="FF0000"/>
                </a:solidFill>
                <a:latin typeface="Aptos" panose="020B0004020202020204" pitchFamily="34" charset="0"/>
                <a:cs typeface="Times New Roman" panose="02020603050405020304" pitchFamily="18" charset="0"/>
              </a:rPr>
              <a:t>đôi</a:t>
            </a:r>
            <a:endParaRPr lang="en-US" sz="2800" dirty="0">
              <a:solidFill>
                <a:srgbClr val="FF0000"/>
              </a:solidFill>
              <a:latin typeface="Aptos" panose="020B0004020202020204" pitchFamily="34" charset="0"/>
              <a:cs typeface="Times New Roman" panose="02020603050405020304" pitchFamily="18" charset="0"/>
            </a:endParaRPr>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168" y="1616149"/>
            <a:ext cx="5039832"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3077733636"/>
              </p:ext>
            </p:extLst>
          </p:nvPr>
        </p:nvGraphicFramePr>
        <p:xfrm>
          <a:off x="0" y="0"/>
          <a:ext cx="4104168" cy="7277238"/>
        </p:xfrm>
        <a:graphic>
          <a:graphicData uri="http://schemas.openxmlformats.org/drawingml/2006/table">
            <a:tbl>
              <a:tblPr firstRow="1" bandRow="1">
                <a:tableStyleId>{3C2FFA5D-87B4-456A-9821-1D502468CF0F}</a:tableStyleId>
              </a:tblPr>
              <a:tblGrid>
                <a:gridCol w="1582615">
                  <a:extLst>
                    <a:ext uri="{9D8B030D-6E8A-4147-A177-3AD203B41FA5}">
                      <a16:colId xmlns:a16="http://schemas.microsoft.com/office/drawing/2014/main" val="797370118"/>
                    </a:ext>
                  </a:extLst>
                </a:gridCol>
                <a:gridCol w="1430216">
                  <a:extLst>
                    <a:ext uri="{9D8B030D-6E8A-4147-A177-3AD203B41FA5}">
                      <a16:colId xmlns:a16="http://schemas.microsoft.com/office/drawing/2014/main" val="254685748"/>
                    </a:ext>
                  </a:extLst>
                </a:gridCol>
                <a:gridCol w="1091337">
                  <a:extLst>
                    <a:ext uri="{9D8B030D-6E8A-4147-A177-3AD203B41FA5}">
                      <a16:colId xmlns:a16="http://schemas.microsoft.com/office/drawing/2014/main" val="3331136475"/>
                    </a:ext>
                  </a:extLst>
                </a:gridCol>
              </a:tblGrid>
              <a:tr h="643382">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Tên bộ một số bộ phận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24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Vật liệu làm nên bộ phận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Chất tạo nên vật liệu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590619">
                <a:tc>
                  <a:txBody>
                    <a:bodyPr/>
                    <a:lstStyle/>
                    <a:p>
                      <a:pPr marL="180340">
                        <a:lnSpc>
                          <a:spcPct val="100000"/>
                        </a:lnSpc>
                        <a:spcAft>
                          <a:spcPts val="1000"/>
                        </a:spcAft>
                      </a:pPr>
                      <a:r>
                        <a:rPr lang="nl-NL" sz="28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Lốp xe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770189819"/>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Cửa kính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770474366"/>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Động cơ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313806856"/>
                  </a:ext>
                </a:extLst>
              </a:tr>
              <a:tr h="590619">
                <a:tc>
                  <a:txBody>
                    <a:bodyPr/>
                    <a:lstStyle/>
                    <a:p>
                      <a:pPr marL="180340">
                        <a:lnSpc>
                          <a:spcPct val="100000"/>
                        </a:lnSpc>
                        <a:spcAft>
                          <a:spcPts val="1000"/>
                        </a:spcAft>
                      </a:pPr>
                      <a:r>
                        <a:rPr lang="nl-NL"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Tay nắm</a:t>
                      </a:r>
                      <a:r>
                        <a:rPr lang="vi-VN"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cửa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757403157"/>
                  </a:ext>
                </a:extLst>
              </a:tr>
              <a:tr h="855907">
                <a:tc>
                  <a:txBody>
                    <a:bodyPr/>
                    <a:lstStyle/>
                    <a:p>
                      <a:pPr marL="180340">
                        <a:lnSpc>
                          <a:spcPct val="100000"/>
                        </a:lnSpc>
                        <a:spcAft>
                          <a:spcPts val="1000"/>
                        </a:spcAft>
                      </a:pPr>
                      <a:r>
                        <a:rPr lang="vi-VN" sz="2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Bảng điều khiển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pPr>
                      <a:endParaRPr lang="en-US" sz="2800" dirty="0"/>
                    </a:p>
                  </a:txBody>
                  <a:tcPr/>
                </a:tc>
                <a:tc>
                  <a:txBody>
                    <a:bodyPr/>
                    <a:lstStyle/>
                    <a:p>
                      <a:pPr>
                        <a:lnSpc>
                          <a:spcPct val="100000"/>
                        </a:lnSpc>
                      </a:pPr>
                      <a:endParaRPr lang="en-US" sz="2800" dirty="0"/>
                    </a:p>
                  </a:txBody>
                  <a:tcPr/>
                </a:tc>
                <a:extLst>
                  <a:ext uri="{0D108BD9-81ED-4DB2-BD59-A6C34878D82A}">
                    <a16:rowId xmlns:a16="http://schemas.microsoft.com/office/drawing/2014/main" val="2032471826"/>
                  </a:ext>
                </a:extLst>
              </a:tr>
              <a:tr h="590619">
                <a:tc>
                  <a:txBody>
                    <a:bodyPr/>
                    <a:lstStyle/>
                    <a:p>
                      <a:r>
                        <a:rPr lang="vi-VN" dirty="0"/>
                        <a:t>........</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23593413"/>
                  </a:ext>
                </a:extLst>
              </a:tr>
            </a:tbl>
          </a:graphicData>
        </a:graphic>
      </p:graphicFrame>
    </p:spTree>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114597" y="2028365"/>
            <a:ext cx="8612917" cy="3108543"/>
          </a:xfrm>
          <a:prstGeom prst="rect">
            <a:avLst/>
          </a:prstGeom>
          <a:solidFill>
            <a:schemeClr val="bg1"/>
          </a:solidFill>
        </p:spPr>
        <p:txBody>
          <a:bodyPr wrap="square">
            <a:spAutoFit/>
          </a:bodyPr>
          <a:lstStyle/>
          <a:p>
            <a:pPr algn="just"/>
            <a:r>
              <a:rPr lang="en-US" sz="2800" b="1" i="0" dirty="0">
                <a:solidFill>
                  <a:srgbClr val="FFFF00"/>
                </a:solidFill>
                <a:effectLst/>
                <a:latin typeface="Aptos" panose="020B0004020202020204" pitchFamily="34" charset="0"/>
                <a:cs typeface="Times New Roman" panose="02020603050405020304" pitchFamily="18" charset="0"/>
              </a:rPr>
              <a:t>3. </a:t>
            </a:r>
            <a:r>
              <a:rPr lang="vi-VN" sz="2800" b="1" i="0" dirty="0">
                <a:solidFill>
                  <a:srgbClr val="FFFF00"/>
                </a:solidFill>
                <a:effectLst/>
                <a:latin typeface="Aptos" panose="020B0004020202020204" pitchFamily="34" charset="0"/>
                <a:cs typeface="Times New Roman" panose="02020603050405020304" pitchFamily="18" charset="0"/>
              </a:rPr>
              <a:t>Việc làm nào nên thực hiện khi sử dụng các đồ vật bằng gỗ?</a:t>
            </a:r>
          </a:p>
          <a:p>
            <a:pPr algn="just"/>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en-US" sz="2800" b="1" i="0" dirty="0">
                <a:solidFill>
                  <a:srgbClr val="FFFF00"/>
                </a:solidFill>
                <a:effectLst/>
                <a:latin typeface="Aptos" panose="020B0004020202020204" pitchFamily="34" charset="0"/>
                <a:cs typeface="Times New Roman" panose="02020603050405020304" pitchFamily="18" charset="0"/>
              </a:rPr>
              <a:t>A. </a:t>
            </a:r>
            <a:r>
              <a:rPr lang="vi-VN" sz="2800" b="1" i="0" dirty="0">
                <a:solidFill>
                  <a:srgbClr val="FFFF00"/>
                </a:solidFill>
                <a:effectLst/>
                <a:latin typeface="Aptos" panose="020B0004020202020204" pitchFamily="34" charset="0"/>
                <a:cs typeface="Times New Roman" panose="02020603050405020304" pitchFamily="18" charset="0"/>
              </a:rPr>
              <a:t>Đặt các vật sắc nhọn trên bề mặt</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B. Cho tiếp xúc nhiều với nước</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C. Để trong môi trường khô thoáng</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D. Dùng các chất tẩy rửa mạnh để lau bề mặt</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7576653" y="750550"/>
            <a:ext cx="746732" cy="86723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ptos" panose="020B0004020202020204" pitchFamily="34" charset="0"/>
                <a:cs typeface="Times New Roman" panose="02020603050405020304" pitchFamily="18" charset="0"/>
              </a:rPr>
              <a:t>C</a:t>
            </a:r>
            <a:endParaRPr lang="en-US" sz="32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9" name="TextBox 8">
            <a:extLst>
              <a:ext uri="{FF2B5EF4-FFF2-40B4-BE49-F238E27FC236}">
                <a16:creationId xmlns:a16="http://schemas.microsoft.com/office/drawing/2014/main" id="{A130F6B3-FF84-430B-ABC5-9D29FB71EBF0}"/>
              </a:ext>
            </a:extLst>
          </p:cNvPr>
          <p:cNvSpPr txBox="1"/>
          <p:nvPr/>
        </p:nvSpPr>
        <p:spPr>
          <a:xfrm>
            <a:off x="0" y="2394144"/>
            <a:ext cx="9029403" cy="3108543"/>
          </a:xfrm>
          <a:prstGeom prst="rect">
            <a:avLst/>
          </a:prstGeom>
          <a:solidFill>
            <a:schemeClr val="bg1"/>
          </a:solidFill>
        </p:spPr>
        <p:txBody>
          <a:bodyPr wrap="square">
            <a:spAutoFit/>
          </a:bodyPr>
          <a:lstStyle/>
          <a:p>
            <a:pPr algn="just"/>
            <a:r>
              <a:rPr lang="en-US" sz="2800" b="1" i="0" dirty="0">
                <a:solidFill>
                  <a:srgbClr val="FFFF00"/>
                </a:solidFill>
                <a:effectLst/>
                <a:latin typeface="Aptos" panose="020B0004020202020204" pitchFamily="34" charset="0"/>
                <a:cs typeface="Times New Roman" panose="02020603050405020304" pitchFamily="18" charset="0"/>
              </a:rPr>
              <a:t>4. </a:t>
            </a:r>
            <a:r>
              <a:rPr lang="vi-VN" sz="2800" b="1" i="0" dirty="0">
                <a:solidFill>
                  <a:srgbClr val="FFFF00"/>
                </a:solidFill>
                <a:effectLst/>
                <a:latin typeface="Aptos" panose="020B0004020202020204" pitchFamily="34" charset="0"/>
                <a:cs typeface="Times New Roman" panose="02020603050405020304" pitchFamily="18" charset="0"/>
              </a:rPr>
              <a:t>Con dao làm bằng thép sẽ không bị gỉ nếu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gặp</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trường</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hợp</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nào</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sau</a:t>
            </a:r>
            <a:r>
              <a:rPr lang="en-US" sz="2800" b="1" i="0" dirty="0">
                <a:solidFill>
                  <a:srgbClr val="FFFF00"/>
                </a:solidFill>
                <a:effectLst/>
                <a:latin typeface="Aptos" panose="020B0004020202020204" pitchFamily="34" charset="0"/>
                <a:cs typeface="Times New Roman" panose="02020603050405020304" pitchFamily="18" charset="0"/>
              </a:rPr>
              <a:t> </a:t>
            </a:r>
            <a:r>
              <a:rPr lang="en-US" sz="2800" b="1" i="0" dirty="0" err="1">
                <a:solidFill>
                  <a:srgbClr val="FFFF00"/>
                </a:solidFill>
                <a:effectLst/>
                <a:latin typeface="Aptos" panose="020B0004020202020204" pitchFamily="34" charset="0"/>
                <a:cs typeface="Times New Roman" panose="02020603050405020304" pitchFamily="18" charset="0"/>
              </a:rPr>
              <a:t>đây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dirty="0">
                <a:solidFill>
                  <a:srgbClr val="FFFF00"/>
                </a:solidFill>
                <a:latin typeface="Aptos" panose="020B0004020202020204" pitchFamily="34" charset="0"/>
                <a:cs typeface="Times New Roman" panose="02020603050405020304" pitchFamily="18" charset="0"/>
              </a:rPr>
              <a:t>A. C</a:t>
            </a:r>
            <a:r>
              <a:rPr lang="vi-VN" sz="2800" b="1" i="0" dirty="0">
                <a:solidFill>
                  <a:srgbClr val="FFFF00"/>
                </a:solidFill>
                <a:effectLst/>
                <a:latin typeface="Aptos" panose="020B0004020202020204" pitchFamily="34" charset="0"/>
                <a:cs typeface="Times New Roman" panose="02020603050405020304" pitchFamily="18" charset="0"/>
              </a:rPr>
              <a:t>ắt chanh rồi không rửa</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B. Sau khi dùng rửa sạch, lau khô</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C. Dùng xong, cất đi ngay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a:p>
            <a:pPr algn="just"/>
            <a:r>
              <a:rPr lang="vi-VN" sz="2800" b="1" i="0" dirty="0">
                <a:solidFill>
                  <a:srgbClr val="FFFF00"/>
                </a:solidFill>
                <a:effectLst/>
                <a:latin typeface="Aptos" panose="020B0004020202020204" pitchFamily="34" charset="0"/>
                <a:cs typeface="Times New Roman" panose="02020603050405020304" pitchFamily="18" charset="0"/>
              </a:rPr>
              <a:t>D. Ngâm trong nước lâu ngày</a:t>
            </a:r>
            <a:r>
              <a:rPr lang="en-US" sz="2800" b="1" i="0" dirty="0">
                <a:solidFill>
                  <a:srgbClr val="FFFF00"/>
                </a:solidFill>
                <a:effectLst/>
                <a:latin typeface="Aptos" panose="020B0004020202020204" pitchFamily="34" charset="0"/>
                <a:cs typeface="Times New Roman" panose="02020603050405020304" pitchFamily="18" charset="0"/>
              </a:rPr>
              <a:t>.</a:t>
            </a:r>
            <a:endParaRPr lang="vi-VN" sz="2800" b="1" i="0" dirty="0">
              <a:solidFill>
                <a:srgbClr val="FFFF00"/>
              </a:solidFill>
              <a:effectLst/>
              <a:latin typeface="Aptos" panose="020B000402020202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2946038" y="1300592"/>
            <a:ext cx="992916" cy="1008854"/>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Aptos" panose="020B0004020202020204" pitchFamily="34" charset="0"/>
                <a:cs typeface="Times New Roman" panose="02020603050405020304" pitchFamily="18" charset="0"/>
              </a:rPr>
              <a:t>B</a:t>
            </a:r>
            <a:endParaRPr lang="en-US" sz="40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95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nvGraphicFramePr>
        <p:xfrm>
          <a:off x="0" y="1056021"/>
          <a:ext cx="9144000" cy="4053840"/>
        </p:xfrm>
        <a:graphic>
          <a:graphicData uri="http://schemas.openxmlformats.org/drawingml/2006/table">
            <a:tbl>
              <a:tblPr firstRow="1" bandRow="1">
                <a:tableStyleId>{3C2FFA5D-87B4-456A-9821-1D502468CF0F}</a:tableStyleId>
              </a:tblPr>
              <a:tblGrid>
                <a:gridCol w="4572000">
                  <a:extLst>
                    <a:ext uri="{9D8B030D-6E8A-4147-A177-3AD203B41FA5}">
                      <a16:colId xmlns:a16="http://schemas.microsoft.com/office/drawing/2014/main" val="542929311"/>
                    </a:ext>
                  </a:extLst>
                </a:gridCol>
                <a:gridCol w="4572000">
                  <a:extLst>
                    <a:ext uri="{9D8B030D-6E8A-4147-A177-3AD203B41FA5}">
                      <a16:colId xmlns:a16="http://schemas.microsoft.com/office/drawing/2014/main" val="3602321789"/>
                    </a:ext>
                  </a:extLst>
                </a:gridCol>
              </a:tblGrid>
              <a:tr h="370840">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Một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số</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tính</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chất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quan</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trọng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của</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vật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liệu</a:t>
                      </a:r>
                      <a:endParaRPr lang="en-US" sz="2800" b="1" dirty="0">
                        <a:solidFill>
                          <a:schemeClr val="bg1"/>
                        </a:solidFill>
                        <a:latin typeface="Aptos" panose="020B0004020202020204" pitchFamily="34" charset="0"/>
                        <a:cs typeface="Times New Roman" panose="02020603050405020304" pitchFamily="18" charset="0"/>
                      </a:endParaRPr>
                    </a:p>
                  </a:txBody>
                  <a:tcPr/>
                </a:tc>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Ứng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dụng</a:t>
                      </a:r>
                      <a:endParaRPr lang="en-US" sz="2800" b="1" dirty="0">
                        <a:solidFill>
                          <a:schemeClr val="bg1"/>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235536455"/>
                  </a:ext>
                </a:extLst>
              </a:tr>
              <a:tr h="370840">
                <a:tc>
                  <a:txBody>
                    <a:bodyPr/>
                    <a:lstStyle/>
                    <a:p>
                      <a:r>
                        <a:rPr lang="en-US" sz="2800" b="1" dirty="0" err="1">
                          <a:latin typeface="Aptos" panose="020B0004020202020204" pitchFamily="34" charset="0"/>
                          <a:cs typeface="Times New Roman" panose="02020603050405020304" pitchFamily="18" charset="0"/>
                        </a:rPr>
                        <a:t>Dẫn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nhiệt</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sz="2800" b="1" dirty="0" err="1">
                          <a:latin typeface="Aptos" panose="020B0004020202020204" pitchFamily="34" charset="0"/>
                          <a:cs typeface="Times New Roman" panose="02020603050405020304" pitchFamily="18" charset="0"/>
                        </a:rPr>
                        <a:t>Dẫn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điện</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dẻo</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cứng</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666803701"/>
                  </a:ext>
                </a:extLst>
              </a:tr>
              <a:tr h="370840">
                <a:tc>
                  <a:txBody>
                    <a:bodyPr/>
                    <a:lstStyle/>
                    <a:p>
                      <a:r>
                        <a:rPr lang="en-US" sz="2800" b="1" dirty="0" err="1">
                          <a:latin typeface="Aptos" panose="020B0004020202020204" pitchFamily="34" charset="0"/>
                          <a:cs typeface="Times New Roman" panose="02020603050405020304" pitchFamily="18" charset="0"/>
                        </a:rPr>
                        <a:t>Tính</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bền</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Khả</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năng</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chịu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nhiệt</a:t>
                      </a:r>
                      <a:endParaRPr lang="en-US" sz="2800" b="1" dirty="0">
                        <a:latin typeface="Aptos" panose="020B0004020202020204" pitchFamily="34" charset="0"/>
                        <a:cs typeface="Times New Roman" panose="02020603050405020304" pitchFamily="18" charset="0"/>
                      </a:endParaRPr>
                    </a:p>
                  </a:txBody>
                  <a:tcPr/>
                </a:tc>
                <a:tc>
                  <a:txBody>
                    <a:bodyPr/>
                    <a:lstStyle/>
                    <a:p>
                      <a:endParaRPr lang="en-US" sz="2800" dirty="0">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
        <p:nvSpPr>
          <p:cNvPr id="7" name="TextBox 6">
            <a:extLst>
              <a:ext uri="{FF2B5EF4-FFF2-40B4-BE49-F238E27FC236}">
                <a16:creationId xmlns:a16="http://schemas.microsoft.com/office/drawing/2014/main" id="{04B967ED-E777-EA10-DF93-DB864C501B50}"/>
              </a:ext>
            </a:extLst>
          </p:cNvPr>
          <p:cNvSpPr txBox="1"/>
          <p:nvPr/>
        </p:nvSpPr>
        <p:spPr>
          <a:xfrm>
            <a:off x="14356" y="-6766"/>
            <a:ext cx="9144000" cy="954107"/>
          </a:xfrm>
          <a:prstGeom prst="rect">
            <a:avLst/>
          </a:prstGeom>
          <a:noFill/>
        </p:spPr>
        <p:txBody>
          <a:bodyPr wrap="square">
            <a:spAutoFit/>
          </a:bodyPr>
          <a:lstStyle/>
          <a:p>
            <a:r>
              <a:rPr lang="en-US" sz="2800" b="1">
                <a:solidFill>
                  <a:srgbClr val="FFFF00"/>
                </a:solidFill>
                <a:latin typeface="Aptos" panose="020B0004020202020204" pitchFamily="34" charset="0"/>
                <a:cs typeface="Times New Roman" panose="02020603050405020304" pitchFamily="18" charset="0"/>
              </a:rPr>
              <a:t>Em hãy nêu 1 số tính chất và ứng dụng của một số vật liệu thông dụng? </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nvGraphicFramePr>
        <p:xfrm>
          <a:off x="0" y="0"/>
          <a:ext cx="9144000" cy="4907280"/>
        </p:xfrm>
        <a:graphic>
          <a:graphicData uri="http://schemas.openxmlformats.org/drawingml/2006/table">
            <a:tbl>
              <a:tblPr firstRow="1" bandRow="1">
                <a:tableStyleId>{3C2FFA5D-87B4-456A-9821-1D502468CF0F}</a:tableStyleId>
              </a:tblPr>
              <a:tblGrid>
                <a:gridCol w="3669323">
                  <a:extLst>
                    <a:ext uri="{9D8B030D-6E8A-4147-A177-3AD203B41FA5}">
                      <a16:colId xmlns:a16="http://schemas.microsoft.com/office/drawing/2014/main" val="542929311"/>
                    </a:ext>
                  </a:extLst>
                </a:gridCol>
                <a:gridCol w="5474677">
                  <a:extLst>
                    <a:ext uri="{9D8B030D-6E8A-4147-A177-3AD203B41FA5}">
                      <a16:colId xmlns:a16="http://schemas.microsoft.com/office/drawing/2014/main" val="3602321789"/>
                    </a:ext>
                  </a:extLst>
                </a:gridCol>
              </a:tblGrid>
              <a:tr h="370840">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Một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số</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tính</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chất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quan</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trọng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của</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vật</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liệu</a:t>
                      </a:r>
                      <a:endParaRPr lang="en-US" sz="2800" b="1" dirty="0">
                        <a:solidFill>
                          <a:schemeClr val="bg1"/>
                        </a:solidFill>
                        <a:latin typeface="Aptos" panose="020B0004020202020204" pitchFamily="34"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2800" b="1" dirty="0" err="1">
                          <a:solidFill>
                            <a:schemeClr val="bg1"/>
                          </a:solidFill>
                          <a:latin typeface="Aptos" panose="020B0004020202020204" pitchFamily="34" charset="0"/>
                          <a:cs typeface="Times New Roman" panose="02020603050405020304" pitchFamily="18" charset="0"/>
                        </a:rPr>
                        <a:t>Ứng</a:t>
                      </a:r>
                      <a:r>
                        <a:rPr lang="en-US" sz="2800" b="1" dirty="0">
                          <a:solidFill>
                            <a:schemeClr val="bg1"/>
                          </a:solidFill>
                          <a:latin typeface="Aptos" panose="020B0004020202020204" pitchFamily="34" charset="0"/>
                          <a:cs typeface="Times New Roman" panose="02020603050405020304" pitchFamily="18" charset="0"/>
                        </a:rPr>
                        <a:t> </a:t>
                      </a:r>
                      <a:r>
                        <a:rPr lang="en-US" sz="2800" b="1" dirty="0" err="1">
                          <a:solidFill>
                            <a:schemeClr val="bg1"/>
                          </a:solidFill>
                          <a:latin typeface="Aptos" panose="020B0004020202020204" pitchFamily="34" charset="0"/>
                          <a:cs typeface="Times New Roman" panose="02020603050405020304" pitchFamily="18" charset="0"/>
                        </a:rPr>
                        <a:t>dụng</a:t>
                      </a:r>
                      <a:endParaRPr lang="en-US" sz="2800" b="1" dirty="0">
                        <a:solidFill>
                          <a:schemeClr val="bg1"/>
                        </a:solidFill>
                        <a:latin typeface="Aptos" panose="020B0004020202020204" pitchFamily="34"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1235536455"/>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Dẫn</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nhiệt</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a:solidFill>
                            <a:srgbClr val="002060"/>
                          </a:solidFill>
                          <a:latin typeface="Aptos" panose="020B0004020202020204" pitchFamily="34" charset="0"/>
                          <a:cs typeface="Times New Roman" panose="02020603050405020304" pitchFamily="18" charset="0"/>
                        </a:rPr>
                        <a:t>Kim </a:t>
                      </a:r>
                      <a:r>
                        <a:rPr lang="en-US" sz="2800" b="1" dirty="0" err="1">
                          <a:solidFill>
                            <a:srgbClr val="002060"/>
                          </a:solidFill>
                          <a:latin typeface="Aptos" panose="020B0004020202020204" pitchFamily="34" charset="0"/>
                          <a:cs typeface="Times New Roman" panose="02020603050405020304" pitchFamily="18" charset="0"/>
                        </a:rPr>
                        <a:t>loại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xoong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nồi</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Dẫn</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điện</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a:solidFill>
                            <a:srgbClr val="002060"/>
                          </a:solidFill>
                          <a:latin typeface="Aptos" panose="020B0004020202020204" pitchFamily="34" charset="0"/>
                          <a:cs typeface="Times New Roman" panose="02020603050405020304" pitchFamily="18" charset="0"/>
                        </a:rPr>
                        <a:t>Kim </a:t>
                      </a:r>
                      <a:r>
                        <a:rPr lang="en-US" sz="2800" b="1" dirty="0" err="1">
                          <a:solidFill>
                            <a:srgbClr val="002060"/>
                          </a:solidFill>
                          <a:latin typeface="Aptos" panose="020B0004020202020204" pitchFamily="34" charset="0"/>
                          <a:cs typeface="Times New Roman" panose="02020603050405020304" pitchFamily="18" charset="0"/>
                        </a:rPr>
                        <a:t>loại:Làm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dây</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điện</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dẻo</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Nhựa</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cao</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su</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Tạo</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vật</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thể</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có</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hình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dạng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khác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nhau</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cứng</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Gốm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ngói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bát</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đĩa</a:t>
                      </a:r>
                      <a:r>
                        <a:rPr lang="en-US" sz="2800" b="1" dirty="0">
                          <a:solidFill>
                            <a:srgbClr val="002060"/>
                          </a:solidFill>
                          <a:latin typeface="Aptos" panose="020B0004020202020204" pitchFamily="34" charset="0"/>
                          <a:cs typeface="Times New Roman" panose="02020603050405020304" pitchFamily="18" charset="0"/>
                        </a:rPr>
                        <a:t>…..</a:t>
                      </a:r>
                    </a:p>
                  </a:txBody>
                  <a:tcPr/>
                </a:tc>
                <a:extLst>
                  <a:ext uri="{0D108BD9-81ED-4DB2-BD59-A6C34878D82A}">
                    <a16:rowId xmlns:a16="http://schemas.microsoft.com/office/drawing/2014/main" val="2666803701"/>
                  </a:ext>
                </a:extLst>
              </a:tr>
              <a:tr h="370840">
                <a:tc>
                  <a:txBody>
                    <a:bodyPr/>
                    <a:lstStyle/>
                    <a:p>
                      <a:r>
                        <a:rPr lang="en-US" sz="2800" b="1" dirty="0" err="1">
                          <a:solidFill>
                            <a:srgbClr val="002060"/>
                          </a:solidFill>
                          <a:latin typeface="Aptos" panose="020B0004020202020204" pitchFamily="34" charset="0"/>
                          <a:cs typeface="Times New Roman" panose="02020603050405020304" pitchFamily="18" charset="0"/>
                        </a:rPr>
                        <a:t>Tính</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bền</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Gỗ</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cửa</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đồ</a:t>
                      </a:r>
                      <a:r>
                        <a:rPr lang="en-US" sz="2800" b="1" dirty="0">
                          <a:solidFill>
                            <a:srgbClr val="002060"/>
                          </a:solidFill>
                          <a:latin typeface="Aptos" panose="020B0004020202020204" pitchFamily="34" charset="0"/>
                          <a:cs typeface="Times New Roman" panose="02020603050405020304" pitchFamily="18" charset="0"/>
                        </a:rPr>
                        <a:t> dung </a:t>
                      </a:r>
                      <a:r>
                        <a:rPr lang="en-US" sz="2800" b="1" dirty="0" err="1">
                          <a:solidFill>
                            <a:srgbClr val="002060"/>
                          </a:solidFill>
                          <a:latin typeface="Aptos" panose="020B0004020202020204" pitchFamily="34" charset="0"/>
                          <a:cs typeface="Times New Roman" panose="02020603050405020304" pitchFamily="18" charset="0"/>
                        </a:rPr>
                        <a:t>nội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thất</a:t>
                      </a:r>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Khả</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năng</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chịu</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nhiệt</a:t>
                      </a:r>
                      <a:endParaRPr lang="en-US" sz="2800" b="1" dirty="0">
                        <a:solidFill>
                          <a:srgbClr val="002060"/>
                        </a:solidFill>
                        <a:latin typeface="Aptos" panose="020B0004020202020204" pitchFamily="34" charset="0"/>
                        <a:cs typeface="Times New Roman" panose="02020603050405020304" pitchFamily="18" charset="0"/>
                      </a:endParaRPr>
                    </a:p>
                  </a:txBody>
                  <a:tcPr/>
                </a:tc>
                <a:tc>
                  <a:txBody>
                    <a:bodyPr/>
                    <a:lstStyle/>
                    <a:p>
                      <a:r>
                        <a:rPr lang="en-US" sz="2800" b="1" dirty="0" err="1">
                          <a:solidFill>
                            <a:srgbClr val="002060"/>
                          </a:solidFill>
                          <a:latin typeface="Aptos" panose="020B0004020202020204" pitchFamily="34" charset="0"/>
                          <a:cs typeface="Times New Roman" panose="02020603050405020304" pitchFamily="18" charset="0"/>
                        </a:rPr>
                        <a:t>Gốm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Làm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ngói</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ấm</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sắc</a:t>
                      </a:r>
                      <a:r>
                        <a:rPr lang="en-US" sz="2800" b="1" dirty="0">
                          <a:solidFill>
                            <a:srgbClr val="002060"/>
                          </a:solidFill>
                          <a:latin typeface="Aptos" panose="020B0004020202020204" pitchFamily="34" charset="0"/>
                          <a:cs typeface="Times New Roman" panose="02020603050405020304" pitchFamily="18" charset="0"/>
                        </a:rPr>
                        <a:t> </a:t>
                      </a:r>
                      <a:r>
                        <a:rPr lang="en-US" sz="2800" b="1" dirty="0" err="1">
                          <a:solidFill>
                            <a:srgbClr val="002060"/>
                          </a:solidFill>
                          <a:latin typeface="Aptos" panose="020B0004020202020204" pitchFamily="34" charset="0"/>
                          <a:cs typeface="Times New Roman" panose="02020603050405020304" pitchFamily="18" charset="0"/>
                        </a:rPr>
                        <a:t>thuốc</a:t>
                      </a:r>
                      <a:r>
                        <a:rPr lang="en-US" sz="2800" b="1" dirty="0">
                          <a:solidFill>
                            <a:srgbClr val="002060"/>
                          </a:solidFill>
                          <a:latin typeface="Aptos" panose="020B0004020202020204" pitchFamily="34" charset="0"/>
                          <a:cs typeface="Times New Roman" panose="02020603050405020304" pitchFamily="18" charset="0"/>
                        </a:rPr>
                        <a:t>…</a:t>
                      </a:r>
                    </a:p>
                    <a:p>
                      <a:endParaRPr lang="en-US" sz="2800" b="1" dirty="0">
                        <a:solidFill>
                          <a:srgbClr val="002060"/>
                        </a:solidFill>
                        <a:latin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Tree>
    <p:extLst>
      <p:ext uri="{BB962C8B-B14F-4D97-AF65-F5344CB8AC3E}">
        <p14:creationId xmlns:p14="http://schemas.microsoft.com/office/powerpoint/2010/main" val="1380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F6331D-1499-4E99-A94B-DC382829EB01}"/>
              </a:ext>
            </a:extLst>
          </p:cNvPr>
          <p:cNvSpPr txBox="1"/>
          <p:nvPr/>
        </p:nvSpPr>
        <p:spPr>
          <a:xfrm>
            <a:off x="0" y="1494532"/>
            <a:ext cx="9187987" cy="1077218"/>
          </a:xfrm>
          <a:prstGeom prst="rect">
            <a:avLst/>
          </a:prstGeom>
          <a:solidFill>
            <a:schemeClr val="accent1">
              <a:lumMod val="60000"/>
              <a:lumOff val="40000"/>
            </a:schemeClr>
          </a:solidFill>
        </p:spPr>
        <p:txBody>
          <a:bodyPr wrap="square">
            <a:spAutoFit/>
          </a:bodyPr>
          <a:lstStyle/>
          <a:p>
            <a:r>
              <a:rPr lang="en-US" sz="3200" b="1" dirty="0">
                <a:solidFill>
                  <a:srgbClr val="002060"/>
                </a:solidFill>
                <a:latin typeface="Aptos" panose="020B0004020202020204" pitchFamily="34" charset="0"/>
                <a:cs typeface="Times New Roman" panose="02020603050405020304" pitchFamily="18" charset="0"/>
              </a:rPr>
              <a:t>2. </a:t>
            </a:r>
            <a:r>
              <a:rPr lang="en-US" sz="3200" b="1" dirty="0" err="1">
                <a:solidFill>
                  <a:srgbClr val="002060"/>
                </a:solidFill>
                <a:latin typeface="Aptos" panose="020B0004020202020204" pitchFamily="34" charset="0"/>
                <a:cs typeface="Times New Roman" panose="02020603050405020304" pitchFamily="18" charset="0"/>
              </a:rPr>
              <a:t>Sử</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dụng</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các</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vật</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liệu</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đảm</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bảo</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sự</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phát</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triển</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bền</a:t>
            </a:r>
            <a:r>
              <a:rPr lang="en-US" sz="3200" b="1" dirty="0">
                <a:solidFill>
                  <a:srgbClr val="002060"/>
                </a:solidFill>
                <a:latin typeface="Aptos" panose="020B0004020202020204" pitchFamily="34" charset="0"/>
                <a:cs typeface="Times New Roman" panose="02020603050405020304" pitchFamily="18" charset="0"/>
              </a:rPr>
              <a:t> </a:t>
            </a:r>
            <a:r>
              <a:rPr lang="en-US" sz="3200" b="1" dirty="0" err="1">
                <a:solidFill>
                  <a:srgbClr val="002060"/>
                </a:solidFill>
                <a:latin typeface="Aptos" panose="020B0004020202020204" pitchFamily="34" charset="0"/>
                <a:cs typeface="Times New Roman" panose="02020603050405020304" pitchFamily="18" charset="0"/>
              </a:rPr>
              <a:t>vững</a:t>
            </a:r>
            <a:endParaRPr lang="en-US" sz="3200" b="1" dirty="0">
              <a:solidFill>
                <a:srgbClr val="00206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0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
        <p:nvSpPr>
          <p:cNvPr id="2" name="Thought Bubble: Cloud 1">
            <a:extLst>
              <a:ext uri="{FF2B5EF4-FFF2-40B4-BE49-F238E27FC236}">
                <a16:creationId xmlns:a16="http://schemas.microsoft.com/office/drawing/2014/main" id="{8BA0BFB3-58CD-483C-B3C3-ECFF22094196}"/>
              </a:ext>
            </a:extLst>
          </p:cNvPr>
          <p:cNvSpPr/>
          <p:nvPr/>
        </p:nvSpPr>
        <p:spPr>
          <a:xfrm>
            <a:off x="4149969" y="422032"/>
            <a:ext cx="4994031" cy="2264116"/>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Việc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sử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dụng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các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vật</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hợp</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gây</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ra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hậu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gì</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5D33D8-46CB-4AEF-A3D0-60ECC96F22B3}"/>
              </a:ext>
            </a:extLst>
          </p:cNvPr>
          <p:cNvSpPr/>
          <p:nvPr/>
        </p:nvSpPr>
        <p:spPr>
          <a:xfrm>
            <a:off x="-1" y="2942493"/>
            <a:ext cx="6951785" cy="21247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Việc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sử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dụng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các</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vật</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hợp</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lí</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không</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hiệu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gây</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ra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hậu</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r>
              <a:rPr lang="en-US" sz="2800" b="1" dirty="0" err="1">
                <a:solidFill>
                  <a:srgbClr val="FF0000"/>
                </a:solidFill>
                <a:latin typeface="Aptos" panose="020B0004020202020204" pitchFamily="34" charset="0"/>
                <a:ea typeface="Calibri" panose="020F0502020204030204" pitchFamily="34" charset="0"/>
                <a:cs typeface="Times New Roman" panose="02020603050405020304" pitchFamily="18" charset="0"/>
              </a:rPr>
              <a:t>quả</a:t>
            </a:r>
            <a:r>
              <a:rPr lang="en-US" sz="2800" b="1" dirty="0">
                <a:solidFill>
                  <a:srgbClr val="FF0000"/>
                </a:solidFill>
                <a:latin typeface="Aptos" panose="020B0004020202020204" pitchFamily="34" charset="0"/>
                <a:ea typeface="Calibri" panose="020F0502020204030204" pitchFamily="34" charset="0"/>
                <a:cs typeface="Times New Roman" panose="02020603050405020304" pitchFamily="18" charset="0"/>
              </a:rPr>
              <a:t>: </a:t>
            </a:r>
          </a:p>
          <a:p>
            <a:pPr marL="285750" indent="-285750" algn="just">
              <a:buFontTx/>
              <a:buChar char="-"/>
            </a:pPr>
            <a:r>
              <a:rPr lang="en-US" sz="2800" b="1" dirty="0" err="1">
                <a:solidFill>
                  <a:srgbClr val="FF0000"/>
                </a:solidFill>
                <a:latin typeface="Aptos" panose="020B0004020202020204" pitchFamily="34" charset="0"/>
                <a:cs typeface="Times New Roman" panose="02020603050405020304" pitchFamily="18" charset="0"/>
              </a:rPr>
              <a:t>Gây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lãng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phí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tài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nguyên</a:t>
            </a:r>
            <a:endParaRPr lang="en-US" sz="2800" b="1" dirty="0">
              <a:solidFill>
                <a:srgbClr val="FF0000"/>
              </a:solidFill>
              <a:latin typeface="Aptos" panose="020B0004020202020204" pitchFamily="34" charset="0"/>
              <a:cs typeface="Times New Roman" panose="02020603050405020304" pitchFamily="18" charset="0"/>
            </a:endParaRPr>
          </a:p>
          <a:p>
            <a:pPr marL="285750" indent="-285750" algn="just">
              <a:buFontTx/>
              <a:buChar char="-"/>
            </a:pPr>
            <a:r>
              <a:rPr lang="en-US" sz="2800" b="1" dirty="0" err="1">
                <a:solidFill>
                  <a:srgbClr val="FF0000"/>
                </a:solidFill>
                <a:latin typeface="Aptos" panose="020B0004020202020204" pitchFamily="34" charset="0"/>
                <a:cs typeface="Times New Roman" panose="02020603050405020304" pitchFamily="18" charset="0"/>
              </a:rPr>
              <a:t>Gây</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nhiều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tác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động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tiêu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cực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đến</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sức</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khỏe</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của</a:t>
            </a:r>
            <a:r>
              <a:rPr lang="en-US" sz="2800" b="1" dirty="0">
                <a:solidFill>
                  <a:srgbClr val="FF0000"/>
                </a:solidFill>
                <a:latin typeface="Aptos" panose="020B0004020202020204" pitchFamily="34" charset="0"/>
                <a:cs typeface="Times New Roman" panose="02020603050405020304" pitchFamily="18" charset="0"/>
              </a:rPr>
              <a:t> con </a:t>
            </a:r>
            <a:r>
              <a:rPr lang="en-US" sz="2800" b="1" dirty="0" err="1">
                <a:solidFill>
                  <a:srgbClr val="FF0000"/>
                </a:solidFill>
                <a:latin typeface="Aptos" panose="020B0004020202020204" pitchFamily="34" charset="0"/>
                <a:cs typeface="Times New Roman" panose="02020603050405020304" pitchFamily="18" charset="0"/>
              </a:rPr>
              <a:t>người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và</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môi</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trường</a:t>
            </a:r>
            <a:endParaRPr lang="vi-VN" sz="2800" b="1" i="0" dirty="0">
              <a:solidFill>
                <a:srgbClr val="000000"/>
              </a:solidFill>
              <a:effectLst/>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76238-26F2-30B3-7D7A-E6A50E0FF5D8}"/>
              </a:ext>
            </a:extLst>
          </p:cNvPr>
          <p:cNvSpPr txBox="1"/>
          <p:nvPr/>
        </p:nvSpPr>
        <p:spPr>
          <a:xfrm>
            <a:off x="96252" y="750168"/>
            <a:ext cx="9047748" cy="4524315"/>
          </a:xfrm>
          <a:prstGeom prst="rect">
            <a:avLst/>
          </a:prstGeom>
          <a:solidFill>
            <a:srgbClr val="002060"/>
          </a:solidFill>
        </p:spPr>
        <p:txBody>
          <a:bodyPr wrap="square">
            <a:spAutoFit/>
          </a:bodyPr>
          <a:lstStyle/>
          <a:p>
            <a:r>
              <a:rPr lang="en-US" sz="4800" b="1" dirty="0">
                <a:solidFill>
                  <a:srgbClr val="FFFF00"/>
                </a:solidFill>
              </a:rPr>
              <a:t>• </a:t>
            </a:r>
            <a:r>
              <a:rPr lang="en-US" sz="4800" b="1" dirty="0" err="1">
                <a:solidFill>
                  <a:srgbClr val="FFFF00"/>
                </a:solidFill>
              </a:rPr>
              <a:t>Các</a:t>
            </a:r>
            <a:r>
              <a:rPr lang="en-US" sz="4800" b="1" dirty="0">
                <a:solidFill>
                  <a:srgbClr val="FFFF00"/>
                </a:solidFill>
              </a:rPr>
              <a:t> </a:t>
            </a:r>
            <a:r>
              <a:rPr lang="en-US" sz="4800" b="1" dirty="0" err="1">
                <a:solidFill>
                  <a:srgbClr val="FFFF00"/>
                </a:solidFill>
              </a:rPr>
              <a:t>vật</a:t>
            </a:r>
            <a:r>
              <a:rPr lang="en-US" sz="4800" b="1" dirty="0">
                <a:solidFill>
                  <a:srgbClr val="FFFF00"/>
                </a:solidFill>
              </a:rPr>
              <a:t> </a:t>
            </a:r>
            <a:r>
              <a:rPr lang="en-US" sz="4800" b="1" dirty="0" err="1">
                <a:solidFill>
                  <a:srgbClr val="FFFF00"/>
                </a:solidFill>
              </a:rPr>
              <a:t>liệu</a:t>
            </a:r>
            <a:r>
              <a:rPr lang="en-US" sz="4800" b="1" dirty="0">
                <a:solidFill>
                  <a:srgbClr val="FFFF00"/>
                </a:solidFill>
              </a:rPr>
              <a:t> </a:t>
            </a:r>
            <a:r>
              <a:rPr lang="en-US" sz="4800" b="1" dirty="0" err="1">
                <a:solidFill>
                  <a:srgbClr val="FFFF00"/>
                </a:solidFill>
              </a:rPr>
              <a:t>được</a:t>
            </a:r>
            <a:r>
              <a:rPr lang="en-US" sz="4800" b="1" dirty="0">
                <a:solidFill>
                  <a:srgbClr val="FFFF00"/>
                </a:solidFill>
              </a:rPr>
              <a:t> </a:t>
            </a:r>
            <a:r>
              <a:rPr lang="en-US" sz="4800" b="1" dirty="0" err="1">
                <a:solidFill>
                  <a:srgbClr val="FFFF00"/>
                </a:solidFill>
              </a:rPr>
              <a:t>sử</a:t>
            </a:r>
            <a:r>
              <a:rPr lang="en-US" sz="4800" b="1" dirty="0">
                <a:solidFill>
                  <a:srgbClr val="FFFF00"/>
                </a:solidFill>
              </a:rPr>
              <a:t> </a:t>
            </a:r>
            <a:r>
              <a:rPr lang="en-US" sz="4800" b="1" dirty="0" err="1">
                <a:solidFill>
                  <a:srgbClr val="FFFF00"/>
                </a:solidFill>
              </a:rPr>
              <a:t>dụng</a:t>
            </a:r>
            <a:r>
              <a:rPr lang="en-US" sz="4800" b="1" dirty="0">
                <a:solidFill>
                  <a:srgbClr val="FFFF00"/>
                </a:solidFill>
              </a:rPr>
              <a:t> </a:t>
            </a:r>
            <a:r>
              <a:rPr lang="en-US" sz="4800" b="1" dirty="0" err="1">
                <a:solidFill>
                  <a:srgbClr val="FFFF00"/>
                </a:solidFill>
              </a:rPr>
              <a:t>trong</a:t>
            </a:r>
            <a:r>
              <a:rPr lang="en-US" sz="4800" b="1" dirty="0">
                <a:solidFill>
                  <a:srgbClr val="FFFF00"/>
                </a:solidFill>
              </a:rPr>
              <a:t> </a:t>
            </a:r>
            <a:r>
              <a:rPr lang="en-US" sz="4800" b="1" dirty="0" err="1">
                <a:solidFill>
                  <a:srgbClr val="FFFF00"/>
                </a:solidFill>
              </a:rPr>
              <a:t>nhiều</a:t>
            </a:r>
            <a:r>
              <a:rPr lang="en-US" sz="4800" b="1" dirty="0">
                <a:solidFill>
                  <a:srgbClr val="FFFF00"/>
                </a:solidFill>
              </a:rPr>
              <a:t> </a:t>
            </a:r>
            <a:r>
              <a:rPr lang="en-US" sz="4800" b="1" dirty="0" err="1">
                <a:solidFill>
                  <a:srgbClr val="FFFF00"/>
                </a:solidFill>
              </a:rPr>
              <a:t>lĩnh</a:t>
            </a:r>
            <a:r>
              <a:rPr lang="en-US" sz="4800" b="1" dirty="0">
                <a:solidFill>
                  <a:srgbClr val="FFFF00"/>
                </a:solidFill>
              </a:rPr>
              <a:t> </a:t>
            </a:r>
            <a:r>
              <a:rPr lang="en-US" sz="4800" b="1" dirty="0" err="1">
                <a:solidFill>
                  <a:srgbClr val="FFFF00"/>
                </a:solidFill>
              </a:rPr>
              <a:t>vực</a:t>
            </a:r>
            <a:r>
              <a:rPr lang="en-US" sz="4800" b="1" dirty="0">
                <a:solidFill>
                  <a:srgbClr val="FFFF00"/>
                </a:solidFill>
              </a:rPr>
              <a:t> </a:t>
            </a:r>
            <a:r>
              <a:rPr lang="en-US" sz="4800" b="1" dirty="0" err="1">
                <a:solidFill>
                  <a:srgbClr val="FFFF00"/>
                </a:solidFill>
              </a:rPr>
              <a:t>đời</a:t>
            </a:r>
            <a:r>
              <a:rPr lang="en-US" sz="4800" b="1" dirty="0">
                <a:solidFill>
                  <a:srgbClr val="FFFF00"/>
                </a:solidFill>
              </a:rPr>
              <a:t> </a:t>
            </a:r>
            <a:r>
              <a:rPr lang="en-US" sz="4800" b="1" dirty="0" err="1">
                <a:solidFill>
                  <a:srgbClr val="FFFF00"/>
                </a:solidFill>
              </a:rPr>
              <a:t>sống</a:t>
            </a:r>
            <a:r>
              <a:rPr lang="en-US" sz="4800" b="1" dirty="0">
                <a:solidFill>
                  <a:srgbClr val="FFFF00"/>
                </a:solidFill>
              </a:rPr>
              <a:t> </a:t>
            </a:r>
            <a:r>
              <a:rPr lang="en-US" sz="4800" b="1" dirty="0" err="1">
                <a:solidFill>
                  <a:srgbClr val="FFFF00"/>
                </a:solidFill>
              </a:rPr>
              <a:t>và</a:t>
            </a:r>
            <a:r>
              <a:rPr lang="en-US" sz="4800" b="1" dirty="0">
                <a:solidFill>
                  <a:srgbClr val="FFFF00"/>
                </a:solidFill>
              </a:rPr>
              <a:t> </a:t>
            </a:r>
            <a:r>
              <a:rPr lang="en-US" sz="4800" b="1" dirty="0" err="1">
                <a:solidFill>
                  <a:srgbClr val="FFFF00"/>
                </a:solidFill>
              </a:rPr>
              <a:t>sản</a:t>
            </a:r>
            <a:r>
              <a:rPr lang="en-US" sz="4800" b="1" dirty="0">
                <a:solidFill>
                  <a:srgbClr val="FFFF00"/>
                </a:solidFill>
              </a:rPr>
              <a:t> </a:t>
            </a:r>
            <a:r>
              <a:rPr lang="en-US" sz="4800" b="1" dirty="0" err="1">
                <a:solidFill>
                  <a:srgbClr val="FFFF00"/>
                </a:solidFill>
              </a:rPr>
              <a:t>xuất</a:t>
            </a:r>
            <a:r>
              <a:rPr lang="en-US" sz="4800" b="1" dirty="0">
                <a:solidFill>
                  <a:srgbClr val="FFFF00"/>
                </a:solidFill>
              </a:rPr>
              <a:t>. </a:t>
            </a:r>
          </a:p>
          <a:p>
            <a:r>
              <a:rPr lang="en-US" sz="4800" b="1" dirty="0" err="1">
                <a:solidFill>
                  <a:srgbClr val="FFFF00"/>
                </a:solidFill>
              </a:rPr>
              <a:t>Cần</a:t>
            </a:r>
            <a:r>
              <a:rPr lang="en-US" sz="4800" b="1" dirty="0">
                <a:solidFill>
                  <a:srgbClr val="FFFF00"/>
                </a:solidFill>
              </a:rPr>
              <a:t> </a:t>
            </a:r>
            <a:r>
              <a:rPr lang="en-US" sz="4800" b="1" dirty="0" err="1">
                <a:solidFill>
                  <a:srgbClr val="FFFF00"/>
                </a:solidFill>
              </a:rPr>
              <a:t>sử</a:t>
            </a:r>
            <a:r>
              <a:rPr lang="en-US" sz="4800" b="1" dirty="0">
                <a:solidFill>
                  <a:srgbClr val="FFFF00"/>
                </a:solidFill>
              </a:rPr>
              <a:t> </a:t>
            </a:r>
            <a:r>
              <a:rPr lang="en-US" sz="4800" b="1" dirty="0" err="1">
                <a:solidFill>
                  <a:srgbClr val="FFFF00"/>
                </a:solidFill>
              </a:rPr>
              <a:t>dụng</a:t>
            </a:r>
            <a:r>
              <a:rPr lang="en-US" sz="4800" b="1" dirty="0">
                <a:solidFill>
                  <a:srgbClr val="FFFF00"/>
                </a:solidFill>
              </a:rPr>
              <a:t> </a:t>
            </a:r>
            <a:r>
              <a:rPr lang="en-US" sz="4800" b="1" dirty="0" err="1">
                <a:solidFill>
                  <a:srgbClr val="FFFF00"/>
                </a:solidFill>
              </a:rPr>
              <a:t>chúng</a:t>
            </a:r>
            <a:r>
              <a:rPr lang="en-US" sz="4800" b="1" dirty="0">
                <a:solidFill>
                  <a:srgbClr val="FFFF00"/>
                </a:solidFill>
              </a:rPr>
              <a:t> an </a:t>
            </a:r>
            <a:r>
              <a:rPr lang="en-US" sz="4800" b="1" dirty="0" err="1">
                <a:solidFill>
                  <a:srgbClr val="FFFF00"/>
                </a:solidFill>
              </a:rPr>
              <a:t>toàn</a:t>
            </a:r>
            <a:r>
              <a:rPr lang="en-US" sz="4800" b="1" dirty="0">
                <a:solidFill>
                  <a:srgbClr val="FFFF00"/>
                </a:solidFill>
              </a:rPr>
              <a:t>, </a:t>
            </a:r>
            <a:r>
              <a:rPr lang="en-US" sz="4800" b="1" dirty="0" err="1">
                <a:solidFill>
                  <a:srgbClr val="FFFF00"/>
                </a:solidFill>
              </a:rPr>
              <a:t>hợp</a:t>
            </a:r>
            <a:r>
              <a:rPr lang="en-US" sz="4800" b="1" dirty="0">
                <a:solidFill>
                  <a:srgbClr val="FFFF00"/>
                </a:solidFill>
              </a:rPr>
              <a:t> </a:t>
            </a:r>
            <a:r>
              <a:rPr lang="en-US" sz="4800" b="1" dirty="0" err="1">
                <a:solidFill>
                  <a:srgbClr val="FFFF00"/>
                </a:solidFill>
              </a:rPr>
              <a:t>lí</a:t>
            </a:r>
            <a:r>
              <a:rPr lang="en-US" sz="4800" b="1" dirty="0">
                <a:solidFill>
                  <a:srgbClr val="FFFF00"/>
                </a:solidFill>
              </a:rPr>
              <a:t> </a:t>
            </a:r>
            <a:r>
              <a:rPr lang="en-US" sz="4800" b="1" dirty="0" err="1">
                <a:solidFill>
                  <a:srgbClr val="FFFF00"/>
                </a:solidFill>
              </a:rPr>
              <a:t>và</a:t>
            </a:r>
            <a:r>
              <a:rPr lang="en-US" sz="4800" b="1" dirty="0">
                <a:solidFill>
                  <a:srgbClr val="FFFF00"/>
                </a:solidFill>
              </a:rPr>
              <a:t> </a:t>
            </a:r>
            <a:r>
              <a:rPr lang="en-US" sz="4800" b="1" dirty="0" err="1">
                <a:solidFill>
                  <a:srgbClr val="FFFF00"/>
                </a:solidFill>
              </a:rPr>
              <a:t>bảo</a:t>
            </a:r>
            <a:r>
              <a:rPr lang="en-US" sz="4800" b="1" dirty="0">
                <a:solidFill>
                  <a:srgbClr val="FFFF00"/>
                </a:solidFill>
              </a:rPr>
              <a:t> </a:t>
            </a:r>
            <a:r>
              <a:rPr lang="en-US" sz="4800" b="1" dirty="0" err="1">
                <a:solidFill>
                  <a:srgbClr val="FFFF00"/>
                </a:solidFill>
              </a:rPr>
              <a:t>đảm</a:t>
            </a:r>
            <a:r>
              <a:rPr lang="en-US" sz="4800" b="1" dirty="0">
                <a:solidFill>
                  <a:srgbClr val="FFFF00"/>
                </a:solidFill>
              </a:rPr>
              <a:t> </a:t>
            </a:r>
            <a:r>
              <a:rPr lang="en-US" sz="4800" b="1" dirty="0" err="1">
                <a:solidFill>
                  <a:srgbClr val="FFFF00"/>
                </a:solidFill>
              </a:rPr>
              <a:t>sự</a:t>
            </a:r>
            <a:r>
              <a:rPr lang="en-US" sz="4800" b="1" dirty="0">
                <a:solidFill>
                  <a:srgbClr val="FFFF00"/>
                </a:solidFill>
              </a:rPr>
              <a:t> </a:t>
            </a:r>
            <a:r>
              <a:rPr lang="en-US" sz="4800" b="1" dirty="0" err="1">
                <a:solidFill>
                  <a:srgbClr val="FFFF00"/>
                </a:solidFill>
              </a:rPr>
              <a:t>phát</a:t>
            </a:r>
            <a:r>
              <a:rPr lang="en-US" sz="4800" b="1" dirty="0">
                <a:solidFill>
                  <a:srgbClr val="FFFF00"/>
                </a:solidFill>
              </a:rPr>
              <a:t> </a:t>
            </a:r>
            <a:r>
              <a:rPr lang="en-US" sz="4800" b="1" dirty="0" err="1">
                <a:solidFill>
                  <a:srgbClr val="FFFF00"/>
                </a:solidFill>
              </a:rPr>
              <a:t>triển</a:t>
            </a:r>
            <a:r>
              <a:rPr lang="en-US" sz="4800" b="1" dirty="0">
                <a:solidFill>
                  <a:srgbClr val="FFFF00"/>
                </a:solidFill>
              </a:rPr>
              <a:t> </a:t>
            </a:r>
            <a:r>
              <a:rPr lang="en-US" sz="4800" b="1" dirty="0" err="1">
                <a:solidFill>
                  <a:srgbClr val="FFFF00"/>
                </a:solidFill>
              </a:rPr>
              <a:t>bền</a:t>
            </a:r>
            <a:r>
              <a:rPr lang="en-US" sz="4800" b="1" dirty="0">
                <a:solidFill>
                  <a:srgbClr val="FFFF00"/>
                </a:solidFill>
              </a:rPr>
              <a:t> </a:t>
            </a:r>
            <a:r>
              <a:rPr lang="en-US" sz="4800" b="1" dirty="0" err="1">
                <a:solidFill>
                  <a:srgbClr val="FFFF00"/>
                </a:solidFill>
              </a:rPr>
              <a:t>vững</a:t>
            </a:r>
            <a:r>
              <a:rPr lang="en-US" sz="4800" b="1" dirty="0">
                <a:solidFill>
                  <a:srgbClr val="FFFF00"/>
                </a:solidFill>
              </a:rPr>
              <a:t>.</a:t>
            </a:r>
          </a:p>
        </p:txBody>
      </p:sp>
    </p:spTree>
    <p:extLst>
      <p:ext uri="{BB962C8B-B14F-4D97-AF65-F5344CB8AC3E}">
        <p14:creationId xmlns:p14="http://schemas.microsoft.com/office/powerpoint/2010/main" val="876695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93A66F-38A0-F7C9-EA7C-35FADD06FB82}"/>
              </a:ext>
            </a:extLst>
          </p:cNvPr>
          <p:cNvSpPr txBox="1"/>
          <p:nvPr/>
        </p:nvSpPr>
        <p:spPr>
          <a:xfrm>
            <a:off x="0" y="0"/>
            <a:ext cx="9144000" cy="1754326"/>
          </a:xfrm>
          <a:prstGeom prst="rect">
            <a:avLst/>
          </a:prstGeom>
          <a:solidFill>
            <a:srgbClr val="002060"/>
          </a:solidFill>
        </p:spPr>
        <p:txBody>
          <a:bodyPr wrap="square">
            <a:spAutoFit/>
          </a:bodyPr>
          <a:lstStyle/>
          <a:p>
            <a:r>
              <a:rPr lang="en-US" sz="3600" b="1" dirty="0" err="1">
                <a:solidFill>
                  <a:srgbClr val="FFFF00"/>
                </a:solidFill>
              </a:rPr>
              <a:t>Lấy</a:t>
            </a:r>
            <a:r>
              <a:rPr lang="en-US" sz="3600" b="1" dirty="0">
                <a:solidFill>
                  <a:srgbClr val="FFFF00"/>
                </a:solidFill>
              </a:rPr>
              <a:t> </a:t>
            </a:r>
            <a:r>
              <a:rPr lang="en-US" sz="3600" b="1" dirty="0" err="1">
                <a:solidFill>
                  <a:srgbClr val="FFFF00"/>
                </a:solidFill>
              </a:rPr>
              <a:t>một</a:t>
            </a:r>
            <a:r>
              <a:rPr lang="en-US" sz="3600" b="1" dirty="0">
                <a:solidFill>
                  <a:srgbClr val="FFFF00"/>
                </a:solidFill>
              </a:rPr>
              <a:t>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ví</a:t>
            </a:r>
            <a:r>
              <a:rPr lang="en-US" sz="3600" b="1" dirty="0">
                <a:solidFill>
                  <a:srgbClr val="FFFF00"/>
                </a:solidFill>
              </a:rPr>
              <a:t> </a:t>
            </a:r>
            <a:r>
              <a:rPr lang="en-US" sz="3600" b="1" dirty="0" err="1">
                <a:solidFill>
                  <a:srgbClr val="FFFF00"/>
                </a:solidFill>
              </a:rPr>
              <a:t>dụ</a:t>
            </a:r>
            <a:r>
              <a:rPr lang="en-US" sz="3600" b="1" dirty="0">
                <a:solidFill>
                  <a:srgbClr val="FFFF00"/>
                </a:solidFill>
              </a:rPr>
              <a:t> </a:t>
            </a:r>
            <a:r>
              <a:rPr lang="en-US" sz="3600" b="1" dirty="0" err="1">
                <a:solidFill>
                  <a:srgbClr val="FFFF00"/>
                </a:solidFill>
              </a:rPr>
              <a:t>về</a:t>
            </a:r>
            <a:r>
              <a:rPr lang="en-US" sz="3600" b="1" dirty="0">
                <a:solidFill>
                  <a:srgbClr val="FFFF00"/>
                </a:solidFill>
              </a:rPr>
              <a:t> </a:t>
            </a:r>
            <a:r>
              <a:rPr lang="en-US" sz="3600" b="1" dirty="0" err="1">
                <a:solidFill>
                  <a:srgbClr val="FFFF00"/>
                </a:solidFill>
              </a:rPr>
              <a:t>việc</a:t>
            </a:r>
            <a:r>
              <a:rPr lang="en-US" sz="3600" b="1" dirty="0">
                <a:solidFill>
                  <a:srgbClr val="FFFF00"/>
                </a:solidFill>
              </a:rPr>
              <a:t> </a:t>
            </a:r>
            <a:r>
              <a:rPr lang="en-US" sz="3600" b="1" dirty="0" err="1">
                <a:solidFill>
                  <a:srgbClr val="FFFF00"/>
                </a:solidFill>
              </a:rPr>
              <a:t>sử</a:t>
            </a:r>
            <a:r>
              <a:rPr lang="en-US" sz="3600" b="1" dirty="0">
                <a:solidFill>
                  <a:srgbClr val="FFFF00"/>
                </a:solidFill>
              </a:rPr>
              <a:t> </a:t>
            </a:r>
            <a:r>
              <a:rPr lang="en-US" sz="3600" b="1" dirty="0" err="1">
                <a:solidFill>
                  <a:srgbClr val="FFFF00"/>
                </a:solidFill>
              </a:rPr>
              <a:t>dụng</a:t>
            </a:r>
            <a:r>
              <a:rPr lang="en-US" sz="3600" b="1" dirty="0">
                <a:solidFill>
                  <a:srgbClr val="FFFF00"/>
                </a:solidFill>
              </a:rPr>
              <a:t> </a:t>
            </a:r>
            <a:r>
              <a:rPr lang="en-US" sz="3600" b="1" dirty="0" err="1">
                <a:solidFill>
                  <a:srgbClr val="FFFF00"/>
                </a:solidFill>
              </a:rPr>
              <a:t>một</a:t>
            </a:r>
            <a:r>
              <a:rPr lang="en-US" sz="3600" b="1" dirty="0">
                <a:solidFill>
                  <a:srgbClr val="FFFF00"/>
                </a:solidFill>
              </a:rPr>
              <a:t> </a:t>
            </a:r>
            <a:r>
              <a:rPr lang="en-US" sz="3600" b="1" dirty="0" err="1">
                <a:solidFill>
                  <a:srgbClr val="FFFF00"/>
                </a:solidFill>
              </a:rPr>
              <a:t>số</a:t>
            </a:r>
            <a:r>
              <a:rPr lang="en-US" sz="3600" b="1" dirty="0">
                <a:solidFill>
                  <a:srgbClr val="FFFF00"/>
                </a:solidFill>
              </a:rPr>
              <a:t> </a:t>
            </a:r>
            <a:r>
              <a:rPr lang="en-US" sz="3600" b="1" dirty="0" err="1">
                <a:solidFill>
                  <a:srgbClr val="FFFF00"/>
                </a:solidFill>
              </a:rPr>
              <a:t>vật</a:t>
            </a:r>
            <a:r>
              <a:rPr lang="en-US" sz="3600" b="1" dirty="0">
                <a:solidFill>
                  <a:srgbClr val="FFFF00"/>
                </a:solidFill>
              </a:rPr>
              <a:t> </a:t>
            </a:r>
            <a:r>
              <a:rPr lang="en-US" sz="3600" b="1" dirty="0" err="1">
                <a:solidFill>
                  <a:srgbClr val="FFFF00"/>
                </a:solidFill>
              </a:rPr>
              <a:t>liệu</a:t>
            </a:r>
            <a:r>
              <a:rPr lang="en-US" sz="3600" b="1" dirty="0">
                <a:solidFill>
                  <a:srgbClr val="FFFF00"/>
                </a:solidFill>
              </a:rPr>
              <a:t> an </a:t>
            </a:r>
            <a:r>
              <a:rPr lang="en-US" sz="3600" b="1" dirty="0" err="1">
                <a:solidFill>
                  <a:srgbClr val="FFFF00"/>
                </a:solidFill>
              </a:rPr>
              <a:t>toàn</a:t>
            </a:r>
            <a:r>
              <a:rPr lang="en-US" sz="3600" b="1" dirty="0">
                <a:solidFill>
                  <a:srgbClr val="FFFF00"/>
                </a:solidFill>
              </a:rPr>
              <a:t>, </a:t>
            </a:r>
            <a:r>
              <a:rPr lang="en-US" sz="3600" b="1" dirty="0" err="1">
                <a:solidFill>
                  <a:srgbClr val="FFFF00"/>
                </a:solidFill>
              </a:rPr>
              <a:t>hiệu</a:t>
            </a:r>
            <a:r>
              <a:rPr lang="en-US" sz="3600" b="1" dirty="0">
                <a:solidFill>
                  <a:srgbClr val="FFFF00"/>
                </a:solidFill>
              </a:rPr>
              <a:t> </a:t>
            </a:r>
            <a:r>
              <a:rPr lang="en-US" sz="3600" b="1" dirty="0" err="1">
                <a:solidFill>
                  <a:srgbClr val="FFFF00"/>
                </a:solidFill>
              </a:rPr>
              <a:t>quả</a:t>
            </a:r>
            <a:r>
              <a:rPr lang="en-US" sz="3600" b="1" dirty="0">
                <a:solidFill>
                  <a:srgbClr val="FFFF00"/>
                </a:solidFill>
              </a:rPr>
              <a:t> </a:t>
            </a:r>
            <a:r>
              <a:rPr lang="en-US" sz="3600" b="1" dirty="0" err="1">
                <a:solidFill>
                  <a:srgbClr val="FFFF00"/>
                </a:solidFill>
              </a:rPr>
              <a:t>và</a:t>
            </a:r>
            <a:r>
              <a:rPr lang="en-US" sz="3600" b="1" dirty="0">
                <a:solidFill>
                  <a:srgbClr val="FFFF00"/>
                </a:solidFill>
              </a:rPr>
              <a:t> </a:t>
            </a:r>
            <a:r>
              <a:rPr lang="en-US" sz="3600" b="1" dirty="0" err="1">
                <a:solidFill>
                  <a:srgbClr val="FFFF00"/>
                </a:solidFill>
              </a:rPr>
              <a:t>bảo</a:t>
            </a:r>
            <a:r>
              <a:rPr lang="en-US" sz="3600" b="1" dirty="0">
                <a:solidFill>
                  <a:srgbClr val="FFFF00"/>
                </a:solidFill>
              </a:rPr>
              <a:t> </a:t>
            </a:r>
            <a:r>
              <a:rPr lang="en-US" sz="3600" b="1" dirty="0" err="1">
                <a:solidFill>
                  <a:srgbClr val="FFFF00"/>
                </a:solidFill>
              </a:rPr>
              <a:t>đảm</a:t>
            </a:r>
            <a:r>
              <a:rPr lang="en-US" sz="3600" b="1" dirty="0">
                <a:solidFill>
                  <a:srgbClr val="FFFF00"/>
                </a:solidFill>
              </a:rPr>
              <a:t> </a:t>
            </a:r>
            <a:r>
              <a:rPr lang="en-US" sz="3600" b="1" dirty="0" err="1">
                <a:solidFill>
                  <a:srgbClr val="FFFF00"/>
                </a:solidFill>
              </a:rPr>
              <a:t>sự</a:t>
            </a:r>
            <a:r>
              <a:rPr lang="en-US" sz="3600" b="1" dirty="0">
                <a:solidFill>
                  <a:srgbClr val="FFFF00"/>
                </a:solidFill>
              </a:rPr>
              <a:t> </a:t>
            </a:r>
            <a:r>
              <a:rPr lang="en-US" sz="3600" b="1" dirty="0" err="1">
                <a:solidFill>
                  <a:srgbClr val="FFFF00"/>
                </a:solidFill>
              </a:rPr>
              <a:t>phát</a:t>
            </a:r>
            <a:r>
              <a:rPr lang="en-US" sz="3600" b="1" dirty="0">
                <a:solidFill>
                  <a:srgbClr val="FFFF00"/>
                </a:solidFill>
              </a:rPr>
              <a:t> </a:t>
            </a:r>
            <a:r>
              <a:rPr lang="en-US" sz="3600" b="1" dirty="0" err="1">
                <a:solidFill>
                  <a:srgbClr val="FFFF00"/>
                </a:solidFill>
              </a:rPr>
              <a:t>triển</a:t>
            </a:r>
            <a:r>
              <a:rPr lang="en-US" sz="3600" b="1" dirty="0">
                <a:solidFill>
                  <a:srgbClr val="FFFF00"/>
                </a:solidFill>
              </a:rPr>
              <a:t> </a:t>
            </a:r>
            <a:r>
              <a:rPr lang="en-US" sz="3600" b="1" dirty="0" err="1">
                <a:solidFill>
                  <a:srgbClr val="FFFF00"/>
                </a:solidFill>
              </a:rPr>
              <a:t>bền</a:t>
            </a:r>
            <a:r>
              <a:rPr lang="en-US" sz="3600" b="1" dirty="0">
                <a:solidFill>
                  <a:srgbClr val="FFFF00"/>
                </a:solidFill>
              </a:rPr>
              <a:t> </a:t>
            </a:r>
            <a:r>
              <a:rPr lang="en-US" sz="3600" b="1" dirty="0" err="1">
                <a:solidFill>
                  <a:srgbClr val="FFFF00"/>
                </a:solidFill>
              </a:rPr>
              <a:t>vững</a:t>
            </a:r>
            <a:r>
              <a:rPr lang="en-US" sz="3600" b="1" dirty="0">
                <a:solidFill>
                  <a:srgbClr val="FFFF00"/>
                </a:solidFill>
              </a:rPr>
              <a:t>.</a:t>
            </a:r>
          </a:p>
        </p:txBody>
      </p:sp>
      <p:sp>
        <p:nvSpPr>
          <p:cNvPr id="4" name="TextBox 3">
            <a:extLst>
              <a:ext uri="{FF2B5EF4-FFF2-40B4-BE49-F238E27FC236}">
                <a16:creationId xmlns:a16="http://schemas.microsoft.com/office/drawing/2014/main" id="{57687C27-026D-2397-DAE0-EC524258AB9C}"/>
              </a:ext>
            </a:extLst>
          </p:cNvPr>
          <p:cNvSpPr txBox="1"/>
          <p:nvPr/>
        </p:nvSpPr>
        <p:spPr>
          <a:xfrm>
            <a:off x="0" y="2033337"/>
            <a:ext cx="9144000" cy="2862322"/>
          </a:xfrm>
          <a:prstGeom prst="rect">
            <a:avLst/>
          </a:prstGeom>
          <a:solidFill>
            <a:srgbClr val="FBD1F3"/>
          </a:solidFill>
        </p:spPr>
        <p:txBody>
          <a:bodyPr wrap="square">
            <a:spAutoFit/>
          </a:bodyPr>
          <a:lstStyle/>
          <a:p>
            <a:r>
              <a:rPr lang="en-US" sz="3600" b="1" dirty="0" err="1">
                <a:solidFill>
                  <a:srgbClr val="002060"/>
                </a:solidFill>
              </a:rPr>
              <a:t>Bảo</a:t>
            </a:r>
            <a:r>
              <a:rPr lang="en-US" sz="3600" b="1" dirty="0">
                <a:solidFill>
                  <a:srgbClr val="002060"/>
                </a:solidFill>
              </a:rPr>
              <a:t> </a:t>
            </a:r>
            <a:r>
              <a:rPr lang="en-US" sz="3600" b="1" dirty="0" err="1">
                <a:solidFill>
                  <a:srgbClr val="002060"/>
                </a:solidFill>
              </a:rPr>
              <a:t>vệ</a:t>
            </a:r>
            <a:r>
              <a:rPr lang="en-US" sz="3600" b="1" dirty="0">
                <a:solidFill>
                  <a:srgbClr val="002060"/>
                </a:solidFill>
              </a:rPr>
              <a:t> </a:t>
            </a:r>
            <a:r>
              <a:rPr lang="en-US" sz="3600" b="1" dirty="0" err="1">
                <a:solidFill>
                  <a:srgbClr val="002060"/>
                </a:solidFill>
              </a:rPr>
              <a:t>cốc</a:t>
            </a:r>
            <a:r>
              <a:rPr lang="en-US" sz="3600" b="1" dirty="0">
                <a:solidFill>
                  <a:srgbClr val="002060"/>
                </a:solidFill>
              </a:rPr>
              <a:t>, chai </a:t>
            </a:r>
            <a:r>
              <a:rPr lang="en-US" sz="3600" b="1" dirty="0" err="1">
                <a:solidFill>
                  <a:srgbClr val="002060"/>
                </a:solidFill>
              </a:rPr>
              <a:t>thủy</a:t>
            </a:r>
            <a:r>
              <a:rPr lang="en-US" sz="3600" b="1" dirty="0">
                <a:solidFill>
                  <a:srgbClr val="002060"/>
                </a:solidFill>
              </a:rPr>
              <a:t> </a:t>
            </a:r>
            <a:r>
              <a:rPr lang="en-US" sz="3600" b="1" dirty="0" err="1">
                <a:solidFill>
                  <a:srgbClr val="002060"/>
                </a:solidFill>
              </a:rPr>
              <a:t>tinh</a:t>
            </a:r>
            <a:r>
              <a:rPr lang="en-US" sz="3600" b="1" dirty="0">
                <a:solidFill>
                  <a:srgbClr val="002060"/>
                </a:solidFill>
              </a:rPr>
              <a:t>: </a:t>
            </a:r>
            <a:r>
              <a:rPr lang="en-US" sz="3600" b="1" dirty="0" err="1">
                <a:solidFill>
                  <a:srgbClr val="002060"/>
                </a:solidFill>
              </a:rPr>
              <a:t>tránh</a:t>
            </a:r>
            <a:r>
              <a:rPr lang="en-US" sz="3600" b="1" dirty="0">
                <a:solidFill>
                  <a:srgbClr val="002060"/>
                </a:solidFill>
              </a:rPr>
              <a:t> </a:t>
            </a:r>
            <a:r>
              <a:rPr lang="en-US" sz="3600" b="1" dirty="0" err="1">
                <a:solidFill>
                  <a:srgbClr val="002060"/>
                </a:solidFill>
              </a:rPr>
              <a:t>va</a:t>
            </a:r>
            <a:r>
              <a:rPr lang="en-US" sz="3600" b="1" dirty="0">
                <a:solidFill>
                  <a:srgbClr val="002060"/>
                </a:solidFill>
              </a:rPr>
              <a:t> </a:t>
            </a:r>
            <a:r>
              <a:rPr lang="en-US" sz="3600" b="1" dirty="0" err="1">
                <a:solidFill>
                  <a:srgbClr val="002060"/>
                </a:solidFill>
              </a:rPr>
              <a:t>chạm</a:t>
            </a:r>
            <a:r>
              <a:rPr lang="en-US" sz="3600" b="1" dirty="0">
                <a:solidFill>
                  <a:srgbClr val="002060"/>
                </a:solidFill>
              </a:rPr>
              <a:t> </a:t>
            </a:r>
            <a:r>
              <a:rPr lang="en-US" sz="3600" b="1" dirty="0" err="1">
                <a:solidFill>
                  <a:srgbClr val="002060"/>
                </a:solidFill>
              </a:rPr>
              <a:t>mạnh</a:t>
            </a:r>
            <a:r>
              <a:rPr lang="en-US" sz="3600" b="1" dirty="0">
                <a:solidFill>
                  <a:srgbClr val="002060"/>
                </a:solidFill>
              </a:rPr>
              <a:t>.</a:t>
            </a:r>
          </a:p>
          <a:p>
            <a:r>
              <a:rPr lang="en-US" sz="3600" b="1" dirty="0" err="1">
                <a:solidFill>
                  <a:srgbClr val="002060"/>
                </a:solidFill>
              </a:rPr>
              <a:t>Bảo</a:t>
            </a:r>
            <a:r>
              <a:rPr lang="en-US" sz="3600" b="1" dirty="0">
                <a:solidFill>
                  <a:srgbClr val="002060"/>
                </a:solidFill>
              </a:rPr>
              <a:t> </a:t>
            </a:r>
            <a:r>
              <a:rPr lang="en-US" sz="3600" b="1" dirty="0" err="1">
                <a:solidFill>
                  <a:srgbClr val="002060"/>
                </a:solidFill>
              </a:rPr>
              <a:t>vệ</a:t>
            </a:r>
            <a:r>
              <a:rPr lang="en-US" sz="3600" b="1" dirty="0">
                <a:solidFill>
                  <a:srgbClr val="002060"/>
                </a:solidFill>
              </a:rPr>
              <a:t> </a:t>
            </a:r>
            <a:r>
              <a:rPr lang="en-US" sz="3600" b="1" dirty="0" err="1">
                <a:solidFill>
                  <a:srgbClr val="002060"/>
                </a:solidFill>
              </a:rPr>
              <a:t>xe</a:t>
            </a:r>
            <a:r>
              <a:rPr lang="en-US" sz="3600" b="1" dirty="0">
                <a:solidFill>
                  <a:srgbClr val="002060"/>
                </a:solidFill>
              </a:rPr>
              <a:t> </a:t>
            </a:r>
            <a:r>
              <a:rPr lang="en-US" sz="3600" b="1" dirty="0" err="1">
                <a:solidFill>
                  <a:srgbClr val="002060"/>
                </a:solidFill>
              </a:rPr>
              <a:t>bằng</a:t>
            </a:r>
            <a:r>
              <a:rPr lang="en-US" sz="3600" b="1" dirty="0">
                <a:solidFill>
                  <a:srgbClr val="002060"/>
                </a:solidFill>
              </a:rPr>
              <a:t> </a:t>
            </a:r>
            <a:r>
              <a:rPr lang="en-US" sz="3600" b="1" dirty="0" err="1">
                <a:solidFill>
                  <a:srgbClr val="002060"/>
                </a:solidFill>
              </a:rPr>
              <a:t>sắt</a:t>
            </a:r>
            <a:r>
              <a:rPr lang="en-US" sz="3600" b="1" dirty="0">
                <a:solidFill>
                  <a:srgbClr val="002060"/>
                </a:solidFill>
              </a:rPr>
              <a:t>: </a:t>
            </a:r>
            <a:r>
              <a:rPr lang="en-US" sz="3600" b="1" dirty="0" err="1">
                <a:solidFill>
                  <a:srgbClr val="002060"/>
                </a:solidFill>
              </a:rPr>
              <a:t>bôi</a:t>
            </a:r>
            <a:r>
              <a:rPr lang="en-US" sz="3600" b="1" dirty="0">
                <a:solidFill>
                  <a:srgbClr val="002060"/>
                </a:solidFill>
              </a:rPr>
              <a:t> </a:t>
            </a:r>
            <a:r>
              <a:rPr lang="en-US" sz="3600" b="1" dirty="0" err="1">
                <a:solidFill>
                  <a:srgbClr val="002060"/>
                </a:solidFill>
              </a:rPr>
              <a:t>dầu</a:t>
            </a:r>
            <a:r>
              <a:rPr lang="en-US" sz="3600" b="1" dirty="0">
                <a:solidFill>
                  <a:srgbClr val="002060"/>
                </a:solidFill>
              </a:rPr>
              <a:t> </a:t>
            </a:r>
            <a:r>
              <a:rPr lang="en-US" sz="3600" b="1" dirty="0" err="1">
                <a:solidFill>
                  <a:srgbClr val="002060"/>
                </a:solidFill>
              </a:rPr>
              <a:t>mỡ</a:t>
            </a:r>
            <a:r>
              <a:rPr lang="en-US" sz="3600" b="1" dirty="0">
                <a:solidFill>
                  <a:srgbClr val="002060"/>
                </a:solidFill>
              </a:rPr>
              <a:t>.</a:t>
            </a:r>
          </a:p>
          <a:p>
            <a:r>
              <a:rPr lang="en-US" sz="3600" b="1" dirty="0" err="1">
                <a:solidFill>
                  <a:srgbClr val="002060"/>
                </a:solidFill>
              </a:rPr>
              <a:t>Sử</a:t>
            </a:r>
            <a:r>
              <a:rPr lang="en-US" sz="3600" b="1" dirty="0">
                <a:solidFill>
                  <a:srgbClr val="002060"/>
                </a:solidFill>
              </a:rPr>
              <a:t>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đúng</a:t>
            </a:r>
            <a:r>
              <a:rPr lang="en-US" sz="3600" b="1" dirty="0">
                <a:solidFill>
                  <a:srgbClr val="002060"/>
                </a:solidFill>
              </a:rPr>
              <a:t> </a:t>
            </a:r>
            <a:r>
              <a:rPr lang="en-US" sz="3600" b="1" dirty="0" err="1">
                <a:solidFill>
                  <a:srgbClr val="002060"/>
                </a:solidFill>
              </a:rPr>
              <a:t>cách</a:t>
            </a:r>
            <a:r>
              <a:rPr lang="en-US" sz="3600" b="1" dirty="0">
                <a:solidFill>
                  <a:srgbClr val="002060"/>
                </a:solidFill>
              </a:rPr>
              <a:t>.</a:t>
            </a:r>
          </a:p>
          <a:p>
            <a:r>
              <a:rPr lang="en-US" sz="3600" b="1" dirty="0" err="1">
                <a:solidFill>
                  <a:srgbClr val="002060"/>
                </a:solidFill>
              </a:rPr>
              <a:t>Tái</a:t>
            </a:r>
            <a:r>
              <a:rPr lang="en-US" sz="3600" b="1" dirty="0">
                <a:solidFill>
                  <a:srgbClr val="002060"/>
                </a:solidFill>
              </a:rPr>
              <a:t> </a:t>
            </a:r>
            <a:r>
              <a:rPr lang="en-US" sz="3600" b="1" dirty="0" err="1">
                <a:solidFill>
                  <a:srgbClr val="002060"/>
                </a:solidFill>
              </a:rPr>
              <a:t>sử</a:t>
            </a:r>
            <a:r>
              <a:rPr lang="en-US" sz="3600" b="1" dirty="0">
                <a:solidFill>
                  <a:srgbClr val="002060"/>
                </a:solidFill>
              </a:rPr>
              <a:t>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nilon</a:t>
            </a:r>
            <a:r>
              <a:rPr lang="en-US" sz="3600" b="1" dirty="0">
                <a:solidFill>
                  <a:srgbClr val="002060"/>
                </a:solidFill>
              </a:rPr>
              <a:t>...</a:t>
            </a:r>
          </a:p>
        </p:txBody>
      </p:sp>
    </p:spTree>
    <p:extLst>
      <p:ext uri="{BB962C8B-B14F-4D97-AF65-F5344CB8AC3E}">
        <p14:creationId xmlns:p14="http://schemas.microsoft.com/office/powerpoint/2010/main" val="8155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7" name="TextBox 6">
            <a:extLst>
              <a:ext uri="{FF2B5EF4-FFF2-40B4-BE49-F238E27FC236}">
                <a16:creationId xmlns:a16="http://schemas.microsoft.com/office/drawing/2014/main" id="{1AB2EDBE-8588-FB93-FD21-927DC0978511}"/>
              </a:ext>
            </a:extLst>
          </p:cNvPr>
          <p:cNvSpPr txBox="1"/>
          <p:nvPr/>
        </p:nvSpPr>
        <p:spPr>
          <a:xfrm>
            <a:off x="114596" y="76250"/>
            <a:ext cx="9029404" cy="1384995"/>
          </a:xfrm>
          <a:prstGeom prst="rect">
            <a:avLst/>
          </a:prstGeom>
          <a:solidFill>
            <a:schemeClr val="accent5">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Tìm một số dẫn chứng để chỉ ra rằng việc sử dụng nhựa không hợp lí có thể tác động tiêu cực đến sức khoẻ và môi trường?</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BA6C5-15D6-63AD-E890-91C8573310E3}"/>
              </a:ext>
            </a:extLst>
          </p:cNvPr>
          <p:cNvSpPr txBox="1"/>
          <p:nvPr/>
        </p:nvSpPr>
        <p:spPr>
          <a:xfrm>
            <a:off x="114596" y="1605098"/>
            <a:ext cx="9029403" cy="3539430"/>
          </a:xfrm>
          <a:prstGeom prst="rect">
            <a:avLst/>
          </a:prstGeom>
          <a:noFill/>
        </p:spPr>
        <p:txBody>
          <a:bodyPr wrap="square">
            <a:spAutoFit/>
          </a:bodyPr>
          <a:lstStyle/>
          <a:p>
            <a:pPr algn="just"/>
            <a:r>
              <a:rPr lang="vi-VN" sz="2800" b="0" i="0">
                <a:solidFill>
                  <a:srgbClr val="FFFF00"/>
                </a:solidFill>
                <a:effectLst/>
                <a:latin typeface="Aptos" panose="020B0004020202020204" pitchFamily="34" charset="0"/>
                <a:cs typeface="Times New Roman" panose="02020603050405020304" pitchFamily="18" charset="0"/>
              </a:rPr>
              <a:t>Một số dẫn chứng chứng minh việc sử dụng nhựa không hợp lý, không hiệu quả có thể tác động tiêu cực đến sức khỏe con người và môi trường.</a:t>
            </a:r>
          </a:p>
          <a:p>
            <a:pPr algn="just"/>
            <a:r>
              <a:rPr lang="vi-VN" sz="2800" b="0" i="0">
                <a:solidFill>
                  <a:srgbClr val="FFFF00"/>
                </a:solidFill>
                <a:effectLst/>
                <a:latin typeface="Aptos" panose="020B0004020202020204" pitchFamily="34" charset="0"/>
                <a:cs typeface="Times New Roman" panose="02020603050405020304" pitchFamily="18" charset="0"/>
              </a:rPr>
              <a:t>+ Thời gian phân hủy rác thải nhựa có thể là vài năm hoặc cả trăm năm, nếu tình trạng sản xuất tiêu dùng và thải đồ nhựa cứ tăng lên không ngừng mà không có biện pháp xử lý kịp thời chẳng mấy chốc môi trường sẽ ngập rác thải  nhựa.</a:t>
            </a:r>
          </a:p>
        </p:txBody>
      </p:sp>
    </p:spTree>
    <p:extLst>
      <p:ext uri="{BB962C8B-B14F-4D97-AF65-F5344CB8AC3E}">
        <p14:creationId xmlns:p14="http://schemas.microsoft.com/office/powerpoint/2010/main" val="251687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7" name="TextBox 6">
            <a:extLst>
              <a:ext uri="{FF2B5EF4-FFF2-40B4-BE49-F238E27FC236}">
                <a16:creationId xmlns:a16="http://schemas.microsoft.com/office/drawing/2014/main" id="{1AB2EDBE-8588-FB93-FD21-927DC0978511}"/>
              </a:ext>
            </a:extLst>
          </p:cNvPr>
          <p:cNvSpPr txBox="1"/>
          <p:nvPr/>
        </p:nvSpPr>
        <p:spPr>
          <a:xfrm>
            <a:off x="114596" y="76250"/>
            <a:ext cx="9029404" cy="1384995"/>
          </a:xfrm>
          <a:prstGeom prst="rect">
            <a:avLst/>
          </a:prstGeom>
          <a:solidFill>
            <a:schemeClr val="accent5">
              <a:lumMod val="20000"/>
              <a:lumOff val="80000"/>
            </a:schemeClr>
          </a:solidFill>
        </p:spPr>
        <p:txBody>
          <a:bodyPr wrap="square">
            <a:spAutoFit/>
          </a:bodyPr>
          <a:lstStyle/>
          <a:p>
            <a:pPr algn="just"/>
            <a:r>
              <a:rPr lang="en-US" sz="2800" b="1">
                <a:solidFill>
                  <a:srgbClr val="FF0000"/>
                </a:solidFill>
                <a:latin typeface="Aptos" panose="020B0004020202020204" pitchFamily="34" charset="0"/>
                <a:ea typeface="Calibri" panose="020F0502020204030204" pitchFamily="34" charset="0"/>
                <a:cs typeface="Times New Roman" panose="02020603050405020304" pitchFamily="18" charset="0"/>
              </a:rPr>
              <a:t>Tìm một số dẫn chứng để chỉ ra rằng việc sử dụng nhựa không hợp lí có thể tác động tiêu cực đến sức khoẻ và môi trường?</a:t>
            </a:r>
            <a:endParaRPr lang="en-US" sz="2800" b="1" dirty="0">
              <a:solidFill>
                <a:srgbClr val="FF000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BA6C5-15D6-63AD-E890-91C8573310E3}"/>
              </a:ext>
            </a:extLst>
          </p:cNvPr>
          <p:cNvSpPr txBox="1"/>
          <p:nvPr/>
        </p:nvSpPr>
        <p:spPr>
          <a:xfrm>
            <a:off x="57298" y="1972484"/>
            <a:ext cx="9029403" cy="3108543"/>
          </a:xfrm>
          <a:prstGeom prst="rect">
            <a:avLst/>
          </a:prstGeom>
          <a:noFill/>
        </p:spPr>
        <p:txBody>
          <a:bodyPr wrap="square">
            <a:spAutoFit/>
          </a:bodyPr>
          <a:lstStyle/>
          <a:p>
            <a:pPr algn="just"/>
            <a:r>
              <a:rPr lang="vi-VN" sz="2800" b="1" i="0">
                <a:solidFill>
                  <a:srgbClr val="FFFF00"/>
                </a:solidFill>
                <a:effectLst/>
                <a:latin typeface="Aptos" panose="020B0004020202020204" pitchFamily="34" charset="0"/>
                <a:cs typeface="Times New Roman" panose="02020603050405020304" pitchFamily="18" charset="0"/>
              </a:rPr>
              <a:t>+ Đốt rác thải nhựa gây ô nhiễm môi trường, hít phải khói do đốt rác thải nhựa có thể gây hại đến sức khỏe con người (đau đầu, hoa mắt, sa sẩm mặt mày, buồn nôn ….)</a:t>
            </a:r>
          </a:p>
          <a:p>
            <a:pPr algn="just"/>
            <a:r>
              <a:rPr lang="vi-VN" sz="2800" b="1" i="0">
                <a:solidFill>
                  <a:srgbClr val="FFFF00"/>
                </a:solidFill>
                <a:effectLst/>
                <a:latin typeface="Aptos" panose="020B0004020202020204" pitchFamily="34" charset="0"/>
                <a:cs typeface="Times New Roman" panose="02020603050405020304" pitchFamily="18" charset="0"/>
              </a:rPr>
              <a:t>+ Rác thải nhựa khi đổ ra biển sẽ gây phá hủy hoặc suy giảm đa dạng sinh học, làm chết các sinh vật biển nếu chúng không may bị mắc vào hoặc ăn phải. </a:t>
            </a:r>
            <a:endParaRPr lang="vi-VN" sz="2800" b="1" i="0" dirty="0">
              <a:solidFill>
                <a:srgbClr val="FFFF00"/>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0945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pic>
        <p:nvPicPr>
          <p:cNvPr id="2" name="Picture 2" descr="VinFast bất ngờ mở bán mẫu ô tô điện đầu tiên giá 690 triệu đồng | VOV.VN"/>
          <p:cNvPicPr>
            <a:picLocks noChangeAspect="1" noChangeArrowheads="1"/>
          </p:cNvPicPr>
          <p:nvPr/>
        </p:nvPicPr>
        <p:blipFill rotWithShape="1">
          <a:blip r:embed="rId3">
            <a:extLst>
              <a:ext uri="{28A0092B-C50C-407E-A947-70E740481C1C}">
                <a14:useLocalDpi xmlns:a14="http://schemas.microsoft.com/office/drawing/2010/main" val="0"/>
              </a:ext>
            </a:extLst>
          </a:blip>
          <a:srcRect l="8284" t="10169" r="9241"/>
          <a:stretch/>
        </p:blipFill>
        <p:spPr bwMode="auto">
          <a:xfrm>
            <a:off x="6338648" y="3006718"/>
            <a:ext cx="3104991" cy="20605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901411250"/>
              </p:ext>
            </p:extLst>
          </p:nvPr>
        </p:nvGraphicFramePr>
        <p:xfrm>
          <a:off x="0" y="0"/>
          <a:ext cx="5669179" cy="5143498"/>
        </p:xfrm>
        <a:graphic>
          <a:graphicData uri="http://schemas.openxmlformats.org/drawingml/2006/table">
            <a:tbl>
              <a:tblPr firstRow="1" bandRow="1">
                <a:tableStyleId>{3C2FFA5D-87B4-456A-9821-1D502468CF0F}</a:tableStyleId>
              </a:tblPr>
              <a:tblGrid>
                <a:gridCol w="1472364">
                  <a:extLst>
                    <a:ext uri="{9D8B030D-6E8A-4147-A177-3AD203B41FA5}">
                      <a16:colId xmlns:a16="http://schemas.microsoft.com/office/drawing/2014/main" val="797370118"/>
                    </a:ext>
                  </a:extLst>
                </a:gridCol>
                <a:gridCol w="1669451">
                  <a:extLst>
                    <a:ext uri="{9D8B030D-6E8A-4147-A177-3AD203B41FA5}">
                      <a16:colId xmlns:a16="http://schemas.microsoft.com/office/drawing/2014/main" val="254685748"/>
                    </a:ext>
                  </a:extLst>
                </a:gridCol>
                <a:gridCol w="2527364">
                  <a:extLst>
                    <a:ext uri="{9D8B030D-6E8A-4147-A177-3AD203B41FA5}">
                      <a16:colId xmlns:a16="http://schemas.microsoft.com/office/drawing/2014/main" val="3331136475"/>
                    </a:ext>
                  </a:extLst>
                </a:gridCol>
              </a:tblGrid>
              <a:tr h="856924">
                <a:tc>
                  <a:txBody>
                    <a:bodyPr/>
                    <a:lstStyle/>
                    <a:p>
                      <a:pPr marL="180340">
                        <a:lnSpc>
                          <a:spcPct val="100000"/>
                        </a:lnSpc>
                        <a:spcAft>
                          <a:spcPts val="1000"/>
                        </a:spcAft>
                      </a:pPr>
                      <a:r>
                        <a:rPr lang="nl-NL"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Tên bộ một số bộ phận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180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Vật liệu làm nên bộ phận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00000"/>
                        </a:lnSpc>
                        <a:spcAft>
                          <a:spcPts val="1000"/>
                        </a:spcAft>
                      </a:pPr>
                      <a:r>
                        <a:rPr lang="nl-NL" sz="18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Chất tạo nên vật liệu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Lốp xe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70189819"/>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Cửa kính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474366"/>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Động cơ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13806856"/>
                  </a:ext>
                </a:extLst>
              </a:tr>
              <a:tr h="786647">
                <a:tc>
                  <a:txBody>
                    <a:bodyPr/>
                    <a:lstStyle/>
                    <a:p>
                      <a:pPr marL="180340">
                        <a:lnSpc>
                          <a:spcPct val="100000"/>
                        </a:lnSpc>
                        <a:spcAft>
                          <a:spcPts val="1000"/>
                        </a:spcAft>
                      </a:pPr>
                      <a:r>
                        <a:rPr lang="nl-NL"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Tay nắm</a:t>
                      </a:r>
                      <a:r>
                        <a:rPr lang="vi-VN"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cửa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7403157"/>
                  </a:ext>
                </a:extLst>
              </a:tr>
              <a:tr h="1139986">
                <a:tc>
                  <a:txBody>
                    <a:bodyPr/>
                    <a:lstStyle/>
                    <a:p>
                      <a:pPr marL="180340">
                        <a:lnSpc>
                          <a:spcPct val="100000"/>
                        </a:lnSpc>
                        <a:spcAft>
                          <a:spcPts val="1000"/>
                        </a:spcAft>
                      </a:pPr>
                      <a:r>
                        <a:rPr lang="vi-VN"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Bảng điều khiển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2471826"/>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1875191" y="1019522"/>
            <a:ext cx="1251775"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Cao su</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D6D309B-7DE0-469C-9B66-3B49DF1458A6}"/>
              </a:ext>
            </a:extLst>
          </p:cNvPr>
          <p:cNvSpPr/>
          <p:nvPr/>
        </p:nvSpPr>
        <p:spPr>
          <a:xfrm>
            <a:off x="3904037" y="990714"/>
            <a:ext cx="1251775"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Cao su</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1740275" y="1800469"/>
            <a:ext cx="1559003"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Thủy tinh</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E4071F4-A5AE-4318-893D-75DB61BF2C25}"/>
              </a:ext>
            </a:extLst>
          </p:cNvPr>
          <p:cNvSpPr/>
          <p:nvPr/>
        </p:nvSpPr>
        <p:spPr>
          <a:xfrm>
            <a:off x="3744549" y="1840760"/>
            <a:ext cx="1559003"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Thủy tinh</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1461029" y="2497929"/>
            <a:ext cx="1669349" cy="745236"/>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Aptos" panose="020B0004020202020204" pitchFamily="34" charset="0"/>
                <a:cs typeface="Times New Roman" panose="02020603050405020304" pitchFamily="18" charset="0"/>
              </a:rPr>
              <a:t>Kim loại(Thép)</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A67AF31-A183-470D-A881-D15677678E60}"/>
              </a:ext>
            </a:extLst>
          </p:cNvPr>
          <p:cNvSpPr/>
          <p:nvPr/>
        </p:nvSpPr>
        <p:spPr>
          <a:xfrm>
            <a:off x="3457752" y="2464346"/>
            <a:ext cx="2111817" cy="745236"/>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Sắt(TP chính của thép)</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2010111" y="3383811"/>
            <a:ext cx="1116855"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B10723E-7F0E-4D37-9D3A-9E7B032712CE}"/>
              </a:ext>
            </a:extLst>
          </p:cNvPr>
          <p:cNvSpPr/>
          <p:nvPr/>
        </p:nvSpPr>
        <p:spPr>
          <a:xfrm>
            <a:off x="3744549" y="3399766"/>
            <a:ext cx="956333"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ADA54A5-0C1D-4793-A197-34E7476BA9F6}"/>
              </a:ext>
            </a:extLst>
          </p:cNvPr>
          <p:cNvSpPr/>
          <p:nvPr/>
        </p:nvSpPr>
        <p:spPr>
          <a:xfrm>
            <a:off x="1756819" y="4422176"/>
            <a:ext cx="1077770"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A11D978-6D61-42CD-B865-06BD3E726776}"/>
              </a:ext>
            </a:extLst>
          </p:cNvPr>
          <p:cNvSpPr/>
          <p:nvPr/>
        </p:nvSpPr>
        <p:spPr>
          <a:xfrm>
            <a:off x="3904037" y="4305106"/>
            <a:ext cx="1077770"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Aptos" panose="020B0004020202020204" pitchFamily="34" charset="0"/>
                <a:cs typeface="Times New Roman" panose="02020603050405020304" pitchFamily="18" charset="0"/>
              </a:rPr>
              <a:t>Nhựa</a:t>
            </a:r>
            <a:endParaRPr lang="en-US" sz="2400"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696404" y="3208266"/>
            <a:ext cx="333000" cy="393600"/>
          </a:xfrm>
          <a:prstGeom prst="rect">
            <a:avLst/>
          </a:prstGeom>
        </p:spPr>
        <p:txBody>
          <a:bodyPr/>
          <a:lstStyle/>
          <a:p>
            <a:pPr marL="0" lvl="0" indent="0" algn="r" rtl="0">
              <a:spcBef>
                <a:spcPts val="0"/>
              </a:spcBef>
              <a:spcAft>
                <a:spcPts val="0"/>
              </a:spcAft>
              <a:buNone/>
            </a:pPr>
            <a:fld id="{00000000-1234-1234-1234-123412341234}" type="slidenum">
              <a:rPr lang="en" sz="2800" b="1" smtClean="0"/>
              <a:pPr marL="0" lvl="0" indent="0" algn="r" rtl="0">
                <a:spcBef>
                  <a:spcPts val="0"/>
                </a:spcBef>
                <a:spcAft>
                  <a:spcPts val="0"/>
                </a:spcAft>
                <a:buNone/>
              </a:pPr>
              <a:t>40</a:t>
            </a:fld>
            <a:endParaRPr lang="en" sz="2800" b="1"/>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9" y="214560"/>
            <a:ext cx="2960538" cy="26542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26" y="214560"/>
            <a:ext cx="2960538" cy="25870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633" y="140132"/>
            <a:ext cx="2806367" cy="26615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2868817"/>
            <a:ext cx="3129564" cy="2246769"/>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sản</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xuất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đồ</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và</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đồ</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tăng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không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kịp</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phân</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hủy</a:t>
            </a:r>
            <a:endParaRPr lang="en-US" sz="2800" b="1" dirty="0">
              <a:latin typeface="Aptos" panose="020B0004020202020204" pitchFamily="34" charset="0"/>
              <a:cs typeface="Times New Roman" panose="02020603050405020304" pitchFamily="18" charset="0"/>
            </a:endParaRPr>
          </a:p>
        </p:txBody>
      </p:sp>
      <p:sp>
        <p:nvSpPr>
          <p:cNvPr id="11" name="Rectangle 10"/>
          <p:cNvSpPr/>
          <p:nvPr/>
        </p:nvSpPr>
        <p:spPr>
          <a:xfrm>
            <a:off x="3468086" y="2868817"/>
            <a:ext cx="2610470" cy="1384995"/>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vứt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rác</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ra</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biển</a:t>
            </a:r>
            <a:endParaRPr lang="en-US" sz="2800" b="1" dirty="0">
              <a:latin typeface="Aptos" panose="020B0004020202020204" pitchFamily="34" charset="0"/>
              <a:cs typeface="Times New Roman" panose="02020603050405020304" pitchFamily="18" charset="0"/>
            </a:endParaRPr>
          </a:p>
        </p:txBody>
      </p:sp>
      <p:sp>
        <p:nvSpPr>
          <p:cNvPr id="12" name="Rectangle 11"/>
          <p:cNvSpPr/>
          <p:nvPr/>
        </p:nvSpPr>
        <p:spPr>
          <a:xfrm>
            <a:off x="6435582" y="3036689"/>
            <a:ext cx="2610470" cy="954107"/>
          </a:xfrm>
          <a:prstGeom prst="rect">
            <a:avLst/>
          </a:prstGeom>
          <a:solidFill>
            <a:schemeClr val="accent5">
              <a:lumMod val="20000"/>
              <a:lumOff val="80000"/>
            </a:schemeClr>
          </a:solidFill>
        </p:spPr>
        <p:txBody>
          <a:bodyPr wrap="square">
            <a:spAutoFit/>
          </a:bodyPr>
          <a:lstStyle/>
          <a:p>
            <a:pPr marL="0" lvl="0" indent="0" algn="ctr">
              <a:spcBef>
                <a:spcPts val="600"/>
              </a:spcBef>
              <a:spcAft>
                <a:spcPts val="600"/>
              </a:spcAft>
              <a:buNone/>
            </a:pPr>
            <a:r>
              <a:rPr lang="en-GB" sz="2800" b="1" dirty="0" err="1">
                <a:latin typeface="Aptos" panose="020B0004020202020204" pitchFamily="34" charset="0"/>
                <a:cs typeface="Times New Roman" panose="02020603050405020304" pitchFamily="18" charset="0"/>
              </a:rPr>
              <a:t>Tình</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trạng</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đốt</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rác</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thải</a:t>
            </a:r>
            <a:r>
              <a:rPr lang="en-GB" sz="2800" b="1" dirty="0">
                <a:latin typeface="Aptos" panose="020B0004020202020204" pitchFamily="34" charset="0"/>
                <a:cs typeface="Times New Roman" panose="02020603050405020304" pitchFamily="18" charset="0"/>
              </a:rPr>
              <a:t> </a:t>
            </a:r>
            <a:r>
              <a:rPr lang="en-GB" sz="2800" b="1" dirty="0" err="1">
                <a:latin typeface="Aptos" panose="020B0004020202020204" pitchFamily="34" charset="0"/>
                <a:cs typeface="Times New Roman" panose="02020603050405020304" pitchFamily="18" charset="0"/>
              </a:rPr>
              <a:t>nhựa</a:t>
            </a:r>
            <a:endParaRPr lang="en-US" sz="2800" b="1"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23F09B-0357-47F6-AC8C-C7F2BA15C540}"/>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pic>
        <p:nvPicPr>
          <p:cNvPr id="3074" name="Picture 2" descr="Rác thải nhựa - tử thần của các loài sinh vật biển">
            <a:extLst>
              <a:ext uri="{FF2B5EF4-FFF2-40B4-BE49-F238E27FC236}">
                <a16:creationId xmlns:a16="http://schemas.microsoft.com/office/drawing/2014/main" id="{93BB2E75-F448-4F25-985D-9A264D14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5" y="-28575"/>
            <a:ext cx="2857500"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ản lý rác thải nhựa đại dương đến năm 2030">
            <a:extLst>
              <a:ext uri="{FF2B5EF4-FFF2-40B4-BE49-F238E27FC236}">
                <a16:creationId xmlns:a16="http://schemas.microsoft.com/office/drawing/2014/main" id="{9840D33C-6127-488C-BB9A-C62D3FC71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528" y="-28575"/>
            <a:ext cx="2938495"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ểm họa từ rác thải nhựa đại dương: Những con số thức tỉnh nhân loại -  ThienNhien.Net | Con người và Thiên nhiên">
            <a:extLst>
              <a:ext uri="{FF2B5EF4-FFF2-40B4-BE49-F238E27FC236}">
                <a16:creationId xmlns:a16="http://schemas.microsoft.com/office/drawing/2014/main" id="{2929BCB4-B94B-4399-83A2-263C70290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ăm 2030, 100% các khu du lịch ven biển không sử dụng nhựa dùng một lần -  Đài PTTH Tuyên Quang">
            <a:extLst>
              <a:ext uri="{FF2B5EF4-FFF2-40B4-BE49-F238E27FC236}">
                <a16:creationId xmlns:a16="http://schemas.microsoft.com/office/drawing/2014/main" id="{FBE3D985-8319-4DE8-835B-5C6AA90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528"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găn chặn ô nhiễm môi trường từ rác thải nhựa đại dương">
            <a:extLst>
              <a:ext uri="{FF2B5EF4-FFF2-40B4-BE49-F238E27FC236}">
                <a16:creationId xmlns:a16="http://schemas.microsoft.com/office/drawing/2014/main" id="{C2BFD0C7-65F4-4E21-842D-10809CDA2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753" y="1143319"/>
            <a:ext cx="2676525" cy="25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6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2" name="TextBox 11">
            <a:extLst>
              <a:ext uri="{FF2B5EF4-FFF2-40B4-BE49-F238E27FC236}">
                <a16:creationId xmlns:a16="http://schemas.microsoft.com/office/drawing/2014/main" id="{2B6F781A-56E4-4799-B66C-758DC325E7A1}"/>
              </a:ext>
            </a:extLst>
          </p:cNvPr>
          <p:cNvSpPr txBox="1"/>
          <p:nvPr/>
        </p:nvSpPr>
        <p:spPr>
          <a:xfrm>
            <a:off x="0" y="1880443"/>
            <a:ext cx="9144000" cy="3108543"/>
          </a:xfrm>
          <a:prstGeom prst="rect">
            <a:avLst/>
          </a:prstGeom>
          <a:solidFill>
            <a:schemeClr val="accent5">
              <a:lumMod val="20000"/>
              <a:lumOff val="80000"/>
            </a:schemeClr>
          </a:solidFill>
        </p:spPr>
        <p:txBody>
          <a:bodyPr wrap="square">
            <a:spAutoFit/>
          </a:bodyPr>
          <a:lstStyle/>
          <a:p>
            <a:pPr algn="l"/>
            <a:r>
              <a:rPr lang="en-US" sz="2800" b="1" i="0" dirty="0">
                <a:solidFill>
                  <a:srgbClr val="7030A0"/>
                </a:solidFill>
                <a:effectLst/>
                <a:latin typeface="Aptos" panose="020B0004020202020204" pitchFamily="34" charset="0"/>
                <a:cs typeface="Times New Roman" panose="02020603050405020304" pitchFamily="18" charset="0"/>
              </a:rPr>
              <a:t>* </a:t>
            </a:r>
            <a:r>
              <a:rPr lang="vi-VN" sz="2800" b="1" i="0" dirty="0">
                <a:solidFill>
                  <a:srgbClr val="7030A0"/>
                </a:solidFill>
                <a:effectLst/>
                <a:latin typeface="Aptos" panose="020B0004020202020204" pitchFamily="34" charset="0"/>
                <a:cs typeface="Times New Roman" panose="02020603050405020304" pitchFamily="18" charset="0"/>
              </a:rPr>
              <a:t>Một số tác hại của </a:t>
            </a:r>
            <a:r>
              <a:rPr lang="vi-VN" sz="2800" b="1" i="0" u="none" strike="noStrike" dirty="0">
                <a:solidFill>
                  <a:srgbClr val="7030A0"/>
                </a:solidFill>
                <a:effectLst/>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rác thải nhựa</a:t>
            </a:r>
            <a:r>
              <a:rPr lang="vi-VN" sz="2800" b="1" i="0" dirty="0">
                <a:solidFill>
                  <a:srgbClr val="7030A0"/>
                </a:solidFill>
                <a:effectLst/>
                <a:latin typeface="Aptos" panose="020B0004020202020204" pitchFamily="34" charset="0"/>
                <a:cs typeface="Times New Roman" panose="02020603050405020304" pitchFamily="18" charset="0"/>
              </a:rPr>
              <a:t> mà chúng ta có thể dễ dàng thấy như:</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Hủy hoại môi trường sống của sinh vật, động thực vật, con người,…</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Là mầm mống gây ra nhiều loại bệnh, là tác nhân gây ung thư</a:t>
            </a:r>
          </a:p>
          <a:p>
            <a:pPr algn="l">
              <a:buFont typeface="Arial" panose="020B0604020202020204" pitchFamily="34" charset="0"/>
              <a:buChar char="•"/>
            </a:pPr>
            <a:r>
              <a:rPr lang="vi-VN" sz="2800" b="1" i="0" dirty="0">
                <a:solidFill>
                  <a:srgbClr val="7030A0"/>
                </a:solidFill>
                <a:effectLst/>
                <a:latin typeface="Aptos" panose="020B0004020202020204" pitchFamily="34" charset="0"/>
                <a:cs typeface="Times New Roman" panose="02020603050405020304" pitchFamily="18" charset="0"/>
              </a:rPr>
              <a:t>Ảnh hưởng nghiêm trọng đến cảnh quan thiên </a:t>
            </a:r>
            <a:r>
              <a:rPr lang="vi-VN" sz="2800" b="1" i="0">
                <a:solidFill>
                  <a:srgbClr val="7030A0"/>
                </a:solidFill>
                <a:effectLst/>
                <a:latin typeface="Aptos" panose="020B0004020202020204" pitchFamily="34" charset="0"/>
                <a:cs typeface="Times New Roman" panose="02020603050405020304" pitchFamily="18" charset="0"/>
              </a:rPr>
              <a:t>nhiên…</a:t>
            </a:r>
            <a:endParaRPr lang="en-US" sz="2800" b="1" i="0" dirty="0">
              <a:solidFill>
                <a:srgbClr val="7030A0"/>
              </a:solidFill>
              <a:effectLst/>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1195754"/>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37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43</a:t>
            </a:fld>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0" y="684689"/>
            <a:ext cx="9144000" cy="3539430"/>
          </a:xfrm>
          <a:prstGeom prst="rect">
            <a:avLst/>
          </a:prstGeom>
          <a:solidFill>
            <a:schemeClr val="accent5">
              <a:lumMod val="20000"/>
              <a:lumOff val="80000"/>
            </a:schemeClr>
          </a:solidFill>
        </p:spPr>
        <p:txBody>
          <a:bodyPr wrap="square">
            <a:spAutoFit/>
          </a:bodyPr>
          <a:lstStyle/>
          <a:p>
            <a:pPr algn="l"/>
            <a:r>
              <a:rPr lang="en-US" sz="3200" b="1">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biện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pháp</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hạn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chế</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rác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thải</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nhựa</a:t>
            </a:r>
            <a:r>
              <a:rPr lang="en-US" sz="3200" b="1" dirty="0">
                <a:solidFill>
                  <a:srgbClr val="7030A0"/>
                </a:solidFill>
                <a:latin typeface="Aptos" panose="020B0004020202020204" pitchFamily="34" charset="0"/>
                <a:cs typeface="Times New Roman" panose="02020603050405020304" pitchFamily="18" charset="0"/>
              </a:rPr>
              <a:t>:</a:t>
            </a:r>
          </a:p>
          <a:p>
            <a:r>
              <a:rPr lang="en-US" sz="3200" b="1" i="0" dirty="0">
                <a:solidFill>
                  <a:srgbClr val="7030A0"/>
                </a:solidFill>
                <a:effectLst/>
                <a:latin typeface="Aptos" panose="020B0004020202020204" pitchFamily="34" charset="0"/>
                <a:cs typeface="Times New Roman" panose="02020603050405020304" pitchFamily="18" charset="0"/>
              </a:rPr>
              <a:t>1. </a:t>
            </a:r>
            <a:r>
              <a:rPr lang="en-US" sz="3200" b="1" i="0" dirty="0" err="1">
                <a:solidFill>
                  <a:srgbClr val="7030A0"/>
                </a:solidFill>
                <a:effectLst/>
                <a:latin typeface="Aptos" panose="020B0004020202020204" pitchFamily="34" charset="0"/>
                <a:cs typeface="Times New Roman" panose="02020603050405020304" pitchFamily="18" charset="0"/>
              </a:rPr>
              <a:t>Hạn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hộp</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dirty="0">
                <a:solidFill>
                  <a:srgbClr val="7030A0"/>
                </a:solidFill>
                <a:latin typeface="Aptos" panose="020B0004020202020204" pitchFamily="34" charset="0"/>
                <a:cs typeface="Times New Roman" panose="02020603050405020304" pitchFamily="18" charset="0"/>
              </a:rPr>
              <a:t>2</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ống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hút</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tre</a:t>
            </a:r>
            <a:endParaRPr lang="en-US" sz="3200" b="1" i="0" dirty="0">
              <a:solidFill>
                <a:srgbClr val="7030A0"/>
              </a:solidFill>
              <a:effectLst/>
              <a:latin typeface="Aptos" panose="020B0004020202020204" pitchFamily="34" charset="0"/>
              <a:cs typeface="Times New Roman" panose="02020603050405020304" pitchFamily="18" charset="0"/>
            </a:endParaRPr>
          </a:p>
          <a:p>
            <a:r>
              <a:rPr lang="pt-BR" sz="3200" b="1" i="0" dirty="0">
                <a:solidFill>
                  <a:srgbClr val="7030A0"/>
                </a:solidFill>
                <a:effectLst/>
                <a:latin typeface="Aptos" panose="020B0004020202020204" pitchFamily="34" charset="0"/>
                <a:cs typeface="Times New Roman" panose="02020603050405020304" pitchFamily="18" charset="0"/>
              </a:rPr>
              <a:t>3. Mang đồ dùng cá nhân</a:t>
            </a:r>
          </a:p>
          <a:p>
            <a:r>
              <a:rPr lang="en-US" sz="3200" b="1" i="0" dirty="0">
                <a:solidFill>
                  <a:srgbClr val="7030A0"/>
                </a:solidFill>
                <a:effectLst/>
                <a:latin typeface="Aptos" panose="020B0004020202020204" pitchFamily="34" charset="0"/>
                <a:cs typeface="Times New Roman" panose="02020603050405020304" pitchFamily="18" charset="0"/>
              </a:rPr>
              <a:t>4.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túi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nilon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bằng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túi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vải</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5.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chai </a:t>
            </a:r>
            <a:r>
              <a:rPr lang="en-US" sz="3200" b="1" i="0" dirty="0" err="1">
                <a:solidFill>
                  <a:srgbClr val="7030A0"/>
                </a:solidFill>
                <a:effectLst/>
                <a:latin typeface="Aptos" panose="020B0004020202020204" pitchFamily="34" charset="0"/>
                <a:cs typeface="Times New Roman" panose="02020603050405020304" pitchFamily="18" charset="0"/>
              </a:rPr>
              <a:t>lọ</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bằng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thủy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tinh</a:t>
            </a:r>
            <a:r>
              <a:rPr lang="en-US" sz="3200" b="1" i="0" dirty="0">
                <a:solidFill>
                  <a:srgbClr val="7030A0"/>
                </a:solidFill>
                <a:effectLst/>
                <a:latin typeface="Aptos" panose="020B0004020202020204" pitchFamily="34" charset="0"/>
                <a:cs typeface="Times New Roman" panose="02020603050405020304" pitchFamily="18" charset="0"/>
              </a:rPr>
              <a:t>, inox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cho</a:t>
            </a:r>
            <a:r>
              <a:rPr lang="en-US" sz="3200" b="1" i="0" dirty="0">
                <a:solidFill>
                  <a:srgbClr val="7030A0"/>
                </a:solidFill>
                <a:effectLst/>
                <a:latin typeface="Aptos" panose="020B0004020202020204" pitchFamily="34" charset="0"/>
                <a:cs typeface="Times New Roman" panose="02020603050405020304" pitchFamily="18" charset="0"/>
              </a:rPr>
              <a:t> chai </a:t>
            </a:r>
            <a:r>
              <a:rPr lang="en-US" sz="3200" b="1" i="0" dirty="0" err="1">
                <a:solidFill>
                  <a:srgbClr val="7030A0"/>
                </a:solidFill>
                <a:effectLst/>
                <a:latin typeface="Aptos" panose="020B0004020202020204" pitchFamily="34" charset="0"/>
                <a:cs typeface="Times New Roman" panose="02020603050405020304" pitchFamily="18" charset="0"/>
              </a:rPr>
              <a:t>lọ</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a:solidFill>
                  <a:srgbClr val="7030A0"/>
                </a:solidFill>
                <a:effectLst/>
                <a:latin typeface="Aptos" panose="020B0004020202020204" pitchFamily="34" charset="0"/>
                <a:cs typeface="Times New Roman" panose="02020603050405020304" pitchFamily="18" charset="0"/>
              </a:rPr>
              <a:t>1 lần</a:t>
            </a:r>
            <a:endParaRPr lang="en-US" sz="3200" b="1" i="0" dirty="0">
              <a:solidFill>
                <a:srgbClr val="7030A0"/>
              </a:solidFill>
              <a:effectLst/>
              <a:latin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0"/>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01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4294967295"/>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0" y="684689"/>
            <a:ext cx="9144000" cy="4031873"/>
          </a:xfrm>
          <a:prstGeom prst="rect">
            <a:avLst/>
          </a:prstGeom>
          <a:solidFill>
            <a:schemeClr val="accent5">
              <a:lumMod val="20000"/>
              <a:lumOff val="80000"/>
            </a:schemeClr>
          </a:solidFill>
        </p:spPr>
        <p:txBody>
          <a:bodyPr wrap="square">
            <a:spAutoFit/>
          </a:bodyPr>
          <a:lstStyle/>
          <a:p>
            <a:pPr algn="l"/>
            <a:r>
              <a:rPr lang="en-US" sz="3200" b="1">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biện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pháp</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hạn</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chế</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rác</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thải</a:t>
            </a:r>
            <a:r>
              <a:rPr lang="en-US" sz="3200" b="1" dirty="0">
                <a:solidFill>
                  <a:srgbClr val="7030A0"/>
                </a:solidFill>
                <a:latin typeface="Aptos" panose="020B0004020202020204" pitchFamily="34" charset="0"/>
                <a:cs typeface="Times New Roman" panose="02020603050405020304" pitchFamily="18" charset="0"/>
              </a:rPr>
              <a:t> </a:t>
            </a:r>
            <a:r>
              <a:rPr lang="en-US" sz="3200" b="1" dirty="0" err="1">
                <a:solidFill>
                  <a:srgbClr val="7030A0"/>
                </a:solidFill>
                <a:latin typeface="Aptos" panose="020B0004020202020204" pitchFamily="34" charset="0"/>
                <a:cs typeface="Times New Roman" panose="02020603050405020304" pitchFamily="18" charset="0"/>
              </a:rPr>
              <a:t>nhựa</a:t>
            </a:r>
            <a:r>
              <a:rPr lang="en-US" sz="3200" b="1" dirty="0">
                <a:solidFill>
                  <a:srgbClr val="7030A0"/>
                </a:solidFill>
                <a:latin typeface="Aptos" panose="020B0004020202020204" pitchFamily="34" charset="0"/>
                <a:cs typeface="Times New Roman" panose="02020603050405020304" pitchFamily="18" charset="0"/>
              </a:rPr>
              <a:t>:</a:t>
            </a:r>
          </a:p>
          <a:p>
            <a:r>
              <a:rPr lang="vi-VN" sz="3200" b="1" i="0">
                <a:solidFill>
                  <a:srgbClr val="7030A0"/>
                </a:solidFill>
                <a:effectLst/>
                <a:latin typeface="Aptos" panose="020B0004020202020204" pitchFamily="34" charset="0"/>
                <a:cs typeface="Times New Roman" panose="02020603050405020304" pitchFamily="18" charset="0"/>
              </a:rPr>
              <a:t>6</a:t>
            </a:r>
            <a:r>
              <a:rPr lang="vi-VN" sz="3200" b="1" i="0" dirty="0">
                <a:solidFill>
                  <a:srgbClr val="7030A0"/>
                </a:solidFill>
                <a:effectLst/>
                <a:latin typeface="Aptos" panose="020B0004020202020204" pitchFamily="34" charset="0"/>
                <a:cs typeface="Times New Roman" panose="02020603050405020304" pitchFamily="18" charset="0"/>
              </a:rPr>
              <a:t>. Mua số lượng lớn để hạn chế bao bì</a:t>
            </a:r>
          </a:p>
          <a:p>
            <a:r>
              <a:rPr lang="en-US" sz="3200" b="1" i="0" dirty="0">
                <a:solidFill>
                  <a:srgbClr val="7030A0"/>
                </a:solidFill>
                <a:effectLst/>
                <a:latin typeface="Aptos" panose="020B0004020202020204" pitchFamily="34" charset="0"/>
                <a:cs typeface="Times New Roman" panose="02020603050405020304" pitchFamily="18" charset="0"/>
              </a:rPr>
              <a:t>7. </a:t>
            </a:r>
            <a:r>
              <a:rPr lang="en-US" sz="3200" b="1" i="0" dirty="0" err="1">
                <a:solidFill>
                  <a:srgbClr val="7030A0"/>
                </a:solidFill>
                <a:effectLst/>
                <a:latin typeface="Aptos" panose="020B0004020202020204" pitchFamily="34" charset="0"/>
                <a:cs typeface="Times New Roman" panose="02020603050405020304" pitchFamily="18" charset="0"/>
              </a:rPr>
              <a:t>Sử</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và</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tái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nhựa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8. </a:t>
            </a:r>
            <a:r>
              <a:rPr lang="en-US" sz="3200" b="1" i="0" dirty="0" err="1">
                <a:solidFill>
                  <a:srgbClr val="7030A0"/>
                </a:solidFill>
                <a:effectLst/>
                <a:latin typeface="Aptos" panose="020B0004020202020204" pitchFamily="34" charset="0"/>
                <a:cs typeface="Times New Roman" panose="02020603050405020304" pitchFamily="18" charset="0"/>
              </a:rPr>
              <a:t>Hạn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chế</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ăn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kẹo</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cao</a:t>
            </a:r>
            <a:r>
              <a:rPr lang="en-US" sz="3200" b="1" i="0" dirty="0">
                <a:solidFill>
                  <a:srgbClr val="7030A0"/>
                </a:solidFill>
                <a:effectLst/>
                <a:latin typeface="Aptos" panose="020B0004020202020204" pitchFamily="34" charset="0"/>
                <a:cs typeface="Times New Roman" panose="02020603050405020304" pitchFamily="18" charset="0"/>
              </a:rPr>
              <a:t> </a:t>
            </a:r>
          </a:p>
          <a:p>
            <a:r>
              <a:rPr lang="en-US" sz="3200" b="1" dirty="0">
                <a:solidFill>
                  <a:srgbClr val="7030A0"/>
                </a:solidFill>
                <a:latin typeface="Aptos" panose="020B0004020202020204" pitchFamily="34" charset="0"/>
                <a:cs typeface="Times New Roman" panose="02020603050405020304" pitchFamily="18" charset="0"/>
              </a:rPr>
              <a:t>9</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Dùng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diêm</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thay</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vì</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bật</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lửa</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i="0" dirty="0">
                <a:solidFill>
                  <a:srgbClr val="7030A0"/>
                </a:solidFill>
                <a:effectLst/>
                <a:latin typeface="Aptos" panose="020B0004020202020204" pitchFamily="34" charset="0"/>
                <a:cs typeface="Times New Roman" panose="02020603050405020304" pitchFamily="18" charset="0"/>
              </a:rPr>
              <a:t>10. </a:t>
            </a:r>
            <a:r>
              <a:rPr lang="en-US" sz="3200" b="1" i="0" dirty="0" err="1">
                <a:solidFill>
                  <a:srgbClr val="7030A0"/>
                </a:solidFill>
                <a:effectLst/>
                <a:latin typeface="Aptos" panose="020B0004020202020204" pitchFamily="34" charset="0"/>
                <a:cs typeface="Times New Roman" panose="02020603050405020304" pitchFamily="18" charset="0"/>
              </a:rPr>
              <a:t>Phân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loại</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rác</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thải</a:t>
            </a:r>
            <a:endParaRPr lang="en-US" sz="3200" b="1" i="0" dirty="0">
              <a:solidFill>
                <a:srgbClr val="7030A0"/>
              </a:solidFill>
              <a:effectLst/>
              <a:latin typeface="Aptos" panose="020B0004020202020204" pitchFamily="34" charset="0"/>
              <a:cs typeface="Times New Roman" panose="02020603050405020304" pitchFamily="18" charset="0"/>
            </a:endParaRPr>
          </a:p>
          <a:p>
            <a:r>
              <a:rPr lang="en-US" sz="3200" b="1" dirty="0">
                <a:solidFill>
                  <a:srgbClr val="7030A0"/>
                </a:solidFill>
                <a:latin typeface="Aptos" panose="020B0004020202020204" pitchFamily="34" charset="0"/>
                <a:cs typeface="Times New Roman" panose="02020603050405020304" pitchFamily="18" charset="0"/>
              </a:rPr>
              <a:t>11.</a:t>
            </a:r>
            <a:r>
              <a:rPr lang="en-US" sz="3200" b="1" i="0" dirty="0">
                <a:solidFill>
                  <a:srgbClr val="7030A0"/>
                </a:solidFill>
                <a:effectLst/>
                <a:latin typeface="Aptos" panose="020B0004020202020204" pitchFamily="34" charset="0"/>
                <a:cs typeface="Times New Roman" panose="02020603050405020304" pitchFamily="18" charset="0"/>
              </a:rPr>
              <a:t>Sử </a:t>
            </a:r>
            <a:r>
              <a:rPr lang="en-US" sz="3200" b="1" i="0" dirty="0" err="1">
                <a:solidFill>
                  <a:srgbClr val="7030A0"/>
                </a:solidFill>
                <a:effectLst/>
                <a:latin typeface="Aptos" panose="020B0004020202020204" pitchFamily="34" charset="0"/>
                <a:cs typeface="Times New Roman" panose="02020603050405020304" pitchFamily="18" charset="0"/>
              </a:rPr>
              <a:t>dụng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đồ</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dùng</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có</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nguồn</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gốc</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tự</a:t>
            </a:r>
            <a:r>
              <a:rPr lang="en-US" sz="3200" b="1" i="0" dirty="0">
                <a:solidFill>
                  <a:srgbClr val="7030A0"/>
                </a:solidFill>
                <a:effectLst/>
                <a:latin typeface="Aptos" panose="020B0004020202020204" pitchFamily="34" charset="0"/>
                <a:cs typeface="Times New Roman" panose="02020603050405020304" pitchFamily="18" charset="0"/>
              </a:rPr>
              <a:t> </a:t>
            </a:r>
            <a:r>
              <a:rPr lang="en-US" sz="3200" b="1" i="0" dirty="0" err="1">
                <a:solidFill>
                  <a:srgbClr val="7030A0"/>
                </a:solidFill>
                <a:effectLst/>
                <a:latin typeface="Aptos" panose="020B0004020202020204" pitchFamily="34" charset="0"/>
                <a:cs typeface="Times New Roman" panose="02020603050405020304" pitchFamily="18" charset="0"/>
              </a:rPr>
              <a:t>nhiên</a:t>
            </a:r>
            <a:endParaRPr lang="en-US" sz="3200" b="1" i="0" dirty="0">
              <a:solidFill>
                <a:srgbClr val="7030A0"/>
              </a:solidFill>
              <a:effectLst/>
              <a:latin typeface="Aptos" panose="020B0004020202020204" pitchFamily="34" charset="0"/>
              <a:cs typeface="Times New Roman" panose="02020603050405020304" pitchFamily="18" charset="0"/>
            </a:endParaRPr>
          </a:p>
          <a:p>
            <a:pPr algn="l"/>
            <a:r>
              <a:rPr lang="en-US" sz="3200" b="1" i="0" dirty="0">
                <a:solidFill>
                  <a:srgbClr val="7030A0"/>
                </a:solidFill>
                <a:effectLst/>
                <a:latin typeface="Roboto" panose="02000000000000000000" pitchFamily="2" charset="0"/>
              </a:rPr>
              <a:t>    …………..</a:t>
            </a:r>
            <a:endParaRPr lang="vi-VN" sz="3200" b="1" i="0" dirty="0">
              <a:solidFill>
                <a:srgbClr val="7030A0"/>
              </a:solidFill>
              <a:effectLst/>
              <a:latin typeface="Roboto" panose="02000000000000000000" pitchFamily="2" charset="0"/>
            </a:endParaRPr>
          </a:p>
        </p:txBody>
      </p:sp>
      <p:sp>
        <p:nvSpPr>
          <p:cNvPr id="3" name="TextBox 2">
            <a:extLst>
              <a:ext uri="{FF2B5EF4-FFF2-40B4-BE49-F238E27FC236}">
                <a16:creationId xmlns:a16="http://schemas.microsoft.com/office/drawing/2014/main" id="{69E3554C-B0AA-936D-668B-C1A1CEF71310}"/>
              </a:ext>
            </a:extLst>
          </p:cNvPr>
          <p:cNvSpPr txBox="1"/>
          <p:nvPr/>
        </p:nvSpPr>
        <p:spPr>
          <a:xfrm>
            <a:off x="105508" y="0"/>
            <a:ext cx="9144000" cy="523220"/>
          </a:xfrm>
          <a:prstGeom prst="rect">
            <a:avLst/>
          </a:prstGeom>
          <a:noFill/>
        </p:spPr>
        <p:txBody>
          <a:bodyPr wrap="square">
            <a:spAutoFit/>
          </a:bodyPr>
          <a:lstStyle/>
          <a:p>
            <a:pPr algn="ctr"/>
            <a:r>
              <a:rPr lang="en-US" sz="2800" b="1">
                <a:solidFill>
                  <a:srgbClr val="FFFF00"/>
                </a:solidFill>
                <a:latin typeface="Aptos" panose="020B0004020202020204" pitchFamily="34" charset="0"/>
                <a:ea typeface="Calibri" panose="020F0502020204030204" pitchFamily="34" charset="0"/>
                <a:cs typeface="Times New Roman" panose="02020603050405020304" pitchFamily="18" charset="0"/>
              </a:rPr>
              <a:t>Chúng ta cần làm gì để làm giảm thiểu rác thải nhựa?</a:t>
            </a:r>
            <a:endParaRPr lang="en-US" sz="2800" b="1" dirty="0">
              <a:solidFill>
                <a:srgbClr val="FFFF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635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6CE8-CEAB-4668-B8EF-6F2DF63BCAC9}"/>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pic>
        <p:nvPicPr>
          <p:cNvPr id="3" name="Picture 2" descr="Những ký hiệu trên đồ nhựa cần biết trong đời sống">
            <a:extLst>
              <a:ext uri="{FF2B5EF4-FFF2-40B4-BE49-F238E27FC236}">
                <a16:creationId xmlns:a16="http://schemas.microsoft.com/office/drawing/2014/main" id="{269D103C-0D44-46D3-B9D4-0695D762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0" y="584023"/>
            <a:ext cx="6620830" cy="45594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í hiệu trên các loại NHỰA sử dụng an toàn tránh nhiễm chất độc">
            <a:extLst>
              <a:ext uri="{FF2B5EF4-FFF2-40B4-BE49-F238E27FC236}">
                <a16:creationId xmlns:a16="http://schemas.microsoft.com/office/drawing/2014/main" id="{40420E7A-A2DF-4EBC-AE26-BC044B07C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7" y="934349"/>
            <a:ext cx="2394505" cy="2535682"/>
          </a:xfrm>
          <a:prstGeom prst="rect">
            <a:avLst/>
          </a:prstGeom>
          <a:solidFill>
            <a:schemeClr val="accent5">
              <a:lumMod val="20000"/>
              <a:lumOff val="80000"/>
            </a:schemeClr>
          </a:solidFill>
          <a:ln>
            <a:solidFill>
              <a:srgbClr val="FF0000"/>
            </a:solidFill>
          </a:ln>
        </p:spPr>
      </p:pic>
      <p:sp>
        <p:nvSpPr>
          <p:cNvPr id="5" name="Rectangle: Rounded Corners 4">
            <a:extLst>
              <a:ext uri="{FF2B5EF4-FFF2-40B4-BE49-F238E27FC236}">
                <a16:creationId xmlns:a16="http://schemas.microsoft.com/office/drawing/2014/main" id="{3E3D6E38-F4CD-40DB-999B-FC50604B2EE6}"/>
              </a:ext>
            </a:extLst>
          </p:cNvPr>
          <p:cNvSpPr/>
          <p:nvPr/>
        </p:nvSpPr>
        <p:spPr>
          <a:xfrm>
            <a:off x="304801" y="3820358"/>
            <a:ext cx="1946030" cy="1283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t>
            </a:r>
            <a:r>
              <a:rPr lang="en-US" sz="2400">
                <a:solidFill>
                  <a:schemeClr val="tx1">
                    <a:lumMod val="85000"/>
                    <a:lumOff val="15000"/>
                  </a:schemeClr>
                </a:solidFill>
                <a:latin typeface="Aptos" panose="020B0004020202020204" pitchFamily="34" charset="0"/>
                <a:cs typeface="Times New Roman" panose="02020603050405020304" pitchFamily="18" charset="0"/>
              </a:rPr>
              <a:t>ản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phẩm</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nhựa</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có</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thể</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tái</a:t>
            </a:r>
            <a:r>
              <a:rPr lang="en-US" sz="2400" dirty="0">
                <a:solidFill>
                  <a:schemeClr val="tx1">
                    <a:lumMod val="85000"/>
                    <a:lumOff val="15000"/>
                  </a:schemeClr>
                </a:solidFill>
                <a:latin typeface="Aptos" panose="020B0004020202020204" pitchFamily="34" charset="0"/>
                <a:cs typeface="Times New Roman" panose="02020603050405020304" pitchFamily="18" charset="0"/>
              </a:rPr>
              <a:t> </a:t>
            </a:r>
            <a:r>
              <a:rPr lang="en-US" sz="2400" dirty="0" err="1">
                <a:solidFill>
                  <a:schemeClr val="tx1">
                    <a:lumMod val="85000"/>
                    <a:lumOff val="15000"/>
                  </a:schemeClr>
                </a:solidFill>
                <a:latin typeface="Aptos" panose="020B0004020202020204" pitchFamily="34" charset="0"/>
                <a:cs typeface="Times New Roman" panose="02020603050405020304" pitchFamily="18" charset="0"/>
              </a:rPr>
              <a:t>chế</a:t>
            </a:r>
            <a:endParaRPr lang="en-US" sz="2400" dirty="0"/>
          </a:p>
        </p:txBody>
      </p:sp>
      <p:sp>
        <p:nvSpPr>
          <p:cNvPr id="6" name="Rectangle: Rounded Corners 5">
            <a:extLst>
              <a:ext uri="{FF2B5EF4-FFF2-40B4-BE49-F238E27FC236}">
                <a16:creationId xmlns:a16="http://schemas.microsoft.com/office/drawing/2014/main" id="{703DA43C-B521-4CB7-AB70-646D1590266E}"/>
              </a:ext>
            </a:extLst>
          </p:cNvPr>
          <p:cNvSpPr/>
          <p:nvPr/>
        </p:nvSpPr>
        <p:spPr>
          <a:xfrm>
            <a:off x="60988" y="40031"/>
            <a:ext cx="781692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ptos" panose="020B0004020202020204" pitchFamily="34" charset="0"/>
                <a:cs typeface="Times New Roman" panose="02020603050405020304" pitchFamily="18" charset="0"/>
              </a:rPr>
              <a:t>Một</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số</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kí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hiệu</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sử</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dụng</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đồ</a:t>
            </a:r>
            <a:r>
              <a:rPr lang="en-US" sz="2800" b="1" dirty="0">
                <a:solidFill>
                  <a:srgbClr val="FF0000"/>
                </a:solidFill>
                <a:latin typeface="Aptos" panose="020B0004020202020204" pitchFamily="34" charset="0"/>
                <a:cs typeface="Times New Roman" panose="02020603050405020304" pitchFamily="18" charset="0"/>
              </a:rPr>
              <a:t> </a:t>
            </a:r>
            <a:r>
              <a:rPr lang="en-US" sz="2800" b="1" dirty="0" err="1">
                <a:solidFill>
                  <a:srgbClr val="FF0000"/>
                </a:solidFill>
                <a:latin typeface="Aptos" panose="020B0004020202020204" pitchFamily="34" charset="0"/>
                <a:cs typeface="Times New Roman" panose="02020603050405020304" pitchFamily="18" charset="0"/>
              </a:rPr>
              <a:t>nhựa</a:t>
            </a:r>
            <a:r>
              <a:rPr lang="en-US" sz="2800" b="1" dirty="0">
                <a:solidFill>
                  <a:srgbClr val="FF0000"/>
                </a:solidFill>
                <a:latin typeface="Aptos" panose="020B0004020202020204" pitchFamily="34" charset="0"/>
                <a:cs typeface="Times New Roman" panose="02020603050405020304" pitchFamily="18" charset="0"/>
              </a:rPr>
              <a:t> an </a:t>
            </a:r>
            <a:r>
              <a:rPr lang="en-US" sz="2800" b="1" dirty="0" err="1">
                <a:solidFill>
                  <a:srgbClr val="FF0000"/>
                </a:solidFill>
                <a:latin typeface="Aptos" panose="020B0004020202020204" pitchFamily="34" charset="0"/>
                <a:cs typeface="Times New Roman" panose="02020603050405020304" pitchFamily="18" charset="0"/>
              </a:rPr>
              <a:t>toàn</a:t>
            </a:r>
            <a:endParaRPr lang="en-US" sz="2800" b="1" dirty="0">
              <a:solidFill>
                <a:srgbClr val="FF000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00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6DB5B-FEB6-44E5-A2BD-D36B4DEA434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4" name="Rectangle 1">
            <a:extLst>
              <a:ext uri="{FF2B5EF4-FFF2-40B4-BE49-F238E27FC236}">
                <a16:creationId xmlns:a16="http://schemas.microsoft.com/office/drawing/2014/main" id="{B6F5CD75-93B2-4B9C-B3B2-5B85D814DE30}"/>
              </a:ext>
            </a:extLst>
          </p:cNvPr>
          <p:cNvSpPr>
            <a:spLocks noChangeArrowheads="1"/>
          </p:cNvSpPr>
          <p:nvPr/>
        </p:nvSpPr>
        <p:spPr bwMode="auto">
          <a:xfrm>
            <a:off x="0" y="2817970"/>
            <a:ext cx="9144000" cy="1815882"/>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Một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số</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vật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liệu</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an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toàn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hiệu</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quả</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và</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đảm</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bảo</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sự</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phát</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triển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bền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vững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Tái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các</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chai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nước</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bình</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lon</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bằng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nhựa</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Sử</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dụng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giấy</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vải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đựng</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đồ</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thay</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cho</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dirty="0" err="1">
                <a:ln>
                  <a:noFill/>
                </a:ln>
                <a:solidFill>
                  <a:srgbClr val="0070C0"/>
                </a:solidFill>
                <a:effectLst/>
                <a:latin typeface="Aptos" panose="020B0004020202020204" pitchFamily="34" charset="0"/>
                <a:cs typeface="Times New Roman" panose="02020603050405020304" pitchFamily="18" charset="0"/>
              </a:rPr>
              <a:t>túi</a:t>
            </a:r>
            <a:r>
              <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rPr>
              <a:t> </a:t>
            </a:r>
            <a:r>
              <a:rPr kumimoji="0" lang="en-US" altLang="en-US" sz="2800" b="1" i="0" u="none" strike="noStrike" cap="none" normalizeH="0" baseline="0" err="1">
                <a:ln>
                  <a:noFill/>
                </a:ln>
                <a:solidFill>
                  <a:srgbClr val="0070C0"/>
                </a:solidFill>
                <a:effectLst/>
                <a:latin typeface="Aptos" panose="020B0004020202020204" pitchFamily="34" charset="0"/>
                <a:cs typeface="Times New Roman" panose="02020603050405020304" pitchFamily="18" charset="0"/>
              </a:rPr>
              <a:t>nilon</a:t>
            </a:r>
            <a:r>
              <a:rPr kumimoji="0" lang="en-US" altLang="en-US" sz="2800" b="1" i="0" u="none" strike="noStrike" cap="none" normalizeH="0" baseline="0">
                <a:ln>
                  <a:noFill/>
                </a:ln>
                <a:solidFill>
                  <a:srgbClr val="0070C0"/>
                </a:solidFill>
                <a:effectLst/>
                <a:latin typeface="Aptos" panose="020B0004020202020204" pitchFamily="34" charset="0"/>
                <a:cs typeface="Times New Roman" panose="02020603050405020304" pitchFamily="18" charset="0"/>
              </a:rPr>
              <a:t>.</a:t>
            </a:r>
            <a:endParaRPr kumimoji="0" lang="en-US" altLang="en-US" sz="2800" b="1" i="0" u="none" strike="noStrike" cap="none" normalizeH="0" baseline="0" dirty="0">
              <a:ln>
                <a:noFill/>
              </a:ln>
              <a:solidFill>
                <a:srgbClr val="0070C0"/>
              </a:solidFill>
              <a:effectLst/>
              <a:latin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F728D6F-756B-95DA-85E4-132D7FB9C477}"/>
              </a:ext>
            </a:extLst>
          </p:cNvPr>
          <p:cNvSpPr txBox="1"/>
          <p:nvPr/>
        </p:nvSpPr>
        <p:spPr>
          <a:xfrm>
            <a:off x="-82062" y="460065"/>
            <a:ext cx="9226062" cy="1815882"/>
          </a:xfrm>
          <a:prstGeom prst="rect">
            <a:avLst/>
          </a:prstGeom>
          <a:solidFill>
            <a:srgbClr val="F9FC7C"/>
          </a:solidFill>
        </p:spPr>
        <p:txBody>
          <a:bodyPr wrap="square">
            <a:spAutoFit/>
          </a:bodyPr>
          <a:lstStyle/>
          <a:p>
            <a:pPr algn="just"/>
            <a:r>
              <a:rPr lang="en-US" sz="2800" b="1" u="sng">
                <a:solidFill>
                  <a:srgbClr val="7030A0"/>
                </a:solidFill>
                <a:latin typeface="Aptos" panose="020B0004020202020204" pitchFamily="34" charset="0"/>
                <a:ea typeface="Calibri" panose="020F0502020204030204" pitchFamily="34" charset="0"/>
                <a:cs typeface="Times New Roman" panose="02020603050405020304" pitchFamily="18" charset="0"/>
              </a:rPr>
              <a:t>HOẠT ĐỘNG NHÓM( 3’)</a:t>
            </a:r>
          </a:p>
          <a:p>
            <a:pPr algn="just"/>
            <a:r>
              <a:rPr lang="en-US" sz="2800" b="1">
                <a:solidFill>
                  <a:srgbClr val="7030A0"/>
                </a:solidFill>
                <a:latin typeface="Aptos" panose="020B0004020202020204" pitchFamily="34" charset="0"/>
                <a:ea typeface="Calibri" panose="020F0502020204030204" pitchFamily="34" charset="0"/>
                <a:cs typeface="Times New Roman" panose="02020603050405020304" pitchFamily="18" charset="0"/>
              </a:rPr>
              <a:t>Lấy các ví dụ về việc sử dụng một số vật liệu an toàn, hiệu quả và đảm bảo sự phát triển bền vững tại gia đình em.</a:t>
            </a:r>
            <a:endParaRPr lang="en-US" sz="2800" b="1" dirty="0">
              <a:solidFill>
                <a:srgbClr val="7030A0"/>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4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8C6E2-5D66-4C05-A366-2A671BAA74AE}"/>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pic>
        <p:nvPicPr>
          <p:cNvPr id="5122" name="Picture 2" descr="RÁC THẢI NHỰA- TÁC HẠI VÀ HẬU QUẢ ĐỐI VỚI MÔI TRƯỜNG! | Trạm Y tế Xã Xuân  Thới Thượng">
            <a:extLst>
              <a:ext uri="{FF2B5EF4-FFF2-40B4-BE49-F238E27FC236}">
                <a16:creationId xmlns:a16="http://schemas.microsoft.com/office/drawing/2014/main" id="{C88CF405-4D3F-48D5-92B8-39639353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5223"/>
            <a:ext cx="3712792" cy="37220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E27604-C783-5351-DB6C-B06F13EADE0F}"/>
              </a:ext>
            </a:extLst>
          </p:cNvPr>
          <p:cNvPicPr>
            <a:picLocks noChangeAspect="1"/>
          </p:cNvPicPr>
          <p:nvPr/>
        </p:nvPicPr>
        <p:blipFill rotWithShape="1">
          <a:blip r:embed="rId3"/>
          <a:srcRect b="9135"/>
          <a:stretch/>
        </p:blipFill>
        <p:spPr>
          <a:xfrm>
            <a:off x="3892062" y="932966"/>
            <a:ext cx="5251938" cy="4210533"/>
          </a:xfrm>
          <a:prstGeom prst="rect">
            <a:avLst/>
          </a:prstGeom>
        </p:spPr>
      </p:pic>
    </p:spTree>
    <p:extLst>
      <p:ext uri="{BB962C8B-B14F-4D97-AF65-F5344CB8AC3E}">
        <p14:creationId xmlns:p14="http://schemas.microsoft.com/office/powerpoint/2010/main" val="3163479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1538C-50E8-4629-BBF1-63E67C946779}"/>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pic>
        <p:nvPicPr>
          <p:cNvPr id="2050" name="Picture 2" descr="Top 12 sản phẩm tái chế cực độc đáo - Toplist.vn">
            <a:extLst>
              <a:ext uri="{FF2B5EF4-FFF2-40B4-BE49-F238E27FC236}">
                <a16:creationId xmlns:a16="http://schemas.microsoft.com/office/drawing/2014/main" id="{B895BF3C-F156-405D-9F03-7CCDCE6D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48" y="952868"/>
            <a:ext cx="3214301" cy="2662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ý tưởng tái chế chai nhựa đơn giản">
            <a:extLst>
              <a:ext uri="{FF2B5EF4-FFF2-40B4-BE49-F238E27FC236}">
                <a16:creationId xmlns:a16="http://schemas.microsoft.com/office/drawing/2014/main" id="{B95C9986-E98B-4B98-8F22-6BECAAA1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 y="2945218"/>
            <a:ext cx="2963720" cy="2198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Ý tưởng tái chế chai nhựa siêu sáng tạo">
            <a:extLst>
              <a:ext uri="{FF2B5EF4-FFF2-40B4-BE49-F238E27FC236}">
                <a16:creationId xmlns:a16="http://schemas.microsoft.com/office/drawing/2014/main" id="{2D8AD070-3398-4F83-B94D-29C1ACA6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52" y="-18607"/>
            <a:ext cx="2934836" cy="2408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Mẹo hay tái chế chai nhựa thành đơn giản và độc đáo nhất">
            <a:extLst>
              <a:ext uri="{FF2B5EF4-FFF2-40B4-BE49-F238E27FC236}">
                <a16:creationId xmlns:a16="http://schemas.microsoft.com/office/drawing/2014/main" id="{97D028CB-727A-4825-BA75-88B1FB55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281" y="2945218"/>
            <a:ext cx="2934835" cy="2158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ách tự làm bình hoa từ chai nhựa tái chế vô cùng bắt mắt và đáng yêu - Ẩm  Thực">
            <a:extLst>
              <a:ext uri="{FF2B5EF4-FFF2-40B4-BE49-F238E27FC236}">
                <a16:creationId xmlns:a16="http://schemas.microsoft.com/office/drawing/2014/main" id="{3A8E41C9-69E0-42D6-9D8B-2089C086E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2" y="1186756"/>
            <a:ext cx="2934836" cy="1758462"/>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A0F23E28-EF9B-4F07-920A-C80974BD69F8}"/>
              </a:ext>
            </a:extLst>
          </p:cNvPr>
          <p:cNvSpPr/>
          <p:nvPr/>
        </p:nvSpPr>
        <p:spPr>
          <a:xfrm>
            <a:off x="2973854" y="3956050"/>
            <a:ext cx="2597608" cy="914400"/>
          </a:xfrm>
          <a:prstGeom prst="wave">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Sản</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phẩm</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tái</a:t>
            </a:r>
            <a:r>
              <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 </a:t>
            </a:r>
            <a:r>
              <a:rPr lang="en-US" sz="2400" b="1" dirty="0" err="1">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rPr>
              <a:t>chế</a:t>
            </a:r>
            <a:endParaRPr lang="en-US" sz="2400" b="1" dirty="0">
              <a:ln w="0"/>
              <a:solidFill>
                <a:srgbClr val="FF0000"/>
              </a:solidFill>
              <a:effectLst>
                <a:outerShdw blurRad="38100" dist="19050" dir="2700000" algn="tl" rotWithShape="0">
                  <a:schemeClr val="dk1">
                    <a:alpha val="40000"/>
                  </a:schemeClr>
                </a:outerShdw>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0424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7203C-FE01-47EA-B5B3-7E40CC2F7FC7}"/>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7" name="TextBox 6">
            <a:extLst>
              <a:ext uri="{FF2B5EF4-FFF2-40B4-BE49-F238E27FC236}">
                <a16:creationId xmlns:a16="http://schemas.microsoft.com/office/drawing/2014/main" id="{B54E53C2-2F0C-7A12-391B-54D9F19917B0}"/>
              </a:ext>
            </a:extLst>
          </p:cNvPr>
          <p:cNvSpPr txBox="1"/>
          <p:nvPr/>
        </p:nvSpPr>
        <p:spPr>
          <a:xfrm>
            <a:off x="0" y="697468"/>
            <a:ext cx="8951286" cy="954107"/>
          </a:xfrm>
          <a:prstGeom prst="rect">
            <a:avLst/>
          </a:prstGeom>
          <a:solidFill>
            <a:srgbClr val="F9FC7C"/>
          </a:solidFill>
        </p:spPr>
        <p:txBody>
          <a:bodyPr wrap="square">
            <a:spAutoFit/>
          </a:bodyPr>
          <a:lstStyle/>
          <a:p>
            <a:r>
              <a:rPr lang="en-US" sz="2800" b="1">
                <a:solidFill>
                  <a:srgbClr val="7030A0"/>
                </a:solidFill>
                <a:latin typeface="Aptos" panose="020B0004020202020204" pitchFamily="34" charset="0"/>
                <a:cs typeface="Times New Roman" panose="02020603050405020304" pitchFamily="18" charset="0"/>
              </a:rPr>
              <a:t>Để sử dụng các vật liệu an toàn, hiệu quả đảm bảo sự phát triển bền vững chúng ta cần làm gì</a:t>
            </a:r>
            <a:r>
              <a:rPr lang="en-US" sz="2800">
                <a:solidFill>
                  <a:srgbClr val="7030A0"/>
                </a:solidFill>
                <a:latin typeface="Aptos" panose="020B0004020202020204" pitchFamily="34" charset="0"/>
                <a:ea typeface="Calibri" panose="020F0502020204030204" pitchFamily="34" charset="0"/>
                <a:cs typeface="Times New Roman" panose="02020603050405020304" pitchFamily="18" charset="0"/>
              </a:rPr>
              <a:t>?</a:t>
            </a:r>
            <a:endParaRPr lang="en-US" sz="2800" dirty="0">
              <a:solidFill>
                <a:srgbClr val="7030A0"/>
              </a:solidFill>
              <a:latin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F978681-77E2-3502-C6B8-8498D213AC8D}"/>
              </a:ext>
            </a:extLst>
          </p:cNvPr>
          <p:cNvSpPr txBox="1"/>
          <p:nvPr/>
        </p:nvSpPr>
        <p:spPr>
          <a:xfrm>
            <a:off x="0" y="2698118"/>
            <a:ext cx="9144000" cy="2246769"/>
          </a:xfrm>
          <a:prstGeom prst="rect">
            <a:avLst/>
          </a:prstGeom>
          <a:noFill/>
        </p:spPr>
        <p:txBody>
          <a:bodyPr wrap="square">
            <a:spAutoFit/>
          </a:bodyPr>
          <a:lstStyle/>
          <a:p>
            <a:r>
              <a:rPr lang="en-US" sz="2800" b="1">
                <a:solidFill>
                  <a:schemeClr val="accent2">
                    <a:lumMod val="40000"/>
                    <a:lumOff val="60000"/>
                  </a:schemeClr>
                </a:solidFill>
                <a:latin typeface="Aptos" panose="020B0004020202020204" pitchFamily="34" charset="0"/>
                <a:cs typeface="Times New Roman" panose="02020603050405020304" pitchFamily="18" charset="0"/>
              </a:rPr>
              <a:t> Để sử dụng các vật liệu an toàn, hiệu quả đảm bảo sự phát triển bền vững cần:</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 Bảo vệ, bảo quản và sử dụng đúng cách</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Khuyến khích các vật liệu có thể tái sử dụng</a:t>
            </a:r>
            <a:br>
              <a:rPr lang="en-US" sz="2800" b="1">
                <a:solidFill>
                  <a:schemeClr val="accent2">
                    <a:lumMod val="40000"/>
                    <a:lumOff val="60000"/>
                  </a:schemeClr>
                </a:solidFill>
                <a:latin typeface="Aptos" panose="020B0004020202020204" pitchFamily="34" charset="0"/>
                <a:cs typeface="Times New Roman" panose="02020603050405020304" pitchFamily="18" charset="0"/>
              </a:rPr>
            </a:br>
            <a:r>
              <a:rPr lang="en-US" sz="2800" b="1">
                <a:solidFill>
                  <a:schemeClr val="accent2">
                    <a:lumMod val="40000"/>
                    <a:lumOff val="60000"/>
                  </a:schemeClr>
                </a:solidFill>
                <a:latin typeface="Aptos" panose="020B0004020202020204" pitchFamily="34" charset="0"/>
                <a:cs typeface="Times New Roman" panose="02020603050405020304" pitchFamily="18" charset="0"/>
              </a:rPr>
              <a:t> - Hạn chế </a:t>
            </a:r>
            <a:r>
              <a:rPr lang="vi-VN" sz="2800" b="1">
                <a:solidFill>
                  <a:schemeClr val="accent2">
                    <a:lumMod val="40000"/>
                    <a:lumOff val="60000"/>
                  </a:schemeClr>
                </a:solidFill>
                <a:latin typeface="Aptos" panose="020B0004020202020204" pitchFamily="34" charset="0"/>
                <a:cs typeface="Times New Roman" panose="02020603050405020304" pitchFamily="18" charset="0"/>
              </a:rPr>
              <a:t>dùng </a:t>
            </a:r>
            <a:r>
              <a:rPr lang="en-US" sz="2800" b="1">
                <a:solidFill>
                  <a:schemeClr val="accent2">
                    <a:lumMod val="40000"/>
                    <a:lumOff val="60000"/>
                  </a:schemeClr>
                </a:solidFill>
                <a:latin typeface="Aptos" panose="020B0004020202020204" pitchFamily="34" charset="0"/>
                <a:cs typeface="Times New Roman" panose="02020603050405020304" pitchFamily="18" charset="0"/>
              </a:rPr>
              <a:t>các vật kiệu khó phân hủy</a:t>
            </a:r>
            <a:endParaRPr lang="en-US" sz="2800" b="1">
              <a:solidFill>
                <a:schemeClr val="accent2">
                  <a:lumMod val="40000"/>
                  <a:lumOff val="60000"/>
                </a:schemeClr>
              </a:solidFill>
            </a:endParaRPr>
          </a:p>
        </p:txBody>
      </p:sp>
    </p:spTree>
    <p:extLst>
      <p:ext uri="{BB962C8B-B14F-4D97-AF65-F5344CB8AC3E}">
        <p14:creationId xmlns:p14="http://schemas.microsoft.com/office/powerpoint/2010/main" val="32326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
        <p:nvSpPr>
          <p:cNvPr id="50" name="Google Shape;1641;p22"/>
          <p:cNvSpPr txBox="1">
            <a:spLocks/>
          </p:cNvSpPr>
          <p:nvPr/>
        </p:nvSpPr>
        <p:spPr>
          <a:xfrm>
            <a:off x="2413591" y="127986"/>
            <a:ext cx="3952877" cy="371744"/>
          </a:xfrm>
          <a:prstGeom prst="rect">
            <a:avLst/>
          </a:prstGeom>
          <a:solidFill>
            <a:schemeClr val="accent1">
              <a:lumMod val="40000"/>
              <a:lumOff val="60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a:solidFill>
                  <a:srgbClr val="FF0000"/>
                </a:solidFill>
                <a:latin typeface="Aptos" panose="020B0004020202020204" pitchFamily="34" charset="0"/>
                <a:cs typeface="Times New Roman" panose="02020603050405020304" pitchFamily="18"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rgbClr val="92D050">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các</a:t>
            </a:r>
            <a:r>
              <a:rPr lang="en-GB" sz="2200" kern="1200" dirty="0"/>
              <a:t> </a:t>
            </a:r>
            <a:r>
              <a:rPr lang="en-GB" sz="2200" kern="1200" dirty="0" err="1"/>
              <a:t>vật</a:t>
            </a:r>
            <a:r>
              <a:rPr lang="en-GB" sz="2200" kern="1200" dirty="0"/>
              <a:t> </a:t>
            </a:r>
            <a:r>
              <a:rPr lang="en-GB" sz="2200" kern="1200" dirty="0" err="1"/>
              <a:t>liệu</a:t>
            </a:r>
            <a:r>
              <a:rPr lang="en-GB" sz="2200" kern="1200" dirty="0"/>
              <a:t> </a:t>
            </a:r>
            <a:r>
              <a:rPr lang="en-GB" sz="2200" kern="1200" dirty="0" err="1"/>
              <a:t>đảm</a:t>
            </a:r>
            <a:r>
              <a:rPr lang="en-GB" sz="2200" kern="1200" dirty="0"/>
              <a:t> </a:t>
            </a:r>
            <a:r>
              <a:rPr lang="en-GB" sz="2200" kern="1200" dirty="0" err="1"/>
              <a:t>bảo</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endParaRPr lang="en-US" sz="2200" kern="1200" dirty="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3200" b="1" kern="1200" dirty="0" err="1">
                <a:solidFill>
                  <a:srgbClr val="FF0000"/>
                </a:solidFill>
                <a:latin typeface="Aptos" panose="020B0004020202020204" pitchFamily="34" charset="0"/>
                <a:cs typeface="Times New Roman" panose="02020603050405020304" pitchFamily="18" charset="0"/>
              </a:rPr>
              <a:t>Vật</a:t>
            </a:r>
            <a:r>
              <a:rPr lang="en-GB" sz="3200" b="1" kern="1200" dirty="0">
                <a:solidFill>
                  <a:srgbClr val="FF0000"/>
                </a:solidFill>
                <a:latin typeface="Aptos" panose="020B0004020202020204" pitchFamily="34" charset="0"/>
                <a:cs typeface="Times New Roman" panose="02020603050405020304" pitchFamily="18" charset="0"/>
              </a:rPr>
              <a:t> </a:t>
            </a:r>
            <a:r>
              <a:rPr lang="en-GB" sz="3200" b="1" kern="1200" dirty="0" err="1">
                <a:solidFill>
                  <a:srgbClr val="FF0000"/>
                </a:solidFill>
                <a:latin typeface="Aptos" panose="020B0004020202020204" pitchFamily="34" charset="0"/>
                <a:cs typeface="Times New Roman" panose="02020603050405020304" pitchFamily="18" charset="0"/>
              </a:rPr>
              <a:t>liệu</a:t>
            </a:r>
            <a:endParaRPr lang="en-US" sz="3200" b="1" kern="1200" dirty="0">
              <a:solidFill>
                <a:srgbClr val="FF0000"/>
              </a:solidFill>
              <a:latin typeface="Aptos" panose="020B0004020202020204" pitchFamily="34" charset="0"/>
              <a:cs typeface="Times New Roman" panose="02020603050405020304" pitchFamily="18" charset="0"/>
            </a:endParaRPr>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2">
              <a:lumMod val="60000"/>
              <a:lumOff val="40000"/>
              <a:alpha val="90000"/>
            </a:schemeClr>
          </a:solidFill>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Sơ</a:t>
            </a:r>
            <a:r>
              <a:rPr lang="en-GB" sz="2200" kern="1200" dirty="0"/>
              <a:t> </a:t>
            </a:r>
            <a:r>
              <a:rPr lang="en-GB" sz="2200" kern="1200" dirty="0" err="1"/>
              <a:t>lược</a:t>
            </a:r>
            <a:r>
              <a:rPr lang="en-GB" sz="2200" kern="1200" dirty="0"/>
              <a:t> </a:t>
            </a:r>
            <a:r>
              <a:rPr lang="en-GB" sz="2200" kern="1200" dirty="0" err="1"/>
              <a:t>về</a:t>
            </a:r>
            <a:r>
              <a:rPr lang="en-GB" sz="2200" kern="1200" dirty="0"/>
              <a:t> an </a:t>
            </a:r>
            <a:r>
              <a:rPr lang="en-GB" sz="2200" kern="1200" dirty="0" err="1"/>
              <a:t>ninh</a:t>
            </a:r>
            <a:r>
              <a:rPr lang="en-GB" sz="2200" kern="1200" dirty="0"/>
              <a:t> </a:t>
            </a:r>
            <a:r>
              <a:rPr lang="en-GB" sz="2200" kern="1200" dirty="0" err="1"/>
              <a:t>năng</a:t>
            </a:r>
            <a:r>
              <a:rPr lang="en-GB" sz="2200" kern="1200" dirty="0"/>
              <a:t> </a:t>
            </a:r>
            <a:r>
              <a:rPr lang="en-GB" sz="2200" kern="1200" dirty="0" err="1"/>
              <a:t>lượng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nhiên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dirty="0" err="1"/>
              <a:t>Nhiên</a:t>
            </a:r>
            <a:r>
              <a:rPr lang="en-GB" sz="2200" b="1" kern="1200" dirty="0"/>
              <a:t> </a:t>
            </a:r>
            <a:r>
              <a:rPr lang="en-GB" sz="2200" b="1" kern="1200" dirty="0" err="1"/>
              <a:t>liệu</a:t>
            </a:r>
            <a:endParaRPr lang="en-US" sz="2200" b="1" kern="1200" dirty="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3">
              <a:lumMod val="40000"/>
              <a:lumOff val="60000"/>
              <a:alpha val="90000"/>
            </a:schemeClr>
          </a:solidFill>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nguyên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6" name="Freeform 55"/>
          <p:cNvSpPr/>
          <p:nvPr/>
        </p:nvSpPr>
        <p:spPr>
          <a:xfrm>
            <a:off x="417095" y="3834122"/>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Nguyên liệu</a:t>
            </a:r>
            <a:endParaRPr lang="en-US" sz="2200" b="1" kern="120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3108543"/>
          </a:xfrm>
          <a:prstGeom prst="rect">
            <a:avLst/>
          </a:prstGeom>
          <a:noFill/>
        </p:spPr>
        <p:txBody>
          <a:bodyPr wrap="square">
            <a:spAutoFit/>
          </a:bodyPr>
          <a:lstStyle/>
          <a:p>
            <a:pPr latinLnBrk="0"/>
            <a:r>
              <a:rPr lang="vi-VN" sz="2800" b="1" i="0">
                <a:solidFill>
                  <a:srgbClr val="CEE212"/>
                </a:solidFill>
                <a:effectLst/>
                <a:latin typeface="Aptos" panose="020B0004020202020204" pitchFamily="34" charset="0"/>
              </a:rPr>
              <a:t>Nhựa từng là một phát minh mang tính cách mạng nhưng hiện tại nó đang lấp đầy đại dương của chúng ta. Kể từ những năm 1950, chúng ta đã tạo ra 6,3 tỉ tấn rác thải nhựa, khoảng 9% trong số đó được tái chế, 12% bị tiêu huỷ. Điều đó có nghĩa là chúng ta sẽ sống chung với khoảng 4,9 tỉ tấn chất thải nhựa.</a:t>
            </a:r>
          </a:p>
          <a:p>
            <a:pPr algn="just" latinLnBrk="0"/>
            <a:r>
              <a:rPr lang="vi-VN" sz="2800" b="1" i="0">
                <a:solidFill>
                  <a:srgbClr val="CEE212"/>
                </a:solidFill>
                <a:effectLst/>
                <a:latin typeface="Aptos" panose="020B0004020202020204" pitchFamily="34" charset="0"/>
              </a:rPr>
              <a:t> </a:t>
            </a:r>
          </a:p>
        </p:txBody>
      </p:sp>
    </p:spTree>
    <p:extLst>
      <p:ext uri="{BB962C8B-B14F-4D97-AF65-F5344CB8AC3E}">
        <p14:creationId xmlns:p14="http://schemas.microsoft.com/office/powerpoint/2010/main" val="453081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4401205"/>
          </a:xfrm>
          <a:prstGeom prst="rect">
            <a:avLst/>
          </a:prstGeom>
          <a:noFill/>
        </p:spPr>
        <p:txBody>
          <a:bodyPr wrap="square">
            <a:spAutoFit/>
          </a:bodyPr>
          <a:lstStyle/>
          <a:p>
            <a:pPr algn="just" latinLnBrk="0"/>
            <a:r>
              <a:rPr lang="vi-VN" sz="2800" b="1" i="0">
                <a:solidFill>
                  <a:srgbClr val="CEE212"/>
                </a:solidFill>
                <a:effectLst/>
                <a:latin typeface="Aptos" panose="020B0004020202020204" pitchFamily="34" charset="0"/>
              </a:rPr>
              <a:t> Cuộc sống của chúng ta sẽ như thế nào nếu không có nhựa? Ngay cả khi bạn tránh sử dụng hộp nhựa để đựng đồ ăn hoặc đóng gói các loại thực phẩm bằng túi vải thì nhựa vẫn có mặt khắp mọi nơi. Các lon đồ uống được lót bằng nhựa dẻo, nếu không chúng sẽ nhanh chóng bị ăn mòn. Cốc giấy cũng mang một lớp nhựa mỏng. Không có các chai nhựa, chất lỏng chỉ đóng ở chai thuỷ tinh còn thịt sẽ được bọc trong giấy. Dĩ nhiên, không có bao bì nhựa, thời gian bảo quản thực phẩm sẽ ngắn hơn. </a:t>
            </a:r>
          </a:p>
        </p:txBody>
      </p:sp>
    </p:spTree>
    <p:extLst>
      <p:ext uri="{BB962C8B-B14F-4D97-AF65-F5344CB8AC3E}">
        <p14:creationId xmlns:p14="http://schemas.microsoft.com/office/powerpoint/2010/main" val="2139405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D89120-1D41-9121-D269-ED132ADD6BB5}"/>
              </a:ext>
            </a:extLst>
          </p:cNvPr>
          <p:cNvSpPr txBox="1"/>
          <p:nvPr/>
        </p:nvSpPr>
        <p:spPr>
          <a:xfrm>
            <a:off x="-1" y="168497"/>
            <a:ext cx="8698523" cy="523220"/>
          </a:xfrm>
          <a:prstGeom prst="rect">
            <a:avLst/>
          </a:prstGeom>
          <a:noFill/>
        </p:spPr>
        <p:txBody>
          <a:bodyPr wrap="square">
            <a:spAutoFit/>
          </a:bodyPr>
          <a:lstStyle/>
          <a:p>
            <a:r>
              <a:rPr lang="vi-VN" sz="2800" b="1" i="0">
                <a:solidFill>
                  <a:schemeClr val="accent2">
                    <a:lumMod val="40000"/>
                    <a:lumOff val="60000"/>
                  </a:schemeClr>
                </a:solidFill>
                <a:effectLst/>
                <a:latin typeface="Aptos" panose="020B0004020202020204" pitchFamily="34" charset="0"/>
              </a:rPr>
              <a:t>NẾU NHỰA KHÔNG ĐƯỢC PHÁT MINH</a:t>
            </a:r>
            <a:endParaRPr lang="en-US" sz="2800">
              <a:solidFill>
                <a:schemeClr val="accent2">
                  <a:lumMod val="40000"/>
                  <a:lumOff val="60000"/>
                </a:schemeClr>
              </a:solidFill>
            </a:endParaRPr>
          </a:p>
        </p:txBody>
      </p:sp>
      <p:sp>
        <p:nvSpPr>
          <p:cNvPr id="6" name="TextBox 5">
            <a:extLst>
              <a:ext uri="{FF2B5EF4-FFF2-40B4-BE49-F238E27FC236}">
                <a16:creationId xmlns:a16="http://schemas.microsoft.com/office/drawing/2014/main" id="{F2D22E58-260C-258D-2034-DBC1091F83FB}"/>
              </a:ext>
            </a:extLst>
          </p:cNvPr>
          <p:cNvSpPr txBox="1"/>
          <p:nvPr/>
        </p:nvSpPr>
        <p:spPr>
          <a:xfrm>
            <a:off x="-1" y="691717"/>
            <a:ext cx="9120554" cy="4401205"/>
          </a:xfrm>
          <a:prstGeom prst="rect">
            <a:avLst/>
          </a:prstGeom>
          <a:noFill/>
        </p:spPr>
        <p:txBody>
          <a:bodyPr wrap="square">
            <a:spAutoFit/>
          </a:bodyPr>
          <a:lstStyle/>
          <a:p>
            <a:pPr algn="just" latinLnBrk="0"/>
            <a:r>
              <a:rPr lang="vi-VN" sz="2800" b="1" i="0">
                <a:solidFill>
                  <a:srgbClr val="CEE212"/>
                </a:solidFill>
                <a:effectLst/>
                <a:latin typeface="Aptos" panose="020B0004020202020204" pitchFamily="34" charset="0"/>
              </a:rPr>
              <a:t>Ngành công nghiệp điện tử sẽ bị ảnh hưởng rất nhiều vì nhựa được sử dụng rộng rãi ở mọi thiết bị, từ máy tính đến điện thoại thông minh. Nhưng ít nhất chúng ta sẽ không làm ô nhiễm Trái Đất với cốc cà phê dùng một lần, chai nhựa, bàn chải đánh răng. Hàng trăm loài sinh vật biển sẽ không bị tắc nghẽn hệ tiêu hoá, thậm chí nghẹt thở vì nuốt phải những mảnh vụn nhựa.</a:t>
            </a:r>
          </a:p>
          <a:p>
            <a:pPr algn="just" latinLnBrk="0"/>
            <a:r>
              <a:rPr lang="vi-VN" sz="2800" b="1" i="0">
                <a:solidFill>
                  <a:srgbClr val="CEE212"/>
                </a:solidFill>
                <a:effectLst/>
                <a:latin typeface="Aptos" panose="020B0004020202020204" pitchFamily="34" charset="0"/>
              </a:rPr>
              <a:t> </a:t>
            </a:r>
          </a:p>
          <a:p>
            <a:pPr algn="r" latinLnBrk="0"/>
            <a:r>
              <a:rPr lang="vi-VN" sz="2800" b="1" i="0">
                <a:solidFill>
                  <a:srgbClr val="CEE212"/>
                </a:solidFill>
                <a:effectLst/>
                <a:latin typeface="Aptos" panose="020B0004020202020204" pitchFamily="34" charset="0"/>
              </a:rPr>
              <a:t>Lược dịch theo </a:t>
            </a:r>
            <a:r>
              <a:rPr lang="vi-VN" sz="2800" b="1" i="1">
                <a:solidFill>
                  <a:srgbClr val="CEE212"/>
                </a:solidFill>
                <a:effectLst/>
                <a:latin typeface="Aptos" panose="020B0004020202020204" pitchFamily="34" charset="0"/>
              </a:rPr>
              <a:t>insh.world (What if Plastic was Never Invented?)</a:t>
            </a:r>
            <a:endParaRPr lang="vi-VN" sz="2800" b="1" i="0">
              <a:solidFill>
                <a:srgbClr val="CEE212"/>
              </a:solidFill>
              <a:effectLst/>
              <a:latin typeface="Aptos" panose="020B0004020202020204" pitchFamily="34" charset="0"/>
            </a:endParaRPr>
          </a:p>
        </p:txBody>
      </p:sp>
    </p:spTree>
    <p:extLst>
      <p:ext uri="{BB962C8B-B14F-4D97-AF65-F5344CB8AC3E}">
        <p14:creationId xmlns:p14="http://schemas.microsoft.com/office/powerpoint/2010/main" val="44997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1D3D-6235-4BBC-8B36-53C188922685}"/>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5" name="TextBox 4">
            <a:extLst>
              <a:ext uri="{FF2B5EF4-FFF2-40B4-BE49-F238E27FC236}">
                <a16:creationId xmlns:a16="http://schemas.microsoft.com/office/drawing/2014/main" id="{4C7F3635-1027-4120-99C6-91EABA5DB9E9}"/>
              </a:ext>
            </a:extLst>
          </p:cNvPr>
          <p:cNvSpPr txBox="1"/>
          <p:nvPr/>
        </p:nvSpPr>
        <p:spPr>
          <a:xfrm>
            <a:off x="0" y="1173182"/>
            <a:ext cx="9144000" cy="3970318"/>
          </a:xfrm>
          <a:prstGeom prst="rect">
            <a:avLst/>
          </a:prstGeom>
          <a:solidFill>
            <a:schemeClr val="accent1">
              <a:lumMod val="40000"/>
              <a:lumOff val="60000"/>
            </a:schemeClr>
          </a:solidFill>
        </p:spPr>
        <p:txBody>
          <a:bodyPr wrap="square">
            <a:spAutoFit/>
          </a:bodyPr>
          <a:lstStyle/>
          <a:p>
            <a:r>
              <a:rPr lang="en-US" sz="2800" b="1" dirty="0" err="1">
                <a:latin typeface="Aptos" panose="020B0004020202020204" pitchFamily="34" charset="0"/>
                <a:cs typeface="Times New Roman" panose="02020603050405020304" pitchFamily="18" charset="0"/>
              </a:rPr>
              <a:t>Ưu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và</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nhược</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của</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đồ</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dùng</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nhựa</a:t>
            </a:r>
            <a:r>
              <a:rPr lang="en-US" sz="2800" b="1" dirty="0">
                <a:latin typeface="Aptos" panose="020B0004020202020204" pitchFamily="34" charset="0"/>
                <a:cs typeface="Times New Roman" panose="02020603050405020304" pitchFamily="18" charset="0"/>
              </a:rPr>
              <a:t>:</a:t>
            </a:r>
          </a:p>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Ưu</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điểm</a:t>
            </a:r>
            <a:endParaRPr lang="en-US" sz="2800" b="1" dirty="0">
              <a:latin typeface="Aptos" panose="020B0004020202020204" pitchFamily="34" charset="0"/>
              <a:cs typeface="Times New Roman" panose="02020603050405020304" pitchFamily="18" charset="0"/>
            </a:endParaRPr>
          </a:p>
          <a:p>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a:t>
            </a:r>
            <a:r>
              <a:rPr lang="en-US" sz="2800" b="1" i="0" dirty="0" err="1">
                <a:effectLst/>
                <a:latin typeface="Aptos" panose="020B0004020202020204" pitchFamily="34" charset="0"/>
                <a:cs typeface="Times New Roman" panose="02020603050405020304" pitchFamily="18" charset="0"/>
              </a:rPr>
              <a:t>ó</a:t>
            </a:r>
            <a:r>
              <a:rPr lang="en-US" sz="2800" b="1" i="0" dirty="0">
                <a:effectLst/>
                <a:latin typeface="Aptos" panose="020B0004020202020204" pitchFamily="34" charset="0"/>
                <a:cs typeface="Times New Roman" panose="02020603050405020304" pitchFamily="18" charset="0"/>
              </a:rPr>
              <a:t> </a:t>
            </a:r>
            <a:r>
              <a:rPr lang="vi-VN" sz="2800" b="1" i="0" dirty="0">
                <a:effectLst/>
                <a:latin typeface="Aptos" panose="020B0004020202020204" pitchFamily="34" charset="0"/>
                <a:cs typeface="Times New Roman" panose="02020603050405020304" pitchFamily="18" charset="0"/>
              </a:rPr>
              <a:t>khả năng chống nước. </a:t>
            </a:r>
            <a:endParaRPr lang="en-US" sz="2800" b="1" dirty="0">
              <a:latin typeface="Aptos" panose="020B0004020202020204" pitchFamily="34" charset="0"/>
              <a:cs typeface="Times New Roman" panose="02020603050405020304" pitchFamily="18" charset="0"/>
            </a:endParaRPr>
          </a:p>
          <a:p>
            <a:r>
              <a:rPr lang="en-US" sz="2800" b="1" i="0" dirty="0">
                <a:effectLst/>
                <a:latin typeface="Aptos" panose="020B0004020202020204" pitchFamily="34" charset="0"/>
                <a:cs typeface="Times New Roman" panose="02020603050405020304" pitchFamily="18" charset="0"/>
              </a:rPr>
              <a:t>- </a:t>
            </a:r>
            <a:r>
              <a:rPr lang="vi-VN" sz="2800" b="1" i="0" dirty="0">
                <a:effectLst/>
                <a:latin typeface="Aptos" panose="020B0004020202020204" pitchFamily="34" charset="0"/>
                <a:cs typeface="Times New Roman" panose="02020603050405020304" pitchFamily="18" charset="0"/>
              </a:rPr>
              <a:t> </a:t>
            </a:r>
            <a:r>
              <a:rPr lang="en-US" sz="2800" b="1" dirty="0">
                <a:latin typeface="Aptos" panose="020B0004020202020204" pitchFamily="34" charset="0"/>
                <a:cs typeface="Times New Roman" panose="02020603050405020304" pitchFamily="18" charset="0"/>
              </a:rPr>
              <a:t>B</a:t>
            </a:r>
            <a:r>
              <a:rPr lang="vi-VN" sz="2800" b="1" i="0" dirty="0">
                <a:effectLst/>
                <a:latin typeface="Aptos" panose="020B0004020202020204" pitchFamily="34" charset="0"/>
                <a:cs typeface="Times New Roman" panose="02020603050405020304" pitchFamily="18" charset="0"/>
              </a:rPr>
              <a:t>ền</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nhẹ</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dễ</a:t>
            </a:r>
            <a:r>
              <a:rPr lang="en-US" sz="2800" b="1" i="0" dirty="0">
                <a:effectLst/>
                <a:latin typeface="Aptos" panose="020B0004020202020204" pitchFamily="34" charset="0"/>
                <a:cs typeface="Times New Roman" panose="02020603050405020304" pitchFamily="18" charset="0"/>
              </a:rPr>
              <a:t> di </a:t>
            </a:r>
            <a:r>
              <a:rPr lang="en-US" sz="2800" b="1" i="0" dirty="0" err="1">
                <a:effectLst/>
                <a:latin typeface="Aptos" panose="020B0004020202020204" pitchFamily="34" charset="0"/>
                <a:cs typeface="Times New Roman" panose="02020603050405020304" pitchFamily="18" charset="0"/>
              </a:rPr>
              <a:t>chuyển</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dễ</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tạo</a:t>
            </a:r>
            <a:r>
              <a:rPr lang="en-US" sz="2800" b="1" i="0" dirty="0">
                <a:effectLst/>
                <a:latin typeface="Aptos" panose="020B0004020202020204" pitchFamily="34" charset="0"/>
                <a:cs typeface="Times New Roman" panose="02020603050405020304" pitchFamily="18" charset="0"/>
              </a:rPr>
              <a:t> </a:t>
            </a:r>
            <a:r>
              <a:rPr lang="en-US" sz="2800" b="1" i="0" dirty="0" err="1">
                <a:effectLst/>
                <a:latin typeface="Aptos" panose="020B0004020202020204" pitchFamily="34" charset="0"/>
                <a:cs typeface="Times New Roman" panose="02020603050405020304" pitchFamily="18" charset="0"/>
              </a:rPr>
              <a:t>hình</a:t>
            </a:r>
            <a:endParaRPr lang="en-US" sz="2800" b="1" dirty="0">
              <a:latin typeface="Aptos" panose="020B0004020202020204" pitchFamily="34" charset="0"/>
              <a:cs typeface="Times New Roman" panose="02020603050405020304" pitchFamily="18" charset="0"/>
            </a:endParaRPr>
          </a:p>
          <a:p>
            <a:r>
              <a:rPr lang="en-US" sz="2800" b="1" i="0" dirty="0">
                <a:effectLst/>
                <a:latin typeface="Aptos" panose="020B0004020202020204" pitchFamily="34" charset="0"/>
                <a:cs typeface="Times New Roman" panose="02020603050405020304" pitchFamily="18" charset="0"/>
              </a:rPr>
              <a:t>- </a:t>
            </a:r>
            <a:r>
              <a:rPr lang="en-US" sz="2800" b="1" dirty="0">
                <a:latin typeface="Aptos" panose="020B0004020202020204" pitchFamily="34" charset="0"/>
                <a:cs typeface="Times New Roman" panose="02020603050405020304" pitchFamily="18" charset="0"/>
              </a:rPr>
              <a:t>T</a:t>
            </a:r>
            <a:r>
              <a:rPr lang="vi-VN" sz="2800" b="1" i="0" dirty="0">
                <a:effectLst/>
                <a:latin typeface="Aptos" panose="020B0004020202020204" pitchFamily="34" charset="0"/>
                <a:cs typeface="Times New Roman" panose="02020603050405020304" pitchFamily="18" charset="0"/>
              </a:rPr>
              <a:t>iết kiệm</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nhiên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liệu</a:t>
            </a:r>
            <a:r>
              <a:rPr lang="en-US" sz="2800" b="1" dirty="0">
                <a:latin typeface="Aptos" panose="020B0004020202020204" pitchFamily="34" charset="0"/>
                <a:cs typeface="Times New Roman" panose="02020603050405020304" pitchFamily="18" charset="0"/>
              </a:rPr>
              <a:t>….</a:t>
            </a:r>
            <a:endParaRPr lang="en-US" sz="2800" b="1" i="0" dirty="0">
              <a:effectLst/>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2800" b="1" dirty="0" err="1">
                <a:latin typeface="Aptos" panose="020B0004020202020204" pitchFamily="34" charset="0"/>
                <a:cs typeface="Times New Roman" panose="02020603050405020304" pitchFamily="18" charset="0"/>
              </a:rPr>
              <a:t>Hạn</a:t>
            </a:r>
            <a:r>
              <a:rPr lang="en-US" sz="2800" b="1" dirty="0">
                <a:latin typeface="Aptos" panose="020B0004020202020204" pitchFamily="34" charset="0"/>
                <a:cs typeface="Times New Roman" panose="02020603050405020304" pitchFamily="18" charset="0"/>
              </a:rPr>
              <a:t> </a:t>
            </a:r>
            <a:r>
              <a:rPr lang="en-US" sz="2800" b="1" dirty="0" err="1">
                <a:latin typeface="Aptos" panose="020B0004020202020204" pitchFamily="34" charset="0"/>
                <a:cs typeface="Times New Roman" panose="02020603050405020304" pitchFamily="18" charset="0"/>
              </a:rPr>
              <a:t>chế</a:t>
            </a:r>
            <a:endParaRPr lang="en-US" sz="2800" b="1" dirty="0">
              <a:latin typeface="Aptos" panose="020B0004020202020204" pitchFamily="34" charset="0"/>
              <a:cs typeface="Times New Roman" panose="02020603050405020304" pitchFamily="18" charset="0"/>
            </a:endParaRP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gây ô nhiễm môi trường của chúng ta.</a:t>
            </a: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gây nguy hiểm cho động vật hoang dã.</a:t>
            </a:r>
          </a:p>
          <a:p>
            <a:pPr algn="l">
              <a:buFont typeface="Arial" panose="020B0604020202020204" pitchFamily="34" charset="0"/>
              <a:buChar char="•"/>
            </a:pPr>
            <a:r>
              <a:rPr lang="vi-VN" sz="2800" b="1" i="0" dirty="0">
                <a:effectLst/>
                <a:latin typeface="Aptos" panose="020B0004020202020204" pitchFamily="34" charset="0"/>
                <a:cs typeface="Times New Roman" panose="02020603050405020304" pitchFamily="18" charset="0"/>
              </a:rPr>
              <a:t>Chúng không bị phân hủy nhanh chóng</a:t>
            </a:r>
            <a:r>
              <a:rPr lang="vi-VN" sz="2800" b="1" i="0">
                <a:effectLst/>
                <a:latin typeface="Aptos" panose="020B0004020202020204" pitchFamily="34" charset="0"/>
                <a:cs typeface="Times New Roman" panose="02020603050405020304" pitchFamily="18" charset="0"/>
              </a:rPr>
              <a:t>…</a:t>
            </a:r>
            <a:r>
              <a:rPr lang="en-US" sz="2800" b="1" i="0">
                <a:effectLst/>
                <a:latin typeface="Aptos" panose="020B0004020202020204" pitchFamily="34" charset="0"/>
                <a:cs typeface="Times New Roman" panose="02020603050405020304" pitchFamily="18" charset="0"/>
              </a:rPr>
              <a:t>…</a:t>
            </a:r>
            <a:endParaRPr lang="vi-VN" sz="2800" b="1" i="0" dirty="0">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292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idx="4294967295"/>
          </p:nvPr>
        </p:nvSpPr>
        <p:spPr>
          <a:xfrm>
            <a:off x="171210" y="194556"/>
            <a:ext cx="8515589" cy="591879"/>
          </a:xfrm>
          <a:prstGeom prst="rect">
            <a:avLst/>
          </a:prstGeom>
          <a:solidFill>
            <a:schemeClr val="bg1"/>
          </a:solidFill>
        </p:spPr>
        <p:txBody>
          <a:bodyPr spcFirstLastPara="1" wrap="square" lIns="0" tIns="0" rIns="0" bIns="0" anchor="b" anchorCtr="0">
            <a:noAutofit/>
          </a:bodyPr>
          <a:lstStyle/>
          <a:p>
            <a:pPr marL="0" lvl="0" indent="0" rtl="0">
              <a:lnSpc>
                <a:spcPct val="135000"/>
              </a:lnSpc>
              <a:spcBef>
                <a:spcPts val="600"/>
              </a:spcBef>
              <a:spcAft>
                <a:spcPts val="600"/>
              </a:spcAft>
              <a:buNone/>
            </a:pPr>
            <a:r>
              <a:rPr lang="vi-VN" sz="3200" b="1" dirty="0">
                <a:solidFill>
                  <a:schemeClr val="tx1"/>
                </a:solidFill>
                <a:latin typeface="Aptos" panose="020B0004020202020204" pitchFamily="34" charset="0"/>
                <a:cs typeface="Times New Roman" panose="02020603050405020304" pitchFamily="18" charset="0"/>
              </a:rPr>
              <a:t>I. </a:t>
            </a:r>
            <a:r>
              <a:rPr lang="en-US" sz="3200" b="1" dirty="0" err="1">
                <a:solidFill>
                  <a:schemeClr val="tx1"/>
                </a:solidFill>
                <a:latin typeface="Aptos" panose="020B0004020202020204" pitchFamily="34" charset="0"/>
                <a:cs typeface="Times New Roman" panose="02020603050405020304" pitchFamily="18" charset="0"/>
              </a:rPr>
              <a:t>Một</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số</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vật</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liệu</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thông</a:t>
            </a:r>
            <a:r>
              <a:rPr lang="en-US" sz="3200" b="1" dirty="0">
                <a:solidFill>
                  <a:schemeClr val="tx1"/>
                </a:solidFill>
                <a:latin typeface="Aptos" panose="020B0004020202020204" pitchFamily="34" charset="0"/>
                <a:cs typeface="Times New Roman" panose="02020603050405020304" pitchFamily="18" charset="0"/>
              </a:rPr>
              <a:t> </a:t>
            </a:r>
            <a:r>
              <a:rPr lang="en-US" sz="3200" b="1" dirty="0" err="1">
                <a:solidFill>
                  <a:schemeClr val="tx1"/>
                </a:solidFill>
                <a:latin typeface="Aptos" panose="020B0004020202020204" pitchFamily="34" charset="0"/>
                <a:cs typeface="Times New Roman" panose="02020603050405020304" pitchFamily="18" charset="0"/>
              </a:rPr>
              <a:t>dụng</a:t>
            </a:r>
            <a:endParaRPr lang="en-US" sz="3200" b="1" dirty="0">
              <a:solidFill>
                <a:schemeClr val="tx1"/>
              </a:solidFill>
              <a:latin typeface="Aptos" panose="020B0004020202020204" pitchFamily="34"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0" y="786435"/>
            <a:ext cx="8941371" cy="1244997"/>
          </a:xfrm>
          <a:prstGeom prst="rect">
            <a:avLst/>
          </a:prstGeom>
          <a:solidFill>
            <a:schemeClr val="bg1"/>
          </a:solid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00000"/>
              </a:lnSpc>
              <a:spcBef>
                <a:spcPts val="600"/>
              </a:spcBef>
              <a:spcAft>
                <a:spcPts val="600"/>
              </a:spcAft>
            </a:pPr>
            <a:r>
              <a:rPr lang="en-US" sz="3200" dirty="0">
                <a:solidFill>
                  <a:schemeClr val="tx1"/>
                </a:solidFill>
                <a:latin typeface="Aptos" panose="020B0004020202020204" pitchFamily="34" charset="0"/>
                <a:cs typeface="Times New Roman" panose="02020603050405020304" pitchFamily="18" charset="0"/>
              </a:rPr>
              <a:t>1</a:t>
            </a:r>
            <a:r>
              <a:rPr lang="vi-VN"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Tính</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chất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và</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ứng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dụng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của</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một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số</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vật</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liệu</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thông</a:t>
            </a:r>
            <a:r>
              <a:rPr lang="en-US" sz="3200" dirty="0">
                <a:solidFill>
                  <a:schemeClr val="tx1"/>
                </a:solidFill>
                <a:latin typeface="Aptos" panose="020B0004020202020204" pitchFamily="34" charset="0"/>
                <a:cs typeface="Times New Roman" panose="02020603050405020304" pitchFamily="18" charset="0"/>
              </a:rPr>
              <a:t> </a:t>
            </a:r>
            <a:r>
              <a:rPr lang="en-US" sz="3200" dirty="0" err="1">
                <a:solidFill>
                  <a:schemeClr val="tx1"/>
                </a:solidFill>
                <a:latin typeface="Aptos" panose="020B0004020202020204" pitchFamily="34" charset="0"/>
                <a:cs typeface="Times New Roman" panose="02020603050405020304" pitchFamily="18" charset="0"/>
              </a:rPr>
              <a:t>dụng</a:t>
            </a:r>
            <a:endParaRPr lang="en-US" sz="3200" dirty="0">
              <a:solidFill>
                <a:schemeClr val="tx1"/>
              </a:solidFill>
              <a:latin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9132629-EE2C-F687-3D62-70501723748D}"/>
              </a:ext>
            </a:extLst>
          </p:cNvPr>
          <p:cNvSpPr txBox="1"/>
          <p:nvPr/>
        </p:nvSpPr>
        <p:spPr>
          <a:xfrm>
            <a:off x="3156438" y="2511904"/>
            <a:ext cx="4718538" cy="1200329"/>
          </a:xfrm>
          <a:prstGeom prst="rect">
            <a:avLst/>
          </a:prstGeom>
          <a:solidFill>
            <a:schemeClr val="accent2">
              <a:lumMod val="60000"/>
              <a:lumOff val="40000"/>
            </a:schemeClr>
          </a:solidFill>
        </p:spPr>
        <p:txBody>
          <a:bodyPr wrap="square">
            <a:spAutoFit/>
          </a:bodyPr>
          <a:lstStyle/>
          <a:p>
            <a:pPr algn="ctr"/>
            <a:r>
              <a:rPr lang="en-US" sz="3600" b="1">
                <a:solidFill>
                  <a:srgbClr val="FF0000"/>
                </a:solidFill>
                <a:latin typeface="Aptos" panose="020B0004020202020204" pitchFamily="34" charset="0"/>
                <a:cs typeface="Times New Roman" panose="02020603050405020304" pitchFamily="18" charset="0"/>
              </a:rPr>
              <a:t>Kể tên một số vật liệu mà em biết.</a:t>
            </a:r>
            <a:endParaRPr lang="en-US" sz="3600" b="1" dirty="0">
              <a:solidFill>
                <a:srgbClr val="FF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3"/>
          <a:stretch>
            <a:fillRect/>
          </a:stretch>
        </p:blipFill>
        <p:spPr>
          <a:xfrm>
            <a:off x="0" y="1664677"/>
            <a:ext cx="9144000" cy="3402573"/>
          </a:xfrm>
          <a:prstGeom prst="rect">
            <a:avLst/>
          </a:prstGeom>
          <a:ln>
            <a:solidFill>
              <a:srgbClr val="FF0000"/>
            </a:solidFill>
          </a:ln>
        </p:spPr>
      </p:pic>
    </p:spTree>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3"/>
          <a:stretch>
            <a:fillRect/>
          </a:stretch>
        </p:blipFill>
        <p:spPr>
          <a:xfrm>
            <a:off x="0" y="1019909"/>
            <a:ext cx="9157320" cy="4123592"/>
          </a:xfrm>
          <a:prstGeom prst="rect">
            <a:avLst/>
          </a:prstGeom>
          <a:ln>
            <a:solidFill>
              <a:srgbClr val="FF0000"/>
            </a:solidFill>
          </a:ln>
        </p:spPr>
      </p:pic>
    </p:spTree>
    <p:extLst>
      <p:ext uri="{BB962C8B-B14F-4D97-AF65-F5344CB8AC3E}">
        <p14:creationId xmlns:p14="http://schemas.microsoft.com/office/powerpoint/2010/main" val="24479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4294967295"/>
          </p:nvPr>
        </p:nvSpPr>
        <p:spPr>
          <a:xfrm>
            <a:off x="8696403" y="4673650"/>
            <a:ext cx="333000" cy="393600"/>
          </a:xfrm>
          <a:prstGeom prst="rect">
            <a:avLst/>
          </a:prstGeo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3"/>
          <a:stretch>
            <a:fillRect/>
          </a:stretch>
        </p:blipFill>
        <p:spPr>
          <a:xfrm>
            <a:off x="1594338" y="39725"/>
            <a:ext cx="7423829" cy="5027525"/>
          </a:xfrm>
          <a:prstGeom prst="rect">
            <a:avLst/>
          </a:prstGeom>
          <a:ln>
            <a:solidFill>
              <a:srgbClr val="FF0000"/>
            </a:solidFill>
          </a:ln>
        </p:spPr>
      </p:pic>
    </p:spTree>
    <p:extLst>
      <p:ext uri="{BB962C8B-B14F-4D97-AF65-F5344CB8AC3E}">
        <p14:creationId xmlns:p14="http://schemas.microsoft.com/office/powerpoint/2010/main" val="29082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2668</Words>
  <Application>Microsoft Office PowerPoint</Application>
  <PresentationFormat>On-screen Show (16:9)</PresentationFormat>
  <Paragraphs>358</Paragraphs>
  <Slides>53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Arial</vt:lpstr>
      <vt:lpstr>Aptos</vt:lpstr>
      <vt:lpstr>Roboto</vt:lpstr>
      <vt:lpstr>Ephesus template</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dtv</Manager>
  <Company>dtv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dtv</dc:title>
  <dc:subject>dtv</dc:subject>
  <dc:creator>dtv</dc:creator>
  <cp:keywords>dtv</cp:keywords>
  <dc:description>dtv</dc:description>
  <cp:lastModifiedBy>Trần Văn Dương</cp:lastModifiedBy>
  <cp:revision>170</cp:revision>
  <dcterms:modified xsi:type="dcterms:W3CDTF">2024-12-26T09:55:28Z</dcterms:modified>
  <cp:category>dtv</cp:category>
  <cp:version>41</cp:version>
</cp:coreProperties>
</file>