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79" r:id="rId2"/>
  </p:sldMasterIdLst>
  <p:notesMasterIdLst>
    <p:notesMasterId r:id="rId25"/>
  </p:notesMasterIdLst>
  <p:sldIdLst>
    <p:sldId id="372" r:id="rId3"/>
    <p:sldId id="356" r:id="rId4"/>
    <p:sldId id="258" r:id="rId5"/>
    <p:sldId id="383" r:id="rId6"/>
    <p:sldId id="260" r:id="rId7"/>
    <p:sldId id="277" r:id="rId8"/>
    <p:sldId id="360" r:id="rId9"/>
    <p:sldId id="375" r:id="rId10"/>
    <p:sldId id="373" r:id="rId11"/>
    <p:sldId id="355" r:id="rId12"/>
    <p:sldId id="385" r:id="rId13"/>
    <p:sldId id="367" r:id="rId14"/>
    <p:sldId id="378" r:id="rId15"/>
    <p:sldId id="377" r:id="rId16"/>
    <p:sldId id="376" r:id="rId17"/>
    <p:sldId id="379" r:id="rId18"/>
    <p:sldId id="363" r:id="rId19"/>
    <p:sldId id="380" r:id="rId20"/>
    <p:sldId id="382" r:id="rId21"/>
    <p:sldId id="381" r:id="rId22"/>
    <p:sldId id="338" r:id="rId23"/>
    <p:sldId id="28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EA61F3"/>
    <a:srgbClr val="F7D3A6"/>
    <a:srgbClr val="FFFFFF"/>
    <a:srgbClr val="F4D7AD"/>
    <a:srgbClr val="79B454"/>
    <a:srgbClr val="ED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6"/>
    <p:restoredTop sz="94309"/>
  </p:normalViewPr>
  <p:slideViewPr>
    <p:cSldViewPr snapToGrid="0">
      <p:cViewPr varScale="1">
        <p:scale>
          <a:sx n="147" d="100"/>
          <a:sy n="147" d="100"/>
        </p:scale>
        <p:origin x="-82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5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5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5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3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4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6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7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2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EDC9B-6CE6-466F-B1C7-0BC45EF5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B66142-0329-43E0-9EA0-50B2C1F38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A2F447-59C1-4D2B-A155-C5BAA99A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3EB241F-4387-4763-962F-FAE4DEEEA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DA05EE-85BE-44E6-B90F-49D6B9911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ADA3FA-7163-4CD7-B51B-EB4F3C65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4FF1B91-1738-430D-8D52-9F6457EB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5019C-799B-41A2-8720-0588A011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18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DD215-9E0A-4797-A92E-32CAD355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5AF7A39-2344-4C37-A8C5-8728AA4F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63ECCE-294E-4128-AA15-8EC16149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1CA6D8-01B6-43DC-A4EF-5CBE89C1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EB37E94-126F-4B49-B575-7DB90BE4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C91BA0F-B204-4654-89DE-A6812EE9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96EFC7-6024-46DF-AD3D-94145893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541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254460-C3A9-4776-838A-345839CF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345293-9A24-4572-BCD0-1A2C7E58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CA7DBC-F20B-4852-BE1C-582C0808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7078DE-3377-4C8A-8AC4-A186A793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528482-24DB-427E-AB19-45625E4B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611CA9A-8A4E-413D-81BD-71BA36D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0489CC-4B10-4C8E-B03E-14492903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3BD63E-BA1B-4D6A-B1AE-A2DF8D94C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CB4711-B925-4ED8-845A-8670D1F85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31626D-4CC6-4DB6-86F7-D604B607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1376C5-8AA5-45A9-B757-7381247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3D98FE-555D-4540-89EF-4A893C43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01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52122-D790-4C7C-96FD-F5C9920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E6597E-0107-46C3-AABC-DF78F32E0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8D7192-AC15-47A4-BAAB-E69D4E36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025E76-6255-47A8-88AC-60277178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550075-AB8E-4C38-B863-B30EDF62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198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0C24C6-4A03-4711-B462-310C01648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2A986B-E0EB-4E47-8211-7BF19B093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9E0A25-E379-413B-9721-5619F9AD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86428F-E3E5-4A0D-AB18-7A394DE4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38833B-A3A5-4A7E-8EA7-A9AEE44B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537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22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C2E40-44BB-46AB-9B8B-C023E1A7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E90669-74E0-43E5-A9D1-5D33B6A18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9DA3A9-48D4-4114-A38B-0556089B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22AAC9-4C5D-411B-B5EE-7AFAA82BE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4E47F6-1903-41BC-AAF7-79F96E0B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17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17E93-854F-43FC-BF7F-94F887C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A063F3-A28B-4689-A837-3DC38F103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2B86C-B5CA-4A7C-83A4-11E2F9D0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8F2C95-44FA-44BE-96DC-F9691414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C042FA-D7AB-4AB8-9E29-2F7AA9D7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75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4556D0-A42E-49AB-BDB8-76DFB15E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D553CC-8C9F-4E28-A54D-6045095E6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BE2776-0A32-492D-AE70-E71D73CD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94A806-D5D0-4503-BE76-D4F493DF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C08344-F684-44AA-B0ED-5C3479C0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53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070C9-F026-4323-9B91-86377AFF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836849-EC9F-4FCB-B4CC-3D1036F1F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49DAF0-714A-4397-AD93-B41EC5395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C4D21-9AC0-4FD8-89F6-DB29B69F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C12342-A11B-4FD7-ADB4-D26B1F2E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513E85-8FF0-4F0B-BC14-EA741706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80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2" r:id="rId2"/>
    <p:sldLayoutId id="2147483674" r:id="rId3"/>
    <p:sldLayoutId id="2147483675" r:id="rId4"/>
    <p:sldLayoutId id="214748369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1179554-E1E7-49C8-8C7C-29EB3472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1EEE0B-32E3-4190-A3F3-DDFBF088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973AC8-65C4-4598-BF95-A030E1F88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7731-9F1E-4174-B40D-1A5FE3EA8725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BAEBC0-54C8-4C52-98F0-984AE772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D5161-A9E2-4568-8C1F-0FC661165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A90C-FBBC-4C56-8D92-94818072A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3">
            <a:extLst>
              <a:ext uri="{FF2B5EF4-FFF2-40B4-BE49-F238E27FC236}">
                <a16:creationId xmlns="" xmlns:a16="http://schemas.microsoft.com/office/drawing/2014/main" id="{7D6DDFF0-362B-DD4E-84C5-50243E1F3FE5}"/>
              </a:ext>
            </a:extLst>
          </p:cNvPr>
          <p:cNvSpPr/>
          <p:nvPr/>
        </p:nvSpPr>
        <p:spPr>
          <a:xfrm>
            <a:off x="-117508" y="-64008"/>
            <a:ext cx="9363456" cy="5271516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C15982-03CB-8046-9798-C257C712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97" y="219456"/>
            <a:ext cx="8618645" cy="3931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1BB2E3-7483-314C-B64A-1AA56F23E5B2}"/>
              </a:ext>
            </a:extLst>
          </p:cNvPr>
          <p:cNvSpPr txBox="1"/>
          <p:nvPr/>
        </p:nvSpPr>
        <p:spPr>
          <a:xfrm>
            <a:off x="369907" y="1140589"/>
            <a:ext cx="8388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CHÀO MỪNG QUÝ THẦY, CÔ GIÁO </a:t>
            </a:r>
          </a:p>
          <a:p>
            <a:pPr algn="ctr"/>
            <a:r>
              <a:rPr lang="e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VÀ CÁC EM HỌC SINH </a:t>
            </a:r>
          </a:p>
          <a:p>
            <a:pPr algn="ctr"/>
            <a:r>
              <a:rPr lang="e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ĐẾN VỚI TIẾT HỌC </a:t>
            </a:r>
          </a:p>
          <a:p>
            <a:pPr algn="ctr"/>
            <a:r>
              <a:rPr lang="e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MÔN KHTN 6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5833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DDA4FCB-1B84-4F80-9F7B-F7BD562F1489}"/>
              </a:ext>
            </a:extLst>
          </p:cNvPr>
          <p:cNvGrpSpPr/>
          <p:nvPr/>
        </p:nvGrpSpPr>
        <p:grpSpPr>
          <a:xfrm>
            <a:off x="200059" y="2759854"/>
            <a:ext cx="2532924" cy="2388586"/>
            <a:chOff x="571311" y="492269"/>
            <a:chExt cx="3377232" cy="318478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73CB987-6046-4293-B04A-C2EB9D01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441" y="492269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8D5235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B801234-E890-475A-8047-274B3D7BA473}"/>
                </a:ext>
              </a:extLst>
            </p:cNvPr>
            <p:cNvSpPr txBox="1"/>
            <p:nvPr/>
          </p:nvSpPr>
          <p:spPr>
            <a:xfrm>
              <a:off x="571311" y="2815276"/>
              <a:ext cx="33772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18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6E55608-A22B-4B3F-ABD5-609F5813EA1B}"/>
              </a:ext>
            </a:extLst>
          </p:cNvPr>
          <p:cNvGrpSpPr/>
          <p:nvPr/>
        </p:nvGrpSpPr>
        <p:grpSpPr>
          <a:xfrm>
            <a:off x="2841243" y="136161"/>
            <a:ext cx="2532924" cy="2388586"/>
            <a:chOff x="4026627" y="492269"/>
            <a:chExt cx="3377232" cy="3184782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0829241-38D0-451F-9A61-7C08074F8F6D}"/>
                </a:ext>
              </a:extLst>
            </p:cNvPr>
            <p:cNvGrpSpPr/>
            <p:nvPr/>
          </p:nvGrpSpPr>
          <p:grpSpPr>
            <a:xfrm>
              <a:off x="4145786" y="492269"/>
              <a:ext cx="3216508" cy="2175164"/>
              <a:chOff x="5189916" y="492269"/>
              <a:chExt cx="4148041" cy="2805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77B0FC92-1A67-43F7-8DA3-EF384765B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9916" y="492269"/>
                <a:ext cx="4148041" cy="28051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8E2D3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1B93745F-05E3-4E12-B0CF-F32065A80C31}"/>
                  </a:ext>
                </a:extLst>
              </p:cNvPr>
              <p:cNvSpPr/>
              <p:nvPr/>
            </p:nvSpPr>
            <p:spPr>
              <a:xfrm>
                <a:off x="7944036" y="590658"/>
                <a:ext cx="1343889" cy="852487"/>
              </a:xfrm>
              <a:prstGeom prst="roundRect">
                <a:avLst/>
              </a:prstGeom>
              <a:solidFill>
                <a:srgbClr val="C27D3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 err="1">
                    <a:latin typeface="#9Slide07 Brankovic" panose="02000000000000000000" pitchFamily="2" charset="0"/>
                  </a:rPr>
                  <a:t>Lipit</a:t>
                </a:r>
                <a:endParaRPr lang="en-US" sz="1800" b="1" dirty="0">
                  <a:latin typeface="#9Slide07 Brankovic" panose="020000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5F25AD6-ABD4-4E4C-BA2B-5508CA1699DC}"/>
                </a:ext>
              </a:extLst>
            </p:cNvPr>
            <p:cNvSpPr txBox="1"/>
            <p:nvPr/>
          </p:nvSpPr>
          <p:spPr>
            <a:xfrm>
              <a:off x="4026627" y="2815276"/>
              <a:ext cx="33772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béo</a:t>
              </a:r>
              <a:endParaRPr lang="en-US" sz="18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F679787-EEEA-4853-95EE-77E59EB71FF5}"/>
              </a:ext>
            </a:extLst>
          </p:cNvPr>
          <p:cNvGrpSpPr/>
          <p:nvPr/>
        </p:nvGrpSpPr>
        <p:grpSpPr>
          <a:xfrm>
            <a:off x="191945" y="136161"/>
            <a:ext cx="2532924" cy="2435590"/>
            <a:chOff x="535282" y="3615264"/>
            <a:chExt cx="3377232" cy="324745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4C97AF8-99CC-4270-BEE8-075A8641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44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CA134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324A0EC-8BA3-4399-8146-3581F6A442D2}"/>
                </a:ext>
              </a:extLst>
            </p:cNvPr>
            <p:cNvSpPr txBox="1"/>
            <p:nvPr/>
          </p:nvSpPr>
          <p:spPr>
            <a:xfrm>
              <a:off x="535282" y="6000943"/>
              <a:ext cx="33772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1800" b="1" dirty="0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b="1" dirty="0" err="1">
                  <a:solidFill>
                    <a:srgbClr val="2B2B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1800" b="1" dirty="0">
                <a:solidFill>
                  <a:srgbClr val="2B2B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D3ABC88-872D-4922-96E4-0E58D9CCF6B7}"/>
              </a:ext>
            </a:extLst>
          </p:cNvPr>
          <p:cNvGrpSpPr/>
          <p:nvPr/>
        </p:nvGrpSpPr>
        <p:grpSpPr>
          <a:xfrm>
            <a:off x="2795515" y="2711448"/>
            <a:ext cx="2532924" cy="2435590"/>
            <a:chOff x="4046018" y="3615264"/>
            <a:chExt cx="3377232" cy="3247453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31DF124-4476-4CA1-A41D-9A56023A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735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2B3D1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E303EBB-954C-47D5-A35B-4758B75165EB}"/>
                </a:ext>
              </a:extLst>
            </p:cNvPr>
            <p:cNvSpPr txBox="1"/>
            <p:nvPr/>
          </p:nvSpPr>
          <p:spPr>
            <a:xfrm>
              <a:off x="4046018" y="6000942"/>
              <a:ext cx="33772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1800" b="1" dirty="0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1800" b="1" dirty="0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1800" b="1" dirty="0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vitamin </a:t>
              </a:r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b="1" dirty="0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1800" b="1" dirty="0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261D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endParaRPr lang="en-US" sz="1800" b="1" dirty="0">
                <a:solidFill>
                  <a:srgbClr val="261D1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AD3DF38-AFA8-4559-AF28-C1D370D9F38C}"/>
              </a:ext>
            </a:extLst>
          </p:cNvPr>
          <p:cNvSpPr txBox="1"/>
          <p:nvPr/>
        </p:nvSpPr>
        <p:spPr>
          <a:xfrm>
            <a:off x="5849612" y="147125"/>
            <a:ext cx="3065320" cy="738664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985002"/>
                </a:solidFill>
              </a:rPr>
              <a:t>VAI TRÒ LƯƠNG THỰC -THỰC PHẨM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F94090C-82B4-40D9-A312-FF6D2E9EEDE0}"/>
              </a:ext>
            </a:extLst>
          </p:cNvPr>
          <p:cNvGrpSpPr/>
          <p:nvPr/>
        </p:nvGrpSpPr>
        <p:grpSpPr>
          <a:xfrm>
            <a:off x="5790196" y="1096241"/>
            <a:ext cx="3219188" cy="3404466"/>
            <a:chOff x="7772400" y="1856509"/>
            <a:chExt cx="4022209" cy="50827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AE290436-3520-4723-8538-0B6F8CB310A9}"/>
                </a:ext>
              </a:extLst>
            </p:cNvPr>
            <p:cNvSpPr/>
            <p:nvPr/>
          </p:nvSpPr>
          <p:spPr>
            <a:xfrm>
              <a:off x="7772400" y="1856509"/>
              <a:ext cx="3920836" cy="5082721"/>
            </a:xfrm>
            <a:prstGeom prst="roundRect">
              <a:avLst/>
            </a:prstGeom>
            <a:solidFill>
              <a:srgbClr val="B04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C41B2E5-E2A5-4DBE-89AC-D032D3D5FB2A}"/>
                </a:ext>
              </a:extLst>
            </p:cNvPr>
            <p:cNvSpPr txBox="1"/>
            <p:nvPr/>
          </p:nvSpPr>
          <p:spPr>
            <a:xfrm>
              <a:off x="7846637" y="2484902"/>
              <a:ext cx="3947972" cy="39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(carbohydrates).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béo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lipit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(protein).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Vitamin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7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359707" cy="99417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9850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LƯƠNG THỰC -  THỰC PHẨM</a:t>
            </a:r>
            <a:br>
              <a:rPr lang="en-US" sz="2800" b="1" dirty="0">
                <a:solidFill>
                  <a:srgbClr val="9850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244689"/>
              </p:ext>
            </p:extLst>
          </p:nvPr>
        </p:nvGraphicFramePr>
        <p:xfrm>
          <a:off x="395590" y="1029640"/>
          <a:ext cx="8398215" cy="3561814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2256501"/>
                <a:gridCol w="2993931"/>
                <a:gridCol w="3147783"/>
              </a:tblGrid>
              <a:tr h="34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Nhóm chất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Tên lương thực,thực phẩm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Vai trò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7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Tinh bột,đường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Gạo, ngô ,khoai ,sắn, các loại đậu, bánh kẹo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r>
                        <a:rPr lang="vi-VN" sz="1400">
                          <a:effectLst/>
                        </a:rPr>
                        <a:t>ung cấp năng lượng cần thiết cho các hoạt động của cơ thể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Chất béo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Mỡ động vật, dầu thực vật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Dự trữ, </a:t>
                      </a:r>
                      <a:r>
                        <a:rPr lang="vi-VN" sz="1400">
                          <a:effectLst/>
                        </a:rPr>
                        <a:t>cung cấp năng lượng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7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Chất đạm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vi-VN" sz="1400">
                          <a:effectLst/>
                        </a:rPr>
                        <a:t>	</a:t>
                      </a:r>
                      <a:r>
                        <a:rPr lang="en-US" sz="1400">
                          <a:effectLst/>
                        </a:rPr>
                        <a:t>Thịt,cá, trứng, sữa, các loại hạt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Thành phần cấu tạo cơ thể,</a:t>
                      </a:r>
                      <a:r>
                        <a:rPr lang="vi-VN" sz="1400">
                          <a:effectLst/>
                        </a:rPr>
                        <a:t>cung cấp năng lượng và tham gia các hoạt động sống của sinh vậ</a:t>
                      </a:r>
                      <a:r>
                        <a:rPr lang="en-US" sz="14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6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Vitamin và khoáng chất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Rau, hoa quả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vi-VN" sz="1400" dirty="0">
                          <a:effectLst/>
                        </a:rPr>
                        <a:t>âng cao hệ miễn dịch, phòng chống các loại bệnh tật.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624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704149-C013-C542-821D-BFECB589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55" y="747422"/>
            <a:ext cx="8428382" cy="4396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A59D27-CC69-994C-8DCB-CAD620233483}"/>
              </a:ext>
            </a:extLst>
          </p:cNvPr>
          <p:cNvSpPr txBox="1"/>
          <p:nvPr/>
        </p:nvSpPr>
        <p:spPr>
          <a:xfrm>
            <a:off x="-103367" y="111318"/>
            <a:ext cx="9422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4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869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Câu</a:t>
            </a:r>
            <a:r>
              <a:rPr lang="en-US" b="1" dirty="0"/>
              <a:t> 1:</a:t>
            </a:r>
            <a:r>
              <a:rPr lang="en-US" dirty="0"/>
              <a:t> 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lương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A. </a:t>
            </a:r>
            <a:r>
              <a:rPr lang="en-US" dirty="0" err="1">
                <a:solidFill>
                  <a:schemeClr val="tx1"/>
                </a:solidFill>
              </a:rPr>
              <a:t>Gạo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ngô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khoai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sắn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B. </a:t>
            </a:r>
            <a:r>
              <a:rPr lang="en-US" dirty="0" err="1"/>
              <a:t>Gạo</a:t>
            </a:r>
            <a:r>
              <a:rPr lang="en-US" dirty="0"/>
              <a:t>, </a:t>
            </a:r>
            <a:r>
              <a:rPr lang="en-US" dirty="0" err="1"/>
              <a:t>thịt</a:t>
            </a:r>
            <a:r>
              <a:rPr lang="en-US" dirty="0"/>
              <a:t>, </a:t>
            </a:r>
            <a:r>
              <a:rPr lang="en-US" dirty="0" err="1"/>
              <a:t>khoai</a:t>
            </a:r>
            <a:r>
              <a:rPr lang="en-US" dirty="0"/>
              <a:t>, </a:t>
            </a:r>
            <a:r>
              <a:rPr lang="en-US" dirty="0" err="1"/>
              <a:t>cá</a:t>
            </a:r>
            <a:endParaRPr lang="en-US" dirty="0"/>
          </a:p>
          <a:p>
            <a:r>
              <a:rPr lang="en-US" dirty="0"/>
              <a:t>C. </a:t>
            </a:r>
            <a:r>
              <a:rPr lang="en-US" dirty="0" err="1"/>
              <a:t>Trứng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, </a:t>
            </a:r>
            <a:r>
              <a:rPr lang="en-US" dirty="0" err="1"/>
              <a:t>thịt</a:t>
            </a:r>
            <a:r>
              <a:rPr lang="en-US" dirty="0"/>
              <a:t>, </a:t>
            </a:r>
            <a:r>
              <a:rPr lang="en-US" dirty="0" err="1"/>
              <a:t>sữa</a:t>
            </a:r>
            <a:endParaRPr lang="en-US" dirty="0"/>
          </a:p>
          <a:p>
            <a:r>
              <a:rPr lang="en-US" dirty="0"/>
              <a:t>D. </a:t>
            </a:r>
            <a:r>
              <a:rPr lang="en-US" dirty="0" err="1"/>
              <a:t>Sắn</a:t>
            </a:r>
            <a:r>
              <a:rPr lang="en-US" dirty="0"/>
              <a:t>, </a:t>
            </a:r>
            <a:r>
              <a:rPr lang="en-US" dirty="0" err="1"/>
              <a:t>khoai</a:t>
            </a:r>
            <a:r>
              <a:rPr lang="en-US" dirty="0"/>
              <a:t>, </a:t>
            </a:r>
            <a:r>
              <a:rPr lang="en-US" dirty="0" err="1"/>
              <a:t>sữa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699" y="1341352"/>
            <a:ext cx="1218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105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699" y="628002"/>
            <a:ext cx="1218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105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99" y="1986975"/>
            <a:ext cx="55739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1:</a:t>
            </a:r>
            <a:r>
              <a:rPr lang="en-US" sz="2400" dirty="0"/>
              <a:t> </a:t>
            </a:r>
            <a:r>
              <a:rPr lang="en-US" sz="2400" dirty="0" err="1"/>
              <a:t>Dãy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lương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A. </a:t>
            </a:r>
            <a:r>
              <a:rPr lang="en-US" sz="2400" dirty="0" err="1">
                <a:solidFill>
                  <a:srgbClr val="C00000"/>
                </a:solidFill>
              </a:rPr>
              <a:t>Gạo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ngô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khoai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sắn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/>
              <a:t>B. </a:t>
            </a:r>
            <a:r>
              <a:rPr lang="en-US" sz="2400" dirty="0" err="1"/>
              <a:t>Gạo</a:t>
            </a:r>
            <a:r>
              <a:rPr lang="en-US" sz="2400" dirty="0"/>
              <a:t>,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khoai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endParaRPr lang="en-US" sz="2400" dirty="0"/>
          </a:p>
          <a:p>
            <a:r>
              <a:rPr lang="en-US" sz="2400" dirty="0"/>
              <a:t>C.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sữa</a:t>
            </a:r>
            <a:endParaRPr lang="en-US" sz="2400" dirty="0"/>
          </a:p>
          <a:p>
            <a:r>
              <a:rPr lang="en-US" sz="2400" dirty="0"/>
              <a:t>D. </a:t>
            </a:r>
            <a:r>
              <a:rPr lang="en-US" sz="2400" dirty="0" err="1"/>
              <a:t>Sắn</a:t>
            </a:r>
            <a:r>
              <a:rPr lang="en-US" sz="2400" dirty="0"/>
              <a:t>, </a:t>
            </a:r>
            <a:r>
              <a:rPr lang="en-US" sz="2400" dirty="0" err="1"/>
              <a:t>khoai</a:t>
            </a:r>
            <a:r>
              <a:rPr lang="en-US" sz="2400" dirty="0"/>
              <a:t>, </a:t>
            </a:r>
            <a:r>
              <a:rPr lang="en-US" sz="2400" dirty="0" err="1"/>
              <a:t>sữa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61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699" y="277812"/>
            <a:ext cx="1218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105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5933" y="666204"/>
            <a:ext cx="68871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2: 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 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dirty="0"/>
              <a:t> 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lương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-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?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bột</a:t>
            </a:r>
            <a:r>
              <a:rPr lang="en-US" sz="2400" dirty="0"/>
              <a:t>,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.</a:t>
            </a:r>
          </a:p>
          <a:p>
            <a:r>
              <a:rPr lang="en-US" sz="2400" dirty="0"/>
              <a:t>B.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đạm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hầu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.</a:t>
            </a:r>
          </a:p>
          <a:p>
            <a:r>
              <a:rPr lang="en-US" sz="2400" dirty="0"/>
              <a:t>C.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béo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miễn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,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.</a:t>
            </a:r>
          </a:p>
          <a:p>
            <a:r>
              <a:rPr lang="en-US" sz="2400" dirty="0"/>
              <a:t>D.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vitamin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khoáng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miễn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,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,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0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699" y="277812"/>
            <a:ext cx="1218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105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5933" y="666204"/>
            <a:ext cx="68871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2: 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 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dirty="0"/>
              <a:t> 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lương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-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?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bột</a:t>
            </a:r>
            <a:r>
              <a:rPr lang="en-US" sz="2400" dirty="0"/>
              <a:t>,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.</a:t>
            </a:r>
          </a:p>
          <a:p>
            <a:r>
              <a:rPr lang="en-US" sz="2400" dirty="0"/>
              <a:t>B.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đạm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hầu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C. </a:t>
            </a:r>
            <a:r>
              <a:rPr lang="en-US" sz="2400" dirty="0" err="1">
                <a:solidFill>
                  <a:srgbClr val="C00000"/>
                </a:solidFill>
              </a:rPr>
              <a:t>Chất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béo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vai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trò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nâng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cao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hệ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miễn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dịch</a:t>
            </a:r>
            <a:r>
              <a:rPr lang="en-US" sz="2400" dirty="0">
                <a:solidFill>
                  <a:srgbClr val="C00000"/>
                </a:solidFill>
              </a:rPr>
              <a:t> , </a:t>
            </a:r>
            <a:r>
              <a:rPr lang="en-US" sz="2400" dirty="0" err="1">
                <a:solidFill>
                  <a:srgbClr val="C00000"/>
                </a:solidFill>
              </a:rPr>
              <a:t>phòng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loại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tật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/>
              <a:t>D.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vitamin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khoáng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miễn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,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,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98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832CCB-EA7F-431D-A794-064F1C5C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168"/>
            <a:ext cx="1499191" cy="1597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6A8D71-8A51-4026-B1D9-7276F28E11A8}"/>
              </a:ext>
            </a:extLst>
          </p:cNvPr>
          <p:cNvSpPr txBox="1"/>
          <p:nvPr/>
        </p:nvSpPr>
        <p:spPr>
          <a:xfrm>
            <a:off x="2077610" y="234157"/>
            <a:ext cx="533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314AC4-FB3F-9848-AC02-199CF75E4C9B}"/>
              </a:ext>
            </a:extLst>
          </p:cNvPr>
          <p:cNvSpPr txBox="1"/>
          <p:nvPr/>
        </p:nvSpPr>
        <p:spPr>
          <a:xfrm>
            <a:off x="1020417" y="986781"/>
            <a:ext cx="767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/>
              <a:t> 3: 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 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,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đạm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Thịt</a:t>
            </a:r>
            <a:r>
              <a:rPr lang="en-US" sz="2400" dirty="0"/>
              <a:t>.</a:t>
            </a:r>
          </a:p>
          <a:p>
            <a:r>
              <a:rPr lang="en-US" sz="2400" dirty="0"/>
              <a:t>B.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.</a:t>
            </a:r>
          </a:p>
          <a:p>
            <a:r>
              <a:rPr lang="en-US" sz="2400" dirty="0"/>
              <a:t>C. Rau </a:t>
            </a:r>
            <a:r>
              <a:rPr lang="en-US" sz="2400" dirty="0" err="1"/>
              <a:t>xanh</a:t>
            </a:r>
            <a:r>
              <a:rPr lang="en-US" sz="2400" dirty="0"/>
              <a:t>.</a:t>
            </a:r>
          </a:p>
          <a:p>
            <a:r>
              <a:rPr lang="en-US" sz="2400" dirty="0"/>
              <a:t>D.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08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832CCB-EA7F-431D-A794-064F1C5C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168"/>
            <a:ext cx="1499191" cy="1597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6A8D71-8A51-4026-B1D9-7276F28E11A8}"/>
              </a:ext>
            </a:extLst>
          </p:cNvPr>
          <p:cNvSpPr txBox="1"/>
          <p:nvPr/>
        </p:nvSpPr>
        <p:spPr>
          <a:xfrm>
            <a:off x="2077610" y="234157"/>
            <a:ext cx="533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314AC4-FB3F-9848-AC02-199CF75E4C9B}"/>
              </a:ext>
            </a:extLst>
          </p:cNvPr>
          <p:cNvSpPr txBox="1"/>
          <p:nvPr/>
        </p:nvSpPr>
        <p:spPr>
          <a:xfrm>
            <a:off x="1020417" y="986781"/>
            <a:ext cx="767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/>
              <a:t> 3: 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 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,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đạm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A. </a:t>
            </a:r>
            <a:r>
              <a:rPr lang="en-US" sz="2400" dirty="0" err="1">
                <a:solidFill>
                  <a:srgbClr val="C00000"/>
                </a:solidFill>
              </a:rPr>
              <a:t>Thịt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/>
              <a:t>B.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.</a:t>
            </a:r>
          </a:p>
          <a:p>
            <a:r>
              <a:rPr lang="en-US" sz="2400" dirty="0"/>
              <a:t>C. Rau </a:t>
            </a:r>
            <a:r>
              <a:rPr lang="en-US" sz="2400" dirty="0" err="1"/>
              <a:t>xanh</a:t>
            </a:r>
            <a:r>
              <a:rPr lang="en-US" sz="2400" dirty="0"/>
              <a:t>.</a:t>
            </a:r>
          </a:p>
          <a:p>
            <a:r>
              <a:rPr lang="en-US" sz="2400" dirty="0"/>
              <a:t>D.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70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832CCB-EA7F-431D-A794-064F1C5C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168"/>
            <a:ext cx="1499191" cy="1597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6A8D71-8A51-4026-B1D9-7276F28E11A8}"/>
              </a:ext>
            </a:extLst>
          </p:cNvPr>
          <p:cNvSpPr txBox="1"/>
          <p:nvPr/>
        </p:nvSpPr>
        <p:spPr>
          <a:xfrm>
            <a:off x="2077610" y="234157"/>
            <a:ext cx="533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314AC4-FB3F-9848-AC02-199CF75E4C9B}"/>
              </a:ext>
            </a:extLst>
          </p:cNvPr>
          <p:cNvSpPr txBox="1"/>
          <p:nvPr/>
        </p:nvSpPr>
        <p:spPr>
          <a:xfrm>
            <a:off x="1020417" y="986781"/>
            <a:ext cx="767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/>
              <a:t>4: </a:t>
            </a:r>
            <a:r>
              <a:rPr lang="en-US" sz="2400" dirty="0" err="1"/>
              <a:t>Gạo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 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 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?</a:t>
            </a:r>
          </a:p>
          <a:p>
            <a:r>
              <a:rPr lang="en-US" sz="2400" dirty="0"/>
              <a:t>A. Vitamin.                                                 </a:t>
            </a:r>
          </a:p>
          <a:p>
            <a:r>
              <a:rPr lang="en-US" sz="2400" dirty="0"/>
              <a:t>B. </a:t>
            </a:r>
            <a:r>
              <a:rPr lang="en-US" sz="2400" dirty="0" err="1"/>
              <a:t>Chất</a:t>
            </a:r>
            <a:r>
              <a:rPr lang="en-US" sz="2400" dirty="0"/>
              <a:t> </a:t>
            </a:r>
            <a:r>
              <a:rPr lang="en-US" sz="2400" dirty="0" err="1"/>
              <a:t>đạm</a:t>
            </a:r>
            <a:r>
              <a:rPr lang="en-US" sz="2400" dirty="0"/>
              <a:t>.</a:t>
            </a:r>
          </a:p>
          <a:p>
            <a:r>
              <a:rPr lang="en-US" sz="2400" dirty="0"/>
              <a:t>C.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béo</a:t>
            </a:r>
            <a:r>
              <a:rPr lang="en-US" sz="2400" dirty="0"/>
              <a:t>.                                      </a:t>
            </a:r>
          </a:p>
          <a:p>
            <a:r>
              <a:rPr lang="en-US" sz="2400" dirty="0">
                <a:solidFill>
                  <a:srgbClr val="1C1C1C"/>
                </a:solidFill>
              </a:rPr>
              <a:t>D. </a:t>
            </a:r>
            <a:r>
              <a:rPr lang="en-US" sz="2400" dirty="0" err="1">
                <a:solidFill>
                  <a:srgbClr val="1C1C1C"/>
                </a:solidFill>
              </a:rPr>
              <a:t>Tinh</a:t>
            </a:r>
            <a:r>
              <a:rPr lang="en-US" sz="2400" dirty="0">
                <a:solidFill>
                  <a:srgbClr val="1C1C1C"/>
                </a:solidFill>
              </a:rPr>
              <a:t> </a:t>
            </a:r>
            <a:r>
              <a:rPr lang="en-US" sz="2400" dirty="0" err="1">
                <a:solidFill>
                  <a:srgbClr val="1C1C1C"/>
                </a:solidFill>
              </a:rPr>
              <a:t>bột</a:t>
            </a:r>
            <a:r>
              <a:rPr lang="en-US" sz="2400" dirty="0">
                <a:solidFill>
                  <a:srgbClr val="1C1C1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30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C54405B-F310-2646-96F8-41316A53CF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6888" y="173736"/>
            <a:ext cx="8686800" cy="4352544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3A306E-FFBB-914E-868D-89EB750AFC00}"/>
              </a:ext>
            </a:extLst>
          </p:cNvPr>
          <p:cNvSpPr txBox="1"/>
          <p:nvPr/>
        </p:nvSpPr>
        <p:spPr>
          <a:xfrm>
            <a:off x="466344" y="4370350"/>
            <a:ext cx="846734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405289" algn="l"/>
              </a:tabLst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9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832CCB-EA7F-431D-A794-064F1C5C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100000" l="115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168"/>
            <a:ext cx="1499191" cy="1597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6A8D71-8A51-4026-B1D9-7276F28E11A8}"/>
              </a:ext>
            </a:extLst>
          </p:cNvPr>
          <p:cNvSpPr txBox="1"/>
          <p:nvPr/>
        </p:nvSpPr>
        <p:spPr>
          <a:xfrm>
            <a:off x="2077610" y="234157"/>
            <a:ext cx="533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LUYỆN 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314AC4-FB3F-9848-AC02-199CF75E4C9B}"/>
              </a:ext>
            </a:extLst>
          </p:cNvPr>
          <p:cNvSpPr txBox="1"/>
          <p:nvPr/>
        </p:nvSpPr>
        <p:spPr>
          <a:xfrm>
            <a:off x="1020417" y="986781"/>
            <a:ext cx="767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/>
              <a:t>4: </a:t>
            </a:r>
            <a:r>
              <a:rPr lang="en-US" sz="2400" dirty="0" err="1"/>
              <a:t>Gạo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 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 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?</a:t>
            </a:r>
          </a:p>
          <a:p>
            <a:r>
              <a:rPr lang="en-US" sz="2400" dirty="0"/>
              <a:t>A. Vitamin.                                                 </a:t>
            </a:r>
          </a:p>
          <a:p>
            <a:r>
              <a:rPr lang="en-US" sz="2400" dirty="0"/>
              <a:t>B. </a:t>
            </a:r>
            <a:r>
              <a:rPr lang="en-US" sz="2400" dirty="0" err="1"/>
              <a:t>Chất</a:t>
            </a:r>
            <a:r>
              <a:rPr lang="en-US" sz="2400" dirty="0"/>
              <a:t> </a:t>
            </a:r>
            <a:r>
              <a:rPr lang="en-US" sz="2400" dirty="0" err="1"/>
              <a:t>đạm</a:t>
            </a:r>
            <a:r>
              <a:rPr lang="en-US" sz="2400" dirty="0"/>
              <a:t>.</a:t>
            </a:r>
          </a:p>
          <a:p>
            <a:r>
              <a:rPr lang="en-US" sz="2400" dirty="0"/>
              <a:t>C.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béo</a:t>
            </a:r>
            <a:r>
              <a:rPr lang="en-US" sz="2400" dirty="0"/>
              <a:t>.                                      </a:t>
            </a:r>
          </a:p>
          <a:p>
            <a:r>
              <a:rPr lang="en-US" sz="2400" dirty="0">
                <a:solidFill>
                  <a:srgbClr val="C00000"/>
                </a:solidFill>
              </a:rPr>
              <a:t>D. </a:t>
            </a:r>
            <a:r>
              <a:rPr lang="en-US" sz="2400" dirty="0" err="1">
                <a:solidFill>
                  <a:srgbClr val="C00000"/>
                </a:solidFill>
              </a:rPr>
              <a:t>Tinh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bột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9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2A367E-B896-4C7E-90A3-397705A5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7" y="0"/>
            <a:ext cx="1551727" cy="1425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1509E0-E657-486E-858C-009C8C743CBB}"/>
              </a:ext>
            </a:extLst>
          </p:cNvPr>
          <p:cNvSpPr txBox="1"/>
          <p:nvPr/>
        </p:nvSpPr>
        <p:spPr>
          <a:xfrm>
            <a:off x="1722474" y="244549"/>
            <a:ext cx="494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VẬN DỤNG</a:t>
            </a:r>
            <a:endParaRPr lang="en-US" b="1" dirty="0">
              <a:solidFill>
                <a:schemeClr val="accent2">
                  <a:lumMod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5F7FFF-3A9C-4A07-8D6B-FC422A86A46B}"/>
              </a:ext>
            </a:extLst>
          </p:cNvPr>
          <p:cNvSpPr txBox="1"/>
          <p:nvPr/>
        </p:nvSpPr>
        <p:spPr>
          <a:xfrm>
            <a:off x="861550" y="1425775"/>
            <a:ext cx="7506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Bạn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Lan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chỉ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thích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cơm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với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thịt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nạc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bạn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không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thích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thịt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mỡ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dầu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bạn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còn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rất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ít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khi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rau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và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hoa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quả.Theo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cách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ăn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của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Lan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đã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đúng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chưa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?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Em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hãy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giải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thích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cho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bạn</a:t>
            </a:r>
            <a:r>
              <a:rPr lang="en-US" sz="2800" dirty="0" smtClean="0">
                <a:solidFill>
                  <a:srgbClr val="1C1C1C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800" dirty="0">
              <a:solidFill>
                <a:srgbClr val="1C1C1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150" y="1371600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I. MỘT SỐ VẬT LIỆU THÔNG DỤNG</a:t>
            </a:r>
            <a:endParaRPr lang="vi-VN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16504" y="146742"/>
            <a:ext cx="5792291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8.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nhiên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dụng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0150" y="1788545"/>
            <a:ext cx="579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NHIÊN LIỆU THÔNG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3A8B7E-FCC1-47D9-A956-70380B41CB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D179D4-2070-474F-93E0-EE8329CE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A5CA51D-8075-4733-9628-18F4277846DD}"/>
              </a:ext>
            </a:extLst>
          </p:cNvPr>
          <p:cNvSpPr/>
          <p:nvPr/>
        </p:nvSpPr>
        <p:spPr>
          <a:xfrm>
            <a:off x="270346" y="179397"/>
            <a:ext cx="8770288" cy="2847109"/>
          </a:xfrm>
          <a:prstGeom prst="roundRect">
            <a:avLst/>
          </a:prstGeom>
          <a:solidFill>
            <a:srgbClr val="FDF00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F26029-780C-4DC7-8E13-3D23707A7DB9}"/>
              </a:ext>
            </a:extLst>
          </p:cNvPr>
          <p:cNvSpPr txBox="1"/>
          <p:nvPr/>
        </p:nvSpPr>
        <p:spPr>
          <a:xfrm>
            <a:off x="3101823" y="395514"/>
            <a:ext cx="367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EA61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3F075B8-8F06-465C-8147-50DFF79821F8}"/>
              </a:ext>
            </a:extLst>
          </p:cNvPr>
          <p:cNvSpPr txBox="1"/>
          <p:nvPr/>
        </p:nvSpPr>
        <p:spPr>
          <a:xfrm>
            <a:off x="1216982" y="1210253"/>
            <a:ext cx="7616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 – THỰC PHẨM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41035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s://file.hstatic.net/200000196335/file/presentation1_-_copy_13909b96cafe4879a1975af6a1159b3b_1024x1024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6" y="144348"/>
            <a:ext cx="3942055" cy="46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istrator\Desktop\istockphoto-1071779966-2048x2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83" y="490538"/>
            <a:ext cx="4520118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6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85BF3FA-2B18-1D4F-BA9F-E3BDD1884AC9}"/>
              </a:ext>
            </a:extLst>
          </p:cNvPr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850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LƯƠNG THỰC -  THỰC PHẨM THÔNG DỤNG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CDA45EC-4AE6-A845-ADAC-DB9847A34B1C}"/>
              </a:ext>
            </a:extLst>
          </p:cNvPr>
          <p:cNvSpPr txBox="1"/>
          <p:nvPr/>
        </p:nvSpPr>
        <p:spPr>
          <a:xfrm>
            <a:off x="499443" y="1501948"/>
            <a:ext cx="8266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đâu em có thể phân chia nhóm: lương thực và thực phẩm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C9176D6-8C8F-F047-85F8-297CE5863DEA}"/>
              </a:ext>
            </a:extLst>
          </p:cNvPr>
          <p:cNvSpPr txBox="1"/>
          <p:nvPr/>
        </p:nvSpPr>
        <p:spPr>
          <a:xfrm>
            <a:off x="499443" y="3115981"/>
            <a:ext cx="8266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86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60CD266-5ADC-497F-880B-8631B10D6287}"/>
              </a:ext>
            </a:extLst>
          </p:cNvPr>
          <p:cNvGrpSpPr/>
          <p:nvPr/>
        </p:nvGrpSpPr>
        <p:grpSpPr>
          <a:xfrm>
            <a:off x="563821" y="3437485"/>
            <a:ext cx="1975985" cy="1319066"/>
            <a:chOff x="1164097" y="523783"/>
            <a:chExt cx="2634646" cy="175875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94F6035-C062-4164-B400-BB793D6B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893" y="529937"/>
              <a:ext cx="2609850" cy="1752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1164097" y="523783"/>
              <a:ext cx="1052297" cy="49244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522D0F"/>
                  </a:solidFill>
                </a:rPr>
                <a:t>Sắn</a:t>
              </a:r>
              <a:endParaRPr lang="en-US" sz="1800" b="1" dirty="0">
                <a:solidFill>
                  <a:srgbClr val="522D0F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0C2D4D8-3826-4945-9194-ECCC97F11B7C}"/>
              </a:ext>
            </a:extLst>
          </p:cNvPr>
          <p:cNvGrpSpPr/>
          <p:nvPr/>
        </p:nvGrpSpPr>
        <p:grpSpPr>
          <a:xfrm>
            <a:off x="2755857" y="384922"/>
            <a:ext cx="2020626" cy="1322365"/>
            <a:chOff x="2755857" y="384922"/>
            <a:chExt cx="2020626" cy="132236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6824E37-36F2-460B-9D5B-0DF002A20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1951" y="392837"/>
              <a:ext cx="1964532" cy="1314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0E345EF-440E-4399-8EC9-5253382B2640}"/>
                </a:ext>
              </a:extLst>
            </p:cNvPr>
            <p:cNvSpPr txBox="1"/>
            <p:nvPr/>
          </p:nvSpPr>
          <p:spPr>
            <a:xfrm>
              <a:off x="2755857" y="384922"/>
              <a:ext cx="789223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Gạo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8FA4C94-0297-834E-9E97-BD08A9D1AC61}"/>
              </a:ext>
            </a:extLst>
          </p:cNvPr>
          <p:cNvGrpSpPr/>
          <p:nvPr/>
        </p:nvGrpSpPr>
        <p:grpSpPr>
          <a:xfrm>
            <a:off x="563821" y="345675"/>
            <a:ext cx="1957388" cy="1335693"/>
            <a:chOff x="569546" y="1921669"/>
            <a:chExt cx="1957388" cy="133569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E9F4A86-9A5C-49CE-BB3B-D9CEBD149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46" y="1921669"/>
              <a:ext cx="1957388" cy="13073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814BB7A-D5B5-45D5-B575-CF8E86C20FE0}"/>
                </a:ext>
              </a:extLst>
            </p:cNvPr>
            <p:cNvSpPr txBox="1"/>
            <p:nvPr/>
          </p:nvSpPr>
          <p:spPr>
            <a:xfrm>
              <a:off x="573073" y="2888030"/>
              <a:ext cx="1329469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Lúa</a:t>
              </a:r>
              <a:r>
                <a:rPr lang="en-US" sz="1800" b="1" dirty="0">
                  <a:solidFill>
                    <a:srgbClr val="1A0A03"/>
                  </a:solidFill>
                </a:rPr>
                <a:t> </a:t>
              </a:r>
              <a:r>
                <a:rPr lang="en-US" sz="1800" b="1" dirty="0" err="1">
                  <a:solidFill>
                    <a:srgbClr val="1A0A03"/>
                  </a:solidFill>
                </a:rPr>
                <a:t>mì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C6E7051-C5C2-0E40-84FE-36361B367B3C}"/>
              </a:ext>
            </a:extLst>
          </p:cNvPr>
          <p:cNvGrpSpPr/>
          <p:nvPr/>
        </p:nvGrpSpPr>
        <p:grpSpPr>
          <a:xfrm>
            <a:off x="548758" y="1888008"/>
            <a:ext cx="2007389" cy="1336150"/>
            <a:chOff x="2798725" y="1914525"/>
            <a:chExt cx="2007389" cy="133615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B9E4AE9-EA3B-4C92-997C-5B36AF461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8726" y="1914525"/>
              <a:ext cx="1957388" cy="1314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8708AA9-3E2C-4D91-BDE5-514838DE4AC1}"/>
                </a:ext>
              </a:extLst>
            </p:cNvPr>
            <p:cNvSpPr txBox="1"/>
            <p:nvPr/>
          </p:nvSpPr>
          <p:spPr>
            <a:xfrm>
              <a:off x="2798725" y="2881343"/>
              <a:ext cx="789223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Ngô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55B01831-08EB-4C74-807C-299C8D3A1D23}"/>
              </a:ext>
            </a:extLst>
          </p:cNvPr>
          <p:cNvGrpSpPr/>
          <p:nvPr/>
        </p:nvGrpSpPr>
        <p:grpSpPr>
          <a:xfrm>
            <a:off x="2755857" y="3459191"/>
            <a:ext cx="2391032" cy="1307306"/>
            <a:chOff x="2493818" y="4554681"/>
            <a:chExt cx="3188042" cy="174307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934028A-C86E-4E7E-B2C1-53D674C4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3818" y="4554681"/>
              <a:ext cx="2619375" cy="1743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EAB375A-E6DE-4FE5-8679-B5A893442609}"/>
                </a:ext>
              </a:extLst>
            </p:cNvPr>
            <p:cNvSpPr txBox="1"/>
            <p:nvPr/>
          </p:nvSpPr>
          <p:spPr>
            <a:xfrm>
              <a:off x="3072009" y="5758819"/>
              <a:ext cx="2609851" cy="492443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Khoai</a:t>
              </a:r>
              <a:r>
                <a:rPr lang="en-US" sz="1800" b="1" dirty="0">
                  <a:solidFill>
                    <a:srgbClr val="1A0A03"/>
                  </a:solidFill>
                </a:rPr>
                <a:t> </a:t>
              </a:r>
              <a:r>
                <a:rPr lang="en-US" sz="1800" b="1" dirty="0" err="1">
                  <a:solidFill>
                    <a:srgbClr val="1A0A03"/>
                  </a:solidFill>
                </a:rPr>
                <a:t>tây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5F33180-5B6D-3742-A358-F6E9633F3607}"/>
              </a:ext>
            </a:extLst>
          </p:cNvPr>
          <p:cNvGrpSpPr/>
          <p:nvPr/>
        </p:nvGrpSpPr>
        <p:grpSpPr>
          <a:xfrm>
            <a:off x="2739558" y="1888008"/>
            <a:ext cx="1996137" cy="1324741"/>
            <a:chOff x="2780346" y="3597854"/>
            <a:chExt cx="1996137" cy="132474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3D54282-7DE2-4E85-9219-88FB89FF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3751" y="3597854"/>
              <a:ext cx="1862732" cy="1307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FE596E0-DCA0-446F-80DA-1531B9389D81}"/>
                </a:ext>
              </a:extLst>
            </p:cNvPr>
            <p:cNvSpPr txBox="1"/>
            <p:nvPr/>
          </p:nvSpPr>
          <p:spPr>
            <a:xfrm>
              <a:off x="2780346" y="4553263"/>
              <a:ext cx="1615204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Khoai</a:t>
              </a:r>
              <a:r>
                <a:rPr lang="en-US" sz="1800" b="1" dirty="0">
                  <a:solidFill>
                    <a:srgbClr val="1A0A03"/>
                  </a:solidFill>
                </a:rPr>
                <a:t> lang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2946DC1-1F3B-4078-9DCC-8F7CD3DC9514}"/>
              </a:ext>
            </a:extLst>
          </p:cNvPr>
          <p:cNvSpPr txBox="1"/>
          <p:nvPr/>
        </p:nvSpPr>
        <p:spPr>
          <a:xfrm>
            <a:off x="5025660" y="409802"/>
            <a:ext cx="4004272" cy="492443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54AD69B-E6E5-4C42-B47D-EDD6DFCB5F7C}"/>
              </a:ext>
            </a:extLst>
          </p:cNvPr>
          <p:cNvGrpSpPr/>
          <p:nvPr/>
        </p:nvGrpSpPr>
        <p:grpSpPr>
          <a:xfrm>
            <a:off x="4909888" y="1050062"/>
            <a:ext cx="4133527" cy="1510258"/>
            <a:chOff x="4909888" y="1050062"/>
            <a:chExt cx="4133527" cy="151025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0C324A81-EBC6-4A48-8E70-23F9240A92BB}"/>
                </a:ext>
              </a:extLst>
            </p:cNvPr>
            <p:cNvSpPr/>
            <p:nvPr/>
          </p:nvSpPr>
          <p:spPr>
            <a:xfrm>
              <a:off x="4909888" y="1050062"/>
              <a:ext cx="4133527" cy="1510258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2AA7DB-DC37-4F15-A91E-3D5A5C8F51BB}"/>
                </a:ext>
              </a:extLst>
            </p:cNvPr>
            <p:cNvSpPr txBox="1"/>
            <p:nvPr/>
          </p:nvSpPr>
          <p:spPr>
            <a:xfrm>
              <a:off x="5058949" y="1190022"/>
              <a:ext cx="3964658" cy="51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43ED852-5836-D046-81F7-B756FEFAC142}"/>
              </a:ext>
            </a:extLst>
          </p:cNvPr>
          <p:cNvGrpSpPr/>
          <p:nvPr/>
        </p:nvGrpSpPr>
        <p:grpSpPr>
          <a:xfrm>
            <a:off x="4919032" y="2906294"/>
            <a:ext cx="4133527" cy="1738858"/>
            <a:chOff x="4919032" y="2906294"/>
            <a:chExt cx="4133527" cy="1738858"/>
          </a:xfrm>
        </p:grpSpPr>
        <p:sp>
          <p:nvSpPr>
            <p:cNvPr id="27" name="Rectangle: Rounded Corners 23">
              <a:extLst>
                <a:ext uri="{FF2B5EF4-FFF2-40B4-BE49-F238E27FC236}">
                  <a16:creationId xmlns="" xmlns:a16="http://schemas.microsoft.com/office/drawing/2014/main" id="{516FD6A0-FE0C-7D48-BBE1-82F8B873DC1F}"/>
                </a:ext>
              </a:extLst>
            </p:cNvPr>
            <p:cNvSpPr/>
            <p:nvPr/>
          </p:nvSpPr>
          <p:spPr>
            <a:xfrm>
              <a:off x="4919032" y="2906294"/>
              <a:ext cx="4133527" cy="1738858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910DBBB-DBD4-6B4A-A931-F31225DB83A9}"/>
                </a:ext>
              </a:extLst>
            </p:cNvPr>
            <p:cNvSpPr txBox="1"/>
            <p:nvPr/>
          </p:nvSpPr>
          <p:spPr>
            <a:xfrm>
              <a:off x="5058948" y="2906294"/>
              <a:ext cx="3964658" cy="149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vitamin B1,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canxi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(calcium)...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9AB1457-AC94-0443-AE09-00BF1A3A613D}"/>
              </a:ext>
            </a:extLst>
          </p:cNvPr>
          <p:cNvGrpSpPr/>
          <p:nvPr/>
        </p:nvGrpSpPr>
        <p:grpSpPr>
          <a:xfrm>
            <a:off x="2951292" y="224098"/>
            <a:ext cx="2345018" cy="1857287"/>
            <a:chOff x="2951292" y="224098"/>
            <a:chExt cx="2345018" cy="185728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ADFE4AB-C855-F748-8003-14A6BC068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1292" y="224098"/>
              <a:ext cx="2345018" cy="18572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0E345EF-440E-4399-8EC9-5253382B2640}"/>
                </a:ext>
              </a:extLst>
            </p:cNvPr>
            <p:cNvSpPr txBox="1"/>
            <p:nvPr/>
          </p:nvSpPr>
          <p:spPr>
            <a:xfrm>
              <a:off x="2951293" y="225136"/>
              <a:ext cx="789223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Cá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2946DC1-1F3B-4078-9DCC-8F7CD3DC9514}"/>
              </a:ext>
            </a:extLst>
          </p:cNvPr>
          <p:cNvSpPr txBox="1"/>
          <p:nvPr/>
        </p:nvSpPr>
        <p:spPr>
          <a:xfrm>
            <a:off x="5139728" y="102025"/>
            <a:ext cx="4004272" cy="492443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THỰC PHẨM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044EC09-6B73-4535-87C2-C0E3D36EB099}"/>
              </a:ext>
            </a:extLst>
          </p:cNvPr>
          <p:cNvGrpSpPr/>
          <p:nvPr/>
        </p:nvGrpSpPr>
        <p:grpSpPr>
          <a:xfrm>
            <a:off x="5541264" y="763140"/>
            <a:ext cx="3410711" cy="2951018"/>
            <a:chOff x="7786982" y="1856509"/>
            <a:chExt cx="4470557" cy="44057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0C324A81-EBC6-4A48-8E70-23F9240A92BB}"/>
                </a:ext>
              </a:extLst>
            </p:cNvPr>
            <p:cNvSpPr/>
            <p:nvPr/>
          </p:nvSpPr>
          <p:spPr>
            <a:xfrm>
              <a:off x="7786982" y="1856509"/>
              <a:ext cx="4470557" cy="4405745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2AA7DB-DC37-4F15-A91E-3D5A5C8F51BB}"/>
                </a:ext>
              </a:extLst>
            </p:cNvPr>
            <p:cNvSpPr txBox="1"/>
            <p:nvPr/>
          </p:nvSpPr>
          <p:spPr>
            <a:xfrm>
              <a:off x="7878299" y="3304896"/>
              <a:ext cx="4287920" cy="1508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3847F38-F9EA-E844-BEFB-686D1CD9A295}"/>
              </a:ext>
            </a:extLst>
          </p:cNvPr>
          <p:cNvGrpSpPr/>
          <p:nvPr/>
        </p:nvGrpSpPr>
        <p:grpSpPr>
          <a:xfrm>
            <a:off x="161388" y="224098"/>
            <a:ext cx="2414980" cy="1581161"/>
            <a:chOff x="161388" y="224098"/>
            <a:chExt cx="2414980" cy="158116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F0A8B4C-24F8-2F4A-ACBF-9B2710A5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388" y="224098"/>
              <a:ext cx="2414980" cy="15811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203723" y="224098"/>
              <a:ext cx="1291839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522D0F"/>
                  </a:solidFill>
                </a:rPr>
                <a:t>Thịt</a:t>
              </a:r>
              <a:r>
                <a:rPr lang="en-US" sz="1800" b="1" dirty="0">
                  <a:solidFill>
                    <a:srgbClr val="522D0F"/>
                  </a:solidFill>
                </a:rPr>
                <a:t> </a:t>
              </a:r>
              <a:r>
                <a:rPr lang="en-US" sz="1800" b="1" dirty="0" err="1">
                  <a:solidFill>
                    <a:srgbClr val="522D0F"/>
                  </a:solidFill>
                </a:rPr>
                <a:t>heo</a:t>
              </a:r>
              <a:endParaRPr lang="en-US" sz="1800" b="1" dirty="0">
                <a:solidFill>
                  <a:srgbClr val="522D0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DA2337B-506B-4345-8B41-6EC96E78260B}"/>
              </a:ext>
            </a:extLst>
          </p:cNvPr>
          <p:cNvGrpSpPr/>
          <p:nvPr/>
        </p:nvGrpSpPr>
        <p:grpSpPr>
          <a:xfrm>
            <a:off x="154404" y="1733286"/>
            <a:ext cx="2674411" cy="1665693"/>
            <a:chOff x="154404" y="1733286"/>
            <a:chExt cx="2674411" cy="166569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DB2CC83-2D04-CD40-98FC-0C01F28D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723" y="1733286"/>
              <a:ext cx="2625092" cy="16656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814BB7A-D5B5-45D5-B575-CF8E86C20FE0}"/>
                </a:ext>
              </a:extLst>
            </p:cNvPr>
            <p:cNvSpPr txBox="1"/>
            <p:nvPr/>
          </p:nvSpPr>
          <p:spPr>
            <a:xfrm>
              <a:off x="154404" y="1783440"/>
              <a:ext cx="1329469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Trứng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08A2183-16DE-EA47-BDFE-984F6365919B}"/>
              </a:ext>
            </a:extLst>
          </p:cNvPr>
          <p:cNvGrpSpPr/>
          <p:nvPr/>
        </p:nvGrpSpPr>
        <p:grpSpPr>
          <a:xfrm>
            <a:off x="2951292" y="1835542"/>
            <a:ext cx="2345018" cy="1465848"/>
            <a:chOff x="2951292" y="1835542"/>
            <a:chExt cx="2345018" cy="146584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E747B32-399F-EF42-93B8-DB71B6354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1292" y="1875547"/>
              <a:ext cx="2345018" cy="14258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8708AA9-3E2C-4D91-BDE5-514838DE4AC1}"/>
                </a:ext>
              </a:extLst>
            </p:cNvPr>
            <p:cNvSpPr txBox="1"/>
            <p:nvPr/>
          </p:nvSpPr>
          <p:spPr>
            <a:xfrm>
              <a:off x="2951292" y="1835542"/>
              <a:ext cx="789223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Sữa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669B4D5-D410-244D-95F2-8F61726CD648}"/>
              </a:ext>
            </a:extLst>
          </p:cNvPr>
          <p:cNvGrpSpPr/>
          <p:nvPr/>
        </p:nvGrpSpPr>
        <p:grpSpPr>
          <a:xfrm>
            <a:off x="-31175" y="3297029"/>
            <a:ext cx="2607543" cy="1846471"/>
            <a:chOff x="-31175" y="3297029"/>
            <a:chExt cx="2607543" cy="184647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8D42F8C5-A0C8-C94E-A423-EECA04798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847" y="3650540"/>
              <a:ext cx="2301521" cy="14929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FE596E0-DCA0-446F-80DA-1531B9389D81}"/>
                </a:ext>
              </a:extLst>
            </p:cNvPr>
            <p:cNvSpPr txBox="1"/>
            <p:nvPr/>
          </p:nvSpPr>
          <p:spPr>
            <a:xfrm>
              <a:off x="-31175" y="3297029"/>
              <a:ext cx="1615204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1A0A03"/>
                  </a:solidFill>
                </a:rPr>
                <a:t>Trái</a:t>
              </a:r>
              <a:r>
                <a:rPr lang="en-US" sz="1800" b="1" dirty="0">
                  <a:solidFill>
                    <a:srgbClr val="1A0A03"/>
                  </a:solidFill>
                </a:rPr>
                <a:t> </a:t>
              </a:r>
              <a:r>
                <a:rPr lang="en-US" sz="1800" b="1" dirty="0" err="1">
                  <a:solidFill>
                    <a:srgbClr val="1A0A03"/>
                  </a:solidFill>
                </a:rPr>
                <a:t>cây</a:t>
              </a:r>
              <a:endParaRPr lang="en-US" sz="1800" b="1" dirty="0">
                <a:solidFill>
                  <a:srgbClr val="1A0A03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368A286-853A-FE4A-8512-3A10243DA388}"/>
              </a:ext>
            </a:extLst>
          </p:cNvPr>
          <p:cNvGrpSpPr/>
          <p:nvPr/>
        </p:nvGrpSpPr>
        <p:grpSpPr>
          <a:xfrm>
            <a:off x="2891002" y="3381912"/>
            <a:ext cx="2334063" cy="1727944"/>
            <a:chOff x="2891002" y="3381912"/>
            <a:chExt cx="2334063" cy="1727944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B5EAF57-DF74-4E47-9CE1-671D77C2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1002" y="3574478"/>
              <a:ext cx="2334063" cy="153537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6F7AE9E-F989-3B47-B7AC-0AC5A1FB60DF}"/>
                </a:ext>
              </a:extLst>
            </p:cNvPr>
            <p:cNvSpPr txBox="1"/>
            <p:nvPr/>
          </p:nvSpPr>
          <p:spPr>
            <a:xfrm>
              <a:off x="2891002" y="3381912"/>
              <a:ext cx="789223" cy="369332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1A0A03"/>
                  </a:solidFill>
                </a:rPr>
                <a:t>Rau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AD3DF38-AFA8-4559-AF28-C1D370D9F38C}"/>
              </a:ext>
            </a:extLst>
          </p:cNvPr>
          <p:cNvSpPr txBox="1"/>
          <p:nvPr/>
        </p:nvSpPr>
        <p:spPr>
          <a:xfrm>
            <a:off x="1" y="0"/>
            <a:ext cx="9143999" cy="553998"/>
          </a:xfrm>
          <a:prstGeom prst="rect">
            <a:avLst/>
          </a:prstGeom>
          <a:solidFill>
            <a:srgbClr val="EFD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850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LƯƠNG THỰC -  THỰC PHẨM</a:t>
            </a:r>
          </a:p>
        </p:txBody>
      </p:sp>
      <p:pic>
        <p:nvPicPr>
          <p:cNvPr id="2" name="dinh dưỡng là gì">
            <a:hlinkClick r:id="" action="ppaction://media"/>
            <a:extLst>
              <a:ext uri="{FF2B5EF4-FFF2-40B4-BE49-F238E27FC236}">
                <a16:creationId xmlns="" xmlns:a16="http://schemas.microsoft.com/office/drawing/2014/main" id="{F2EDD4F3-71D6-FD45-B4D6-F2981015C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3998"/>
            <a:ext cx="9144000" cy="4589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9EDC78-671F-184D-8F93-DCE1FBA98FFD}"/>
              </a:ext>
            </a:extLst>
          </p:cNvPr>
          <p:cNvSpPr txBox="1"/>
          <p:nvPr/>
        </p:nvSpPr>
        <p:spPr>
          <a:xfrm>
            <a:off x="173736" y="553998"/>
            <a:ext cx="1060704" cy="872466"/>
          </a:xfrm>
          <a:prstGeom prst="rect">
            <a:avLst/>
          </a:prstGeom>
          <a:solidFill>
            <a:srgbClr val="F4D7A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Phiếu học tập: Vai trò của lương thực, thực phẩm</a:t>
            </a:r>
            <a:br>
              <a:rPr lang="en-US"/>
            </a:br>
            <a:r>
              <a:rPr lang="en-US"/>
              <a:t>Tên nhóm:</a:t>
            </a:r>
            <a:br>
              <a:rPr lang="en-US"/>
            </a:b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965469"/>
              </p:ext>
            </p:extLst>
          </p:nvPr>
        </p:nvGraphicFramePr>
        <p:xfrm>
          <a:off x="637306" y="1087583"/>
          <a:ext cx="7945584" cy="4114800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2648528"/>
                <a:gridCol w="2648528"/>
                <a:gridCol w="2648528"/>
              </a:tblGrid>
              <a:tr h="450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Nhóm chất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Tên lương thực,thực phẩm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Vai trò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00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Tinh bột,đường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75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Chất béo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75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Chất đạm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75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Vitamin và khoáng chất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4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476</Words>
  <Application>Microsoft Office PowerPoint</Application>
  <PresentationFormat>On-screen Show (16:9)</PresentationFormat>
  <Paragraphs>139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Social Science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tập: Vai trò của lương thực, thực phẩm Tên nhóm: </vt:lpstr>
      <vt:lpstr>PowerPoint Presentation</vt:lpstr>
      <vt:lpstr>II. VAI TRÒ CỦA LƯƠNG THỰC -  THỰC PHẨM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dc:creator>DUOC</dc:creator>
  <cp:lastModifiedBy>Admin</cp:lastModifiedBy>
  <cp:revision>132</cp:revision>
  <cp:lastPrinted>2024-10-22T01:37:37Z</cp:lastPrinted>
  <dcterms:modified xsi:type="dcterms:W3CDTF">2025-10-27T13:26:16Z</dcterms:modified>
</cp:coreProperties>
</file>