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312" r:id="rId6"/>
    <p:sldId id="311" r:id="rId7"/>
    <p:sldId id="258" r:id="rId8"/>
    <p:sldId id="264" r:id="rId9"/>
    <p:sldId id="288" r:id="rId10"/>
    <p:sldId id="289" r:id="rId11"/>
    <p:sldId id="293" r:id="rId12"/>
    <p:sldId id="313" r:id="rId13"/>
    <p:sldId id="290" r:id="rId14"/>
    <p:sldId id="314" r:id="rId15"/>
    <p:sldId id="266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91E"/>
    <a:srgbClr val="AF519F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41" autoAdjust="0"/>
  </p:normalViewPr>
  <p:slideViewPr>
    <p:cSldViewPr snapToGrid="0">
      <p:cViewPr varScale="1">
        <p:scale>
          <a:sx n="82" d="100"/>
          <a:sy n="82" d="100"/>
        </p:scale>
        <p:origin x="720" y="-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2F9B0E6-B9BF-4E2D-AE08-8C7EBB196A2E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/>
              <a:t>GV yêu cầu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thực hiện tính tích 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hai đơn thức.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gọi 1 HS đứng tại chỗ trả lời.</a:t>
            </a:r>
            <a:endParaRPr lang="en-US" sz="180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62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ea typeface="Times New Roman" panose="02020603050405020304" pitchFamily="18" charset="0"/>
              </a:rPr>
              <a:t>GV gọi 1 nhóm rút ra quy tắc nhân hai đa thức một biến; từ đó rút ra </a:t>
            </a:r>
            <a:r>
              <a:rPr lang="en-US" sz="1200">
                <a:effectLst/>
                <a:ea typeface="Times New Roman" panose="02020603050405020304" pitchFamily="18" charset="0"/>
              </a:rPr>
              <a:t>quy tắc nhân hai đa thức nói chung.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47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giao HS theo dõi ý a của VD6 trên máy chiếu và giải thích bài giải mẫu.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đứng tại chỗ giải thích bài giải ý a.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 làm ý b vào vở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lên bảng trình bày ý b.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1800">
                <a:effectLst/>
                <a:ea typeface="Times New Roman" panose="02020603050405020304" pitchFamily="18" charset="0"/>
              </a:rPr>
              <a:t>GV nhận xét, chốt kết quả.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Yêu cầu </a:t>
            </a: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làm VD7 vào 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bảng nhóm. 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thực hiện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VD7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vào bảng nhóm.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Đại diện các nhóm 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trình bày kết quả</a:t>
            </a: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nhận xét chéo.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>
                <a:effectLst/>
                <a:ea typeface="Times New Roman" panose="02020603050405020304" pitchFamily="18" charset="0"/>
              </a:rPr>
              <a:t>GV nhận xét</a:t>
            </a:r>
            <a:r>
              <a:rPr lang="nl-NL" sz="1800">
                <a:effectLst/>
                <a:ea typeface="Times New Roman" panose="02020603050405020304" pitchFamily="18" charset="0"/>
              </a:rPr>
              <a:t>, chốt</a:t>
            </a:r>
            <a:r>
              <a:rPr lang="vi-VN" sz="1800">
                <a:effectLst/>
                <a:ea typeface="Times New Roman" panose="02020603050405020304" pitchFamily="18" charset="0"/>
              </a:rPr>
              <a:t> kết quả.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86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yêu cầu HS thực hiện</a:t>
            </a:r>
            <a:r>
              <a:rPr lang="en-US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nhóm</a:t>
            </a: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LT3,</a:t>
            </a:r>
            <a:r>
              <a:rPr lang="en-US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LT4 và LT5.</a:t>
            </a:r>
            <a:endParaRPr lang="en-US" sz="12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th</a:t>
            </a:r>
            <a:r>
              <a:rPr lang="en-US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ảo luận nhóm và làm vào bảng nhóm</a:t>
            </a: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2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gọi </a:t>
            </a:r>
            <a:r>
              <a:rPr lang="en-US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 nhóm báo cáo.</a:t>
            </a:r>
            <a:endParaRPr lang="en-US" sz="12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lắng nghe, nhận xét chéo.</a:t>
            </a:r>
            <a:endParaRPr lang="en-US" sz="12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1200">
                <a:effectLst/>
                <a:ea typeface="Times New Roman" panose="02020603050405020304" pitchFamily="18" charset="0"/>
              </a:rPr>
              <a:t>GV nhận xét </a:t>
            </a:r>
            <a:r>
              <a:rPr lang="en-US" sz="1200">
                <a:effectLst/>
                <a:ea typeface="Times New Roman" panose="02020603050405020304" pitchFamily="18" charset="0"/>
              </a:rPr>
              <a:t>, đánh giá các nhóm </a:t>
            </a:r>
            <a:r>
              <a:rPr lang="vi-VN" sz="1200">
                <a:effectLst/>
                <a:ea typeface="Times New Roman" panose="02020603050405020304" pitchFamily="18" charset="0"/>
              </a:rPr>
              <a:t>và chính xác kết quả.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2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3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73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giao HS vẽ hình, dựa vào đề bài để tìm các biểu thức tính diện tích.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 HS lên bảng trình bày, HS dưới lớp đồng thời trình bày bài vào vở.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ea typeface="Times New Roman" panose="02020603050405020304" pitchFamily="18" charset="0"/>
              </a:rPr>
              <a:t>GV nhận xét, chính xác hóa lời giải, chốt lại các kiến thức sử dụng trong bài.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1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62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2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y</a:t>
            </a:r>
            <a:r>
              <a:rPr lang="vi-VN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êu cầu HS nhắc lại quy tắc nhân hai đơn thức một biến và </a:t>
            </a:r>
            <a:r>
              <a:rPr lang="en-US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kiến thức </a:t>
            </a:r>
            <a:r>
              <a:rPr lang="vi-VN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liên quan (luật phân phối của phép nhân và quy tắc nhân hai lũy thừa cùng cơ số)</a:t>
            </a:r>
            <a:r>
              <a:rPr lang="en-US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gọi </a:t>
            </a:r>
            <a:r>
              <a:rPr lang="en-US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vi-VN" sz="12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HS trả lời tại chỗ.</a:t>
            </a:r>
            <a:endParaRPr lang="en-US" sz="12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effectLst/>
                <a:ea typeface="Times New Roman" panose="02020603050405020304" pitchFamily="18" charset="0"/>
              </a:rPr>
              <a:t>GV đặt vấn đề vào bài mới: </a:t>
            </a:r>
            <a:r>
              <a:rPr lang="en-US" sz="1200" i="1">
                <a:effectLst/>
                <a:ea typeface="Times New Roman" panose="02020603050405020304" pitchFamily="18" charset="0"/>
              </a:rPr>
              <a:t>“</a:t>
            </a:r>
            <a:r>
              <a:rPr lang="vi-VN" sz="1200" i="1">
                <a:effectLst/>
                <a:ea typeface="Times New Roman" panose="02020603050405020304" pitchFamily="18" charset="0"/>
              </a:rPr>
              <a:t>Trong chương trình lớp </a:t>
            </a:r>
            <a:r>
              <a:rPr lang="en-US" sz="1200" i="1">
                <a:effectLst/>
                <a:ea typeface="Times New Roman" panose="02020603050405020304" pitchFamily="18" charset="0"/>
              </a:rPr>
              <a:t>7</a:t>
            </a:r>
            <a:r>
              <a:rPr lang="vi-VN" sz="1200" i="1">
                <a:effectLst/>
                <a:ea typeface="Times New Roman" panose="02020603050405020304" pitchFamily="18" charset="0"/>
              </a:rPr>
              <a:t>, chúng ta học về </a:t>
            </a:r>
            <a:r>
              <a:rPr lang="en-US" sz="1200" i="1">
                <a:effectLst/>
                <a:ea typeface="Times New Roman" panose="02020603050405020304" pitchFamily="18" charset="0"/>
              </a:rPr>
              <a:t>nhân </a:t>
            </a:r>
            <a:r>
              <a:rPr lang="vi-VN" sz="1200" i="1">
                <a:effectLst/>
                <a:ea typeface="Times New Roman" panose="02020603050405020304" pitchFamily="18" charset="0"/>
              </a:rPr>
              <a:t>đơn thức </a:t>
            </a:r>
            <a:r>
              <a:rPr lang="en-US" sz="1200" i="1">
                <a:effectLst/>
                <a:ea typeface="Times New Roman" panose="02020603050405020304" pitchFamily="18" charset="0"/>
              </a:rPr>
              <a:t>một </a:t>
            </a:r>
            <a:r>
              <a:rPr lang="vi-VN" sz="1200" i="1">
                <a:effectLst/>
                <a:ea typeface="Times New Roman" panose="02020603050405020304" pitchFamily="18" charset="0"/>
              </a:rPr>
              <a:t>biến. Vậy việc thực hiện phép nhân các đơn thức nhiều biến</a:t>
            </a:r>
            <a:r>
              <a:rPr lang="en-US" sz="1200" i="1">
                <a:effectLst/>
                <a:ea typeface="Times New Roman" panose="02020603050405020304" pitchFamily="18" charset="0"/>
              </a:rPr>
              <a:t> có tương tự không và sẽ</a:t>
            </a:r>
            <a:r>
              <a:rPr lang="vi-VN" sz="1200" i="1">
                <a:effectLst/>
                <a:ea typeface="Times New Roman" panose="02020603050405020304" pitchFamily="18" charset="0"/>
              </a:rPr>
              <a:t> được thực hiện như nào? Đây chính là nội dung tiết học này</a:t>
            </a:r>
            <a:r>
              <a:rPr lang="en-US" sz="1200" i="1">
                <a:effectLst/>
                <a:ea typeface="Times New Roman" panose="02020603050405020304" pitchFamily="18" charset="0"/>
              </a:rPr>
              <a:t>”</a:t>
            </a:r>
            <a:endParaRPr lang="en-US" sz="120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GV: </a:t>
            </a:r>
            <a:r>
              <a:rPr lang="fr-FR" sz="2800" b="0">
                <a:cs typeface="Arial" panose="020B0604020202020204" pitchFamily="34" charset="0"/>
              </a:rPr>
              <a:t>Dựa trên quy tắc nhân hai đơn thức một biến đã học, </a:t>
            </a:r>
            <a:r>
              <a:rPr lang="en-US" sz="2800" b="0">
                <a:cs typeface="Arial" panose="020B0604020202020204" pitchFamily="34" charset="0"/>
              </a:rPr>
              <a:t>em hãy suy đoán và rút ra quy tắc nhân hai đơn thức (nói chung).</a:t>
            </a:r>
          </a:p>
          <a:p>
            <a:pPr marL="0" indent="0">
              <a:buNone/>
            </a:pPr>
            <a:r>
              <a:rPr lang="en-US" sz="2800" b="0">
                <a:cs typeface="Arial" panose="020B0604020202020204" pitchFamily="34" charset="0"/>
              </a:rPr>
              <a:t>Một vài HS nêu ý kiến.</a:t>
            </a:r>
          </a:p>
          <a:p>
            <a:pPr marL="0" indent="0">
              <a:buNone/>
            </a:pPr>
            <a:r>
              <a:rPr lang="en-US" sz="2800" b="0">
                <a:cs typeface="Arial" panose="020B0604020202020204" pitchFamily="34" charset="0"/>
              </a:rPr>
              <a:t>GV chốt nội dung.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yêu cầu HS theo dõi ý a của VD4 trên máy chiếu và giải thích bài giải mẫu.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đứng tại chỗ giải thích bài giải ý a.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yêu cầu HS  làm ý b vào vở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lên bảng trình bày ý b.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giao cho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tìm hiểu HĐ4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thảo luận và thực hiện yêu cầu trên theo nhóm đôi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 HS 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lên bảng thực hiện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câu a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nhận xét và chính xác kết quả.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gọi 1 HS rút ra cách làm nhân một đơn thức với một đa thức (nói chung).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b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b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giao 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thực hiện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VD5 trang 14 theo 4 nhóm trong đó 2 nhóm làm câu a, 2 nhóm còn lại làm câu b (GV chi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ếu đề bài).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thực hiện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VD5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vào bảng nhóm.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Đại diện các nhóm 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trình bày kết quả</a:t>
            </a:r>
            <a:r>
              <a:rPr lang="nl-NL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nhận xét chéo.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1800">
                <a:effectLst/>
                <a:ea typeface="Times New Roman" panose="02020603050405020304" pitchFamily="18" charset="0"/>
              </a:rPr>
              <a:t>GV nhận xét, chốt kết quả.</a:t>
            </a: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 gọi 1 HS nêu quy tắc.</a:t>
            </a:r>
          </a:p>
          <a:p>
            <a:r>
              <a:rPr lang="en-US"/>
              <a:t>HS nêu quy tắc.</a:t>
            </a:r>
          </a:p>
          <a:p>
            <a:r>
              <a:rPr lang="en-US"/>
              <a:t>GV chính xác hóa nội dung.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giao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tìm hiểu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và thực hiện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HĐ5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theo nhóm; t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ừ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câu a)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 nhóm rút ra</a:t>
            </a:r>
            <a:r>
              <a:rPr lang="en-US" sz="1800" b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quy tắc nhân đa thức với đa thức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nói chung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HS 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trao đổi theo từng nhóm, thống nhất KQ.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gọi đ</a:t>
            </a:r>
            <a:r>
              <a:rPr lang="vi-VN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ại diện 2 </a:t>
            </a:r>
            <a:r>
              <a:rPr lang="en-US" sz="1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nl-NL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lên bảng thực hiện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câu a)</a:t>
            </a:r>
            <a:r>
              <a:rPr lang="vi-VN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GV chính xác lời giải.</a:t>
            </a:r>
            <a:endParaRPr lang="en-US" sz="1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133F5E9-5DAC-4C4A-9DF5-C2B87276BCC8}" type="datetimeFigureOut">
              <a:rPr lang="en-US" smtClean="0"/>
              <a:pPr/>
              <a:t>15/10/2025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video" Target="../media/media1.mp4"/><Relationship Id="rId7" Type="http://schemas.openxmlformats.org/officeDocument/2006/relationships/image" Target="../media/image340.png"/><Relationship Id="rId2" Type="http://schemas.microsoft.com/office/2007/relationships/media" Target="../media/media1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52631"/>
            <a:ext cx="12072185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sz="5000" b="1">
                <a:solidFill>
                  <a:schemeClr val="bg1"/>
                </a:solidFill>
                <a:cs typeface="Arial" panose="020B0604020202020204" pitchFamily="34" charset="0"/>
              </a:rPr>
              <a:t>Bài 2. Các phép toán với đa thức nhiều biến (tiết 2) </a:t>
            </a:r>
            <a:endParaRPr lang="en-US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ea typeface="Tahoma" panose="020B0604030504040204" pitchFamily="34" charset="0"/>
                <a:cs typeface="Arial" panose="020B0604020202020204" pitchFamily="34" charset="0"/>
              </a:rPr>
              <a:t>: TRƯƠNG THỊ HUỆ 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NGỌC SƠN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3262235" y="1721862"/>
            <a:ext cx="9694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SỐ 8 - CHƯƠNG I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0ADABB4-6AE9-7307-3A68-4BEC5CD7694D}"/>
                  </a:ext>
                </a:extLst>
              </p:cNvPr>
              <p:cNvSpPr txBox="1"/>
              <p:nvPr/>
            </p:nvSpPr>
            <p:spPr>
              <a:xfrm>
                <a:off x="490758" y="951833"/>
                <a:ext cx="9611722" cy="203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oạt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800" b="1" i="1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Tính tích: (x + 1)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+1).</m:t>
                    </m:r>
                  </m:oMath>
                </a14:m>
                <a:endParaRPr lang="en-US" sz="28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quy tắc nhân hai đa thức trong trường </a:t>
                </a:r>
                <a:r>
                  <a:rPr lang="vi-VN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 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biến.</a:t>
                </a:r>
                <a:endParaRPr lang="en-US" sz="28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0ADABB4-6AE9-7307-3A68-4BEC5CD76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58" y="951833"/>
                <a:ext cx="9611722" cy="2034211"/>
              </a:xfrm>
              <a:prstGeom prst="rect">
                <a:avLst/>
              </a:prstGeom>
              <a:blipFill>
                <a:blip r:embed="rId3"/>
                <a:stretch>
                  <a:fillRect l="-1332" t="-2096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91869" y="320467"/>
            <a:ext cx="741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411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Nhân hai đa thức</a:t>
            </a:r>
            <a:endParaRPr lang="en-US" sz="3600" b="1" dirty="0">
              <a:solidFill>
                <a:srgbClr val="4112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2">
            <a:extLst>
              <a:ext uri="{FF2B5EF4-FFF2-40B4-BE49-F238E27FC236}">
                <a16:creationId xmlns:a16="http://schemas.microsoft.com/office/drawing/2014/main" id="{F9850CA0-F0D6-079D-4D5C-642C944DA29F}"/>
              </a:ext>
            </a:extLst>
          </p:cNvPr>
          <p:cNvSpPr txBox="1"/>
          <p:nvPr/>
        </p:nvSpPr>
        <p:spPr>
          <a:xfrm>
            <a:off x="5265692" y="2556992"/>
            <a:ext cx="166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208478-F292-0946-887C-AC177049A330}"/>
                  </a:ext>
                </a:extLst>
              </p:cNvPr>
              <p:cNvSpPr/>
              <p:nvPr/>
            </p:nvSpPr>
            <p:spPr>
              <a:xfrm>
                <a:off x="490758" y="2937452"/>
                <a:ext cx="8350370" cy="26348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en-US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3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+ 1)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vi-VN" sz="30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0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vi-VN" sz="3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vi-VN" sz="30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+ 1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30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0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+ 1.</m:t>
                    </m:r>
                  </m:oMath>
                </a14:m>
                <a:r>
                  <a:rPr lang="vi-VN" sz="3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0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208478-F292-0946-887C-AC177049A3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58" y="2937452"/>
                <a:ext cx="8350370" cy="2634872"/>
              </a:xfrm>
              <a:prstGeom prst="roundRect">
                <a:avLst/>
              </a:prstGeom>
              <a:blipFill>
                <a:blip r:embed="rId4"/>
                <a:stretch>
                  <a:fillRect l="-2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28E437-1DB9-0CBE-87F4-05B6E9A80814}"/>
                  </a:ext>
                </a:extLst>
              </p:cNvPr>
              <p:cNvSpPr/>
              <p:nvPr/>
            </p:nvSpPr>
            <p:spPr>
              <a:xfrm>
                <a:off x="1987353" y="655621"/>
                <a:ext cx="8217294" cy="5262114"/>
              </a:xfrm>
              <a:prstGeom prst="roundRect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 tắc nhân hai đa thức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vi-VN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b="1" i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Muốn nhân một đa thức với một đa thức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vi-VN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nhân mỗi đơn thức của đa thức này với từng đơn thức của đa thức kia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rồi cộng các kết quả tìm được với nhau.</a:t>
                </a:r>
                <a:endParaRPr lang="en-US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tắc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nói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chung</a:t>
                </a:r>
                <a:endParaRPr lang="en-US" sz="3200" b="1" i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b="1" dirty="0">
                    <a:solidFill>
                      <a:srgbClr val="E2891E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32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200" b="0">
                    <a:solidFill>
                      <a:srgbClr val="FF0000"/>
                    </a:solidFill>
                    <a:effectLst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endParaRPr lang="en-US" sz="18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28E437-1DB9-0CBE-87F4-05B6E9A80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353" y="655621"/>
                <a:ext cx="8217294" cy="526211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">
            <a:extLst>
              <a:ext uri="{FF2B5EF4-FFF2-40B4-BE49-F238E27FC236}">
                <a16:creationId xmlns:a16="http://schemas.microsoft.com/office/drawing/2014/main" id="{99039FD9-747A-048F-B5D3-AB3BF86F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439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5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C37EF2E-870A-F203-8E52-66F3F7DFDBE8}"/>
              </a:ext>
            </a:extLst>
          </p:cNvPr>
          <p:cNvSpPr txBox="1"/>
          <p:nvPr/>
        </p:nvSpPr>
        <p:spPr>
          <a:xfrm>
            <a:off x="1883667" y="2155840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E4A3775-B9C5-ED68-0BD2-93DD69155019}"/>
                  </a:ext>
                </a:extLst>
              </p:cNvPr>
              <p:cNvSpPr/>
              <p:nvPr/>
            </p:nvSpPr>
            <p:spPr>
              <a:xfrm>
                <a:off x="1308847" y="1150219"/>
                <a:ext cx="9574306" cy="91299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vi-VN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r>
                  <a:rPr lang="en-US" sz="2800" b="1" dirty="0">
                    <a:latin typeface=".VnTime" panose="020B7200000000000000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</a:t>
                </a:r>
              </a:p>
              <a:p>
                <a:pPr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(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2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E4A3775-B9C5-ED68-0BD2-93DD69155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847" y="1150219"/>
                <a:ext cx="9574306" cy="912995"/>
              </a:xfrm>
              <a:prstGeom prst="roundRect">
                <a:avLst/>
              </a:prstGeom>
              <a:blipFill>
                <a:blip r:embed="rId3"/>
                <a:stretch>
                  <a:fillRect t="-28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59E16DB-5F99-DD88-46B2-6DC02823C37B}"/>
                  </a:ext>
                </a:extLst>
              </p:cNvPr>
              <p:cNvSpPr/>
              <p:nvPr/>
            </p:nvSpPr>
            <p:spPr>
              <a:xfrm>
                <a:off x="1190541" y="2654894"/>
                <a:ext cx="9574306" cy="367424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vi-VN" sz="2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r>
                            <a:rPr lang="vi-VN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𝑦𝑥</m:t>
                      </m:r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>
                  <a:effectLst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2800">
                    <a:effectLst/>
                    <a:latin typeface=".VnTime" panose="020B7200000000000000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a:rPr lang="vi-VN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59E16DB-5F99-DD88-46B2-6DC02823C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541" y="2654894"/>
                <a:ext cx="9574306" cy="367424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B99C1-D491-D09D-B322-86F07DEF3176}"/>
              </a:ext>
            </a:extLst>
          </p:cNvPr>
          <p:cNvSpPr/>
          <p:nvPr/>
        </p:nvSpPr>
        <p:spPr>
          <a:xfrm>
            <a:off x="2201704" y="288149"/>
            <a:ext cx="2968229" cy="8044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latin typeface="Arial" panose="020B0604020202020204" pitchFamily="34" charset="0"/>
              </a:rPr>
              <a:t>Ví dụ 6. </a:t>
            </a:r>
            <a:r>
              <a:rPr lang="en-US" sz="2800" b="1">
                <a:latin typeface="Arial" panose="020B0604020202020204" pitchFamily="34" charset="0"/>
              </a:rPr>
              <a:t>Tính: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E4A3775-B9C5-ED68-0BD2-93DD69155019}"/>
                  </a:ext>
                </a:extLst>
              </p:cNvPr>
              <p:cNvSpPr/>
              <p:nvPr/>
            </p:nvSpPr>
            <p:spPr>
              <a:xfrm>
                <a:off x="932531" y="614355"/>
                <a:ext cx="6745477" cy="332475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7. 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mảnh vườn có dạng hình chữ nhật với độ dài hai cạnh lần lượt là </a:t>
                </a:r>
                <a:endParaRPr lang="en-US" sz="28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(m) và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(m).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Viết đa thức biểu thị diện tích của mảnh vườn theo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Tính diện tích mảnh vườn khi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E4A3775-B9C5-ED68-0BD2-93DD69155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31" y="614355"/>
                <a:ext cx="6745477" cy="3324752"/>
              </a:xfrm>
              <a:prstGeom prst="roundRect">
                <a:avLst/>
              </a:prstGeom>
              <a:blipFill>
                <a:blip r:embed="rId3"/>
                <a:stretch>
                  <a:fillRect t="-2385" r="-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59E16DB-5F99-DD88-46B2-6DC02823C37B}"/>
                  </a:ext>
                </a:extLst>
              </p:cNvPr>
              <p:cNvSpPr/>
              <p:nvPr/>
            </p:nvSpPr>
            <p:spPr>
              <a:xfrm>
                <a:off x="869472" y="4206288"/>
                <a:ext cx="10375948" cy="188452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.VnTime" panose="020B7200000000000000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 thức biểu thị diện tích của mảnh vườn là: 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2800" b="0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diện tích mảnh vườn là: 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.3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59E16DB-5F99-DD88-46B2-6DC02823C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72" y="4206288"/>
                <a:ext cx="10375948" cy="1884527"/>
              </a:xfrm>
              <a:prstGeom prst="roundRect">
                <a:avLst/>
              </a:prstGeom>
              <a:blipFill>
                <a:blip r:embed="rId4"/>
                <a:stretch>
                  <a:fillRect l="-353" t="-5825" b="-126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5">
            <a:extLst>
              <a:ext uri="{FF2B5EF4-FFF2-40B4-BE49-F238E27FC236}">
                <a16:creationId xmlns:a16="http://schemas.microsoft.com/office/drawing/2014/main" id="{B792715A-96F7-2E4D-B706-BA444C82EBBF}"/>
              </a:ext>
            </a:extLst>
          </p:cNvPr>
          <p:cNvSpPr txBox="1"/>
          <p:nvPr/>
        </p:nvSpPr>
        <p:spPr>
          <a:xfrm>
            <a:off x="5186188" y="3511377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EBBA4-E17C-8310-FF22-BF73B6A47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015" y="1203150"/>
            <a:ext cx="3810454" cy="2033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08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4175810" y="22787"/>
            <a:ext cx="3838792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65907996-A675-8029-3A4C-FD7F6D178C20}"/>
              </a:ext>
            </a:extLst>
          </p:cNvPr>
          <p:cNvSpPr txBox="1"/>
          <p:nvPr/>
        </p:nvSpPr>
        <p:spPr>
          <a:xfrm>
            <a:off x="5346028" y="1964693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 err="1">
                    <a:latin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</a:rPr>
                  <a:t>đơn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</a:rPr>
                  <a:t>thức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blipFill>
                <a:blip r:embed="rId7"/>
                <a:stretch>
                  <a:fillRect l="-870"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/>
              <p:nvPr/>
            </p:nvSpPr>
            <p:spPr>
              <a:xfrm>
                <a:off x="5166934" y="2720244"/>
                <a:ext cx="5568744" cy="176086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1.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=−2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28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34" y="2720244"/>
                <a:ext cx="5568744" cy="176086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795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14" grpId="0" animBg="1"/>
      <p:bldP spid="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4175810" y="22787"/>
            <a:ext cx="3838792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65907996-A675-8029-3A4C-FD7F6D178C20}"/>
              </a:ext>
            </a:extLst>
          </p:cNvPr>
          <p:cNvSpPr txBox="1"/>
          <p:nvPr/>
        </p:nvSpPr>
        <p:spPr>
          <a:xfrm>
            <a:off x="5420456" y="1712825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 err="1">
                    <a:latin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blipFill>
                <a:blip r:embed="rId7"/>
                <a:stretch>
                  <a:fillRect l="-870" b="-8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/>
              <p:nvPr/>
            </p:nvSpPr>
            <p:spPr>
              <a:xfrm>
                <a:off x="3199652" y="2447930"/>
                <a:ext cx="7897876" cy="205596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>
                    <a:latin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652" y="2447930"/>
                <a:ext cx="7897876" cy="20559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1238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4175810" y="22787"/>
            <a:ext cx="3838792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65907996-A675-8029-3A4C-FD7F6D178C20}"/>
              </a:ext>
            </a:extLst>
          </p:cNvPr>
          <p:cNvSpPr txBox="1"/>
          <p:nvPr/>
        </p:nvSpPr>
        <p:spPr>
          <a:xfrm>
            <a:off x="5420456" y="1712825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 err="1">
                    <a:latin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91" y="914400"/>
                <a:ext cx="9812939" cy="720382"/>
              </a:xfrm>
              <a:prstGeom prst="roundRect">
                <a:avLst/>
              </a:prstGeom>
              <a:blipFill>
                <a:blip r:embed="rId7"/>
                <a:stretch>
                  <a:fillRect l="-870"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/>
              <p:nvPr/>
            </p:nvSpPr>
            <p:spPr>
              <a:xfrm>
                <a:off x="4368887" y="2447930"/>
                <a:ext cx="4706102" cy="205596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614594-1C7E-5637-846F-73D47E072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87" y="2447930"/>
                <a:ext cx="4706102" cy="20559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7924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123825" y="581025"/>
                <a:ext cx="7341552" cy="538845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Bài toán:</a:t>
                </a: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Một mảnh đất trồng hoa hình chữ nhật có chiều rộng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(m), </a:t>
                </a: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 dài hơn chiều rộng 5 (m). Người ta làm lối đi xung quanh vườn có bề rộng 1 (m). </a:t>
                </a:r>
                <a:endParaRPr lang="en-US" sz="28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200"/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Viết biểu thức biểu thị diện tích phần đất trồng hoa.</a:t>
                </a:r>
                <a:endParaRPr lang="en-US" sz="28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200"/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biểu thức biểu thị diện tích phần lối đi. Nếu chiều rộng mảnh đất là 10 (m) thì diện tích lối đi là bao nhiêu.</a:t>
                </a:r>
                <a:endParaRPr lang="en-US" sz="28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" y="581025"/>
                <a:ext cx="7341552" cy="538845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641CA3-ACC4-77FE-C828-26A509447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126835" imgH="139518" progId="Equation.DSMT4">
                  <p:embed/>
                </p:oleObj>
              </mc:Choice>
              <mc:Fallback>
                <p:oleObj name="Equation" r:id="rId8" imgW="126835" imgH="1395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3825" cy="12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DEF274D-2012-EA08-FE67-61A20A40F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426" y="1575040"/>
            <a:ext cx="4321123" cy="3257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6354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92365" y="861450"/>
                <a:ext cx="7170201" cy="311543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marR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 đất trồng hoa sẽ có hình chữ nhật với chiều dài, chiều rộng lần lượt là </a:t>
                </a:r>
                <a:endParaRPr lang="en-US" sz="2800" b="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+3,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−2 </m:t>
                    </m:r>
                  </m:oMath>
                </a14:m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(m)</a:t>
                </a: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tích phần đất trồng hoa: </a:t>
                </a: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5" y="861450"/>
                <a:ext cx="7170201" cy="3115433"/>
              </a:xfrm>
              <a:prstGeom prst="roundRect">
                <a:avLst/>
              </a:prstGeom>
              <a:blipFill>
                <a:blip r:embed="rId7"/>
                <a:stretch>
                  <a:fillRect r="-1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641CA3-ACC4-77FE-C828-26A509447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126835" imgH="139518" progId="Equation.DSMT4">
                  <p:embed/>
                </p:oleObj>
              </mc:Choice>
              <mc:Fallback>
                <p:oleObj name="Equation" r:id="rId8" imgW="126835" imgH="139518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1641CA3-ACC4-77FE-C828-26A5094476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3825" cy="12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84425E3A-1CAF-2334-2D1F-D31DECFD9289}"/>
              </a:ext>
            </a:extLst>
          </p:cNvPr>
          <p:cNvSpPr txBox="1"/>
          <p:nvPr/>
        </p:nvSpPr>
        <p:spPr>
          <a:xfrm>
            <a:off x="5186188" y="257502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C2A77-21A5-88D4-81E8-0640BB7F8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812" y="257502"/>
            <a:ext cx="4361141" cy="3287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2085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/>
              <p:nvPr/>
            </p:nvSpPr>
            <p:spPr>
              <a:xfrm>
                <a:off x="783354" y="1038223"/>
                <a:ext cx="10249120" cy="429648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</a:pP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lối đi: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+6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1: </a:t>
                </a: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 chiều rộng mảnh đất là 10 (m) thì 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tích lối đi là: </a:t>
                </a:r>
              </a:p>
              <a:p>
                <a:pPr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4.10+6=46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2: </a:t>
                </a: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 chiều rộng mảnh đất là 10 (m), chiều dài 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 đất là 15 (m), diện tích mảnh đất là 150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tích phần đất trồng hoa là: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13.8=104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tích lối đi là: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150−104=46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1CC718-1D86-CCB4-ACBB-C956E575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54" y="1038223"/>
                <a:ext cx="10249120" cy="4296487"/>
              </a:xfrm>
              <a:prstGeom prst="roundRect">
                <a:avLst/>
              </a:prstGeom>
              <a:blipFill>
                <a:blip r:embed="rId7"/>
                <a:stretch>
                  <a:fillRect t="-2979" b="-58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641CA3-ACC4-77FE-C828-26A509447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8" imgW="126835" imgH="139518" progId="Equation.DSMT4">
                  <p:embed/>
                </p:oleObj>
              </mc:Choice>
              <mc:Fallback>
                <p:oleObj name="Equation" r:id="rId8" imgW="126835" imgH="139518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1641CA3-ACC4-77FE-C828-26A5094476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3825" cy="12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84425E3A-1CAF-2334-2D1F-D31DECFD9289}"/>
              </a:ext>
            </a:extLst>
          </p:cNvPr>
          <p:cNvSpPr txBox="1"/>
          <p:nvPr/>
        </p:nvSpPr>
        <p:spPr>
          <a:xfrm>
            <a:off x="5186188" y="257502"/>
            <a:ext cx="18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7970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742257-3980-4551-868A-26DC3CB821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46827" y="2745705"/>
                <a:ext cx="9182539" cy="1107727"/>
              </a:xfrm>
            </p:spPr>
            <p:txBody>
              <a:bodyPr>
                <a:noAutofit/>
              </a:bodyPr>
              <a:lstStyle/>
              <a:p>
                <a:r>
                  <a:rPr lang="vi-VN" sz="2800" b="1" i="1" dirty="0">
                    <a:cs typeface="Arial" panose="020B0604020202020204" pitchFamily="34" charset="0"/>
                  </a:rPr>
                  <a:t>H</a:t>
                </a:r>
                <a:r>
                  <a:rPr lang="en-US" sz="2800" b="1" i="1" dirty="0" err="1">
                    <a:cs typeface="Arial" panose="020B0604020202020204" pitchFamily="34" charset="0"/>
                  </a:rPr>
                  <a:t>oạt</a:t>
                </a:r>
                <a:r>
                  <a:rPr lang="en-US" sz="2800" b="1" i="1" dirty="0"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cs typeface="Arial" panose="020B0604020202020204" pitchFamily="34" charset="0"/>
                  </a:rPr>
                  <a:t>động</a:t>
                </a:r>
                <a:r>
                  <a:rPr lang="en-US" sz="2800" b="1" i="1" dirty="0">
                    <a:cs typeface="Arial" panose="020B0604020202020204" pitchFamily="34" charset="0"/>
                  </a:rPr>
                  <a:t> </a:t>
                </a:r>
                <a:r>
                  <a:rPr lang="vi-VN" sz="2800" b="1" i="1" dirty="0">
                    <a:cs typeface="Arial" panose="020B0604020202020204" pitchFamily="34" charset="0"/>
                  </a:rPr>
                  <a:t>3. </a:t>
                </a:r>
                <a:r>
                  <a:rPr lang="vi-VN" sz="2800" dirty="0"/>
                  <a:t>Cho hai đơn thức một biến: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/>
                  <a:t> và </a:t>
                </a:r>
                <a14:m>
                  <m:oMath xmlns:m="http://schemas.openxmlformats.org/officeDocument/2006/math">
                    <m:r>
                      <a:rPr lang="vi-VN" sz="2800" b="0" i="1"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2800" dirty="0"/>
                  <a:t> 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US" sz="2800" dirty="0"/>
                  <a:t>a) </a:t>
                </a:r>
                <a:r>
                  <a:rPr lang="vi-VN" sz="2800" dirty="0"/>
                  <a:t>Tính tích hai đơn thức trên.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742257-3980-4551-868A-26DC3CB82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46827" y="2745705"/>
                <a:ext cx="9182539" cy="1107727"/>
              </a:xfrm>
              <a:blipFill>
                <a:blip r:embed="rId3"/>
                <a:stretch>
                  <a:fillRect l="-1327" t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458396" y="1872852"/>
            <a:ext cx="10159402" cy="4572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308709" y="822882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95415B8-CD30-714D-9F21-F493BA5C3729}"/>
                  </a:ext>
                </a:extLst>
              </p:cNvPr>
              <p:cNvSpPr/>
              <p:nvPr/>
            </p:nvSpPr>
            <p:spPr>
              <a:xfrm>
                <a:off x="458396" y="3901578"/>
                <a:ext cx="9890591" cy="223327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:endPara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3. 8</m:t>
                        </m:r>
                      </m:e>
                    </m:d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</m:oMath>
                </a14:m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giao hoán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= 24.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2+4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(quy tắc nhân hai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lũy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thừa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cùng cơ số) </a:t>
                </a:r>
                <a:endPara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=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95415B8-CD30-714D-9F21-F493BA5C3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6" y="3901578"/>
                <a:ext cx="9890591" cy="2233270"/>
              </a:xfrm>
              <a:prstGeom prst="roundRect">
                <a:avLst/>
              </a:prstGeom>
              <a:blipFill>
                <a:blip r:embed="rId4"/>
                <a:stretch>
                  <a:fillRect l="-123" t="-4098" r="-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3BF-4716-712B-3334-B88F7A1A6917}"/>
              </a:ext>
            </a:extLst>
          </p:cNvPr>
          <p:cNvSpPr/>
          <p:nvPr/>
        </p:nvSpPr>
        <p:spPr>
          <a:xfrm>
            <a:off x="92227" y="1574106"/>
            <a:ext cx="7621236" cy="80902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AF5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NHÂN HAI ĐA THỨC NHIỀU BIẾN</a:t>
            </a: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2AA7B0F5-FDD2-CDE5-26C2-180FB1979ABE}"/>
              </a:ext>
            </a:extLst>
          </p:cNvPr>
          <p:cNvSpPr txBox="1"/>
          <p:nvPr/>
        </p:nvSpPr>
        <p:spPr>
          <a:xfrm>
            <a:off x="544118" y="99749"/>
            <a:ext cx="1082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§2.</a:t>
            </a:r>
            <a:r>
              <a:rPr lang="en-US" alt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 CÁC PHÉP TOÁN VỚI ĐA THỨC NHIỀU BIẾN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1C88F-4874-C018-15F5-520E5B71E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52" y="2822507"/>
            <a:ext cx="831023" cy="831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9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8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720908" y="1512924"/>
            <a:ext cx="7177071" cy="401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lại toàn bộ nội dung bài đã học.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nhớ: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 tắc nhân đơn thức với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 thức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đa thức.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Hoàn thành các bài tập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fr-FR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3,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5, 6, 7</a:t>
            </a:r>
            <a:r>
              <a:rPr lang="fr-FR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16; 17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hiểu trước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dung của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học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sau: CHIA ĐA THỨC CHO ĐƠN THỨC trang 15, 16 SGK.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1860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742257-3980-4551-868A-26DC3CB821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4453" y="696785"/>
                <a:ext cx="9182539" cy="999627"/>
              </a:xfrm>
            </p:spPr>
            <p:txBody>
              <a:bodyPr>
                <a:noAutofit/>
              </a:bodyPr>
              <a:lstStyle/>
              <a:p>
                <a:r>
                  <a:rPr lang="vi-VN" sz="3000" b="1" i="1" dirty="0">
                    <a:cs typeface="Arial" panose="020B0604020202020204" pitchFamily="34" charset="0"/>
                  </a:rPr>
                  <a:t>H</a:t>
                </a:r>
                <a:r>
                  <a:rPr lang="en-US" sz="3000" b="1" i="1" dirty="0" err="1">
                    <a:cs typeface="Arial" panose="020B0604020202020204" pitchFamily="34" charset="0"/>
                  </a:rPr>
                  <a:t>oạt</a:t>
                </a:r>
                <a:r>
                  <a:rPr lang="en-US" sz="3000" b="1" i="1" dirty="0">
                    <a:cs typeface="Arial" panose="020B0604020202020204" pitchFamily="34" charset="0"/>
                  </a:rPr>
                  <a:t> </a:t>
                </a:r>
                <a:r>
                  <a:rPr lang="en-US" sz="3000" b="1" i="1" dirty="0" err="1">
                    <a:cs typeface="Arial" panose="020B0604020202020204" pitchFamily="34" charset="0"/>
                  </a:rPr>
                  <a:t>động</a:t>
                </a:r>
                <a:r>
                  <a:rPr lang="en-US" sz="3000" b="1" i="1" dirty="0">
                    <a:cs typeface="Arial" panose="020B0604020202020204" pitchFamily="34" charset="0"/>
                  </a:rPr>
                  <a:t> </a:t>
                </a:r>
                <a:r>
                  <a:rPr lang="vi-VN" sz="3000" b="1" i="1" dirty="0">
                    <a:cs typeface="Arial" panose="020B0604020202020204" pitchFamily="34" charset="0"/>
                  </a:rPr>
                  <a:t>3. </a:t>
                </a:r>
                <a:r>
                  <a:rPr lang="vi-VN" sz="3000" dirty="0"/>
                  <a:t>Cho hai đơn thức một biến</a:t>
                </a:r>
                <a:r>
                  <a:rPr lang="vi-VN" sz="3000"/>
                  <a:t>: </a:t>
                </a:r>
                <a:r>
                  <a:rPr lang="en-US" sz="3000"/>
                  <a:t/>
                </a:r>
                <a:br>
                  <a:rPr lang="en-US" sz="3000"/>
                </a:br>
                <a:r>
                  <a:rPr lang="en-US" sz="3000"/>
                  <a:t>                              </a:t>
                </a:r>
                <a:r>
                  <a:rPr lang="vi-VN" sz="3000"/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0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000" dirty="0"/>
                  <a:t> và </a:t>
                </a:r>
                <a14:m>
                  <m:oMath xmlns:m="http://schemas.openxmlformats.org/officeDocument/2006/math">
                    <m:r>
                      <a:rPr lang="vi-VN" sz="3000" b="0" i="1"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0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000" b="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vi-VN" sz="3000" b="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000" dirty="0"/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742257-3980-4551-868A-26DC3CB82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4453" y="696785"/>
                <a:ext cx="9182539" cy="999627"/>
              </a:xfrm>
              <a:blipFill>
                <a:blip r:embed="rId3"/>
                <a:stretch>
                  <a:fillRect l="-1594" t="-853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458396" y="1872852"/>
            <a:ext cx="10159402" cy="4572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A9116E9B-EE53-3525-B944-87BE0E8F6FA7}"/>
              </a:ext>
            </a:extLst>
          </p:cNvPr>
          <p:cNvSpPr txBox="1"/>
          <p:nvPr/>
        </p:nvSpPr>
        <p:spPr>
          <a:xfrm>
            <a:off x="4272742" y="2178247"/>
            <a:ext cx="190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000" dirty="0">
                <a:latin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5415B8-CD30-714D-9F21-F493BA5C3729}"/>
              </a:ext>
            </a:extLst>
          </p:cNvPr>
          <p:cNvSpPr/>
          <p:nvPr/>
        </p:nvSpPr>
        <p:spPr>
          <a:xfrm>
            <a:off x="458396" y="2822355"/>
            <a:ext cx="9032113" cy="26650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vi-VN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nhân hai đơn thức một biến ta làm như sau:</a:t>
            </a: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Nhân hệ số với hệ số của các đơn thức;</a:t>
            </a: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lũy thừa cùng biến với quy tắc nhân lũy thừa.</a:t>
            </a: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75C5B-AD23-C963-9C8E-ECE4D36B86B0}"/>
              </a:ext>
            </a:extLst>
          </p:cNvPr>
          <p:cNvSpPr txBox="1">
            <a:spLocks/>
          </p:cNvSpPr>
          <p:nvPr/>
        </p:nvSpPr>
        <p:spPr>
          <a:xfrm>
            <a:off x="534453" y="957310"/>
            <a:ext cx="9182539" cy="1978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" panose="020B0604020202020204" pitchFamily="34" charset="0"/>
              </a:rPr>
              <a:t>b) </a:t>
            </a:r>
            <a:r>
              <a:rPr lang="vi-VN" sz="3000" dirty="0">
                <a:latin typeface="Arial" panose="020B0604020202020204" pitchFamily="34" charset="0"/>
              </a:rPr>
              <a:t>Nêu lại quy tắc nhân hai đơn thức một biến.</a:t>
            </a:r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06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129984-67D4-83E0-AA08-B235B5DE66BD}"/>
              </a:ext>
            </a:extLst>
          </p:cNvPr>
          <p:cNvSpPr txBox="1">
            <a:spLocks/>
          </p:cNvSpPr>
          <p:nvPr/>
        </p:nvSpPr>
        <p:spPr>
          <a:xfrm>
            <a:off x="166671" y="1093604"/>
            <a:ext cx="10159402" cy="1144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D07EF-2C53-DB26-F88A-FD9945A970E5}"/>
              </a:ext>
            </a:extLst>
          </p:cNvPr>
          <p:cNvSpPr txBox="1"/>
          <p:nvPr/>
        </p:nvSpPr>
        <p:spPr>
          <a:xfrm>
            <a:off x="1144804" y="485192"/>
            <a:ext cx="8698992" cy="391491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 tự như đối với phép nhân đơn thức một biến, để nhân hai đơn thức nhiều biến ta có thể làm như sau: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các hệ số với nhau và nhân các phần biến 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với nhau;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6858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Thu gọn đơn thức nhận được ở tích.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78693" y="259444"/>
                <a:ext cx="8194331" cy="14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Ví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dụ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4</a:t>
                </a:r>
                <a:r>
                  <a:rPr lang="en-US" sz="2800" b="1" i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a)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8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vi-VN" sz="28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800" dirty="0"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vi-VN" sz="28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9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vi-VN" sz="2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693" y="259444"/>
                <a:ext cx="8194331" cy="1404487"/>
              </a:xfrm>
              <a:prstGeom prst="rect">
                <a:avLst/>
              </a:prstGeom>
              <a:blipFill>
                <a:blip r:embed="rId4"/>
                <a:stretch>
                  <a:fillRect l="-1487" t="-4783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3911061" y="1652359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699770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0D23D80-6E74-89A9-E103-6CE54693EB89}"/>
                  </a:ext>
                </a:extLst>
              </p:cNvPr>
              <p:cNvSpPr/>
              <p:nvPr/>
            </p:nvSpPr>
            <p:spPr>
              <a:xfrm>
                <a:off x="1724366" y="3016879"/>
                <a:ext cx="4209690" cy="193922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0" dirty="0"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.8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3.8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=24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0D23D80-6E74-89A9-E103-6CE54693E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66" y="3016879"/>
                <a:ext cx="4209690" cy="1939228"/>
              </a:xfrm>
              <a:prstGeom prst="roundRect">
                <a:avLst/>
              </a:prstGeom>
              <a:blipFill>
                <a:blip r:embed="rId7"/>
                <a:stretch>
                  <a:fillRect l="-7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331CB68-E8F2-D7EC-660F-59CC90781554}"/>
                  </a:ext>
                </a:extLst>
              </p:cNvPr>
              <p:cNvSpPr/>
              <p:nvPr/>
            </p:nvSpPr>
            <p:spPr>
              <a:xfrm>
                <a:off x="6166822" y="2766219"/>
                <a:ext cx="5317846" cy="241372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.9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b="0" i="1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3.9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800">
                  <a:latin typeface="Arial" panose="020B0604020202020204" pitchFamily="34" charset="0"/>
                </a:endParaRPr>
              </a:p>
              <a:p>
                <a:r>
                  <a:rPr lang="en-US" sz="2800" b="0">
                    <a:latin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=27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331CB68-E8F2-D7EC-660F-59CC907815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822" y="2766219"/>
                <a:ext cx="5317846" cy="241372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977242" y="2960499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333237"/>
              </p:ext>
            </p:extLst>
          </p:nvPr>
        </p:nvGraphicFramePr>
        <p:xfrm>
          <a:off x="4887645" y="281905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7645" y="281905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10049" y="1004812"/>
                <a:ext cx="8192659" cy="1871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Hoạt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động</a:t>
                </a:r>
                <a:r>
                  <a:rPr lang="en-US" sz="2800" b="1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4: </a:t>
                </a:r>
              </a:p>
              <a:p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</a:t>
                </a:r>
                <a:r>
                  <a:rPr lang="en-US" sz="28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11</m:t>
                    </m:r>
                    <m:sSup>
                      <m:sSup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b)</a:t>
                </a:r>
                <a:r>
                  <a:rPr lang="en-US" sz="2800" i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vi-VN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quy tắc nhân đơn thức với đa thức trong trường hợp một biến.</a:t>
                </a:r>
                <a:endParaRPr lang="en-US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049" y="1004812"/>
                <a:ext cx="8192659" cy="1871346"/>
              </a:xfrm>
              <a:prstGeom prst="rect">
                <a:avLst/>
              </a:prstGeom>
              <a:blipFill>
                <a:blip r:embed="rId6"/>
                <a:stretch>
                  <a:fillRect l="-1488" t="-3583" b="-5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83BEF4-4317-E25B-FD7B-40C2269928C9}"/>
                  </a:ext>
                </a:extLst>
              </p:cNvPr>
              <p:cNvSpPr txBox="1"/>
              <p:nvPr/>
            </p:nvSpPr>
            <p:spPr>
              <a:xfrm>
                <a:off x="1676668" y="3633459"/>
                <a:ext cx="5385409" cy="1820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.(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− 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+ 11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 11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+ 11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2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83BEF4-4317-E25B-FD7B-40C226992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668" y="3633459"/>
                <a:ext cx="5385409" cy="1820755"/>
              </a:xfrm>
              <a:prstGeom prst="rect">
                <a:avLst/>
              </a:prstGeom>
              <a:blipFill>
                <a:blip r:embed="rId7"/>
                <a:stretch>
                  <a:fillRect l="-2265" t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4E64059-35BC-011B-49DC-912BB8BE6A97}"/>
              </a:ext>
            </a:extLst>
          </p:cNvPr>
          <p:cNvSpPr txBox="1"/>
          <p:nvPr/>
        </p:nvSpPr>
        <p:spPr>
          <a:xfrm>
            <a:off x="2242868" y="316203"/>
            <a:ext cx="7453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3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28E437-1DB9-0CBE-87F4-05B6E9A80814}"/>
                  </a:ext>
                </a:extLst>
              </p:cNvPr>
              <p:cNvSpPr/>
              <p:nvPr/>
            </p:nvSpPr>
            <p:spPr>
              <a:xfrm>
                <a:off x="2714625" y="938709"/>
                <a:ext cx="7829168" cy="31979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kumimoji="0" lang="en-US" altLang="en-US" sz="3600" b="1" i="1" u="none" strike="noStrike" cap="none" normalizeH="0" baseline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Ghi nhớ: </a:t>
                </a:r>
              </a:p>
              <a:p>
                <a:pPr algn="just"/>
                <a:r>
                  <a:rPr kumimoji="0" lang="vi-VN" altLang="en-US" sz="36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nhân đơn thức với một đa thức một biến</a:t>
                </a:r>
                <a:r>
                  <a:rPr kumimoji="0" lang="en-US" altLang="en-US" sz="36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r>
                  <a:rPr kumimoji="0" lang="vi-VN" altLang="en-US" sz="36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nhân đơn thức đó với từng đơn thức của đa thức và cộng các kết quả tìm được với nhau.</a:t>
                </a:r>
                <a:endParaRPr kumimoji="0" lang="en-US" altLang="en-US" sz="3600" b="1" i="0" u="none" strike="noStrike" cap="none" normalizeH="0" baseline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𝑨𝑫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28E437-1DB9-0CBE-87F4-05B6E9A80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625" y="938709"/>
                <a:ext cx="7829168" cy="3197992"/>
              </a:xfrm>
              <a:prstGeom prst="roundRect">
                <a:avLst/>
              </a:prstGeom>
              <a:blipFill>
                <a:blip r:embed="rId6"/>
                <a:stretch>
                  <a:fillRect l="-389" t="-14476" r="-311" b="-9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">
            <a:extLst>
              <a:ext uri="{FF2B5EF4-FFF2-40B4-BE49-F238E27FC236}">
                <a16:creationId xmlns:a16="http://schemas.microsoft.com/office/drawing/2014/main" id="{99039FD9-747A-048F-B5D3-AB3BF86F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439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55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9E68A9C-F5AD-3806-7C25-7DB9538FE6A3}"/>
                  </a:ext>
                </a:extLst>
              </p:cNvPr>
              <p:cNvSpPr txBox="1"/>
              <p:nvPr/>
            </p:nvSpPr>
            <p:spPr>
              <a:xfrm>
                <a:off x="631920" y="668298"/>
                <a:ext cx="10582420" cy="2039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i="1" dirty="0">
                    <a:latin typeface="Arial" panose="020B0604020202020204" pitchFamily="34" charset="0"/>
                  </a:rPr>
                  <a:t>Ví dụ 5</a:t>
                </a:r>
                <a:r>
                  <a:rPr lang="en-US" sz="2800" b="1" i="1" dirty="0">
                    <a:latin typeface="Arial" panose="020B0604020202020204" pitchFamily="34" charset="0"/>
                  </a:rPr>
                  <a:t> </a:t>
                </a:r>
                <a:r>
                  <a:rPr lang="vi-VN" sz="2800" b="1" i="1" dirty="0">
                    <a:latin typeface="Arial" panose="020B0604020202020204" pitchFamily="34" charset="0"/>
                  </a:rPr>
                  <a:t>. </a:t>
                </a:r>
                <a:r>
                  <a:rPr lang="vi-VN" sz="2800" dirty="0">
                    <a:latin typeface="Arial" panose="020B0604020202020204" pitchFamily="34" charset="0"/>
                  </a:rPr>
                  <a:t>Tính tích:</a:t>
                </a:r>
                <a:endParaRPr lang="en-US" sz="2800" dirty="0">
                  <a:latin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2800" b="0" i="1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vi-VN" sz="28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</a:rPr>
                  <a:t>;</a:t>
                </a:r>
                <a:endParaRPr lang="en-US" sz="2800" dirty="0">
                  <a:latin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−9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vi-VN" sz="2800" b="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r>
                  <a:rPr lang="vi-VN" sz="2800" dirty="0">
                    <a:latin typeface="Arial" panose="020B0604020202020204" pitchFamily="34" charset="0"/>
                  </a:rPr>
                  <a:t>c) Nêu quy tắc nhân đơn thức với đa thức nhiều biến.</a:t>
                </a:r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9E68A9C-F5AD-3806-7C25-7DB9538FE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20" y="668298"/>
                <a:ext cx="10582420" cy="2039597"/>
              </a:xfrm>
              <a:prstGeom prst="rect">
                <a:avLst/>
              </a:prstGeom>
              <a:blipFill>
                <a:blip r:embed="rId3"/>
                <a:stretch>
                  <a:fillRect l="-1210" t="-3293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F73B42E-199B-F92B-23D8-1FA936A49224}"/>
              </a:ext>
            </a:extLst>
          </p:cNvPr>
          <p:cNvSpPr txBox="1"/>
          <p:nvPr/>
        </p:nvSpPr>
        <p:spPr>
          <a:xfrm>
            <a:off x="5243842" y="2707895"/>
            <a:ext cx="166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5D501BAD-07F6-3468-493D-F074D3AD4877}"/>
              </a:ext>
            </a:extLst>
          </p:cNvPr>
          <p:cNvCxnSpPr>
            <a:cxnSpLocks/>
          </p:cNvCxnSpPr>
          <p:nvPr/>
        </p:nvCxnSpPr>
        <p:spPr>
          <a:xfrm>
            <a:off x="5689742" y="3231115"/>
            <a:ext cx="21850" cy="33941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80425D3-04F3-09B1-6EF2-A10C1F3F2CF9}"/>
                  </a:ext>
                </a:extLst>
              </p:cNvPr>
              <p:cNvSpPr/>
              <p:nvPr/>
            </p:nvSpPr>
            <p:spPr>
              <a:xfrm>
                <a:off x="871153" y="3147686"/>
                <a:ext cx="4518618" cy="30988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vi-VN" sz="2800" b="0" i="1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80425D3-04F3-09B1-6EF2-A10C1F3F2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53" y="3147686"/>
                <a:ext cx="4518618" cy="309883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2DBBFF6-3060-1C56-D614-0A62FA64C33D}"/>
                  </a:ext>
                </a:extLst>
              </p:cNvPr>
              <p:cNvSpPr/>
              <p:nvPr/>
            </p:nvSpPr>
            <p:spPr>
              <a:xfrm>
                <a:off x="5838285" y="3138779"/>
                <a:ext cx="5587612" cy="30988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vi-VN" sz="2800" dirty="0">
                    <a:latin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−9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vi-VN" sz="28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=−2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2DBBFF6-3060-1C56-D614-0A62FA64C3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285" y="3138779"/>
                <a:ext cx="5587612" cy="30988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7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1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28E437-1DB9-0CBE-87F4-05B6E9A80814}"/>
              </a:ext>
            </a:extLst>
          </p:cNvPr>
          <p:cNvSpPr/>
          <p:nvPr/>
        </p:nvSpPr>
        <p:spPr>
          <a:xfrm>
            <a:off x="1974650" y="1379060"/>
            <a:ext cx="7802643" cy="286480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Muốn nhân một đơn thức với một đa thức ta nhân đơn thức đó với từng đơn thức của đa thức và cộng các kết quả tìm được với nhau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9039FD9-747A-048F-B5D3-AB3BF86F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439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11BF5-4730-6AF6-1601-46B7348C7E68}"/>
              </a:ext>
            </a:extLst>
          </p:cNvPr>
          <p:cNvSpPr txBox="1"/>
          <p:nvPr/>
        </p:nvSpPr>
        <p:spPr>
          <a:xfrm>
            <a:off x="2115388" y="340546"/>
            <a:ext cx="7900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</a:rPr>
              <a:t>c) Nêu quy tắc nhân đơn thức với đa thức nhiều biến.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6360" y="5467739"/>
            <a:ext cx="2191591" cy="1250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51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2104</TotalTime>
  <Words>1397</Words>
  <Application>Microsoft Office PowerPoint</Application>
  <PresentationFormat>Widescreen</PresentationFormat>
  <Paragraphs>205</Paragraphs>
  <Slides>20</Slides>
  <Notes>19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.VnTime</vt:lpstr>
      <vt:lpstr>Arial</vt:lpstr>
      <vt:lpstr>Calibri</vt:lpstr>
      <vt:lpstr>Cambria Math</vt:lpstr>
      <vt:lpstr>Special Elite</vt:lpstr>
      <vt:lpstr>Tahoma</vt:lpstr>
      <vt:lpstr>Times New Roman</vt:lpstr>
      <vt:lpstr>思源黑体 Medium</vt:lpstr>
      <vt:lpstr>Office Theme</vt:lpstr>
      <vt:lpstr>Equation</vt:lpstr>
      <vt:lpstr> Bài 2. Các phép toán với đa thức nhiều biến (tiết 2) </vt:lpstr>
      <vt:lpstr>Hoạt động 3. Cho hai đơn thức một biến: 3x^2 và 8x^4.  a) Tính tích hai đơn thức trên. </vt:lpstr>
      <vt:lpstr>Hoạt động 3. Cho hai đơn thức một biến:                                3x^2 và 8x^4.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106</cp:revision>
  <dcterms:created xsi:type="dcterms:W3CDTF">2021-06-07T13:44:30Z</dcterms:created>
  <dcterms:modified xsi:type="dcterms:W3CDTF">2025-10-15T14:55:44Z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