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8288000" cy="10287000"/>
  <p:notesSz cx="6858000" cy="9144000"/>
  <p:embeddedFontLst>
    <p:embeddedFont>
      <p:font typeface="Agrandir" panose="020B0604020202020204" charset="0"/>
      <p:regular r:id="rId16"/>
    </p:embeddedFont>
    <p:embeddedFont>
      <p:font typeface="Agrandir Bold" panose="020B0604020202020204" charset="0"/>
      <p:regular r:id="rId17"/>
    </p:embeddedFont>
    <p:embeddedFont>
      <p:font typeface="Agrandir Bold Italics" panose="020B0604020202020204" charset="0"/>
      <p:regular r:id="rId18"/>
    </p:embeddedFont>
    <p:embeddedFont>
      <p:font typeface="Sigmar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31.sv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303770" cy="10287000"/>
          </a:xfrm>
          <a:custGeom>
            <a:avLst/>
            <a:gdLst/>
            <a:ahLst/>
            <a:cxnLst/>
            <a:rect l="l" t="t" r="r" b="b"/>
            <a:pathLst>
              <a:path w="7303770" h="10287000">
                <a:moveTo>
                  <a:pt x="0" y="0"/>
                </a:moveTo>
                <a:lnTo>
                  <a:pt x="7303770" y="0"/>
                </a:lnTo>
                <a:lnTo>
                  <a:pt x="73037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93599" y="6297057"/>
            <a:ext cx="11676969" cy="82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2"/>
              </a:lnSpc>
              <a:spcBef>
                <a:spcPct val="0"/>
              </a:spcBef>
            </a:pPr>
            <a:r>
              <a:rPr lang="en-US" sz="485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LESSON 1 : GETTING STARTED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21524" y="5214619"/>
            <a:ext cx="9421118" cy="99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UNIT 1 : LEISURE TIME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595" y="483082"/>
            <a:ext cx="766654" cy="7666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B97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926514"/>
            <a:ext cx="9469517" cy="4028490"/>
          </a:xfrm>
          <a:custGeom>
            <a:avLst/>
            <a:gdLst/>
            <a:ahLst/>
            <a:cxnLst/>
            <a:rect l="l" t="t" r="r" b="b"/>
            <a:pathLst>
              <a:path w="9469517" h="4028490">
                <a:moveTo>
                  <a:pt x="0" y="0"/>
                </a:moveTo>
                <a:lnTo>
                  <a:pt x="9469517" y="0"/>
                </a:lnTo>
                <a:lnTo>
                  <a:pt x="9469517" y="4028490"/>
                </a:lnTo>
                <a:lnTo>
                  <a:pt x="0" y="4028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4249" y="2011559"/>
            <a:ext cx="15177182" cy="743505"/>
            <a:chOff x="0" y="0"/>
            <a:chExt cx="3997282" cy="1958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97282" cy="195820"/>
            </a:xfrm>
            <a:custGeom>
              <a:avLst/>
              <a:gdLst/>
              <a:ahLst/>
              <a:cxnLst/>
              <a:rect l="l" t="t" r="r" b="b"/>
              <a:pathLst>
                <a:path w="3997282" h="195820">
                  <a:moveTo>
                    <a:pt x="26015" y="0"/>
                  </a:moveTo>
                  <a:lnTo>
                    <a:pt x="3971267" y="0"/>
                  </a:lnTo>
                  <a:cubicBezTo>
                    <a:pt x="3985635" y="0"/>
                    <a:pt x="3997282" y="11647"/>
                    <a:pt x="3997282" y="26015"/>
                  </a:cubicBezTo>
                  <a:lnTo>
                    <a:pt x="3997282" y="169805"/>
                  </a:lnTo>
                  <a:cubicBezTo>
                    <a:pt x="3997282" y="184173"/>
                    <a:pt x="3985635" y="195820"/>
                    <a:pt x="3971267" y="195820"/>
                  </a:cubicBezTo>
                  <a:lnTo>
                    <a:pt x="26015" y="195820"/>
                  </a:lnTo>
                  <a:cubicBezTo>
                    <a:pt x="11647" y="195820"/>
                    <a:pt x="0" y="184173"/>
                    <a:pt x="0" y="169805"/>
                  </a:cubicBezTo>
                  <a:lnTo>
                    <a:pt x="0" y="26015"/>
                  </a:lnTo>
                  <a:cubicBezTo>
                    <a:pt x="0" y="11647"/>
                    <a:pt x="11647" y="0"/>
                    <a:pt x="26015" y="0"/>
                  </a:cubicBezTo>
                  <a:close/>
                </a:path>
              </a:pathLst>
            </a:custGeom>
            <a:solidFill>
              <a:srgbClr val="F3B9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997282" cy="300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00427" y="2926514"/>
            <a:ext cx="8723069" cy="3782603"/>
          </a:xfrm>
          <a:custGeom>
            <a:avLst/>
            <a:gdLst/>
            <a:ahLst/>
            <a:cxnLst/>
            <a:rect l="l" t="t" r="r" b="b"/>
            <a:pathLst>
              <a:path w="8723069" h="3782603">
                <a:moveTo>
                  <a:pt x="0" y="0"/>
                </a:moveTo>
                <a:lnTo>
                  <a:pt x="8723068" y="0"/>
                </a:lnTo>
                <a:lnTo>
                  <a:pt x="8723068" y="3782603"/>
                </a:lnTo>
                <a:lnTo>
                  <a:pt x="0" y="3782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19" r="-3042" b="-161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97249" y="6557751"/>
            <a:ext cx="9051183" cy="3871842"/>
          </a:xfrm>
          <a:custGeom>
            <a:avLst/>
            <a:gdLst/>
            <a:ahLst/>
            <a:cxnLst/>
            <a:rect l="l" t="t" r="r" b="b"/>
            <a:pathLst>
              <a:path w="9051183" h="3871842">
                <a:moveTo>
                  <a:pt x="0" y="0"/>
                </a:moveTo>
                <a:lnTo>
                  <a:pt x="9051183" y="0"/>
                </a:lnTo>
                <a:lnTo>
                  <a:pt x="9051183" y="3871842"/>
                </a:lnTo>
                <a:lnTo>
                  <a:pt x="0" y="3871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94" b="-209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495356"/>
            <a:ext cx="14016701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3    Work in pairs. Write the activities from the box under the correct pictures.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7809" y="2084277"/>
            <a:ext cx="14830063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doing DIY    cooking    doing puzzle    playing sport    surfing the net    messaging friends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6160" y="5957676"/>
            <a:ext cx="2704410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messaging friends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59666" y="5957676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cooking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9109" y="5729076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playing sport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54669" y="5729076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doing puzzles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3547" y="9532303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doing DIY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75582" y="9532303"/>
            <a:ext cx="333589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surfing the net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>
            <a:off x="5893547" y="5871951"/>
            <a:ext cx="9621431" cy="978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184229" y="6390179"/>
            <a:ext cx="4150142" cy="4114800"/>
          </a:xfrm>
          <a:custGeom>
            <a:avLst/>
            <a:gdLst/>
            <a:ahLst/>
            <a:cxnLst/>
            <a:rect l="l" t="t" r="r" b="b"/>
            <a:pathLst>
              <a:path w="4150142" h="4114800">
                <a:moveTo>
                  <a:pt x="0" y="0"/>
                </a:moveTo>
                <a:lnTo>
                  <a:pt x="4150142" y="0"/>
                </a:lnTo>
                <a:lnTo>
                  <a:pt x="4150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937881" y="1385888"/>
            <a:ext cx="939819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80"/>
              </a:lnSpc>
              <a:spcBef>
                <a:spcPct val="0"/>
              </a:spcBef>
            </a:pPr>
            <a:r>
              <a:rPr lang="en-US" sz="6400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PRACTICE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348661"/>
            <a:ext cx="14016701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4. Work in pairs. Read the word and phrases, and guess which activities in 3 are described.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66115"/>
            <a:ext cx="10238036" cy="499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7"/>
              </a:lnSpc>
            </a:pPr>
            <a:r>
              <a:rPr lang="en-US" sz="36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1. improve memory, a mental exercise</a:t>
            </a:r>
          </a:p>
          <a:p>
            <a:pPr algn="l">
              <a:lnSpc>
                <a:spcPts val="7917"/>
              </a:lnSpc>
            </a:pPr>
            <a:r>
              <a:rPr lang="en-US" sz="36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2. Save money, increase creativity </a:t>
            </a:r>
          </a:p>
          <a:p>
            <a:pPr algn="l">
              <a:lnSpc>
                <a:spcPts val="7917"/>
              </a:lnSpc>
            </a:pPr>
            <a:r>
              <a:rPr lang="en-US" sz="36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3. Improve physical health, make friends </a:t>
            </a:r>
          </a:p>
          <a:p>
            <a:pPr algn="l">
              <a:lnSpc>
                <a:spcPts val="7917"/>
              </a:lnSpc>
            </a:pPr>
            <a:r>
              <a:rPr lang="en-US" sz="36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4. Keep in touch, be relaxed</a:t>
            </a:r>
          </a:p>
          <a:p>
            <a:pPr algn="l">
              <a:lnSpc>
                <a:spcPts val="7917"/>
              </a:lnSpc>
            </a:pPr>
            <a:r>
              <a:rPr lang="en-US" sz="36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5. Learn something about IT, computer skills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49648" y="4268652"/>
            <a:ext cx="3085410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doing puzzles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21354" y="5134153"/>
            <a:ext cx="341640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doing DIY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49648" y="5999654"/>
            <a:ext cx="3085410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playing sport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1104" y="7018353"/>
            <a:ext cx="4006656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messaging friends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31730" y="8037052"/>
            <a:ext cx="310450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surfing the net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658315" y="3103041"/>
            <a:ext cx="9621431" cy="978993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1158442" y="4838395"/>
            <a:ext cx="7129558" cy="5448605"/>
          </a:xfrm>
          <a:custGeom>
            <a:avLst/>
            <a:gdLst/>
            <a:ahLst/>
            <a:cxnLst/>
            <a:rect l="l" t="t" r="r" b="b"/>
            <a:pathLst>
              <a:path w="7129558" h="5448605">
                <a:moveTo>
                  <a:pt x="0" y="0"/>
                </a:moveTo>
                <a:lnTo>
                  <a:pt x="7129558" y="0"/>
                </a:lnTo>
                <a:lnTo>
                  <a:pt x="7129558" y="5448605"/>
                </a:lnTo>
                <a:lnTo>
                  <a:pt x="0" y="5448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937881" y="1385888"/>
            <a:ext cx="939819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80"/>
              </a:lnSpc>
              <a:spcBef>
                <a:spcPct val="0"/>
              </a:spcBef>
            </a:pPr>
            <a:r>
              <a:rPr lang="en-US" sz="640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348661"/>
            <a:ext cx="14016701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5. Work in groups. Ask one another the question below. Then report your friends’ answers to the class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920991"/>
            <a:ext cx="9791700" cy="151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If you have some free time this weekend, what will you do?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016" y="542925"/>
            <a:ext cx="939819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80"/>
              </a:lnSpc>
              <a:spcBef>
                <a:spcPct val="0"/>
              </a:spcBef>
            </a:pPr>
            <a:r>
              <a:rPr lang="en-US" sz="640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Consolidation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91488" y="2180285"/>
            <a:ext cx="16496512" cy="738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8"/>
              </a:lnSpc>
            </a:pPr>
            <a:r>
              <a:rPr lang="en-US" sz="4307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 </a:t>
            </a:r>
            <a:r>
              <a:rPr lang="en-US" sz="3500" b="1" dirty="0">
                <a:solidFill>
                  <a:srgbClr val="2B2B2B"/>
                </a:solidFill>
                <a:latin typeface="Agrandir Bold" panose="020B0604020202020204" charset="0"/>
                <a:ea typeface="Agrandir Bold"/>
                <a:cs typeface="Agrandir Bold"/>
                <a:sym typeface="Agrandir Bold"/>
              </a:rPr>
              <a:t>1 : What have we learnt in this lesson?</a:t>
            </a:r>
          </a:p>
          <a:p>
            <a:pPr marL="929927" lvl="1" indent="-464964" algn="l">
              <a:lnSpc>
                <a:spcPts val="5168"/>
              </a:lnSpc>
              <a:buFont typeface="Arial"/>
              <a:buChar char="•"/>
            </a:pPr>
            <a:r>
              <a:rPr lang="en-US" sz="3500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identify the topic of the unit</a:t>
            </a:r>
          </a:p>
          <a:p>
            <a:pPr marL="929927" lvl="1" indent="-464964" algn="l">
              <a:lnSpc>
                <a:spcPts val="5168"/>
              </a:lnSpc>
              <a:buFont typeface="Arial"/>
              <a:buChar char="•"/>
            </a:pPr>
            <a:r>
              <a:rPr lang="en-US" sz="3500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use lexical items related to leisure activities</a:t>
            </a:r>
          </a:p>
          <a:p>
            <a:pPr algn="l">
              <a:lnSpc>
                <a:spcPts val="5168"/>
              </a:lnSpc>
            </a:pPr>
            <a:endParaRPr lang="en-US" sz="3500" dirty="0">
              <a:solidFill>
                <a:srgbClr val="2B2B2B"/>
              </a:solidFill>
              <a:latin typeface="Agrandir Bold" panose="020B0604020202020204" charset="0"/>
              <a:ea typeface="Agrandir"/>
              <a:cs typeface="Agrandir"/>
              <a:sym typeface="Agrandir"/>
            </a:endParaRPr>
          </a:p>
          <a:p>
            <a:pPr algn="l">
              <a:lnSpc>
                <a:spcPts val="5168"/>
              </a:lnSpc>
            </a:pPr>
            <a:r>
              <a:rPr lang="en-US" sz="3500" b="1" dirty="0">
                <a:solidFill>
                  <a:srgbClr val="2B2B2B"/>
                </a:solidFill>
                <a:latin typeface="Agrandir Bold" panose="020B0604020202020204" charset="0"/>
                <a:ea typeface="Agrandir Bold"/>
                <a:cs typeface="Agrandir Bold"/>
                <a:sym typeface="Agrandir Bold"/>
              </a:rPr>
              <a:t>2 : Homework</a:t>
            </a:r>
          </a:p>
          <a:p>
            <a:pPr marL="929927" lvl="1" indent="-464964" algn="l">
              <a:lnSpc>
                <a:spcPts val="5168"/>
              </a:lnSpc>
              <a:buFont typeface="Arial"/>
              <a:buChar char="•"/>
            </a:pPr>
            <a:r>
              <a:rPr lang="en-US" sz="3500" b="1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Learn by heart all the words that students have just learnt.</a:t>
            </a:r>
          </a:p>
          <a:p>
            <a:pPr marL="929927" lvl="1" indent="-464964" algn="l">
              <a:lnSpc>
                <a:spcPts val="5168"/>
              </a:lnSpc>
              <a:buFont typeface="Arial"/>
              <a:buChar char="•"/>
            </a:pPr>
            <a:r>
              <a:rPr lang="en-US" sz="3500" b="1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Do exercises in the workbook.</a:t>
            </a:r>
          </a:p>
          <a:p>
            <a:pPr marL="929927" lvl="1" indent="-464964" algn="l">
              <a:lnSpc>
                <a:spcPts val="5168"/>
              </a:lnSpc>
              <a:buFont typeface="Arial"/>
              <a:buChar char="•"/>
            </a:pPr>
            <a:r>
              <a:rPr lang="en-US" sz="3500" b="1" dirty="0">
                <a:solidFill>
                  <a:srgbClr val="2B2B2B"/>
                </a:solidFill>
                <a:latin typeface="Agrandir Bold" panose="020B0604020202020204" charset="0"/>
                <a:ea typeface="Agrandir"/>
                <a:cs typeface="Agrandir"/>
                <a:sym typeface="Agrandir"/>
              </a:rPr>
              <a:t> Project preparation lesson 2</a:t>
            </a:r>
          </a:p>
          <a:p>
            <a:pPr algn="l">
              <a:lnSpc>
                <a:spcPts val="5168"/>
              </a:lnSpc>
            </a:pPr>
            <a:endParaRPr lang="en-US" sz="4307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168"/>
              </a:lnSpc>
            </a:pPr>
            <a:endParaRPr lang="en-US" sz="4307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5939"/>
              </a:lnSpc>
            </a:pPr>
            <a:endParaRPr lang="en-US" sz="4307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658315" y="3103041"/>
            <a:ext cx="9621431" cy="978993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400" y="7845607"/>
            <a:ext cx="2909461" cy="3375957"/>
          </a:xfrm>
          <a:custGeom>
            <a:avLst/>
            <a:gdLst/>
            <a:ahLst/>
            <a:cxnLst/>
            <a:rect l="l" t="t" r="r" b="b"/>
            <a:pathLst>
              <a:path w="2909461" h="3375957">
                <a:moveTo>
                  <a:pt x="0" y="0"/>
                </a:moveTo>
                <a:lnTo>
                  <a:pt x="2909461" y="0"/>
                </a:lnTo>
                <a:lnTo>
                  <a:pt x="2909461" y="3375957"/>
                </a:lnTo>
                <a:lnTo>
                  <a:pt x="0" y="3375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79268" y="-78959"/>
            <a:ext cx="3108732" cy="3029601"/>
          </a:xfrm>
          <a:custGeom>
            <a:avLst/>
            <a:gdLst/>
            <a:ahLst/>
            <a:cxnLst/>
            <a:rect l="l" t="t" r="r" b="b"/>
            <a:pathLst>
              <a:path w="3108732" h="3029601">
                <a:moveTo>
                  <a:pt x="0" y="0"/>
                </a:moveTo>
                <a:lnTo>
                  <a:pt x="3108732" y="0"/>
                </a:lnTo>
                <a:lnTo>
                  <a:pt x="3108732" y="3029600"/>
                </a:lnTo>
                <a:lnTo>
                  <a:pt x="0" y="30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1662681" y="-6438340"/>
            <a:ext cx="13761077" cy="141535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97445" y="3922487"/>
            <a:ext cx="13851598" cy="3024836"/>
            <a:chOff x="0" y="0"/>
            <a:chExt cx="18468797" cy="4033115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8468797" cy="230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744"/>
                </a:lnSpc>
                <a:spcBef>
                  <a:spcPct val="0"/>
                </a:spcBef>
              </a:pPr>
              <a:r>
                <a:rPr lang="en-US" sz="11453">
                  <a:solidFill>
                    <a:srgbClr val="F3B97A"/>
                  </a:solidFill>
                  <a:latin typeface="Sigmar One"/>
                  <a:ea typeface="Sigmar One"/>
                  <a:cs typeface="Sigmar One"/>
                  <a:sym typeface="Sigmar One"/>
                </a:rPr>
                <a:t>THANK YOU 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970187"/>
              <a:ext cx="18468797" cy="1062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55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11511932" y="6947324"/>
            <a:ext cx="8674222" cy="76522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5141061" y="2810706"/>
            <a:ext cx="6293877" cy="5612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 rot="-3435299">
            <a:off x="-3167656" y="638455"/>
            <a:ext cx="6335313" cy="707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153351" y="3175887"/>
            <a:ext cx="9938355" cy="6082413"/>
          </a:xfrm>
          <a:custGeom>
            <a:avLst/>
            <a:gdLst/>
            <a:ahLst/>
            <a:cxnLst/>
            <a:rect l="l" t="t" r="r" b="b"/>
            <a:pathLst>
              <a:path w="9938355" h="6082413">
                <a:moveTo>
                  <a:pt x="0" y="0"/>
                </a:moveTo>
                <a:lnTo>
                  <a:pt x="9938355" y="0"/>
                </a:lnTo>
                <a:lnTo>
                  <a:pt x="9938355" y="6082413"/>
                </a:lnTo>
                <a:lnTo>
                  <a:pt x="0" y="6082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66" b="-75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2214061" cy="2129524"/>
          </a:xfrm>
          <a:custGeom>
            <a:avLst/>
            <a:gdLst/>
            <a:ahLst/>
            <a:cxnLst/>
            <a:rect l="l" t="t" r="r" b="b"/>
            <a:pathLst>
              <a:path w="2214061" h="2129524">
                <a:moveTo>
                  <a:pt x="0" y="0"/>
                </a:moveTo>
                <a:lnTo>
                  <a:pt x="2214061" y="0"/>
                </a:lnTo>
                <a:lnTo>
                  <a:pt x="2214061" y="2129524"/>
                </a:lnTo>
                <a:lnTo>
                  <a:pt x="0" y="2129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79912" y="383404"/>
            <a:ext cx="937939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46"/>
              </a:lnSpc>
              <a:spcBef>
                <a:spcPct val="0"/>
              </a:spcBef>
            </a:pPr>
            <a:r>
              <a:rPr lang="en-US" sz="5955">
                <a:solidFill>
                  <a:srgbClr val="2B2B2B"/>
                </a:solidFill>
                <a:latin typeface="Sigmar One"/>
                <a:ea typeface="Sigmar One"/>
                <a:cs typeface="Sigmar One"/>
                <a:sym typeface="Sigmar One"/>
              </a:rPr>
              <a:t>LEISURE ACTIVITIES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96122" y="2194048"/>
            <a:ext cx="8452813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0"/>
              </a:lnSpc>
              <a:spcBef>
                <a:spcPct val="0"/>
              </a:spcBef>
            </a:pPr>
            <a:r>
              <a:rPr lang="en-US" sz="4025" b="1" i="1">
                <a:solidFill>
                  <a:srgbClr val="2B2B2B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Names the activities in the picture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518333"/>
            <a:ext cx="6982511" cy="14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9"/>
              </a:lnSpc>
            </a:pPr>
            <a:r>
              <a:rPr lang="en-US" sz="4171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WARM UP:</a:t>
            </a:r>
          </a:p>
          <a:p>
            <a:pPr algn="ctr">
              <a:lnSpc>
                <a:spcPts val="5839"/>
              </a:lnSpc>
              <a:spcBef>
                <a:spcPct val="0"/>
              </a:spcBef>
            </a:pPr>
            <a:r>
              <a:rPr lang="en-US" sz="4171">
                <a:solidFill>
                  <a:srgbClr val="E95F65"/>
                </a:solidFill>
                <a:latin typeface="Sigmar One"/>
                <a:ea typeface="Sigmar One"/>
                <a:cs typeface="Sigmar One"/>
                <a:sym typeface="Sigmar One"/>
              </a:rPr>
              <a:t>WHO KNOWS MORE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920808" y="1757629"/>
            <a:ext cx="14677730" cy="6880186"/>
          </a:xfrm>
          <a:custGeom>
            <a:avLst/>
            <a:gdLst/>
            <a:ahLst/>
            <a:cxnLst/>
            <a:rect l="l" t="t" r="r" b="b"/>
            <a:pathLst>
              <a:path w="14677730" h="6880186">
                <a:moveTo>
                  <a:pt x="0" y="0"/>
                </a:moveTo>
                <a:lnTo>
                  <a:pt x="14677730" y="0"/>
                </a:lnTo>
                <a:lnTo>
                  <a:pt x="14677730" y="6880186"/>
                </a:lnTo>
                <a:lnTo>
                  <a:pt x="0" y="688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20808" y="517158"/>
            <a:ext cx="6982511" cy="193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NEW WORDS</a:t>
            </a:r>
          </a:p>
          <a:p>
            <a:pPr algn="ctr">
              <a:lnSpc>
                <a:spcPts val="7659"/>
              </a:lnSpc>
              <a:spcBef>
                <a:spcPct val="0"/>
              </a:spcBef>
            </a:pPr>
            <a:endParaRPr lang="en-US" sz="5471" dirty="0">
              <a:solidFill>
                <a:srgbClr val="F3B97A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979520" y="1812017"/>
            <a:ext cx="14691720" cy="6831650"/>
          </a:xfrm>
          <a:custGeom>
            <a:avLst/>
            <a:gdLst/>
            <a:ahLst/>
            <a:cxnLst/>
            <a:rect l="l" t="t" r="r" b="b"/>
            <a:pathLst>
              <a:path w="14691720" h="6831650">
                <a:moveTo>
                  <a:pt x="0" y="0"/>
                </a:moveTo>
                <a:lnTo>
                  <a:pt x="14691720" y="0"/>
                </a:lnTo>
                <a:lnTo>
                  <a:pt x="14691720" y="6831650"/>
                </a:lnTo>
                <a:lnTo>
                  <a:pt x="0" y="6831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20808" y="517158"/>
            <a:ext cx="6982511" cy="95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NEW WORDS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10255" y="1651062"/>
            <a:ext cx="15267490" cy="6984876"/>
          </a:xfrm>
          <a:custGeom>
            <a:avLst/>
            <a:gdLst/>
            <a:ahLst/>
            <a:cxnLst/>
            <a:rect l="l" t="t" r="r" b="b"/>
            <a:pathLst>
              <a:path w="15267490" h="6984876">
                <a:moveTo>
                  <a:pt x="0" y="0"/>
                </a:moveTo>
                <a:lnTo>
                  <a:pt x="15267490" y="0"/>
                </a:lnTo>
                <a:lnTo>
                  <a:pt x="15267490" y="6984876"/>
                </a:lnTo>
                <a:lnTo>
                  <a:pt x="0" y="6984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20808" y="517158"/>
            <a:ext cx="6982511" cy="193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NEW WORDS</a:t>
            </a:r>
          </a:p>
          <a:p>
            <a:pPr algn="ctr">
              <a:lnSpc>
                <a:spcPts val="7659"/>
              </a:lnSpc>
              <a:spcBef>
                <a:spcPct val="0"/>
              </a:spcBef>
            </a:pPr>
            <a:endParaRPr lang="en-US" sz="5471" dirty="0">
              <a:solidFill>
                <a:srgbClr val="F3B97A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86927" y="2048419"/>
            <a:ext cx="15514145" cy="7175292"/>
          </a:xfrm>
          <a:custGeom>
            <a:avLst/>
            <a:gdLst/>
            <a:ahLst/>
            <a:cxnLst/>
            <a:rect l="l" t="t" r="r" b="b"/>
            <a:pathLst>
              <a:path w="15514145" h="7175292">
                <a:moveTo>
                  <a:pt x="0" y="0"/>
                </a:moveTo>
                <a:lnTo>
                  <a:pt x="15514146" y="0"/>
                </a:lnTo>
                <a:lnTo>
                  <a:pt x="15514146" y="7175292"/>
                </a:lnTo>
                <a:lnTo>
                  <a:pt x="0" y="7175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6927" y="517158"/>
            <a:ext cx="6982511" cy="95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NEW WORDS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35495" y="2142643"/>
            <a:ext cx="15526319" cy="6986844"/>
          </a:xfrm>
          <a:custGeom>
            <a:avLst/>
            <a:gdLst/>
            <a:ahLst/>
            <a:cxnLst/>
            <a:rect l="l" t="t" r="r" b="b"/>
            <a:pathLst>
              <a:path w="15526319" h="6986844">
                <a:moveTo>
                  <a:pt x="0" y="0"/>
                </a:moveTo>
                <a:lnTo>
                  <a:pt x="15526320" y="0"/>
                </a:lnTo>
                <a:lnTo>
                  <a:pt x="15526320" y="6986843"/>
                </a:lnTo>
                <a:lnTo>
                  <a:pt x="0" y="6986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6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5495" y="517158"/>
            <a:ext cx="6982511" cy="95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 dirty="0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NEW WORDS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6139" y="1626928"/>
            <a:ext cx="14299912" cy="898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Hi, Trang. Surprised to see you. What brings you here?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Trang: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Oh, hello Tom. I'm looking for </a:t>
            </a:r>
            <a:r>
              <a:rPr lang="en-US" sz="3154" dirty="0">
                <a:solidFill>
                  <a:srgbClr val="F68373"/>
                </a:solidFill>
                <a:latin typeface="Agrandir"/>
                <a:ea typeface="Agrandir"/>
                <a:cs typeface="Agrandir"/>
                <a:sym typeface="Agrandir"/>
              </a:rPr>
              <a:t>a knitting kit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 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 knitting kit? I didn't know you like knitting.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Trang: 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Actually, I'm keen on many </a:t>
            </a:r>
            <a:r>
              <a:rPr lang="en-US" sz="3154" dirty="0">
                <a:solidFill>
                  <a:srgbClr val="24A9C5"/>
                </a:solidFill>
                <a:latin typeface="Agrandir"/>
                <a:ea typeface="Agrandir"/>
                <a:cs typeface="Agrandir"/>
                <a:sym typeface="Agrandir"/>
              </a:rPr>
              <a:t>DIY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activities. In my </a:t>
            </a:r>
            <a:r>
              <a:rPr lang="en-US" sz="3154" u="sng" dirty="0">
                <a:solidFill>
                  <a:srgbClr val="F68373"/>
                </a:solidFill>
                <a:latin typeface="Agrandir"/>
                <a:ea typeface="Agrandir"/>
                <a:cs typeface="Agrandir"/>
                <a:sym typeface="Agrandir"/>
              </a:rPr>
              <a:t>leisure time,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I love knitting, building </a:t>
            </a:r>
            <a:r>
              <a:rPr lang="en-US" sz="3154" dirty="0">
                <a:solidFill>
                  <a:srgbClr val="AB3A47"/>
                </a:solidFill>
                <a:latin typeface="Agrandir"/>
                <a:ea typeface="Agrandir"/>
                <a:cs typeface="Agrandir"/>
                <a:sym typeface="Agrandir"/>
              </a:rPr>
              <a:t>dollhouses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, and </a:t>
            </a:r>
            <a:r>
              <a:rPr lang="en-US" sz="3154" dirty="0">
                <a:solidFill>
                  <a:srgbClr val="226F62"/>
                </a:solidFill>
                <a:latin typeface="Agrandir"/>
                <a:ea typeface="Agrandir"/>
                <a:cs typeface="Agrandir"/>
                <a:sym typeface="Agrandir"/>
              </a:rPr>
              <a:t>making paper flowers.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I see. So, you like spending time on your own.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Trang: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Yeah. What do you do in your free time?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I'm a bit different. I usually hang out with my friends. We go to the cinema,</a:t>
            </a:r>
            <a:r>
              <a:rPr lang="en-US" sz="3154" dirty="0">
                <a:solidFill>
                  <a:srgbClr val="24A9C5"/>
                </a:solidFill>
                <a:latin typeface="Agrandir"/>
                <a:ea typeface="Agrandir"/>
                <a:cs typeface="Agrandir"/>
                <a:sym typeface="Agrandir"/>
              </a:rPr>
              <a:t> go cycling,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or </a:t>
            </a:r>
            <a:r>
              <a:rPr lang="en-US" sz="3154" dirty="0">
                <a:solidFill>
                  <a:srgbClr val="24A9C5"/>
                </a:solidFill>
                <a:latin typeface="Agrandir"/>
                <a:ea typeface="Agrandir"/>
                <a:cs typeface="Agrandir"/>
                <a:sym typeface="Agrandir"/>
              </a:rPr>
              <a:t>play sport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in the park.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Trang: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You love spending free time with other people, don't you?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 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That's right. By the way, would you like to go to the cinema with me and Mark this Sunday? There's a new</a:t>
            </a:r>
            <a:r>
              <a:rPr lang="en-US" sz="3154" dirty="0">
                <a:solidFill>
                  <a:srgbClr val="F59C90"/>
                </a:solidFill>
                <a:latin typeface="Agrandir"/>
                <a:ea typeface="Agrandir"/>
                <a:cs typeface="Agrandir"/>
                <a:sym typeface="Agrandir"/>
              </a:rPr>
              <a:t> comedy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at New World Cinema.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Trang: 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Yes, I'd love to. Can I ask Mai to join us?</a:t>
            </a:r>
          </a:p>
          <a:p>
            <a:pPr algn="l">
              <a:lnSpc>
                <a:spcPts val="4606"/>
              </a:lnSpc>
            </a:pPr>
            <a:r>
              <a:rPr lang="en-US" sz="315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Tom: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Sure. Let's mee</a:t>
            </a:r>
            <a:r>
              <a:rPr lang="en-US" sz="3154" dirty="0">
                <a:solidFill>
                  <a:srgbClr val="24A9C5"/>
                </a:solidFill>
                <a:latin typeface="Agrandir"/>
                <a:ea typeface="Agrandir"/>
                <a:cs typeface="Agrandir"/>
                <a:sym typeface="Agrandir"/>
              </a:rPr>
              <a:t>t outside</a:t>
            </a:r>
            <a:r>
              <a:rPr lang="en-US" sz="3154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the cinema at 9 a.m.</a:t>
            </a:r>
          </a:p>
          <a:p>
            <a:pPr algn="l">
              <a:lnSpc>
                <a:spcPts val="2555"/>
              </a:lnSpc>
            </a:pPr>
            <a:endParaRPr lang="en-US" sz="3154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555"/>
              </a:lnSpc>
            </a:pPr>
            <a:endParaRPr lang="en-US" sz="3154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10919" y="0"/>
            <a:ext cx="4577081" cy="3615806"/>
          </a:xfrm>
          <a:custGeom>
            <a:avLst/>
            <a:gdLst/>
            <a:ahLst/>
            <a:cxnLst/>
            <a:rect l="l" t="t" r="r" b="b"/>
            <a:pathLst>
              <a:path w="4577081" h="3615806">
                <a:moveTo>
                  <a:pt x="0" y="0"/>
                </a:moveTo>
                <a:lnTo>
                  <a:pt x="4577081" y="0"/>
                </a:lnTo>
                <a:lnTo>
                  <a:pt x="4577081" y="3615806"/>
                </a:lnTo>
                <a:lnTo>
                  <a:pt x="0" y="3615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76300" y="948202"/>
            <a:ext cx="729267" cy="72926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832372"/>
            <a:ext cx="6573324" cy="88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Listen and read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078" y="907472"/>
            <a:ext cx="810726" cy="81072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B97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472" y="1028700"/>
            <a:ext cx="685938" cy="596142"/>
          </a:xfrm>
          <a:custGeom>
            <a:avLst/>
            <a:gdLst/>
            <a:ahLst/>
            <a:cxnLst/>
            <a:rect l="l" t="t" r="r" b="b"/>
            <a:pathLst>
              <a:path w="685938" h="596142">
                <a:moveTo>
                  <a:pt x="0" y="0"/>
                </a:moveTo>
                <a:lnTo>
                  <a:pt x="685938" y="0"/>
                </a:lnTo>
                <a:lnTo>
                  <a:pt x="685938" y="596142"/>
                </a:lnTo>
                <a:lnTo>
                  <a:pt x="0" y="596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1" name="TextBox 11"/>
          <p:cNvSpPr txBox="1"/>
          <p:nvPr/>
        </p:nvSpPr>
        <p:spPr>
          <a:xfrm>
            <a:off x="664078" y="-114300"/>
            <a:ext cx="6113096" cy="104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7"/>
              </a:lnSpc>
              <a:spcBef>
                <a:spcPct val="0"/>
              </a:spcBef>
            </a:pPr>
            <a:r>
              <a:rPr lang="en-US" sz="6091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practice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B26FAEB-A190-3262-244B-4132BCE3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98F108B-D4B1-81F1-52C6-4B04E083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2511451" y="792852"/>
            <a:ext cx="20026076" cy="18498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3982960">
            <a:off x="13745551" y="-3705176"/>
            <a:ext cx="5352514" cy="74103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1644077">
            <a:off x="16162301" y="-1063836"/>
            <a:ext cx="5468057" cy="61080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326868" y="2174522"/>
            <a:ext cx="15471300" cy="7200920"/>
            <a:chOff x="0" y="0"/>
            <a:chExt cx="4074746" cy="18965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74746" cy="1896539"/>
            </a:xfrm>
            <a:custGeom>
              <a:avLst/>
              <a:gdLst/>
              <a:ahLst/>
              <a:cxnLst/>
              <a:rect l="l" t="t" r="r" b="b"/>
              <a:pathLst>
                <a:path w="4074746" h="1896539">
                  <a:moveTo>
                    <a:pt x="25521" y="0"/>
                  </a:moveTo>
                  <a:lnTo>
                    <a:pt x="4049225" y="0"/>
                  </a:lnTo>
                  <a:cubicBezTo>
                    <a:pt x="4055994" y="0"/>
                    <a:pt x="4062485" y="2689"/>
                    <a:pt x="4067271" y="7475"/>
                  </a:cubicBezTo>
                  <a:cubicBezTo>
                    <a:pt x="4072057" y="12261"/>
                    <a:pt x="4074746" y="18752"/>
                    <a:pt x="4074746" y="25521"/>
                  </a:cubicBezTo>
                  <a:lnTo>
                    <a:pt x="4074746" y="1871018"/>
                  </a:lnTo>
                  <a:cubicBezTo>
                    <a:pt x="4074746" y="1885112"/>
                    <a:pt x="4063320" y="1896539"/>
                    <a:pt x="4049225" y="1896539"/>
                  </a:cubicBezTo>
                  <a:lnTo>
                    <a:pt x="25521" y="1896539"/>
                  </a:lnTo>
                  <a:cubicBezTo>
                    <a:pt x="18752" y="1896539"/>
                    <a:pt x="12261" y="1893850"/>
                    <a:pt x="7475" y="1889064"/>
                  </a:cubicBezTo>
                  <a:cubicBezTo>
                    <a:pt x="2689" y="1884278"/>
                    <a:pt x="0" y="1877786"/>
                    <a:pt x="0" y="1871018"/>
                  </a:cubicBezTo>
                  <a:lnTo>
                    <a:pt x="0" y="25521"/>
                  </a:lnTo>
                  <a:cubicBezTo>
                    <a:pt x="0" y="18752"/>
                    <a:pt x="2689" y="12261"/>
                    <a:pt x="7475" y="7475"/>
                  </a:cubicBezTo>
                  <a:cubicBezTo>
                    <a:pt x="12261" y="2689"/>
                    <a:pt x="18752" y="0"/>
                    <a:pt x="25521" y="0"/>
                  </a:cubicBezTo>
                  <a:close/>
                </a:path>
              </a:pathLst>
            </a:custGeom>
            <a:solidFill>
              <a:srgbClr val="FFFCF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074746" cy="2001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19124" y="3055549"/>
            <a:ext cx="592932" cy="59293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B9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678552"/>
            <a:ext cx="6113096" cy="104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7"/>
              </a:lnSpc>
              <a:spcBef>
                <a:spcPct val="0"/>
              </a:spcBef>
            </a:pPr>
            <a:r>
              <a:rPr lang="en-US" sz="6091">
                <a:solidFill>
                  <a:srgbClr val="F3B97A"/>
                </a:solidFill>
                <a:latin typeface="Sigmar One"/>
                <a:ea typeface="Sigmar One"/>
                <a:cs typeface="Sigmar One"/>
                <a:sym typeface="Sigmar One"/>
              </a:rPr>
              <a:t>practice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76987" y="2222500"/>
            <a:ext cx="14016701" cy="239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    Read the conversation again and complete the sentences.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3599" b="1">
              <a:solidFill>
                <a:srgbClr val="000000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3639"/>
              </a:lnSpc>
            </a:pPr>
            <a:endParaRPr lang="en-US" sz="3599" b="1">
              <a:solidFill>
                <a:srgbClr val="000000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19124" y="4040052"/>
            <a:ext cx="14293602" cy="447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1"/>
              </a:lnSpc>
            </a:pPr>
            <a:r>
              <a:rPr lang="en-US" sz="32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1. Trang is looking for a _____________</a:t>
            </a:r>
          </a:p>
          <a:p>
            <a:pPr algn="l">
              <a:lnSpc>
                <a:spcPts val="7061"/>
              </a:lnSpc>
            </a:pPr>
            <a:r>
              <a:rPr lang="en-US" sz="32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2. She likes doing DIY in her ______________</a:t>
            </a:r>
          </a:p>
          <a:p>
            <a:pPr algn="l">
              <a:lnSpc>
                <a:spcPts val="7061"/>
              </a:lnSpc>
            </a:pPr>
            <a:r>
              <a:rPr lang="en-US" sz="32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3. Tom loves spending his free time with _______________</a:t>
            </a:r>
          </a:p>
          <a:p>
            <a:pPr algn="l">
              <a:lnSpc>
                <a:spcPts val="7061"/>
              </a:lnSpc>
            </a:pPr>
            <a:r>
              <a:rPr lang="en-US" sz="32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4. Tom and his friends usually ____________ together.</a:t>
            </a:r>
          </a:p>
          <a:p>
            <a:pPr algn="l">
              <a:lnSpc>
                <a:spcPts val="7061"/>
              </a:lnSpc>
            </a:pPr>
            <a:r>
              <a:rPr lang="en-US" sz="32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5. Tom, Mark, Trang, and Mai are going to see a comedy this _________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85796" y="4242435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knitting kit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58503" y="5174907"/>
            <a:ext cx="341640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leisure time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49648" y="6018704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other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55355" y="6952154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hang out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93759" y="7791078"/>
            <a:ext cx="270441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95F65"/>
                </a:solidFill>
                <a:latin typeface="Agrandir Bold"/>
                <a:ea typeface="Agrandir Bold"/>
                <a:cs typeface="Agrandir Bold"/>
                <a:sym typeface="Agrandir Bold"/>
              </a:rPr>
              <a:t>Sunday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525</Words>
  <Application>Microsoft Office PowerPoint</Application>
  <PresentationFormat>Custom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Agrandir Bold</vt:lpstr>
      <vt:lpstr>Arial</vt:lpstr>
      <vt:lpstr>Calibri</vt:lpstr>
      <vt:lpstr>Sigmar One</vt:lpstr>
      <vt:lpstr>Agrandir Bold Italics</vt:lpstr>
      <vt:lpstr>Agrandir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Unit 1-Leisure Time Lesson 1-Getting Started</dc:title>
  <cp:lastModifiedBy>quỳnh nguyễn</cp:lastModifiedBy>
  <cp:revision>6</cp:revision>
  <dcterms:created xsi:type="dcterms:W3CDTF">2006-08-16T00:00:00Z</dcterms:created>
  <dcterms:modified xsi:type="dcterms:W3CDTF">2025-09-28T05:51:28Z</dcterms:modified>
  <dc:identifier>DAGgRVj5Bs8</dc:identifier>
</cp:coreProperties>
</file>