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47" r:id="rId3"/>
    <p:sldMasterId id="2147483783" r:id="rId4"/>
    <p:sldMasterId id="2147483793" r:id="rId5"/>
    <p:sldMasterId id="2147483805" r:id="rId6"/>
  </p:sldMasterIdLst>
  <p:notesMasterIdLst>
    <p:notesMasterId r:id="rId41"/>
  </p:notesMasterIdLst>
  <p:sldIdLst>
    <p:sldId id="625" r:id="rId7"/>
    <p:sldId id="376" r:id="rId8"/>
    <p:sldId id="295" r:id="rId9"/>
    <p:sldId id="296" r:id="rId10"/>
    <p:sldId id="618" r:id="rId11"/>
    <p:sldId id="619" r:id="rId12"/>
    <p:sldId id="297" r:id="rId13"/>
    <p:sldId id="620" r:id="rId14"/>
    <p:sldId id="383" r:id="rId15"/>
    <p:sldId id="631" r:id="rId16"/>
    <p:sldId id="626" r:id="rId17"/>
    <p:sldId id="627" r:id="rId18"/>
    <p:sldId id="304" r:id="rId19"/>
    <p:sldId id="453" r:id="rId20"/>
    <p:sldId id="621" r:id="rId21"/>
    <p:sldId id="628" r:id="rId22"/>
    <p:sldId id="632" r:id="rId23"/>
    <p:sldId id="622" r:id="rId24"/>
    <p:sldId id="629" r:id="rId25"/>
    <p:sldId id="623" r:id="rId26"/>
    <p:sldId id="624" r:id="rId27"/>
    <p:sldId id="617" r:id="rId28"/>
    <p:sldId id="414" r:id="rId29"/>
    <p:sldId id="630" r:id="rId30"/>
    <p:sldId id="633" r:id="rId31"/>
    <p:sldId id="634" r:id="rId32"/>
    <p:sldId id="635" r:id="rId33"/>
    <p:sldId id="636" r:id="rId34"/>
    <p:sldId id="637" r:id="rId35"/>
    <p:sldId id="638" r:id="rId36"/>
    <p:sldId id="639" r:id="rId37"/>
    <p:sldId id="640" r:id="rId38"/>
    <p:sldId id="641" r:id="rId39"/>
    <p:sldId id="642" r:id="rId40"/>
  </p:sldIdLst>
  <p:sldSz cx="18288000" cy="10287000"/>
  <p:notesSz cx="6858000" cy="9144000"/>
  <p:embeddedFontLst>
    <p:embeddedFont>
      <p:font typeface="Tahoma" panose="020B0604030504040204" pitchFamily="34" charset="0"/>
      <p:regular r:id="rId42"/>
      <p:bold r:id="rId43"/>
    </p:embeddedFont>
    <p:embeddedFont>
      <p:font typeface="#9Slide07 SVNGuerrilla" panose="00000500000000000000" charset="0"/>
      <p:regular r:id="rId44"/>
    </p:embeddedFont>
    <p:embeddedFont>
      <p:font typeface="#9Slide05 Fourth Medium" panose="020B0604020202020204" charset="0"/>
      <p:bold r:id="rId45"/>
    </p:embeddedFont>
    <p:embeddedFont>
      <p:font typeface="#9Slide05 SVNVanilla Daisy Pro" panose="020B0604020202020204" charset="0"/>
      <p:regular r:id="rId46"/>
    </p:embeddedFont>
    <p:embeddedFont>
      <p:font typeface="Calibri Light" panose="020F0302020204030204" pitchFamily="34" charset="0"/>
      <p:regular r:id="rId47"/>
      <p:italic r:id="rId48"/>
    </p:embeddedFont>
    <p:embeddedFont>
      <p:font typeface="Roboto" panose="020B0604020202020204" charset="0"/>
      <p:regular r:id="rId49"/>
      <p:bold r:id="rId50"/>
      <p:italic r:id="rId51"/>
      <p:boldItalic r:id="rId52"/>
    </p:embeddedFont>
    <p:embeddedFont>
      <p:font typeface="#9Slide05 IcielSanelma" panose="020B0604020202020204" charset="0"/>
      <p:regular r:id="rId53"/>
    </p:embeddedFont>
    <p:embeddedFont>
      <p:font typeface="Calibri" panose="020F0502020204030204" pitchFamily="34" charset="0"/>
      <p:regular r:id="rId54"/>
      <p:bold r:id="rId55"/>
      <p:italic r:id="rId56"/>
      <p:boldItalic r:id="rId57"/>
    </p:embeddedFont>
    <p:embeddedFont>
      <p:font typeface="#9Slide05 SVNBulgary" panose="020B0604020202020204" charset="0"/>
      <p:regular r:id="rId58"/>
    </p:embeddedFont>
    <p:embeddedFont>
      <p:font typeface="Cambria" panose="02040503050406030204" pitchFamily="18" charset="0"/>
      <p:regular r:id="rId59"/>
      <p:bold r:id="rId60"/>
      <p:italic r:id="rId61"/>
      <p:boldItalic r:id="rId62"/>
    </p:embeddedFont>
    <p:embeddedFont>
      <p:font typeface="#9Slide05 Good Vibes Pro" panose="020B0604020202020204" charset="0"/>
      <p:regular r:id="rId63"/>
    </p:embeddedFont>
    <p:embeddedFont>
      <p:font typeface="#9Slide07 IcielCrocante" panose="020B0604020202020204" charset="0"/>
      <p:regular r:id="rId64"/>
    </p:embeddedFont>
    <p:embeddedFont>
      <p:font typeface="#9Slide05 SVNCookie" panose="020B0606040200020203"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3194" autoAdjust="0"/>
  </p:normalViewPr>
  <p:slideViewPr>
    <p:cSldViewPr>
      <p:cViewPr varScale="1">
        <p:scale>
          <a:sx n="47" d="100"/>
          <a:sy n="47" d="100"/>
        </p:scale>
        <p:origin x="66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chiếu</a:t>
            </a:r>
            <a:r>
              <a:rPr lang="en-US" dirty="0"/>
              <a:t> </a:t>
            </a:r>
            <a:r>
              <a:rPr lang="en-US" dirty="0" err="1"/>
              <a:t>hình</a:t>
            </a:r>
            <a:r>
              <a:rPr lang="en-US" dirty="0"/>
              <a:t> </a:t>
            </a:r>
            <a:r>
              <a:rPr lang="en-US" dirty="0" err="1"/>
              <a:t>ảnh</a:t>
            </a:r>
            <a:r>
              <a:rPr lang="en-US" dirty="0"/>
              <a:t> Phan </a:t>
            </a:r>
            <a:r>
              <a:rPr lang="en-US" dirty="0" err="1"/>
              <a:t>Bội</a:t>
            </a:r>
            <a:r>
              <a:rPr lang="en-US" dirty="0"/>
              <a:t> Châu, </a:t>
            </a:r>
            <a:r>
              <a:rPr lang="en-US" dirty="0" err="1"/>
              <a:t>sông</a:t>
            </a:r>
            <a:r>
              <a:rPr lang="en-US" dirty="0"/>
              <a:t> </a:t>
            </a:r>
            <a:r>
              <a:rPr lang="en-US" dirty="0" err="1"/>
              <a:t>Hương</a:t>
            </a:r>
            <a:r>
              <a:rPr lang="en-US" dirty="0"/>
              <a:t>, </a:t>
            </a:r>
            <a:r>
              <a:rPr lang="en-US" dirty="0" err="1"/>
              <a:t>núi</a:t>
            </a:r>
            <a:r>
              <a:rPr lang="en-US" dirty="0"/>
              <a:t> </a:t>
            </a:r>
            <a:r>
              <a:rPr lang="en-US" dirty="0" err="1"/>
              <a:t>Ngự</a:t>
            </a:r>
            <a:r>
              <a:rPr lang="en-US" dirty="0"/>
              <a:t> - </a:t>
            </a:r>
            <a:r>
              <a:rPr lang="en-US" dirty="0" err="1"/>
              <a:t>nơi</a:t>
            </a:r>
            <a:r>
              <a:rPr lang="en-US" dirty="0"/>
              <a:t> Phan </a:t>
            </a:r>
            <a:r>
              <a:rPr lang="en-US" dirty="0" err="1"/>
              <a:t>Bội</a:t>
            </a:r>
            <a:r>
              <a:rPr lang="en-US" dirty="0"/>
              <a:t> Châu </a:t>
            </a:r>
            <a:r>
              <a:rPr lang="en-US" dirty="0" err="1"/>
              <a:t>bị</a:t>
            </a:r>
            <a:r>
              <a:rPr lang="en-US" dirty="0"/>
              <a:t> an </a:t>
            </a:r>
            <a:r>
              <a:rPr lang="en-US" dirty="0" err="1"/>
              <a:t>trí</a:t>
            </a:r>
            <a:r>
              <a:rPr lang="en-US" dirty="0"/>
              <a:t> </a:t>
            </a:r>
            <a:r>
              <a:rPr lang="en-US" dirty="0" err="1"/>
              <a:t>trong</a:t>
            </a:r>
            <a:r>
              <a:rPr lang="en-US" dirty="0"/>
              <a:t> </a:t>
            </a:r>
            <a:r>
              <a:rPr lang="en-US" dirty="0" err="1"/>
              <a:t>những</a:t>
            </a:r>
            <a:r>
              <a:rPr lang="en-US" dirty="0"/>
              <a:t> </a:t>
            </a:r>
            <a:r>
              <a:rPr lang="en-US" dirty="0" err="1"/>
              <a:t>năm</a:t>
            </a:r>
            <a:r>
              <a:rPr lang="en-US" dirty="0"/>
              <a:t> </a:t>
            </a:r>
            <a:r>
              <a:rPr lang="en-US" dirty="0" err="1"/>
              <a:t>tháng</a:t>
            </a:r>
            <a:r>
              <a:rPr lang="en-US" dirty="0"/>
              <a:t> </a:t>
            </a:r>
            <a:r>
              <a:rPr lang="en-US" dirty="0" err="1"/>
              <a:t>cuối</a:t>
            </a:r>
            <a:r>
              <a:rPr lang="en-US" dirty="0"/>
              <a:t> </a:t>
            </a:r>
            <a:r>
              <a:rPr lang="en-US" dirty="0" err="1"/>
              <a:t>cùng</a:t>
            </a:r>
            <a:r>
              <a:rPr lang="en-US" dirty="0"/>
              <a:t> </a:t>
            </a:r>
            <a:r>
              <a:rPr lang="en-US" dirty="0" err="1"/>
              <a:t>của</a:t>
            </a:r>
            <a:r>
              <a:rPr lang="en-US" dirty="0"/>
              <a:t> </a:t>
            </a:r>
            <a:r>
              <a:rPr lang="en-US" dirty="0" err="1"/>
              <a:t>cuộc</a:t>
            </a:r>
            <a:r>
              <a:rPr lang="en-US" dirty="0"/>
              <a:t> </a:t>
            </a:r>
            <a:r>
              <a:rPr lang="en-US" dirty="0" err="1"/>
              <a:t>đời</a:t>
            </a:r>
            <a:r>
              <a:rPr lang="en-US" dirty="0"/>
              <a:t> </a:t>
            </a:r>
            <a:r>
              <a:rPr lang="en-US" dirty="0" err="1"/>
              <a:t>và</a:t>
            </a:r>
            <a:r>
              <a:rPr lang="en-US" dirty="0"/>
              <a:t> </a:t>
            </a:r>
            <a:r>
              <a:rPr lang="en-US" dirty="0" err="1"/>
              <a:t>được</a:t>
            </a:r>
            <a:r>
              <a:rPr lang="en-US" dirty="0"/>
              <a:t> </a:t>
            </a:r>
            <a:r>
              <a:rPr lang="en-US" dirty="0" err="1"/>
              <a:t>gọi</a:t>
            </a:r>
            <a:r>
              <a:rPr lang="en-US" dirty="0"/>
              <a:t> </a:t>
            </a:r>
            <a:r>
              <a:rPr lang="en-US" dirty="0" err="1"/>
              <a:t>với</a:t>
            </a:r>
            <a:r>
              <a:rPr lang="en-US" dirty="0"/>
              <a:t> </a:t>
            </a:r>
            <a:r>
              <a:rPr lang="en-US" dirty="0" err="1"/>
              <a:t>biệt</a:t>
            </a:r>
            <a:r>
              <a:rPr lang="en-US" dirty="0"/>
              <a:t> </a:t>
            </a:r>
            <a:r>
              <a:rPr lang="en-US" dirty="0" err="1"/>
              <a:t>danh</a:t>
            </a:r>
            <a:r>
              <a:rPr lang="en-US" dirty="0"/>
              <a:t> “</a:t>
            </a:r>
            <a:r>
              <a:rPr lang="en-US" dirty="0" err="1"/>
              <a:t>Ông</a:t>
            </a:r>
            <a:r>
              <a:rPr lang="en-US" dirty="0"/>
              <a:t> </a:t>
            </a:r>
            <a:r>
              <a:rPr lang="en-US" dirty="0" err="1"/>
              <a:t>Già</a:t>
            </a:r>
            <a:r>
              <a:rPr lang="en-US" dirty="0"/>
              <a:t> </a:t>
            </a:r>
            <a:r>
              <a:rPr lang="en-US" dirty="0" err="1"/>
              <a:t>Bến</a:t>
            </a:r>
            <a:r>
              <a:rPr lang="en-US" dirty="0"/>
              <a:t> </a:t>
            </a:r>
            <a:r>
              <a:rPr lang="en-US" dirty="0" err="1"/>
              <a:t>Ngự</a:t>
            </a:r>
            <a:r>
              <a:rPr lang="en-US" dirty="0"/>
              <a:t>” </a:t>
            </a:r>
            <a:r>
              <a:rPr lang="en-US" dirty="0">
                <a:sym typeface="Wingdings" panose="05000000000000000000" pitchFamily="2" charset="2"/>
              </a:rPr>
              <a:t> </a:t>
            </a:r>
            <a:r>
              <a:rPr lang="en-US" dirty="0" err="1">
                <a:sym typeface="Wingdings" panose="05000000000000000000" pitchFamily="2" charset="2"/>
              </a:rPr>
              <a:t>dẫn</a:t>
            </a:r>
            <a:r>
              <a:rPr lang="en-US" dirty="0">
                <a:sym typeface="Wingdings" panose="05000000000000000000" pitchFamily="2" charset="2"/>
              </a:rPr>
              <a:t> </a:t>
            </a:r>
            <a:r>
              <a:rPr lang="en-US" dirty="0" err="1">
                <a:sym typeface="Wingdings" panose="05000000000000000000" pitchFamily="2" charset="2"/>
              </a:rPr>
              <a:t>dắt</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bài</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33458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GV </a:t>
            </a:r>
            <a:r>
              <a:rPr lang="en-US" dirty="0" err="1"/>
              <a:t>cho</a:t>
            </a:r>
            <a:r>
              <a:rPr lang="en-US" dirty="0"/>
              <a:t> HS </a:t>
            </a:r>
            <a:r>
              <a:rPr lang="en-US" dirty="0" err="1"/>
              <a:t>xem</a:t>
            </a:r>
            <a:r>
              <a:rPr lang="en-US" dirty="0"/>
              <a:t> video </a:t>
            </a:r>
            <a:r>
              <a:rPr lang="en-US" dirty="0" err="1"/>
              <a:t>về</a:t>
            </a:r>
            <a:r>
              <a:rPr lang="en-US" dirty="0"/>
              <a:t> </a:t>
            </a:r>
            <a:r>
              <a:rPr lang="en-US" b="1" i="0" dirty="0">
                <a:solidFill>
                  <a:srgbClr val="0F0F0F"/>
                </a:solidFill>
                <a:effectLst/>
                <a:latin typeface="Roboto" panose="02000000000000000000" pitchFamily="2" charset="0"/>
              </a:rPr>
              <a:t>Phan </a:t>
            </a:r>
            <a:r>
              <a:rPr lang="en-US" b="1" i="0" dirty="0" err="1">
                <a:solidFill>
                  <a:srgbClr val="0F0F0F"/>
                </a:solidFill>
                <a:effectLst/>
                <a:latin typeface="Roboto" panose="02000000000000000000" pitchFamily="2" charset="0"/>
              </a:rPr>
              <a:t>Bội</a:t>
            </a:r>
            <a:r>
              <a:rPr lang="en-US" b="1" i="0" dirty="0">
                <a:solidFill>
                  <a:srgbClr val="0F0F0F"/>
                </a:solidFill>
                <a:effectLst/>
                <a:latin typeface="Roboto" panose="02000000000000000000" pitchFamily="2" charset="0"/>
              </a:rPr>
              <a:t> Châu </a:t>
            </a:r>
            <a:r>
              <a:rPr lang="en-US" b="1" i="0" dirty="0" err="1">
                <a:solidFill>
                  <a:srgbClr val="0F0F0F"/>
                </a:solidFill>
                <a:effectLst/>
                <a:latin typeface="Roboto" panose="02000000000000000000" pitchFamily="2" charset="0"/>
              </a:rPr>
              <a:t>Ông</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già</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bến</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Ngự</a:t>
            </a:r>
            <a:endParaRPr lang="en-US" b="1" i="0" dirty="0">
              <a:solidFill>
                <a:srgbClr val="0F0F0F"/>
              </a:solidFill>
              <a:effectLst/>
              <a:latin typeface="Roboto" panose="02000000000000000000" pitchFamily="2" charset="0"/>
            </a:endParaRPr>
          </a:p>
          <a:p>
            <a:r>
              <a:rPr lang="en-US" dirty="0"/>
              <a:t>https://www.youtube.com/watch?v=bjAorhrD2ec</a:t>
            </a:r>
            <a:br>
              <a:rPr lang="en-US" dirty="0"/>
            </a:b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34512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defRPr/>
            </a:pP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1927,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đô</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hộ</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phong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phóng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lần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lượt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lai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nền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lập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mờ</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mịt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này</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bắt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lỏng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Huế</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bởi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đòi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thả</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Phan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Châu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diễn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khắp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nơi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lỏng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do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hoạt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vẫn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luôn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lo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mệnh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lvl="0" algn="just" defTabSz="1371600">
              <a:defRPr/>
            </a:pPr>
            <a:endParaRPr kumimoji="0" lang="en-US" sz="1200" i="0" u="none" strike="noStrike" kern="1200" cap="none" spc="0" normalizeH="0" baseline="0" noProof="0" dirty="0">
              <a:ln>
                <a:noFill/>
              </a:ln>
              <a:solidFill>
                <a:prstClr val="black"/>
              </a:solidFill>
              <a:effectLst/>
              <a:uLnTx/>
              <a:uFillTx/>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71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6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389713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281172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3681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3779486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664693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19</a:t>
            </a:fld>
            <a:endParaRPr lang="en-US"/>
          </a:p>
        </p:txBody>
      </p:sp>
    </p:spTree>
    <p:extLst>
      <p:ext uri="{BB962C8B-B14F-4D97-AF65-F5344CB8AC3E}">
        <p14:creationId xmlns:p14="http://schemas.microsoft.com/office/powerpoint/2010/main" val="43067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vọng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lúc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bấy</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giờ</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290602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Trong kí ức của nhiều thế hệ người Việt Nam, Phan Bội Châu là một nhà yêu nước nồng cháy, thiết tha, một nhân vật lịch sử kiệt xuất, tiêu biểu cho ptrào đấu tranh giành độc lập của dân tộc mấy chục năm đầu thế kỉ XX. Ông còn là tác giả của những câu thơ dậy sóng. Trong bài học hôm nay, chúng ta sẽ cùng tìm hiểu bài thơ </a:t>
            </a:r>
            <a:r>
              <a:rPr lang="vi-VN" sz="1200" b="1" i="1" kern="1200" dirty="0">
                <a:solidFill>
                  <a:schemeClr val="tx1"/>
                </a:solidFill>
                <a:effectLst/>
                <a:latin typeface="+mn-lt"/>
                <a:ea typeface="+mn-ea"/>
                <a:cs typeface="+mn-cs"/>
              </a:rPr>
              <a:t>Bài ca chúc Tết thanh niên </a:t>
            </a:r>
            <a:r>
              <a:rPr lang="vi-VN" sz="1200" b="0" i="1" kern="1200" dirty="0">
                <a:solidFill>
                  <a:schemeClr val="tx1"/>
                </a:solidFill>
                <a:effectLst/>
                <a:latin typeface="+mn-lt"/>
                <a:ea typeface="+mn-ea"/>
                <a:cs typeface="+mn-cs"/>
              </a:rPr>
              <a:t>của Phan Bội Châu nhé!</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35978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21</a:t>
            </a:fld>
            <a:endParaRPr lang="en-US"/>
          </a:p>
        </p:txBody>
      </p:sp>
    </p:spTree>
    <p:extLst>
      <p:ext uri="{BB962C8B-B14F-4D97-AF65-F5344CB8AC3E}">
        <p14:creationId xmlns:p14="http://schemas.microsoft.com/office/powerpoint/2010/main" val="21900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0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7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24</a:t>
            </a:fld>
            <a:endParaRPr lang="en-US"/>
          </a:p>
        </p:txBody>
      </p:sp>
    </p:spTree>
    <p:extLst>
      <p:ext uri="{BB962C8B-B14F-4D97-AF65-F5344CB8AC3E}">
        <p14:creationId xmlns:p14="http://schemas.microsoft.com/office/powerpoint/2010/main" val="433141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46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109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045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32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848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0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0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1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82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4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39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41393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41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Hải</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ngoại</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huyết</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(1906),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Ngục</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trung</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(1914),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Trùng</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Quang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tâm</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sử</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12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1905 – 1914),…</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289773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54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579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16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47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53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88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66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40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241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12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88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166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186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761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623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888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9662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3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4180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0051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530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3963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751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098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8468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114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088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87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52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4005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9030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75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471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11245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000"/>
            <a:lum/>
          </a:blip>
          <a:srcRect/>
          <a:stretch>
            <a:fillRect l="-28000" t="-39000" r="-41000" b="-39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0653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915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4.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slideLayout" Target="../slideLayouts/slideLayout54.xml"/><Relationship Id="rId7" Type="http://schemas.openxmlformats.org/officeDocument/2006/relationships/image" Target="../media/image41.gif"/><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gif"/><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notesSlide" Target="../notesSlides/notesSlide24.xml"/><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slide" Target="slide27.xml"/><Relationship Id="rId18" Type="http://schemas.openxmlformats.org/officeDocument/2006/relationships/image" Target="../media/image54.gif"/><Relationship Id="rId3" Type="http://schemas.openxmlformats.org/officeDocument/2006/relationships/audio" Target="../media/audio1.wav"/><Relationship Id="rId21" Type="http://schemas.openxmlformats.org/officeDocument/2006/relationships/image" Target="../media/image55.png"/><Relationship Id="rId7" Type="http://schemas.openxmlformats.org/officeDocument/2006/relationships/slide" Target="slide30.xml"/><Relationship Id="rId12" Type="http://schemas.openxmlformats.org/officeDocument/2006/relationships/image" Target="../media/image42.gif"/><Relationship Id="rId17" Type="http://schemas.openxmlformats.org/officeDocument/2006/relationships/slide" Target="slide28.xml"/><Relationship Id="rId2" Type="http://schemas.openxmlformats.org/officeDocument/2006/relationships/notesSlide" Target="../notesSlides/notesSlide25.xml"/><Relationship Id="rId16" Type="http://schemas.openxmlformats.org/officeDocument/2006/relationships/image" Target="../media/image53.gif"/><Relationship Id="rId20" Type="http://schemas.openxmlformats.org/officeDocument/2006/relationships/image" Target="../media/image40.gif"/><Relationship Id="rId1" Type="http://schemas.openxmlformats.org/officeDocument/2006/relationships/slideLayout" Target="../slideLayouts/slideLayout54.xml"/><Relationship Id="rId6" Type="http://schemas.openxmlformats.org/officeDocument/2006/relationships/image" Target="../media/image50.gif"/><Relationship Id="rId11" Type="http://schemas.openxmlformats.org/officeDocument/2006/relationships/slide" Target="slide29.xml"/><Relationship Id="rId5" Type="http://schemas.openxmlformats.org/officeDocument/2006/relationships/slide" Target="slide31.xml"/><Relationship Id="rId15" Type="http://schemas.openxmlformats.org/officeDocument/2006/relationships/slide" Target="slide32.xml"/><Relationship Id="rId10" Type="http://schemas.openxmlformats.org/officeDocument/2006/relationships/image" Target="../media/image52.gif"/><Relationship Id="rId19" Type="http://schemas.openxmlformats.org/officeDocument/2006/relationships/slide" Target="slide34.xml"/><Relationship Id="rId4" Type="http://schemas.openxmlformats.org/officeDocument/2006/relationships/audio" Target="../media/audio2.wav"/><Relationship Id="rId9" Type="http://schemas.openxmlformats.org/officeDocument/2006/relationships/slide" Target="slide33.xml"/><Relationship Id="rId14" Type="http://schemas.openxmlformats.org/officeDocument/2006/relationships/image" Target="../media/image39.gif"/><Relationship Id="rId22"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image" Target="../media/image39.gif"/><Relationship Id="rId5" Type="http://schemas.openxmlformats.org/officeDocument/2006/relationships/image" Target="../media/image56.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55.xml"/><Relationship Id="rId6" Type="http://schemas.openxmlformats.org/officeDocument/2006/relationships/image" Target="../media/image54.gif"/><Relationship Id="rId5" Type="http://schemas.openxmlformats.org/officeDocument/2006/relationships/image" Target="../media/image56.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image" Target="../media/image42.gif"/><Relationship Id="rId5" Type="http://schemas.openxmlformats.org/officeDocument/2006/relationships/image" Target="../media/image56.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notesSlide" Target="../notesSlides/notesSlide29.xml"/><Relationship Id="rId1" Type="http://schemas.openxmlformats.org/officeDocument/2006/relationships/slideLayout" Target="../slideLayouts/slideLayout55.xml"/><Relationship Id="rId6" Type="http://schemas.openxmlformats.org/officeDocument/2006/relationships/image" Target="../media/image51.gif"/><Relationship Id="rId5" Type="http://schemas.openxmlformats.org/officeDocument/2006/relationships/image" Target="../media/image56.jp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52.gif"/><Relationship Id="rId5" Type="http://schemas.openxmlformats.org/officeDocument/2006/relationships/image" Target="../media/image56.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1.xml"/><Relationship Id="rId1" Type="http://schemas.openxmlformats.org/officeDocument/2006/relationships/slideLayout" Target="../slideLayouts/slideLayout55.xml"/><Relationship Id="rId6" Type="http://schemas.openxmlformats.org/officeDocument/2006/relationships/image" Target="../media/image53.gif"/><Relationship Id="rId5" Type="http://schemas.openxmlformats.org/officeDocument/2006/relationships/image" Target="../media/image56.jp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image" Target="../media/image52.gif"/><Relationship Id="rId5" Type="http://schemas.openxmlformats.org/officeDocument/2006/relationships/image" Target="../media/image56.jp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slide" Target="slide26.xml"/><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at on the water with mountains in the background&#10;&#10;Description automatically generated">
            <a:extLst>
              <a:ext uri="{FF2B5EF4-FFF2-40B4-BE49-F238E27FC236}">
                <a16:creationId xmlns:a16="http://schemas.microsoft.com/office/drawing/2014/main" xmlns="" id="{A27A7176-444B-A843-1484-C1A78F8727A6}"/>
              </a:ext>
            </a:extLst>
          </p:cNvPr>
          <p:cNvPicPr>
            <a:picLocks noChangeAspect="1"/>
          </p:cNvPicPr>
          <p:nvPr/>
        </p:nvPicPr>
        <p:blipFill>
          <a:blip r:embed="rId3"/>
          <a:srcRect l="25198" r="9200"/>
          <a:stretch/>
        </p:blipFill>
        <p:spPr>
          <a:xfrm>
            <a:off x="20" y="-1"/>
            <a:ext cx="11997317" cy="10286999"/>
          </a:xfrm>
          <a:prstGeom prst="rect">
            <a:avLst/>
          </a:prstGeom>
        </p:spPr>
      </p:pic>
      <p:pic>
        <p:nvPicPr>
          <p:cNvPr id="4" name="Picture 3" descr="A person with a beard and glasses&#10;&#10;Description automatically generated">
            <a:extLst>
              <a:ext uri="{FF2B5EF4-FFF2-40B4-BE49-F238E27FC236}">
                <a16:creationId xmlns:a16="http://schemas.microsoft.com/office/drawing/2014/main" xmlns="" id="{28F61C3E-3479-970A-F7CA-3537EE3E8108}"/>
              </a:ext>
            </a:extLst>
          </p:cNvPr>
          <p:cNvPicPr>
            <a:picLocks noChangeAspect="1"/>
          </p:cNvPicPr>
          <p:nvPr/>
        </p:nvPicPr>
        <p:blipFill>
          <a:blip r:embed="rId4"/>
          <a:srcRect l="5206" r="6589" b="1"/>
          <a:stretch/>
        </p:blipFill>
        <p:spPr>
          <a:xfrm>
            <a:off x="11997337" y="-1"/>
            <a:ext cx="6290663" cy="10286998"/>
          </a:xfrm>
          <a:prstGeom prst="rect">
            <a:avLst/>
          </a:prstGeom>
        </p:spPr>
      </p:pic>
    </p:spTree>
    <p:extLst>
      <p:ext uri="{BB962C8B-B14F-4D97-AF65-F5344CB8AC3E}">
        <p14:creationId xmlns:p14="http://schemas.microsoft.com/office/powerpoint/2010/main" val="155764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0C5A816-0DD3-2E82-2374-D82E7E13A72D}"/>
              </a:ext>
            </a:extLst>
          </p:cNvPr>
          <p:cNvPicPr>
            <a:picLocks noChangeAspect="1"/>
          </p:cNvPicPr>
          <p:nvPr/>
        </p:nvPicPr>
        <p:blipFill>
          <a:blip r:embed="rId3"/>
          <a:srcRect b="5841"/>
          <a:stretch/>
        </p:blipFill>
        <p:spPr>
          <a:xfrm>
            <a:off x="-9760" y="1775008"/>
            <a:ext cx="6069197" cy="8561306"/>
          </a:xfrm>
          <a:prstGeom prst="rect">
            <a:avLst/>
          </a:prstGeom>
        </p:spPr>
      </p:pic>
      <p:pic>
        <p:nvPicPr>
          <p:cNvPr id="3" name="Picture 2">
            <a:extLst>
              <a:ext uri="{FF2B5EF4-FFF2-40B4-BE49-F238E27FC236}">
                <a16:creationId xmlns:a16="http://schemas.microsoft.com/office/drawing/2014/main" xmlns="" id="{7B824D6F-2A43-BE4C-1837-6E6F943C85E4}"/>
              </a:ext>
            </a:extLst>
          </p:cNvPr>
          <p:cNvPicPr>
            <a:picLocks noChangeAspect="1"/>
          </p:cNvPicPr>
          <p:nvPr/>
        </p:nvPicPr>
        <p:blipFill>
          <a:blip r:embed="rId4"/>
          <a:srcRect l="112" r="463" b="-1"/>
          <a:stretch/>
        </p:blipFill>
        <p:spPr>
          <a:xfrm>
            <a:off x="6142440" y="10"/>
            <a:ext cx="6043507" cy="8561295"/>
          </a:xfrm>
          <a:prstGeom prst="rect">
            <a:avLst/>
          </a:prstGeom>
        </p:spPr>
      </p:pic>
      <p:pic>
        <p:nvPicPr>
          <p:cNvPr id="2" name="Picture 1">
            <a:extLst>
              <a:ext uri="{FF2B5EF4-FFF2-40B4-BE49-F238E27FC236}">
                <a16:creationId xmlns:a16="http://schemas.microsoft.com/office/drawing/2014/main" xmlns="" id="{2BE08732-A202-DDDD-93AB-BD937E7759F8}"/>
              </a:ext>
            </a:extLst>
          </p:cNvPr>
          <p:cNvPicPr>
            <a:picLocks noChangeAspect="1"/>
          </p:cNvPicPr>
          <p:nvPr/>
        </p:nvPicPr>
        <p:blipFill>
          <a:blip r:embed="rId5"/>
          <a:srcRect t="5640" r="-1" b="6527"/>
          <a:stretch/>
        </p:blipFill>
        <p:spPr>
          <a:xfrm>
            <a:off x="12269020" y="1775008"/>
            <a:ext cx="6018981" cy="8561306"/>
          </a:xfrm>
          <a:prstGeom prst="rect">
            <a:avLst/>
          </a:prstGeom>
        </p:spPr>
      </p:pic>
    </p:spTree>
    <p:extLst>
      <p:ext uri="{BB962C8B-B14F-4D97-AF65-F5344CB8AC3E}">
        <p14:creationId xmlns:p14="http://schemas.microsoft.com/office/powerpoint/2010/main" val="28805851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mp3.cc - Phan Bội Châu Ông già bến Ngự_v720P">
            <a:hlinkClick r:id="" action="ppaction://media"/>
            <a:extLst>
              <a:ext uri="{FF2B5EF4-FFF2-40B4-BE49-F238E27FC236}">
                <a16:creationId xmlns:a16="http://schemas.microsoft.com/office/drawing/2014/main" xmlns="" id="{DF24ED4A-F492-5EBF-CF9A-D23B7CF24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0"/>
            <a:ext cx="18275300" cy="10279856"/>
          </a:xfrm>
          <a:prstGeom prst="rect">
            <a:avLst/>
          </a:prstGeom>
        </p:spPr>
      </p:pic>
    </p:spTree>
    <p:extLst>
      <p:ext uri="{BB962C8B-B14F-4D97-AF65-F5344CB8AC3E}">
        <p14:creationId xmlns:p14="http://schemas.microsoft.com/office/powerpoint/2010/main" val="409233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5715000" y="8067997"/>
            <a:ext cx="11010901" cy="769441"/>
          </a:xfrm>
          <a:prstGeom prst="rect">
            <a:avLst/>
          </a:prstGeom>
          <a:noFill/>
          <a:ln>
            <a:noFill/>
          </a:ln>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hát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5" name="Rectangle 4">
            <a:extLst>
              <a:ext uri="{FF2B5EF4-FFF2-40B4-BE49-F238E27FC236}">
                <a16:creationId xmlns:a16="http://schemas.microsoft.com/office/drawing/2014/main" xmlns="" id="{64ACDA14-75F2-76D5-7EFE-D72CD4EBBDEE}"/>
              </a:ext>
            </a:extLst>
          </p:cNvPr>
          <p:cNvSpPr/>
          <p:nvPr/>
        </p:nvSpPr>
        <p:spPr>
          <a:xfrm>
            <a:off x="5715000" y="2460670"/>
            <a:ext cx="11811000" cy="2123658"/>
          </a:xfrm>
          <a:prstGeom prst="rect">
            <a:avLst/>
          </a:prstGeom>
          <a:noFill/>
          <a:ln>
            <a:noFill/>
          </a:ln>
        </p:spPr>
        <p:txBody>
          <a:bodyPr wrap="square">
            <a:spAutoFit/>
          </a:bodyPr>
          <a:lstStyle/>
          <a:p>
            <a:pPr lvl="0" algn="just" defTabSz="1371600">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lang="en-US" sz="4400" i="1" dirty="0">
                <a:solidFill>
                  <a:srgbClr val="0D0D0D"/>
                </a:solidFill>
                <a:latin typeface="Times New Roman" panose="02020603050405020304" pitchFamily="18" charset="0"/>
                <a:cs typeface="Times New Roman" panose="02020603050405020304" pitchFamily="18" charset="0"/>
              </a:rPr>
              <a:t>Phan </a:t>
            </a:r>
            <a:r>
              <a:rPr lang="en-US" sz="4400" i="1" dirty="0" err="1">
                <a:solidFill>
                  <a:srgbClr val="0D0D0D"/>
                </a:solidFill>
                <a:latin typeface="Times New Roman" panose="02020603050405020304" pitchFamily="18" charset="0"/>
                <a:cs typeface="Times New Roman" panose="02020603050405020304" pitchFamily="18" charset="0"/>
              </a:rPr>
              <a:t>Bội</a:t>
            </a:r>
            <a:r>
              <a:rPr lang="en-US" sz="4400" i="1" dirty="0">
                <a:solidFill>
                  <a:srgbClr val="0D0D0D"/>
                </a:solidFill>
                <a:latin typeface="Times New Roman" panose="02020603050405020304" pitchFamily="18" charset="0"/>
                <a:cs typeface="Times New Roman" panose="02020603050405020304" pitchFamily="18" charset="0"/>
              </a:rPr>
              <a:t> Châu – </a:t>
            </a:r>
            <a:r>
              <a:rPr lang="en-US" sz="4400" i="1" dirty="0" err="1">
                <a:solidFill>
                  <a:srgbClr val="0D0D0D"/>
                </a:solidFill>
                <a:latin typeface="Times New Roman" panose="02020603050405020304" pitchFamily="18" charset="0"/>
                <a:cs typeface="Times New Roman" panose="02020603050405020304" pitchFamily="18" charset="0"/>
              </a:rPr>
              <a:t>Tác</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phẩm</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lọc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Hải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Yến</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giới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thiệu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và</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tuyển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NXB </a:t>
            </a:r>
            <a:r>
              <a:rPr lang="en-US" sz="4400" dirty="0" err="1">
                <a:solidFill>
                  <a:srgbClr val="0D0D0D"/>
                </a:solidFill>
                <a:latin typeface="Times New Roman" panose="02020603050405020304" pitchFamily="18" charset="0"/>
                <a:cs typeface="Times New Roman" panose="02020603050405020304" pitchFamily="18" charset="0"/>
              </a:rPr>
              <a:t>Giáo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dục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nam</a:t>
            </a:r>
            <a:r>
              <a:rPr lang="en-US" sz="4400" dirty="0">
                <a:solidFill>
                  <a:srgbClr val="0D0D0D"/>
                </a:solidFill>
                <a:latin typeface="Times New Roman" panose="02020603050405020304" pitchFamily="18" charset="0"/>
                <a:cs typeface="Times New Roman" panose="02020603050405020304" pitchFamily="18" charset="0"/>
              </a:rPr>
              <a:t>, 2009, tr 64-65</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0" name="Rectangle 9">
            <a:extLst>
              <a:ext uri="{FF2B5EF4-FFF2-40B4-BE49-F238E27FC236}">
                <a16:creationId xmlns:a16="http://schemas.microsoft.com/office/drawing/2014/main" xmlns="" id="{27543BD3-8DC9-02B6-672D-8B0821321E24}"/>
              </a:ext>
            </a:extLst>
          </p:cNvPr>
          <p:cNvSpPr/>
          <p:nvPr/>
        </p:nvSpPr>
        <p:spPr>
          <a:xfrm>
            <a:off x="5848349" y="4911514"/>
            <a:ext cx="11601451" cy="2800767"/>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Hoàn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nằm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dòng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Huế</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tổ</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thọ</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29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01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1927</a:t>
            </a:r>
            <a:endParaRPr lang="en-US" sz="4400" dirty="0">
              <a:solidFill>
                <a:prstClr val="black"/>
              </a:solidFill>
            </a:endParaRPr>
          </a:p>
        </p:txBody>
      </p:sp>
      <p:sp>
        <p:nvSpPr>
          <p:cNvPr id="2" name="Freeform 6"/>
          <p:cNvSpPr/>
          <p:nvPr/>
        </p:nvSpPr>
        <p:spPr>
          <a:xfrm>
            <a:off x="1066800" y="3467100"/>
            <a:ext cx="4468169" cy="4468169"/>
          </a:xfrm>
          <a:custGeom>
            <a:avLst/>
            <a:gdLst/>
            <a:ahLst/>
            <a:cxnLst/>
            <a:rect l="l" t="t" r="r" b="b"/>
            <a:pathLst>
              <a:path w="4468169" h="4468169">
                <a:moveTo>
                  <a:pt x="0" y="0"/>
                </a:moveTo>
                <a:lnTo>
                  <a:pt x="4468169" y="0"/>
                </a:lnTo>
                <a:lnTo>
                  <a:pt x="4468169" y="4468169"/>
                </a:lnTo>
                <a:lnTo>
                  <a:pt x="0" y="4468169"/>
                </a:lnTo>
                <a:lnTo>
                  <a:pt x="0" y="0"/>
                </a:lnTo>
                <a:close/>
              </a:path>
            </a:pathLst>
          </a:custGeom>
          <a:blipFill>
            <a:blip r:embed="rId3"/>
            <a:stretch>
              <a:fillRect/>
            </a:stretch>
          </a:blipFill>
        </p:spPr>
        <p:txBody>
          <a:bodyPr/>
          <a:lstStyle/>
          <a:p>
            <a:endParaRPr lang="en-US"/>
          </a:p>
        </p:txBody>
      </p:sp>
      <p:sp>
        <p:nvSpPr>
          <p:cNvPr id="7" name="Freeform 3"/>
          <p:cNvSpPr/>
          <p:nvPr/>
        </p:nvSpPr>
        <p:spPr>
          <a:xfrm>
            <a:off x="14884400" y="143452"/>
            <a:ext cx="3390900" cy="2328061"/>
          </a:xfrm>
          <a:custGeom>
            <a:avLst/>
            <a:gdLst/>
            <a:ahLst/>
            <a:cxnLst/>
            <a:rect l="l" t="t" r="r" b="b"/>
            <a:pathLst>
              <a:path w="5233382" h="3161103">
                <a:moveTo>
                  <a:pt x="0" y="0"/>
                </a:moveTo>
                <a:lnTo>
                  <a:pt x="5233382" y="0"/>
                </a:lnTo>
                <a:lnTo>
                  <a:pt x="5233382" y="3161103"/>
                </a:lnTo>
                <a:lnTo>
                  <a:pt x="0" y="31611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0391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669D5E-089F-D1B5-6D9B-1B278B0C77BA}"/>
              </a:ext>
            </a:extLst>
          </p:cNvPr>
          <p:cNvSpPr txBox="1"/>
          <p:nvPr/>
        </p:nvSpPr>
        <p:spPr>
          <a:xfrm>
            <a:off x="4419600" y="2752516"/>
            <a:ext cx="90678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Khá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m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5"/>
          <p:cNvSpPr/>
          <p:nvPr/>
        </p:nvSpPr>
        <p:spPr>
          <a:xfrm>
            <a:off x="9753600" y="38100"/>
            <a:ext cx="8743267" cy="8229600"/>
          </a:xfrm>
          <a:custGeom>
            <a:avLst/>
            <a:gdLst/>
            <a:ahLst/>
            <a:cxnLst/>
            <a:rect l="l" t="t" r="r" b="b"/>
            <a:pathLst>
              <a:path w="8743267" h="8229600">
                <a:moveTo>
                  <a:pt x="0" y="0"/>
                </a:moveTo>
                <a:lnTo>
                  <a:pt x="8743266" y="0"/>
                </a:lnTo>
                <a:lnTo>
                  <a:pt x="8743266" y="8229600"/>
                </a:lnTo>
                <a:lnTo>
                  <a:pt x="0" y="8229600"/>
                </a:lnTo>
                <a:lnTo>
                  <a:pt x="0" y="0"/>
                </a:lnTo>
                <a:close/>
              </a:path>
            </a:pathLst>
          </a:custGeom>
          <a:blipFill>
            <a:blip r:embed="rId3"/>
            <a:stretch>
              <a:fillRect/>
            </a:stretch>
          </a:blipFill>
        </p:spPr>
        <p:txBody>
          <a:bodyPr/>
          <a:lstStyle/>
          <a:p>
            <a:endParaRPr lang="en-US" dirty="0"/>
          </a:p>
        </p:txBody>
      </p:sp>
      <p:sp>
        <p:nvSpPr>
          <p:cNvPr id="2" name="Freeform 2"/>
          <p:cNvSpPr/>
          <p:nvPr/>
        </p:nvSpPr>
        <p:spPr>
          <a:xfrm>
            <a:off x="-63501" y="1869307"/>
            <a:ext cx="10040461" cy="8492320"/>
          </a:xfrm>
          <a:custGeom>
            <a:avLst/>
            <a:gdLst/>
            <a:ahLst/>
            <a:cxnLst/>
            <a:rect l="l" t="t" r="r" b="b"/>
            <a:pathLst>
              <a:path w="4150940" h="4114800">
                <a:moveTo>
                  <a:pt x="0" y="0"/>
                </a:moveTo>
                <a:lnTo>
                  <a:pt x="4150940" y="0"/>
                </a:lnTo>
                <a:lnTo>
                  <a:pt x="41509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6870651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304800" y="2705100"/>
            <a:ext cx="17297400" cy="487680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xmlns="" id="{B2FF9451-D50B-37D5-C236-0C56A8071B16}"/>
              </a:ext>
            </a:extLst>
          </p:cNvPr>
          <p:cNvSpPr/>
          <p:nvPr/>
        </p:nvSpPr>
        <p:spPr>
          <a:xfrm>
            <a:off x="1466813" y="3543300"/>
            <a:ext cx="14973374"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1.</a:t>
            </a:r>
            <a:r>
              <a:rPr kumimoji="0" lang="en-US" sz="6000" i="0" u="none" strike="noStrike" kern="1200" cap="none" spc="0" normalizeH="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aseline="0" dirty="0" err="1">
                <a:solidFill>
                  <a:schemeClr val="bg1"/>
                </a:solidFill>
                <a:latin typeface="#9Slide07 IcielCrocante" panose="02000000000000000000" pitchFamily="2" charset="0"/>
                <a:cs typeface="Times New Roman" panose="02020603050405020304" pitchFamily="18" charset="0"/>
              </a:rPr>
              <a:t>Bố</a:t>
            </a:r>
            <a:r>
              <a:rPr lang="en-US" sz="6000" baseline="0" dirty="0">
                <a:solidFill>
                  <a:schemeClr val="bg1"/>
                </a:solidFill>
                <a:latin typeface="#9Slide07 IcielCrocante" panose="02000000000000000000" pitchFamily="2" charset="0"/>
                <a:cs typeface="Times New Roman" panose="02020603050405020304" pitchFamily="18" charset="0"/>
              </a:rPr>
              <a:t> </a:t>
            </a:r>
            <a:r>
              <a:rPr lang="en-US" sz="6000" baseline="0" dirty="0" err="1">
                <a:solidFill>
                  <a:schemeClr val="bg1"/>
                </a:solidFill>
                <a:latin typeface="#9Slide07 IcielCrocante" panose="02000000000000000000" pitchFamily="2" charset="0"/>
                <a:cs typeface="Times New Roman" panose="02020603050405020304" pitchFamily="18" charset="0"/>
              </a:rPr>
              <a:t>c</a:t>
            </a:r>
            <a:r>
              <a:rPr lang="en-US" sz="6000" dirty="0" err="1">
                <a:solidFill>
                  <a:schemeClr val="bg1"/>
                </a:solidFill>
                <a:latin typeface="#9Slide07 IcielCrocante" panose="02000000000000000000" pitchFamily="2" charset="0"/>
                <a:cs typeface="Times New Roman" panose="02020603050405020304" pitchFamily="18" charset="0"/>
              </a:rPr>
              <a:t>ục</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và</a:t>
            </a:r>
            <a:r>
              <a:rPr lang="en-US" sz="6000" dirty="0">
                <a:solidFill>
                  <a:schemeClr val="bg1"/>
                </a:solidFill>
                <a:latin typeface="#9Slide07 IcielCrocante"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chemeClr val="bg1"/>
                </a:solidFill>
                <a:latin typeface="#9Slide07 IcielCrocante" panose="02000000000000000000" pitchFamily="2" charset="0"/>
                <a:cs typeface="Times New Roman" panose="02020603050405020304" pitchFamily="18" charset="0"/>
              </a:rPr>
              <a:t>mạch</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cảm</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xúc</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của</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bài</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thơ</a:t>
            </a:r>
            <a:endPar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34149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68E295-6891-7EF3-12A6-1DB1DA3F726F}"/>
              </a:ext>
            </a:extLst>
          </p:cNvPr>
          <p:cNvSpPr/>
          <p:nvPr/>
        </p:nvSpPr>
        <p:spPr>
          <a:xfrm>
            <a:off x="647700" y="647700"/>
            <a:ext cx="8115300" cy="3477875"/>
          </a:xfrm>
          <a:prstGeom prst="rect">
            <a:avLst/>
          </a:prstGeom>
          <a:solidFill>
            <a:schemeClr val="accent1">
              <a:lumMod val="20000"/>
              <a:lumOff val="80000"/>
            </a:schemeClr>
          </a:solidFill>
          <a:ln>
            <a:noFill/>
          </a:ln>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Đoạn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Tháng</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ngày</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khuây</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khỏa</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lũ</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xanh</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niềm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mươi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cũng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xmlns="" id="{BA0E9794-AC79-34DF-4017-7F4D6819D497}"/>
              </a:ext>
            </a:extLst>
          </p:cNvPr>
          <p:cNvSpPr/>
          <p:nvPr/>
        </p:nvSpPr>
        <p:spPr>
          <a:xfrm>
            <a:off x="9982200" y="647700"/>
            <a:ext cx="7239000" cy="3477875"/>
          </a:xfrm>
          <a:prstGeom prst="rect">
            <a:avLst/>
          </a:prstGeom>
          <a:solidFill>
            <a:schemeClr val="accent3">
              <a:lumMod val="20000"/>
              <a:lumOff val="80000"/>
            </a:schemeClr>
          </a:solidFill>
          <a:ln>
            <a:noFill/>
          </a:ln>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Đoạn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nhủ</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vọng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lớn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lao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lớp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lvl="0" algn="just" defTabSz="1371600">
              <a:defRPr/>
            </a:pP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AFDE6ACA-13A1-5ED8-0292-162CECEBFF43}"/>
              </a:ext>
            </a:extLst>
          </p:cNvPr>
          <p:cNvSpPr/>
          <p:nvPr/>
        </p:nvSpPr>
        <p:spPr>
          <a:xfrm>
            <a:off x="762000" y="8035379"/>
            <a:ext cx="15621000" cy="769441"/>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Bố</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cục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gắn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chặt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với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mạch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endPar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3C92306D-8ABA-49CE-E895-2CE084426226}"/>
              </a:ext>
            </a:extLst>
          </p:cNvPr>
          <p:cNvSpPr/>
          <p:nvPr/>
        </p:nvSpPr>
        <p:spPr>
          <a:xfrm>
            <a:off x="1219200" y="5841950"/>
            <a:ext cx="6972300" cy="769441"/>
          </a:xfrm>
          <a:prstGeom prst="rect">
            <a:avLst/>
          </a:prstGeom>
          <a:noFill/>
          <a:ln>
            <a:noFill/>
          </a:ln>
        </p:spPr>
        <p:txBody>
          <a:bodyPr wrap="square">
            <a:spAutoFit/>
          </a:bodyPr>
          <a:lstStyle/>
          <a:p>
            <a:pPr lvl="0" algn="ctr"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trầm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lắng</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5C339751-F051-6D8F-78B8-171F7F4C720D}"/>
              </a:ext>
            </a:extLst>
          </p:cNvPr>
          <p:cNvSpPr/>
          <p:nvPr/>
        </p:nvSpPr>
        <p:spPr>
          <a:xfrm>
            <a:off x="10115550" y="5549562"/>
            <a:ext cx="6972300" cy="1446550"/>
          </a:xfrm>
          <a:prstGeom prst="rect">
            <a:avLst/>
          </a:prstGeom>
          <a:noFill/>
          <a:ln>
            <a:noFill/>
          </a:ln>
        </p:spPr>
        <p:txBody>
          <a:bodyPr wrap="square">
            <a:spAutoFit/>
          </a:bodyPr>
          <a:lstStyle/>
          <a:p>
            <a:pPr lvl="0" algn="ctr"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nồng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nàn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thiết</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xmlns="" id="{D985020C-941B-5EC8-1C26-8B57050D7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82586">
            <a:off x="3594550" y="4019854"/>
            <a:ext cx="1905000" cy="1905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xmlns="" id="{1B4FD7AA-0DC1-C00B-D805-507BB45CB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82586">
            <a:off x="12649200" y="3885068"/>
            <a:ext cx="1905000" cy="1905000"/>
          </a:xfrm>
          <a:prstGeom prst="rect">
            <a:avLst/>
          </a:prstGeom>
        </p:spPr>
      </p:pic>
      <p:sp>
        <p:nvSpPr>
          <p:cNvPr id="10" name="Freeform 7"/>
          <p:cNvSpPr/>
          <p:nvPr/>
        </p:nvSpPr>
        <p:spPr>
          <a:xfrm>
            <a:off x="11811000" y="4838700"/>
            <a:ext cx="6553200" cy="5448300"/>
          </a:xfrm>
          <a:custGeom>
            <a:avLst/>
            <a:gdLst/>
            <a:ahLst/>
            <a:cxnLst/>
            <a:rect l="l" t="t" r="r" b="b"/>
            <a:pathLst>
              <a:path w="3421970" h="3357808">
                <a:moveTo>
                  <a:pt x="0" y="0"/>
                </a:moveTo>
                <a:lnTo>
                  <a:pt x="3421969" y="0"/>
                </a:lnTo>
                <a:lnTo>
                  <a:pt x="3421969" y="3357808"/>
                </a:lnTo>
                <a:lnTo>
                  <a:pt x="0" y="335780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182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6E7B2935-DC21-B8EF-4B80-805BAC4E8FF0}"/>
              </a:ext>
            </a:extLst>
          </p:cNvPr>
          <p:cNvSpPr/>
          <p:nvPr/>
        </p:nvSpPr>
        <p:spPr>
          <a:xfrm>
            <a:off x="304800" y="2705100"/>
            <a:ext cx="17297400" cy="487680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xmlns="" id="{B2FF9451-D50B-37D5-C236-0C56A8071B16}"/>
              </a:ext>
            </a:extLst>
          </p:cNvPr>
          <p:cNvSpPr/>
          <p:nvPr/>
        </p:nvSpPr>
        <p:spPr>
          <a:xfrm>
            <a:off x="1466813" y="3771900"/>
            <a:ext cx="1497337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Tâm</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trạng</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nỗi</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niềm</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của</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tác</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giả</a:t>
            </a:r>
            <a:endPar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6376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EA36D4D0-F00B-FAEB-58D3-D5CC37DF3E58}"/>
              </a:ext>
            </a:extLst>
          </p:cNvPr>
          <p:cNvSpPr/>
          <p:nvPr/>
        </p:nvSpPr>
        <p:spPr>
          <a:xfrm>
            <a:off x="660483" y="6362700"/>
            <a:ext cx="2792392" cy="3779888"/>
          </a:xfrm>
          <a:custGeom>
            <a:avLst/>
            <a:gdLst/>
            <a:ahLst/>
            <a:cxnLst/>
            <a:rect l="l" t="t" r="r" b="b"/>
            <a:pathLst>
              <a:path w="2792392" h="3779888">
                <a:moveTo>
                  <a:pt x="0" y="0"/>
                </a:moveTo>
                <a:lnTo>
                  <a:pt x="2792392" y="0"/>
                </a:lnTo>
                <a:lnTo>
                  <a:pt x="2792392" y="3779888"/>
                </a:lnTo>
                <a:lnTo>
                  <a:pt x="0" y="377988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xmlns="" id="{9AE15B90-F5E0-07EE-FDD1-53BF45ABA759}"/>
              </a:ext>
            </a:extLst>
          </p:cNvPr>
          <p:cNvSpPr/>
          <p:nvPr/>
        </p:nvSpPr>
        <p:spPr>
          <a:xfrm>
            <a:off x="14542758" y="6507112"/>
            <a:ext cx="2792392" cy="3779888"/>
          </a:xfrm>
          <a:custGeom>
            <a:avLst/>
            <a:gdLst/>
            <a:ahLst/>
            <a:cxnLst/>
            <a:rect l="l" t="t" r="r" b="b"/>
            <a:pathLst>
              <a:path w="3238150" h="4324742">
                <a:moveTo>
                  <a:pt x="0" y="0"/>
                </a:moveTo>
                <a:lnTo>
                  <a:pt x="3238150" y="0"/>
                </a:lnTo>
                <a:lnTo>
                  <a:pt x="3238150" y="4324742"/>
                </a:lnTo>
                <a:lnTo>
                  <a:pt x="0" y="4324742"/>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xmlns="" id="{5BB41A32-1434-377C-7DE8-8C98B986E73E}"/>
              </a:ext>
            </a:extLst>
          </p:cNvPr>
          <p:cNvSpPr txBox="1"/>
          <p:nvPr/>
        </p:nvSpPr>
        <p:spPr>
          <a:xfrm>
            <a:off x="3048000" y="647700"/>
            <a:ext cx="124968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Giải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mã</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nỗi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niềm</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thi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nhân</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xmlns="" id="{868245F4-F3A4-FD82-6DAB-E2E712053964}"/>
              </a:ext>
            </a:extLst>
          </p:cNvPr>
          <p:cNvSpPr txBox="1"/>
          <p:nvPr/>
        </p:nvSpPr>
        <p:spPr>
          <a:xfrm>
            <a:off x="1828800" y="2705100"/>
            <a:ext cx="14706600" cy="2123658"/>
          </a:xfrm>
          <a:prstGeom prst="rect">
            <a:avLst/>
          </a:prstGeom>
          <a:noFill/>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4400" dirty="0"/>
          </a:p>
        </p:txBody>
      </p:sp>
      <p:sp>
        <p:nvSpPr>
          <p:cNvPr id="7" name="TextBox 6">
            <a:extLst>
              <a:ext uri="{FF2B5EF4-FFF2-40B4-BE49-F238E27FC236}">
                <a16:creationId xmlns:a16="http://schemas.microsoft.com/office/drawing/2014/main" xmlns="" id="{312D466E-8FE0-425D-D207-B52E801F0F7D}"/>
              </a:ext>
            </a:extLst>
          </p:cNvPr>
          <p:cNvSpPr txBox="1"/>
          <p:nvPr/>
        </p:nvSpPr>
        <p:spPr>
          <a:xfrm>
            <a:off x="2362200" y="4606106"/>
            <a:ext cx="14706600" cy="1446550"/>
          </a:xfrm>
          <a:prstGeom prst="rect">
            <a:avLst/>
          </a:prstGeom>
          <a:noFill/>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Nhóm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a:t>
            </a:r>
          </a:p>
          <a:p>
            <a:pPr lvl="0" algn="just" defTabSz="1371600">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a:t>
            </a:r>
          </a:p>
        </p:txBody>
      </p:sp>
      <p:sp>
        <p:nvSpPr>
          <p:cNvPr id="8" name="TextBox 7">
            <a:extLst>
              <a:ext uri="{FF2B5EF4-FFF2-40B4-BE49-F238E27FC236}">
                <a16:creationId xmlns:a16="http://schemas.microsoft.com/office/drawing/2014/main" xmlns="" id="{8E8FD763-95B6-B50B-200D-E36259BA2259}"/>
              </a:ext>
            </a:extLst>
          </p:cNvPr>
          <p:cNvSpPr txBox="1"/>
          <p:nvPr/>
        </p:nvSpPr>
        <p:spPr>
          <a:xfrm>
            <a:off x="4191000" y="6729764"/>
            <a:ext cx="9906000" cy="2123658"/>
          </a:xfrm>
          <a:prstGeom prst="rect">
            <a:avLst/>
          </a:prstGeom>
          <a:noFill/>
        </p:spPr>
        <p:txBody>
          <a:bodyPr wrap="square">
            <a:spAutoFit/>
          </a:bodyPr>
          <a:lstStyle/>
          <a:p>
            <a:pPr lvl="0" algn="just" defTabSz="1371600">
              <a:defRPr/>
            </a:pP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Gợi</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ảnh</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điệu</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nhịp</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91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EDDE6AE-76A6-2F1A-72D5-F9F887A3690C}"/>
              </a:ext>
            </a:extLst>
          </p:cNvPr>
          <p:cNvSpPr txBox="1"/>
          <p:nvPr/>
        </p:nvSpPr>
        <p:spPr>
          <a:xfrm>
            <a:off x="520700" y="445800"/>
            <a:ext cx="10909300" cy="5509200"/>
          </a:xfrm>
          <a:prstGeom prst="rect">
            <a:avLst/>
          </a:prstGeom>
          <a:solidFill>
            <a:schemeClr val="bg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Bên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tiếng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vừa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gáy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Chim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ngỏ</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chào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mừng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Xuân </a:t>
            </a:r>
            <a:r>
              <a:rPr lang="en-US" sz="4400" dirty="0" err="1">
                <a:solidFill>
                  <a:srgbClr val="0D0D0D"/>
                </a:solidFill>
                <a:latin typeface="Times New Roman" panose="02020603050405020304" pitchFamily="18" charset="0"/>
                <a:cs typeface="Times New Roman" panose="02020603050405020304" pitchFamily="18" charset="0"/>
              </a:rPr>
              <a:t>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Thẹn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buồn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núi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tủi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Hai </a:t>
            </a:r>
            <a:r>
              <a:rPr lang="en-US" sz="4400" dirty="0" err="1">
                <a:solidFill>
                  <a:srgbClr val="0D0D0D"/>
                </a:solidFill>
                <a:latin typeface="Times New Roman" panose="02020603050405020304" pitchFamily="18" charset="0"/>
                <a:cs typeface="Times New Roman" panose="02020603050405020304" pitchFamily="18" charset="0"/>
              </a:rPr>
              <a:t>mươi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chua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Trời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may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khuây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khỏa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xmlns="" id="{BC68E295-6891-7EF3-12A6-1DB1DA3F726F}"/>
              </a:ext>
            </a:extLst>
          </p:cNvPr>
          <p:cNvSpPr/>
          <p:nvPr/>
        </p:nvSpPr>
        <p:spPr>
          <a:xfrm>
            <a:off x="12039600" y="2885450"/>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lòng</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4" name="Oval 3">
            <a:extLst>
              <a:ext uri="{FF2B5EF4-FFF2-40B4-BE49-F238E27FC236}">
                <a16:creationId xmlns:a16="http://schemas.microsoft.com/office/drawing/2014/main" xmlns="" id="{B8C8A8F0-DC8E-759C-8D56-526AE0C081ED}"/>
              </a:ext>
            </a:extLst>
          </p:cNvPr>
          <p:cNvSpPr/>
          <p:nvPr/>
        </p:nvSpPr>
        <p:spPr>
          <a:xfrm>
            <a:off x="520700" y="3037850"/>
            <a:ext cx="14986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133A2F88-94F3-B441-9CA4-96C868BF8BDF}"/>
              </a:ext>
            </a:extLst>
          </p:cNvPr>
          <p:cNvSpPr/>
          <p:nvPr/>
        </p:nvSpPr>
        <p:spPr>
          <a:xfrm>
            <a:off x="4229100" y="3037850"/>
            <a:ext cx="14986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80CE3B60-D6D4-B919-9DB7-E549C125201E}"/>
              </a:ext>
            </a:extLst>
          </p:cNvPr>
          <p:cNvSpPr/>
          <p:nvPr/>
        </p:nvSpPr>
        <p:spPr>
          <a:xfrm>
            <a:off x="7734300" y="3037850"/>
            <a:ext cx="10668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xmlns="" id="{FC637DDB-64F6-3013-5858-D6FEEF32F14D}"/>
              </a:ext>
            </a:extLst>
          </p:cNvPr>
          <p:cNvSpPr/>
          <p:nvPr/>
        </p:nvSpPr>
        <p:spPr>
          <a:xfrm>
            <a:off x="10706100" y="3200400"/>
            <a:ext cx="990600" cy="189485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xmlns="" id="{C4195EC5-B38F-A164-35A2-FAFFDB403E7A}"/>
              </a:ext>
            </a:extLst>
          </p:cNvPr>
          <p:cNvSpPr/>
          <p:nvPr/>
        </p:nvSpPr>
        <p:spPr>
          <a:xfrm>
            <a:off x="11963400" y="5078641"/>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Gợi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giả</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9" name="Rectangle 8">
            <a:extLst>
              <a:ext uri="{FF2B5EF4-FFF2-40B4-BE49-F238E27FC236}">
                <a16:creationId xmlns:a16="http://schemas.microsoft.com/office/drawing/2014/main" xmlns="" id="{0821DCFA-C19E-BD12-F214-4D781E26E968}"/>
              </a:ext>
            </a:extLst>
          </p:cNvPr>
          <p:cNvSpPr/>
          <p:nvPr/>
        </p:nvSpPr>
        <p:spPr>
          <a:xfrm>
            <a:off x="12039600" y="564427"/>
            <a:ext cx="5715000" cy="769441"/>
          </a:xfrm>
          <a:prstGeom prst="rect">
            <a:avLst/>
          </a:prstGeom>
          <a:noFill/>
          <a:ln>
            <a:noFill/>
          </a:ln>
        </p:spPr>
        <p:txBody>
          <a:bodyPr wrap="square">
            <a:spAutoFit/>
          </a:bodyPr>
          <a:lstStyle/>
          <a:p>
            <a:pPr lvl="0" algn="just" defTabSz="1371600">
              <a:defRPr/>
            </a:pP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Âm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điệu</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trầm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lắng</a:t>
            </a:r>
            <a:endPar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endParaRPr>
          </a:p>
        </p:txBody>
      </p:sp>
      <p:cxnSp>
        <p:nvCxnSpPr>
          <p:cNvPr id="11" name="Straight Connector 10">
            <a:extLst>
              <a:ext uri="{FF2B5EF4-FFF2-40B4-BE49-F238E27FC236}">
                <a16:creationId xmlns:a16="http://schemas.microsoft.com/office/drawing/2014/main" xmlns="" id="{1812E474-7645-7F2F-7B14-B036813F1A2C}"/>
              </a:ext>
            </a:extLst>
          </p:cNvPr>
          <p:cNvCxnSpPr/>
          <p:nvPr/>
        </p:nvCxnSpPr>
        <p:spPr>
          <a:xfrm>
            <a:off x="533400" y="3162300"/>
            <a:ext cx="8763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F94A9815-4B3B-A6CC-9088-787248A6105B}"/>
              </a:ext>
            </a:extLst>
          </p:cNvPr>
          <p:cNvSpPr/>
          <p:nvPr/>
        </p:nvSpPr>
        <p:spPr>
          <a:xfrm>
            <a:off x="12039600" y="1333868"/>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3" name="Rectangle 12">
            <a:extLst>
              <a:ext uri="{FF2B5EF4-FFF2-40B4-BE49-F238E27FC236}">
                <a16:creationId xmlns:a16="http://schemas.microsoft.com/office/drawing/2014/main" xmlns="" id="{23FEF445-7A49-E459-C671-BE5CD5F20CD9}"/>
              </a:ext>
            </a:extLst>
          </p:cNvPr>
          <p:cNvSpPr/>
          <p:nvPr/>
        </p:nvSpPr>
        <p:spPr>
          <a:xfrm>
            <a:off x="12039600" y="4320600"/>
            <a:ext cx="5715000" cy="769441"/>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Nhịp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điệu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chậm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đều</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4" name="Rectangle 13">
            <a:extLst>
              <a:ext uri="{FF2B5EF4-FFF2-40B4-BE49-F238E27FC236}">
                <a16:creationId xmlns:a16="http://schemas.microsoft.com/office/drawing/2014/main" xmlns="" id="{204E61DD-E61E-483F-318E-29FC8A934B12}"/>
              </a:ext>
            </a:extLst>
          </p:cNvPr>
          <p:cNvSpPr/>
          <p:nvPr/>
        </p:nvSpPr>
        <p:spPr>
          <a:xfrm>
            <a:off x="6705600" y="7651991"/>
            <a:ext cx="10972800" cy="1446550"/>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chỉ</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biết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cùng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nhiên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xuân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núi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trăng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15" name="Freeform 7"/>
          <p:cNvSpPr/>
          <p:nvPr/>
        </p:nvSpPr>
        <p:spPr>
          <a:xfrm>
            <a:off x="254702" y="6512491"/>
            <a:ext cx="6069899" cy="3118141"/>
          </a:xfrm>
          <a:custGeom>
            <a:avLst/>
            <a:gdLst/>
            <a:ahLst/>
            <a:cxnLst/>
            <a:rect l="l" t="t" r="r" b="b"/>
            <a:pathLst>
              <a:path w="6069899" h="3118141">
                <a:moveTo>
                  <a:pt x="0" y="0"/>
                </a:moveTo>
                <a:lnTo>
                  <a:pt x="6069899" y="0"/>
                </a:lnTo>
                <a:lnTo>
                  <a:pt x="6069899" y="3118141"/>
                </a:lnTo>
                <a:lnTo>
                  <a:pt x="0" y="311814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603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5" grpId="0" animBg="1"/>
      <p:bldP spid="6" grpId="0" animBg="1"/>
      <p:bldP spid="7" grpId="0" animBg="1"/>
      <p:bldP spid="8" grpId="0"/>
      <p:bldP spid="9"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EDDE6AE-76A6-2F1A-72D5-F9F887A3690C}"/>
              </a:ext>
            </a:extLst>
          </p:cNvPr>
          <p:cNvSpPr txBox="1"/>
          <p:nvPr/>
        </p:nvSpPr>
        <p:spPr>
          <a:xfrm>
            <a:off x="260350" y="564427"/>
            <a:ext cx="10788650" cy="8894743"/>
          </a:xfrm>
          <a:prstGeom prst="rect">
            <a:avLst/>
          </a:prstGeom>
          <a:solidFill>
            <a:schemeClr val="bg2"/>
          </a:solidFill>
        </p:spPr>
        <p:txBody>
          <a:bodyPr wrap="square">
            <a:spAutoFit/>
          </a:bodyPr>
          <a:lstStyle/>
          <a:p>
            <a:pPr lvl="0" algn="just">
              <a:defRPr/>
            </a:pPr>
            <a:r>
              <a:rPr lang="en-US" sz="4400" dirty="0" err="1">
                <a:solidFill>
                  <a:srgbClr val="0D0D0D"/>
                </a:solidFill>
                <a:latin typeface="Times New Roman" panose="02020603050405020304" pitchFamily="18" charset="0"/>
                <a:cs typeface="Times New Roman" panose="02020603050405020304" pitchFamily="18" charset="0"/>
              </a:rPr>
              <a:t>Thưa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Mở</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vận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Xúm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vai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êm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Dây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ghe</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a:solidFill>
                  <a:srgbClr val="0D0D0D"/>
                </a:solidFill>
                <a:latin typeface="Times New Roman" panose="02020603050405020304" pitchFamily="18" charset="0"/>
                <a:cs typeface="Times New Roman" panose="02020603050405020304" pitchFamily="18" charset="0"/>
              </a:rPr>
              <a:t>Ai </a:t>
            </a:r>
            <a:r>
              <a:rPr lang="en-US" sz="4400" dirty="0" err="1">
                <a:solidFill>
                  <a:srgbClr val="0D0D0D"/>
                </a:solidFill>
                <a:latin typeface="Times New Roman" panose="02020603050405020304" pitchFamily="18" charset="0"/>
                <a:cs typeface="Times New Roman" panose="02020603050405020304" pitchFamily="18" charset="0"/>
              </a:rPr>
              <a:t>hữu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nay </a:t>
            </a:r>
            <a:r>
              <a:rPr lang="en-US" sz="4400" dirty="0" err="1">
                <a:solidFill>
                  <a:srgbClr val="0D0D0D"/>
                </a:solidFill>
                <a:latin typeface="Times New Roman" panose="02020603050405020304" pitchFamily="18" charset="0"/>
                <a:cs typeface="Times New Roman" panose="02020603050405020304" pitchFamily="18" charset="0"/>
              </a:rPr>
              <a:t>xin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gỏi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Xếp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bút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dưỡng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thần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chơi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ăn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Dựng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đánh</a:t>
            </a:r>
            <a:r>
              <a:rPr lang="en-US" sz="4400" dirty="0">
                <a:solidFill>
                  <a:srgbClr val="0D0D0D"/>
                </a:solidFill>
                <a:latin typeface="Times New Roman" panose="02020603050405020304" pitchFamily="18" charset="0"/>
                <a:cs typeface="Times New Roman" panose="02020603050405020304" pitchFamily="18" charset="0"/>
              </a:rPr>
              <a:t> tan </a:t>
            </a:r>
            <a:r>
              <a:rPr lang="en-US" sz="4400" dirty="0" err="1">
                <a:solidFill>
                  <a:srgbClr val="0D0D0D"/>
                </a:solidFill>
                <a:latin typeface="Times New Roman" panose="02020603050405020304" pitchFamily="18" charset="0"/>
                <a:cs typeface="Times New Roman" panose="02020603050405020304" pitchFamily="18" charset="0"/>
              </a:rPr>
              <a:t>sắt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lửa</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máu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nóng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rửa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nhơ</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lệ</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chư</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quân</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Chữ</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xmlns="" id="{BC68E295-6891-7EF3-12A6-1DB1DA3F726F}"/>
              </a:ext>
            </a:extLst>
          </p:cNvPr>
          <p:cNvSpPr/>
          <p:nvPr/>
        </p:nvSpPr>
        <p:spPr>
          <a:xfrm>
            <a:off x="11423650" y="2005277"/>
            <a:ext cx="633095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mạnh</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9" name="Rectangle 8">
            <a:extLst>
              <a:ext uri="{FF2B5EF4-FFF2-40B4-BE49-F238E27FC236}">
                <a16:creationId xmlns:a16="http://schemas.microsoft.com/office/drawing/2014/main" xmlns="" id="{0821DCFA-C19E-BD12-F214-4D781E26E968}"/>
              </a:ext>
            </a:extLst>
          </p:cNvPr>
          <p:cNvSpPr/>
          <p:nvPr/>
        </p:nvSpPr>
        <p:spPr>
          <a:xfrm>
            <a:off x="11423650" y="564427"/>
            <a:ext cx="6330950" cy="1446550"/>
          </a:xfrm>
          <a:prstGeom prst="rect">
            <a:avLst/>
          </a:prstGeom>
          <a:noFill/>
          <a:ln>
            <a:noFill/>
          </a:ln>
        </p:spPr>
        <p:txBody>
          <a:bodyPr wrap="square">
            <a:spAutoFit/>
          </a:bodyPr>
          <a:lstStyle/>
          <a:p>
            <a:pPr lvl="0" algn="just" defTabSz="1371600">
              <a:defRPr/>
            </a:pP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Âm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điệu</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mẽ</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giã</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p>
        </p:txBody>
      </p:sp>
      <p:sp>
        <p:nvSpPr>
          <p:cNvPr id="14" name="Rectangle 13">
            <a:extLst>
              <a:ext uri="{FF2B5EF4-FFF2-40B4-BE49-F238E27FC236}">
                <a16:creationId xmlns:a16="http://schemas.microsoft.com/office/drawing/2014/main" xmlns="" id="{204E61DD-E61E-483F-318E-29FC8A934B12}"/>
              </a:ext>
            </a:extLst>
          </p:cNvPr>
          <p:cNvSpPr/>
          <p:nvPr/>
        </p:nvSpPr>
        <p:spPr>
          <a:xfrm>
            <a:off x="11423650" y="7030423"/>
            <a:ext cx="6565900" cy="2800767"/>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buồn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vui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xót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xa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phấn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chấn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ấm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áp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rộn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ràng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Calibri"/>
            </a:endParaRPr>
          </a:p>
        </p:txBody>
      </p:sp>
      <p:cxnSp>
        <p:nvCxnSpPr>
          <p:cNvPr id="10" name="Straight Connector 9">
            <a:extLst>
              <a:ext uri="{FF2B5EF4-FFF2-40B4-BE49-F238E27FC236}">
                <a16:creationId xmlns:a16="http://schemas.microsoft.com/office/drawing/2014/main" xmlns="" id="{E99EC123-34DC-B012-FE24-8BB76DDC91D9}"/>
              </a:ext>
            </a:extLst>
          </p:cNvPr>
          <p:cNvCxnSpPr>
            <a:cxnSpLocks/>
          </p:cNvCxnSpPr>
          <p:nvPr/>
        </p:nvCxnSpPr>
        <p:spPr>
          <a:xfrm>
            <a:off x="260350" y="2628900"/>
            <a:ext cx="19494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DB8F03D-21EF-DC95-0DCD-67D4713EC98E}"/>
              </a:ext>
            </a:extLst>
          </p:cNvPr>
          <p:cNvCxnSpPr>
            <a:cxnSpLocks/>
          </p:cNvCxnSpPr>
          <p:nvPr/>
        </p:nvCxnSpPr>
        <p:spPr>
          <a:xfrm>
            <a:off x="3276600" y="3314700"/>
            <a:ext cx="19494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BC6CE12-B847-1C60-F5FA-410D930A7670}"/>
              </a:ext>
            </a:extLst>
          </p:cNvPr>
          <p:cNvCxnSpPr>
            <a:cxnSpLocks/>
          </p:cNvCxnSpPr>
          <p:nvPr/>
        </p:nvCxnSpPr>
        <p:spPr>
          <a:xfrm>
            <a:off x="381000" y="4000500"/>
            <a:ext cx="2514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C697D45-31C5-4A31-AA60-FA285574BE3E}"/>
              </a:ext>
            </a:extLst>
          </p:cNvPr>
          <p:cNvCxnSpPr>
            <a:cxnSpLocks/>
          </p:cNvCxnSpPr>
          <p:nvPr/>
        </p:nvCxnSpPr>
        <p:spPr>
          <a:xfrm>
            <a:off x="2971800" y="4000500"/>
            <a:ext cx="3200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E3898A2-5DDB-57E7-9B54-F2025B283F69}"/>
              </a:ext>
            </a:extLst>
          </p:cNvPr>
          <p:cNvCxnSpPr>
            <a:cxnSpLocks/>
          </p:cNvCxnSpPr>
          <p:nvPr/>
        </p:nvCxnSpPr>
        <p:spPr>
          <a:xfrm>
            <a:off x="6553200" y="4000500"/>
            <a:ext cx="2743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315D7E4-FE65-642C-39CC-B316C589B2EA}"/>
              </a:ext>
            </a:extLst>
          </p:cNvPr>
          <p:cNvCxnSpPr>
            <a:cxnSpLocks/>
          </p:cNvCxnSpPr>
          <p:nvPr/>
        </p:nvCxnSpPr>
        <p:spPr>
          <a:xfrm>
            <a:off x="7086600" y="4610100"/>
            <a:ext cx="2743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58F8BBB-6FA0-EBD9-A10E-547EF8B50CFE}"/>
              </a:ext>
            </a:extLst>
          </p:cNvPr>
          <p:cNvCxnSpPr>
            <a:cxnSpLocks/>
          </p:cNvCxnSpPr>
          <p:nvPr/>
        </p:nvCxnSpPr>
        <p:spPr>
          <a:xfrm>
            <a:off x="381000" y="5981700"/>
            <a:ext cx="3429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E7074BD-6C97-6BC2-8BC7-AE7695FFED59}"/>
              </a:ext>
            </a:extLst>
          </p:cNvPr>
          <p:cNvCxnSpPr>
            <a:cxnSpLocks/>
          </p:cNvCxnSpPr>
          <p:nvPr/>
        </p:nvCxnSpPr>
        <p:spPr>
          <a:xfrm>
            <a:off x="4838700" y="5981700"/>
            <a:ext cx="46863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5E93C969-5CD9-649C-2035-015BEBA8FF68}"/>
              </a:ext>
            </a:extLst>
          </p:cNvPr>
          <p:cNvCxnSpPr>
            <a:cxnSpLocks/>
          </p:cNvCxnSpPr>
          <p:nvPr/>
        </p:nvCxnSpPr>
        <p:spPr>
          <a:xfrm>
            <a:off x="381000" y="7353300"/>
            <a:ext cx="2895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71FDD4E-D349-D839-6466-57981A031829}"/>
              </a:ext>
            </a:extLst>
          </p:cNvPr>
          <p:cNvCxnSpPr>
            <a:cxnSpLocks/>
          </p:cNvCxnSpPr>
          <p:nvPr/>
        </p:nvCxnSpPr>
        <p:spPr>
          <a:xfrm>
            <a:off x="4114800" y="7353300"/>
            <a:ext cx="3505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7AC7BA2-05AD-3116-A26D-92327B1BAD09}"/>
              </a:ext>
            </a:extLst>
          </p:cNvPr>
          <p:cNvCxnSpPr>
            <a:cxnSpLocks/>
          </p:cNvCxnSpPr>
          <p:nvPr/>
        </p:nvCxnSpPr>
        <p:spPr>
          <a:xfrm>
            <a:off x="260350" y="8039100"/>
            <a:ext cx="31686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85D240A-F3B7-4965-A373-71808EB9617E}"/>
              </a:ext>
            </a:extLst>
          </p:cNvPr>
          <p:cNvCxnSpPr>
            <a:cxnSpLocks/>
          </p:cNvCxnSpPr>
          <p:nvPr/>
        </p:nvCxnSpPr>
        <p:spPr>
          <a:xfrm>
            <a:off x="3641725" y="8051800"/>
            <a:ext cx="260667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E43FA46B-9120-3731-9143-271E58A7CE57}"/>
              </a:ext>
            </a:extLst>
          </p:cNvPr>
          <p:cNvSpPr/>
          <p:nvPr/>
        </p:nvSpPr>
        <p:spPr>
          <a:xfrm>
            <a:off x="11423650" y="3539848"/>
            <a:ext cx="6330950" cy="3477875"/>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mang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hịch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mẽ</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endParaRPr kumimoji="0" lang="en-US" sz="44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225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9" grpId="0"/>
      <p:bldP spid="14"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ECC7EE4-D366-1072-F292-AA94C11DE9E5}"/>
              </a:ext>
            </a:extLst>
          </p:cNvPr>
          <p:cNvPicPr>
            <a:picLocks noChangeAspect="1"/>
          </p:cNvPicPr>
          <p:nvPr/>
        </p:nvPicPr>
        <p:blipFill>
          <a:blip r:embed="rId3"/>
          <a:stretch>
            <a:fillRect/>
          </a:stretch>
        </p:blipFill>
        <p:spPr>
          <a:xfrm>
            <a:off x="13984030" y="96298"/>
            <a:ext cx="4493141" cy="3401863"/>
          </a:xfrm>
          <a:prstGeom prst="rect">
            <a:avLst/>
          </a:prstGeom>
        </p:spPr>
      </p:pic>
      <p:sp>
        <p:nvSpPr>
          <p:cNvPr id="7" name="Freeform 4">
            <a:extLst>
              <a:ext uri="{FF2B5EF4-FFF2-40B4-BE49-F238E27FC236}">
                <a16:creationId xmlns:a16="http://schemas.microsoft.com/office/drawing/2014/main" xmlns="" id="{F28A767A-23D8-9318-89DC-472F239631F4}"/>
              </a:ext>
            </a:extLst>
          </p:cNvPr>
          <p:cNvSpPr>
            <a:spLocks/>
          </p:cNvSpPr>
          <p:nvPr/>
        </p:nvSpPr>
        <p:spPr>
          <a:xfrm>
            <a:off x="1954349" y="2857500"/>
            <a:ext cx="14912701" cy="5465073"/>
          </a:xfrm>
          <a:custGeom>
            <a:avLst/>
            <a:gdLst/>
            <a:ahLst/>
            <a:cxnLst/>
            <a:rect l="l" t="t" r="r" b="b"/>
            <a:pathLst>
              <a:path w="7710537" h="3999841">
                <a:moveTo>
                  <a:pt x="0" y="0"/>
                </a:moveTo>
                <a:lnTo>
                  <a:pt x="7710537" y="0"/>
                </a:lnTo>
                <a:lnTo>
                  <a:pt x="7710537" y="3999841"/>
                </a:lnTo>
                <a:lnTo>
                  <a:pt x="0" y="3999841"/>
                </a:lnTo>
                <a:lnTo>
                  <a:pt x="0" y="0"/>
                </a:lnTo>
                <a:close/>
              </a:path>
            </a:pathLst>
          </a:custGeom>
          <a:blipFill>
            <a:blip r:embed="rId4"/>
            <a:stretch>
              <a:fillRect/>
            </a:stretch>
          </a:blipFill>
        </p:spPr>
        <p:txBody>
          <a:bodyPr/>
          <a:lstStyle/>
          <a:p>
            <a:endParaRPr lang="en-US"/>
          </a:p>
        </p:txBody>
      </p:sp>
      <p:sp>
        <p:nvSpPr>
          <p:cNvPr id="3" name="Content Placeholder 2">
            <a:extLst>
              <a:ext uri="{FF2B5EF4-FFF2-40B4-BE49-F238E27FC236}">
                <a16:creationId xmlns:a16="http://schemas.microsoft.com/office/drawing/2014/main" xmlns=""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xmlns="" id="{0B8019AB-6BAE-E456-8CB1-02515930D254}"/>
              </a:ext>
            </a:extLst>
          </p:cNvPr>
          <p:cNvSpPr txBox="1">
            <a:spLocks/>
          </p:cNvSpPr>
          <p:nvPr/>
        </p:nvSpPr>
        <p:spPr>
          <a:xfrm>
            <a:off x="6991395" y="1964427"/>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xmlns="" id="{B7C86D1E-FC5D-C6B3-8332-9F8F6F554833}"/>
              </a:ext>
            </a:extLst>
          </p:cNvPr>
          <p:cNvSpPr txBox="1">
            <a:spLocks/>
          </p:cNvSpPr>
          <p:nvPr/>
        </p:nvSpPr>
        <p:spPr>
          <a:xfrm>
            <a:off x="6858000" y="6014597"/>
            <a:ext cx="9594271" cy="16151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6600" b="1" dirty="0">
                <a:solidFill>
                  <a:srgbClr val="231F20"/>
                </a:solidFill>
                <a:latin typeface="#9Slide05 Fourth Medium" panose="00000600000000000000" pitchFamily="2" charset="0"/>
              </a:rPr>
              <a:t>Phan </a:t>
            </a:r>
            <a:r>
              <a:rPr lang="en-US" sz="6600" b="1" dirty="0" err="1">
                <a:solidFill>
                  <a:srgbClr val="231F20"/>
                </a:solidFill>
                <a:latin typeface="#9Slide05 Fourth Medium" panose="00000600000000000000" pitchFamily="2" charset="0"/>
              </a:rPr>
              <a:t>Bội</a:t>
            </a:r>
            <a:r>
              <a:rPr lang="en-US" sz="6600" b="1" dirty="0">
                <a:solidFill>
                  <a:srgbClr val="231F20"/>
                </a:solidFill>
                <a:latin typeface="#9Slide05 Fourth Medium" panose="00000600000000000000" pitchFamily="2" charset="0"/>
              </a:rPr>
              <a:t> Châu</a:t>
            </a:r>
            <a:endParaRPr kumimoji="0" lang="en-US" sz="6600" b="1" i="0" u="none" strike="noStrike" kern="1200" cap="none" spc="0" normalizeH="0" baseline="0" noProof="0" dirty="0">
              <a:ln>
                <a:noFill/>
              </a:ln>
              <a:solidFill>
                <a:srgbClr val="231F20"/>
              </a:solidFill>
              <a:effectLst/>
              <a:uLnTx/>
              <a:uFillTx/>
              <a:latin typeface="#9Slide05 Fourth Medium" panose="00000600000000000000" pitchFamily="2" charset="0"/>
            </a:endParaRPr>
          </a:p>
        </p:txBody>
      </p:sp>
      <p:sp>
        <p:nvSpPr>
          <p:cNvPr id="6" name="Content Placeholder 2">
            <a:extLst>
              <a:ext uri="{FF2B5EF4-FFF2-40B4-BE49-F238E27FC236}">
                <a16:creationId xmlns:a16="http://schemas.microsoft.com/office/drawing/2014/main" xmlns="" id="{160C3BB2-2B5D-5507-3DDC-213D7E46BBFF}"/>
              </a:ext>
            </a:extLst>
          </p:cNvPr>
          <p:cNvSpPr txBox="1">
            <a:spLocks/>
          </p:cNvSpPr>
          <p:nvPr/>
        </p:nvSpPr>
        <p:spPr>
          <a:xfrm>
            <a:off x="2286090" y="4357921"/>
            <a:ext cx="14439810" cy="2464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7200" dirty="0" err="1">
                <a:latin typeface="#9Slide07 IcielCrocante" panose="02000000000000000000" pitchFamily="2" charset="0"/>
              </a:rPr>
              <a:t>Bài</a:t>
            </a:r>
            <a:r>
              <a:rPr lang="en-US" sz="7200" dirty="0">
                <a:latin typeface="#9Slide07 IcielCrocante" panose="02000000000000000000" pitchFamily="2" charset="0"/>
              </a:rPr>
              <a:t> ca </a:t>
            </a:r>
            <a:r>
              <a:rPr lang="en-US" sz="7200" dirty="0" err="1">
                <a:latin typeface="#9Slide07 IcielCrocante" panose="02000000000000000000" pitchFamily="2" charset="0"/>
              </a:rPr>
              <a:t>chúc</a:t>
            </a:r>
            <a:r>
              <a:rPr lang="en-US" sz="7200" dirty="0">
                <a:latin typeface="#9Slide07 IcielCrocante" panose="02000000000000000000" pitchFamily="2" charset="0"/>
              </a:rPr>
              <a:t> </a:t>
            </a:r>
            <a:r>
              <a:rPr lang="en-US" sz="7200" dirty="0" err="1">
                <a:latin typeface="#9Slide07 IcielCrocante" panose="02000000000000000000" pitchFamily="2" charset="0"/>
              </a:rPr>
              <a:t>tết</a:t>
            </a:r>
            <a:r>
              <a:rPr lang="en-US" sz="7200" dirty="0">
                <a:latin typeface="#9Slide07 IcielCrocante" panose="02000000000000000000" pitchFamily="2" charset="0"/>
              </a:rPr>
              <a:t> Thanh </a:t>
            </a:r>
            <a:r>
              <a:rPr lang="en-US" sz="7200" dirty="0" err="1">
                <a:latin typeface="#9Slide07 IcielCrocante" panose="02000000000000000000" pitchFamily="2" charset="0"/>
              </a:rPr>
              <a:t>niên</a:t>
            </a:r>
            <a:endParaRPr kumimoji="0" lang="en-US" sz="7200" i="0" u="none" strike="noStrike" kern="1200" cap="none" spc="0" normalizeH="0" baseline="0" noProof="0" dirty="0">
              <a:ln>
                <a:noFill/>
              </a:ln>
              <a:effectLst/>
              <a:uLnTx/>
              <a:uFillTx/>
              <a:latin typeface="#9Slide07 IcielCrocante" panose="02000000000000000000" pitchFamily="2" charset="0"/>
            </a:endParaRPr>
          </a:p>
        </p:txBody>
      </p:sp>
      <p:sp>
        <p:nvSpPr>
          <p:cNvPr id="12" name="Title 1">
            <a:extLst>
              <a:ext uri="{FF2B5EF4-FFF2-40B4-BE49-F238E27FC236}">
                <a16:creationId xmlns:a16="http://schemas.microsoft.com/office/drawing/2014/main" xmlns="" id="{52A6BEEC-6F79-A79F-8161-19858947A1B7}"/>
              </a:ext>
            </a:extLst>
          </p:cNvPr>
          <p:cNvSpPr txBox="1">
            <a:spLocks/>
          </p:cNvSpPr>
          <p:nvPr/>
        </p:nvSpPr>
        <p:spPr>
          <a:xfrm>
            <a:off x="2057399" y="802512"/>
            <a:ext cx="14706600" cy="12749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9Slide05 SVNBulgary" pitchFamily="2" charset="0"/>
                <a:cs typeface="#9Slide04 Maitree SemiBold" panose="00000700000000000000" pitchFamily="2" charset="-34"/>
              </a:rPr>
              <a:t>Bài</a:t>
            </a:r>
            <a:r>
              <a:rPr kumimoji="0" lang="en-US" sz="6600" b="1" i="0" u="none" strike="noStrike" kern="1200" cap="none" spc="0" normalizeH="0" noProof="0" dirty="0">
                <a:ln>
                  <a:noFill/>
                </a:ln>
                <a:solidFill>
                  <a:srgbClr val="FF0000"/>
                </a:solidFill>
                <a:effectLst/>
                <a:uLnTx/>
                <a:uFillTx/>
                <a:latin typeface="#9Slide05 SVNBulgary" pitchFamily="2" charset="0"/>
                <a:cs typeface="#9Slide04 Maitree SemiBold" panose="00000700000000000000" pitchFamily="2" charset="-34"/>
              </a:rPr>
              <a:t> 8: </a:t>
            </a:r>
            <a:r>
              <a:rPr lang="en-US" sz="6600" b="1" baseline="0" dirty="0" err="1">
                <a:solidFill>
                  <a:srgbClr val="FF0000"/>
                </a:solidFill>
                <a:latin typeface="#9Slide05 SVNBulgary" pitchFamily="2" charset="0"/>
                <a:cs typeface="#9Slide04 Maitree SemiBold" panose="00000700000000000000" pitchFamily="2" charset="-34"/>
              </a:rPr>
              <a:t>Tiếng</a:t>
            </a:r>
            <a:r>
              <a:rPr lang="en-US" sz="6600" b="1" baseline="0" dirty="0">
                <a:solidFill>
                  <a:srgbClr val="FF0000"/>
                </a:solidFill>
                <a:latin typeface="#9Slide05 SVNBulgary" pitchFamily="2" charset="0"/>
                <a:cs typeface="#9Slide04 Maitree SemiBold" panose="00000700000000000000" pitchFamily="2" charset="-34"/>
              </a:rPr>
              <a:t> </a:t>
            </a:r>
            <a:r>
              <a:rPr lang="en-US" sz="6600" b="1" baseline="0" dirty="0" err="1">
                <a:solidFill>
                  <a:srgbClr val="FF0000"/>
                </a:solidFill>
                <a:latin typeface="#9Slide05 SVNBulgary" pitchFamily="2" charset="0"/>
                <a:cs typeface="#9Slide04 Maitree SemiBold" panose="00000700000000000000" pitchFamily="2" charset="-34"/>
              </a:rPr>
              <a:t>n</a:t>
            </a:r>
            <a:r>
              <a:rPr lang="en-US" sz="6600" b="1" dirty="0" err="1">
                <a:solidFill>
                  <a:srgbClr val="FF0000"/>
                </a:solidFill>
                <a:latin typeface="#9Slide05 SVNBulgary" pitchFamily="2" charset="0"/>
                <a:cs typeface="#9Slide04 Maitree SemiBold" panose="00000700000000000000" pitchFamily="2" charset="-34"/>
              </a:rPr>
              <a:t>ói</a:t>
            </a:r>
            <a:r>
              <a:rPr lang="en-US" sz="6600" b="1" dirty="0">
                <a:solidFill>
                  <a:srgbClr val="FF0000"/>
                </a:solidFill>
                <a:latin typeface="#9Slide05 SVNBulgary" pitchFamily="2" charset="0"/>
                <a:cs typeface="#9Slide04 Maitree SemiBold" panose="00000700000000000000" pitchFamily="2" charset="-34"/>
              </a:rPr>
              <a:t> </a:t>
            </a:r>
            <a:r>
              <a:rPr lang="en-US" sz="6600" b="1" dirty="0" err="1">
                <a:solidFill>
                  <a:srgbClr val="FF0000"/>
                </a:solidFill>
                <a:latin typeface="#9Slide05 SVNBulgary" pitchFamily="2" charset="0"/>
                <a:cs typeface="#9Slide04 Maitree SemiBold" panose="00000700000000000000" pitchFamily="2" charset="-34"/>
              </a:rPr>
              <a:t>của</a:t>
            </a:r>
            <a:r>
              <a:rPr lang="en-US" sz="6600" b="1" dirty="0">
                <a:solidFill>
                  <a:srgbClr val="FF0000"/>
                </a:solidFill>
                <a:latin typeface="#9Slide05 SVNBulgary" pitchFamily="2" charset="0"/>
                <a:cs typeface="#9Slide04 Maitree SemiBold" panose="00000700000000000000" pitchFamily="2" charset="-34"/>
              </a:rPr>
              <a:t> </a:t>
            </a:r>
            <a:r>
              <a:rPr lang="en-US" sz="6600" b="1" dirty="0" err="1">
                <a:solidFill>
                  <a:srgbClr val="FF0000"/>
                </a:solidFill>
                <a:latin typeface="#9Slide05 SVNBulgary" pitchFamily="2" charset="0"/>
                <a:cs typeface="#9Slide04 Maitree SemiBold" panose="00000700000000000000" pitchFamily="2" charset="-34"/>
              </a:rPr>
              <a:t>lương</a:t>
            </a:r>
            <a:r>
              <a:rPr lang="en-US" sz="6600" b="1" dirty="0">
                <a:solidFill>
                  <a:srgbClr val="FF0000"/>
                </a:solidFill>
                <a:latin typeface="#9Slide05 SVNBulgary" pitchFamily="2" charset="0"/>
                <a:cs typeface="#9Slide04 Maitree SemiBold" panose="00000700000000000000" pitchFamily="2" charset="-34"/>
              </a:rPr>
              <a:t> tri</a:t>
            </a:r>
            <a:endParaRPr kumimoji="0" lang="en-US" sz="6600" b="1" i="0" u="none" strike="noStrike" kern="1200" cap="none" spc="0" normalizeH="0" baseline="0" noProof="0" dirty="0">
              <a:ln>
                <a:noFill/>
              </a:ln>
              <a:solidFill>
                <a:srgbClr val="FF0000"/>
              </a:solidFill>
              <a:effectLst/>
              <a:uLnTx/>
              <a:uFillTx/>
              <a:latin typeface="#9Slide05 SVNBulgary" pitchFamily="2" charset="0"/>
              <a:cs typeface="#9Slide04 Maitree SemiBold" panose="00000700000000000000" pitchFamily="2" charset="-34"/>
            </a:endParaRPr>
          </a:p>
        </p:txBody>
      </p:sp>
      <p:sp>
        <p:nvSpPr>
          <p:cNvPr id="9" name="Freeform 8">
            <a:extLst>
              <a:ext uri="{FF2B5EF4-FFF2-40B4-BE49-F238E27FC236}">
                <a16:creationId xmlns:a16="http://schemas.microsoft.com/office/drawing/2014/main" xmlns="" id="{9FF562D4-DAB1-501F-2954-9652CCC2173F}"/>
              </a:ext>
            </a:extLst>
          </p:cNvPr>
          <p:cNvSpPr/>
          <p:nvPr/>
        </p:nvSpPr>
        <p:spPr>
          <a:xfrm>
            <a:off x="-1532476" y="-532129"/>
            <a:ext cx="7785815" cy="6265044"/>
          </a:xfrm>
          <a:custGeom>
            <a:avLst/>
            <a:gdLst/>
            <a:ahLst/>
            <a:cxnLst/>
            <a:rect l="l" t="t" r="r" b="b"/>
            <a:pathLst>
              <a:path w="5576015" h="4739613">
                <a:moveTo>
                  <a:pt x="0" y="0"/>
                </a:moveTo>
                <a:lnTo>
                  <a:pt x="5576015" y="0"/>
                </a:lnTo>
                <a:lnTo>
                  <a:pt x="5576015" y="4739612"/>
                </a:lnTo>
                <a:lnTo>
                  <a:pt x="0" y="4739612"/>
                </a:lnTo>
                <a:lnTo>
                  <a:pt x="0" y="0"/>
                </a:lnTo>
                <a:close/>
              </a:path>
            </a:pathLst>
          </a:custGeom>
          <a:blipFill>
            <a:blip r:embed="rId5"/>
            <a:stretch>
              <a:fillRect/>
            </a:stretch>
          </a:blipFill>
        </p:spPr>
        <p:txBody>
          <a:bodyPr/>
          <a:lstStyle/>
          <a:p>
            <a:endParaRPr lang="en-US"/>
          </a:p>
        </p:txBody>
      </p:sp>
      <p:sp>
        <p:nvSpPr>
          <p:cNvPr id="13" name="Freeform 4">
            <a:extLst>
              <a:ext uri="{FF2B5EF4-FFF2-40B4-BE49-F238E27FC236}">
                <a16:creationId xmlns:a16="http://schemas.microsoft.com/office/drawing/2014/main" xmlns="" id="{C06D35CE-3AD3-7F26-A737-F08BAFA444F8}"/>
              </a:ext>
            </a:extLst>
          </p:cNvPr>
          <p:cNvSpPr/>
          <p:nvPr/>
        </p:nvSpPr>
        <p:spPr>
          <a:xfrm>
            <a:off x="15460141" y="500286"/>
            <a:ext cx="4891972" cy="2919715"/>
          </a:xfrm>
          <a:custGeom>
            <a:avLst/>
            <a:gdLst/>
            <a:ahLst/>
            <a:cxnLst/>
            <a:rect l="l" t="t" r="r" b="b"/>
            <a:pathLst>
              <a:path w="7315200" h="3493008">
                <a:moveTo>
                  <a:pt x="0" y="0"/>
                </a:moveTo>
                <a:lnTo>
                  <a:pt x="7315200" y="0"/>
                </a:lnTo>
                <a:lnTo>
                  <a:pt x="7315200" y="3493008"/>
                </a:lnTo>
                <a:lnTo>
                  <a:pt x="0" y="34930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7E1B361C-18B4-8DE9-B617-FD92FA88F9D5}"/>
              </a:ext>
            </a:extLst>
          </p:cNvPr>
          <p:cNvPicPr>
            <a:picLocks noChangeAspect="1"/>
          </p:cNvPicPr>
          <p:nvPr/>
        </p:nvPicPr>
        <p:blipFill>
          <a:blip r:embed="rId8">
            <a:lum bright="70000" contrast="-70000"/>
          </a:blip>
          <a:stretch>
            <a:fillRect/>
          </a:stretch>
        </p:blipFill>
        <p:spPr>
          <a:xfrm>
            <a:off x="13048715" y="211061"/>
            <a:ext cx="4895512" cy="2920237"/>
          </a:xfrm>
          <a:prstGeom prst="rect">
            <a:avLst/>
          </a:prstGeom>
        </p:spPr>
      </p:pic>
      <p:sp>
        <p:nvSpPr>
          <p:cNvPr id="16" name="Freeform 4">
            <a:extLst>
              <a:ext uri="{FF2B5EF4-FFF2-40B4-BE49-F238E27FC236}">
                <a16:creationId xmlns:a16="http://schemas.microsoft.com/office/drawing/2014/main" xmlns="" id="{C15D175F-86A7-D57D-062F-41BC7C0D74DE}"/>
              </a:ext>
            </a:extLst>
          </p:cNvPr>
          <p:cNvSpPr/>
          <p:nvPr/>
        </p:nvSpPr>
        <p:spPr>
          <a:xfrm>
            <a:off x="-304800" y="8836788"/>
            <a:ext cx="18897600" cy="1295400"/>
          </a:xfrm>
          <a:custGeom>
            <a:avLst/>
            <a:gdLst/>
            <a:ahLst/>
            <a:cxnLst/>
            <a:rect l="l" t="t" r="r" b="b"/>
            <a:pathLst>
              <a:path w="7315200" h="466344">
                <a:moveTo>
                  <a:pt x="0" y="0"/>
                </a:moveTo>
                <a:lnTo>
                  <a:pt x="7315200" y="0"/>
                </a:lnTo>
                <a:lnTo>
                  <a:pt x="7315200" y="466344"/>
                </a:lnTo>
                <a:lnTo>
                  <a:pt x="0" y="4663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3264128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68E295-6891-7EF3-12A6-1DB1DA3F726F}"/>
              </a:ext>
            </a:extLst>
          </p:cNvPr>
          <p:cNvSpPr/>
          <p:nvPr/>
        </p:nvSpPr>
        <p:spPr>
          <a:xfrm>
            <a:off x="3886200" y="4381500"/>
            <a:ext cx="12915900" cy="3477875"/>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niềm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tin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kì</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vọng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rằng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thế</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hệ</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vốn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sức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nhiệt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huyết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sẽ</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xếp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bỏ</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ham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muốn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riêng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tư</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bé</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mọn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sẵn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sàng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ghé</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vai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gánh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nhiệm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vụ</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lớn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lao</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đưa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non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thoát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khỏi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vòng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lệ</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5" name="Freeform 5"/>
          <p:cNvSpPr/>
          <p:nvPr/>
        </p:nvSpPr>
        <p:spPr>
          <a:xfrm>
            <a:off x="11182350" y="-176218"/>
            <a:ext cx="7315200" cy="3573052"/>
          </a:xfrm>
          <a:custGeom>
            <a:avLst/>
            <a:gdLst/>
            <a:ahLst/>
            <a:cxnLst/>
            <a:rect l="l" t="t" r="r" b="b"/>
            <a:pathLst>
              <a:path w="7315200" h="3573052">
                <a:moveTo>
                  <a:pt x="0" y="0"/>
                </a:moveTo>
                <a:lnTo>
                  <a:pt x="7315200" y="0"/>
                </a:lnTo>
                <a:lnTo>
                  <a:pt x="7315200" y="3573053"/>
                </a:lnTo>
                <a:lnTo>
                  <a:pt x="0" y="35730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381000" y="-114300"/>
            <a:ext cx="2216848" cy="4114800"/>
          </a:xfrm>
          <a:custGeom>
            <a:avLst/>
            <a:gdLst/>
            <a:ahLst/>
            <a:cxnLst/>
            <a:rect l="l" t="t" r="r" b="b"/>
            <a:pathLst>
              <a:path w="2216848" h="4114800">
                <a:moveTo>
                  <a:pt x="0" y="0"/>
                </a:moveTo>
                <a:lnTo>
                  <a:pt x="2216848" y="0"/>
                </a:lnTo>
                <a:lnTo>
                  <a:pt x="22168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7767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68E295-6891-7EF3-12A6-1DB1DA3F726F}"/>
              </a:ext>
            </a:extLst>
          </p:cNvPr>
          <p:cNvSpPr/>
          <p:nvPr/>
        </p:nvSpPr>
        <p:spPr>
          <a:xfrm>
            <a:off x="914400" y="571500"/>
            <a:ext cx="15849600" cy="2800767"/>
          </a:xfrm>
          <a:prstGeom prst="rect">
            <a:avLst/>
          </a:prstGeom>
          <a:noFill/>
          <a:ln>
            <a:noFill/>
          </a:ln>
        </p:spPr>
        <p:txBody>
          <a:bodyPr wrap="square">
            <a:spAutoFit/>
          </a:bodyPr>
          <a:lstStyle/>
          <a:p>
            <a:pPr lvl="0" algn="ctr" defTabSz="1371600">
              <a:defRPr/>
            </a:pP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Góc</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nhìn</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thế</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kỉ</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21</a:t>
            </a:r>
            <a:endParaRPr lang="en-US" sz="4400" b="1" dirty="0">
              <a:solidFill>
                <a:srgbClr val="FF0000"/>
              </a:solidFill>
              <a:latin typeface="#9Slide05 IcielSanelma" pitchFamily="2" charset="0"/>
              <a:ea typeface="Tahoma" panose="020B0604030504040204" pitchFamily="34" charset="0"/>
              <a:cs typeface="Times New Roman" panose="02020603050405020304" pitchFamily="18" charset="0"/>
            </a:endParaRPr>
          </a:p>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hôm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nay,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kêu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gọi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tuổi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3" name="Rectangle 2">
            <a:extLst>
              <a:ext uri="{FF2B5EF4-FFF2-40B4-BE49-F238E27FC236}">
                <a16:creationId xmlns:a16="http://schemas.microsoft.com/office/drawing/2014/main" xmlns="" id="{DC928DD4-6CF7-1296-7ACF-F005730F83F0}"/>
              </a:ext>
            </a:extLst>
          </p:cNvPr>
          <p:cNvSpPr/>
          <p:nvPr/>
        </p:nvSpPr>
        <p:spPr>
          <a:xfrm>
            <a:off x="1295400" y="3771900"/>
            <a:ext cx="15468600" cy="5509200"/>
          </a:xfrm>
          <a:prstGeom prst="rect">
            <a:avLst/>
          </a:prstGeom>
          <a:noFill/>
          <a:ln>
            <a:noFill/>
          </a:ln>
        </p:spPr>
        <p:txBody>
          <a:bodyPr wrap="square">
            <a:spAutoFit/>
          </a:bodyPr>
          <a:lstStyle/>
          <a:p>
            <a:pPr lvl="0" algn="just"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hòa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lập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Châu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Vấn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trọng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xây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dựng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hùng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bảo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chủ</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quyền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lượng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nòng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cốt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quyết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nghiệp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Xét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vậy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gọi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Châu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này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vẫn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ý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nghĩa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tham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nghiệp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chung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4" name="Freeform 4"/>
          <p:cNvSpPr/>
          <p:nvPr/>
        </p:nvSpPr>
        <p:spPr>
          <a:xfrm>
            <a:off x="16992600" y="38100"/>
            <a:ext cx="1022311" cy="4114800"/>
          </a:xfrm>
          <a:custGeom>
            <a:avLst/>
            <a:gdLst/>
            <a:ahLst/>
            <a:cxnLst/>
            <a:rect l="l" t="t" r="r" b="b"/>
            <a:pathLst>
              <a:path w="1022311" h="4114800">
                <a:moveTo>
                  <a:pt x="0" y="0"/>
                </a:moveTo>
                <a:lnTo>
                  <a:pt x="1022310" y="0"/>
                </a:lnTo>
                <a:lnTo>
                  <a:pt x="10223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84049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669D5E-089F-D1B5-6D9B-1B278B0C77BA}"/>
              </a:ext>
            </a:extLst>
          </p:cNvPr>
          <p:cNvSpPr txBox="1"/>
          <p:nvPr/>
        </p:nvSpPr>
        <p:spPr>
          <a:xfrm>
            <a:off x="3505200" y="4543931"/>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
        <p:nvSpPr>
          <p:cNvPr id="4" name="Freeform 3"/>
          <p:cNvSpPr/>
          <p:nvPr/>
        </p:nvSpPr>
        <p:spPr>
          <a:xfrm>
            <a:off x="6965548" y="0"/>
            <a:ext cx="11322452" cy="4543931"/>
          </a:xfrm>
          <a:custGeom>
            <a:avLst/>
            <a:gdLst/>
            <a:ahLst/>
            <a:cxnLst/>
            <a:rect l="l" t="t" r="r" b="b"/>
            <a:pathLst>
              <a:path w="4458269" h="1816745">
                <a:moveTo>
                  <a:pt x="0" y="0"/>
                </a:moveTo>
                <a:lnTo>
                  <a:pt x="4458269" y="0"/>
                </a:lnTo>
                <a:lnTo>
                  <a:pt x="4458269" y="1816744"/>
                </a:lnTo>
                <a:lnTo>
                  <a:pt x="0" y="181674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0890463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2C9C3DC4-4DFC-1DE8-382B-5FA18ABE7E8A}"/>
              </a:ext>
            </a:extLst>
          </p:cNvPr>
          <p:cNvSpPr/>
          <p:nvPr/>
        </p:nvSpPr>
        <p:spPr>
          <a:xfrm>
            <a:off x="0" y="0"/>
            <a:ext cx="9067800" cy="10287000"/>
          </a:xfrm>
          <a:custGeom>
            <a:avLst/>
            <a:gdLst/>
            <a:ahLst/>
            <a:cxnLst/>
            <a:rect l="l" t="t" r="r" b="b"/>
            <a:pathLst>
              <a:path w="9979202" h="3667357">
                <a:moveTo>
                  <a:pt x="0" y="0"/>
                </a:moveTo>
                <a:lnTo>
                  <a:pt x="9979202" y="0"/>
                </a:lnTo>
                <a:lnTo>
                  <a:pt x="9979202" y="3667356"/>
                </a:lnTo>
                <a:lnTo>
                  <a:pt x="0" y="3667356"/>
                </a:lnTo>
                <a:lnTo>
                  <a:pt x="0" y="0"/>
                </a:lnTo>
                <a:close/>
              </a:path>
            </a:pathLst>
          </a:custGeom>
          <a:blipFill>
            <a:blip r:embed="rId3"/>
            <a:stretch>
              <a:fillRect l="-38345" r="-41054"/>
            </a:stretch>
          </a:blipFill>
        </p:spPr>
        <p:txBody>
          <a:bodyPr/>
          <a:lstStyle/>
          <a:p>
            <a:endParaRPr lang="en-US"/>
          </a:p>
        </p:txBody>
      </p:sp>
      <p:sp>
        <p:nvSpPr>
          <p:cNvPr id="2" name="TextBox 4">
            <a:extLst>
              <a:ext uri="{FF2B5EF4-FFF2-40B4-BE49-F238E27FC236}">
                <a16:creationId xmlns:a16="http://schemas.microsoft.com/office/drawing/2014/main" xmlns="" id="{87005886-F06D-27B5-5D3F-CE5AEF616F79}"/>
              </a:ext>
            </a:extLst>
          </p:cNvPr>
          <p:cNvSpPr txBox="1"/>
          <p:nvPr/>
        </p:nvSpPr>
        <p:spPr>
          <a:xfrm>
            <a:off x="533400" y="449153"/>
            <a:ext cx="8077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Nghệ</a:t>
            </a: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thuật</a:t>
            </a:r>
            <a:endPar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86678" y="1614446"/>
            <a:ext cx="7971522" cy="6206699"/>
          </a:xfrm>
          <a:prstGeom prst="rect">
            <a:avLst/>
          </a:prstGeom>
        </p:spPr>
        <p:txBody>
          <a:bodyPr wrap="square">
            <a:spAutoFit/>
          </a:bodyPr>
          <a:lstStyle/>
          <a:p>
            <a:pPr lvl="0" algn="just">
              <a:lnSpc>
                <a:spcPct val="114000"/>
              </a:lnSpc>
              <a:defRPr/>
            </a:pPr>
            <a:r>
              <a:rPr lang="vi-VN" sz="4400" dirty="0">
                <a:solidFill>
                  <a:schemeClr val="bg1"/>
                </a:solidFill>
                <a:latin typeface="Times New Roman" panose="02020603050405020304" pitchFamily="18" charset="0"/>
                <a:cs typeface="Times New Roman" panose="02020603050405020304" pitchFamily="18" charset="0"/>
              </a:rPr>
              <a:t>- Lời thơ mạnh mẽ, phấn chấn, có sức lay động nhận thức, tình cảm của người đọc, người nghe.</a:t>
            </a:r>
          </a:p>
          <a:p>
            <a:pPr lvl="0" algn="just">
              <a:lnSpc>
                <a:spcPct val="114000"/>
              </a:lnSpc>
              <a:defRPr/>
            </a:pPr>
            <a:r>
              <a:rPr lang="vi-VN" sz="4400" dirty="0">
                <a:solidFill>
                  <a:schemeClr val="bg1"/>
                </a:solidFill>
                <a:latin typeface="Times New Roman" panose="02020603050405020304" pitchFamily="18" charset="0"/>
                <a:cs typeface="Times New Roman" panose="02020603050405020304" pitchFamily="18" charset="0"/>
              </a:rPr>
              <a:t>- Giọng thơ chân thành, trầm lắng, sử dụng nhiều từ ngữ trực tiếp miêu tả thân phận và nỗi niềm; câu hỏi tu từ như lời độc thoại nội tâm;...</a:t>
            </a:r>
          </a:p>
        </p:txBody>
      </p:sp>
      <p:sp>
        <p:nvSpPr>
          <p:cNvPr id="4" name="TextBox 4">
            <a:extLst>
              <a:ext uri="{FF2B5EF4-FFF2-40B4-BE49-F238E27FC236}">
                <a16:creationId xmlns:a16="http://schemas.microsoft.com/office/drawing/2014/main" xmlns="" id="{87005886-F06D-27B5-5D3F-CE5AEF616F79}"/>
              </a:ext>
            </a:extLst>
          </p:cNvPr>
          <p:cNvSpPr txBox="1"/>
          <p:nvPr/>
        </p:nvSpPr>
        <p:spPr>
          <a:xfrm>
            <a:off x="9601200" y="616301"/>
            <a:ext cx="83058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p>
        </p:txBody>
      </p:sp>
      <p:sp>
        <p:nvSpPr>
          <p:cNvPr id="5" name="Rectangle 4"/>
          <p:cNvSpPr/>
          <p:nvPr/>
        </p:nvSpPr>
        <p:spPr>
          <a:xfrm>
            <a:off x="9753600" y="1614446"/>
            <a:ext cx="7848600" cy="6978577"/>
          </a:xfrm>
          <a:prstGeom prst="rect">
            <a:avLst/>
          </a:prstGeom>
        </p:spPr>
        <p:txBody>
          <a:bodyPr wrap="square">
            <a:spAutoFit/>
          </a:bodyPr>
          <a:lstStyle/>
          <a:p>
            <a:pPr lvl="0" algn="just">
              <a:lnSpc>
                <a:spcPct val="114000"/>
              </a:lnSpc>
              <a:defRPr/>
            </a:pPr>
            <a:r>
              <a:rPr lang="vi-VN" sz="4400" dirty="0">
                <a:solidFill>
                  <a:prstClr val="black"/>
                </a:solidFill>
                <a:latin typeface="Times New Roman" panose="02020603050405020304" pitchFamily="18" charset="0"/>
                <a:cs typeface="Times New Roman" panose="02020603050405020304" pitchFamily="18" charset="0"/>
              </a:rPr>
              <a:t>Bài thơ thể hiện niềm tin và kì vọng lớn của tác giả đối với thế hệ trẻ - những người vốn có sức mạnh và nhiệt huyết. Nhà thơ mong mỏi thế hệ trẻ từ bỏ lối sống tầm thường, sẵn sàng ghé vai gánh vác nhiệm vụ lớn lao là đưa non sông thoát khỏi vòng nô lệ.</a:t>
            </a:r>
          </a:p>
        </p:txBody>
      </p:sp>
    </p:spTree>
    <p:extLst>
      <p:ext uri="{BB962C8B-B14F-4D97-AF65-F5344CB8AC3E}">
        <p14:creationId xmlns:p14="http://schemas.microsoft.com/office/powerpoint/2010/main" val="2920964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69B9BA-3E82-947B-C46B-0B706D2A90D9}"/>
              </a:ext>
            </a:extLst>
          </p:cNvPr>
          <p:cNvSpPr txBox="1"/>
          <p:nvPr/>
        </p:nvSpPr>
        <p:spPr>
          <a:xfrm>
            <a:off x="1409700" y="342900"/>
            <a:ext cx="15011400" cy="1323439"/>
          </a:xfrm>
          <a:prstGeom prst="rect">
            <a:avLst/>
          </a:prstGeom>
          <a:noFill/>
        </p:spPr>
        <p:txBody>
          <a:bodyPr wrap="square">
            <a:spAutoFit/>
          </a:bodyPr>
          <a:lstStyle/>
          <a:p>
            <a:r>
              <a:rPr lang="en-US" sz="8000" dirty="0" err="1">
                <a:solidFill>
                  <a:srgbClr val="FF0000"/>
                </a:solidFill>
                <a:latin typeface="#9Slide05 IcielSanelma" pitchFamily="2" charset="0"/>
                <a:cs typeface="Times New Roman" panose="02020603050405020304" pitchFamily="18" charset="0"/>
              </a:rPr>
              <a:t>Cuộc</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thi</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Chúng</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tôi</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là</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thanh</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niên</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thế</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hệ</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mới</a:t>
            </a:r>
            <a:r>
              <a:rPr lang="en-US" sz="8000" dirty="0">
                <a:solidFill>
                  <a:srgbClr val="FF0000"/>
                </a:solidFill>
                <a:latin typeface="#9Slide05 IcielSanelma"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xmlns="" id="{961893D7-DBC7-F971-8DBB-21FF87964F50}"/>
              </a:ext>
            </a:extLst>
          </p:cNvPr>
          <p:cNvSpPr txBox="1"/>
          <p:nvPr/>
        </p:nvSpPr>
        <p:spPr>
          <a:xfrm>
            <a:off x="1219200" y="1885890"/>
            <a:ext cx="16306800" cy="212365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Thi thiết kế poster hoặc video truyền cảm hứng với chủ đề </a:t>
            </a:r>
            <a:r>
              <a:rPr lang="vi-VN" sz="4400" b="1" dirty="0">
                <a:latin typeface="Times New Roman" panose="02020603050405020304" pitchFamily="18" charset="0"/>
                <a:cs typeface="Times New Roman" panose="02020603050405020304" pitchFamily="18" charset="0"/>
              </a:rPr>
              <a:t>“Tuổi trẻ và tương lai đất nước”</a:t>
            </a:r>
            <a:r>
              <a:rPr lang="vi-VN"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Freeform 2"/>
          <p:cNvSpPr/>
          <p:nvPr/>
        </p:nvSpPr>
        <p:spPr>
          <a:xfrm>
            <a:off x="4698981" y="4229100"/>
            <a:ext cx="8432838" cy="5908702"/>
          </a:xfrm>
          <a:custGeom>
            <a:avLst/>
            <a:gdLst/>
            <a:ahLst/>
            <a:cxnLst/>
            <a:rect l="l" t="t" r="r" b="b"/>
            <a:pathLst>
              <a:path w="5994438" h="4308502">
                <a:moveTo>
                  <a:pt x="0" y="0"/>
                </a:moveTo>
                <a:lnTo>
                  <a:pt x="5994438" y="0"/>
                </a:lnTo>
                <a:lnTo>
                  <a:pt x="5994438" y="4308502"/>
                </a:lnTo>
                <a:lnTo>
                  <a:pt x="0" y="430850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3771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xmlns=""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17504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xmlns=""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xmlns=""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xmlns=""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xmlns=""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xmlns=""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xmlns=""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xmlns=""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xmlns=""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xmlns=""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xmlns=""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xmlns=""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xmlns=""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xmlns=""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xmlns=""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xmlns=""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xmlns=""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xmlns=""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xmlns=""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xmlns=""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xmlns=""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xmlns=""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xmlns=""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xmlns=""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xmlns=""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xmlns=""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xmlns=""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xmlns=""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xmlns=""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xmlns=""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xmlns=""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xmlns=""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xmlns=""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xmlns=""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xmlns=""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xmlns=""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xmlns=""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xmlns=""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xmlns=""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xmlns=""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xmlns=""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xmlns=""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xmlns=""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xmlns=""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xmlns=""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xmlns=""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xmlns=""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xmlns=""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xmlns=""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xmlns=""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4162199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Tết Nguyên đán </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tx1"/>
                </a:solidFill>
                <a:latin typeface="Times New Roman" panose="02020603050405020304" pitchFamily="18" charset="0"/>
                <a:cs typeface="Times New Roman" panose="02020603050405020304" pitchFamily="18" charset="0"/>
              </a:rPr>
              <a:t>1. </a:t>
            </a:r>
            <a:r>
              <a:rPr lang="vi-VN" sz="5400" b="1" dirty="0">
                <a:solidFill>
                  <a:schemeClr val="tx1"/>
                </a:solidFill>
                <a:latin typeface="Times New Roman" panose="02020603050405020304" pitchFamily="18" charset="0"/>
                <a:cs typeface="Times New Roman" panose="02020603050405020304" pitchFamily="18" charset="0"/>
              </a:rPr>
              <a:t>Bài thơ “Bài ca chúc Tết thanh niên” được viết vào dịp nào?</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Tết Trung thu </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Tết Đoan ngọ </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Tết Hàn thực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715807"/>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82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a:t>
            </a:r>
            <a:r>
              <a:rPr lang="vi-VN" sz="4800" i="1" dirty="0">
                <a:latin typeface="Times New Roman" panose="02020603050405020304" pitchFamily="18" charset="0"/>
                <a:cs typeface="Times New Roman" panose="02020603050405020304" pitchFamily="18" charset="0"/>
              </a:rPr>
              <a:t>“Hịch tướng sĩ</a:t>
            </a:r>
            <a:r>
              <a:rPr lang="vi-VN" sz="4800" dirty="0">
                <a:latin typeface="Times New Roman" panose="02020603050405020304" pitchFamily="18" charset="0"/>
                <a:cs typeface="Times New Roman" panose="02020603050405020304" pitchFamily="18" charset="0"/>
              </a:rPr>
              <a:t>” </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2. </a:t>
            </a:r>
            <a:r>
              <a:rPr lang="vi-VN" sz="4800" b="1" dirty="0">
                <a:solidFill>
                  <a:schemeClr val="tx1"/>
                </a:solidFill>
                <a:latin typeface="Times New Roman" panose="02020603050405020304" pitchFamily="18" charset="0"/>
                <a:cs typeface="Times New Roman" panose="02020603050405020304" pitchFamily="18" charset="0"/>
              </a:rPr>
              <a:t>Phan Bội Châu nổi tiếng với tác phẩm nào khác ngoài “Bài ca chúc Tết thanh niên”?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a:t>
            </a:r>
            <a:r>
              <a:rPr lang="vi-VN" sz="4800" i="1" dirty="0">
                <a:latin typeface="Times New Roman" panose="02020603050405020304" pitchFamily="18" charset="0"/>
                <a:cs typeface="Times New Roman" panose="02020603050405020304" pitchFamily="18" charset="0"/>
              </a:rPr>
              <a:t>“Bình Ngô đại cáo” </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“Lục Vân Tiên” </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“Ngục trung thư”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547903" y="2222500"/>
            <a:ext cx="2384778" cy="1762203"/>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913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quê hương </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3. </a:t>
            </a:r>
            <a:r>
              <a:rPr lang="vi-VN" sz="4800" b="1" dirty="0">
                <a:solidFill>
                  <a:schemeClr val="tx1"/>
                </a:solidFill>
                <a:latin typeface="Times New Roman" panose="02020603050405020304" pitchFamily="18" charset="0"/>
                <a:cs typeface="Times New Roman" panose="02020603050405020304" pitchFamily="18" charset="0"/>
              </a:rPr>
              <a:t>Chủ đề chính của bài thơ “Bài ca chúc Tết thanh niên” là gì?</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Lòng yêu nước và tinh thần dân tộc </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cảm gia đình </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Tình yêu thiên nhiên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3039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314700" y="2019300"/>
            <a:ext cx="11658600" cy="5181600"/>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xmlns="" id="{754E53A1-6715-B8DF-E3CB-243DBEA2FB3F}"/>
              </a:ext>
            </a:extLst>
          </p:cNvPr>
          <p:cNvSpPr txBox="1"/>
          <p:nvPr/>
        </p:nvSpPr>
        <p:spPr>
          <a:xfrm>
            <a:off x="2963002" y="2781300"/>
            <a:ext cx="1236199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kumimoji="0" lang="en-US" sz="80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p:cNvSpPr/>
          <p:nvPr/>
        </p:nvSpPr>
        <p:spPr>
          <a:xfrm>
            <a:off x="11049000" y="-419100"/>
            <a:ext cx="7200900" cy="6781800"/>
          </a:xfrm>
          <a:custGeom>
            <a:avLst/>
            <a:gdLst/>
            <a:ahLst/>
            <a:cxnLst/>
            <a:rect l="l" t="t" r="r" b="b"/>
            <a:pathLst>
              <a:path w="9378462" h="8229600">
                <a:moveTo>
                  <a:pt x="0" y="0"/>
                </a:moveTo>
                <a:lnTo>
                  <a:pt x="9378461" y="0"/>
                </a:lnTo>
                <a:lnTo>
                  <a:pt x="937846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05722641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ở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ngoài</a:t>
            </a:r>
            <a:r>
              <a:rPr lang="en-US" sz="4400" dirty="0">
                <a:solidFill>
                  <a:schemeClr val="bg1"/>
                </a:solidFill>
                <a:latin typeface="Times New Roman" panose="02020603050405020304" pitchFamily="18" charset="0"/>
                <a:cs typeface="Times New Roman" panose="02020603050405020304" pitchFamily="18" charset="0"/>
              </a:rPr>
              <a:t>. </a:t>
            </a:r>
            <a:endPar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Times New Roman" panose="02020603050405020304" pitchFamily="18" charset="0"/>
                <a:cs typeface="Times New Roman" panose="02020603050405020304" pitchFamily="18" charset="0"/>
              </a:rPr>
              <a:t>4. </a:t>
            </a:r>
            <a:r>
              <a:rPr lang="en-US" sz="5400" b="1" dirty="0" err="1">
                <a:solidFill>
                  <a:prstClr val="black"/>
                </a:solidFill>
                <a:latin typeface="Times New Roman" panose="02020603050405020304" pitchFamily="18" charset="0"/>
                <a:cs typeface="Times New Roman" panose="02020603050405020304" pitchFamily="18" charset="0"/>
              </a:rPr>
              <a:t>Đâu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là</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cách</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hiểu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đúng</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về</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cụm</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từ</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hai</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mươi</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năm</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lẻ</a:t>
            </a:r>
            <a:r>
              <a:rPr lang="en-US" sz="5400" b="1" dirty="0">
                <a:solidFill>
                  <a:prstClr val="black"/>
                </a:solidFill>
                <a:latin typeface="Times New Roman" panose="02020603050405020304" pitchFamily="18" charset="0"/>
                <a:cs typeface="Times New Roman" panose="02020603050405020304" pitchFamily="18" charset="0"/>
              </a:rPr>
              <a:t>”?</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 </a:t>
            </a:r>
            <a:r>
              <a:rPr lang="en-US" sz="4400" noProof="0" dirty="0" err="1">
                <a:solidFill>
                  <a:schemeClr val="bg1"/>
                </a:solidFill>
                <a:latin typeface="Times New Roman" panose="02020603050405020304" pitchFamily="18" charset="0"/>
                <a:cs typeface="Times New Roman" panose="02020603050405020304" pitchFamily="18" charset="0"/>
              </a:rPr>
              <a:t>S</a:t>
            </a:r>
            <a:r>
              <a:rPr lang="en-US" sz="4400" dirty="0">
                <a:solidFill>
                  <a:schemeClr val="bg1"/>
                </a:solidFill>
                <a:latin typeface="Times New Roman" panose="02020603050405020304" pitchFamily="18" charset="0"/>
                <a:cs typeface="Times New Roman" panose="02020603050405020304" pitchFamily="18" charset="0"/>
              </a:rPr>
              <a:t>ố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nuôi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dạy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ở </a:t>
            </a:r>
            <a:r>
              <a:rPr lang="en-US" sz="4400" dirty="0" err="1">
                <a:solidFill>
                  <a:schemeClr val="bg1"/>
                </a:solidFill>
                <a:latin typeface="Times New Roman" panose="02020603050405020304" pitchFamily="18" charset="0"/>
                <a:cs typeface="Times New Roman" panose="02020603050405020304" pitchFamily="18" charset="0"/>
              </a:rPr>
              <a:t>ẩn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núi</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9041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Sống lạc quan và yêu đời </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tx1"/>
                </a:solidFill>
                <a:latin typeface="Times New Roman" panose="02020603050405020304" pitchFamily="18" charset="0"/>
                <a:cs typeface="Times New Roman" panose="02020603050405020304" pitchFamily="18" charset="0"/>
              </a:rPr>
              <a:t>5. </a:t>
            </a:r>
            <a:r>
              <a:rPr lang="vi-VN" sz="5400" b="1" dirty="0">
                <a:solidFill>
                  <a:schemeClr val="tx1"/>
                </a:solidFill>
                <a:latin typeface="Times New Roman" panose="02020603050405020304" pitchFamily="18" charset="0"/>
                <a:cs typeface="Times New Roman" panose="02020603050405020304" pitchFamily="18" charset="0"/>
              </a:rPr>
              <a:t>Bài thơ “Bài ca chúc Tết thanh niên” nhằm gửi gắm điều gì đến thế hệ trẻ?</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Trân trọng gia đình và bạn bè </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Nêu cao tinh thần dân tộc và đấu tranh cho độc lập </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Yêu thiên nhiên và bảo vệ môi trường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845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Thời kỳ Bắc thuộc </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6. </a:t>
            </a:r>
            <a:r>
              <a:rPr lang="vi-VN" sz="4800" b="1" dirty="0">
                <a:solidFill>
                  <a:schemeClr val="tx1"/>
                </a:solidFill>
                <a:latin typeface="Times New Roman" panose="02020603050405020304" pitchFamily="18" charset="0"/>
                <a:cs typeface="Times New Roman" panose="02020603050405020304" pitchFamily="18" charset="0"/>
              </a:rPr>
              <a:t>Phan Bội Châu là nhà thơ thuộc thời kỳ nào?</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mj-lt"/>
              </a:rPr>
              <a:t>B</a:t>
            </a:r>
            <a:r>
              <a:rPr lang="vi-VN" sz="4800" dirty="0">
                <a:latin typeface="+mj-lt"/>
              </a:rPr>
              <a:t>. Thời kỳ đổi mới </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Thời kỳ hiện đại </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mj-lt"/>
              </a:rPr>
              <a:t>D</a:t>
            </a:r>
            <a:r>
              <a:rPr lang="vi-VN" sz="4800" dirty="0">
                <a:latin typeface="+mj-lt"/>
              </a:rPr>
              <a:t>. Thời kỳ Pháp thuộc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6788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prstClr val="white"/>
                </a:solidFill>
                <a:latin typeface="Times New Roman" panose="02020603050405020304" pitchFamily="18" charset="0"/>
                <a:cs typeface="Times New Roman" panose="02020603050405020304" pitchFamily="18" charset="0"/>
              </a:rPr>
              <a:t>A. (1): 3, (2):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endParaRPr lang="vi-VN" sz="44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7. </a:t>
            </a:r>
            <a:r>
              <a:rPr lang="en-US" sz="4800" b="1" dirty="0" err="1">
                <a:solidFill>
                  <a:prstClr val="black"/>
                </a:solidFill>
                <a:latin typeface="Times New Roman" panose="02020603050405020304" pitchFamily="18" charset="0"/>
                <a:cs typeface="Times New Roman" panose="02020603050405020304" pitchFamily="18" charset="0"/>
              </a:rPr>
              <a:t>Điền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từ</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còn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thiếu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chỗ</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chấm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Bố</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cục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chia </a:t>
            </a:r>
            <a:r>
              <a:rPr lang="en-US" sz="4800" dirty="0" err="1">
                <a:solidFill>
                  <a:prstClr val="black"/>
                </a:solidFill>
                <a:latin typeface="Times New Roman" panose="02020603050405020304" pitchFamily="18" charset="0"/>
                <a:cs typeface="Times New Roman" panose="02020603050405020304" pitchFamily="18" charset="0"/>
              </a:rPr>
              <a:t>làm</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gắn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chặt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Đoạn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prstClr val="black"/>
                </a:solidFill>
                <a:latin typeface="Times New Roman" panose="02020603050405020304" pitchFamily="18" charset="0"/>
                <a:cs typeface="Times New Roman" panose="02020603050405020304" pitchFamily="18" charset="0"/>
              </a:rPr>
              <a:t>nhưng</a:t>
            </a:r>
            <a:r>
              <a:rPr lang="en-US" sz="4800" dirty="0">
                <a:solidFill>
                  <a:prstClr val="black"/>
                </a:solidFill>
                <a:latin typeface="Times New Roman" panose="02020603050405020304" pitchFamily="18" charset="0"/>
                <a:cs typeface="Times New Roman" panose="02020603050405020304" pitchFamily="18" charset="0"/>
              </a:rPr>
              <a:t> sang </a:t>
            </a:r>
            <a:r>
              <a:rPr lang="en-US" sz="4800" dirty="0" err="1">
                <a:solidFill>
                  <a:prstClr val="black"/>
                </a:solidFill>
                <a:latin typeface="Times New Roman" panose="02020603050405020304" pitchFamily="18" charset="0"/>
                <a:cs typeface="Times New Roman" panose="02020603050405020304" pitchFamily="18" charset="0"/>
              </a:rPr>
              <a:t>đoạn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trở</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nên</a:t>
            </a:r>
            <a:r>
              <a:rPr lang="en-US" sz="4800" dirty="0">
                <a:solidFill>
                  <a:prstClr val="black"/>
                </a:solidFill>
                <a:latin typeface="Times New Roman" panose="02020603050405020304" pitchFamily="18" charset="0"/>
                <a:cs typeface="Times New Roman" panose="02020603050405020304" pitchFamily="18" charset="0"/>
              </a:rPr>
              <a:t> (3)……</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Times New Roman" panose="02020603050405020304" pitchFamily="18" charset="0"/>
                <a:cs typeface="Times New Roman" panose="02020603050405020304" pitchFamily="18" charset="0"/>
              </a:rPr>
              <a:t>B. (1): 2, (2):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endPar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prstClr val="white"/>
                </a:solidFill>
                <a:latin typeface="Times New Roman" panose="02020603050405020304" pitchFamily="18" charset="0"/>
                <a:cs typeface="Times New Roman" panose="02020603050405020304" pitchFamily="18" charset="0"/>
              </a:rPr>
              <a:t>C. (1): 2, (2):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endParaRPr lang="vi-VN" sz="44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prstClr val="white"/>
                </a:solidFill>
                <a:latin typeface="Times New Roman" panose="02020603050405020304" pitchFamily="18" charset="0"/>
                <a:cs typeface="Times New Roman" panose="02020603050405020304" pitchFamily="18" charset="0"/>
              </a:rPr>
              <a:t>D. (1): 3, (2):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endParaRPr lang="vi-VN" sz="44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970940" y="2400300"/>
            <a:ext cx="1839459" cy="1762203"/>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010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6.41848E-17 -2.22222E-6 L -0.29852 0.23287 " pathEditMode="relative" rAng="0" ptsTypes="AA">
                                      <p:cBhvr>
                                        <p:cTn id="69" dur="2000" fill="hold"/>
                                        <p:tgtEl>
                                          <p:spTgt spid="10"/>
                                        </p:tgtEl>
                                        <p:attrNameLst>
                                          <p:attrName>ppt_x</p:attrName>
                                          <p:attrName>ppt_y</p:attrName>
                                        </p:attrNameLst>
                                      </p:cBhvr>
                                      <p:rCtr x="-15000" y="11481"/>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4533901"/>
            <a:ext cx="11032436" cy="540523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Xú</a:t>
            </a:r>
            <a:r>
              <a:rPr lang="en-US" sz="4800" i="1" dirty="0">
                <a:solidFill>
                  <a:prstClr val="white"/>
                </a:solidFill>
                <a:latin typeface="Times New Roman" panose="02020603050405020304" pitchFamily="18" charset="0"/>
                <a:cs typeface="Times New Roman" panose="02020603050405020304" pitchFamily="18" charset="0"/>
              </a:rPr>
              <a:t>m </a:t>
            </a:r>
            <a:r>
              <a:rPr lang="en-US" sz="4800" i="1" dirty="0" err="1">
                <a:solidFill>
                  <a:prstClr val="white"/>
                </a:solidFill>
                <a:latin typeface="Times New Roman" panose="02020603050405020304" pitchFamily="18" charset="0"/>
                <a:cs typeface="Times New Roman" panose="02020603050405020304" pitchFamily="18" charset="0"/>
              </a:rPr>
              <a:t>vai</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vào</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xốc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vác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cựu</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giang</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sơn</a:t>
            </a:r>
            <a:r>
              <a:rPr lang="en-US" sz="4800" i="1" dirty="0">
                <a:solidFill>
                  <a:prstClr val="white"/>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Dựn</a:t>
            </a:r>
            <a:r>
              <a:rPr lang="en-US" sz="4800" i="1" dirty="0">
                <a:solidFill>
                  <a:prstClr val="white"/>
                </a:solidFill>
                <a:latin typeface="Times New Roman" panose="02020603050405020304" pitchFamily="18" charset="0"/>
                <a:cs typeface="Times New Roman" panose="02020603050405020304" pitchFamily="18" charset="0"/>
              </a:rPr>
              <a:t>g </a:t>
            </a:r>
            <a:r>
              <a:rPr lang="en-US" sz="4800" i="1" dirty="0" err="1">
                <a:solidFill>
                  <a:prstClr val="white"/>
                </a:solidFill>
                <a:latin typeface="Times New Roman" panose="02020603050405020304" pitchFamily="18" charset="0"/>
                <a:cs typeface="Times New Roman" panose="02020603050405020304" pitchFamily="18" charset="0"/>
              </a:rPr>
              <a:t>gan</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óc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lên</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đánh</a:t>
            </a:r>
            <a:r>
              <a:rPr lang="en-US" sz="4800" i="1" dirty="0">
                <a:solidFill>
                  <a:prstClr val="white"/>
                </a:solidFill>
                <a:latin typeface="Times New Roman" panose="02020603050405020304" pitchFamily="18" charset="0"/>
                <a:cs typeface="Times New Roman" panose="02020603050405020304" pitchFamily="18" charset="0"/>
              </a:rPr>
              <a:t> tan </a:t>
            </a:r>
            <a:r>
              <a:rPr lang="en-US" sz="4800" i="1" dirty="0" err="1">
                <a:solidFill>
                  <a:prstClr val="white"/>
                </a:solidFill>
                <a:latin typeface="Times New Roman" panose="02020603050405020304" pitchFamily="18" charset="0"/>
                <a:cs typeface="Times New Roman" panose="02020603050405020304" pitchFamily="18" charset="0"/>
              </a:rPr>
              <a:t>sắt</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lửa</a:t>
            </a:r>
            <a:r>
              <a:rPr lang="en-US" sz="4800" i="1" dirty="0">
                <a:solidFill>
                  <a:prstClr val="white"/>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Xối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máu</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nóng</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rửa</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vết</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nhơ</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nô</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lệ</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2009697"/>
            <a:ext cx="1882695" cy="1762203"/>
          </a:xfrm>
          <a:prstGeom prst="rect">
            <a:avLst/>
          </a:prstGeom>
        </p:spPr>
      </p:pic>
      <p:sp>
        <p:nvSpPr>
          <p:cNvPr id="11"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808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childTnLst>
                          </p:cTn>
                        </p:par>
                        <p:par>
                          <p:cTn id="24" fill="hold">
                            <p:stCondLst>
                              <p:cond delay="500"/>
                            </p:stCondLst>
                            <p:childTnLst>
                              <p:par>
                                <p:cTn id="25" presetID="35" presetClass="path" presetSubtype="0" accel="50000" decel="50000" fill="hold" nodeType="afterEffect">
                                  <p:stCondLst>
                                    <p:cond delay="0"/>
                                  </p:stCondLst>
                                  <p:childTnLst>
                                    <p:animMotion origin="layout" path="M -4.16667E-7 -4.07407E-6 L -0.39792 0.65301 " pathEditMode="relative" rAng="0" ptsTypes="AA">
                                      <p:cBhvr>
                                        <p:cTn id="26" dur="2000" fill="hold"/>
                                        <p:tgtEl>
                                          <p:spTgt spid="10"/>
                                        </p:tgtEl>
                                        <p:attrNameLst>
                                          <p:attrName>ppt_x</p:attrName>
                                          <p:attrName>ppt_y</p:attrName>
                                        </p:attrNameLst>
                                      </p:cBhvr>
                                      <p:rCtr x="-19896" y="32639"/>
                                    </p:animMotion>
                                  </p:childTnLst>
                                </p:cTn>
                              </p:par>
                            </p:childTnLst>
                          </p:cTn>
                        </p:par>
                      </p:childTnLst>
                    </p:cTn>
                  </p:par>
                </p:childTnLst>
              </p:cTn>
              <p:nextCondLst>
                <p:cond evt="onClick" delay="0">
                  <p:tgtEl>
                    <p:spTgt spid="10"/>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xmlns=""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B1AC492-0C8C-40BA-69E5-82095DFE4BB0}"/>
              </a:ext>
            </a:extLst>
          </p:cNvPr>
          <p:cNvSpPr txBox="1"/>
          <p:nvPr/>
        </p:nvSpPr>
        <p:spPr>
          <a:xfrm>
            <a:off x="2362200" y="3086100"/>
            <a:ext cx="12684055"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Đọc</a:t>
            </a:r>
            <a:r>
              <a:rPr lang="en-US" sz="4400" dirty="0">
                <a:solidFill>
                  <a:srgbClr val="0D0D0D"/>
                </a:solidFill>
                <a:latin typeface="Times New Roman" panose="02020603050405020304" pitchFamily="18" charset="0"/>
                <a:cs typeface="Times New Roman" panose="02020603050405020304" pitchFamily="18" charset="0"/>
              </a:rPr>
              <a:t> to,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diễn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cảm</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Giọng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đọc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lúc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hồn</a:t>
            </a:r>
            <a:endParaRPr lang="en-US" sz="4400" dirty="0">
              <a:solidFill>
                <a:srgbClr val="0D0D0D"/>
              </a:solidFill>
              <a:latin typeface="Times New Roman" panose="02020603050405020304" pitchFamily="18" charset="0"/>
              <a:cs typeface="Times New Roman" panose="02020603050405020304" pitchFamily="18" charset="0"/>
            </a:endParaRPr>
          </a:p>
        </p:txBody>
      </p:sp>
      <p:sp>
        <p:nvSpPr>
          <p:cNvPr id="4" name="Freeform 9"/>
          <p:cNvSpPr/>
          <p:nvPr/>
        </p:nvSpPr>
        <p:spPr>
          <a:xfrm>
            <a:off x="14379054" y="4356100"/>
            <a:ext cx="3908946" cy="5930900"/>
          </a:xfrm>
          <a:custGeom>
            <a:avLst/>
            <a:gdLst/>
            <a:ahLst/>
            <a:cxnLst/>
            <a:rect l="l" t="t" r="r" b="b"/>
            <a:pathLst>
              <a:path w="1851546" h="3932488">
                <a:moveTo>
                  <a:pt x="0" y="0"/>
                </a:moveTo>
                <a:lnTo>
                  <a:pt x="1851546" y="0"/>
                </a:lnTo>
                <a:lnTo>
                  <a:pt x="1851546" y="3932487"/>
                </a:lnTo>
                <a:lnTo>
                  <a:pt x="0" y="393248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C8E8A61-0FE7-DCDA-3994-5F26D7DBADB4}"/>
              </a:ext>
            </a:extLst>
          </p:cNvPr>
          <p:cNvSpPr txBox="1"/>
          <p:nvPr/>
        </p:nvSpPr>
        <p:spPr>
          <a:xfrm>
            <a:off x="3048000" y="571500"/>
            <a:ext cx="1268405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err="1">
                <a:solidFill>
                  <a:srgbClr val="FF0000"/>
                </a:solidFill>
                <a:latin typeface="#9Slide05 SVNVanilla Daisy Pro" panose="00000500000000000000" pitchFamily="2" charset="0"/>
                <a:cs typeface="Times New Roman" panose="02020603050405020304" pitchFamily="18" charset="0"/>
              </a:rPr>
              <a:t>Bài</a:t>
            </a:r>
            <a:r>
              <a:rPr lang="en-US" sz="4400" b="1" dirty="0">
                <a:solidFill>
                  <a:srgbClr val="FF0000"/>
                </a:solidFill>
                <a:latin typeface="#9Slide05 SVNVanilla Daisy Pro" panose="00000500000000000000" pitchFamily="2" charset="0"/>
                <a:cs typeface="Times New Roman" panose="02020603050405020304" pitchFamily="18" charset="0"/>
              </a:rPr>
              <a:t> ca </a:t>
            </a:r>
            <a:r>
              <a:rPr lang="en-US" sz="4400" b="1" dirty="0" err="1">
                <a:solidFill>
                  <a:srgbClr val="FF0000"/>
                </a:solidFill>
                <a:latin typeface="#9Slide05 SVNVanilla Daisy Pro" panose="00000500000000000000" pitchFamily="2" charset="0"/>
                <a:cs typeface="Times New Roman" panose="02020603050405020304" pitchFamily="18" charset="0"/>
              </a:rPr>
              <a:t>chúc</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Tết</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thanh</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niên</a:t>
            </a:r>
            <a:r>
              <a:rPr lang="en-US" sz="4400" b="1" dirty="0">
                <a:solidFill>
                  <a:srgbClr val="FF0000"/>
                </a:solidFill>
                <a:latin typeface="#9Slide05 SVNVanilla Daisy Pro" panose="00000500000000000000" pitchFamily="2" charset="0"/>
                <a:cs typeface="Times New Roman" panose="02020603050405020304" pitchFamily="18" charset="0"/>
              </a:rPr>
              <a:t> (Phan </a:t>
            </a:r>
            <a:r>
              <a:rPr lang="en-US" sz="4400" b="1" dirty="0" err="1">
                <a:solidFill>
                  <a:srgbClr val="FF0000"/>
                </a:solidFill>
                <a:latin typeface="#9Slide05 SVNVanilla Daisy Pro" panose="00000500000000000000" pitchFamily="2" charset="0"/>
                <a:cs typeface="Times New Roman" panose="02020603050405020304" pitchFamily="18" charset="0"/>
              </a:rPr>
              <a:t>Bội</a:t>
            </a:r>
            <a:r>
              <a:rPr lang="en-US" sz="4400" b="1" dirty="0">
                <a:solidFill>
                  <a:srgbClr val="FF0000"/>
                </a:solidFill>
                <a:latin typeface="#9Slide05 SVNVanilla Daisy Pro" panose="00000500000000000000" pitchFamily="2" charset="0"/>
                <a:cs typeface="Times New Roman" panose="02020603050405020304" pitchFamily="18" charset="0"/>
              </a:rPr>
              <a:t> Châu) </a:t>
            </a:r>
          </a:p>
        </p:txBody>
      </p:sp>
      <p:sp>
        <p:nvSpPr>
          <p:cNvPr id="3" name="TextBox 2">
            <a:extLst>
              <a:ext uri="{FF2B5EF4-FFF2-40B4-BE49-F238E27FC236}">
                <a16:creationId xmlns:a16="http://schemas.microsoft.com/office/drawing/2014/main" xmlns="" id="{F8FA2D9E-94EE-2BF8-ED62-9437A3CB0BF9}"/>
              </a:ext>
            </a:extLst>
          </p:cNvPr>
          <p:cNvSpPr txBox="1"/>
          <p:nvPr/>
        </p:nvSpPr>
        <p:spPr>
          <a:xfrm>
            <a:off x="4572000" y="1638300"/>
            <a:ext cx="14249400" cy="82176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Bên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tiếng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vừa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gáy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Chim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ngỏ</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chào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mừng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Xuân </a:t>
            </a:r>
            <a:r>
              <a:rPr lang="en-US" sz="4400" dirty="0" err="1">
                <a:solidFill>
                  <a:srgbClr val="0D0D0D"/>
                </a:solidFill>
                <a:latin typeface="Times New Roman" panose="02020603050405020304" pitchFamily="18" charset="0"/>
                <a:cs typeface="Times New Roman" panose="02020603050405020304" pitchFamily="18" charset="0"/>
              </a:rPr>
              <a:t>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Thẹn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buồn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núi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tủi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Hai </a:t>
            </a:r>
            <a:r>
              <a:rPr lang="en-US" sz="4400" dirty="0" err="1">
                <a:solidFill>
                  <a:srgbClr val="0D0D0D"/>
                </a:solidFill>
                <a:latin typeface="Times New Roman" panose="02020603050405020304" pitchFamily="18" charset="0"/>
                <a:cs typeface="Times New Roman" panose="02020603050405020304" pitchFamily="18" charset="0"/>
              </a:rPr>
              <a:t>mươi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chua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Trời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may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khuây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khỏa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Mở</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vận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Xúm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vai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4" name="Freeform 2"/>
          <p:cNvSpPr/>
          <p:nvPr/>
        </p:nvSpPr>
        <p:spPr>
          <a:xfrm>
            <a:off x="381000" y="292100"/>
            <a:ext cx="4047934" cy="41148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xmlns="" id="{E8536236-C6CF-C005-6E40-4FE54D032737}"/>
              </a:ext>
            </a:extLst>
          </p:cNvPr>
          <p:cNvSpPr/>
          <p:nvPr/>
        </p:nvSpPr>
        <p:spPr>
          <a:xfrm>
            <a:off x="15316200" y="5372100"/>
            <a:ext cx="2191131" cy="4114800"/>
          </a:xfrm>
          <a:custGeom>
            <a:avLst/>
            <a:gdLst/>
            <a:ahLst/>
            <a:cxnLst/>
            <a:rect l="l" t="t" r="r" b="b"/>
            <a:pathLst>
              <a:path w="2191131" h="4114800">
                <a:moveTo>
                  <a:pt x="0" y="0"/>
                </a:moveTo>
                <a:lnTo>
                  <a:pt x="2191131" y="0"/>
                </a:lnTo>
                <a:lnTo>
                  <a:pt x="219113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71799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8FA2D9E-94EE-2BF8-ED62-9437A3CB0BF9}"/>
              </a:ext>
            </a:extLst>
          </p:cNvPr>
          <p:cNvSpPr txBox="1"/>
          <p:nvPr/>
        </p:nvSpPr>
        <p:spPr>
          <a:xfrm>
            <a:off x="4038600" y="1638300"/>
            <a:ext cx="12115800" cy="82176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êm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ghe</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Ai </a:t>
            </a:r>
            <a:r>
              <a:rPr lang="en-US" sz="4400" dirty="0" err="1">
                <a:solidFill>
                  <a:srgbClr val="0D0D0D"/>
                </a:solidFill>
                <a:latin typeface="Times New Roman" panose="02020603050405020304" pitchFamily="18" charset="0"/>
                <a:cs typeface="Times New Roman" panose="02020603050405020304" pitchFamily="18" charset="0"/>
              </a:rPr>
              <a:t>hữu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nay </a:t>
            </a:r>
            <a:r>
              <a:rPr lang="en-US" sz="4400" dirty="0" err="1">
                <a:solidFill>
                  <a:srgbClr val="0D0D0D"/>
                </a:solidFill>
                <a:latin typeface="Times New Roman" panose="02020603050405020304" pitchFamily="18" charset="0"/>
                <a:cs typeface="Times New Roman" panose="02020603050405020304" pitchFamily="18" charset="0"/>
              </a:rPr>
              <a:t>xin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gỏi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Xếp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bút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dưỡng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thần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chơi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ăn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đánh</a:t>
            </a:r>
            <a:r>
              <a:rPr lang="en-US" sz="4400" dirty="0">
                <a:solidFill>
                  <a:srgbClr val="0D0D0D"/>
                </a:solidFill>
                <a:latin typeface="Times New Roman" panose="02020603050405020304" pitchFamily="18" charset="0"/>
                <a:cs typeface="Times New Roman" panose="02020603050405020304" pitchFamily="18" charset="0"/>
              </a:rPr>
              <a:t> tan </a:t>
            </a:r>
            <a:r>
              <a:rPr lang="en-US" sz="4400" dirty="0" err="1">
                <a:solidFill>
                  <a:srgbClr val="0D0D0D"/>
                </a:solidFill>
                <a:latin typeface="Times New Roman" panose="02020603050405020304" pitchFamily="18" charset="0"/>
                <a:cs typeface="Times New Roman" panose="02020603050405020304" pitchFamily="18" charset="0"/>
              </a:rPr>
              <a:t>sắt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lửa</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máu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nóng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rửa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nhơ</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lệ</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chư</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quân</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Chữ</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a:t>
            </a:r>
            <a:r>
              <a:rPr lang="en-US" sz="4400" i="1" dirty="0">
                <a:solidFill>
                  <a:srgbClr val="0D0D0D"/>
                </a:solidFill>
                <a:latin typeface="Times New Roman" panose="02020603050405020304" pitchFamily="18" charset="0"/>
                <a:cs typeface="Times New Roman" panose="02020603050405020304" pitchFamily="18" charset="0"/>
              </a:rPr>
              <a:t>Phan </a:t>
            </a:r>
            <a:r>
              <a:rPr lang="en-US" sz="4400" i="1" dirty="0" err="1">
                <a:solidFill>
                  <a:srgbClr val="0D0D0D"/>
                </a:solidFill>
                <a:latin typeface="Times New Roman" panose="02020603050405020304" pitchFamily="18" charset="0"/>
                <a:cs typeface="Times New Roman" panose="02020603050405020304" pitchFamily="18" charset="0"/>
              </a:rPr>
              <a:t>Bội</a:t>
            </a:r>
            <a:r>
              <a:rPr lang="en-US" sz="4400" i="1" dirty="0">
                <a:solidFill>
                  <a:srgbClr val="0D0D0D"/>
                </a:solidFill>
                <a:latin typeface="Times New Roman" panose="02020603050405020304" pitchFamily="18" charset="0"/>
                <a:cs typeface="Times New Roman" panose="02020603050405020304" pitchFamily="18" charset="0"/>
              </a:rPr>
              <a:t> Châu – </a:t>
            </a:r>
            <a:r>
              <a:rPr lang="en-US" sz="4400" i="1" dirty="0" err="1">
                <a:solidFill>
                  <a:srgbClr val="0D0D0D"/>
                </a:solidFill>
                <a:latin typeface="Times New Roman" panose="02020603050405020304" pitchFamily="18" charset="0"/>
                <a:cs typeface="Times New Roman" panose="02020603050405020304" pitchFamily="18" charset="0"/>
              </a:rPr>
              <a:t>Tác</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phẩm</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lọc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Hải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Yến</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giới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thiệu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và</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tuyển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NXB </a:t>
            </a:r>
            <a:r>
              <a:rPr lang="en-US" sz="4400" dirty="0" err="1">
                <a:solidFill>
                  <a:srgbClr val="0D0D0D"/>
                </a:solidFill>
                <a:latin typeface="Times New Roman" panose="02020603050405020304" pitchFamily="18" charset="0"/>
                <a:cs typeface="Times New Roman" panose="02020603050405020304" pitchFamily="18" charset="0"/>
              </a:rPr>
              <a:t>Giáo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dục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nam</a:t>
            </a:r>
            <a:r>
              <a:rPr lang="en-US" sz="4400" dirty="0">
                <a:solidFill>
                  <a:srgbClr val="0D0D0D"/>
                </a:solidFill>
                <a:latin typeface="Times New Roman" panose="02020603050405020304" pitchFamily="18" charset="0"/>
                <a:cs typeface="Times New Roman" panose="02020603050405020304" pitchFamily="18" charset="0"/>
              </a:rPr>
              <a:t>, 2009, tr 64-65)</a:t>
            </a:r>
          </a:p>
        </p:txBody>
      </p:sp>
      <p:sp>
        <p:nvSpPr>
          <p:cNvPr id="5" name="Freeform 2">
            <a:extLst>
              <a:ext uri="{FF2B5EF4-FFF2-40B4-BE49-F238E27FC236}">
                <a16:creationId xmlns:a16="http://schemas.microsoft.com/office/drawing/2014/main" xmlns="" id="{B5289CF9-5071-4D5D-4E6E-E9B682BAAACF}"/>
              </a:ext>
            </a:extLst>
          </p:cNvPr>
          <p:cNvSpPr/>
          <p:nvPr/>
        </p:nvSpPr>
        <p:spPr>
          <a:xfrm>
            <a:off x="381000" y="292100"/>
            <a:ext cx="4047934" cy="41148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xmlns="" id="{83A6BDB6-6D2A-4306-F686-6237B13939FF}"/>
              </a:ext>
            </a:extLst>
          </p:cNvPr>
          <p:cNvSpPr/>
          <p:nvPr/>
        </p:nvSpPr>
        <p:spPr>
          <a:xfrm>
            <a:off x="15163800" y="2628900"/>
            <a:ext cx="2191131" cy="4114800"/>
          </a:xfrm>
          <a:custGeom>
            <a:avLst/>
            <a:gdLst/>
            <a:ahLst/>
            <a:cxnLst/>
            <a:rect l="l" t="t" r="r" b="b"/>
            <a:pathLst>
              <a:path w="2191131" h="4114800">
                <a:moveTo>
                  <a:pt x="0" y="0"/>
                </a:moveTo>
                <a:lnTo>
                  <a:pt x="2191131" y="0"/>
                </a:lnTo>
                <a:lnTo>
                  <a:pt x="219113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xmlns="" id="{909B9209-42ED-8EA4-8DBE-E64C53FC9FCF}"/>
              </a:ext>
            </a:extLst>
          </p:cNvPr>
          <p:cNvSpPr txBox="1"/>
          <p:nvPr/>
        </p:nvSpPr>
        <p:spPr>
          <a:xfrm>
            <a:off x="3048000" y="571500"/>
            <a:ext cx="1268405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err="1">
                <a:solidFill>
                  <a:srgbClr val="FF0000"/>
                </a:solidFill>
                <a:latin typeface="#9Slide05 SVNVanilla Daisy Pro" panose="00000500000000000000" pitchFamily="2" charset="0"/>
                <a:cs typeface="Times New Roman" panose="02020603050405020304" pitchFamily="18" charset="0"/>
              </a:rPr>
              <a:t>Bài</a:t>
            </a:r>
            <a:r>
              <a:rPr lang="en-US" sz="4400" b="1" dirty="0">
                <a:solidFill>
                  <a:srgbClr val="FF0000"/>
                </a:solidFill>
                <a:latin typeface="#9Slide05 SVNVanilla Daisy Pro" panose="00000500000000000000" pitchFamily="2" charset="0"/>
                <a:cs typeface="Times New Roman" panose="02020603050405020304" pitchFamily="18" charset="0"/>
              </a:rPr>
              <a:t> ca </a:t>
            </a:r>
            <a:r>
              <a:rPr lang="en-US" sz="4400" b="1" dirty="0" err="1">
                <a:solidFill>
                  <a:srgbClr val="FF0000"/>
                </a:solidFill>
                <a:latin typeface="#9Slide05 SVNVanilla Daisy Pro" panose="00000500000000000000" pitchFamily="2" charset="0"/>
                <a:cs typeface="Times New Roman" panose="02020603050405020304" pitchFamily="18" charset="0"/>
              </a:rPr>
              <a:t>chúc</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Tết</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thanh</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niên</a:t>
            </a:r>
            <a:r>
              <a:rPr lang="en-US" sz="4400" b="1" dirty="0">
                <a:solidFill>
                  <a:srgbClr val="FF0000"/>
                </a:solidFill>
                <a:latin typeface="#9Slide05 SVNVanilla Daisy Pro" panose="00000500000000000000" pitchFamily="2" charset="0"/>
                <a:cs typeface="Times New Roman" panose="02020603050405020304" pitchFamily="18" charset="0"/>
              </a:rPr>
              <a:t> (Phan </a:t>
            </a:r>
            <a:r>
              <a:rPr lang="en-US" sz="4400" b="1" dirty="0" err="1">
                <a:solidFill>
                  <a:srgbClr val="FF0000"/>
                </a:solidFill>
                <a:latin typeface="#9Slide05 SVNVanilla Daisy Pro" panose="00000500000000000000" pitchFamily="2" charset="0"/>
                <a:cs typeface="Times New Roman" panose="02020603050405020304" pitchFamily="18" charset="0"/>
              </a:rPr>
              <a:t>Bội</a:t>
            </a:r>
            <a:r>
              <a:rPr lang="en-US" sz="4400" b="1" dirty="0">
                <a:solidFill>
                  <a:srgbClr val="FF0000"/>
                </a:solidFill>
                <a:latin typeface="#9Slide05 SVNVanilla Daisy Pro" panose="00000500000000000000" pitchFamily="2" charset="0"/>
                <a:cs typeface="Times New Roman" panose="02020603050405020304" pitchFamily="18" charset="0"/>
              </a:rPr>
              <a:t> Châu) </a:t>
            </a:r>
          </a:p>
        </p:txBody>
      </p:sp>
    </p:spTree>
    <p:extLst>
      <p:ext uri="{BB962C8B-B14F-4D97-AF65-F5344CB8AC3E}">
        <p14:creationId xmlns:p14="http://schemas.microsoft.com/office/powerpoint/2010/main" val="4310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xmlns=""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DD33507-F355-9162-96E7-8CB02AFB4E27}"/>
              </a:ext>
            </a:extLst>
          </p:cNvPr>
          <p:cNvSpPr txBox="1"/>
          <p:nvPr/>
        </p:nvSpPr>
        <p:spPr>
          <a:xfrm>
            <a:off x="1219200" y="2757647"/>
            <a:ext cx="163068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cao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mặt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hẹp</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a:solidFill>
                  <a:srgbClr val="0D0D0D"/>
                </a:solidFill>
                <a:latin typeface="Times New Roman" panose="02020603050405020304" pitchFamily="18" charset="0"/>
                <a:cs typeface="Times New Roman" panose="02020603050405020304" pitchFamily="18" charset="0"/>
              </a:rPr>
              <a:t>Hai </a:t>
            </a:r>
            <a:r>
              <a:rPr lang="en-US" sz="4400" b="1" dirty="0" err="1">
                <a:solidFill>
                  <a:srgbClr val="0D0D0D"/>
                </a:solidFill>
                <a:latin typeface="Times New Roman" panose="02020603050405020304" pitchFamily="18" charset="0"/>
                <a:cs typeface="Times New Roman" panose="02020603050405020304" pitchFamily="18" charset="0"/>
              </a:rPr>
              <a:t>mươi</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năm</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Phan </a:t>
            </a:r>
            <a:r>
              <a:rPr lang="en-US" sz="4400" dirty="0" err="1">
                <a:solidFill>
                  <a:srgbClr val="0D0D0D"/>
                </a:solidFill>
                <a:latin typeface="Times New Roman" panose="02020603050405020304" pitchFamily="18" charset="0"/>
                <a:cs typeface="Times New Roman" panose="02020603050405020304" pitchFamily="18" charset="0"/>
              </a:rPr>
              <a:t>Bội</a:t>
            </a:r>
            <a:r>
              <a:rPr lang="en-US" sz="4400" dirty="0">
                <a:solidFill>
                  <a:srgbClr val="0D0D0D"/>
                </a:solidFill>
                <a:latin typeface="Times New Roman" panose="02020603050405020304" pitchFamily="18" charset="0"/>
                <a:cs typeface="Times New Roman" panose="02020603050405020304" pitchFamily="18" charset="0"/>
              </a:rPr>
              <a:t> Châu </a:t>
            </a:r>
            <a:r>
              <a:rPr lang="en-US" sz="4400" dirty="0" err="1">
                <a:solidFill>
                  <a:srgbClr val="0D0D0D"/>
                </a:solidFill>
                <a:latin typeface="Times New Roman" panose="02020603050405020304" pitchFamily="18" charset="0"/>
                <a:cs typeface="Times New Roman" panose="02020603050405020304" pitchFamily="18" charset="0"/>
              </a:rPr>
              <a:t>bôn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hoạt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động</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ngoài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Đầu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chỉ</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lỏng</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Huế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dù</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kham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khổ</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thốn</a:t>
            </a:r>
            <a:r>
              <a:rPr lang="en-US" sz="4400" dirty="0">
                <a:solidFill>
                  <a:srgbClr val="0D0D0D"/>
                </a:solidFill>
                <a:latin typeface="Times New Roman" panose="02020603050405020304" pitchFamily="18" charset="0"/>
                <a:cs typeface="Times New Roman" panose="02020603050405020304" pitchFamily="18" charset="0"/>
              </a:rPr>
              <a:t>, Phan </a:t>
            </a:r>
            <a:r>
              <a:rPr lang="en-US" sz="4400" dirty="0" err="1">
                <a:solidFill>
                  <a:srgbClr val="0D0D0D"/>
                </a:solidFill>
                <a:latin typeface="Times New Roman" panose="02020603050405020304" pitchFamily="18" charset="0"/>
                <a:cs typeface="Times New Roman" panose="02020603050405020304" pitchFamily="18" charset="0"/>
              </a:rPr>
              <a:t>Bội</a:t>
            </a:r>
            <a:r>
              <a:rPr lang="en-US" sz="4400" dirty="0">
                <a:solidFill>
                  <a:srgbClr val="0D0D0D"/>
                </a:solidFill>
                <a:latin typeface="Times New Roman" panose="02020603050405020304" pitchFamily="18" charset="0"/>
                <a:cs typeface="Times New Roman" panose="02020603050405020304" pitchFamily="18" charset="0"/>
              </a:rPr>
              <a:t> Châu </a:t>
            </a:r>
            <a:r>
              <a:rPr lang="en-US" sz="4400" dirty="0" err="1">
                <a:solidFill>
                  <a:srgbClr val="0D0D0D"/>
                </a:solidFill>
                <a:latin typeface="Times New Roman" panose="02020603050405020304" pitchFamily="18" charset="0"/>
                <a:cs typeface="Times New Roman" panose="02020603050405020304" pitchFamily="18" charset="0"/>
              </a:rPr>
              <a:t>vẫn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nuôi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dạy</a:t>
            </a:r>
            <a:r>
              <a:rPr lang="en-US" sz="4400" dirty="0">
                <a:solidFill>
                  <a:srgbClr val="0D0D0D"/>
                </a:solidFill>
                <a:latin typeface="Times New Roman" panose="02020603050405020304" pitchFamily="18" charset="0"/>
                <a:cs typeface="Times New Roman" panose="02020603050405020304" pitchFamily="18" charset="0"/>
              </a:rPr>
              <a:t> con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đồng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hi </a:t>
            </a:r>
            <a:r>
              <a:rPr lang="en-US" sz="4400" dirty="0" err="1">
                <a:solidFill>
                  <a:srgbClr val="0D0D0D"/>
                </a:solidFill>
                <a:latin typeface="Times New Roman" panose="02020603050405020304" pitchFamily="18" charset="0"/>
                <a:cs typeface="Times New Roman" panose="02020603050405020304" pitchFamily="18" charset="0"/>
              </a:rPr>
              <a:t>sinh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Cựu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giang</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 non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kỉ</a:t>
            </a:r>
            <a:r>
              <a:rPr lang="en-US" sz="4400" dirty="0">
                <a:solidFill>
                  <a:srgbClr val="0D0D0D"/>
                </a:solidFill>
                <a:latin typeface="Times New Roman" panose="02020603050405020304" pitchFamily="18" charset="0"/>
                <a:cs typeface="Times New Roman" panose="02020603050405020304" pitchFamily="18" charset="0"/>
              </a:rPr>
              <a:t> XX </a:t>
            </a:r>
            <a:r>
              <a:rPr lang="en-US" sz="4400" dirty="0" err="1">
                <a:solidFill>
                  <a:srgbClr val="0D0D0D"/>
                </a:solidFill>
                <a:latin typeface="Times New Roman" panose="02020603050405020304" pitchFamily="18" charset="0"/>
                <a:cs typeface="Times New Roman" panose="02020603050405020304" pitchFamily="18" charset="0"/>
              </a:rPr>
              <a:t>thường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cụm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để</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chỉ</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chủ</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lập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tình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thực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Pháp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6" name="Freeform 2"/>
          <p:cNvSpPr/>
          <p:nvPr/>
        </p:nvSpPr>
        <p:spPr>
          <a:xfrm>
            <a:off x="15849600" y="-1745698"/>
            <a:ext cx="5133213" cy="8229600"/>
          </a:xfrm>
          <a:custGeom>
            <a:avLst/>
            <a:gdLst/>
            <a:ahLst/>
            <a:cxnLst/>
            <a:rect l="l" t="t" r="r" b="b"/>
            <a:pathLst>
              <a:path w="5133213" h="8229600">
                <a:moveTo>
                  <a:pt x="0" y="0"/>
                </a:moveTo>
                <a:lnTo>
                  <a:pt x="5133213" y="0"/>
                </a:lnTo>
                <a:lnTo>
                  <a:pt x="5133213" y="8229600"/>
                </a:lnTo>
                <a:lnTo>
                  <a:pt x="0" y="8229600"/>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xmlns="" id="{9FC7E5CE-EA25-951B-8AE0-FCD5AD7DE8B2}"/>
              </a:ext>
            </a:extLst>
          </p:cNvPr>
          <p:cNvSpPr/>
          <p:nvPr/>
        </p:nvSpPr>
        <p:spPr>
          <a:xfrm>
            <a:off x="-152400" y="9063736"/>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xmlns="" id="{BDF5CA85-BEAF-59CB-7E8E-DA0226E495A5}"/>
              </a:ext>
            </a:extLst>
          </p:cNvPr>
          <p:cNvSpPr/>
          <p:nvPr/>
        </p:nvSpPr>
        <p:spPr>
          <a:xfrm>
            <a:off x="14097000" y="9042241"/>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xmlns="" id="{6A136ED6-DDCA-F277-209B-ED7E922430E8}"/>
              </a:ext>
            </a:extLst>
          </p:cNvPr>
          <p:cNvSpPr/>
          <p:nvPr/>
        </p:nvSpPr>
        <p:spPr>
          <a:xfrm>
            <a:off x="6946900" y="9081424"/>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xmlns=""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DD33507-F355-9162-96E7-8CB02AFB4E27}"/>
              </a:ext>
            </a:extLst>
          </p:cNvPr>
          <p:cNvSpPr txBox="1"/>
          <p:nvPr/>
        </p:nvSpPr>
        <p:spPr>
          <a:xfrm>
            <a:off x="2362200" y="3086100"/>
            <a:ext cx="12684055" cy="5509200"/>
          </a:xfrm>
          <a:prstGeom prst="rect">
            <a:avLst/>
          </a:prstGeom>
          <a:noFill/>
        </p:spPr>
        <p:txBody>
          <a:bodyPr wrap="square">
            <a:spAutoFit/>
          </a:bodyPr>
          <a:lstStyle/>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Ghe</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lúc</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Chư</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quân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tân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hựu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Theo </a:t>
            </a:r>
            <a:r>
              <a:rPr lang="en-US" sz="4400" dirty="0" err="1">
                <a:solidFill>
                  <a:srgbClr val="0D0D0D"/>
                </a:solidFill>
                <a:latin typeface="Times New Roman" panose="02020603050405020304" pitchFamily="18" charset="0"/>
                <a:cs typeface="Times New Roman" panose="02020603050405020304" pitchFamily="18" charset="0"/>
              </a:rPr>
              <a:t>sách</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Đại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học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cuốn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điển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Trung </a:t>
            </a:r>
            <a:r>
              <a:rPr lang="en-US" sz="4400" dirty="0" err="1">
                <a:solidFill>
                  <a:srgbClr val="0D0D0D"/>
                </a:solidFill>
                <a:latin typeface="Times New Roman" panose="02020603050405020304" pitchFamily="18" charset="0"/>
                <a:cs typeface="Times New Roman" panose="02020603050405020304" pitchFamily="18" charset="0"/>
              </a:rPr>
              <a:t>Quốc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đề</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thùng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tắm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vua</a:t>
            </a:r>
            <a:r>
              <a:rPr lang="en-US" sz="4400" dirty="0">
                <a:solidFill>
                  <a:srgbClr val="0D0D0D"/>
                </a:solidFill>
                <a:latin typeface="Times New Roman" panose="02020603050405020304" pitchFamily="18" charset="0"/>
                <a:cs typeface="Times New Roman" panose="02020603050405020304" pitchFamily="18" charset="0"/>
              </a:rPr>
              <a:t> Thành Thang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câu</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Cẩu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hựu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nghĩa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xmlns="" id="{8C012990-8CEE-376B-5C98-12D6098D84AD}"/>
              </a:ext>
            </a:extLst>
          </p:cNvPr>
          <p:cNvSpPr/>
          <p:nvPr/>
        </p:nvSpPr>
        <p:spPr>
          <a:xfrm>
            <a:off x="15849600" y="-1745698"/>
            <a:ext cx="5133213" cy="8229600"/>
          </a:xfrm>
          <a:custGeom>
            <a:avLst/>
            <a:gdLst/>
            <a:ahLst/>
            <a:cxnLst/>
            <a:rect l="l" t="t" r="r" b="b"/>
            <a:pathLst>
              <a:path w="5133213" h="8229600">
                <a:moveTo>
                  <a:pt x="0" y="0"/>
                </a:moveTo>
                <a:lnTo>
                  <a:pt x="5133213" y="0"/>
                </a:lnTo>
                <a:lnTo>
                  <a:pt x="5133213" y="8229600"/>
                </a:lnTo>
                <a:lnTo>
                  <a:pt x="0" y="8229600"/>
                </a:lnTo>
                <a:lnTo>
                  <a:pt x="0" y="0"/>
                </a:lnTo>
                <a:close/>
              </a:path>
            </a:pathLst>
          </a:custGeom>
          <a:blipFill>
            <a:blip r:embed="rId3"/>
            <a:stretch>
              <a:fillRect/>
            </a:stretch>
          </a:blipFill>
        </p:spPr>
        <p:txBody>
          <a:bodyPr/>
          <a:lstStyle/>
          <a:p>
            <a:endParaRPr lang="en-US"/>
          </a:p>
        </p:txBody>
      </p:sp>
      <p:sp>
        <p:nvSpPr>
          <p:cNvPr id="6" name="Freeform 7">
            <a:extLst>
              <a:ext uri="{FF2B5EF4-FFF2-40B4-BE49-F238E27FC236}">
                <a16:creationId xmlns:a16="http://schemas.microsoft.com/office/drawing/2014/main" xmlns="" id="{A9968E28-8373-205F-C2AC-6259FD62C15F}"/>
              </a:ext>
            </a:extLst>
          </p:cNvPr>
          <p:cNvSpPr/>
          <p:nvPr/>
        </p:nvSpPr>
        <p:spPr>
          <a:xfrm>
            <a:off x="-152400" y="9063736"/>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xmlns="" id="{F0E724D4-91D6-F924-795F-0DC2D7B9BBAC}"/>
              </a:ext>
            </a:extLst>
          </p:cNvPr>
          <p:cNvSpPr/>
          <p:nvPr/>
        </p:nvSpPr>
        <p:spPr>
          <a:xfrm>
            <a:off x="14097000" y="9042241"/>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xmlns="" id="{2B12EE98-7817-3F3B-A071-B904CDE9E79E}"/>
              </a:ext>
            </a:extLst>
          </p:cNvPr>
          <p:cNvSpPr/>
          <p:nvPr/>
        </p:nvSpPr>
        <p:spPr>
          <a:xfrm>
            <a:off x="6946900" y="9081424"/>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40062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7467600" y="1917979"/>
            <a:ext cx="10210800" cy="821763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Phan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Châu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(1867-1940)</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Quê</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An</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mạn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lập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tổ</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Phan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Châu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gọi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2A218A7C-6AE6-7725-764E-4AA2AD51C098}"/>
              </a:ext>
            </a:extLst>
          </p:cNvPr>
          <p:cNvPicPr>
            <a:picLocks noChangeAspect="1"/>
          </p:cNvPicPr>
          <p:nvPr/>
        </p:nvPicPr>
        <p:blipFill>
          <a:blip r:embed="rId3"/>
          <a:stretch>
            <a:fillRect/>
          </a:stretch>
        </p:blipFill>
        <p:spPr>
          <a:xfrm>
            <a:off x="1170871" y="2541175"/>
            <a:ext cx="5887857" cy="7726965"/>
          </a:xfrm>
          <a:prstGeom prst="rect">
            <a:avLst/>
          </a:prstGeom>
        </p:spPr>
      </p:pic>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4245</TotalTime>
  <Words>2687</Words>
  <Application>Microsoft Office PowerPoint</Application>
  <PresentationFormat>Custom</PresentationFormat>
  <Paragraphs>263</Paragraphs>
  <Slides>34</Slides>
  <Notes>33</Notes>
  <HiddenSlides>0</HiddenSlides>
  <MMClips>2</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34</vt:i4>
      </vt:variant>
    </vt:vector>
  </HeadingPairs>
  <TitlesOfParts>
    <vt:vector size="59" baseType="lpstr">
      <vt:lpstr>Tahoma</vt:lpstr>
      <vt:lpstr>#9Slide07 SVNGuerrilla</vt:lpstr>
      <vt:lpstr>Wingdings</vt:lpstr>
      <vt:lpstr>#9Slide05 Fourth Medium</vt:lpstr>
      <vt:lpstr>#9Slide05 SVNVanilla Daisy Pro</vt:lpstr>
      <vt:lpstr>#9Slide04 Maitree Medium</vt:lpstr>
      <vt:lpstr>Calibri Light</vt:lpstr>
      <vt:lpstr>Roboto</vt:lpstr>
      <vt:lpstr>#9Slide05 IcielSanelma</vt:lpstr>
      <vt:lpstr>Söhne</vt:lpstr>
      <vt:lpstr>Calibri</vt:lpstr>
      <vt:lpstr>#9Slide05 SVNBulgary</vt:lpstr>
      <vt:lpstr>Cambria</vt:lpstr>
      <vt:lpstr>Times New Roman</vt:lpstr>
      <vt:lpstr>#9Slide05 Good Vibes Pro</vt:lpstr>
      <vt:lpstr>#9Slide04 Maitree SemiBold</vt:lpstr>
      <vt:lpstr>#9Slide07 IcielCrocante</vt:lpstr>
      <vt:lpstr>Arial</vt:lpstr>
      <vt:lpstr>#9Slide05 SVNCookie</vt:lpstr>
      <vt:lpstr>1_Office Theme</vt:lpstr>
      <vt:lpstr>Office Theme</vt:lpstr>
      <vt:lpstr>6_Office Theme</vt:lpstr>
      <vt:lpstr>5_Office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Admin</cp:lastModifiedBy>
  <cp:revision>250</cp:revision>
  <dcterms:created xsi:type="dcterms:W3CDTF">2006-08-16T00:00:00Z</dcterms:created>
  <dcterms:modified xsi:type="dcterms:W3CDTF">2025-02-11T15:48:49Z</dcterms:modified>
  <dc:identifier>DAGLqprbdMc</dc:identifier>
</cp:coreProperties>
</file>