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1" r:id="rId2"/>
    <p:sldId id="256" r:id="rId3"/>
    <p:sldId id="360" r:id="rId4"/>
    <p:sldId id="445" r:id="rId5"/>
    <p:sldId id="446" r:id="rId6"/>
    <p:sldId id="447" r:id="rId7"/>
    <p:sldId id="448" r:id="rId8"/>
    <p:sldId id="449" r:id="rId9"/>
    <p:sldId id="450" r:id="rId10"/>
    <p:sldId id="451" r:id="rId11"/>
    <p:sldId id="452" r:id="rId12"/>
    <p:sldId id="453" r:id="rId13"/>
    <p:sldId id="316" r:id="rId14"/>
    <p:sldId id="347" r:id="rId15"/>
    <p:sldId id="362" r:id="rId16"/>
    <p:sldId id="365" r:id="rId17"/>
    <p:sldId id="367" r:id="rId18"/>
    <p:sldId id="368" r:id="rId19"/>
    <p:sldId id="454" r:id="rId20"/>
    <p:sldId id="455" r:id="rId21"/>
    <p:sldId id="283" r:id="rId22"/>
    <p:sldId id="370" r:id="rId23"/>
    <p:sldId id="373" r:id="rId24"/>
    <p:sldId id="497" r:id="rId25"/>
    <p:sldId id="498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298" r:id="rId34"/>
    <p:sldId id="531" r:id="rId35"/>
    <p:sldId id="391" r:id="rId36"/>
    <p:sldId id="533" r:id="rId37"/>
    <p:sldId id="314" r:id="rId38"/>
    <p:sldId id="330" r:id="rId39"/>
    <p:sldId id="35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F5"/>
    <a:srgbClr val="BC7AF9"/>
    <a:srgbClr val="F8FF95"/>
    <a:srgbClr val="A6FF96"/>
    <a:srgbClr val="FFF8C9"/>
    <a:srgbClr val="DFCCFB"/>
    <a:srgbClr val="D0BFFF"/>
    <a:srgbClr val="BEADFA"/>
    <a:srgbClr val="FAF8ED"/>
    <a:srgbClr val="99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912" y="-96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4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9.png"/><Relationship Id="rId5" Type="http://schemas.microsoft.com/office/2007/relationships/media" Target="../media/media7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notesSlide" Target="../notesSlides/notesSlide3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p3"/><Relationship Id="rId4" Type="http://schemas.microsoft.com/office/2007/relationships/media" Target="../media/media11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5100" y="105854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076" y="3215037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/ˌkɒŋkriːt ˈdʒʌŋɡl/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321500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  <p:pic>
        <p:nvPicPr>
          <p:cNvPr id="11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8980" y="5318760"/>
            <a:ext cx="1815465" cy="1209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metro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7146" y="3130480"/>
            <a:ext cx="2910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/ˈmetrəʊ/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68415" y="15030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9" name="Content Placeholder 8" descr="custom-Custom_Size___iStock-concrete-jungle"/>
          <p:cNvPicPr>
            <a:picLocks noChangeAspect="1"/>
          </p:cNvPicPr>
          <p:nvPr/>
        </p:nvPicPr>
        <p:blipFill>
          <a:blip r:embed="rId5"/>
          <a:srcRect l="31273" r="14842"/>
          <a:stretch>
            <a:fillRect/>
          </a:stretch>
        </p:blipFill>
        <p:spPr>
          <a:xfrm>
            <a:off x="14418310" y="5374005"/>
            <a:ext cx="1752600" cy="1483995"/>
          </a:xfrm>
          <a:prstGeom prst="rect">
            <a:avLst/>
          </a:prstGeom>
        </p:spPr>
      </p:pic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635885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005195" y="2475865"/>
            <a:ext cx="5779770" cy="3851910"/>
          </a:xfrm>
          <a:prstGeom prst="rect">
            <a:avLst/>
          </a:prstGeom>
        </p:spPr>
      </p:pic>
      <p:pic>
        <p:nvPicPr>
          <p:cNvPr id="16" name="Content Placeholder 9" descr="public-amenities-and-facilities-such-as-toilet-vector-24633035"/>
          <p:cNvPicPr>
            <a:picLocks noChangeAspect="1"/>
          </p:cNvPicPr>
          <p:nvPr/>
        </p:nvPicPr>
        <p:blipFill>
          <a:blip r:embed="rId8"/>
          <a:srcRect r="-4318" b="9529"/>
          <a:stretch>
            <a:fillRect/>
          </a:stretch>
        </p:blipFill>
        <p:spPr>
          <a:xfrm>
            <a:off x="-2181225" y="5374005"/>
            <a:ext cx="1491615" cy="13976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public amenity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tiện ích công cộng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096" y="3082855"/>
            <a:ext cx="48996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/ˈpʌblɪk əˈmiːnəti/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2668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150735" y="2465705"/>
            <a:ext cx="4203065" cy="3937000"/>
          </a:xfrm>
          <a:prstGeom prst="rect">
            <a:avLst/>
          </a:prstGeom>
        </p:spPr>
      </p:pic>
      <p:pic>
        <p:nvPicPr>
          <p:cNvPr id="14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095" y="5476240"/>
            <a:ext cx="2317115" cy="1544320"/>
          </a:xfrm>
          <a:prstGeom prst="rect">
            <a:avLst/>
          </a:prstGeom>
        </p:spPr>
      </p:pic>
      <p:pic>
        <p:nvPicPr>
          <p:cNvPr id="17" name="Content Placeholder 16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2947670" y="4935855"/>
            <a:ext cx="2430145" cy="16198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commuter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người đi làm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921" y="3082855"/>
            <a:ext cx="33820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/kəˈmjuː.t̬ɚ/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23507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13767435" y="4821555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981325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3000375"/>
            <a:ext cx="5181600" cy="3454400"/>
          </a:xfrm>
          <a:prstGeom prst="rect">
            <a:avLst/>
          </a:prstGeom>
        </p:spPr>
      </p:pic>
      <p:pic>
        <p:nvPicPr>
          <p:cNvPr id="13" name="Content Placeholder 4" descr="pickpo_noun_002_27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445" y="4862195"/>
            <a:ext cx="2016125" cy="13417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pickpocketing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móc túi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391" y="3082855"/>
            <a:ext cx="4243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/ˈpɪkˌpɑː.kɪ.t̬ɪŋ/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8750" y="120967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" y="2713990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945" y="3281680"/>
            <a:ext cx="4391025" cy="2922270"/>
          </a:xfrm>
          <a:prstGeom prst="rect">
            <a:avLst/>
          </a:prstGeom>
        </p:spPr>
      </p:pic>
      <p:pic>
        <p:nvPicPr>
          <p:cNvPr id="17" name="Content Placeholder 12" descr="houses-neighborhoo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2000" y="4755515"/>
            <a:ext cx="2670175" cy="17360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113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suburb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ngoại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4444" y="3082855"/>
            <a:ext cx="27298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/ˈsʌb.ɝːb/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26685" y="1245235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813685"/>
            <a:ext cx="1451610" cy="1451610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460095" y="4913630"/>
            <a:ext cx="2012950" cy="133985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02935" y="3069590"/>
            <a:ext cx="5483225" cy="356425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450" y="4648835"/>
            <a:ext cx="2312035" cy="16046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bustling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hối hả, nhộn nhịp, náo nhiệt.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739" y="3082855"/>
            <a:ext cx="25812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/ˈbʌs.lɪŋ/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23585" y="167449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49960" y="5105400"/>
            <a:ext cx="2943860" cy="191389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596515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15" y="2713990"/>
            <a:ext cx="4445000" cy="30848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liveable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(nơi, địa điểm) đáng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6851" y="3082855"/>
            <a:ext cx="23050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33720" y="2585085"/>
            <a:ext cx="61995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4730" y="4901565"/>
            <a:ext cx="2097405" cy="1455420"/>
          </a:xfrm>
          <a:prstGeom prst="rect">
            <a:avLst/>
          </a:prstGeom>
        </p:spPr>
      </p:pic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13990"/>
            <a:ext cx="1624330" cy="16243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18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 ích công cộng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làm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 túi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/ˈsʌb.ɝːb/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39750" y="2030730"/>
            <a:ext cx="112477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latin typeface="Times New Roman" panose="02020603050405020304" pitchFamily="18" charset="0"/>
              </a:rPr>
              <a:t>- Work in pairs and match the words/phrases with their explanations.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415" y="1097915"/>
            <a:ext cx="1282128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0960" y="-158750"/>
            <a:ext cx="12321540" cy="68649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/>
          <p:nvPr/>
        </p:nvGraphicFramePr>
        <p:xfrm>
          <a:off x="425450" y="389255"/>
          <a:ext cx="11360785" cy="55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65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 concrete jungle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 sky train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c. the centre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 metro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d. things in a neighbourhood that make life more comfortable such as parks and shopping centres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  public amenities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8495" y="31305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84535" y="118300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222631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8495" y="340804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84535" y="488315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 bldLvl="0" animBg="1"/>
      <p:bldP spid="5" grpId="1" animBg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packed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full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interesting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crowded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boring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liveable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dull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77850" y="29686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487067" y="5830764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192722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careful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dangerous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noisy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safe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convenient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peaceful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quiet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silent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40462" y="357251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77850" y="522287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5468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60612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50348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250888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calm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quiet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bustling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high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487045" y="41370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38200" y="807847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38200" y="824992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38200" y="857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38200" y="933132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1190" y="9121775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8200" y="950150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15000" y="2225675"/>
            <a:ext cx="6304915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John:</a:t>
            </a:r>
            <a:r>
              <a:rPr lang="en-US" sz="3200"/>
              <a:t> City life is great! People can travel by public transport, like buses and the </a:t>
            </a:r>
            <a:r>
              <a:rPr lang="en-US" sz="3200" b="1"/>
              <a:t>(1) </a:t>
            </a:r>
            <a:r>
              <a:rPr lang="en-US" sz="3200"/>
              <a:t>______. There are good schools and hospitals, and other </a:t>
            </a:r>
            <a:r>
              <a:rPr lang="en-US" sz="3200" b="1"/>
              <a:t>(2)</a:t>
            </a:r>
            <a:r>
              <a:rPr lang="en-US" sz="3200"/>
              <a:t> ______ such as parks, cinemas, and sports facilities. They make cities </a:t>
            </a:r>
            <a:r>
              <a:rPr lang="en-US" sz="3200" b="1"/>
              <a:t>(3)</a:t>
            </a:r>
            <a:r>
              <a:rPr lang="en-US" sz="3200"/>
              <a:t> 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560310" y="3073400"/>
            <a:ext cx="1684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18610" y="3863340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97170" y="5021580"/>
            <a:ext cx="2757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liveable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53300" y="3230880"/>
            <a:ext cx="2597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449945" y="460692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15000" y="520255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23735" y="5654675"/>
            <a:ext cx="1791970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989330"/>
            <a:ext cx="12141200" cy="6007735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880" y="1275080"/>
            <a:ext cx="634238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370" y="4738370"/>
            <a:ext cx="5972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75300" y="2225675"/>
            <a:ext cx="6254750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Jenny: </a:t>
            </a:r>
            <a:r>
              <a:rPr lang="en-US" sz="3200"/>
              <a:t>City life is terrible! The (4) ______area is too crowded. Public transport is always packed with people. Some cities are like (5) ______ with so many buildings. Some cities are not (6) ______ because of high crime rates.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15815" y="2639060"/>
            <a:ext cx="2633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downtown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41420" y="398843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concrete jungles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39400" y="4564380"/>
            <a:ext cx="1195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3200" y="-431482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322945" y="3260725"/>
            <a:ext cx="2205355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34045" y="4685030"/>
            <a:ext cx="1804035" cy="16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594600" y="5645150"/>
            <a:ext cx="2757170" cy="1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30615" y="5173345"/>
            <a:ext cx="7696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6299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3900" y="222567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7850" y="30257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36639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77850" y="15144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21526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 agree with Jenny. City life is terrible. Cities are often too crowded. They don’t have much green space. They are not liveable.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-8859520" y="2053590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33" name="Table 32"/>
          <p:cNvGraphicFramePr/>
          <p:nvPr/>
        </p:nvGraphicFramePr>
        <p:xfrm>
          <a:off x="2259965" y="7598410"/>
          <a:ext cx="352996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cr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" y="2874645"/>
            <a:ext cx="3499485" cy="196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45380" y="6705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Try to guess the secret word from the emojis/pictures and make a sentence using that word.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769360" y="16865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EXAMPLE: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28950" y="1538605"/>
            <a:ext cx="322897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/>
              <a:t>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090" y="1127125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93465" y="31343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123565" y="3314700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292225"/>
            <a:ext cx="4559300" cy="34194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1478</Words>
  <Application>Microsoft Office PowerPoint</Application>
  <PresentationFormat>Custom</PresentationFormat>
  <Paragraphs>329</Paragraphs>
  <Slides>39</Slides>
  <Notes>37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262</cp:revision>
  <dcterms:created xsi:type="dcterms:W3CDTF">2020-12-09T02:04:00Z</dcterms:created>
  <dcterms:modified xsi:type="dcterms:W3CDTF">2025-02-11T14:47:53Z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