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sldIdLst>
    <p:sldId id="307" r:id="rId5"/>
    <p:sldId id="308" r:id="rId6"/>
    <p:sldId id="309" r:id="rId7"/>
    <p:sldId id="310" r:id="rId8"/>
    <p:sldId id="317" r:id="rId9"/>
    <p:sldId id="290" r:id="rId10"/>
    <p:sldId id="291" r:id="rId11"/>
    <p:sldId id="292" r:id="rId12"/>
    <p:sldId id="295" r:id="rId13"/>
    <p:sldId id="306" r:id="rId14"/>
    <p:sldId id="298" r:id="rId15"/>
    <p:sldId id="299" r:id="rId16"/>
    <p:sldId id="301" r:id="rId17"/>
    <p:sldId id="302" r:id="rId18"/>
    <p:sldId id="26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0000FF"/>
    <a:srgbClr val="FF3399"/>
    <a:srgbClr val="0099CC"/>
    <a:srgbClr val="66FFFF"/>
    <a:srgbClr val="00CC66"/>
    <a:srgbClr val="008080"/>
    <a:srgbClr val="15142A"/>
    <a:srgbClr val="FAED3B"/>
    <a:srgbClr val="70A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54" autoAdjust="0"/>
    <p:restoredTop sz="84954" autoAdjust="0"/>
  </p:normalViewPr>
  <p:slideViewPr>
    <p:cSldViewPr snapToGrid="0">
      <p:cViewPr varScale="1">
        <p:scale>
          <a:sx n="63" d="100"/>
          <a:sy n="63" d="100"/>
        </p:scale>
        <p:origin x="107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33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33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33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33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11/2/2025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11/2/2025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11/2/2025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11/2/2025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11/2/2025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11/2/2025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11/2/2025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11/2/2025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11/2/2025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pPr/>
              <a:t>11/2/2025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xmlns="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4.wdp"/><Relationship Id="rId18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2.png"/><Relationship Id="rId7" Type="http://schemas.microsoft.com/office/2007/relationships/hdphoto" Target="../media/hdphoto1.wdp"/><Relationship Id="rId12" Type="http://schemas.openxmlformats.org/officeDocument/2006/relationships/image" Target="../media/image7.png"/><Relationship Id="rId17" Type="http://schemas.microsoft.com/office/2007/relationships/hdphoto" Target="../media/hdphoto6.wdp"/><Relationship Id="rId2" Type="http://schemas.openxmlformats.org/officeDocument/2006/relationships/audio" Target="../media/media1.MP3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microsoft.com/office/2007/relationships/hdphoto" Target="../media/hdphoto3.wdp"/><Relationship Id="rId24" Type="http://schemas.openxmlformats.org/officeDocument/2006/relationships/image" Target="../media/image14.png"/><Relationship Id="rId5" Type="http://schemas.openxmlformats.org/officeDocument/2006/relationships/image" Target="../media/image3.png"/><Relationship Id="rId15" Type="http://schemas.microsoft.com/office/2007/relationships/hdphoto" Target="../media/hdphoto5.wdp"/><Relationship Id="rId23" Type="http://schemas.openxmlformats.org/officeDocument/2006/relationships/image" Target="../media/image13.png"/><Relationship Id="rId10" Type="http://schemas.openxmlformats.org/officeDocument/2006/relationships/image" Target="../media/image6.png"/><Relationship Id="rId19" Type="http://schemas.microsoft.com/office/2007/relationships/hdphoto" Target="../media/hdphoto7.wdp"/><Relationship Id="rId4" Type="http://schemas.openxmlformats.org/officeDocument/2006/relationships/image" Target="../media/image2.jpeg"/><Relationship Id="rId9" Type="http://schemas.microsoft.com/office/2007/relationships/hdphoto" Target="../media/hdphoto2.wdp"/><Relationship Id="rId14" Type="http://schemas.openxmlformats.org/officeDocument/2006/relationships/image" Target="../media/image8.png"/><Relationship Id="rId22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5.sv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1.png"/><Relationship Id="rId18" Type="http://schemas.openxmlformats.org/officeDocument/2006/relationships/image" Target="../media/image2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7.gif"/><Relationship Id="rId12" Type="http://schemas.openxmlformats.org/officeDocument/2006/relationships/image" Target="../media/image21.png"/><Relationship Id="rId17" Type="http://schemas.openxmlformats.org/officeDocument/2006/relationships/image" Target="../media/image24.png"/><Relationship Id="rId2" Type="http://schemas.openxmlformats.org/officeDocument/2006/relationships/audio" Target="../media/media2.mp3"/><Relationship Id="rId16" Type="http://schemas.openxmlformats.org/officeDocument/2006/relationships/image" Target="../media/image23.png"/><Relationship Id="rId1" Type="http://schemas.microsoft.com/office/2007/relationships/media" Target="../media/media2.mp3"/><Relationship Id="rId6" Type="http://schemas.openxmlformats.org/officeDocument/2006/relationships/image" Target="../media/image16.png"/><Relationship Id="rId11" Type="http://schemas.microsoft.com/office/2007/relationships/hdphoto" Target="../media/hdphoto9.wdp"/><Relationship Id="rId5" Type="http://schemas.microsoft.com/office/2007/relationships/hdphoto" Target="../media/hdphoto8.wdp"/><Relationship Id="rId15" Type="http://schemas.openxmlformats.org/officeDocument/2006/relationships/image" Target="../media/image12.png"/><Relationship Id="rId10" Type="http://schemas.openxmlformats.org/officeDocument/2006/relationships/image" Target="../media/image20.png"/><Relationship Id="rId19" Type="http://schemas.openxmlformats.org/officeDocument/2006/relationships/image" Target="../media/image14.png"/><Relationship Id="rId4" Type="http://schemas.openxmlformats.org/officeDocument/2006/relationships/image" Target="../media/image15.jpeg"/><Relationship Id="rId9" Type="http://schemas.openxmlformats.org/officeDocument/2006/relationships/image" Target="../media/image19.png"/><Relationship Id="rId1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1.png"/><Relationship Id="rId18" Type="http://schemas.openxmlformats.org/officeDocument/2006/relationships/image" Target="../media/image2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8.png"/><Relationship Id="rId12" Type="http://schemas.openxmlformats.org/officeDocument/2006/relationships/image" Target="../media/image11.png"/><Relationship Id="rId17" Type="http://schemas.openxmlformats.org/officeDocument/2006/relationships/image" Target="../media/image28.png"/><Relationship Id="rId2" Type="http://schemas.openxmlformats.org/officeDocument/2006/relationships/audio" Target="../media/media2.mp3"/><Relationship Id="rId16" Type="http://schemas.openxmlformats.org/officeDocument/2006/relationships/image" Target="../media/image27.png"/><Relationship Id="rId20" Type="http://schemas.openxmlformats.org/officeDocument/2006/relationships/image" Target="../media/image14.png"/><Relationship Id="rId1" Type="http://schemas.microsoft.com/office/2007/relationships/media" Target="../media/media2.mp3"/><Relationship Id="rId6" Type="http://schemas.openxmlformats.org/officeDocument/2006/relationships/image" Target="../media/image17.gif"/><Relationship Id="rId11" Type="http://schemas.microsoft.com/office/2007/relationships/hdphoto" Target="../media/hdphoto9.wdp"/><Relationship Id="rId5" Type="http://schemas.openxmlformats.org/officeDocument/2006/relationships/image" Target="../media/image16.png"/><Relationship Id="rId15" Type="http://schemas.openxmlformats.org/officeDocument/2006/relationships/image" Target="../media/image23.png"/><Relationship Id="rId10" Type="http://schemas.openxmlformats.org/officeDocument/2006/relationships/image" Target="../media/image20.png"/><Relationship Id="rId19" Type="http://schemas.openxmlformats.org/officeDocument/2006/relationships/image" Target="../media/image25.png"/><Relationship Id="rId4" Type="http://schemas.openxmlformats.org/officeDocument/2006/relationships/image" Target="../media/image2.jpeg"/><Relationship Id="rId9" Type="http://schemas.microsoft.com/office/2007/relationships/hdphoto" Target="../media/hdphoto10.wdp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21.png"/><Relationship Id="rId18" Type="http://schemas.openxmlformats.org/officeDocument/2006/relationships/image" Target="../media/image28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11.png"/><Relationship Id="rId17" Type="http://schemas.microsoft.com/office/2007/relationships/hdphoto" Target="../media/hdphoto12.wdp"/><Relationship Id="rId2" Type="http://schemas.openxmlformats.org/officeDocument/2006/relationships/audio" Target="../media/media2.mp3"/><Relationship Id="rId16" Type="http://schemas.openxmlformats.org/officeDocument/2006/relationships/image" Target="../media/image31.png"/><Relationship Id="rId20" Type="http://schemas.openxmlformats.org/officeDocument/2006/relationships/image" Target="../media/image25.png"/><Relationship Id="rId1" Type="http://schemas.microsoft.com/office/2007/relationships/media" Target="../media/media2.mp3"/><Relationship Id="rId6" Type="http://schemas.openxmlformats.org/officeDocument/2006/relationships/image" Target="../media/image17.gif"/><Relationship Id="rId11" Type="http://schemas.microsoft.com/office/2007/relationships/hdphoto" Target="../media/hdphoto9.wdp"/><Relationship Id="rId5" Type="http://schemas.openxmlformats.org/officeDocument/2006/relationships/image" Target="../media/image16.png"/><Relationship Id="rId15" Type="http://schemas.openxmlformats.org/officeDocument/2006/relationships/image" Target="../media/image23.png"/><Relationship Id="rId10" Type="http://schemas.openxmlformats.org/officeDocument/2006/relationships/image" Target="../media/image20.png"/><Relationship Id="rId19" Type="http://schemas.openxmlformats.org/officeDocument/2006/relationships/image" Target="../media/image24.png"/><Relationship Id="rId4" Type="http://schemas.openxmlformats.org/officeDocument/2006/relationships/image" Target="../media/image29.jpeg"/><Relationship Id="rId9" Type="http://schemas.microsoft.com/office/2007/relationships/hdphoto" Target="../media/hdphoto11.wdp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2722179"/>
            <a:ext cx="1243539" cy="268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Bach tuyet\43ebd44d263606f876d42fd2f199ea61 (4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8837">
                        <a14:foregroundMark x1="40116" y1="26626" x2="70349" y2="59553"/>
                        <a14:foregroundMark x1="64535" y1="35366" x2="77035" y2="44715"/>
                        <a14:foregroundMark x1="45640" y1="16463" x2="28198" y2="36585"/>
                        <a14:foregroundMark x1="44186" y1="40244" x2="60174" y2="57724"/>
                        <a14:foregroundMark x1="67151" y1="58943" x2="86628" y2="573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8519">
            <a:off x="10592437" y="4662277"/>
            <a:ext cx="1880249" cy="268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6022" y1="32480" x2="72849" y2="41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48075" y="4667665"/>
            <a:ext cx="1913197" cy="255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ADMIN\Desktop\Bach tuyet\RjAwOTQ4MTUyNEI3QjJCRTc2RjA6ZDA1ZjJmYTY2MjBkNDYzY2ZlZDNiOTA1Y2YxYTk1NzA6Ojo6OjA=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50431" y1="17647" x2="56466" y2="31120"/>
                        <a14:foregroundMark x1="79526" y1="14611" x2="53879" y2="29412"/>
                        <a14:foregroundMark x1="77586" y1="15180" x2="59914" y2="22960"/>
                        <a14:foregroundMark x1="53017" y1="6641" x2="44397" y2="25427"/>
                        <a14:foregroundMark x1="57328" y1="8918" x2="88793" y2="17837"/>
                        <a14:foregroundMark x1="54526" y1="6072" x2="66810" y2="9488"/>
                        <a14:foregroundMark x1="76509" y1="31499" x2="69397" y2="43643"/>
                        <a14:foregroundMark x1="95690" y1="16698" x2="76940" y2="10247"/>
                        <a14:foregroundMark x1="77586" y1="33776" x2="74353" y2="40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3735">
            <a:off x="9011" y="4789835"/>
            <a:ext cx="2123621" cy="241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ADMIN\Desktop\Bach tuyet\43ebd44d263606f876d42fd2f199ea61 (2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4267" y1="18935" x2="28800" y2="43984"/>
                        <a14:foregroundMark x1="27200" y1="21696" x2="14667" y2="33728"/>
                        <a14:foregroundMark x1="36533" y1="32150" x2="35467" y2="44576"/>
                        <a14:foregroundMark x1="32533" y1="42801" x2="63733" y2="38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2978">
            <a:off x="7736843" y="4957294"/>
            <a:ext cx="1831975" cy="247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ADMIN\Desktop\Bach tuyet\43ebd44d263606f876d42fd2f199ea61 (3)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47640" y1="33252" x2="54382" y2="60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524" y="5232399"/>
            <a:ext cx="2212453" cy="203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ADMIN\Desktop\Bach tuyet\43ebd44d263606f876d42fd2f199ea61 (5)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50482" y1="26157" x2="67203" y2="63581"/>
                        <a14:foregroundMark x1="38907" y1="22133" x2="24116" y2="466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8799">
            <a:off x="1408602" y="4577567"/>
            <a:ext cx="1656967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:\Users\ADMIN\Desktop\Bach tuyet\43ebd44d263606f876d42fd2f199ea61 (8)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>
                        <a14:foregroundMark x1="53350" y1="9206" x2="64268" y2="52888"/>
                        <a14:foregroundMark x1="50372" y1="21841" x2="42432" y2="44585"/>
                        <a14:foregroundMark x1="38462" y1="36643" x2="57320" y2="45668"/>
                        <a14:foregroundMark x1="75682" y1="36282" x2="60298" y2="47834"/>
                        <a14:foregroundMark x1="71712" y1="29422" x2="76179" y2="37365"/>
                        <a14:foregroundMark x1="44417" y1="31949" x2="32506" y2="47112"/>
                        <a14:foregroundMark x1="35484" y1="33755" x2="44417" y2="42780"/>
                        <a14:foregroundMark x1="48387" y1="85740" x2="36476" y2="93321"/>
                        <a14:foregroundMark x1="46402" y1="14982" x2="37965" y2="30505"/>
                        <a14:foregroundMark x1="61787" y1="20397" x2="71216" y2="32310"/>
                        <a14:foregroundMark x1="50656" y1="20076" x2="55381" y2="26769"/>
                        <a14:foregroundMark x1="57743" y1="14532" x2="70341" y2="250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4363395"/>
            <a:ext cx="2111365" cy="290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-2947963"/>
            <a:ext cx="9770739" cy="1030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199" y="-2825162"/>
            <a:ext cx="6078553" cy="1030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883" y="-1955800"/>
            <a:ext cx="9187917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644461" y="584201"/>
            <a:ext cx="7515539" cy="107721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3100" dirty="0" smtClean="0">
                <a:solidFill>
                  <a:schemeClr val="bg1"/>
                </a:solidFill>
                <a:latin typeface="UTM Cooper Black" panose="02040603050506020204" pitchFamily="18" charset="0"/>
              </a:rPr>
              <a:t>CHƠI TRỐN TÌM </a:t>
            </a:r>
          </a:p>
          <a:p>
            <a:pPr algn="ctr"/>
            <a:r>
              <a:rPr lang="en-US" sz="3100" dirty="0" smtClean="0">
                <a:solidFill>
                  <a:schemeClr val="bg1"/>
                </a:solidFill>
                <a:latin typeface="UTM Cooper Black" panose="02040603050506020204" pitchFamily="18" charset="0"/>
              </a:rPr>
              <a:t>CÙNG BẠCH TUYẾT VÀ 7 CHÚ LÙN</a:t>
            </a:r>
            <a:endParaRPr lang="en-US" sz="3100" dirty="0">
              <a:solidFill>
                <a:schemeClr val="bg1"/>
              </a:solidFill>
              <a:latin typeface="UTM Cooper Black" panose="02040603050506020204" pitchFamily="18" charset="0"/>
            </a:endParaRPr>
          </a:p>
        </p:txBody>
      </p:sp>
      <p:pic>
        <p:nvPicPr>
          <p:cNvPr id="15" name="Picture 11" descr="C:\Users\ADMIN\Desktop\Tai nguyen thiet ke tro choi\Angry birds epic birds\1505573783630 (2).png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170" y="5901542"/>
            <a:ext cx="1426197" cy="78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2903200" y="60068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58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2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l="55297" t="32338" r="1754" b="35437"/>
          <a:stretch>
            <a:fillRect/>
          </a:stretch>
        </p:blipFill>
        <p:spPr bwMode="auto">
          <a:xfrm>
            <a:off x="-83131" y="304794"/>
            <a:ext cx="11643744" cy="655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!!3" descr="Chuyên đề về xác định công thức của hợp chất vô cơ và hữu cơ - Tech12h">
            <a:extLst>
              <a:ext uri="{FF2B5EF4-FFF2-40B4-BE49-F238E27FC236}">
                <a16:creationId xmlns:a16="http://schemas.microsoft.com/office/drawing/2014/main" xmlns="" id="{43D80D0E-F9AC-4D0D-9116-29FEC2960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313" y="-65313"/>
            <a:ext cx="1219200" cy="1004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3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476890" y="3061425"/>
            <a:ext cx="6776535" cy="653685"/>
            <a:chOff x="4996130" y="46988"/>
            <a:chExt cx="7376848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996130" y="46988"/>
              <a:ext cx="4459163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</a:t>
              </a:r>
              <a:r>
                <a:rPr lang="en-US" sz="2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 DỤNG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91620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!!3" descr="Chuyên đề về xác định công thức của hợp chất vô cơ và hữu cơ - Tech12h">
            <a:extLst>
              <a:ext uri="{FF2B5EF4-FFF2-40B4-BE49-F238E27FC236}">
                <a16:creationId xmlns:a16="http://schemas.microsoft.com/office/drawing/2014/main" xmlns="" id="{43D80D0E-F9AC-4D0D-9116-29FEC2960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66284"/>
            <a:ext cx="2521284" cy="207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3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DF9BD0EA-8A82-4EEC-BF24-49675928EA0D}"/>
              </a:ext>
            </a:extLst>
          </p:cNvPr>
          <p:cNvSpPr txBox="1">
            <a:spLocks/>
          </p:cNvSpPr>
          <p:nvPr/>
        </p:nvSpPr>
        <p:spPr>
          <a:xfrm>
            <a:off x="708289" y="772382"/>
            <a:ext cx="9903861" cy="27866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lvl="0" indent="-514350">
              <a:lnSpc>
                <a:spcPct val="100000"/>
              </a:lnSpc>
              <a:buAutoNum type="alphaLcParenR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lấy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ngẫu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nhiên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cái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kẹo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hộp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4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kết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quả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xảy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đối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màu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chiếc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kẹo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lấy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đó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 marL="514350" lvl="0" indent="-514350">
              <a:lnSpc>
                <a:spcPct val="100000"/>
              </a:lnSpc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  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>
              <a:solidFill>
                <a:schemeClr val="accent5">
                  <a:lumMod val="50000"/>
                </a:schemeClr>
              </a:solidFill>
              <a:latin typeface="Arial" pitchFamily="34" charset="0"/>
              <a:ea typeface="Tahom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2308" y="1828805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hồng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xanh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;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vàng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cam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891620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!!3" descr="Chuyên đề về xác định công thức của hợp chất vô cơ và hữu cơ - Tech12h">
            <a:extLst>
              <a:ext uri="{FF2B5EF4-FFF2-40B4-BE49-F238E27FC236}">
                <a16:creationId xmlns:a16="http://schemas.microsoft.com/office/drawing/2014/main" xmlns="" id="{43D80D0E-F9AC-4D0D-9116-29FEC2960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1" y="144543"/>
            <a:ext cx="2521284" cy="207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3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DF9BD0EA-8A82-4EEC-BF24-49675928EA0D}"/>
              </a:ext>
            </a:extLst>
          </p:cNvPr>
          <p:cNvSpPr txBox="1">
            <a:spLocks/>
          </p:cNvSpPr>
          <p:nvPr/>
        </p:nvSpPr>
        <p:spPr>
          <a:xfrm>
            <a:off x="636571" y="2386029"/>
            <a:ext cx="9903861" cy="27866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None/>
            </a:pPr>
            <a:r>
              <a:rPr lang="en-US" dirty="0" smtClean="0"/>
              <a:t>b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Màu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chiếc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kẹo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lấy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phần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tử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tập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hợp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0">
              <a:buNone/>
            </a:pP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endParaRPr lang="en-US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lnSpc>
                <a:spcPct val="100000"/>
              </a:lnSpc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dirty="0">
              <a:solidFill>
                <a:schemeClr val="accent5">
                  <a:lumMod val="50000"/>
                </a:schemeClr>
              </a:solidFill>
              <a:latin typeface="Arial" pitchFamily="34" charset="0"/>
              <a:ea typeface="Tahoma"/>
              <a:cs typeface="Arial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8862" y="2954216"/>
            <a:ext cx="7971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{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hồng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xanh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;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vàng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cam}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1620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!!3" descr="Chuyên đề về xác định công thức của hợp chất vô cơ và hữu cơ - Tech12h">
            <a:extLst>
              <a:ext uri="{FF2B5EF4-FFF2-40B4-BE49-F238E27FC236}">
                <a16:creationId xmlns:a16="http://schemas.microsoft.com/office/drawing/2014/main" xmlns="" id="{43D80D0E-F9AC-4D0D-9116-29FEC2960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1" y="144543"/>
            <a:ext cx="2521284" cy="207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3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DF9BD0EA-8A82-4EEC-BF24-49675928EA0D}"/>
              </a:ext>
            </a:extLst>
          </p:cNvPr>
          <p:cNvSpPr txBox="1">
            <a:spLocks/>
          </p:cNvSpPr>
          <p:nvPr/>
        </p:nvSpPr>
        <p:spPr>
          <a:xfrm>
            <a:off x="600711" y="2547393"/>
            <a:ext cx="10533453" cy="27866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c)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hai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điều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kiện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cần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chú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ý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trò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chơi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xác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suất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nói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trên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là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</a:t>
            </a:r>
            <a:endParaRPr lang="en-US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lnSpc>
                <a:spcPct val="100000"/>
              </a:lnSpc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dirty="0">
              <a:solidFill>
                <a:schemeClr val="accent5">
                  <a:lumMod val="50000"/>
                </a:schemeClr>
              </a:solidFill>
              <a:latin typeface="Arial" pitchFamily="34" charset="0"/>
              <a:ea typeface="Tahoma"/>
              <a:cs typeface="Arial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8862" y="3282461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Lấy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ngẫu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nhiên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kẹo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101968" y="3985847"/>
            <a:ext cx="8440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lấy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bóng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lấy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615544" y="4441372"/>
            <a:ext cx="2612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H; X;V;C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1620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xmlns="" id="{58E6D429-DC53-47C4-8036-1E9D12B8E28B}"/>
              </a:ext>
            </a:extLst>
          </p:cNvPr>
          <p:cNvSpPr/>
          <p:nvPr/>
        </p:nvSpPr>
        <p:spPr>
          <a:xfrm>
            <a:off x="3225504" y="328207"/>
            <a:ext cx="5717294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 Ở NHÀ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DF9BD0EA-8A82-4EEC-BF24-49675928EA0D}"/>
              </a:ext>
            </a:extLst>
          </p:cNvPr>
          <p:cNvSpPr txBox="1">
            <a:spLocks/>
          </p:cNvSpPr>
          <p:nvPr/>
        </p:nvSpPr>
        <p:spPr>
          <a:xfrm>
            <a:off x="2692317" y="2083117"/>
            <a:ext cx="6708357" cy="13612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bài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theo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SGK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vở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ghi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Tx/>
              <a:buChar char="-"/>
            </a:pP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Bài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tập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nhà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: 3,4/SGK-16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>
              <a:solidFill>
                <a:schemeClr val="accent5">
                  <a:lumMod val="50000"/>
                </a:schemeClr>
              </a:solidFill>
              <a:latin typeface="Arial" pitchFamily="34" charset="0"/>
              <a:ea typeface="Tahom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2759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2207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Remember…</a:t>
            </a:r>
            <a:b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</a:b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Safety First!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AA65E432-C1E6-4C36-BF8E-2DA25E65D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3620366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you!</a:t>
            </a:r>
            <a:endParaRPr lang="en-US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Graphic 14" descr="Clipboard">
            <a:extLst>
              <a:ext uri="{FF2B5EF4-FFF2-40B4-BE49-F238E27FC236}">
                <a16:creationId xmlns:a16="http://schemas.microsoft.com/office/drawing/2014/main" xmlns="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xmlns="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xmlns="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135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p14:dur="10"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 a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6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7779459" y="3997351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5085415" y="4860489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2470377" y="4994982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Bach tuyet\Doc2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72646">
            <a:off x="10020325" y="4028629"/>
            <a:ext cx="1543159" cy="228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77" y="-273843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-680243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665" y="-929641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580" y="-536546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359" y="3430814"/>
            <a:ext cx="1825347" cy="393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-2260594"/>
            <a:ext cx="8505371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06400" y="2147892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4800" dirty="0" smtClean="0">
                <a:solidFill>
                  <a:srgbClr val="0000FF"/>
                </a:solidFill>
              </a:rPr>
              <a:t>A. </a:t>
            </a:r>
            <a:r>
              <a:rPr lang="en-US" sz="4800" dirty="0" err="1" smtClean="0">
                <a:solidFill>
                  <a:srgbClr val="0000FF"/>
                </a:solidFill>
              </a:rPr>
              <a:t>Toán</a:t>
            </a:r>
            <a:endParaRPr lang="en-US" sz="4800" dirty="0">
              <a:solidFill>
                <a:srgbClr val="0000FF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454400" y="218162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5300" dirty="0" err="1" smtClean="0">
                <a:solidFill>
                  <a:srgbClr val="0000FF"/>
                </a:solidFill>
              </a:rPr>
              <a:t>B.Văn</a:t>
            </a:r>
            <a:endParaRPr lang="en-US" sz="5300" dirty="0">
              <a:solidFill>
                <a:srgbClr val="0000FF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591755" y="218162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5300" dirty="0" err="1" smtClean="0">
                <a:solidFill>
                  <a:srgbClr val="0000FF"/>
                </a:solidFill>
              </a:rPr>
              <a:t>C.Anh</a:t>
            </a:r>
            <a:endParaRPr lang="en-US" sz="5300" dirty="0">
              <a:solidFill>
                <a:srgbClr val="0000FF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9347200" y="2147892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4800" dirty="0" smtClean="0">
                <a:solidFill>
                  <a:srgbClr val="0000FF"/>
                </a:solidFill>
              </a:rPr>
              <a:t>D. T,V,A</a:t>
            </a:r>
            <a:endParaRPr lang="en-US" sz="48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73490" y="221345"/>
            <a:ext cx="7413939" cy="141576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Thư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viện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sách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Cánh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Diều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3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loại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sách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Toán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Văn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Anh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ngẫu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nhiên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loại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sách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6" name="Explosion 1 5"/>
          <p:cNvSpPr/>
          <p:nvPr/>
        </p:nvSpPr>
        <p:spPr>
          <a:xfrm>
            <a:off x="5080000" y="4356706"/>
            <a:ext cx="4017104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  <a:endParaRPr lang="en-US" sz="3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5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119" y="76200"/>
            <a:ext cx="1617133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16" y="736723"/>
            <a:ext cx="1048584" cy="116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times up"/>
          <p:cNvGrpSpPr/>
          <p:nvPr/>
        </p:nvGrpSpPr>
        <p:grpSpPr>
          <a:xfrm>
            <a:off x="784059" y="177800"/>
            <a:ext cx="1009445" cy="500085"/>
            <a:chOff x="2989747" y="438150"/>
            <a:chExt cx="1572029" cy="683752"/>
          </a:xfrm>
        </p:grpSpPr>
        <p:sp>
          <p:nvSpPr>
            <p:cNvPr id="24" name="Rounded Rectangle 23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5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5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GB" sz="15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9" name="Picture 3" descr="C:\Users\ADMIN\Desktop\Picture2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10" y="960639"/>
            <a:ext cx="851973" cy="85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29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44330" y="945133"/>
            <a:ext cx="120325" cy="101771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8" name="Group 35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46124" y="1681532"/>
            <a:ext cx="120325" cy="101771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9" name="Group 41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642171" y="1335825"/>
            <a:ext cx="120325" cy="101771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0" name="Group 47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82526" y="1369076"/>
            <a:ext cx="120325" cy="101771"/>
            <a:chOff x="2455863" y="2411803"/>
            <a:chExt cx="566738" cy="566738"/>
          </a:xfrm>
        </p:grpSpPr>
        <p:sp>
          <p:nvSpPr>
            <p:cNvPr id="4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4" name="Oval 107"/>
          <p:cNvSpPr>
            <a:spLocks noChangeArrowheads="1"/>
          </p:cNvSpPr>
          <p:nvPr/>
        </p:nvSpPr>
        <p:spPr bwMode="auto">
          <a:xfrm>
            <a:off x="1259312" y="1331988"/>
            <a:ext cx="90392" cy="76587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5" name="Explosion 2 54"/>
          <p:cNvSpPr/>
          <p:nvPr/>
        </p:nvSpPr>
        <p:spPr>
          <a:xfrm>
            <a:off x="1586895" y="3158947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HẾT GIỜ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2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903200" y="566903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31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55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5" dur="1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25" grpId="0" animBg="1"/>
      <p:bldP spid="26" grpId="0" animBg="1"/>
      <p:bldP spid="27" grpId="0" animBg="1"/>
      <p:bldP spid="27" grpId="1" animBg="1"/>
      <p:bldP spid="5" grpId="0"/>
      <p:bldP spid="6" grpId="0" animBg="1"/>
      <p:bldP spid="6" grpId="1" animBg="1"/>
      <p:bldP spid="6" grpId="2" animBg="1"/>
      <p:bldP spid="55" grpId="0" animBg="1"/>
      <p:bldP spid="5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3835675" y="4063363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10368615" y="4415267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8504048" y="4385149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6022" y1="33071" x2="71505" y2="401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3591" flipH="1">
            <a:off x="5873242" y="3818719"/>
            <a:ext cx="1789713" cy="241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-657027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375" y="-1222614"/>
            <a:ext cx="7213600" cy="830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-624841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-657029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955800"/>
            <a:ext cx="8991600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2647073" y="457200"/>
            <a:ext cx="7367783" cy="141576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Thư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viện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sách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Cánh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Diều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3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loại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sách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Toán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Văn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Anh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ngẫu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nhiên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loại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sách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7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067" y="550174"/>
            <a:ext cx="1617133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Explosion 1 47"/>
          <p:cNvSpPr/>
          <p:nvPr/>
        </p:nvSpPr>
        <p:spPr>
          <a:xfrm>
            <a:off x="5250697" y="4439014"/>
            <a:ext cx="4017104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  <a:endParaRPr lang="en-US" sz="3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660400" y="207009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A.{T,A}</a:t>
            </a:r>
            <a:endParaRPr lang="en-US" sz="32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3708400" y="2103826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B.{T,V,A}</a:t>
            </a:r>
            <a:endParaRPr lang="en-US" sz="32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6845755" y="2103826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3200" dirty="0" smtClean="0">
              <a:solidFill>
                <a:srgbClr val="0000FF"/>
              </a:solidFill>
            </a:endParaRPr>
          </a:p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C.</a:t>
            </a:r>
            <a:r>
              <a:rPr lang="en-US" sz="3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{V,A}</a:t>
            </a:r>
          </a:p>
          <a:p>
            <a:pPr algn="ctr"/>
            <a:endParaRPr lang="en-US" sz="5300" dirty="0">
              <a:solidFill>
                <a:srgbClr val="0000FF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53600" y="2091865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32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D.{T,V}</a:t>
            </a:r>
          </a:p>
          <a:p>
            <a:pPr algn="ctr"/>
            <a:endParaRPr lang="en-US" sz="5300" dirty="0">
              <a:solidFill>
                <a:srgbClr val="0000FF"/>
              </a:solidFill>
            </a:endParaRPr>
          </a:p>
        </p:txBody>
      </p:sp>
      <p:pic>
        <p:nvPicPr>
          <p:cNvPr id="53" name="Picture 4" descr="C:\Users\ADMIN\Desktop\Bach tuyet\Blanca_Nieves.8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7370" y="3455232"/>
            <a:ext cx="2287981" cy="396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600" y="506323"/>
            <a:ext cx="1422400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36723"/>
            <a:ext cx="1048584" cy="116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times up"/>
          <p:cNvGrpSpPr/>
          <p:nvPr/>
        </p:nvGrpSpPr>
        <p:grpSpPr>
          <a:xfrm>
            <a:off x="1527843" y="177800"/>
            <a:ext cx="1009445" cy="500085"/>
            <a:chOff x="2989747" y="438150"/>
            <a:chExt cx="1572029" cy="683752"/>
          </a:xfrm>
        </p:grpSpPr>
        <p:sp>
          <p:nvSpPr>
            <p:cNvPr id="24" name="Rounded Rectangle 23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5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5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GB" sz="15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0" name="Picture 3" descr="C:\Users\ADMIN\Desktop\Picture2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094" y="960639"/>
            <a:ext cx="851973" cy="85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30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988114" y="945133"/>
            <a:ext cx="120325" cy="101771"/>
            <a:chOff x="2455863" y="2411803"/>
            <a:chExt cx="566738" cy="566738"/>
          </a:xfrm>
        </p:grpSpPr>
        <p:sp>
          <p:nvSpPr>
            <p:cNvPr id="3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" name="Group 39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989908" y="1681532"/>
            <a:ext cx="120325" cy="101771"/>
            <a:chOff x="2455863" y="2411803"/>
            <a:chExt cx="566738" cy="566738"/>
          </a:xfrm>
        </p:grpSpPr>
        <p:sp>
          <p:nvSpPr>
            <p:cNvPr id="4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" name="Group 55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2385955" y="1335825"/>
            <a:ext cx="120325" cy="101771"/>
            <a:chOff x="2455863" y="2411803"/>
            <a:chExt cx="566738" cy="566738"/>
          </a:xfrm>
        </p:grpSpPr>
        <p:sp>
          <p:nvSpPr>
            <p:cNvPr id="5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" name="Group 61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626310" y="1369076"/>
            <a:ext cx="120325" cy="101771"/>
            <a:chOff x="2455863" y="2411803"/>
            <a:chExt cx="566738" cy="566738"/>
          </a:xfrm>
        </p:grpSpPr>
        <p:sp>
          <p:nvSpPr>
            <p:cNvPr id="6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68" name="Oval 107"/>
          <p:cNvSpPr>
            <a:spLocks noChangeArrowheads="1"/>
          </p:cNvSpPr>
          <p:nvPr/>
        </p:nvSpPr>
        <p:spPr bwMode="auto">
          <a:xfrm>
            <a:off x="2003096" y="1331988"/>
            <a:ext cx="90392" cy="76587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9" name="Explosion 2 68"/>
          <p:cNvSpPr/>
          <p:nvPr/>
        </p:nvSpPr>
        <p:spPr>
          <a:xfrm>
            <a:off x="1586895" y="3158947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HẾT GIỜ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70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2903200" y="566903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50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5595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1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</p:childTnLst>
        </p:cTn>
      </p:par>
    </p:tnLst>
    <p:bldLst>
      <p:bldP spid="46" grpId="0"/>
      <p:bldP spid="48" grpId="0" animBg="1"/>
      <p:bldP spid="48" grpId="1" animBg="1"/>
      <p:bldP spid="48" grpId="2" animBg="1"/>
      <p:bldP spid="49" grpId="0" animBg="1"/>
      <p:bldP spid="50" grpId="0" animBg="1"/>
      <p:bldP spid="51" grpId="0" animBg="1"/>
      <p:bldP spid="52" grpId="0" animBg="1"/>
      <p:bldP spid="69" grpId="0" animBg="1"/>
      <p:bldP spid="6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Bach tuyet\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9728476" y="3974979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7340875" y="4702316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4768623" y="4677444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esktop\Bach tuyet\43ebd44d263606f876d42fd2f199ea61 (2)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2133" y1="31361" x2="44000" y2="50296"/>
                        <a14:foregroundMark x1="64267" y1="40039" x2="40800" y2="47535"/>
                        <a14:foregroundMark x1="44533" y1="14398" x2="40800" y2="25444"/>
                        <a14:foregroundMark x1="26400" y1="22288" x2="16800" y2="337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1047">
            <a:off x="2218663" y="3854845"/>
            <a:ext cx="2076448" cy="280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75" y="-351157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475" y="-802641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0" y="-657027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-454422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076" y="-1808483"/>
            <a:ext cx="8612467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2793978" y="463893"/>
            <a:ext cx="7024936" cy="241604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Thư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viện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sách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Cánh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Diều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3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loại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sách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Toán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Văn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Anh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ngẫu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nhiên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loại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sách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phần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tử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algn="ctr"/>
            <a:endParaRPr lang="en-US" sz="3700" dirty="0">
              <a:solidFill>
                <a:schemeClr val="bg1"/>
              </a:solidFill>
            </a:endParaRPr>
          </a:p>
        </p:txBody>
      </p:sp>
      <p:pic>
        <p:nvPicPr>
          <p:cNvPr id="32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8375" y="381000"/>
            <a:ext cx="1617133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Explosion 1 32"/>
          <p:cNvSpPr/>
          <p:nvPr/>
        </p:nvSpPr>
        <p:spPr>
          <a:xfrm>
            <a:off x="3905087" y="4566017"/>
            <a:ext cx="4017104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  <a:endParaRPr lang="en-US" sz="3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82875" y="238482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4800" dirty="0" smtClean="0">
                <a:solidFill>
                  <a:srgbClr val="0000FF"/>
                </a:solidFill>
              </a:rPr>
              <a:t>A.3</a:t>
            </a:r>
            <a:endParaRPr lang="en-US" sz="4800" dirty="0">
              <a:solidFill>
                <a:srgbClr val="0000FF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3530875" y="2418556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5300" dirty="0" smtClean="0">
                <a:solidFill>
                  <a:srgbClr val="0000FF"/>
                </a:solidFill>
              </a:rPr>
              <a:t>B.2</a:t>
            </a:r>
            <a:endParaRPr lang="en-US" sz="5300" dirty="0">
              <a:solidFill>
                <a:srgbClr val="0000FF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6668229" y="2418556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5300" dirty="0" smtClean="0">
                <a:solidFill>
                  <a:srgbClr val="0000FF"/>
                </a:solidFill>
              </a:rPr>
              <a:t>C.4</a:t>
            </a:r>
            <a:endParaRPr lang="en-US" sz="5300" dirty="0">
              <a:solidFill>
                <a:srgbClr val="0000FF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423675" y="238482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5300" dirty="0" smtClean="0">
                <a:solidFill>
                  <a:srgbClr val="0000FF"/>
                </a:solidFill>
              </a:rPr>
              <a:t>D.1</a:t>
            </a:r>
            <a:endParaRPr lang="en-US" sz="5300" dirty="0">
              <a:solidFill>
                <a:srgbClr val="0000FF"/>
              </a:solidFill>
            </a:endParaRPr>
          </a:p>
        </p:txBody>
      </p:sp>
      <p:pic>
        <p:nvPicPr>
          <p:cNvPr id="1027" name="Picture 3" descr="C:\Users\ADMIN\Desktop\Bach tuyet\43ebd44d263606f876d42fd2f199ea61 (6)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9730" l="0" r="96894">
                        <a14:foregroundMark x1="46584" y1="15676" x2="56646" y2="19730"/>
                        <a14:foregroundMark x1="66708" y1="13784" x2="66335" y2="24054"/>
                        <a14:foregroundMark x1="68944" y1="14595" x2="68199" y2="23784"/>
                        <a14:foregroundMark x1="19006" y1="52973" x2="19379" y2="70811"/>
                        <a14:foregroundMark x1="7453" y1="65135" x2="38758" y2="64865"/>
                        <a14:foregroundMark x1="17516" y1="51622" x2="29814" y2="58378"/>
                        <a14:foregroundMark x1="7826" y1="63514" x2="19752" y2="629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27773" y="3239816"/>
            <a:ext cx="3072777" cy="442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600" y="506323"/>
            <a:ext cx="1422400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36723"/>
            <a:ext cx="1048584" cy="116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times up"/>
          <p:cNvGrpSpPr/>
          <p:nvPr/>
        </p:nvGrpSpPr>
        <p:grpSpPr>
          <a:xfrm>
            <a:off x="1527843" y="177800"/>
            <a:ext cx="1009445" cy="500085"/>
            <a:chOff x="2989747" y="438150"/>
            <a:chExt cx="1572029" cy="683752"/>
          </a:xfrm>
        </p:grpSpPr>
        <p:sp>
          <p:nvSpPr>
            <p:cNvPr id="35" name="Rounded Rectangle 34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5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5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GB" sz="15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7" name="Picture 3" descr="C:\Users\ADMIN\Desktop\Picture2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094" y="960639"/>
            <a:ext cx="851973" cy="85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37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988114" y="945133"/>
            <a:ext cx="120325" cy="101771"/>
            <a:chOff x="2455863" y="2411803"/>
            <a:chExt cx="566738" cy="566738"/>
          </a:xfrm>
        </p:grpSpPr>
        <p:sp>
          <p:nvSpPr>
            <p:cNvPr id="3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" name="Group 48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989908" y="1681532"/>
            <a:ext cx="120325" cy="101771"/>
            <a:chOff x="2455863" y="2411803"/>
            <a:chExt cx="566738" cy="566738"/>
          </a:xfrm>
        </p:grpSpPr>
        <p:sp>
          <p:nvSpPr>
            <p:cNvPr id="5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" name="Group 54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2385955" y="1335825"/>
            <a:ext cx="120325" cy="101771"/>
            <a:chOff x="2455863" y="2411803"/>
            <a:chExt cx="566738" cy="566738"/>
          </a:xfrm>
        </p:grpSpPr>
        <p:sp>
          <p:nvSpPr>
            <p:cNvPr id="5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" name="Group 60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626310" y="1369076"/>
            <a:ext cx="120325" cy="101771"/>
            <a:chOff x="2455863" y="2411803"/>
            <a:chExt cx="566738" cy="566738"/>
          </a:xfrm>
        </p:grpSpPr>
        <p:sp>
          <p:nvSpPr>
            <p:cNvPr id="6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67" name="Oval 107"/>
          <p:cNvSpPr>
            <a:spLocks noChangeArrowheads="1"/>
          </p:cNvSpPr>
          <p:nvPr/>
        </p:nvSpPr>
        <p:spPr bwMode="auto">
          <a:xfrm>
            <a:off x="2003096" y="1331988"/>
            <a:ext cx="90392" cy="76587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8" name="Explosion 2 67"/>
          <p:cNvSpPr/>
          <p:nvPr/>
        </p:nvSpPr>
        <p:spPr>
          <a:xfrm>
            <a:off x="1586895" y="3158947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HẾT GIỜ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69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2903200" y="566903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34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5595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5" dur="1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</p:childTnLst>
        </p:cTn>
      </p:par>
    </p:tnLst>
    <p:bldLst>
      <p:bldP spid="31" grpId="0"/>
      <p:bldP spid="33" grpId="0" animBg="1"/>
      <p:bldP spid="33" grpId="1" animBg="1"/>
      <p:bldP spid="33" grpId="2" animBg="1"/>
      <p:bldP spid="44" grpId="0" animBg="1"/>
      <p:bldP spid="44" grpId="1" animBg="1"/>
      <p:bldP spid="45" grpId="0" animBg="1"/>
      <p:bldP spid="46" grpId="0" animBg="1"/>
      <p:bldP spid="47" grpId="0" animBg="1"/>
      <p:bldP spid="68" grpId="0" animBg="1"/>
      <p:bldP spid="6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8080"/>
              </a:solidFill>
            </a:endParaRPr>
          </a:p>
        </p:txBody>
      </p:sp>
      <p:sp>
        <p:nvSpPr>
          <p:cNvPr id="2" name="!!2">
            <a:extLst>
              <a:ext uri="{FF2B5EF4-FFF2-40B4-BE49-F238E27FC236}">
                <a16:creationId xmlns:a16="http://schemas.microsoft.com/office/drawing/2014/main" xmlns="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28" y="2556912"/>
            <a:ext cx="10966254" cy="1417123"/>
          </a:xfrm>
        </p:spPr>
        <p:txBody>
          <a:bodyPr>
            <a:noAutofit/>
          </a:bodyPr>
          <a:lstStyle/>
          <a:p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MÔ HÌNH XÁC SUẤT TRONG MỘT SỐ TRÒ CHƠI </a:t>
            </a:r>
            <a:br>
              <a:rPr lang="en-US" sz="5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THÍ NGHIỆM (</a:t>
            </a:r>
            <a:r>
              <a:rPr lang="en-US" sz="5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en-US" sz="5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AA65E432-C1E6-4C36-BF8E-2DA25E65D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5177912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viên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ĐỖ THỊ NGẦN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1" descr="Clipboard">
            <a:extLst>
              <a:ext uri="{FF2B5EF4-FFF2-40B4-BE49-F238E27FC236}">
                <a16:creationId xmlns:a16="http://schemas.microsoft.com/office/drawing/2014/main" xmlns="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xmlns="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xmlns="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xmlns="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PHÒNG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GD&amp;ĐT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KIM BẢNG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TRƯỜNG THCS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NGỌC SƠN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F0B9D66F-5601-40B8-86B8-4B94AB7C2B0B}"/>
              </a:ext>
            </a:extLst>
          </p:cNvPr>
          <p:cNvSpPr/>
          <p:nvPr/>
        </p:nvSpPr>
        <p:spPr>
          <a:xfrm>
            <a:off x="83518" y="49875"/>
            <a:ext cx="4189224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28" y="958485"/>
            <a:ext cx="8378529" cy="750532"/>
          </a:xfrm>
        </p:spPr>
        <p:txBody>
          <a:bodyPr>
            <a:normAutofit/>
          </a:bodyPr>
          <a:lstStyle/>
          <a:p>
            <a:r>
              <a:rPr lang="en-US" sz="3200" b="1" dirty="0" err="1">
                <a:latin typeface="Arial" pitchFamily="34" charset="0"/>
                <a:cs typeface="Arial" pitchFamily="34" charset="0"/>
              </a:rPr>
              <a:t>Thực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hiện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theo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yêu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cầu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sau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DF9BD0EA-8A82-4EEC-BF24-49675928EA0D}"/>
              </a:ext>
            </a:extLst>
          </p:cNvPr>
          <p:cNvSpPr txBox="1">
            <a:spLocks/>
          </p:cNvSpPr>
          <p:nvPr/>
        </p:nvSpPr>
        <p:spPr>
          <a:xfrm>
            <a:off x="636569" y="1731603"/>
            <a:ext cx="9152889" cy="27866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vi-VN" dirty="0" smtClean="0">
                <a:latin typeface="Arial" pitchFamily="34" charset="0"/>
                <a:cs typeface="Arial" pitchFamily="34" charset="0"/>
              </a:rPr>
              <a:t>Một hộp có 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vi-VN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quả bóng màu xanh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bóng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đỏ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en-US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bóng</a:t>
            </a:r>
            <a:r>
              <a:rPr lang="en-US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vàng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quả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bóng</a:t>
            </a:r>
            <a:r>
              <a:rPr lang="en-US" dirty="0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dirty="0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khối</a:t>
            </a:r>
            <a:r>
              <a:rPr lang="en-US" dirty="0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lượng</a:t>
            </a:r>
            <a:r>
              <a:rPr lang="en-US" dirty="0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dirty="0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kích</a:t>
            </a:r>
            <a:r>
              <a:rPr lang="en-US" dirty="0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thước</a:t>
            </a:r>
            <a:r>
              <a:rPr lang="en-US" dirty="0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dirty="0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Lấy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ngẫu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nhiên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quả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bóng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hộp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Arial" pitchFamily="34" charset="0"/>
              <a:ea typeface="Tahoma"/>
              <a:cs typeface="Arial" pitchFamily="34" charset="0"/>
            </a:endParaRPr>
          </a:p>
        </p:txBody>
      </p:sp>
      <p:grpSp>
        <p:nvGrpSpPr>
          <p:cNvPr id="3" name="Group 22">
            <a:extLst>
              <a:ext uri="{FF2B5EF4-FFF2-40B4-BE49-F238E27FC236}">
                <a16:creationId xmlns:a16="http://schemas.microsoft.com/office/drawing/2014/main" xmlns="" id="{B41947A2-8C4E-460E-A29C-30BD4B5DB041}"/>
              </a:ext>
            </a:extLst>
          </p:cNvPr>
          <p:cNvGrpSpPr/>
          <p:nvPr/>
        </p:nvGrpSpPr>
        <p:grpSpPr>
          <a:xfrm rot="19823548">
            <a:off x="10380265" y="-1758946"/>
            <a:ext cx="3136324" cy="8030311"/>
            <a:chOff x="9055676" y="0"/>
            <a:chExt cx="3136324" cy="6858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EA5BD8AB-C5E3-48B8-8244-650D432A9D70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FA2DC627-8030-44BB-AF58-DA2E1D7FE52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C7E7C356-12CC-418B-92DE-C3D776E2F383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0E126EC2-82B8-4C28-8457-E9106957331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3612BE79-8E59-4846-9676-1838738481B9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!!1">
            <a:extLst>
              <a:ext uri="{FF2B5EF4-FFF2-40B4-BE49-F238E27FC236}">
                <a16:creationId xmlns:a16="http://schemas.microsoft.com/office/drawing/2014/main" xmlns="" id="{4D3CFCA8-27ED-41FB-92A9-BA8CC0500364}"/>
              </a:ext>
            </a:extLst>
          </p:cNvPr>
          <p:cNvSpPr txBox="1"/>
          <p:nvPr/>
        </p:nvSpPr>
        <p:spPr>
          <a:xfrm>
            <a:off x="244204" y="107270"/>
            <a:ext cx="40285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MỞ ĐẦU</a:t>
            </a:r>
            <a:endParaRPr lang="en-US" sz="2800">
              <a:solidFill>
                <a:srgbClr val="C55A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4991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!!3" descr="Wondering | Grappige gezichten, Smiley, Grappige plaatjes">
            <a:extLst>
              <a:ext uri="{FF2B5EF4-FFF2-40B4-BE49-F238E27FC236}">
                <a16:creationId xmlns:a16="http://schemas.microsoft.com/office/drawing/2014/main" xmlns="" id="{679F008B-6D84-4B69-B54D-201981BB3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115" y="3556784"/>
            <a:ext cx="2707878" cy="324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A3A062DA-93BF-4842-B601-4404401BCCE3}"/>
              </a:ext>
            </a:extLst>
          </p:cNvPr>
          <p:cNvSpPr txBox="1"/>
          <p:nvPr/>
        </p:nvSpPr>
        <p:spPr>
          <a:xfrm>
            <a:off x="398929" y="332612"/>
            <a:ext cx="11563350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Báo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cáo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3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câu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hỏi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Rổ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bóng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bóng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?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bóng</a:t>
            </a:r>
            <a:r>
              <a:rPr lang="en-US" sz="2800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vừa</a:t>
            </a:r>
            <a:r>
              <a:rPr lang="en-US" sz="2800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2800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thuộc</a:t>
            </a:r>
            <a:r>
              <a:rPr lang="en-US" sz="2800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2800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{</a:t>
            </a:r>
            <a:r>
              <a:rPr lang="en-US" sz="2800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xanh,đỏ,vàng</a:t>
            </a:r>
            <a:r>
              <a:rPr lang="en-US" sz="2800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} </a:t>
            </a:r>
            <a:r>
              <a:rPr lang="en-US" sz="2800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algn="just">
              <a:lnSpc>
                <a:spcPct val="150000"/>
              </a:lnSpc>
            </a:pPr>
            <a:endParaRPr lang="en-US" sz="3200" b="1" dirty="0">
              <a:solidFill>
                <a:srgbClr val="0070C0"/>
              </a:solidFill>
            </a:endParaRPr>
          </a:p>
        </p:txBody>
      </p:sp>
      <p:grpSp>
        <p:nvGrpSpPr>
          <p:cNvPr id="3" name="Group 38">
            <a:extLst>
              <a:ext uri="{FF2B5EF4-FFF2-40B4-BE49-F238E27FC236}">
                <a16:creationId xmlns:a16="http://schemas.microsoft.com/office/drawing/2014/main" xmlns="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xmlns="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89912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3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grpSp>
        <p:nvGrpSpPr>
          <p:cNvPr id="10" name="Group 12"/>
          <p:cNvGrpSpPr/>
          <p:nvPr/>
        </p:nvGrpSpPr>
        <p:grpSpPr>
          <a:xfrm>
            <a:off x="1" y="304799"/>
            <a:ext cx="11923058" cy="1524000"/>
            <a:chOff x="1175409" y="3284701"/>
            <a:chExt cx="6528791" cy="782329"/>
          </a:xfrm>
        </p:grpSpPr>
        <p:sp>
          <p:nvSpPr>
            <p:cNvPr id="14" name="Pentagon 13"/>
            <p:cNvSpPr/>
            <p:nvPr/>
          </p:nvSpPr>
          <p:spPr>
            <a:xfrm>
              <a:off x="1633824" y="3347030"/>
              <a:ext cx="6070376" cy="720000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5" name="Pentagon 14"/>
            <p:cNvSpPr/>
            <p:nvPr/>
          </p:nvSpPr>
          <p:spPr>
            <a:xfrm>
              <a:off x="1633824" y="3284701"/>
              <a:ext cx="5914970" cy="7200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vi-VN" sz="2800" b="1" dirty="0" smtClean="0">
                  <a:solidFill>
                    <a:schemeClr val="tx1"/>
                  </a:solidFill>
                </a:rPr>
                <a:t> MÔ HÌNH XÁC SUẤT TRONG TRÒ CHƠI LẤY VẬT TỪ TRONG HỘP </a:t>
              </a:r>
              <a:endParaRPr lang="en-US" sz="2800" dirty="0" smtClean="0">
                <a:solidFill>
                  <a:schemeClr val="tx1"/>
                </a:solidFill>
              </a:endParaRPr>
            </a:p>
            <a:p>
              <a:pPr algn="ctr"/>
              <a:endParaRPr lang="ko-KR" alt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Diamond 15"/>
            <p:cNvSpPr/>
            <p:nvPr/>
          </p:nvSpPr>
          <p:spPr>
            <a:xfrm>
              <a:off x="1175409" y="3346942"/>
              <a:ext cx="662971" cy="638811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2800" dirty="0" smtClean="0">
                  <a:solidFill>
                    <a:schemeClr val="tx1"/>
                  </a:solidFill>
                </a:rPr>
                <a:t>2</a:t>
              </a:r>
              <a:endParaRPr lang="ko-KR" altLang="en-US" sz="2800" dirty="0">
                <a:solidFill>
                  <a:schemeClr val="tx1"/>
                </a:solidFill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3A062DA-93BF-4842-B601-4404401BCCE3}"/>
              </a:ext>
            </a:extLst>
          </p:cNvPr>
          <p:cNvSpPr txBox="1"/>
          <p:nvPr/>
        </p:nvSpPr>
        <p:spPr>
          <a:xfrm>
            <a:off x="657785" y="2115671"/>
            <a:ext cx="1038225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lấy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ngẫu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nhiên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bóng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hộp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3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xảy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bóng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lấy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xanh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đỏ;màu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; </a:t>
            </a:r>
          </a:p>
          <a:p>
            <a:pPr algn="just"/>
            <a:endParaRPr lang="en-US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150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3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xmlns="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898" y="268928"/>
            <a:ext cx="9056478" cy="1332500"/>
          </a:xfrm>
        </p:spPr>
        <p:txBody>
          <a:bodyPr>
            <a:noAutofit/>
          </a:bodyPr>
          <a:lstStyle/>
          <a:p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Chú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ý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mô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trò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chơi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xác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suất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đó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/>
              <a:t>: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xmlns="" id="{DF9BD0EA-8A82-4EEC-BF24-49675928EA0D}"/>
              </a:ext>
            </a:extLst>
          </p:cNvPr>
          <p:cNvSpPr txBox="1">
            <a:spLocks/>
          </p:cNvSpPr>
          <p:nvPr/>
        </p:nvSpPr>
        <p:spPr>
          <a:xfrm>
            <a:off x="475206" y="1068208"/>
            <a:ext cx="10784465" cy="27866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en-US" sz="3200" dirty="0" smtClean="0"/>
          </a:p>
          <a:p>
            <a:pPr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- 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Lấy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ngẫu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nhiên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quả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bóng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Tập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hợp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kết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quả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lấy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ra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đối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màu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quả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bóng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lấy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ra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{X;Đ;V }</a:t>
            </a:r>
          </a:p>
          <a:p>
            <a:pPr lvl="0">
              <a:buNone/>
            </a:pP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dirty="0">
              <a:solidFill>
                <a:schemeClr val="accent5">
                  <a:lumMod val="50000"/>
                </a:schemeClr>
              </a:solidFill>
              <a:latin typeface="Arial" pitchFamily="34" charset="0"/>
              <a:ea typeface="Tahom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150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0096A91-93C8-4C7A-BF68-944591874A6D}">
  <ds:schemaRefs>
    <ds:schemaRef ds:uri="http://schemas.microsoft.com/office/2006/metadata/properties"/>
    <ds:schemaRef ds:uri="http://www.w3.org/XML/1998/namespace"/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16c05727-aa75-4e4a-9b5f-8a80a1165891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769</TotalTime>
  <Words>555</Words>
  <Application>Microsoft Office PowerPoint</Application>
  <PresentationFormat>Widescreen</PresentationFormat>
  <Paragraphs>77</Paragraphs>
  <Slides>15</Slides>
  <Notes>5</Notes>
  <HiddenSlides>0</HiddenSlides>
  <MMClips>4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맑은 고딕</vt:lpstr>
      <vt:lpstr>Arial</vt:lpstr>
      <vt:lpstr>Calibri</vt:lpstr>
      <vt:lpstr>Calibri Light</vt:lpstr>
      <vt:lpstr>Rockwell</vt:lpstr>
      <vt:lpstr>Tahoma</vt:lpstr>
      <vt:lpstr>Times New Roman</vt:lpstr>
      <vt:lpstr>UTM Cooper Black</vt:lpstr>
      <vt:lpstr>Office Theme</vt:lpstr>
      <vt:lpstr>PowerPoint Presentation</vt:lpstr>
      <vt:lpstr>PowerPoint Presentation</vt:lpstr>
      <vt:lpstr>PowerPoint Presentation</vt:lpstr>
      <vt:lpstr>PowerPoint Presentation</vt:lpstr>
      <vt:lpstr> BÀI 3: MÔ HÌNH XÁC SUẤT TRONG MỘT SỐ TRÒ CHƠI  VÀ THÍ NGHIỆM (tiết 2)</vt:lpstr>
      <vt:lpstr>Thực hiện theo các yêu cầu sau</vt:lpstr>
      <vt:lpstr>PowerPoint Presentation</vt:lpstr>
      <vt:lpstr>PowerPoint Presentation</vt:lpstr>
      <vt:lpstr>Chú ý trong mô hình trò chơi xác suất đó là 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Remember… Safety First!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Admin</cp:lastModifiedBy>
  <cp:revision>50</cp:revision>
  <dcterms:created xsi:type="dcterms:W3CDTF">2021-06-07T13:44:30Z</dcterms:created>
  <dcterms:modified xsi:type="dcterms:W3CDTF">2025-02-11T15:36:30Z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