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333" r:id="rId5"/>
    <p:sldId id="334" r:id="rId6"/>
    <p:sldId id="335" r:id="rId7"/>
    <p:sldId id="336" r:id="rId8"/>
    <p:sldId id="337" r:id="rId9"/>
    <p:sldId id="303" r:id="rId10"/>
    <p:sldId id="304" r:id="rId11"/>
    <p:sldId id="294" r:id="rId12"/>
    <p:sldId id="307" r:id="rId13"/>
    <p:sldId id="331" r:id="rId14"/>
    <p:sldId id="308" r:id="rId15"/>
    <p:sldId id="309" r:id="rId16"/>
    <p:sldId id="310" r:id="rId17"/>
    <p:sldId id="311" r:id="rId18"/>
    <p:sldId id="339" r:id="rId19"/>
    <p:sldId id="313" r:id="rId20"/>
    <p:sldId id="314" r:id="rId21"/>
    <p:sldId id="338" r:id="rId22"/>
    <p:sldId id="315" r:id="rId23"/>
    <p:sldId id="316" r:id="rId24"/>
    <p:sldId id="271" r:id="rId25"/>
    <p:sldId id="279" r:id="rId26"/>
    <p:sldId id="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99"/>
    <a:srgbClr val="0000FF"/>
    <a:srgbClr val="0099CC"/>
    <a:srgbClr val="66FFFF"/>
    <a:srgbClr val="00CC66"/>
    <a:srgbClr val="006666"/>
    <a:srgbClr val="008080"/>
    <a:srgbClr val="15142A"/>
    <a:srgbClr val="FAED3B"/>
    <a:srgbClr val="70AD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58" autoAdjust="0"/>
    <p:restoredTop sz="84946" autoAdjust="0"/>
  </p:normalViewPr>
  <p:slideViewPr>
    <p:cSldViewPr snapToGrid="0">
      <p:cViewPr>
        <p:scale>
          <a:sx n="55" d="100"/>
          <a:sy n="55" d="100"/>
        </p:scale>
        <p:origin x="-486" y="-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03/08/2021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3D04-5173-415E-A591-1DAAB0736C8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2015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7291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7291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2015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7291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7291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356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729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7291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201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6233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6233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6233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623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03/08/2021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03/08/2021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03/08/2021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03/08/2021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03/08/2021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03/08/2021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03/08/2021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03/08/2021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03/08/2021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03/08/2021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slide" Target="slide2.xml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slide" Target="slide5.xml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4" Type="http://schemas.openxmlformats.org/officeDocument/2006/relationships/image" Target="../media/image2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4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4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5.sv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1.xml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microsoft.com/office/2007/relationships/hdphoto" Target="../media/hdphoto2.wdp"/><Relationship Id="rId5" Type="http://schemas.openxmlformats.org/officeDocument/2006/relationships/image" Target="../media/image5.svg"/><Relationship Id="rId10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17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8344" y="0"/>
            <a:ext cx="12540344" cy="70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8801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755488" y="654878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3512" y="2880024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7354" y="1040001"/>
            <a:ext cx="4095939" cy="3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1248" y="2901605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152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46909" y="1936426"/>
            <a:ext cx="1139686" cy="773391"/>
          </a:xfrm>
          <a:prstGeom prst="rect">
            <a:avLst/>
          </a:prstGeom>
        </p:spPr>
      </p:pic>
      <p:pic>
        <p:nvPicPr>
          <p:cNvPr id="34" name="Picture 33" descr="152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8712" y="4977166"/>
            <a:ext cx="1139686" cy="773391"/>
          </a:xfrm>
          <a:prstGeom prst="rect">
            <a:avLst/>
          </a:prstGeom>
        </p:spPr>
      </p:pic>
      <p:pic>
        <p:nvPicPr>
          <p:cNvPr id="35" name="Picture 34" descr="15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48878" y="3027575"/>
            <a:ext cx="1139686" cy="773391"/>
          </a:xfrm>
          <a:prstGeom prst="rect">
            <a:avLst/>
          </a:prstGeom>
        </p:spPr>
      </p:pic>
      <p:pic>
        <p:nvPicPr>
          <p:cNvPr id="36" name="Picture 35" descr="152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20276" y="3426076"/>
            <a:ext cx="1139686" cy="773391"/>
          </a:xfrm>
          <a:prstGeom prst="rect">
            <a:avLst/>
          </a:prstGeom>
        </p:spPr>
      </p:pic>
      <p:pic>
        <p:nvPicPr>
          <p:cNvPr id="26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023617" y="2793885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152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18964" y="3109713"/>
            <a:ext cx="1139686" cy="773391"/>
          </a:xfrm>
          <a:prstGeom prst="rect">
            <a:avLst/>
          </a:prstGeom>
        </p:spPr>
      </p:pic>
      <p:pic>
        <p:nvPicPr>
          <p:cNvPr id="27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26891" y="4953989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3581" y="4980493"/>
            <a:ext cx="2098888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0557" y="4940736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527660" y="900043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15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-3200398" y="2433917"/>
            <a:ext cx="1976716" cy="1035421"/>
          </a:xfrm>
          <a:prstGeom prst="rect">
            <a:avLst/>
          </a:prstGeom>
        </p:spPr>
      </p:pic>
      <p:pic>
        <p:nvPicPr>
          <p:cNvPr id="20" name="Picture 19" descr="6a47e323f607fd7081d27d819f0cd3d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192000" y="4837042"/>
            <a:ext cx="1809585" cy="177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30435E-6 L -0.07929 -1.3043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84921E-6 L -0.06302 -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5846E-6 L -0.11641 -2.8584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329E-7 0 L -0.06937 0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589E-6 2.96296E-6 L -0.09462 -0.00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8825E-6 0.00926 C -0.28856 0.03726 -0.57712 0.06597 -0.71483 0.04421 C -0.85228 0.02268 -0.80724 -0.09213 -0.82572 -0.11899 " pathEditMode="relative" rAng="0" ptsTypes="aaA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" y="-3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5645E-7 -4.07407E-6 L 0.23142 0.005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2572 -0.11899 C -0.82 -0.19954 -0.81427 -0.27986 -0.81948 -0.3132 C -0.82468 -0.34653 -0.84069 -0.33287 -0.85657 -0.31899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42 0.00579 L -0.10673 0.0118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657 -0.31899 L -1.18157 -0.3129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9909 0.60846 C 1.33959 0.39177 1.38086 0.1753 1.29336 0.09597 C 1.20691 0.01688 0.99206 0.07447 0.77774 0.13251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25 0.4364 C -0.02645 0.50601 0.08323 0.57631 0.12687 0.44287 C 0.17051 0.30966 0.14289 -0.22156 0.12557 -0.36171 C 0.10798 -0.50093 0.06187 -0.39385 0.02201 -0.39802 C -0.01785 -0.40218 -0.08623 -0.41883 -0.11385 -0.38807 C -0.14146 -0.35708 -0.1386 -0.24168 -0.14342 -0.213 " pathEditMode="relative" rAng="0" ptsTypes="aaaaaA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799 0.13251 L 0.02474 0.1285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" y="-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-0.213 C -0.14336 -0.21277 -0.75586 -0.22572 -1.36836 -0.23797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75 0.12858 C -0.00794 0.02914 -0.04077 -0.07008 0.031 -0.11471 C 0.10252 -0.15935 0.27811 -0.14963 0.45409 -0.13992 " pathEditMode="relative" rAng="0" ptsTypes="a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05 -0.65033 C 0.12505 -0.65033 -0.26873 -0.58997 -0.66237 -0.5291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t="-3279" b="64042"/>
          <a:stretch>
            <a:fillRect/>
          </a:stretch>
        </p:blipFill>
        <p:spPr bwMode="auto">
          <a:xfrm>
            <a:off x="195939" y="1449238"/>
            <a:ext cx="11147652" cy="462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E530CE9-79B6-4A34-9DE8-7F769B44A120}"/>
              </a:ext>
            </a:extLst>
          </p:cNvPr>
          <p:cNvSpPr txBox="1"/>
          <p:nvPr/>
        </p:nvSpPr>
        <p:spPr>
          <a:xfrm>
            <a:off x="1990181" y="913330"/>
            <a:ext cx="8384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2/SGK/Tr15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!</a:t>
            </a:r>
            <a:endParaRPr lang="en-US" sz="3200" dirty="0"/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xmlns="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016027" y="5676890"/>
            <a:ext cx="629996" cy="629996"/>
          </a:xfrm>
          <a:prstGeom prst="rect">
            <a:avLst/>
          </a:prstGeom>
        </p:spPr>
      </p:pic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xmlns="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631394">
            <a:off x="8687392" y="5176086"/>
            <a:ext cx="1553146" cy="155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51903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66284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9603775" y="1998148"/>
            <a:ext cx="4450482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1317890" y="772382"/>
            <a:ext cx="8000282" cy="2786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None/>
            </a:pPr>
            <a:r>
              <a:rPr lang="vi-VN" b="1" dirty="0" smtClean="0"/>
              <a:t>Bài tập </a:t>
            </a:r>
            <a:r>
              <a:rPr lang="en-US" b="1" dirty="0" smtClean="0"/>
              <a:t>2</a:t>
            </a:r>
            <a:r>
              <a:rPr lang="vi-VN" b="1" dirty="0" smtClean="0"/>
              <a:t> SGK trang15</a:t>
            </a:r>
            <a:endParaRPr lang="en-US" b="1" dirty="0" smtClean="0"/>
          </a:p>
          <a:p>
            <a:pPr marL="514350" lvl="0" indent="-514350">
              <a:lnSpc>
                <a:spcPct val="100000"/>
              </a:lnSpc>
              <a:buNone/>
            </a:pPr>
            <a:r>
              <a:rPr lang="en-US" dirty="0" smtClean="0"/>
              <a:t>a) </a:t>
            </a:r>
            <a:r>
              <a:rPr lang="en-US" dirty="0" err="1" smtClean="0"/>
              <a:t>Khi</a:t>
            </a:r>
            <a:r>
              <a:rPr lang="en-US" dirty="0" smtClean="0"/>
              <a:t> quay </a:t>
            </a:r>
            <a:r>
              <a:rPr lang="en-US" dirty="0" err="1" smtClean="0"/>
              <a:t>chiếc</a:t>
            </a:r>
            <a:r>
              <a:rPr lang="en-US" dirty="0" smtClean="0"/>
              <a:t> </a:t>
            </a:r>
            <a:r>
              <a:rPr lang="en-US" dirty="0" err="1" smtClean="0"/>
              <a:t>đĩa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lần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6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xảy</a:t>
            </a:r>
            <a:r>
              <a:rPr lang="en-US" dirty="0" smtClean="0"/>
              <a:t> 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ở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quạt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chiếc</a:t>
            </a:r>
            <a:r>
              <a:rPr lang="en-US" dirty="0" smtClean="0"/>
              <a:t>  </a:t>
            </a:r>
            <a:r>
              <a:rPr lang="en-US" dirty="0" err="1" smtClean="0"/>
              <a:t>kim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đĩa</a:t>
            </a:r>
            <a:r>
              <a:rPr lang="en-US" dirty="0" smtClean="0"/>
              <a:t> </a:t>
            </a:r>
            <a:r>
              <a:rPr lang="en-US" dirty="0" err="1" smtClean="0"/>
              <a:t>dừng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,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: </a:t>
            </a:r>
            <a:endParaRPr lang="en-US" b="1" dirty="0" smtClean="0"/>
          </a:p>
          <a:p>
            <a:pPr marL="514350" lvl="0" indent="-514350">
              <a:lnSpc>
                <a:spcPct val="100000"/>
              </a:lnSpc>
              <a:buNone/>
            </a:pP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9183" y="2250832"/>
            <a:ext cx="2110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1;2;3;4;5;6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162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9647318" y="1954605"/>
            <a:ext cx="436339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636571" y="2386029"/>
            <a:ext cx="9903861" cy="2786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vi-VN" b="1" dirty="0" smtClean="0"/>
              <a:t>Bài tập </a:t>
            </a:r>
            <a:r>
              <a:rPr lang="en-US" b="1" dirty="0" smtClean="0"/>
              <a:t>2</a:t>
            </a:r>
            <a:r>
              <a:rPr lang="vi-VN" b="1" dirty="0" smtClean="0"/>
              <a:t> SGK trang15</a:t>
            </a:r>
            <a:endParaRPr lang="en-US" b="1" dirty="0" smtClean="0"/>
          </a:p>
          <a:p>
            <a:pPr lvl="0">
              <a:buNone/>
            </a:pPr>
            <a:r>
              <a:rPr lang="en-US" dirty="0" smtClean="0"/>
              <a:t>b) </a:t>
            </a:r>
            <a:r>
              <a:rPr lang="en-US" dirty="0" err="1" smtClean="0"/>
              <a:t>Số</a:t>
            </a:r>
            <a:r>
              <a:rPr lang="en-US" dirty="0" smtClean="0"/>
              <a:t> ở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quạt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chiếc</a:t>
            </a:r>
            <a:r>
              <a:rPr lang="en-US" dirty="0" smtClean="0"/>
              <a:t> </a:t>
            </a:r>
            <a:r>
              <a:rPr lang="en-US" dirty="0" err="1" smtClean="0"/>
              <a:t>kim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đĩa</a:t>
            </a:r>
            <a:r>
              <a:rPr lang="en-US" dirty="0" smtClean="0"/>
              <a:t> </a:t>
            </a:r>
            <a:r>
              <a:rPr lang="en-US" dirty="0" err="1" smtClean="0"/>
              <a:t>dừng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b="1" dirty="0" smtClean="0"/>
          </a:p>
          <a:p>
            <a:pPr lvl="0">
              <a:buNone/>
            </a:pP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9511" y="3336055"/>
            <a:ext cx="2838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{1;2;3;4;5;6}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162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2329" y="234190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9611231" y="1983832"/>
            <a:ext cx="4428710" cy="66054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618641" y="2870123"/>
            <a:ext cx="9903861" cy="2786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vi-VN" b="1" dirty="0" smtClean="0"/>
              <a:t>Bài tập </a:t>
            </a:r>
            <a:r>
              <a:rPr lang="en-US" b="1" dirty="0" smtClean="0"/>
              <a:t>2</a:t>
            </a:r>
            <a:r>
              <a:rPr lang="vi-VN" b="1" dirty="0" smtClean="0"/>
              <a:t> SGK trang15</a:t>
            </a:r>
            <a:endParaRPr lang="en-US" b="1" dirty="0" smtClean="0"/>
          </a:p>
          <a:p>
            <a:pPr lvl="0">
              <a:buNone/>
            </a:pPr>
            <a:r>
              <a:rPr lang="en-US" dirty="0" smtClean="0"/>
              <a:t>c)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xảy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ở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quạt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chiếc</a:t>
            </a:r>
            <a:r>
              <a:rPr lang="en-US" dirty="0" smtClean="0"/>
              <a:t> </a:t>
            </a:r>
            <a:r>
              <a:rPr lang="en-US" dirty="0" err="1" smtClean="0"/>
              <a:t>kim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đĩa</a:t>
            </a:r>
            <a:r>
              <a:rPr lang="en-US" dirty="0" smtClean="0"/>
              <a:t> </a:t>
            </a:r>
            <a:r>
              <a:rPr lang="en-US" dirty="0" err="1" smtClean="0"/>
              <a:t>dừng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5000" y="3771485"/>
            <a:ext cx="2838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{1;2;3;4;5;6}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162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9669089" y="1932834"/>
            <a:ext cx="4319853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600711" y="2547393"/>
            <a:ext cx="10533453" cy="2786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vi-VN" b="1" dirty="0" smtClean="0"/>
              <a:t>Bài tập </a:t>
            </a:r>
            <a:r>
              <a:rPr lang="en-US" b="1" dirty="0" smtClean="0"/>
              <a:t>2</a:t>
            </a:r>
            <a:r>
              <a:rPr lang="vi-VN" b="1" dirty="0" smtClean="0"/>
              <a:t> SGK trang15</a:t>
            </a:r>
            <a:endParaRPr lang="en-US" b="1" dirty="0" smtClean="0"/>
          </a:p>
          <a:p>
            <a:pPr lvl="0">
              <a:buNone/>
            </a:pPr>
            <a:r>
              <a:rPr lang="en-US" dirty="0" smtClean="0"/>
              <a:t>d)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chú</a:t>
            </a:r>
            <a:r>
              <a:rPr lang="en-US" dirty="0" smtClean="0"/>
              <a:t> ý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:</a:t>
            </a:r>
          </a:p>
          <a:p>
            <a:pPr lvl="0">
              <a:buNone/>
            </a:pPr>
            <a:r>
              <a:rPr lang="en-US" dirty="0" smtClean="0"/>
              <a:t>- Quay </a:t>
            </a:r>
            <a:r>
              <a:rPr lang="en-US" dirty="0" err="1" smtClean="0"/>
              <a:t>chiếc</a:t>
            </a:r>
            <a:r>
              <a:rPr lang="en-US" dirty="0" smtClean="0"/>
              <a:t> </a:t>
            </a:r>
            <a:r>
              <a:rPr lang="en-US" dirty="0" err="1" smtClean="0"/>
              <a:t>đĩa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lần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xảy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ở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quạt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chiếc</a:t>
            </a:r>
            <a:r>
              <a:rPr lang="en-US" dirty="0" smtClean="0"/>
              <a:t> </a:t>
            </a:r>
            <a:r>
              <a:rPr lang="en-US" dirty="0" err="1" smtClean="0"/>
              <a:t>kim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đĩa</a:t>
            </a:r>
            <a:r>
              <a:rPr lang="en-US" dirty="0" smtClean="0"/>
              <a:t> </a:t>
            </a:r>
            <a:r>
              <a:rPr lang="en-US" dirty="0" err="1" smtClean="0"/>
              <a:t>dừng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xảy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ở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quạt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chiếc</a:t>
            </a:r>
            <a:r>
              <a:rPr lang="en-US" dirty="0" smtClean="0"/>
              <a:t> </a:t>
            </a:r>
            <a:r>
              <a:rPr lang="en-US" dirty="0" err="1" smtClean="0"/>
              <a:t>kim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đĩa</a:t>
            </a:r>
            <a:r>
              <a:rPr lang="en-US" dirty="0" smtClean="0"/>
              <a:t> </a:t>
            </a:r>
            <a:r>
              <a:rPr lang="en-US" dirty="0" err="1" smtClean="0"/>
              <a:t>dừng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21225" y="4838283"/>
            <a:ext cx="2838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{1;2;3;4;5;6}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162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 t="36836" b="36900"/>
          <a:stretch>
            <a:fillRect/>
          </a:stretch>
        </p:blipFill>
        <p:spPr bwMode="auto">
          <a:xfrm>
            <a:off x="241540" y="1749486"/>
            <a:ext cx="11059064" cy="420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xmlns="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631394">
            <a:off x="10641005" y="5323223"/>
            <a:ext cx="1134799" cy="1134799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E530CE9-79B6-4A34-9DE8-7F769B44A120}"/>
              </a:ext>
            </a:extLst>
          </p:cNvPr>
          <p:cNvSpPr txBox="1"/>
          <p:nvPr/>
        </p:nvSpPr>
        <p:spPr>
          <a:xfrm>
            <a:off x="2335237" y="982341"/>
            <a:ext cx="8384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3/SGK/Tr16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!</a:t>
            </a:r>
            <a:endParaRPr lang="en-US" sz="3200" dirty="0"/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xmlns="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879333" y="5659638"/>
            <a:ext cx="629996" cy="62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51903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xmlns="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280" y="0"/>
            <a:ext cx="2124391" cy="1894559"/>
          </a:xfrm>
          <a:prstGeom prst="rect">
            <a:avLst/>
          </a:prstGeom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9527575" y="2074348"/>
            <a:ext cx="4602882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71E190-FEB2-4337-A955-8F6A819B8B7A}"/>
              </a:ext>
            </a:extLst>
          </p:cNvPr>
          <p:cNvSpPr txBox="1"/>
          <p:nvPr/>
        </p:nvSpPr>
        <p:spPr>
          <a:xfrm>
            <a:off x="-718971" y="6408473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>
                <a:solidFill>
                  <a:srgbClr val="7030A0"/>
                </a:solidFill>
                <a:latin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323" y="779187"/>
            <a:ext cx="2727395" cy="75053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744147" y="1552307"/>
            <a:ext cx="10784465" cy="32707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vi-VN" b="1" dirty="0" smtClean="0"/>
              <a:t>Bài tập </a:t>
            </a:r>
            <a:r>
              <a:rPr lang="en-US" b="1" dirty="0" smtClean="0"/>
              <a:t>3</a:t>
            </a:r>
            <a:r>
              <a:rPr lang="vi-VN" b="1" dirty="0" smtClean="0"/>
              <a:t> SGK trang1</a:t>
            </a:r>
            <a:r>
              <a:rPr lang="en-US" b="1" dirty="0" smtClean="0"/>
              <a:t>6</a:t>
            </a:r>
            <a:endParaRPr lang="en-US" dirty="0" smtClean="0"/>
          </a:p>
          <a:p>
            <a:pPr marL="514350" lvl="0" indent="-514350">
              <a:buAutoNum type="alphaLcParenR"/>
            </a:pP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ngẫu</a:t>
            </a:r>
            <a:r>
              <a:rPr lang="en-US" dirty="0" smtClean="0"/>
              <a:t> </a:t>
            </a:r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bóng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hộp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5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xảy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bóng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,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:</a:t>
            </a:r>
          </a:p>
          <a:p>
            <a:pPr marL="514350" lvl="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</a:t>
            </a:r>
          </a:p>
          <a:p>
            <a:pPr lvl="0">
              <a:buNone/>
            </a:pPr>
            <a:r>
              <a:rPr lang="en-US" dirty="0" smtClean="0"/>
              <a:t>b)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bóng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7428" y="2895599"/>
            <a:ext cx="7794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màu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xanh</a:t>
            </a:r>
            <a:r>
              <a:rPr lang="en-US" sz="2800" dirty="0" smtClean="0">
                <a:solidFill>
                  <a:srgbClr val="FF0000"/>
                </a:solidFill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</a:rPr>
              <a:t>màu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đỏ;màu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vàng</a:t>
            </a:r>
            <a:r>
              <a:rPr lang="en-US" sz="2800" dirty="0" smtClean="0">
                <a:solidFill>
                  <a:srgbClr val="FF0000"/>
                </a:solidFill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</a:rPr>
              <a:t>màu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nâu</a:t>
            </a:r>
            <a:r>
              <a:rPr lang="en-US" sz="2800" dirty="0" smtClean="0">
                <a:solidFill>
                  <a:srgbClr val="FF0000"/>
                </a:solidFill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</a:rPr>
              <a:t>màu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tím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110342" y="3984170"/>
            <a:ext cx="7794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màu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xanh</a:t>
            </a:r>
            <a:r>
              <a:rPr lang="en-US" sz="2800" dirty="0" smtClean="0">
                <a:solidFill>
                  <a:srgbClr val="FF0000"/>
                </a:solidFill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</a:rPr>
              <a:t>màu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đỏ;màu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vàng</a:t>
            </a:r>
            <a:r>
              <a:rPr lang="en-US" sz="2800" dirty="0" smtClean="0">
                <a:solidFill>
                  <a:srgbClr val="FF0000"/>
                </a:solidFill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</a:rPr>
              <a:t>màu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nâu</a:t>
            </a:r>
            <a:r>
              <a:rPr lang="en-US" sz="2800" dirty="0" smtClean="0">
                <a:solidFill>
                  <a:srgbClr val="FF0000"/>
                </a:solidFill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</a:rPr>
              <a:t>màu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tím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1161386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xmlns="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280" y="0"/>
            <a:ext cx="2124391" cy="1894559"/>
          </a:xfrm>
          <a:prstGeom prst="rect">
            <a:avLst/>
          </a:prstGeom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9690861" y="1911062"/>
            <a:ext cx="4276310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71E190-FEB2-4337-A955-8F6A819B8B7A}"/>
              </a:ext>
            </a:extLst>
          </p:cNvPr>
          <p:cNvSpPr txBox="1"/>
          <p:nvPr/>
        </p:nvSpPr>
        <p:spPr>
          <a:xfrm>
            <a:off x="-718971" y="6408473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>
                <a:solidFill>
                  <a:srgbClr val="7030A0"/>
                </a:solidFill>
                <a:latin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405" y="492317"/>
            <a:ext cx="2727395" cy="75053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1095839" y="1273713"/>
            <a:ext cx="10627238" cy="3720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vi-VN" b="1" dirty="0" smtClean="0"/>
              <a:t>Bài tập </a:t>
            </a:r>
            <a:r>
              <a:rPr lang="en-US" b="1" dirty="0" smtClean="0"/>
              <a:t>3</a:t>
            </a:r>
            <a:r>
              <a:rPr lang="vi-VN" b="1" dirty="0" smtClean="0"/>
              <a:t> SGK trang1</a:t>
            </a:r>
            <a:r>
              <a:rPr lang="en-US" b="1" dirty="0" smtClean="0"/>
              <a:t>6</a:t>
            </a:r>
            <a:endParaRPr lang="en-US" dirty="0" smtClean="0"/>
          </a:p>
          <a:p>
            <a:pPr lvl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lấy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màu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bóng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lấy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kiện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chúý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trò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suất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là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Lấy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ngẫu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bóng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lấy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màu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bóng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lấy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43943" y="2177144"/>
            <a:ext cx="3831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{X;Đ;V;N;T}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309258" y="4093029"/>
            <a:ext cx="3831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{X;Đ;V;N;T}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41161386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t="61223"/>
          <a:stretch>
            <a:fillRect/>
          </a:stretch>
        </p:blipFill>
        <p:spPr bwMode="auto">
          <a:xfrm>
            <a:off x="478971" y="1763471"/>
            <a:ext cx="11604166" cy="431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xmlns="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631394">
            <a:off x="8056019" y="5301514"/>
            <a:ext cx="1553146" cy="1553146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E530CE9-79B6-4A34-9DE8-7F769B44A120}"/>
              </a:ext>
            </a:extLst>
          </p:cNvPr>
          <p:cNvSpPr txBox="1"/>
          <p:nvPr/>
        </p:nvSpPr>
        <p:spPr>
          <a:xfrm>
            <a:off x="2335237" y="982341"/>
            <a:ext cx="8384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4/SGK/Tr16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!</a:t>
            </a:r>
            <a:endParaRPr lang="en-US" sz="3200" dirty="0"/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xmlns="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016027" y="5676890"/>
            <a:ext cx="629996" cy="62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51903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xmlns="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280" y="0"/>
            <a:ext cx="2124391" cy="1894559"/>
          </a:xfrm>
          <a:prstGeom prst="rect">
            <a:avLst/>
          </a:prstGeom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9560232" y="2041691"/>
            <a:ext cx="4537567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71E190-FEB2-4337-A955-8F6A819B8B7A}"/>
              </a:ext>
            </a:extLst>
          </p:cNvPr>
          <p:cNvSpPr txBox="1"/>
          <p:nvPr/>
        </p:nvSpPr>
        <p:spPr>
          <a:xfrm>
            <a:off x="-718971" y="6408473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>
                <a:solidFill>
                  <a:srgbClr val="7030A0"/>
                </a:solidFill>
                <a:latin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161" y="609547"/>
            <a:ext cx="2727395" cy="75053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439347" y="1578514"/>
            <a:ext cx="10784465" cy="62290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vi-VN" b="1" dirty="0" smtClean="0"/>
              <a:t>Bài tập </a:t>
            </a:r>
            <a:r>
              <a:rPr lang="en-US" b="1" dirty="0" smtClean="0"/>
              <a:t>4</a:t>
            </a:r>
            <a:r>
              <a:rPr lang="vi-VN" b="1" dirty="0" smtClean="0"/>
              <a:t> SGK trang1</a:t>
            </a:r>
            <a:r>
              <a:rPr lang="en-US" b="1" dirty="0" smtClean="0"/>
              <a:t>6</a:t>
            </a:r>
            <a:endParaRPr lang="en-US" dirty="0" smtClean="0"/>
          </a:p>
          <a:p>
            <a:pPr marL="514350" lvl="0" indent="-514350">
              <a:buAutoNum type="alphaLcParenR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gieo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xắc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lần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xảy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xắc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gieo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514350" lvl="0" indent="-51435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None/>
            </a:pPr>
            <a:endParaRPr lang="en-US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xắc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tử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hợp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2628" y="4441372"/>
            <a:ext cx="8447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57942" y="3026230"/>
            <a:ext cx="8447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1161386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43614" y="1273629"/>
            <a:ext cx="8750215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1, 2, 3.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rút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3722" y="3639458"/>
            <a:ext cx="1381141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{1;2;3}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xmlns="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280" y="0"/>
            <a:ext cx="2124391" cy="1894559"/>
          </a:xfrm>
          <a:prstGeom prst="rect">
            <a:avLst/>
          </a:prstGeom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9603775" y="1998148"/>
            <a:ext cx="4450482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LUYỆ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71E190-FEB2-4337-A955-8F6A819B8B7A}"/>
              </a:ext>
            </a:extLst>
          </p:cNvPr>
          <p:cNvSpPr txBox="1"/>
          <p:nvPr/>
        </p:nvSpPr>
        <p:spPr>
          <a:xfrm>
            <a:off x="-718971" y="6408473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>
                <a:solidFill>
                  <a:srgbClr val="7030A0"/>
                </a:solidFill>
                <a:latin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405" y="492317"/>
            <a:ext cx="2727395" cy="75053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340656" y="1408885"/>
            <a:ext cx="11024029" cy="62290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vi-VN" b="1" dirty="0" smtClean="0"/>
              <a:t>Bài tập </a:t>
            </a:r>
            <a:r>
              <a:rPr lang="en-US" b="1" dirty="0" smtClean="0"/>
              <a:t>4</a:t>
            </a:r>
            <a:r>
              <a:rPr lang="vi-VN" b="1" dirty="0" smtClean="0"/>
              <a:t> SGK trang1</a:t>
            </a:r>
            <a:r>
              <a:rPr lang="en-US" b="1" dirty="0" smtClean="0"/>
              <a:t>6</a:t>
            </a:r>
            <a:endParaRPr lang="en-US" dirty="0" smtClean="0"/>
          </a:p>
          <a:p>
            <a:pPr lvl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xảy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xắc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endParaRPr lang="en-US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chú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suất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trò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là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Gieo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xắc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lần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xảy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xắc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3771" y="2786743"/>
            <a:ext cx="8447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14399" y="5377543"/>
            <a:ext cx="8447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2800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1161386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E530CE9-79B6-4A34-9DE8-7F769B44A120}"/>
              </a:ext>
            </a:extLst>
          </p:cNvPr>
          <p:cNvSpPr txBox="1"/>
          <p:nvPr/>
        </p:nvSpPr>
        <p:spPr>
          <a:xfrm>
            <a:off x="1195867" y="694133"/>
            <a:ext cx="76971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thí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nghiệm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giản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3200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Icon Sewing Machine Pink Clipart - Full Size Clipart (#2306084) - PinClipart">
            <a:extLst>
              <a:ext uri="{FF2B5EF4-FFF2-40B4-BE49-F238E27FC236}">
                <a16:creationId xmlns:a16="http://schemas.microsoft.com/office/drawing/2014/main" xmlns="" id="{67AEA28B-2EF1-4E84-8AEB-B7A74475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7784" y="966824"/>
            <a:ext cx="2004272" cy="17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25434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1039980" y="1794359"/>
            <a:ext cx="9825243" cy="1361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1192380" y="1946759"/>
            <a:ext cx="9825243" cy="1361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vi-VN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Xem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chữa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vi-VN" sz="3200" dirty="0" smtClean="0"/>
              <a:t>- Chuẩn bị giờ sau: đọc trước nội dung bài mới</a:t>
            </a:r>
            <a:endParaRPr lang="en-US" sz="3200" dirty="0" smtClean="0"/>
          </a:p>
          <a:p>
            <a:pPr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2759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93135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11829" y="1469572"/>
            <a:ext cx="8316686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Khi tung đồng xu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vi-VN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lần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 quả có thể xảy ra đối với mặt xuất hiện của đồng xu.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3093" y="4249058"/>
            <a:ext cx="1079777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</a:rPr>
              <a:t> 4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Untitled1">
            <a:extLst>
              <a:ext uri="{FF2B5EF4-FFF2-40B4-BE49-F238E27FC236}">
                <a16:creationId xmlns="" xmlns:a16="http://schemas.microsoft.com/office/drawing/2014/main" id="{73C160D7-1C12-0C4E-AC5A-613039762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9968" y="3122017"/>
            <a:ext cx="740228" cy="76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Untitled">
            <a:extLst>
              <a:ext uri="{FF2B5EF4-FFF2-40B4-BE49-F238E27FC236}">
                <a16:creationId xmlns="" xmlns:a16="http://schemas.microsoft.com/office/drawing/2014/main" id="{950EDD57-0699-0247-971D-80DBCB0B8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037" y="3135085"/>
            <a:ext cx="743452" cy="77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Untitled1">
            <a:extLst>
              <a:ext uri="{FF2B5EF4-FFF2-40B4-BE49-F238E27FC236}">
                <a16:creationId xmlns="" xmlns:a16="http://schemas.microsoft.com/office/drawing/2014/main" id="{73C160D7-1C12-0C4E-AC5A-613039762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5374" y="3176552"/>
            <a:ext cx="771775" cy="79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Untitled">
            <a:extLst>
              <a:ext uri="{FF2B5EF4-FFF2-40B4-BE49-F238E27FC236}">
                <a16:creationId xmlns="" xmlns:a16="http://schemas.microsoft.com/office/drawing/2014/main" id="{950EDD57-0699-0247-971D-80DBCB0B8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988" y="3163084"/>
            <a:ext cx="758412" cy="7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486" y="-1643743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00814" y="1382486"/>
            <a:ext cx="8249471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Khi tung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xắc1</a:t>
            </a:r>
            <a:r>
              <a:rPr lang="vi-VN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lần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 quả có thể xảy ra đối với mặt xuất hiện của xúc xắc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1207" y="3704772"/>
            <a:ext cx="986803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</a:rPr>
              <a:t> 6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290FFBC-13E5-EE45-8D5A-6F0CE1C1AC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1616" y="3520343"/>
            <a:ext cx="1322634" cy="134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66872" y="1600200"/>
            <a:ext cx="7770500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Khi tung đồng xu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vi-VN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lần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 quả có thể xảy ra đối với mặt xuất hiện của xúc xắc?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7492" y="3922487"/>
            <a:ext cx="1195193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</a:rPr>
              <a:t> 12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290FFBC-13E5-EE45-8D5A-6F0CE1C1AC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616" y="3455029"/>
            <a:ext cx="1322634" cy="134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556912"/>
            <a:ext cx="10966254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MÔ HÌNH XÁC SUẤT TRONG MỘT SỐ TRÒ CHƠI </a:t>
            </a:r>
            <a:b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THÍ NGHIỆM (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4176446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NGUYỄN THỊ NGỌC LINH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GD&amp;ĐT NAM ĐỊNH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PHÙNG CHÍ KIÊN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Flowchart: Magnetic Disk 15"/>
          <p:cNvSpPr/>
          <p:nvPr/>
        </p:nvSpPr>
        <p:spPr>
          <a:xfrm>
            <a:off x="9977629" y="5579213"/>
            <a:ext cx="1206398" cy="838353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Untitled1">
            <a:extLst>
              <a:ext uri="{FF2B5EF4-FFF2-40B4-BE49-F238E27FC236}">
                <a16:creationId xmlns="" xmlns:a16="http://schemas.microsoft.com/office/drawing/2014/main" id="{73C160D7-1C12-0C4E-AC5A-613039762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4571" y="5228165"/>
            <a:ext cx="1167730" cy="120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Untitled">
            <a:extLst>
              <a:ext uri="{FF2B5EF4-FFF2-40B4-BE49-F238E27FC236}">
                <a16:creationId xmlns="" xmlns:a16="http://schemas.microsoft.com/office/drawing/2014/main" id="{950EDD57-0699-0247-971D-80DBCB0B8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9874" y="5240729"/>
            <a:ext cx="1147511" cy="119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290FFBC-13E5-EE45-8D5A-6F0CE1C1AC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0188" y="5196744"/>
            <a:ext cx="1322634" cy="1347128"/>
          </a:xfrm>
          <a:prstGeom prst="rect">
            <a:avLst/>
          </a:prstGeom>
        </p:spPr>
      </p:pic>
      <p:sp>
        <p:nvSpPr>
          <p:cNvPr id="22" name="Flowchart: Connector 21"/>
          <p:cNvSpPr/>
          <p:nvPr/>
        </p:nvSpPr>
        <p:spPr>
          <a:xfrm>
            <a:off x="10310539" y="6052456"/>
            <a:ext cx="248603" cy="248887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10593565" y="6052459"/>
            <a:ext cx="248603" cy="24888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6397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0" y="1069676"/>
            <a:ext cx="12192000" cy="4900818"/>
            <a:chOff x="226" y="3485"/>
            <a:chExt cx="3472" cy="1976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3"/>
            <a:srcRect l="-5437" t="177535" r="-2688" b="-338257"/>
            <a:stretch>
              <a:fillRect/>
            </a:stretch>
          </p:blipFill>
          <p:spPr bwMode="auto">
            <a:xfrm>
              <a:off x="226" y="3485"/>
              <a:ext cx="3472" cy="1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/>
            <a:srcRect t="63218"/>
            <a:stretch>
              <a:fillRect/>
            </a:stretch>
          </p:blipFill>
          <p:spPr bwMode="auto">
            <a:xfrm>
              <a:off x="248" y="3514"/>
              <a:ext cx="3443" cy="1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xmlns="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631394">
            <a:off x="8056019" y="5301514"/>
            <a:ext cx="1553146" cy="1553146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E530CE9-79B6-4A34-9DE8-7F769B44A120}"/>
              </a:ext>
            </a:extLst>
          </p:cNvPr>
          <p:cNvSpPr txBox="1"/>
          <p:nvPr/>
        </p:nvSpPr>
        <p:spPr>
          <a:xfrm>
            <a:off x="2248973" y="620032"/>
            <a:ext cx="8384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1/SGK/Tr15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!</a:t>
            </a:r>
            <a:endParaRPr lang="en-US" sz="3200" dirty="0"/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xmlns="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016027" y="5676890"/>
            <a:ext cx="629996" cy="62999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EAC0E1E-50D5-48F7-8449-EF3C31CD2512}"/>
              </a:ext>
            </a:extLst>
          </p:cNvPr>
          <p:cNvSpPr txBox="1"/>
          <p:nvPr/>
        </p:nvSpPr>
        <p:spPr>
          <a:xfrm>
            <a:off x="369995" y="5380672"/>
            <a:ext cx="83843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Chia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lớp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thành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2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phần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,</a:t>
            </a:r>
          </a:p>
          <a:p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nửa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lớp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làm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ý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avà</a:t>
            </a:r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b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nửa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lớp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làm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ý </a:t>
            </a:r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c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và</a:t>
            </a:r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d</a:t>
            </a:r>
            <a:endParaRPr lang="en-US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HS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hđ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cá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nhân</a:t>
            </a:r>
            <a:endParaRPr lang="en-US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HS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thi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đua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lên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bảng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trình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bày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nhận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xét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chéo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1903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xmlns="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280" y="0"/>
            <a:ext cx="2124391" cy="1894559"/>
          </a:xfrm>
          <a:prstGeom prst="rect">
            <a:avLst/>
          </a:prstGeom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9560232" y="2041691"/>
            <a:ext cx="4537567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71E190-FEB2-4337-A955-8F6A819B8B7A}"/>
              </a:ext>
            </a:extLst>
          </p:cNvPr>
          <p:cNvSpPr txBox="1"/>
          <p:nvPr/>
        </p:nvSpPr>
        <p:spPr>
          <a:xfrm>
            <a:off x="-718971" y="6408473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>
                <a:solidFill>
                  <a:srgbClr val="7030A0"/>
                </a:solidFill>
                <a:latin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405" y="492317"/>
            <a:ext cx="2727395" cy="75053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284070" y="2000542"/>
            <a:ext cx="10784465" cy="2786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vi-VN" b="1" dirty="0" smtClean="0"/>
              <a:t>Bài tập 1 SGK trang15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a)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Rút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ngẫu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chiếc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hộp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xảy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rút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lvl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rút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tử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93881" y="2890419"/>
            <a:ext cx="2110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1;2;3;4;5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44365" y="3376090"/>
            <a:ext cx="2110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{1;2;3;4;5}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1386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xmlns="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280" y="0"/>
            <a:ext cx="2124391" cy="1894559"/>
          </a:xfrm>
          <a:prstGeom prst="rect">
            <a:avLst/>
          </a:prstGeom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9603775" y="1998148"/>
            <a:ext cx="4450482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71E190-FEB2-4337-A955-8F6A819B8B7A}"/>
              </a:ext>
            </a:extLst>
          </p:cNvPr>
          <p:cNvSpPr txBox="1"/>
          <p:nvPr/>
        </p:nvSpPr>
        <p:spPr>
          <a:xfrm>
            <a:off x="-718971" y="6408473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>
                <a:solidFill>
                  <a:srgbClr val="7030A0"/>
                </a:solidFill>
                <a:latin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405" y="492317"/>
            <a:ext cx="2727395" cy="75053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304801" y="2000542"/>
            <a:ext cx="10919012" cy="38085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vi-VN" b="1" dirty="0" smtClean="0"/>
              <a:t>Bài tập 1 SGK trang15</a:t>
            </a:r>
            <a:endParaRPr lang="en-US" b="1" dirty="0" smtClean="0"/>
          </a:p>
          <a:p>
            <a:pPr lvl="0">
              <a:buNone/>
            </a:pPr>
            <a:r>
              <a:rPr lang="en-US" dirty="0" smtClean="0"/>
              <a:t>c)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xảy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thẻ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rút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</a:p>
          <a:p>
            <a:pPr lvl="0">
              <a:buNone/>
            </a:pPr>
            <a:r>
              <a:rPr lang="en-US" dirty="0" smtClean="0"/>
              <a:t>d)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chú</a:t>
            </a:r>
            <a:r>
              <a:rPr lang="en-US" dirty="0" smtClean="0"/>
              <a:t> ý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Rút</a:t>
            </a:r>
            <a:r>
              <a:rPr lang="en-US" dirty="0" smtClean="0"/>
              <a:t> </a:t>
            </a:r>
            <a:r>
              <a:rPr lang="en-US" dirty="0" err="1" smtClean="0"/>
              <a:t>ngẫu</a:t>
            </a:r>
            <a:r>
              <a:rPr lang="en-US" dirty="0" smtClean="0"/>
              <a:t> </a:t>
            </a:r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chiếc</a:t>
            </a:r>
            <a:r>
              <a:rPr lang="en-US" dirty="0" smtClean="0"/>
              <a:t> </a:t>
            </a:r>
            <a:r>
              <a:rPr lang="en-US" dirty="0" err="1" smtClean="0"/>
              <a:t>thẻ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hộp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xảy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thẻ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rút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95046" y="2848709"/>
            <a:ext cx="2110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{1;2;3;4;5}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4369" y="4794741"/>
            <a:ext cx="2110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{1;2;3;4;5}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1386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832</TotalTime>
  <Words>1067</Words>
  <Application>Microsoft Office PowerPoint</Application>
  <PresentationFormat>Custom</PresentationFormat>
  <Paragraphs>154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 BÀI 3: MÔ HÌNH XÁC SUẤT TRONG MỘT SỐ TRÒ CHƠI  VÀ THÍ NGHIỆM (tiết 3)</vt:lpstr>
      <vt:lpstr>Slide 7</vt:lpstr>
      <vt:lpstr>Nhóm 1: </vt:lpstr>
      <vt:lpstr>Nhóm 2: </vt:lpstr>
      <vt:lpstr>Slide 10</vt:lpstr>
      <vt:lpstr>Slide 11</vt:lpstr>
      <vt:lpstr>Slide 12</vt:lpstr>
      <vt:lpstr>Slide 13</vt:lpstr>
      <vt:lpstr>Slide 14</vt:lpstr>
      <vt:lpstr>Slide 15</vt:lpstr>
      <vt:lpstr>Nhóm 1: </vt:lpstr>
      <vt:lpstr>Nhóm 1: </vt:lpstr>
      <vt:lpstr>Slide 18</vt:lpstr>
      <vt:lpstr>Nhóm 2: </vt:lpstr>
      <vt:lpstr>Nhóm 2: </vt:lpstr>
      <vt:lpstr>Slide 21</vt:lpstr>
      <vt:lpstr>Slide 22</vt:lpstr>
      <vt:lpstr>Remember… Safety First!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THANH VAN</cp:lastModifiedBy>
  <cp:revision>58</cp:revision>
  <dcterms:created xsi:type="dcterms:W3CDTF">2021-06-07T13:44:30Z</dcterms:created>
  <dcterms:modified xsi:type="dcterms:W3CDTF">2021-08-03T14:12:58Z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