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6"/>
  </p:notesMasterIdLst>
  <p:sldIdLst>
    <p:sldId id="256" r:id="rId2"/>
    <p:sldId id="330" r:id="rId3"/>
    <p:sldId id="257" r:id="rId4"/>
    <p:sldId id="331" r:id="rId5"/>
    <p:sldId id="343" r:id="rId6"/>
    <p:sldId id="332" r:id="rId7"/>
    <p:sldId id="342" r:id="rId8"/>
    <p:sldId id="258" r:id="rId9"/>
    <p:sldId id="259" r:id="rId10"/>
    <p:sldId id="260" r:id="rId11"/>
    <p:sldId id="263" r:id="rId12"/>
    <p:sldId id="333" r:id="rId13"/>
    <p:sldId id="334" r:id="rId14"/>
    <p:sldId id="335" r:id="rId15"/>
    <p:sldId id="336" r:id="rId16"/>
    <p:sldId id="338" r:id="rId17"/>
    <p:sldId id="269" r:id="rId18"/>
    <p:sldId id="270" r:id="rId19"/>
    <p:sldId id="367" r:id="rId20"/>
    <p:sldId id="346" r:id="rId21"/>
    <p:sldId id="347" r:id="rId22"/>
    <p:sldId id="348" r:id="rId23"/>
    <p:sldId id="349" r:id="rId24"/>
    <p:sldId id="350" r:id="rId25"/>
    <p:sldId id="351" r:id="rId26"/>
    <p:sldId id="352" r:id="rId27"/>
    <p:sldId id="353" r:id="rId28"/>
    <p:sldId id="355" r:id="rId29"/>
    <p:sldId id="356" r:id="rId30"/>
    <p:sldId id="357" r:id="rId31"/>
    <p:sldId id="358" r:id="rId32"/>
    <p:sldId id="368" r:id="rId33"/>
    <p:sldId id="359" r:id="rId34"/>
    <p:sldId id="360" r:id="rId35"/>
    <p:sldId id="361" r:id="rId36"/>
    <p:sldId id="362" r:id="rId37"/>
    <p:sldId id="363" r:id="rId38"/>
    <p:sldId id="364" r:id="rId39"/>
    <p:sldId id="365" r:id="rId40"/>
    <p:sldId id="339" r:id="rId41"/>
    <p:sldId id="354" r:id="rId42"/>
    <p:sldId id="366" r:id="rId43"/>
    <p:sldId id="271" r:id="rId44"/>
    <p:sldId id="369" r:id="rId45"/>
    <p:sldId id="370" r:id="rId46"/>
    <p:sldId id="371" r:id="rId47"/>
    <p:sldId id="372" r:id="rId48"/>
    <p:sldId id="373" r:id="rId49"/>
    <p:sldId id="374" r:id="rId50"/>
    <p:sldId id="375" r:id="rId51"/>
    <p:sldId id="379" r:id="rId52"/>
    <p:sldId id="380" r:id="rId53"/>
    <p:sldId id="381" r:id="rId54"/>
    <p:sldId id="382" r:id="rId55"/>
    <p:sldId id="387" r:id="rId56"/>
    <p:sldId id="388" r:id="rId57"/>
    <p:sldId id="389" r:id="rId58"/>
    <p:sldId id="400" r:id="rId59"/>
    <p:sldId id="390" r:id="rId60"/>
    <p:sldId id="391" r:id="rId61"/>
    <p:sldId id="392" r:id="rId62"/>
    <p:sldId id="393" r:id="rId63"/>
    <p:sldId id="397" r:id="rId64"/>
    <p:sldId id="398" r:id="rId65"/>
    <p:sldId id="399" r:id="rId66"/>
    <p:sldId id="377" r:id="rId67"/>
    <p:sldId id="378" r:id="rId68"/>
    <p:sldId id="396" r:id="rId69"/>
    <p:sldId id="401" r:id="rId70"/>
    <p:sldId id="403" r:id="rId71"/>
    <p:sldId id="404" r:id="rId72"/>
    <p:sldId id="405" r:id="rId73"/>
    <p:sldId id="413" r:id="rId74"/>
    <p:sldId id="406" r:id="rId75"/>
    <p:sldId id="408" r:id="rId76"/>
    <p:sldId id="409" r:id="rId77"/>
    <p:sldId id="410" r:id="rId78"/>
    <p:sldId id="411" r:id="rId79"/>
    <p:sldId id="412" r:id="rId80"/>
    <p:sldId id="407" r:id="rId81"/>
    <p:sldId id="414" r:id="rId82"/>
    <p:sldId id="415" r:id="rId83"/>
    <p:sldId id="453" r:id="rId84"/>
    <p:sldId id="419" r:id="rId85"/>
    <p:sldId id="420" r:id="rId86"/>
    <p:sldId id="423" r:id="rId87"/>
    <p:sldId id="429" r:id="rId88"/>
    <p:sldId id="430" r:id="rId89"/>
    <p:sldId id="431" r:id="rId90"/>
    <p:sldId id="432" r:id="rId91"/>
    <p:sldId id="433" r:id="rId92"/>
    <p:sldId id="434" r:id="rId93"/>
    <p:sldId id="435" r:id="rId94"/>
    <p:sldId id="436" r:id="rId95"/>
    <p:sldId id="438" r:id="rId96"/>
    <p:sldId id="439" r:id="rId97"/>
    <p:sldId id="440" r:id="rId98"/>
    <p:sldId id="441" r:id="rId99"/>
    <p:sldId id="442" r:id="rId100"/>
    <p:sldId id="443" r:id="rId101"/>
    <p:sldId id="444" r:id="rId102"/>
    <p:sldId id="445" r:id="rId103"/>
    <p:sldId id="446" r:id="rId104"/>
    <p:sldId id="447" r:id="rId105"/>
    <p:sldId id="452" r:id="rId106"/>
    <p:sldId id="454" r:id="rId107"/>
    <p:sldId id="455" r:id="rId108"/>
    <p:sldId id="456" r:id="rId109"/>
    <p:sldId id="457" r:id="rId110"/>
    <p:sldId id="458" r:id="rId111"/>
    <p:sldId id="461" r:id="rId112"/>
    <p:sldId id="462" r:id="rId113"/>
    <p:sldId id="464" r:id="rId114"/>
    <p:sldId id="463" r:id="rId115"/>
  </p:sldIdLst>
  <p:sldSz cx="18288000" cy="10287000"/>
  <p:notesSz cx="6858000" cy="9144000"/>
  <p:embeddedFontLst>
    <p:embeddedFont>
      <p:font typeface="Quicksand" panose="020B0604020202020204" charset="0"/>
      <p:regular r:id="rId117"/>
    </p:embeddedFont>
    <p:embeddedFont>
      <p:font typeface=".VnArial" panose="020B0604020202020204"/>
      <p:regular r:id="rId118"/>
      <p:italic r:id="rId119"/>
      <p:boldItalic r:id="rId120"/>
    </p:embeddedFont>
    <p:embeddedFont>
      <p:font typeface="Wingdings 2" panose="05020102010507070707" pitchFamily="18" charset="2"/>
      <p:regular r:id="rId121"/>
    </p:embeddedFont>
    <p:embeddedFont>
      <p:font typeface="VNI-Times" panose="020B0604020202020204"/>
      <p:regular r:id="rId122"/>
      <p:bold r:id="rId123"/>
      <p:italic r:id="rId124"/>
      <p:boldItalic r:id="rId125"/>
    </p:embeddedFont>
    <p:embeddedFont>
      <p:font typeface="Dekko" panose="020B0604020202020204" charset="0"/>
      <p:regular r:id="rId126"/>
    </p:embeddedFont>
    <p:embeddedFont>
      <p:font typeface=".VnTime" panose="020B0604020202020204"/>
      <p:regular r:id="rId127"/>
      <p:bold r:id="rId128"/>
      <p:italic r:id="rId129"/>
      <p:boldItalic r:id="rId130"/>
    </p:embeddedFont>
    <p:embeddedFont>
      <p:font typeface="Cormorant Garamond Light" panose="020B0604020202020204" charset="0"/>
      <p:regular r:id="rId131"/>
    </p:embeddedFont>
    <p:embeddedFont>
      <p:font typeface="Calibri" panose="020F0502020204030204" pitchFamily="34" charset="0"/>
      <p:regular r:id="rId132"/>
      <p:bold r:id="rId133"/>
      <p:italic r:id="rId134"/>
      <p:boldItalic r:id="rId1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6" d="100"/>
          <a:sy n="36" d="100"/>
        </p:scale>
        <p:origin x="1140"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7.fntdata"/><Relationship Id="rId128" Type="http://schemas.openxmlformats.org/officeDocument/2006/relationships/font" Target="fonts/font12.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font" Target="fonts/font2.fntdata"/><Relationship Id="rId134" Type="http://schemas.openxmlformats.org/officeDocument/2006/relationships/font" Target="fonts/font18.fntdata"/><Relationship Id="rId139"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8.fntdata"/><Relationship Id="rId129" Type="http://schemas.openxmlformats.org/officeDocument/2006/relationships/font" Target="fonts/font1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font" Target="fonts/font3.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14.fntdata"/><Relationship Id="rId135" Type="http://schemas.openxmlformats.org/officeDocument/2006/relationships/font" Target="fonts/font19.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4.fntdata"/><Relationship Id="rId125"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15.fntdata"/><Relationship Id="rId136"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5.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13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871E64-1CB8-4D92-927C-EEA72031031D}" type="datetimeFigureOut">
              <a:rPr lang="en-US" smtClean="0"/>
              <a:t>2/2/2023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22E16D-7A98-4C0D-B2D5-8E203391490B}" type="slidenum">
              <a:rPr lang="en-US" smtClean="0"/>
              <a:t>‹#›</a:t>
            </a:fld>
            <a:endParaRPr lang="en-US"/>
          </a:p>
        </p:txBody>
      </p:sp>
    </p:spTree>
    <p:extLst>
      <p:ext uri="{BB962C8B-B14F-4D97-AF65-F5344CB8AC3E}">
        <p14:creationId xmlns:p14="http://schemas.microsoft.com/office/powerpoint/2010/main" val="34304620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2E16D-7A98-4C0D-B2D5-8E203391490B}" type="slidenum">
              <a:rPr lang="en-US" smtClean="0"/>
              <a:t>7</a:t>
            </a:fld>
            <a:endParaRPr lang="en-US"/>
          </a:p>
        </p:txBody>
      </p:sp>
    </p:spTree>
    <p:extLst>
      <p:ext uri="{BB962C8B-B14F-4D97-AF65-F5344CB8AC3E}">
        <p14:creationId xmlns:p14="http://schemas.microsoft.com/office/powerpoint/2010/main" val="886465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22E16D-7A98-4C0D-B2D5-8E203391490B}" type="slidenum">
              <a:rPr lang="en-US" smtClean="0"/>
              <a:t>17</a:t>
            </a:fld>
            <a:endParaRPr lang="en-US"/>
          </a:p>
        </p:txBody>
      </p:sp>
    </p:spTree>
    <p:extLst>
      <p:ext uri="{BB962C8B-B14F-4D97-AF65-F5344CB8AC3E}">
        <p14:creationId xmlns:p14="http://schemas.microsoft.com/office/powerpoint/2010/main" val="2559283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atin typeface="Calibri" pitchFamily="34" charset="0"/>
            </a:endParaRPr>
          </a:p>
        </p:txBody>
      </p:sp>
      <p:sp>
        <p:nvSpPr>
          <p:cNvPr id="4" name="Slide Number Placeholder 3"/>
          <p:cNvSpPr>
            <a:spLocks noGrp="1"/>
          </p:cNvSpPr>
          <p:nvPr>
            <p:ph type="sldNum" sz="quarter" idx="5"/>
          </p:nvPr>
        </p:nvSpPr>
        <p:spPr/>
        <p:txBody>
          <a:bodyPr/>
          <a:lstStyle/>
          <a:p>
            <a:pPr>
              <a:defRPr/>
            </a:pPr>
            <a:fld id="{91FA8BF6-A0BA-4588-87F9-C363D982F674}" type="slidenum">
              <a:rPr lang="en-US" smtClean="0"/>
              <a:pPr>
                <a:defRPr/>
              </a:pPr>
              <a:t>24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B562BBE8-1EAD-4683-A9E0-71BC9B579BAE}" type="slidenum">
              <a:rPr lang="en-US" altLang="en-US">
                <a:latin typeface="Arial" charset="0"/>
              </a:rPr>
              <a:pPr/>
              <a:t>71</a:t>
            </a:fld>
            <a:endParaRPr lang="en-US" altLang="en-US">
              <a:latin typeface="Arial" charset="0"/>
            </a:endParaRPr>
          </a:p>
        </p:txBody>
      </p:sp>
      <p:sp>
        <p:nvSpPr>
          <p:cNvPr id="10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a:t>Click to edit Master title style</a:t>
            </a:r>
          </a:p>
        </p:txBody>
      </p:sp>
      <p:sp>
        <p:nvSpPr>
          <p:cNvPr id="3" name="Text Placeholder 2"/>
          <p:cNvSpPr>
            <a:spLocks noGrp="1"/>
          </p:cNvSpPr>
          <p:nvPr>
            <p:ph type="body" sz="half" idx="1"/>
          </p:nvPr>
        </p:nvSpPr>
        <p:spPr>
          <a:xfrm>
            <a:off x="914400" y="2400301"/>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9367838"/>
            <a:ext cx="4267200" cy="714375"/>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6248400" y="9367838"/>
            <a:ext cx="5791200" cy="714375"/>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13106400" y="9367838"/>
            <a:ext cx="4267200" cy="714375"/>
          </a:xfrm>
        </p:spPr>
        <p:txBody>
          <a:bodyPr/>
          <a:lstStyle>
            <a:lvl1pPr>
              <a:defRPr/>
            </a:lvl1pPr>
          </a:lstStyle>
          <a:p>
            <a:fld id="{764FB2A9-8D2F-4AB0-8D1C-39E3BECDCCE3}" type="slidenum">
              <a:rPr lang="en-US" altLang="en-US"/>
              <a:pPr/>
              <a:t>‹#›</a:t>
            </a:fld>
            <a:endParaRPr lang="en-US" altLang="en-US"/>
          </a:p>
        </p:txBody>
      </p:sp>
    </p:spTree>
    <p:extLst>
      <p:ext uri="{BB962C8B-B14F-4D97-AF65-F5344CB8AC3E}">
        <p14:creationId xmlns:p14="http://schemas.microsoft.com/office/powerpoint/2010/main" val="9199472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61"/>
            <a:ext cx="16459200" cy="877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0CD6CAE-69B0-4CC7-B81E-E37B11F721A0}" type="slidenum">
              <a:rPr lang="en-US" altLang="en-US"/>
              <a:pPr/>
              <a:t>‹#›</a:t>
            </a:fld>
            <a:endParaRPr lang="en-US" altLang="en-US"/>
          </a:p>
        </p:txBody>
      </p:sp>
    </p:spTree>
    <p:extLst>
      <p:ext uri="{BB962C8B-B14F-4D97-AF65-F5344CB8AC3E}">
        <p14:creationId xmlns:p14="http://schemas.microsoft.com/office/powerpoint/2010/main" val="28163547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411959"/>
            <a:ext cx="16459200" cy="1714500"/>
          </a:xfrm>
        </p:spPr>
        <p:txBody>
          <a:bodyPr/>
          <a:lstStyle/>
          <a:p>
            <a:r>
              <a:rPr lang="en-US"/>
              <a:t>Click to edit Master title style</a:t>
            </a:r>
          </a:p>
        </p:txBody>
      </p:sp>
      <p:sp>
        <p:nvSpPr>
          <p:cNvPr id="3" name="Content Placeholder 2"/>
          <p:cNvSpPr>
            <a:spLocks noGrp="1"/>
          </p:cNvSpPr>
          <p:nvPr>
            <p:ph sz="quarter" idx="1"/>
          </p:nvPr>
        </p:nvSpPr>
        <p:spPr>
          <a:xfrm>
            <a:off x="914400" y="2400305"/>
            <a:ext cx="8077200" cy="3278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296400" y="2400305"/>
            <a:ext cx="8077200" cy="3278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5907917"/>
            <a:ext cx="8077200" cy="32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9296400" y="5907917"/>
            <a:ext cx="8077200" cy="328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0E38929-F5A6-4440-AEB9-F0D9562ACBA8}" type="datetimeFigureOut">
              <a:rPr lang="en-US"/>
              <a:pPr>
                <a:defRPr/>
              </a:pPr>
              <a:t>2/2/2023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74279A2F-F7C2-4CA1-A6A7-EBB1B839D9FB}" type="slidenum">
              <a:rPr lang="en-US" altLang="en-US"/>
              <a:pPr/>
              <a:t>‹#›</a:t>
            </a:fld>
            <a:endParaRPr lang="en-US" altLang="en-US"/>
          </a:p>
        </p:txBody>
      </p:sp>
    </p:spTree>
    <p:extLst>
      <p:ext uri="{BB962C8B-B14F-4D97-AF65-F5344CB8AC3E}">
        <p14:creationId xmlns:p14="http://schemas.microsoft.com/office/powerpoint/2010/main" val="3270242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7" Type="http://schemas.openxmlformats.org/officeDocument/2006/relationships/image" Target="../media/image10.sv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5.svg"/><Relationship Id="rId10" Type="http://schemas.openxmlformats.org/officeDocument/2006/relationships/image" Target="../media/image34.png"/><Relationship Id="rId9" Type="http://schemas.openxmlformats.org/officeDocument/2006/relationships/image" Target="../media/image14.svg"/></Relationships>
</file>

<file path=ppt/slides/_rels/slide100.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37.png"/><Relationship Id="rId7" Type="http://schemas.openxmlformats.org/officeDocument/2006/relationships/image" Target="../media/image11.png"/><Relationship Id="rId12"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35.png"/><Relationship Id="rId10" Type="http://schemas.openxmlformats.org/officeDocument/2006/relationships/image" Target="../media/image8.svg"/><Relationship Id="rId9" Type="http://schemas.openxmlformats.org/officeDocument/2006/relationships/image" Target="../media/image10.png"/><Relationship Id="rId14" Type="http://schemas.openxmlformats.org/officeDocument/2006/relationships/image" Target="../media/image3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2.sv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10.sv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51" Type="http://schemas.openxmlformats.org/officeDocument/2006/relationships/image" Target="../media/image82.svg"/><Relationship Id="rId3" Type="http://schemas.openxmlformats.org/officeDocument/2006/relationships/image" Target="../media/image45.jpeg"/><Relationship Id="rId7" Type="http://schemas.openxmlformats.org/officeDocument/2006/relationships/image" Target="../media/image19.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hyperlink" Target="M&#7897;t%20s&#7889;%20th&#226;n%20m&#7873;m%20kh&#225;c.webm" TargetMode="External"/><Relationship Id="rId52" Type="http://schemas.openxmlformats.org/officeDocument/2006/relationships/image" Target="../media/image48.pn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gif"/><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2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png"/><Relationship Id="rId4" Type="http://schemas.openxmlformats.org/officeDocument/2006/relationships/image" Target="../media/image78.jpeg"/></Relationships>
</file>

<file path=ppt/slides/_rels/slide2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4.svg"/><Relationship Id="rId7" Type="http://schemas.openxmlformats.org/officeDocument/2006/relationships/image" Target="../media/image16.svg"/><Relationship Id="rId12"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7.png"/><Relationship Id="rId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2.png"/><Relationship Id="rId9" Type="http://schemas.openxmlformats.org/officeDocument/2006/relationships/image" Target="../media/image18.svg"/></Relationships>
</file>

<file path=ppt/slides/_rels/slide30.xml.rels><?xml version="1.0" encoding="UTF-8" standalone="yes"?>
<Relationships xmlns="http://schemas.openxmlformats.org/package/2006/relationships"><Relationship Id="rId3" Type="http://schemas.openxmlformats.org/officeDocument/2006/relationships/hyperlink" Target="file:///C:\Documents%20and%20Settings\Administrator\Desktop\Bai%209%20sinh%207\di%20chuyen%20cua%20hai%20quy\hai%20quy%20di%20chuyen.FLV" TargetMode="External"/><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hyperlink" Target="file:///C:\Documents%20and%20Settings\Administrator\Desktop\Bai%209%20sinh%207\di%20chuyen%20cua%20hai%20quy\Hai%20quy%20di%20chuyen%201.FLV"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3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08.gif"/><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4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 Target="slide12.xml"/><Relationship Id="rId1" Type="http://schemas.openxmlformats.org/officeDocument/2006/relationships/slideLayout" Target="../slideLayouts/slideLayout7.xml"/><Relationship Id="rId4" Type="http://schemas.openxmlformats.org/officeDocument/2006/relationships/image" Target="../media/image112.jpeg"/></Relationships>
</file>

<file path=ppt/slides/_rels/slide4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 Target="slide1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5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jpeg"/><Relationship Id="rId2" Type="http://schemas.openxmlformats.org/officeDocument/2006/relationships/image" Target="../media/image121.jpeg"/><Relationship Id="rId1" Type="http://schemas.openxmlformats.org/officeDocument/2006/relationships/slideLayout" Target="../slideLayouts/slideLayout1.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5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xml"/><Relationship Id="rId5" Type="http://schemas.openxmlformats.org/officeDocument/2006/relationships/image" Target="../media/image130.jpeg"/><Relationship Id="rId4" Type="http://schemas.openxmlformats.org/officeDocument/2006/relationships/image" Target="../media/image129.jpeg"/></Relationships>
</file>

<file path=ppt/slides/_rels/slide5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1.xml"/><Relationship Id="rId5" Type="http://schemas.openxmlformats.org/officeDocument/2006/relationships/image" Target="../media/image134.jpeg"/><Relationship Id="rId4" Type="http://schemas.openxmlformats.org/officeDocument/2006/relationships/image" Target="../media/image133.jpeg"/></Relationships>
</file>

<file path=ppt/slides/_rels/slide5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1.xml"/><Relationship Id="rId5" Type="http://schemas.openxmlformats.org/officeDocument/2006/relationships/image" Target="../media/image139.jpeg"/><Relationship Id="rId4" Type="http://schemas.openxmlformats.org/officeDocument/2006/relationships/image" Target="../media/image138.jpeg"/></Relationships>
</file>

<file path=ppt/slides/_rels/slide6.xml.rels><?xml version="1.0" encoding="UTF-8" standalone="yes"?>
<Relationships xmlns="http://schemas.openxmlformats.org/package/2006/relationships"><Relationship Id="rId51" Type="http://schemas.openxmlformats.org/officeDocument/2006/relationships/image" Target="../media/image82.svg"/><Relationship Id="rId3" Type="http://schemas.openxmlformats.org/officeDocument/2006/relationships/image" Target="../media/image16.png"/><Relationship Id="rId42" Type="http://schemas.openxmlformats.org/officeDocument/2006/relationships/image" Target="../media/image19.png"/><Relationship Id="rId2" Type="http://schemas.openxmlformats.org/officeDocument/2006/relationships/image" Target="../media/image15.png"/><Relationship Id="rId16" Type="http://schemas.openxmlformats.org/officeDocument/2006/relationships/image" Target="../media/image18.png"/><Relationship Id="rId41" Type="http://schemas.openxmlformats.org/officeDocument/2006/relationships/image" Target="../media/image72.svg"/><Relationship Id="rId1" Type="http://schemas.openxmlformats.org/officeDocument/2006/relationships/slideLayout" Target="../slideLayouts/slideLayout7.xml"/><Relationship Id="rId15" Type="http://schemas.openxmlformats.org/officeDocument/2006/relationships/image" Target="../media/image46.sv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1.xml"/><Relationship Id="rId5" Type="http://schemas.openxmlformats.org/officeDocument/2006/relationships/image" Target="../media/image143.jpeg"/><Relationship Id="rId4" Type="http://schemas.openxmlformats.org/officeDocument/2006/relationships/image" Target="../media/image142.jpeg"/></Relationships>
</file>

<file path=ppt/slides/_rels/slide6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29.jpeg"/><Relationship Id="rId1" Type="http://schemas.openxmlformats.org/officeDocument/2006/relationships/slideLayout" Target="../slideLayouts/slideLayout1.xml"/><Relationship Id="rId5" Type="http://schemas.openxmlformats.org/officeDocument/2006/relationships/image" Target="../media/image146.jpeg"/><Relationship Id="rId4" Type="http://schemas.openxmlformats.org/officeDocument/2006/relationships/image" Target="../media/image145.jpeg"/></Relationships>
</file>

<file path=ppt/slides/_rels/slide6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http://img.suckhoedoisong.vn/Images/Uploaded/Share/2009/07/09/5d5giun-xoan-nhin-au-kinh-hien-vi.JP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51.jpeg"/><Relationship Id="rId1" Type="http://schemas.openxmlformats.org/officeDocument/2006/relationships/slideLayout" Target="../slideLayouts/slideLayout2.xml"/><Relationship Id="rId4" Type="http://schemas.openxmlformats.org/officeDocument/2006/relationships/image" Target="http://img.suckhoedoisong.vn/Images/Uploaded/Share/2009/07/09/5d5giun-xoan-nhin-au-kinh-hien-vi.JPG"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jpeg"/><Relationship Id="rId1" Type="http://schemas.openxmlformats.org/officeDocument/2006/relationships/slideLayout" Target="../slideLayouts/slideLayout7.xml"/><Relationship Id="rId4" Type="http://schemas.openxmlformats.org/officeDocument/2006/relationships/image" Target="../media/image154.jpeg"/></Relationships>
</file>

<file path=ppt/slides/_rels/slide6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56.jpeg"/><Relationship Id="rId7" Type="http://schemas.openxmlformats.org/officeDocument/2006/relationships/image" Target="../media/image160.jpeg"/><Relationship Id="rId2" Type="http://schemas.openxmlformats.org/officeDocument/2006/relationships/image" Target="../media/image155.jpe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67.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1.xml"/><Relationship Id="rId5" Type="http://schemas.openxmlformats.org/officeDocument/2006/relationships/image" Target="../media/image167.jpeg"/><Relationship Id="rId4" Type="http://schemas.openxmlformats.org/officeDocument/2006/relationships/image" Target="../media/image166.jpeg"/></Relationships>
</file>

<file path=ppt/slides/_rels/slide71.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jpeg"/></Relationships>
</file>

<file path=ppt/slides/_rels/slide7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6.jpeg"/><Relationship Id="rId7" Type="http://schemas.openxmlformats.org/officeDocument/2006/relationships/image" Target="../media/image17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8.gif"/><Relationship Id="rId5" Type="http://schemas.openxmlformats.org/officeDocument/2006/relationships/hyperlink" Target="file:///C:\Users\Hung%20Nhung\Downloads\My%20Documents\SONG\ATGT%20(khoi7)\vong3(khoi7).ppt" TargetMode="External"/><Relationship Id="rId4" Type="http://schemas.openxmlformats.org/officeDocument/2006/relationships/image" Target="../media/image177.jpeg"/></Relationships>
</file>

<file path=ppt/slides/_rels/slide76.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2.jpeg"/><Relationship Id="rId7" Type="http://schemas.openxmlformats.org/officeDocument/2006/relationships/image" Target="../media/image178.gif"/><Relationship Id="rId2" Type="http://schemas.openxmlformats.org/officeDocument/2006/relationships/image" Target="../media/image181.jpeg"/><Relationship Id="rId1" Type="http://schemas.openxmlformats.org/officeDocument/2006/relationships/slideLayout" Target="../slideLayouts/slideLayout14.xml"/><Relationship Id="rId6" Type="http://schemas.openxmlformats.org/officeDocument/2006/relationships/hyperlink" Target="file:///C:\Users\Hung%20Nhung\Downloads\My%20Documents\SONG\ATGT%20(khoi7)\vong3(khoi7).ppt" TargetMode="External"/><Relationship Id="rId5" Type="http://schemas.openxmlformats.org/officeDocument/2006/relationships/image" Target="../media/image184.jpeg"/><Relationship Id="rId4" Type="http://schemas.openxmlformats.org/officeDocument/2006/relationships/image" Target="../media/image183.jpeg"/><Relationship Id="rId9" Type="http://schemas.openxmlformats.org/officeDocument/2006/relationships/image" Target="../media/image186.jpeg"/></Relationships>
</file>

<file path=ppt/slides/_rels/slide77.xml.rels><?xml version="1.0" encoding="UTF-8" standalone="yes"?>
<Relationships xmlns="http://schemas.openxmlformats.org/package/2006/relationships"><Relationship Id="rId8" Type="http://schemas.openxmlformats.org/officeDocument/2006/relationships/image" Target="../media/image190.jpeg"/><Relationship Id="rId3" Type="http://schemas.openxmlformats.org/officeDocument/2006/relationships/image" Target="../media/image187.jpeg"/><Relationship Id="rId7" Type="http://schemas.openxmlformats.org/officeDocument/2006/relationships/image" Target="../media/image18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8.gif"/><Relationship Id="rId5" Type="http://schemas.openxmlformats.org/officeDocument/2006/relationships/hyperlink" Target="file:///C:\Users\Hung%20Nhung\Downloads\My%20Documents\SONG\ATGT%20(khoi7)\vong3(khoi7).ppt" TargetMode="External"/><Relationship Id="rId4" Type="http://schemas.openxmlformats.org/officeDocument/2006/relationships/image" Target="../media/image188.jpeg"/></Relationships>
</file>

<file path=ppt/slides/_rels/slide7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2.jpeg"/><Relationship Id="rId5" Type="http://schemas.openxmlformats.org/officeDocument/2006/relationships/image" Target="../media/image178.gif"/><Relationship Id="rId4" Type="http://schemas.openxmlformats.org/officeDocument/2006/relationships/hyperlink" Target="file:///C:\Users\Hung%20Nhung\Downloads\My%20Documents\SONG\ATGT%20(khoi7)\vong3(khoi7).ppt" TargetMode="External"/></Relationships>
</file>

<file path=ppt/slides/_rels/slide79.xml.rels><?xml version="1.0" encoding="UTF-8" standalone="yes"?>
<Relationships xmlns="http://schemas.openxmlformats.org/package/2006/relationships"><Relationship Id="rId8" Type="http://schemas.openxmlformats.org/officeDocument/2006/relationships/image" Target="../media/image195.jpeg"/><Relationship Id="rId3" Type="http://schemas.openxmlformats.org/officeDocument/2006/relationships/hyperlink" Target="http://4.bp.blogspot.com/-gnuL31gPoUY/TrKVYCqX8HI/AAAAAAAAWJg/SKDTVBF5WI8/s1600/OC+BUU+VANG.JPG" TargetMode="External"/><Relationship Id="rId7" Type="http://schemas.openxmlformats.org/officeDocument/2006/relationships/image" Target="../media/image19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8.gif"/><Relationship Id="rId5" Type="http://schemas.openxmlformats.org/officeDocument/2006/relationships/hyperlink" Target="file:///C:\Users\Hung%20Nhung\Downloads\My%20Documents\SONG\ATGT%20(khoi7)\vong3(khoi7).ppt" TargetMode="External"/><Relationship Id="rId4" Type="http://schemas.openxmlformats.org/officeDocument/2006/relationships/image" Target="../media/image193.jpeg"/><Relationship Id="rId9" Type="http://schemas.openxmlformats.org/officeDocument/2006/relationships/image" Target="../media/image171.png"/></Relationships>
</file>

<file path=ppt/slides/_rels/slide8.xml.rels><?xml version="1.0" encoding="UTF-8" standalone="yes"?>
<Relationships xmlns="http://schemas.openxmlformats.org/package/2006/relationships"><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1.png"/><Relationship Id="rId4" Type="http://schemas.openxmlformats.org/officeDocument/2006/relationships/image" Target="../media/image10.sv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8" Type="http://schemas.openxmlformats.org/officeDocument/2006/relationships/image" Target="../media/image204.png"/><Relationship Id="rId13" Type="http://schemas.openxmlformats.org/officeDocument/2006/relationships/image" Target="../media/image209.png"/><Relationship Id="rId18" Type="http://schemas.openxmlformats.org/officeDocument/2006/relationships/image" Target="../media/image214.png"/><Relationship Id="rId3" Type="http://schemas.openxmlformats.org/officeDocument/2006/relationships/image" Target="../media/image199.png"/><Relationship Id="rId7" Type="http://schemas.openxmlformats.org/officeDocument/2006/relationships/image" Target="../media/image203.png"/><Relationship Id="rId12" Type="http://schemas.openxmlformats.org/officeDocument/2006/relationships/image" Target="../media/image208.png"/><Relationship Id="rId17" Type="http://schemas.openxmlformats.org/officeDocument/2006/relationships/image" Target="../media/image213.png"/><Relationship Id="rId2" Type="http://schemas.openxmlformats.org/officeDocument/2006/relationships/image" Target="../media/image198.png"/><Relationship Id="rId16" Type="http://schemas.openxmlformats.org/officeDocument/2006/relationships/image" Target="../media/image212.png"/><Relationship Id="rId1" Type="http://schemas.openxmlformats.org/officeDocument/2006/relationships/slideLayout" Target="../slideLayouts/slideLayout7.xml"/><Relationship Id="rId6" Type="http://schemas.openxmlformats.org/officeDocument/2006/relationships/image" Target="../media/image202.png"/><Relationship Id="rId11" Type="http://schemas.openxmlformats.org/officeDocument/2006/relationships/image" Target="../media/image207.png"/><Relationship Id="rId5" Type="http://schemas.openxmlformats.org/officeDocument/2006/relationships/image" Target="../media/image201.png"/><Relationship Id="rId15" Type="http://schemas.openxmlformats.org/officeDocument/2006/relationships/image" Target="../media/image211.png"/><Relationship Id="rId10" Type="http://schemas.openxmlformats.org/officeDocument/2006/relationships/image" Target="../media/image206.png"/><Relationship Id="rId4" Type="http://schemas.openxmlformats.org/officeDocument/2006/relationships/image" Target="../media/image200.png"/><Relationship Id="rId9" Type="http://schemas.openxmlformats.org/officeDocument/2006/relationships/image" Target="../media/image205.png"/><Relationship Id="rId14" Type="http://schemas.openxmlformats.org/officeDocument/2006/relationships/image" Target="../media/image210.png"/></Relationships>
</file>

<file path=ppt/slides/_rels/slide8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2.xml"/><Relationship Id="rId4" Type="http://schemas.openxmlformats.org/officeDocument/2006/relationships/image" Target="../media/image219.jpeg"/></Relationships>
</file>

<file path=ppt/slides/_rels/slide89.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image" Target="../media/image221.jpeg"/><Relationship Id="rId7" Type="http://schemas.openxmlformats.org/officeDocument/2006/relationships/image" Target="../media/image225.png"/><Relationship Id="rId2" Type="http://schemas.openxmlformats.org/officeDocument/2006/relationships/image" Target="../media/image220.png"/><Relationship Id="rId1" Type="http://schemas.openxmlformats.org/officeDocument/2006/relationships/slideLayout" Target="../slideLayouts/slideLayout7.xml"/><Relationship Id="rId6" Type="http://schemas.openxmlformats.org/officeDocument/2006/relationships/image" Target="../media/image224.jpeg"/><Relationship Id="rId11" Type="http://schemas.openxmlformats.org/officeDocument/2006/relationships/image" Target="../media/image229.jpeg"/><Relationship Id="rId5" Type="http://schemas.openxmlformats.org/officeDocument/2006/relationships/image" Target="../media/image223.jpeg"/><Relationship Id="rId10" Type="http://schemas.openxmlformats.org/officeDocument/2006/relationships/image" Target="../media/image228.jpeg"/><Relationship Id="rId4" Type="http://schemas.openxmlformats.org/officeDocument/2006/relationships/image" Target="../media/image222.jpeg"/><Relationship Id="rId9" Type="http://schemas.openxmlformats.org/officeDocument/2006/relationships/image" Target="../media/image227.jpe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7"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8.svg"/></Relationships>
</file>

<file path=ppt/slides/_rels/slide90.xml.rels><?xml version="1.0" encoding="UTF-8" standalone="yes"?>
<Relationships xmlns="http://schemas.openxmlformats.org/package/2006/relationships"><Relationship Id="rId8" Type="http://schemas.openxmlformats.org/officeDocument/2006/relationships/image" Target="../media/image229.jpeg"/><Relationship Id="rId3" Type="http://schemas.openxmlformats.org/officeDocument/2006/relationships/image" Target="../media/image224.jpeg"/><Relationship Id="rId7" Type="http://schemas.openxmlformats.org/officeDocument/2006/relationships/image" Target="../media/image228.jpeg"/><Relationship Id="rId2" Type="http://schemas.openxmlformats.org/officeDocument/2006/relationships/image" Target="../media/image220.png"/><Relationship Id="rId1" Type="http://schemas.openxmlformats.org/officeDocument/2006/relationships/slideLayout" Target="../slideLayouts/slideLayout13.xml"/><Relationship Id="rId6" Type="http://schemas.openxmlformats.org/officeDocument/2006/relationships/image" Target="../media/image227.jpeg"/><Relationship Id="rId5" Type="http://schemas.openxmlformats.org/officeDocument/2006/relationships/image" Target="../media/image225.png"/><Relationship Id="rId4" Type="http://schemas.openxmlformats.org/officeDocument/2006/relationships/image" Target="../media/image222.jpeg"/><Relationship Id="rId9" Type="http://schemas.openxmlformats.org/officeDocument/2006/relationships/image" Target="../media/image226.jpeg"/></Relationships>
</file>

<file path=ppt/slides/_rels/slide91.xml.rels><?xml version="1.0" encoding="UTF-8" standalone="yes"?>
<Relationships xmlns="http://schemas.openxmlformats.org/package/2006/relationships"><Relationship Id="rId8" Type="http://schemas.openxmlformats.org/officeDocument/2006/relationships/image" Target="../media/image235.jpeg"/><Relationship Id="rId13" Type="http://schemas.openxmlformats.org/officeDocument/2006/relationships/image" Target="../media/image240.jpeg"/><Relationship Id="rId3" Type="http://schemas.openxmlformats.org/officeDocument/2006/relationships/hyperlink" Target="http://vqvn.com/getdetailimage.asp?Path=uploadimages/2007_11/2YK8XM2fVU11877FpVmASwQtE.jpg" TargetMode="External"/><Relationship Id="rId7" Type="http://schemas.openxmlformats.org/officeDocument/2006/relationships/image" Target="../media/image234.jpeg"/><Relationship Id="rId12" Type="http://schemas.openxmlformats.org/officeDocument/2006/relationships/image" Target="../media/image239.jpeg"/><Relationship Id="rId2" Type="http://schemas.openxmlformats.org/officeDocument/2006/relationships/image" Target="../media/image230.jpeg"/><Relationship Id="rId1" Type="http://schemas.openxmlformats.org/officeDocument/2006/relationships/slideLayout" Target="../slideLayouts/slideLayout2.xml"/><Relationship Id="rId6" Type="http://schemas.openxmlformats.org/officeDocument/2006/relationships/image" Target="../media/image233.jpeg"/><Relationship Id="rId11" Type="http://schemas.openxmlformats.org/officeDocument/2006/relationships/image" Target="../media/image238.jpeg"/><Relationship Id="rId5" Type="http://schemas.openxmlformats.org/officeDocument/2006/relationships/image" Target="../media/image232.jpeg"/><Relationship Id="rId10" Type="http://schemas.openxmlformats.org/officeDocument/2006/relationships/image" Target="../media/image237.jpeg"/><Relationship Id="rId4" Type="http://schemas.openxmlformats.org/officeDocument/2006/relationships/image" Target="../media/image231.jpeg"/><Relationship Id="rId9" Type="http://schemas.openxmlformats.org/officeDocument/2006/relationships/image" Target="../media/image236.jpeg"/><Relationship Id="rId14" Type="http://schemas.openxmlformats.org/officeDocument/2006/relationships/image" Target="../media/image226.jpeg"/></Relationships>
</file>

<file path=ppt/slides/_rels/slide92.xml.rels><?xml version="1.0" encoding="UTF-8" standalone="yes"?>
<Relationships xmlns="http://schemas.openxmlformats.org/package/2006/relationships"><Relationship Id="rId8" Type="http://schemas.openxmlformats.org/officeDocument/2006/relationships/image" Target="../media/image236.jpeg"/><Relationship Id="rId13" Type="http://schemas.openxmlformats.org/officeDocument/2006/relationships/image" Target="../media/image243.jpeg"/><Relationship Id="rId3" Type="http://schemas.openxmlformats.org/officeDocument/2006/relationships/image" Target="../media/image231.jpeg"/><Relationship Id="rId7" Type="http://schemas.openxmlformats.org/officeDocument/2006/relationships/image" Target="../media/image235.jpeg"/><Relationship Id="rId12" Type="http://schemas.openxmlformats.org/officeDocument/2006/relationships/image" Target="../media/image242.jpeg"/><Relationship Id="rId2" Type="http://schemas.openxmlformats.org/officeDocument/2006/relationships/hyperlink" Target="http://vqvn.com/getdetailimage.asp?Path=uploadimages/2007_11/2YK8XM2fVU11877FpVmASwQtE.jpg" TargetMode="External"/><Relationship Id="rId1" Type="http://schemas.openxmlformats.org/officeDocument/2006/relationships/slideLayout" Target="../slideLayouts/slideLayout2.xml"/><Relationship Id="rId6" Type="http://schemas.openxmlformats.org/officeDocument/2006/relationships/image" Target="../media/image234.jpeg"/><Relationship Id="rId11" Type="http://schemas.openxmlformats.org/officeDocument/2006/relationships/image" Target="../media/image239.jpeg"/><Relationship Id="rId5" Type="http://schemas.openxmlformats.org/officeDocument/2006/relationships/image" Target="../media/image233.jpeg"/><Relationship Id="rId10" Type="http://schemas.openxmlformats.org/officeDocument/2006/relationships/image" Target="../media/image238.jpeg"/><Relationship Id="rId4" Type="http://schemas.openxmlformats.org/officeDocument/2006/relationships/image" Target="../media/image241.jpeg"/><Relationship Id="rId9" Type="http://schemas.openxmlformats.org/officeDocument/2006/relationships/image" Target="../media/image237.jpeg"/><Relationship Id="rId14" Type="http://schemas.openxmlformats.org/officeDocument/2006/relationships/image" Target="../media/image244.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hyperlink" Target="Battle-S2.mp3"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EBC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713410" y="576318"/>
            <a:ext cx="14861181" cy="91343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0602" y="3429466"/>
            <a:ext cx="4440512" cy="582883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667809" y="4775963"/>
            <a:ext cx="4118247" cy="4934719"/>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916584" y="1028700"/>
            <a:ext cx="796826" cy="869552"/>
          </a:xfrm>
          <a:prstGeom prst="rect">
            <a:avLst/>
          </a:prstGeom>
        </p:spPr>
      </p:pic>
      <p:pic>
        <p:nvPicPr>
          <p:cNvPr id="6" name="Picture 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30569">
            <a:off x="16801079" y="4721989"/>
            <a:ext cx="676920" cy="850014"/>
          </a:xfrm>
          <a:prstGeom prst="rect">
            <a:avLst/>
          </a:prstGeom>
        </p:spPr>
      </p:pic>
      <p:pic>
        <p:nvPicPr>
          <p:cNvPr id="7" name="Picture 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05722">
            <a:off x="15761505" y="817603"/>
            <a:ext cx="962819" cy="542680"/>
          </a:xfrm>
          <a:prstGeom prst="rect">
            <a:avLst/>
          </a:prstGeom>
        </p:spPr>
      </p:pic>
      <p:pic>
        <p:nvPicPr>
          <p:cNvPr id="8" name="Picture 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235089" y="9635968"/>
            <a:ext cx="841010" cy="917769"/>
          </a:xfrm>
          <a:prstGeom prst="rect">
            <a:avLst/>
          </a:prstGeom>
        </p:spPr>
      </p:pic>
      <p:pic>
        <p:nvPicPr>
          <p:cNvPr id="9" name="Picture 9"/>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30569">
            <a:off x="4697362" y="-226086"/>
            <a:ext cx="605539" cy="76038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530569">
            <a:off x="4870353" y="9575918"/>
            <a:ext cx="712118" cy="894212"/>
          </a:xfrm>
          <a:prstGeom prst="rect">
            <a:avLst/>
          </a:prstGeom>
        </p:spPr>
      </p:pic>
      <p:pic>
        <p:nvPicPr>
          <p:cNvPr id="11" name="Picture 11"/>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758897" y="2482665"/>
            <a:ext cx="780413" cy="85164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05722">
            <a:off x="9237698" y="-117236"/>
            <a:ext cx="962819" cy="54268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505722">
            <a:off x="-80808" y="3791165"/>
            <a:ext cx="962819" cy="542680"/>
          </a:xfrm>
          <a:prstGeom prst="rect">
            <a:avLst/>
          </a:prstGeom>
        </p:spPr>
      </p:pic>
      <p:sp>
        <p:nvSpPr>
          <p:cNvPr id="15" name="TextBox 15"/>
          <p:cNvSpPr txBox="1"/>
          <p:nvPr/>
        </p:nvSpPr>
        <p:spPr>
          <a:xfrm>
            <a:off x="4343400" y="2324100"/>
            <a:ext cx="10286999" cy="3808735"/>
          </a:xfrm>
          <a:prstGeom prst="rect">
            <a:avLst/>
          </a:prstGeom>
        </p:spPr>
        <p:txBody>
          <a:bodyPr wrap="square" lIns="0" tIns="0" rIns="0" bIns="0" rtlCol="0" anchor="t">
            <a:spAutoFit/>
          </a:bodyPr>
          <a:lstStyle/>
          <a:p>
            <a:pPr algn="ctr">
              <a:lnSpc>
                <a:spcPts val="9900"/>
              </a:lnSpc>
            </a:pPr>
            <a:r>
              <a:rPr lang="en-US" sz="9000" dirty="0" err="1" smtClean="0">
                <a:solidFill>
                  <a:srgbClr val="494949"/>
                </a:solidFill>
                <a:latin typeface="Dekko"/>
              </a:rPr>
              <a:t>Bài</a:t>
            </a:r>
            <a:r>
              <a:rPr lang="en-US" sz="9000" dirty="0" smtClean="0">
                <a:solidFill>
                  <a:srgbClr val="494949"/>
                </a:solidFill>
                <a:latin typeface="Dekko"/>
              </a:rPr>
              <a:t> 22</a:t>
            </a:r>
          </a:p>
          <a:p>
            <a:pPr algn="ctr">
              <a:lnSpc>
                <a:spcPts val="9900"/>
              </a:lnSpc>
            </a:pPr>
            <a:r>
              <a:rPr lang="en-US" sz="9000" dirty="0" err="1" smtClean="0">
                <a:solidFill>
                  <a:srgbClr val="494949"/>
                </a:solidFill>
                <a:latin typeface="Dekko"/>
              </a:rPr>
              <a:t>Đa</a:t>
            </a:r>
            <a:r>
              <a:rPr lang="en-US" sz="9000" dirty="0" smtClean="0">
                <a:solidFill>
                  <a:srgbClr val="494949"/>
                </a:solidFill>
                <a:latin typeface="Dekko"/>
              </a:rPr>
              <a:t> </a:t>
            </a:r>
            <a:r>
              <a:rPr lang="en-US" sz="9000" dirty="0" err="1" smtClean="0">
                <a:solidFill>
                  <a:srgbClr val="494949"/>
                </a:solidFill>
                <a:latin typeface="Dekko"/>
              </a:rPr>
              <a:t>dạng</a:t>
            </a:r>
            <a:r>
              <a:rPr lang="en-US" sz="9000" dirty="0" smtClean="0">
                <a:solidFill>
                  <a:srgbClr val="494949"/>
                </a:solidFill>
                <a:latin typeface="Dekko"/>
              </a:rPr>
              <a:t> </a:t>
            </a:r>
            <a:r>
              <a:rPr lang="en-US" sz="9000" dirty="0" err="1" smtClean="0">
                <a:solidFill>
                  <a:srgbClr val="494949"/>
                </a:solidFill>
                <a:latin typeface="Dekko"/>
              </a:rPr>
              <a:t>động</a:t>
            </a:r>
            <a:r>
              <a:rPr lang="en-US" sz="9000" dirty="0" smtClean="0">
                <a:solidFill>
                  <a:srgbClr val="494949"/>
                </a:solidFill>
                <a:latin typeface="Dekko"/>
              </a:rPr>
              <a:t> </a:t>
            </a:r>
            <a:r>
              <a:rPr lang="en-US" sz="9000" dirty="0" err="1" smtClean="0">
                <a:solidFill>
                  <a:srgbClr val="494949"/>
                </a:solidFill>
                <a:latin typeface="Dekko"/>
              </a:rPr>
              <a:t>vật</a:t>
            </a:r>
            <a:r>
              <a:rPr lang="en-US" sz="9000" dirty="0" smtClean="0">
                <a:solidFill>
                  <a:srgbClr val="494949"/>
                </a:solidFill>
                <a:latin typeface="Dekko"/>
              </a:rPr>
              <a:t> </a:t>
            </a:r>
            <a:r>
              <a:rPr lang="en-US" sz="9000" dirty="0" err="1" smtClean="0">
                <a:solidFill>
                  <a:srgbClr val="494949"/>
                </a:solidFill>
                <a:latin typeface="Dekko"/>
              </a:rPr>
              <a:t>không</a:t>
            </a:r>
            <a:r>
              <a:rPr lang="en-US" sz="9000" dirty="0" smtClean="0">
                <a:solidFill>
                  <a:srgbClr val="494949"/>
                </a:solidFill>
                <a:latin typeface="Dekko"/>
              </a:rPr>
              <a:t> </a:t>
            </a:r>
            <a:r>
              <a:rPr lang="en-US" sz="9000" dirty="0" err="1" smtClean="0">
                <a:solidFill>
                  <a:srgbClr val="494949"/>
                </a:solidFill>
                <a:latin typeface="Dekko"/>
              </a:rPr>
              <a:t>xương</a:t>
            </a:r>
            <a:r>
              <a:rPr lang="en-US" sz="9000" dirty="0" smtClean="0">
                <a:solidFill>
                  <a:srgbClr val="494949"/>
                </a:solidFill>
                <a:latin typeface="Dekko"/>
              </a:rPr>
              <a:t> </a:t>
            </a:r>
            <a:r>
              <a:rPr lang="en-US" sz="9000" dirty="0" err="1" smtClean="0">
                <a:solidFill>
                  <a:srgbClr val="494949"/>
                </a:solidFill>
                <a:latin typeface="Dekko"/>
              </a:rPr>
              <a:t>sống</a:t>
            </a:r>
            <a:endParaRPr lang="en-US" sz="9000" dirty="0">
              <a:solidFill>
                <a:srgbClr val="494949"/>
              </a:solidFill>
              <a:latin typeface="Dekko"/>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FEBC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75478" y="4006465"/>
            <a:ext cx="2735672" cy="5635280"/>
          </a:xfrm>
          <a:prstGeom prst="rect">
            <a:avLst/>
          </a:prstGeom>
        </p:spPr>
      </p:pic>
      <p:grpSp>
        <p:nvGrpSpPr>
          <p:cNvPr id="4" name="Group 4"/>
          <p:cNvGrpSpPr/>
          <p:nvPr/>
        </p:nvGrpSpPr>
        <p:grpSpPr>
          <a:xfrm>
            <a:off x="2971800" y="476813"/>
            <a:ext cx="6546523" cy="4539530"/>
            <a:chOff x="0" y="45720"/>
            <a:chExt cx="13799794" cy="6052707"/>
          </a:xfrm>
        </p:grpSpPr>
        <p:sp>
          <p:nvSpPr>
            <p:cNvPr id="5" name="TextBox 5"/>
            <p:cNvSpPr txBox="1"/>
            <p:nvPr/>
          </p:nvSpPr>
          <p:spPr>
            <a:xfrm>
              <a:off x="0" y="5340873"/>
              <a:ext cx="13799794" cy="757554"/>
            </a:xfrm>
            <a:prstGeom prst="rect">
              <a:avLst/>
            </a:prstGeom>
          </p:spPr>
          <p:txBody>
            <a:bodyPr lIns="0" tIns="0" rIns="0" bIns="0" rtlCol="0" anchor="t">
              <a:spAutoFit/>
            </a:bodyPr>
            <a:lstStyle/>
            <a:p>
              <a:pPr algn="ctr">
                <a:lnSpc>
                  <a:spcPts val="4760"/>
                </a:lnSpc>
              </a:pPr>
              <a:r>
                <a:rPr lang="en-US" sz="3400" dirty="0" smtClean="0">
                  <a:solidFill>
                    <a:srgbClr val="494949"/>
                  </a:solidFill>
                  <a:latin typeface="Quicksand"/>
                </a:rPr>
                <a:t>ĐV </a:t>
              </a:r>
              <a:r>
                <a:rPr lang="en-US" sz="3400" dirty="0" err="1" smtClean="0">
                  <a:solidFill>
                    <a:srgbClr val="494949"/>
                  </a:solidFill>
                  <a:latin typeface="Quicksand"/>
                </a:rPr>
                <a:t>không</a:t>
              </a:r>
              <a:r>
                <a:rPr lang="en-US" sz="3400" dirty="0" smtClean="0">
                  <a:solidFill>
                    <a:srgbClr val="494949"/>
                  </a:solidFill>
                  <a:latin typeface="Quicksand"/>
                </a:rPr>
                <a:t> </a:t>
              </a:r>
              <a:r>
                <a:rPr lang="en-US" sz="3400" dirty="0" err="1" smtClean="0">
                  <a:solidFill>
                    <a:srgbClr val="494949"/>
                  </a:solidFill>
                  <a:latin typeface="Quicksand"/>
                </a:rPr>
                <a:t>xương</a:t>
              </a:r>
              <a:r>
                <a:rPr lang="en-US" sz="3400" dirty="0" smtClean="0">
                  <a:solidFill>
                    <a:srgbClr val="494949"/>
                  </a:solidFill>
                  <a:latin typeface="Quicksand"/>
                </a:rPr>
                <a:t> </a:t>
              </a:r>
              <a:r>
                <a:rPr lang="en-US" sz="3400" dirty="0" err="1" smtClean="0">
                  <a:solidFill>
                    <a:srgbClr val="494949"/>
                  </a:solidFill>
                  <a:latin typeface="Quicksand"/>
                </a:rPr>
                <a:t>sống</a:t>
              </a:r>
              <a:endParaRPr lang="en-US" sz="3400" dirty="0">
                <a:solidFill>
                  <a:srgbClr val="494949"/>
                </a:solidFill>
                <a:latin typeface="Quicksand"/>
              </a:endParaRPr>
            </a:p>
          </p:txBody>
        </p:sp>
        <p:sp>
          <p:nvSpPr>
            <p:cNvPr id="6" name="TextBox 6"/>
            <p:cNvSpPr txBox="1"/>
            <p:nvPr/>
          </p:nvSpPr>
          <p:spPr>
            <a:xfrm>
              <a:off x="0" y="45720"/>
              <a:ext cx="13799794" cy="3215411"/>
            </a:xfrm>
            <a:prstGeom prst="rect">
              <a:avLst/>
            </a:prstGeom>
          </p:spPr>
          <p:txBody>
            <a:bodyPr lIns="0" tIns="0" rIns="0" bIns="0" rtlCol="0" anchor="t">
              <a:spAutoFit/>
            </a:bodyPr>
            <a:lstStyle/>
            <a:p>
              <a:pPr algn="ctr">
                <a:lnSpc>
                  <a:spcPts val="9420"/>
                </a:lnSpc>
              </a:pPr>
              <a:r>
                <a:rPr lang="en-US" sz="7850" dirty="0" err="1" smtClean="0">
                  <a:solidFill>
                    <a:srgbClr val="494949"/>
                  </a:solidFill>
                  <a:latin typeface="Dekko"/>
                </a:rPr>
                <a:t>ĐẶc</a:t>
              </a:r>
              <a:r>
                <a:rPr lang="en-US" sz="7850" dirty="0" smtClean="0">
                  <a:solidFill>
                    <a:srgbClr val="494949"/>
                  </a:solidFill>
                  <a:latin typeface="Dekko"/>
                </a:rPr>
                <a:t> </a:t>
              </a:r>
              <a:r>
                <a:rPr lang="en-US" sz="7850" dirty="0" err="1" smtClean="0">
                  <a:solidFill>
                    <a:srgbClr val="494949"/>
                  </a:solidFill>
                  <a:latin typeface="Dekko"/>
                </a:rPr>
                <a:t>điểm</a:t>
              </a:r>
              <a:r>
                <a:rPr lang="en-US" sz="7850" dirty="0" smtClean="0">
                  <a:solidFill>
                    <a:srgbClr val="494949"/>
                  </a:solidFill>
                  <a:latin typeface="Dekko"/>
                </a:rPr>
                <a:t> </a:t>
              </a:r>
              <a:r>
                <a:rPr lang="en-US" sz="7850" dirty="0" err="1" smtClean="0">
                  <a:solidFill>
                    <a:srgbClr val="494949"/>
                  </a:solidFill>
                  <a:latin typeface="Dekko"/>
                </a:rPr>
                <a:t>chung</a:t>
              </a:r>
              <a:r>
                <a:rPr lang="en-US" sz="7850" dirty="0" smtClean="0">
                  <a:solidFill>
                    <a:srgbClr val="494949"/>
                  </a:solidFill>
                  <a:latin typeface="Dekko"/>
                </a:rPr>
                <a:t> </a:t>
              </a:r>
              <a:r>
                <a:rPr lang="en-US" sz="7850" dirty="0" err="1" smtClean="0">
                  <a:solidFill>
                    <a:srgbClr val="494949"/>
                  </a:solidFill>
                  <a:latin typeface="Dekko"/>
                </a:rPr>
                <a:t>đều</a:t>
              </a:r>
              <a:r>
                <a:rPr lang="en-US" sz="7850" dirty="0" smtClean="0">
                  <a:solidFill>
                    <a:srgbClr val="494949"/>
                  </a:solidFill>
                  <a:latin typeface="Dekko"/>
                </a:rPr>
                <a:t> </a:t>
              </a:r>
              <a:r>
                <a:rPr lang="en-US" sz="7850" dirty="0" err="1" smtClean="0">
                  <a:solidFill>
                    <a:srgbClr val="494949"/>
                  </a:solidFill>
                  <a:latin typeface="Dekko"/>
                </a:rPr>
                <a:t>không</a:t>
              </a:r>
              <a:r>
                <a:rPr lang="en-US" sz="7850" dirty="0" smtClean="0">
                  <a:solidFill>
                    <a:srgbClr val="494949"/>
                  </a:solidFill>
                  <a:latin typeface="Dekko"/>
                </a:rPr>
                <a:t> </a:t>
              </a:r>
              <a:r>
                <a:rPr lang="en-US" sz="7850" dirty="0" err="1" smtClean="0">
                  <a:solidFill>
                    <a:srgbClr val="494949"/>
                  </a:solidFill>
                  <a:latin typeface="Dekko"/>
                </a:rPr>
                <a:t>có</a:t>
              </a:r>
              <a:r>
                <a:rPr lang="en-US" sz="7850" dirty="0" smtClean="0">
                  <a:solidFill>
                    <a:srgbClr val="494949"/>
                  </a:solidFill>
                  <a:latin typeface="Dekko"/>
                </a:rPr>
                <a:t> </a:t>
              </a:r>
              <a:r>
                <a:rPr lang="en-US" sz="7850" dirty="0" err="1" smtClean="0">
                  <a:solidFill>
                    <a:srgbClr val="494949"/>
                  </a:solidFill>
                  <a:latin typeface="Dekko"/>
                </a:rPr>
                <a:t>xương</a:t>
              </a:r>
              <a:r>
                <a:rPr lang="en-US" sz="7850" dirty="0" smtClean="0">
                  <a:solidFill>
                    <a:srgbClr val="494949"/>
                  </a:solidFill>
                  <a:latin typeface="Dekko"/>
                </a:rPr>
                <a:t> </a:t>
              </a:r>
              <a:r>
                <a:rPr lang="en-US" sz="7850" dirty="0" err="1" smtClean="0">
                  <a:solidFill>
                    <a:srgbClr val="494949"/>
                  </a:solidFill>
                  <a:latin typeface="Dekko"/>
                </a:rPr>
                <a:t>sống</a:t>
              </a:r>
              <a:endParaRPr lang="en-US" sz="7850" dirty="0">
                <a:solidFill>
                  <a:srgbClr val="494949"/>
                </a:solidFill>
                <a:latin typeface="Dekko"/>
              </a:endParaRPr>
            </a:p>
          </p:txBody>
        </p:sp>
      </p:grpSp>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0569">
            <a:off x="15791321" y="603693"/>
            <a:ext cx="676920" cy="85001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69520" y="2262775"/>
            <a:ext cx="2596898" cy="118985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6338569" y="2040530"/>
            <a:ext cx="3081956" cy="1412096"/>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0569">
            <a:off x="1189146" y="874111"/>
            <a:ext cx="676920" cy="850014"/>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0569">
            <a:off x="17182244" y="8238477"/>
            <a:ext cx="676920" cy="850014"/>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30569">
            <a:off x="4030388" y="8039516"/>
            <a:ext cx="676920" cy="850014"/>
          </a:xfrm>
          <a:prstGeom prst="rect">
            <a:avLst/>
          </a:prstGeom>
        </p:spPr>
      </p:pic>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07842" y="3335402"/>
            <a:ext cx="6019800" cy="55847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914400" y="342900"/>
            <a:ext cx="16459200" cy="1714500"/>
          </a:xfrm>
        </p:spPr>
        <p:txBody>
          <a:bodyPr/>
          <a:lstStyle/>
          <a:p>
            <a:pPr eaLnBrk="1" hangingPunct="1"/>
            <a:r>
              <a:rPr lang="en-US" altLang="en-US" b="1" smtClean="0">
                <a:latin typeface="Times New Roman" pitchFamily="18" charset="0"/>
                <a:cs typeface="Times New Roman" pitchFamily="18" charset="0"/>
              </a:rPr>
              <a:t>Số lượng cá thể khổng lồ</a:t>
            </a:r>
          </a:p>
        </p:txBody>
      </p:sp>
      <p:sp>
        <p:nvSpPr>
          <p:cNvPr id="40962" name="Rectangle 3"/>
          <p:cNvSpPr>
            <a:spLocks noGrp="1" noChangeArrowheads="1"/>
          </p:cNvSpPr>
          <p:nvPr>
            <p:ph type="body" idx="1"/>
          </p:nvPr>
        </p:nvSpPr>
        <p:spPr/>
        <p:txBody>
          <a:bodyPr/>
          <a:lstStyle/>
          <a:p>
            <a:pPr eaLnBrk="1" hangingPunct="1"/>
            <a:endParaRPr lang="vi-VN" altLang="en-US" smtClean="0"/>
          </a:p>
        </p:txBody>
      </p:sp>
      <p:pic>
        <p:nvPicPr>
          <p:cNvPr id="40963" name="Picture 4" descr="181110ant03"/>
          <p:cNvPicPr>
            <a:picLocks noChangeAspect="1" noChangeArrowheads="1"/>
          </p:cNvPicPr>
          <p:nvPr/>
        </p:nvPicPr>
        <p:blipFill>
          <a:blip r:embed="rId2"/>
          <a:srcRect/>
          <a:stretch>
            <a:fillRect/>
          </a:stretch>
        </p:blipFill>
        <p:spPr bwMode="auto">
          <a:xfrm>
            <a:off x="1524000" y="2102645"/>
            <a:ext cx="15849600" cy="7672388"/>
          </a:xfrm>
          <a:prstGeom prst="rect">
            <a:avLst/>
          </a:prstGeom>
          <a:noFill/>
          <a:ln w="9525">
            <a:noFill/>
            <a:miter lim="800000"/>
            <a:headEnd/>
            <a:tailEnd/>
          </a:ln>
        </p:spPr>
      </p:pic>
    </p:spTree>
    <p:extLst>
      <p:ext uri="{BB962C8B-B14F-4D97-AF65-F5344CB8AC3E}">
        <p14:creationId xmlns:p14="http://schemas.microsoft.com/office/powerpoint/2010/main" val="1574807643"/>
      </p:ext>
    </p:extLst>
  </p:cSld>
  <p:clrMapOvr>
    <a:masterClrMapping/>
  </p:clrMapOvr>
  <p:transition spd="slow"/>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914400" y="366713"/>
            <a:ext cx="16459200" cy="959645"/>
          </a:xfrm>
        </p:spPr>
        <p:txBody>
          <a:bodyPr>
            <a:normAutofit fontScale="90000"/>
          </a:bodyPr>
          <a:lstStyle/>
          <a:p>
            <a:pPr eaLnBrk="1" hangingPunct="1"/>
            <a:r>
              <a:rPr lang="en-US" altLang="en-US" sz="6400"/>
              <a:t/>
            </a:r>
            <a:br>
              <a:rPr lang="en-US" altLang="en-US" sz="6400"/>
            </a:br>
            <a:r>
              <a:rPr lang="en-US" altLang="en-US" sz="6400" b="1">
                <a:latin typeface="Times New Roman" pitchFamily="18" charset="0"/>
              </a:rPr>
              <a:t>3. Diễn viên xiếc tài ba</a:t>
            </a:r>
            <a:r>
              <a:rPr lang="en-US" altLang="en-US" sz="6400"/>
              <a:t> </a:t>
            </a:r>
          </a:p>
        </p:txBody>
      </p:sp>
      <p:pic>
        <p:nvPicPr>
          <p:cNvPr id="41986" name="Picture 4" descr="kiến dùng thân làm cầu"/>
          <p:cNvPicPr>
            <a:picLocks noGrp="1" noChangeAspect="1" noChangeArrowheads="1"/>
          </p:cNvPicPr>
          <p:nvPr>
            <p:ph type="body" idx="1"/>
          </p:nvPr>
        </p:nvPicPr>
        <p:blipFill>
          <a:blip r:embed="rId2"/>
          <a:srcRect/>
          <a:stretch>
            <a:fillRect/>
          </a:stretch>
        </p:blipFill>
        <p:spPr>
          <a:xfrm>
            <a:off x="2286000" y="1966913"/>
            <a:ext cx="14478000" cy="7519988"/>
          </a:xfrm>
        </p:spPr>
      </p:pic>
    </p:spTree>
    <p:extLst>
      <p:ext uri="{BB962C8B-B14F-4D97-AF65-F5344CB8AC3E}">
        <p14:creationId xmlns:p14="http://schemas.microsoft.com/office/powerpoint/2010/main" val="1741145233"/>
      </p:ext>
    </p:extLst>
  </p:cSld>
  <p:clrMapOvr>
    <a:masterClrMapping/>
  </p:clrMapOvr>
  <p:transition spd="slow"/>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4"/>
          <p:cNvSpPr txBox="1">
            <a:spLocks noChangeArrowheads="1"/>
          </p:cNvSpPr>
          <p:nvPr/>
        </p:nvSpPr>
        <p:spPr bwMode="auto">
          <a:xfrm>
            <a:off x="5334000" y="2857501"/>
            <a:ext cx="899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0" name="Text Box 5"/>
          <p:cNvSpPr txBox="1">
            <a:spLocks noChangeArrowheads="1"/>
          </p:cNvSpPr>
          <p:nvPr/>
        </p:nvSpPr>
        <p:spPr bwMode="auto">
          <a:xfrm>
            <a:off x="2438400" y="2743201"/>
            <a:ext cx="10668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1" name="Text Box 7"/>
          <p:cNvSpPr txBox="1">
            <a:spLocks noChangeArrowheads="1"/>
          </p:cNvSpPr>
          <p:nvPr/>
        </p:nvSpPr>
        <p:spPr bwMode="auto">
          <a:xfrm>
            <a:off x="914400" y="2743201"/>
            <a:ext cx="12192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2" name="Text Box 8"/>
          <p:cNvSpPr txBox="1">
            <a:spLocks noChangeArrowheads="1"/>
          </p:cNvSpPr>
          <p:nvPr/>
        </p:nvSpPr>
        <p:spPr bwMode="auto">
          <a:xfrm>
            <a:off x="1066800" y="2628901"/>
            <a:ext cx="149352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3" name="Text Box 9"/>
          <p:cNvSpPr txBox="1">
            <a:spLocks noChangeArrowheads="1"/>
          </p:cNvSpPr>
          <p:nvPr/>
        </p:nvSpPr>
        <p:spPr bwMode="auto">
          <a:xfrm>
            <a:off x="1219200" y="3200401"/>
            <a:ext cx="518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4" name="Text Box 10"/>
          <p:cNvSpPr txBox="1">
            <a:spLocks noChangeArrowheads="1"/>
          </p:cNvSpPr>
          <p:nvPr/>
        </p:nvSpPr>
        <p:spPr bwMode="auto">
          <a:xfrm>
            <a:off x="1371600" y="8229601"/>
            <a:ext cx="48768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5" name="Text Box 11"/>
          <p:cNvSpPr txBox="1">
            <a:spLocks noChangeArrowheads="1"/>
          </p:cNvSpPr>
          <p:nvPr/>
        </p:nvSpPr>
        <p:spPr bwMode="auto">
          <a:xfrm>
            <a:off x="1371600" y="3074195"/>
            <a:ext cx="2286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43016" name="Text Box 13"/>
          <p:cNvSpPr txBox="1">
            <a:spLocks noChangeArrowheads="1"/>
          </p:cNvSpPr>
          <p:nvPr/>
        </p:nvSpPr>
        <p:spPr bwMode="auto">
          <a:xfrm>
            <a:off x="0" y="3302795"/>
            <a:ext cx="47244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0741" name="Text Box 21"/>
          <p:cNvSpPr txBox="1">
            <a:spLocks noChangeArrowheads="1"/>
          </p:cNvSpPr>
          <p:nvPr/>
        </p:nvSpPr>
        <p:spPr bwMode="auto">
          <a:xfrm>
            <a:off x="234950" y="457200"/>
            <a:ext cx="18288000" cy="1042042"/>
          </a:xfrm>
          <a:prstGeom prst="rect">
            <a:avLst/>
          </a:prstGeom>
          <a:noFill/>
          <a:ln w="9525">
            <a:noFill/>
            <a:miter lim="800000"/>
            <a:headEnd/>
            <a:tailEnd/>
          </a:ln>
        </p:spPr>
        <p:txBody>
          <a:bodyPr lIns="163284" tIns="81642" rIns="163284" bIns="81642">
            <a:spAutoFit/>
          </a:bodyPr>
          <a:lstStyle/>
          <a:p>
            <a:pPr>
              <a:spcBef>
                <a:spcPct val="50000"/>
              </a:spcBef>
            </a:pPr>
            <a:r>
              <a:rPr lang="en-US" altLang="en-US" sz="5700" b="1" dirty="0" smtClean="0">
                <a:solidFill>
                  <a:srgbClr val="FF0000"/>
                </a:solidFill>
                <a:latin typeface="Times New Roman" pitchFamily="18" charset="0"/>
                <a:cs typeface="Times New Roman" pitchFamily="18" charset="0"/>
              </a:rPr>
              <a:t>VAI </a:t>
            </a:r>
            <a:r>
              <a:rPr lang="en-US" altLang="en-US" sz="5700" b="1" dirty="0">
                <a:solidFill>
                  <a:srgbClr val="FF0000"/>
                </a:solidFill>
                <a:latin typeface="Times New Roman" pitchFamily="18" charset="0"/>
                <a:cs typeface="Times New Roman" pitchFamily="18" charset="0"/>
              </a:rPr>
              <a:t>TRÒ THỰC TIỄN</a:t>
            </a:r>
          </a:p>
        </p:txBody>
      </p:sp>
      <p:sp>
        <p:nvSpPr>
          <p:cNvPr id="12" name="Oval 87"/>
          <p:cNvSpPr>
            <a:spLocks noChangeArrowheads="1"/>
          </p:cNvSpPr>
          <p:nvPr/>
        </p:nvSpPr>
        <p:spPr bwMode="auto">
          <a:xfrm>
            <a:off x="234951" y="2171700"/>
            <a:ext cx="18053050" cy="5715000"/>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lIns="163284" tIns="81642" rIns="163284" bIns="81642" anchor="ctr"/>
          <a:lstStyle/>
          <a:p>
            <a:pPr>
              <a:defRPr/>
            </a:pPr>
            <a:r>
              <a:rPr lang="en-US" altLang="en-US" sz="6400" b="1" dirty="0" err="1">
                <a:latin typeface="Times New Roman" pitchFamily="18" charset="0"/>
              </a:rPr>
              <a:t>Nêu</a:t>
            </a:r>
            <a:r>
              <a:rPr lang="en-US" altLang="en-US" sz="6400" b="1" dirty="0">
                <a:latin typeface="Times New Roman" pitchFamily="18" charset="0"/>
              </a:rPr>
              <a:t> </a:t>
            </a:r>
            <a:r>
              <a:rPr lang="en-US" altLang="en-US" sz="6400" b="1" dirty="0" err="1">
                <a:latin typeface="Times New Roman" pitchFamily="18" charset="0"/>
              </a:rPr>
              <a:t>vai</a:t>
            </a:r>
            <a:r>
              <a:rPr lang="en-US" altLang="en-US" sz="6400" b="1" dirty="0">
                <a:latin typeface="Times New Roman" pitchFamily="18" charset="0"/>
              </a:rPr>
              <a:t> </a:t>
            </a:r>
            <a:r>
              <a:rPr lang="en-US" altLang="en-US" sz="6400" b="1" dirty="0" err="1">
                <a:latin typeface="Times New Roman" pitchFamily="18" charset="0"/>
              </a:rPr>
              <a:t>trò</a:t>
            </a:r>
            <a:r>
              <a:rPr lang="en-US" altLang="en-US" sz="6400" b="1" dirty="0">
                <a:latin typeface="Times New Roman" pitchFamily="18" charset="0"/>
              </a:rPr>
              <a:t> </a:t>
            </a:r>
            <a:r>
              <a:rPr lang="en-US" altLang="en-US" sz="6400" b="1" dirty="0" err="1">
                <a:latin typeface="Times New Roman" pitchFamily="18" charset="0"/>
              </a:rPr>
              <a:t>của</a:t>
            </a:r>
            <a:r>
              <a:rPr lang="en-US" altLang="en-US" sz="6400" b="1" dirty="0">
                <a:latin typeface="Times New Roman" pitchFamily="18" charset="0"/>
              </a:rPr>
              <a:t> </a:t>
            </a:r>
            <a:r>
              <a:rPr lang="en-US" altLang="en-US" sz="6400" b="1" dirty="0" err="1">
                <a:latin typeface="Times New Roman" pitchFamily="18" charset="0"/>
              </a:rPr>
              <a:t>chân</a:t>
            </a:r>
            <a:r>
              <a:rPr lang="en-US" altLang="en-US" sz="6400" b="1" dirty="0">
                <a:latin typeface="Times New Roman" pitchFamily="18" charset="0"/>
              </a:rPr>
              <a:t> </a:t>
            </a:r>
            <a:r>
              <a:rPr lang="en-US" altLang="en-US" sz="6400" b="1" dirty="0" err="1">
                <a:latin typeface="Times New Roman" pitchFamily="18" charset="0"/>
              </a:rPr>
              <a:t>khớp</a:t>
            </a:r>
            <a:r>
              <a:rPr lang="en-US" altLang="en-US" sz="6400" b="1" dirty="0">
                <a:latin typeface="Times New Roman" pitchFamily="18" charset="0"/>
              </a:rPr>
              <a:t> </a:t>
            </a:r>
            <a:r>
              <a:rPr lang="en-US" altLang="en-US" sz="6400" b="1" dirty="0" err="1">
                <a:latin typeface="Times New Roman" pitchFamily="18" charset="0"/>
              </a:rPr>
              <a:t>đối</a:t>
            </a:r>
            <a:r>
              <a:rPr lang="en-US" altLang="en-US" sz="6400" b="1" dirty="0">
                <a:latin typeface="Times New Roman" pitchFamily="18" charset="0"/>
              </a:rPr>
              <a:t> </a:t>
            </a:r>
            <a:r>
              <a:rPr lang="en-US" altLang="en-US" sz="6400" b="1" dirty="0" err="1">
                <a:latin typeface="Times New Roman" pitchFamily="18" charset="0"/>
              </a:rPr>
              <a:t>với</a:t>
            </a:r>
            <a:r>
              <a:rPr lang="en-US" altLang="en-US" sz="6400" b="1" dirty="0">
                <a:latin typeface="Times New Roman" pitchFamily="18" charset="0"/>
              </a:rPr>
              <a:t> </a:t>
            </a:r>
          </a:p>
          <a:p>
            <a:pPr>
              <a:defRPr/>
            </a:pPr>
            <a:r>
              <a:rPr lang="en-US" altLang="en-US" sz="6400" b="1" dirty="0" err="1">
                <a:latin typeface="Times New Roman" pitchFamily="18" charset="0"/>
              </a:rPr>
              <a:t>tự</a:t>
            </a:r>
            <a:r>
              <a:rPr lang="en-US" altLang="en-US" sz="6400" b="1" dirty="0">
                <a:latin typeface="Times New Roman" pitchFamily="18" charset="0"/>
              </a:rPr>
              <a:t> </a:t>
            </a:r>
            <a:r>
              <a:rPr lang="en-US" altLang="en-US" sz="6400" b="1" dirty="0" err="1">
                <a:latin typeface="Times New Roman" pitchFamily="18" charset="0"/>
              </a:rPr>
              <a:t>nhiên</a:t>
            </a:r>
            <a:r>
              <a:rPr lang="en-US" altLang="en-US" sz="6400" b="1" dirty="0">
                <a:latin typeface="Times New Roman" pitchFamily="18" charset="0"/>
              </a:rPr>
              <a:t> </a:t>
            </a:r>
            <a:r>
              <a:rPr lang="en-US" altLang="en-US" sz="6400" b="1" dirty="0" err="1">
                <a:latin typeface="Times New Roman" pitchFamily="18" charset="0"/>
              </a:rPr>
              <a:t>và</a:t>
            </a:r>
            <a:r>
              <a:rPr lang="en-US" altLang="en-US" sz="6400" b="1" dirty="0">
                <a:latin typeface="Times New Roman" pitchFamily="18" charset="0"/>
              </a:rPr>
              <a:t> </a:t>
            </a:r>
            <a:r>
              <a:rPr lang="en-US" altLang="en-US" sz="6400" b="1" dirty="0" err="1">
                <a:latin typeface="Times New Roman" pitchFamily="18" charset="0"/>
              </a:rPr>
              <a:t>đối</a:t>
            </a:r>
            <a:r>
              <a:rPr lang="en-US" altLang="en-US" sz="6400" b="1" dirty="0">
                <a:latin typeface="Times New Roman" pitchFamily="18" charset="0"/>
              </a:rPr>
              <a:t> </a:t>
            </a:r>
            <a:r>
              <a:rPr lang="en-US" altLang="en-US" sz="6400" b="1" dirty="0" err="1">
                <a:latin typeface="Times New Roman" pitchFamily="18" charset="0"/>
              </a:rPr>
              <a:t>với</a:t>
            </a:r>
            <a:r>
              <a:rPr lang="en-US" altLang="en-US" sz="6400" b="1" dirty="0">
                <a:latin typeface="Times New Roman" pitchFamily="18" charset="0"/>
              </a:rPr>
              <a:t> </a:t>
            </a:r>
            <a:r>
              <a:rPr lang="en-US" altLang="en-US" sz="6400" b="1" dirty="0" err="1">
                <a:latin typeface="Times New Roman" pitchFamily="18" charset="0"/>
              </a:rPr>
              <a:t>đời</a:t>
            </a:r>
            <a:r>
              <a:rPr lang="en-US" altLang="en-US" sz="6400" b="1" dirty="0">
                <a:latin typeface="Times New Roman" pitchFamily="18" charset="0"/>
              </a:rPr>
              <a:t> </a:t>
            </a:r>
            <a:r>
              <a:rPr lang="en-US" altLang="en-US" sz="6400" b="1" dirty="0" err="1">
                <a:latin typeface="Times New Roman" pitchFamily="18" charset="0"/>
              </a:rPr>
              <a:t>sống</a:t>
            </a:r>
            <a:r>
              <a:rPr lang="en-US" altLang="en-US" sz="6400" b="1" dirty="0">
                <a:latin typeface="Times New Roman" pitchFamily="18" charset="0"/>
              </a:rPr>
              <a:t> con </a:t>
            </a:r>
            <a:r>
              <a:rPr lang="en-US" altLang="en-US" sz="6400" b="1" dirty="0" err="1">
                <a:latin typeface="Times New Roman" pitchFamily="18" charset="0"/>
              </a:rPr>
              <a:t>người</a:t>
            </a:r>
            <a:r>
              <a:rPr lang="en-US" altLang="en-US" sz="6400" b="1" dirty="0">
                <a:latin typeface="Times New Roman" pitchFamily="18" charset="0"/>
              </a:rPr>
              <a:t>.</a:t>
            </a:r>
          </a:p>
        </p:txBody>
      </p:sp>
    </p:spTree>
    <p:extLst>
      <p:ext uri="{BB962C8B-B14F-4D97-AF65-F5344CB8AC3E}">
        <p14:creationId xmlns:p14="http://schemas.microsoft.com/office/powerpoint/2010/main" val="4113800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41"/>
                                        </p:tgtEl>
                                        <p:attrNameLst>
                                          <p:attrName>style.visibility</p:attrName>
                                        </p:attrNameLst>
                                      </p:cBhvr>
                                      <p:to>
                                        <p:strVal val="visible"/>
                                      </p:to>
                                    </p:set>
                                    <p:animEffect transition="in" filter="blinds(horizontal)">
                                      <p:cBhvr>
                                        <p:cTn id="7" dur="500"/>
                                        <p:tgtEl>
                                          <p:spTgt spid="3074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amond(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xit" presetSubtype="16" fill="hold" grpId="1" nodeType="clickEffect">
                                  <p:stCondLst>
                                    <p:cond delay="0"/>
                                  </p:stCondLst>
                                  <p:childTnLst>
                                    <p:animEffect transition="out" filter="box(in)">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1" grpId="0"/>
      <p:bldP spid="12" grpId="0" animBg="1"/>
      <p:bldP spid="12" grpId="1"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45"/>
          <p:cNvSpPr txBox="1">
            <a:spLocks noChangeArrowheads="1"/>
          </p:cNvSpPr>
          <p:nvPr/>
        </p:nvSpPr>
        <p:spPr bwMode="auto">
          <a:xfrm>
            <a:off x="0" y="0"/>
            <a:ext cx="18288000" cy="826598"/>
          </a:xfrm>
          <a:prstGeom prst="rect">
            <a:avLst/>
          </a:prstGeom>
          <a:noFill/>
          <a:ln w="9525">
            <a:noFill/>
            <a:miter lim="800000"/>
            <a:headEnd/>
            <a:tailEnd/>
          </a:ln>
        </p:spPr>
        <p:txBody>
          <a:bodyPr lIns="163284" tIns="81642" rIns="163284" bIns="81642">
            <a:spAutoFit/>
          </a:bodyPr>
          <a:lstStyle/>
          <a:p>
            <a:pPr algn="ctr">
              <a:spcBef>
                <a:spcPct val="50000"/>
              </a:spcBef>
            </a:pPr>
            <a:r>
              <a:rPr lang="en-US" altLang="en-US" sz="4300" b="1">
                <a:solidFill>
                  <a:srgbClr val="FF0000"/>
                </a:solidFill>
                <a:latin typeface="Times New Roman" pitchFamily="18" charset="0"/>
                <a:cs typeface="Times New Roman" pitchFamily="18" charset="0"/>
              </a:rPr>
              <a:t>Bảng 3. Vai trò của ngành chân khớp</a:t>
            </a:r>
          </a:p>
        </p:txBody>
      </p:sp>
      <p:sp>
        <p:nvSpPr>
          <p:cNvPr id="44034" name="Text Box 76"/>
          <p:cNvSpPr txBox="1">
            <a:spLocks noChangeArrowheads="1"/>
          </p:cNvSpPr>
          <p:nvPr/>
        </p:nvSpPr>
        <p:spPr bwMode="auto">
          <a:xfrm>
            <a:off x="57150" y="8815388"/>
            <a:ext cx="18288000" cy="1488318"/>
          </a:xfrm>
          <a:prstGeom prst="rect">
            <a:avLst/>
          </a:prstGeom>
          <a:noFill/>
          <a:ln w="9525">
            <a:noFill/>
            <a:miter lim="800000"/>
            <a:headEnd/>
            <a:tailEnd/>
          </a:ln>
        </p:spPr>
        <p:txBody>
          <a:bodyPr lIns="163284" tIns="81642" rIns="163284" bIns="81642">
            <a:spAutoFit/>
          </a:bodyPr>
          <a:lstStyle/>
          <a:p>
            <a:pPr>
              <a:spcBef>
                <a:spcPct val="50000"/>
              </a:spcBef>
            </a:pPr>
            <a:r>
              <a:rPr lang="en-US" altLang="en-US" sz="4300" b="1">
                <a:solidFill>
                  <a:srgbClr val="000000"/>
                </a:solidFill>
                <a:latin typeface="Times New Roman" pitchFamily="18" charset="0"/>
                <a:cs typeface="Times New Roman" pitchFamily="18" charset="0"/>
                <a:sym typeface="Symbol" pitchFamily="18" charset="2"/>
              </a:rPr>
              <a:t> </a:t>
            </a:r>
            <a:r>
              <a:rPr lang="en-US" altLang="en-US" sz="4300" b="1">
                <a:solidFill>
                  <a:srgbClr val="000000"/>
                </a:solidFill>
                <a:latin typeface="Times New Roman" pitchFamily="18" charset="0"/>
                <a:cs typeface="Times New Roman" pitchFamily="18" charset="0"/>
              </a:rPr>
              <a:t>Hãy dựa vào kiến thức đã học, liên hệ đến thực tiễn thiên nhiên, đánh dấu (</a:t>
            </a:r>
            <a:r>
              <a:rPr lang="en-US" altLang="en-US" sz="4300" b="1">
                <a:solidFill>
                  <a:srgbClr val="000000"/>
                </a:solidFill>
                <a:latin typeface="Times New Roman" pitchFamily="18" charset="0"/>
                <a:cs typeface="Times New Roman" pitchFamily="18" charset="0"/>
                <a:sym typeface="Wingdings 2" pitchFamily="18" charset="2"/>
              </a:rPr>
              <a:t></a:t>
            </a:r>
            <a:r>
              <a:rPr lang="en-US" altLang="en-US" sz="4300" b="1">
                <a:solidFill>
                  <a:srgbClr val="000000"/>
                </a:solidFill>
                <a:latin typeface="Times New Roman" pitchFamily="18" charset="0"/>
                <a:cs typeface="Times New Roman" pitchFamily="18" charset="0"/>
              </a:rPr>
              <a:t>) vào ô trống của bảng 3 cho phù hợp.</a:t>
            </a:r>
          </a:p>
        </p:txBody>
      </p:sp>
      <p:graphicFrame>
        <p:nvGraphicFramePr>
          <p:cNvPr id="32402" name="Group 658"/>
          <p:cNvGraphicFramePr>
            <a:graphicFrameLocks noGrp="1"/>
          </p:cNvGraphicFramePr>
          <p:nvPr/>
        </p:nvGraphicFramePr>
        <p:xfrm>
          <a:off x="152400" y="685800"/>
          <a:ext cx="18135600" cy="8097682"/>
        </p:xfrm>
        <a:graphic>
          <a:graphicData uri="http://schemas.openxmlformats.org/drawingml/2006/table">
            <a:tbl>
              <a:tblPr/>
              <a:tblGrid>
                <a:gridCol w="15240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gridCol w="5486400">
                  <a:extLst>
                    <a:ext uri="{9D8B030D-6E8A-4147-A177-3AD203B41FA5}">
                      <a16:colId xmlns:a16="http://schemas.microsoft.com/office/drawing/2014/main" val="20002"/>
                    </a:ext>
                  </a:extLst>
                </a:gridCol>
                <a:gridCol w="3352800">
                  <a:extLst>
                    <a:ext uri="{9D8B030D-6E8A-4147-A177-3AD203B41FA5}">
                      <a16:colId xmlns:a16="http://schemas.microsoft.com/office/drawing/2014/main" val="20003"/>
                    </a:ext>
                  </a:extLst>
                </a:gridCol>
                <a:gridCol w="3048000">
                  <a:extLst>
                    <a:ext uri="{9D8B030D-6E8A-4147-A177-3AD203B41FA5}">
                      <a16:colId xmlns:a16="http://schemas.microsoft.com/office/drawing/2014/main" val="20004"/>
                    </a:ext>
                  </a:extLst>
                </a:gridCol>
              </a:tblGrid>
              <a:tr h="105156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STT</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Tên các đại diện có ở địa phương</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Có lợi</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Có hại</a:t>
                      </a: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867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1</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Lớp giáp xác</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Tôm sông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2482">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Tép</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Cua đồng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724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2</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Lớp hình nhện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Nhện chăng lưới</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Bọ cạp</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83432">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Con ve bò</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7724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3</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Lớp sâu bọ</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Châu chấu</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95338">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Ong mật</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Mọt hại gỗ</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32380" name="Text Box 636"/>
          <p:cNvSpPr txBox="1">
            <a:spLocks noChangeArrowheads="1"/>
          </p:cNvSpPr>
          <p:nvPr/>
        </p:nvSpPr>
        <p:spPr bwMode="auto">
          <a:xfrm>
            <a:off x="13258800" y="18288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1" name="Text Box 637"/>
          <p:cNvSpPr txBox="1">
            <a:spLocks noChangeArrowheads="1"/>
          </p:cNvSpPr>
          <p:nvPr/>
        </p:nvSpPr>
        <p:spPr bwMode="auto">
          <a:xfrm>
            <a:off x="13258800" y="26289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2" name="Text Box 638"/>
          <p:cNvSpPr txBox="1">
            <a:spLocks noChangeArrowheads="1"/>
          </p:cNvSpPr>
          <p:nvPr/>
        </p:nvSpPr>
        <p:spPr bwMode="auto">
          <a:xfrm>
            <a:off x="13258800" y="34290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3" name="Text Box 639"/>
          <p:cNvSpPr txBox="1">
            <a:spLocks noChangeArrowheads="1"/>
          </p:cNvSpPr>
          <p:nvPr/>
        </p:nvSpPr>
        <p:spPr bwMode="auto">
          <a:xfrm>
            <a:off x="13192126" y="42291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4" name="Text Box 640"/>
          <p:cNvSpPr txBox="1">
            <a:spLocks noChangeArrowheads="1"/>
          </p:cNvSpPr>
          <p:nvPr/>
        </p:nvSpPr>
        <p:spPr bwMode="auto">
          <a:xfrm>
            <a:off x="13258800" y="50292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5" name="Text Box 641"/>
          <p:cNvSpPr txBox="1">
            <a:spLocks noChangeArrowheads="1"/>
          </p:cNvSpPr>
          <p:nvPr/>
        </p:nvSpPr>
        <p:spPr bwMode="auto">
          <a:xfrm>
            <a:off x="13325476" y="65151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6" name="Text Box 642"/>
          <p:cNvSpPr txBox="1">
            <a:spLocks noChangeArrowheads="1"/>
          </p:cNvSpPr>
          <p:nvPr/>
        </p:nvSpPr>
        <p:spPr bwMode="auto">
          <a:xfrm>
            <a:off x="13258800" y="73152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7" name="Text Box 643"/>
          <p:cNvSpPr txBox="1">
            <a:spLocks noChangeArrowheads="1"/>
          </p:cNvSpPr>
          <p:nvPr/>
        </p:nvSpPr>
        <p:spPr bwMode="auto">
          <a:xfrm>
            <a:off x="16459200" y="49149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8" name="Text Box 644"/>
          <p:cNvSpPr txBox="1">
            <a:spLocks noChangeArrowheads="1"/>
          </p:cNvSpPr>
          <p:nvPr/>
        </p:nvSpPr>
        <p:spPr bwMode="auto">
          <a:xfrm>
            <a:off x="16440150" y="57150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89" name="Text Box 645"/>
          <p:cNvSpPr txBox="1">
            <a:spLocks noChangeArrowheads="1"/>
          </p:cNvSpPr>
          <p:nvPr/>
        </p:nvSpPr>
        <p:spPr bwMode="auto">
          <a:xfrm>
            <a:off x="16459200" y="65151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2390" name="Text Box 646"/>
          <p:cNvSpPr txBox="1">
            <a:spLocks noChangeArrowheads="1"/>
          </p:cNvSpPr>
          <p:nvPr/>
        </p:nvSpPr>
        <p:spPr bwMode="auto">
          <a:xfrm>
            <a:off x="16468726" y="8229601"/>
            <a:ext cx="6096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Tree>
    <p:extLst>
      <p:ext uri="{BB962C8B-B14F-4D97-AF65-F5344CB8AC3E}">
        <p14:creationId xmlns:p14="http://schemas.microsoft.com/office/powerpoint/2010/main" val="3314369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380"/>
                                        </p:tgtEl>
                                        <p:attrNameLst>
                                          <p:attrName>style.visibility</p:attrName>
                                        </p:attrNameLst>
                                      </p:cBhvr>
                                      <p:to>
                                        <p:strVal val="visible"/>
                                      </p:to>
                                    </p:set>
                                    <p:animEffect transition="in" filter="blinds(horizontal)">
                                      <p:cBhvr>
                                        <p:cTn id="7" dur="500"/>
                                        <p:tgtEl>
                                          <p:spTgt spid="3238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2381"/>
                                        </p:tgtEl>
                                        <p:attrNameLst>
                                          <p:attrName>style.visibility</p:attrName>
                                        </p:attrNameLst>
                                      </p:cBhvr>
                                      <p:to>
                                        <p:strVal val="visible"/>
                                      </p:to>
                                    </p:set>
                                    <p:animEffect transition="in" filter="blinds(horizontal)">
                                      <p:cBhvr>
                                        <p:cTn id="10" dur="500"/>
                                        <p:tgtEl>
                                          <p:spTgt spid="3238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2382"/>
                                        </p:tgtEl>
                                        <p:attrNameLst>
                                          <p:attrName>style.visibility</p:attrName>
                                        </p:attrNameLst>
                                      </p:cBhvr>
                                      <p:to>
                                        <p:strVal val="visible"/>
                                      </p:to>
                                    </p:set>
                                    <p:animEffect transition="in" filter="blinds(horizontal)">
                                      <p:cBhvr>
                                        <p:cTn id="13" dur="500"/>
                                        <p:tgtEl>
                                          <p:spTgt spid="3238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2383"/>
                                        </p:tgtEl>
                                        <p:attrNameLst>
                                          <p:attrName>style.visibility</p:attrName>
                                        </p:attrNameLst>
                                      </p:cBhvr>
                                      <p:to>
                                        <p:strVal val="visible"/>
                                      </p:to>
                                    </p:set>
                                    <p:animEffect transition="in" filter="blinds(horizontal)">
                                      <p:cBhvr>
                                        <p:cTn id="18" dur="500"/>
                                        <p:tgtEl>
                                          <p:spTgt spid="3238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2384"/>
                                        </p:tgtEl>
                                        <p:attrNameLst>
                                          <p:attrName>style.visibility</p:attrName>
                                        </p:attrNameLst>
                                      </p:cBhvr>
                                      <p:to>
                                        <p:strVal val="visible"/>
                                      </p:to>
                                    </p:set>
                                    <p:animEffect transition="in" filter="blinds(horizontal)">
                                      <p:cBhvr>
                                        <p:cTn id="21" dur="500"/>
                                        <p:tgtEl>
                                          <p:spTgt spid="32384"/>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2387"/>
                                        </p:tgtEl>
                                        <p:attrNameLst>
                                          <p:attrName>style.visibility</p:attrName>
                                        </p:attrNameLst>
                                      </p:cBhvr>
                                      <p:to>
                                        <p:strVal val="visible"/>
                                      </p:to>
                                    </p:set>
                                    <p:animEffect transition="in" filter="blinds(horizontal)">
                                      <p:cBhvr>
                                        <p:cTn id="24" dur="500"/>
                                        <p:tgtEl>
                                          <p:spTgt spid="32387"/>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32388"/>
                                        </p:tgtEl>
                                        <p:attrNameLst>
                                          <p:attrName>style.visibility</p:attrName>
                                        </p:attrNameLst>
                                      </p:cBhvr>
                                      <p:to>
                                        <p:strVal val="visible"/>
                                      </p:to>
                                    </p:set>
                                    <p:animEffect transition="in" filter="blinds(horizontal)">
                                      <p:cBhvr>
                                        <p:cTn id="27" dur="500"/>
                                        <p:tgtEl>
                                          <p:spTgt spid="3238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1" nodeType="clickEffect">
                                  <p:stCondLst>
                                    <p:cond delay="0"/>
                                  </p:stCondLst>
                                  <p:childTnLst>
                                    <p:set>
                                      <p:cBhvr>
                                        <p:cTn id="31" dur="1" fill="hold">
                                          <p:stCondLst>
                                            <p:cond delay="0"/>
                                          </p:stCondLst>
                                        </p:cTn>
                                        <p:tgtEl>
                                          <p:spTgt spid="32383"/>
                                        </p:tgtEl>
                                        <p:attrNameLst>
                                          <p:attrName>style.visibility</p:attrName>
                                        </p:attrNameLst>
                                      </p:cBhvr>
                                      <p:to>
                                        <p:strVal val="visible"/>
                                      </p:to>
                                    </p:set>
                                    <p:animEffect transition="in" filter="blinds(horizontal)">
                                      <p:cBhvr>
                                        <p:cTn id="32" dur="500"/>
                                        <p:tgtEl>
                                          <p:spTgt spid="32383"/>
                                        </p:tgtEl>
                                      </p:cBhvr>
                                    </p:animEffect>
                                  </p:childTnLst>
                                </p:cTn>
                              </p:par>
                              <p:par>
                                <p:cTn id="33" presetID="3" presetClass="entr" presetSubtype="10" fill="hold" grpId="1" nodeType="withEffect">
                                  <p:stCondLst>
                                    <p:cond delay="0"/>
                                  </p:stCondLst>
                                  <p:childTnLst>
                                    <p:set>
                                      <p:cBhvr>
                                        <p:cTn id="34" dur="1" fill="hold">
                                          <p:stCondLst>
                                            <p:cond delay="0"/>
                                          </p:stCondLst>
                                        </p:cTn>
                                        <p:tgtEl>
                                          <p:spTgt spid="32384"/>
                                        </p:tgtEl>
                                        <p:attrNameLst>
                                          <p:attrName>style.visibility</p:attrName>
                                        </p:attrNameLst>
                                      </p:cBhvr>
                                      <p:to>
                                        <p:strVal val="visible"/>
                                      </p:to>
                                    </p:set>
                                    <p:animEffect transition="in" filter="blinds(horizontal)">
                                      <p:cBhvr>
                                        <p:cTn id="35" dur="500"/>
                                        <p:tgtEl>
                                          <p:spTgt spid="32384"/>
                                        </p:tgtEl>
                                      </p:cBhvr>
                                    </p:animEffect>
                                  </p:childTnLst>
                                </p:cTn>
                              </p:par>
                              <p:par>
                                <p:cTn id="36" presetID="3" presetClass="entr" presetSubtype="10" fill="hold" grpId="1" nodeType="withEffect">
                                  <p:stCondLst>
                                    <p:cond delay="0"/>
                                  </p:stCondLst>
                                  <p:childTnLst>
                                    <p:set>
                                      <p:cBhvr>
                                        <p:cTn id="37" dur="1" fill="hold">
                                          <p:stCondLst>
                                            <p:cond delay="0"/>
                                          </p:stCondLst>
                                        </p:cTn>
                                        <p:tgtEl>
                                          <p:spTgt spid="32387"/>
                                        </p:tgtEl>
                                        <p:attrNameLst>
                                          <p:attrName>style.visibility</p:attrName>
                                        </p:attrNameLst>
                                      </p:cBhvr>
                                      <p:to>
                                        <p:strVal val="visible"/>
                                      </p:to>
                                    </p:set>
                                    <p:animEffect transition="in" filter="blinds(horizontal)">
                                      <p:cBhvr>
                                        <p:cTn id="38" dur="500"/>
                                        <p:tgtEl>
                                          <p:spTgt spid="32387"/>
                                        </p:tgtEl>
                                      </p:cBhvr>
                                    </p:animEffect>
                                  </p:childTnLst>
                                </p:cTn>
                              </p:par>
                              <p:par>
                                <p:cTn id="39" presetID="3" presetClass="entr" presetSubtype="10" fill="hold" grpId="1" nodeType="withEffect">
                                  <p:stCondLst>
                                    <p:cond delay="0"/>
                                  </p:stCondLst>
                                  <p:childTnLst>
                                    <p:set>
                                      <p:cBhvr>
                                        <p:cTn id="40" dur="1" fill="hold">
                                          <p:stCondLst>
                                            <p:cond delay="0"/>
                                          </p:stCondLst>
                                        </p:cTn>
                                        <p:tgtEl>
                                          <p:spTgt spid="32388"/>
                                        </p:tgtEl>
                                        <p:attrNameLst>
                                          <p:attrName>style.visibility</p:attrName>
                                        </p:attrNameLst>
                                      </p:cBhvr>
                                      <p:to>
                                        <p:strVal val="visible"/>
                                      </p:to>
                                    </p:set>
                                    <p:animEffect transition="in" filter="blinds(horizontal)">
                                      <p:cBhvr>
                                        <p:cTn id="41" dur="500"/>
                                        <p:tgtEl>
                                          <p:spTgt spid="32388"/>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32385"/>
                                        </p:tgtEl>
                                        <p:attrNameLst>
                                          <p:attrName>style.visibility</p:attrName>
                                        </p:attrNameLst>
                                      </p:cBhvr>
                                      <p:to>
                                        <p:strVal val="visible"/>
                                      </p:to>
                                    </p:set>
                                    <p:animEffect transition="in" filter="blinds(horizontal)">
                                      <p:cBhvr>
                                        <p:cTn id="44" dur="500"/>
                                        <p:tgtEl>
                                          <p:spTgt spid="32385"/>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32389"/>
                                        </p:tgtEl>
                                        <p:attrNameLst>
                                          <p:attrName>style.visibility</p:attrName>
                                        </p:attrNameLst>
                                      </p:cBhvr>
                                      <p:to>
                                        <p:strVal val="visible"/>
                                      </p:to>
                                    </p:set>
                                    <p:animEffect transition="in" filter="blinds(horizontal)">
                                      <p:cBhvr>
                                        <p:cTn id="47" dur="500"/>
                                        <p:tgtEl>
                                          <p:spTgt spid="32389"/>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32386"/>
                                        </p:tgtEl>
                                        <p:attrNameLst>
                                          <p:attrName>style.visibility</p:attrName>
                                        </p:attrNameLst>
                                      </p:cBhvr>
                                      <p:to>
                                        <p:strVal val="visible"/>
                                      </p:to>
                                    </p:set>
                                    <p:animEffect transition="in" filter="blinds(horizontal)">
                                      <p:cBhvr>
                                        <p:cTn id="50" dur="500"/>
                                        <p:tgtEl>
                                          <p:spTgt spid="32386"/>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32390"/>
                                        </p:tgtEl>
                                        <p:attrNameLst>
                                          <p:attrName>style.visibility</p:attrName>
                                        </p:attrNameLst>
                                      </p:cBhvr>
                                      <p:to>
                                        <p:strVal val="visible"/>
                                      </p:to>
                                    </p:set>
                                    <p:animEffect transition="in" filter="blinds(horizontal)">
                                      <p:cBhvr>
                                        <p:cTn id="53" dur="500"/>
                                        <p:tgtEl>
                                          <p:spTgt spid="32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80" grpId="0"/>
      <p:bldP spid="32381" grpId="0"/>
      <p:bldP spid="32382" grpId="0"/>
      <p:bldP spid="32383" grpId="0"/>
      <p:bldP spid="32383" grpId="1"/>
      <p:bldP spid="32384" grpId="0"/>
      <p:bldP spid="32384" grpId="1"/>
      <p:bldP spid="32385" grpId="0"/>
      <p:bldP spid="32386" grpId="0"/>
      <p:bldP spid="32387" grpId="0"/>
      <p:bldP spid="32387" grpId="1"/>
      <p:bldP spid="32388" grpId="0"/>
      <p:bldP spid="32388" grpId="1"/>
      <p:bldP spid="32389" grpId="0"/>
      <p:bldP spid="32390"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p:cNvSpPr txBox="1">
            <a:spLocks noChangeArrowheads="1"/>
          </p:cNvSpPr>
          <p:nvPr/>
        </p:nvSpPr>
        <p:spPr bwMode="auto">
          <a:xfrm>
            <a:off x="0" y="-85725"/>
            <a:ext cx="18288000" cy="595766"/>
          </a:xfrm>
          <a:prstGeom prst="rect">
            <a:avLst/>
          </a:prstGeom>
          <a:noFill/>
          <a:ln w="9525">
            <a:noFill/>
            <a:miter lim="800000"/>
            <a:headEnd/>
            <a:tailEnd/>
          </a:ln>
        </p:spPr>
        <p:txBody>
          <a:bodyPr lIns="163284" tIns="81642" rIns="163284" bIns="81642">
            <a:spAutoFit/>
          </a:bodyPr>
          <a:lstStyle/>
          <a:p>
            <a:pPr algn="ctr">
              <a:spcBef>
                <a:spcPct val="50000"/>
              </a:spcBef>
            </a:pPr>
            <a:r>
              <a:rPr lang="en-US" altLang="en-US" sz="2800" b="1">
                <a:solidFill>
                  <a:srgbClr val="FF0000"/>
                </a:solidFill>
                <a:latin typeface="Times New Roman" pitchFamily="18" charset="0"/>
                <a:cs typeface="Times New Roman" pitchFamily="18" charset="0"/>
              </a:rPr>
              <a:t>Bảng 3. Vai trò của ngành chân khớp</a:t>
            </a:r>
          </a:p>
        </p:txBody>
      </p:sp>
      <p:graphicFrame>
        <p:nvGraphicFramePr>
          <p:cNvPr id="54365" name="Group 93"/>
          <p:cNvGraphicFramePr>
            <a:graphicFrameLocks noGrp="1"/>
          </p:cNvGraphicFramePr>
          <p:nvPr>
            <p:extLst>
              <p:ext uri="{D42A27DB-BD31-4B8C-83A1-F6EECF244321}">
                <p14:modId xmlns:p14="http://schemas.microsoft.com/office/powerpoint/2010/main" val="2819959862"/>
              </p:ext>
            </p:extLst>
          </p:nvPr>
        </p:nvGraphicFramePr>
        <p:xfrm>
          <a:off x="152400" y="557213"/>
          <a:ext cx="18135600" cy="8440582"/>
        </p:xfrm>
        <a:graphic>
          <a:graphicData uri="http://schemas.openxmlformats.org/drawingml/2006/table">
            <a:tbl>
              <a:tblPr/>
              <a:tblGrid>
                <a:gridCol w="1524000">
                  <a:extLst>
                    <a:ext uri="{9D8B030D-6E8A-4147-A177-3AD203B41FA5}">
                      <a16:colId xmlns:a16="http://schemas.microsoft.com/office/drawing/2014/main" val="20000"/>
                    </a:ext>
                  </a:extLst>
                </a:gridCol>
                <a:gridCol w="4724400">
                  <a:extLst>
                    <a:ext uri="{9D8B030D-6E8A-4147-A177-3AD203B41FA5}">
                      <a16:colId xmlns:a16="http://schemas.microsoft.com/office/drawing/2014/main" val="20001"/>
                    </a:ext>
                  </a:extLst>
                </a:gridCol>
                <a:gridCol w="5486400">
                  <a:extLst>
                    <a:ext uri="{9D8B030D-6E8A-4147-A177-3AD203B41FA5}">
                      <a16:colId xmlns:a16="http://schemas.microsoft.com/office/drawing/2014/main" val="20002"/>
                    </a:ext>
                  </a:extLst>
                </a:gridCol>
                <a:gridCol w="3352800">
                  <a:extLst>
                    <a:ext uri="{9D8B030D-6E8A-4147-A177-3AD203B41FA5}">
                      <a16:colId xmlns:a16="http://schemas.microsoft.com/office/drawing/2014/main" val="20003"/>
                    </a:ext>
                  </a:extLst>
                </a:gridCol>
                <a:gridCol w="3048000">
                  <a:extLst>
                    <a:ext uri="{9D8B030D-6E8A-4147-A177-3AD203B41FA5}">
                      <a16:colId xmlns:a16="http://schemas.microsoft.com/office/drawing/2014/main" val="20004"/>
                    </a:ext>
                  </a:extLst>
                </a:gridCol>
              </a:tblGrid>
              <a:tr h="105156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STT</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Tên các đại diện có ở địa phương</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Có lợi</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Có hại</a:t>
                      </a: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7867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1</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Lớp giáp xác</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Tôm sông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02482">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Tép</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Cua đồng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724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2</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Lớp hình nhện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Nhện chăng lưới</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Bọ cạp</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83432">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Con ve bò</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77240">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3</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row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chemeClr val="tx1"/>
                          </a:solidFill>
                          <a:effectLst/>
                          <a:latin typeface="Times New Roman" pitchFamily="18" charset="0"/>
                          <a:cs typeface="Times New Roman" pitchFamily="18" charset="0"/>
                        </a:rPr>
                        <a:t>Lớp sâu bọ</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Châu chấu</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138238">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Ong mật</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77240">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3000" b="1" i="0" u="none" strike="noStrike" cap="none" normalizeH="0" baseline="0" smtClean="0">
                          <a:ln>
                            <a:noFill/>
                          </a:ln>
                          <a:solidFill>
                            <a:srgbClr val="0000CC"/>
                          </a:solidFill>
                          <a:effectLst/>
                          <a:latin typeface="Times New Roman" pitchFamily="18" charset="0"/>
                          <a:cs typeface="Times New Roman" pitchFamily="18" charset="0"/>
                        </a:rPr>
                        <a:t>Mọt hại gỗ</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54332" name="Text Box 60"/>
          <p:cNvSpPr txBox="1">
            <a:spLocks noChangeArrowheads="1"/>
          </p:cNvSpPr>
          <p:nvPr/>
        </p:nvSpPr>
        <p:spPr bwMode="auto">
          <a:xfrm>
            <a:off x="11715750" y="1743076"/>
            <a:ext cx="32004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Thực phẩm</a:t>
            </a:r>
          </a:p>
        </p:txBody>
      </p:sp>
      <p:sp>
        <p:nvSpPr>
          <p:cNvPr id="54335" name="Text Box 63"/>
          <p:cNvSpPr txBox="1">
            <a:spLocks noChangeArrowheads="1"/>
          </p:cNvSpPr>
          <p:nvPr/>
        </p:nvSpPr>
        <p:spPr bwMode="auto">
          <a:xfrm>
            <a:off x="11779250" y="4012408"/>
            <a:ext cx="3089276" cy="466500"/>
          </a:xfrm>
          <a:prstGeom prst="rect">
            <a:avLst/>
          </a:prstGeom>
          <a:noFill/>
          <a:ln w="9525">
            <a:noFill/>
            <a:miter lim="800000"/>
            <a:headEnd/>
            <a:tailEnd/>
          </a:ln>
        </p:spPr>
        <p:txBody>
          <a:bodyPr lIns="163284" tIns="81642" rIns="163284" bIns="81642">
            <a:spAutoFit/>
          </a:bodyPr>
          <a:lstStyle/>
          <a:p>
            <a:pPr>
              <a:lnSpc>
                <a:spcPct val="70000"/>
              </a:lnSpc>
              <a:spcBef>
                <a:spcPct val="35000"/>
              </a:spcBef>
            </a:pPr>
            <a:r>
              <a:rPr lang="en-US" altLang="en-US" sz="2800" b="1">
                <a:solidFill>
                  <a:srgbClr val="0000CC"/>
                </a:solidFill>
                <a:latin typeface="Times New Roman" pitchFamily="18" charset="0"/>
                <a:cs typeface="Times New Roman" pitchFamily="18" charset="0"/>
                <a:sym typeface="Wingdings 2" pitchFamily="18" charset="2"/>
              </a:rPr>
              <a:t>Bắt sâu bọ có hại</a:t>
            </a:r>
          </a:p>
        </p:txBody>
      </p:sp>
      <p:sp>
        <p:nvSpPr>
          <p:cNvPr id="54338" name="Text Box 66"/>
          <p:cNvSpPr txBox="1">
            <a:spLocks noChangeArrowheads="1"/>
          </p:cNvSpPr>
          <p:nvPr/>
        </p:nvSpPr>
        <p:spPr bwMode="auto">
          <a:xfrm>
            <a:off x="11744327" y="7022308"/>
            <a:ext cx="3952874" cy="1026653"/>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Làm thuốc, thụ phấn cho hoa</a:t>
            </a:r>
          </a:p>
        </p:txBody>
      </p:sp>
      <p:sp>
        <p:nvSpPr>
          <p:cNvPr id="54341" name="Text Box 69"/>
          <p:cNvSpPr txBox="1">
            <a:spLocks noChangeArrowheads="1"/>
          </p:cNvSpPr>
          <p:nvPr/>
        </p:nvSpPr>
        <p:spPr bwMode="auto">
          <a:xfrm>
            <a:off x="15049500" y="6400801"/>
            <a:ext cx="38481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Hại cây trồng</a:t>
            </a:r>
          </a:p>
        </p:txBody>
      </p:sp>
      <p:sp>
        <p:nvSpPr>
          <p:cNvPr id="54342" name="Text Box 70"/>
          <p:cNvSpPr txBox="1">
            <a:spLocks noChangeArrowheads="1"/>
          </p:cNvSpPr>
          <p:nvPr/>
        </p:nvSpPr>
        <p:spPr bwMode="auto">
          <a:xfrm>
            <a:off x="15154276" y="8196263"/>
            <a:ext cx="3048000" cy="854298"/>
          </a:xfrm>
          <a:prstGeom prst="rect">
            <a:avLst/>
          </a:prstGeom>
          <a:noFill/>
          <a:ln w="9525">
            <a:noFill/>
            <a:miter lim="800000"/>
            <a:headEnd/>
            <a:tailEnd/>
          </a:ln>
        </p:spPr>
        <p:txBody>
          <a:bodyPr lIns="163284" tIns="81642" rIns="163284" bIns="81642">
            <a:spAutoFit/>
          </a:bodyPr>
          <a:lstStyle/>
          <a:p>
            <a:pPr>
              <a:lnSpc>
                <a:spcPct val="80000"/>
              </a:lnSpc>
              <a:spcBef>
                <a:spcPct val="50000"/>
              </a:spcBef>
            </a:pPr>
            <a:r>
              <a:rPr lang="en-US" altLang="en-US" sz="2800" b="1">
                <a:solidFill>
                  <a:srgbClr val="0000CC"/>
                </a:solidFill>
                <a:latin typeface="Times New Roman" pitchFamily="18" charset="0"/>
                <a:cs typeface="Times New Roman" pitchFamily="18" charset="0"/>
                <a:sym typeface="Wingdings 2" pitchFamily="18" charset="2"/>
              </a:rPr>
              <a:t>Hại đồ gỗ trong nhà</a:t>
            </a:r>
          </a:p>
        </p:txBody>
      </p:sp>
      <p:sp>
        <p:nvSpPr>
          <p:cNvPr id="45119" name="Text Box 73"/>
          <p:cNvSpPr txBox="1">
            <a:spLocks noChangeArrowheads="1"/>
          </p:cNvSpPr>
          <p:nvPr/>
        </p:nvSpPr>
        <p:spPr bwMode="auto">
          <a:xfrm>
            <a:off x="1828800" y="9258301"/>
            <a:ext cx="3505200" cy="595766"/>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sz="2800">
              <a:latin typeface="Times New Roman" pitchFamily="18" charset="0"/>
              <a:cs typeface="Times New Roman" pitchFamily="18" charset="0"/>
            </a:endParaRPr>
          </a:p>
        </p:txBody>
      </p:sp>
      <p:sp>
        <p:nvSpPr>
          <p:cNvPr id="54347" name="Text Box 75"/>
          <p:cNvSpPr txBox="1">
            <a:spLocks noChangeArrowheads="1"/>
          </p:cNvSpPr>
          <p:nvPr/>
        </p:nvSpPr>
        <p:spPr bwMode="auto">
          <a:xfrm>
            <a:off x="11725276" y="2528888"/>
            <a:ext cx="32004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Thực phẩm</a:t>
            </a:r>
          </a:p>
        </p:txBody>
      </p:sp>
      <p:sp>
        <p:nvSpPr>
          <p:cNvPr id="54348" name="Text Box 76"/>
          <p:cNvSpPr txBox="1">
            <a:spLocks noChangeArrowheads="1"/>
          </p:cNvSpPr>
          <p:nvPr/>
        </p:nvSpPr>
        <p:spPr bwMode="auto">
          <a:xfrm>
            <a:off x="11753850" y="3300413"/>
            <a:ext cx="32004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Thực phẩm</a:t>
            </a:r>
          </a:p>
        </p:txBody>
      </p:sp>
      <p:sp>
        <p:nvSpPr>
          <p:cNvPr id="54349" name="Text Box 77"/>
          <p:cNvSpPr txBox="1">
            <a:spLocks noChangeArrowheads="1"/>
          </p:cNvSpPr>
          <p:nvPr/>
        </p:nvSpPr>
        <p:spPr bwMode="auto">
          <a:xfrm>
            <a:off x="11753850" y="6393658"/>
            <a:ext cx="32004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Thực phẩm</a:t>
            </a:r>
          </a:p>
        </p:txBody>
      </p:sp>
      <p:sp>
        <p:nvSpPr>
          <p:cNvPr id="54351" name="Text Box 79"/>
          <p:cNvSpPr txBox="1">
            <a:spLocks noChangeArrowheads="1"/>
          </p:cNvSpPr>
          <p:nvPr/>
        </p:nvSpPr>
        <p:spPr bwMode="auto">
          <a:xfrm>
            <a:off x="11772900" y="4714875"/>
            <a:ext cx="3657600" cy="531133"/>
          </a:xfrm>
          <a:prstGeom prst="rect">
            <a:avLst/>
          </a:prstGeom>
          <a:noFill/>
          <a:ln w="9525">
            <a:noFill/>
            <a:miter lim="800000"/>
            <a:headEnd/>
            <a:tailEnd/>
          </a:ln>
        </p:spPr>
        <p:txBody>
          <a:bodyPr lIns="163284" tIns="81642" rIns="163284" bIns="81642">
            <a:spAutoFit/>
          </a:bodyPr>
          <a:lstStyle/>
          <a:p>
            <a:pPr>
              <a:lnSpc>
                <a:spcPct val="85000"/>
              </a:lnSpc>
              <a:spcBef>
                <a:spcPct val="50000"/>
              </a:spcBef>
            </a:pPr>
            <a:r>
              <a:rPr lang="en-US" altLang="en-US" sz="2800" b="1">
                <a:solidFill>
                  <a:srgbClr val="0000CC"/>
                </a:solidFill>
                <a:latin typeface="Times New Roman" pitchFamily="18" charset="0"/>
                <a:cs typeface="Times New Roman" pitchFamily="18" charset="0"/>
                <a:sym typeface="Wingdings 2" pitchFamily="18" charset="2"/>
              </a:rPr>
              <a:t>Bắt sâu bọ có hại …</a:t>
            </a:r>
          </a:p>
        </p:txBody>
      </p:sp>
      <p:sp>
        <p:nvSpPr>
          <p:cNvPr id="54353" name="Text Box 81"/>
          <p:cNvSpPr txBox="1">
            <a:spLocks noChangeArrowheads="1"/>
          </p:cNvSpPr>
          <p:nvPr/>
        </p:nvSpPr>
        <p:spPr bwMode="auto">
          <a:xfrm>
            <a:off x="15078076" y="5650708"/>
            <a:ext cx="3352800" cy="595766"/>
          </a:xfrm>
          <a:prstGeom prst="rect">
            <a:avLst/>
          </a:prstGeom>
          <a:noFill/>
          <a:ln w="9525">
            <a:noFill/>
            <a:miter lim="800000"/>
            <a:headEnd/>
            <a:tailEnd/>
          </a:ln>
        </p:spPr>
        <p:txBody>
          <a:bodyPr lIns="163284" tIns="81642" rIns="163284" bIns="81642">
            <a:spAutoFit/>
          </a:bodyPr>
          <a:lstStyle/>
          <a:p>
            <a:pPr>
              <a:spcBef>
                <a:spcPct val="50000"/>
              </a:spcBef>
            </a:pPr>
            <a:r>
              <a:rPr lang="en-US" altLang="en-US" sz="2800" b="1">
                <a:solidFill>
                  <a:srgbClr val="0000CC"/>
                </a:solidFill>
                <a:latin typeface="Times New Roman" pitchFamily="18" charset="0"/>
                <a:cs typeface="Times New Roman" pitchFamily="18" charset="0"/>
                <a:sym typeface="Wingdings 2" pitchFamily="18" charset="2"/>
              </a:rPr>
              <a:t>Truyền bệnh</a:t>
            </a:r>
          </a:p>
        </p:txBody>
      </p:sp>
    </p:spTree>
    <p:extLst>
      <p:ext uri="{BB962C8B-B14F-4D97-AF65-F5344CB8AC3E}">
        <p14:creationId xmlns:p14="http://schemas.microsoft.com/office/powerpoint/2010/main" val="3413257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332"/>
                                        </p:tgtEl>
                                        <p:attrNameLst>
                                          <p:attrName>style.visibility</p:attrName>
                                        </p:attrNameLst>
                                      </p:cBhvr>
                                      <p:to>
                                        <p:strVal val="visible"/>
                                      </p:to>
                                    </p:set>
                                    <p:animEffect transition="in" filter="blinds(horizontal)">
                                      <p:cBhvr>
                                        <p:cTn id="7" dur="500"/>
                                        <p:tgtEl>
                                          <p:spTgt spid="5433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4347"/>
                                        </p:tgtEl>
                                        <p:attrNameLst>
                                          <p:attrName>style.visibility</p:attrName>
                                        </p:attrNameLst>
                                      </p:cBhvr>
                                      <p:to>
                                        <p:strVal val="visible"/>
                                      </p:to>
                                    </p:set>
                                    <p:animEffect transition="in" filter="blinds(horizontal)">
                                      <p:cBhvr>
                                        <p:cTn id="10" dur="500"/>
                                        <p:tgtEl>
                                          <p:spTgt spid="5434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4348"/>
                                        </p:tgtEl>
                                        <p:attrNameLst>
                                          <p:attrName>style.visibility</p:attrName>
                                        </p:attrNameLst>
                                      </p:cBhvr>
                                      <p:to>
                                        <p:strVal val="visible"/>
                                      </p:to>
                                    </p:set>
                                    <p:animEffect transition="in" filter="blinds(horizontal)">
                                      <p:cBhvr>
                                        <p:cTn id="13" dur="500"/>
                                        <p:tgtEl>
                                          <p:spTgt spid="5434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4335"/>
                                        </p:tgtEl>
                                        <p:attrNameLst>
                                          <p:attrName>style.visibility</p:attrName>
                                        </p:attrNameLst>
                                      </p:cBhvr>
                                      <p:to>
                                        <p:strVal val="visible"/>
                                      </p:to>
                                    </p:set>
                                    <p:animEffect transition="in" filter="blinds(horizontal)">
                                      <p:cBhvr>
                                        <p:cTn id="18" dur="500"/>
                                        <p:tgtEl>
                                          <p:spTgt spid="5433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4351"/>
                                        </p:tgtEl>
                                        <p:attrNameLst>
                                          <p:attrName>style.visibility</p:attrName>
                                        </p:attrNameLst>
                                      </p:cBhvr>
                                      <p:to>
                                        <p:strVal val="visible"/>
                                      </p:to>
                                    </p:set>
                                    <p:animEffect transition="in" filter="blinds(horizontal)">
                                      <p:cBhvr>
                                        <p:cTn id="21" dur="500"/>
                                        <p:tgtEl>
                                          <p:spTgt spid="5435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4353"/>
                                        </p:tgtEl>
                                        <p:attrNameLst>
                                          <p:attrName>style.visibility</p:attrName>
                                        </p:attrNameLst>
                                      </p:cBhvr>
                                      <p:to>
                                        <p:strVal val="visible"/>
                                      </p:to>
                                    </p:set>
                                    <p:animEffect transition="in" filter="blinds(horizontal)">
                                      <p:cBhvr>
                                        <p:cTn id="24" dur="500"/>
                                        <p:tgtEl>
                                          <p:spTgt spid="5435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54349"/>
                                        </p:tgtEl>
                                        <p:attrNameLst>
                                          <p:attrName>style.visibility</p:attrName>
                                        </p:attrNameLst>
                                      </p:cBhvr>
                                      <p:to>
                                        <p:strVal val="visible"/>
                                      </p:to>
                                    </p:set>
                                    <p:animEffect transition="in" filter="blinds(horizontal)">
                                      <p:cBhvr>
                                        <p:cTn id="29" dur="500"/>
                                        <p:tgtEl>
                                          <p:spTgt spid="54349"/>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54341"/>
                                        </p:tgtEl>
                                        <p:attrNameLst>
                                          <p:attrName>style.visibility</p:attrName>
                                        </p:attrNameLst>
                                      </p:cBhvr>
                                      <p:to>
                                        <p:strVal val="visible"/>
                                      </p:to>
                                    </p:set>
                                    <p:animEffect transition="in" filter="blinds(horizontal)">
                                      <p:cBhvr>
                                        <p:cTn id="32" dur="500"/>
                                        <p:tgtEl>
                                          <p:spTgt spid="5434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4338"/>
                                        </p:tgtEl>
                                        <p:attrNameLst>
                                          <p:attrName>style.visibility</p:attrName>
                                        </p:attrNameLst>
                                      </p:cBhvr>
                                      <p:to>
                                        <p:strVal val="visible"/>
                                      </p:to>
                                    </p:set>
                                    <p:animEffect transition="in" filter="blinds(horizontal)">
                                      <p:cBhvr>
                                        <p:cTn id="37" dur="500"/>
                                        <p:tgtEl>
                                          <p:spTgt spid="5433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4342"/>
                                        </p:tgtEl>
                                        <p:attrNameLst>
                                          <p:attrName>style.visibility</p:attrName>
                                        </p:attrNameLst>
                                      </p:cBhvr>
                                      <p:to>
                                        <p:strVal val="visible"/>
                                      </p:to>
                                    </p:set>
                                    <p:animEffect transition="in" filter="blinds(horizontal)">
                                      <p:cBhvr>
                                        <p:cTn id="42" dur="500"/>
                                        <p:tgtEl>
                                          <p:spTgt spid="5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32" grpId="0"/>
      <p:bldP spid="54335" grpId="0"/>
      <p:bldP spid="54338" grpId="0"/>
      <p:bldP spid="54341" grpId="0"/>
      <p:bldP spid="54342" grpId="0"/>
      <p:bldP spid="54347" grpId="0"/>
      <p:bldP spid="54348" grpId="0"/>
      <p:bldP spid="54349" grpId="0"/>
      <p:bldP spid="54351" grpId="0"/>
      <p:bldP spid="5435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55" y="-114300"/>
            <a:ext cx="18288000" cy="10287000"/>
            <a:chOff x="0" y="-152400"/>
            <a:chExt cx="24384000" cy="13716000"/>
          </a:xfrm>
        </p:grpSpPr>
        <p:pic>
          <p:nvPicPr>
            <p:cNvPr id="3" name="Picture 3"/>
            <p:cNvPicPr>
              <a:picLocks noChangeAspect="1"/>
            </p:cNvPicPr>
            <p:nvPr/>
          </p:nvPicPr>
          <p:blipFill>
            <a:blip r:embed="rId2"/>
            <a:srcRect t="31250" b="31250"/>
            <a:stretch>
              <a:fillRect/>
            </a:stretch>
          </p:blipFill>
          <p:spPr>
            <a:xfrm>
              <a:off x="0" y="-152400"/>
              <a:ext cx="24384000" cy="13716000"/>
            </a:xfrm>
            <a:prstGeom prst="rect">
              <a:avLst/>
            </a:prstGeom>
          </p:spPr>
        </p:pic>
      </p:grpSp>
      <p:sp>
        <p:nvSpPr>
          <p:cNvPr id="4" name="TextBox 4"/>
          <p:cNvSpPr txBox="1"/>
          <p:nvPr/>
        </p:nvSpPr>
        <p:spPr>
          <a:xfrm>
            <a:off x="1474464" y="1289715"/>
            <a:ext cx="16073697" cy="7478970"/>
          </a:xfrm>
          <a:prstGeom prst="rect">
            <a:avLst/>
          </a:prstGeom>
        </p:spPr>
        <p:txBody>
          <a:bodyPr wrap="square" lIns="0" tIns="0" rIns="0" bIns="0" rtlCol="0" anchor="t">
            <a:spAutoFit/>
          </a:bodyPr>
          <a:lstStyle/>
          <a:p>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Đặc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điểm</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nhận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biết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Có</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bộ</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xương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ngoài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bằng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kitin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phân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đốt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có</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khớp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động</a:t>
            </a:r>
            <a:r>
              <a:rPr lang="en-US" sz="5400" dirty="0">
                <a:latin typeface="Times New Roman" pitchFamily="18" charset="0"/>
                <a:cs typeface="Times New Roman" pitchFamily="18" charset="0"/>
              </a:rPr>
              <a:t>.</a:t>
            </a:r>
          </a:p>
          <a:p>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khớp</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là</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ngành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đa</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dạng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nhất</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về</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số</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lượng</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loài</a:t>
            </a:r>
            <a:r>
              <a:rPr lang="en-US" sz="5400" dirty="0">
                <a:latin typeface="Times New Roman" pitchFamily="18" charset="0"/>
                <a:cs typeface="Times New Roman" pitchFamily="18" charset="0"/>
              </a:rPr>
              <a:t>.</a:t>
            </a:r>
          </a:p>
          <a:p>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Vai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trò</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ngành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khớp</a:t>
            </a:r>
            <a:r>
              <a:rPr lang="en-US" sz="5400" dirty="0">
                <a:latin typeface="Times New Roman" pitchFamily="18" charset="0"/>
                <a:cs typeface="Times New Roman" pitchFamily="18" charset="0"/>
              </a:rPr>
              <a:t>:</a:t>
            </a:r>
          </a:p>
          <a:p>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Làm</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thức</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ăn</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cho</a:t>
            </a:r>
            <a:r>
              <a:rPr lang="en-US" sz="5400" i="1" dirty="0">
                <a:latin typeface="Times New Roman" pitchFamily="18" charset="0"/>
                <a:cs typeface="Times New Roman" pitchFamily="18" charset="0"/>
              </a:rPr>
              <a:t> con </a:t>
            </a:r>
            <a:r>
              <a:rPr lang="en-US" sz="5400" i="1" dirty="0" err="1">
                <a:latin typeface="Times New Roman" pitchFamily="18" charset="0"/>
                <a:cs typeface="Times New Roman" pitchFamily="18" charset="0"/>
              </a:rPr>
              <a:t>người</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tôm</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cua</a:t>
            </a:r>
            <a:r>
              <a:rPr lang="en-US" sz="5400" i="1" dirty="0">
                <a:latin typeface="Times New Roman" pitchFamily="18" charset="0"/>
                <a:cs typeface="Times New Roman" pitchFamily="18" charset="0"/>
              </a:rPr>
              <a:t>…)</a:t>
            </a:r>
            <a:endParaRPr lang="en-US" sz="5400" dirty="0">
              <a:latin typeface="Times New Roman" pitchFamily="18" charset="0"/>
              <a:cs typeface="Times New Roman" pitchFamily="18" charset="0"/>
            </a:endParaRPr>
          </a:p>
          <a:p>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Thụ</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phấn</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cho</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cây</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trồng</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ong</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mật</a:t>
            </a:r>
            <a:r>
              <a:rPr lang="en-US" sz="5400" i="1" dirty="0">
                <a:latin typeface="Times New Roman" pitchFamily="18" charset="0"/>
                <a:cs typeface="Times New Roman" pitchFamily="18" charset="0"/>
              </a:rPr>
              <a:t>…)</a:t>
            </a:r>
            <a:endParaRPr lang="en-US" sz="5400" dirty="0">
              <a:latin typeface="Times New Roman" pitchFamily="18" charset="0"/>
              <a:cs typeface="Times New Roman" pitchFamily="18" charset="0"/>
            </a:endParaRPr>
          </a:p>
          <a:p>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Tác</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hại</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ngành</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chân</a:t>
            </a:r>
            <a:r>
              <a:rPr lang="en-US" sz="5400" dirty="0">
                <a:latin typeface="Times New Roman" pitchFamily="18" charset="0"/>
                <a:cs typeface="Times New Roman" pitchFamily="18" charset="0"/>
              </a:rPr>
              <a:t> </a:t>
            </a:r>
            <a:r>
              <a:rPr lang="en-US" sz="5400" dirty="0" err="1">
                <a:latin typeface="Times New Roman" pitchFamily="18" charset="0"/>
                <a:cs typeface="Times New Roman" pitchFamily="18" charset="0"/>
              </a:rPr>
              <a:t>khớp</a:t>
            </a:r>
            <a:r>
              <a:rPr lang="en-US" sz="5400" dirty="0">
                <a:latin typeface="Times New Roman" pitchFamily="18" charset="0"/>
                <a:cs typeface="Times New Roman" pitchFamily="18" charset="0"/>
              </a:rPr>
              <a:t>:</a:t>
            </a:r>
          </a:p>
          <a:p>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Làm</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hại</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cây</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trồng</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châu</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chấu</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cào</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cào</a:t>
            </a:r>
            <a:r>
              <a:rPr lang="en-US" sz="5400" i="1" dirty="0">
                <a:latin typeface="Times New Roman" pitchFamily="18" charset="0"/>
                <a:cs typeface="Times New Roman" pitchFamily="18" charset="0"/>
              </a:rPr>
              <a:t>…)</a:t>
            </a:r>
            <a:endParaRPr lang="en-US" sz="5400" dirty="0">
              <a:latin typeface="Times New Roman" pitchFamily="18" charset="0"/>
              <a:cs typeface="Times New Roman" pitchFamily="18" charset="0"/>
            </a:endParaRPr>
          </a:p>
          <a:p>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Lây</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truyền</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các</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nguy</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hiểm</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ruồi</a:t>
            </a:r>
            <a:r>
              <a:rPr lang="en-US" sz="5400" i="1" dirty="0">
                <a:latin typeface="Times New Roman" pitchFamily="18" charset="0"/>
                <a:cs typeface="Times New Roman" pitchFamily="18" charset="0"/>
              </a:rPr>
              <a:t>, </a:t>
            </a:r>
            <a:r>
              <a:rPr lang="en-US" sz="5400" i="1" dirty="0" err="1">
                <a:latin typeface="Times New Roman" pitchFamily="18" charset="0"/>
                <a:cs typeface="Times New Roman" pitchFamily="18" charset="0"/>
              </a:rPr>
              <a:t>muỗi</a:t>
            </a:r>
            <a:r>
              <a:rPr lang="en-US" sz="5400" i="1" dirty="0">
                <a:latin typeface="Times New Roman" pitchFamily="18" charset="0"/>
                <a:cs typeface="Times New Roman" pitchFamily="18" charset="0"/>
              </a:rPr>
              <a:t>,…)</a:t>
            </a:r>
            <a:endParaRPr lang="en-US" sz="54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368637"/>
            <a:ext cx="1543736" cy="149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9723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114300"/>
            <a:ext cx="5943600" cy="1143000"/>
          </a:xfrm>
          <a:solidFill>
            <a:srgbClr val="92D050"/>
          </a:solidFill>
        </p:spPr>
        <p:txBody>
          <a:bodyPr>
            <a:noAutofit/>
          </a:bodyPr>
          <a:lstStyle/>
          <a:p>
            <a:r>
              <a:rPr lang="en-US" sz="8800" dirty="0" err="1" smtClean="0">
                <a:latin typeface="Times New Roman" pitchFamily="18" charset="0"/>
                <a:cs typeface="Times New Roman" pitchFamily="18" charset="0"/>
              </a:rPr>
              <a:t>Củng</a:t>
            </a:r>
            <a:r>
              <a:rPr lang="en-US" sz="8800" dirty="0" smtClean="0">
                <a:latin typeface="Times New Roman" pitchFamily="18" charset="0"/>
                <a:cs typeface="Times New Roman" pitchFamily="18" charset="0"/>
              </a:rPr>
              <a:t> </a:t>
            </a:r>
            <a:r>
              <a:rPr lang="en-US" sz="8800" dirty="0" err="1" smtClean="0">
                <a:latin typeface="Times New Roman" pitchFamily="18" charset="0"/>
                <a:cs typeface="Times New Roman" pitchFamily="18" charset="0"/>
              </a:rPr>
              <a:t>cố</a:t>
            </a:r>
            <a:endParaRPr lang="en-US" sz="88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600201"/>
            <a:ext cx="17830800" cy="2552699"/>
          </a:xfrm>
        </p:spPr>
        <p:txBody>
          <a:bodyPr>
            <a:normAutofit/>
          </a:bodyPr>
          <a:lstStyle/>
          <a:p>
            <a:pPr marL="0" indent="0">
              <a:buNone/>
            </a:pPr>
            <a:r>
              <a:rPr lang="en-US" sz="4400" b="1" dirty="0">
                <a:latin typeface="Times New Roman" pitchFamily="18" charset="0"/>
                <a:cs typeface="Times New Roman" pitchFamily="18" charset="0"/>
              </a:rPr>
              <a:t>1. </a:t>
            </a:r>
            <a:r>
              <a:rPr lang="en-US" sz="4400" b="1" dirty="0" err="1">
                <a:latin typeface="Times New Roman" pitchFamily="18" charset="0"/>
                <a:cs typeface="Times New Roman" pitchFamily="18" charset="0"/>
              </a:rPr>
              <a:t>Đặc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điểm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giống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nhau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giữa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động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thực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là</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đều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			B. </a:t>
            </a:r>
            <a:r>
              <a:rPr lang="en-US" sz="4400" dirty="0" err="1">
                <a:latin typeface="Times New Roman" pitchFamily="18" charset="0"/>
                <a:cs typeface="Times New Roman" pitchFamily="18" charset="0"/>
              </a:rPr>
              <a:t>cơ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cấu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tạo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từ</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bào</a:t>
            </a:r>
            <a:r>
              <a:rPr lang="en-US" sz="4400" dirty="0">
                <a:latin typeface="Times New Roman" pitchFamily="18" charset="0"/>
                <a:cs typeface="Times New Roman" pitchFamily="18" charset="0"/>
              </a:rPr>
              <a:t>.</a:t>
            </a: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màng</a:t>
            </a:r>
            <a:r>
              <a:rPr lang="en-US" sz="4400" dirty="0">
                <a:latin typeface="Times New Roman" pitchFamily="18" charset="0"/>
                <a:cs typeface="Times New Roman" pitchFamily="18" charset="0"/>
              </a:rPr>
              <a:t> cellulose.		</a:t>
            </a:r>
            <a:r>
              <a:rPr lang="en-US" sz="4400" dirty="0" smtClean="0">
                <a:latin typeface="Times New Roman" pitchFamily="18" charset="0"/>
                <a:cs typeface="Times New Roman" pitchFamily="18" charset="0"/>
              </a:rPr>
              <a:t>	D</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đều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năng</a:t>
            </a:r>
            <a:r>
              <a:rPr lang="en-US" sz="4400" dirty="0">
                <a:latin typeface="Times New Roman" pitchFamily="18" charset="0"/>
                <a:cs typeface="Times New Roman" pitchFamily="18" charset="0"/>
              </a:rPr>
              <a:t> di </a:t>
            </a:r>
            <a:r>
              <a:rPr lang="en-US" sz="4400" dirty="0" err="1">
                <a:latin typeface="Times New Roman" pitchFamily="18" charset="0"/>
                <a:cs typeface="Times New Roman" pitchFamily="18" charset="0"/>
              </a:rPr>
              <a:t>chuyển</a:t>
            </a:r>
            <a:r>
              <a:rPr lang="en-US" sz="4400" dirty="0" smtClean="0">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
        <p:nvSpPr>
          <p:cNvPr id="4" name="TextBox 3"/>
          <p:cNvSpPr txBox="1"/>
          <p:nvPr/>
        </p:nvSpPr>
        <p:spPr>
          <a:xfrm>
            <a:off x="457200" y="4457700"/>
            <a:ext cx="17830800" cy="6186309"/>
          </a:xfrm>
          <a:prstGeom prst="rect">
            <a:avLst/>
          </a:prstGeom>
          <a:noFill/>
        </p:spPr>
        <p:txBody>
          <a:bodyPr wrap="square" rtlCol="0">
            <a:spAutoFit/>
          </a:bodyPr>
          <a:lstStyle/>
          <a:p>
            <a:r>
              <a:rPr lang="en-US" sz="4400" b="1" dirty="0">
                <a:latin typeface="Times New Roman" pitchFamily="18" charset="0"/>
                <a:cs typeface="Times New Roman" pitchFamily="18" charset="0"/>
              </a:rPr>
              <a:t>2. </a:t>
            </a:r>
            <a:r>
              <a:rPr lang="en-US" sz="4400" b="1" dirty="0" err="1">
                <a:latin typeface="Times New Roman" pitchFamily="18" charset="0"/>
                <a:cs typeface="Times New Roman" pitchFamily="18" charset="0"/>
              </a:rPr>
              <a:t>Động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thực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ở </a:t>
            </a:r>
            <a:r>
              <a:rPr lang="en-US" sz="4400" b="1" dirty="0" err="1">
                <a:latin typeface="Times New Roman" pitchFamily="18" charset="0"/>
                <a:cs typeface="Times New Roman" pitchFamily="18" charset="0"/>
              </a:rPr>
              <a:t>những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điểm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sau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(1) </a:t>
            </a:r>
            <a:r>
              <a:rPr lang="en-US" sz="4400" dirty="0" err="1">
                <a:latin typeface="Times New Roman" pitchFamily="18" charset="0"/>
                <a:cs typeface="Times New Roman" pitchFamily="18" charset="0"/>
              </a:rPr>
              <a:t>Môi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sống</a:t>
            </a:r>
            <a:r>
              <a:rPr lang="en-US" sz="4400" dirty="0">
                <a:latin typeface="Times New Roman" pitchFamily="18" charset="0"/>
                <a:cs typeface="Times New Roman" pitchFamily="18" charset="0"/>
              </a:rPr>
              <a:t> ơ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mặt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đất</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(2) </a:t>
            </a:r>
            <a:r>
              <a:rPr lang="en-US" sz="4400" dirty="0" err="1">
                <a:latin typeface="Times New Roman" pitchFamily="18" charset="0"/>
                <a:cs typeface="Times New Roman" pitchFamily="18" charset="0"/>
              </a:rPr>
              <a:t>Tế</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bào</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không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thành</a:t>
            </a:r>
            <a:r>
              <a:rPr lang="en-US" sz="4400" dirty="0">
                <a:latin typeface="Times New Roman" pitchFamily="18" charset="0"/>
                <a:cs typeface="Times New Roman" pitchFamily="18" charset="0"/>
              </a:rPr>
              <a:t> cellulose.</a:t>
            </a:r>
          </a:p>
          <a:p>
            <a:r>
              <a:rPr lang="en-US" sz="4400" dirty="0">
                <a:latin typeface="Times New Roman" pitchFamily="18" charset="0"/>
                <a:cs typeface="Times New Roman" pitchFamily="18" charset="0"/>
              </a:rPr>
              <a:t>(3) </a:t>
            </a:r>
            <a:r>
              <a:rPr lang="en-US" sz="4400" dirty="0" err="1">
                <a:latin typeface="Times New Roman" pitchFamily="18" charset="0"/>
                <a:cs typeface="Times New Roman" pitchFamily="18" charset="0"/>
              </a:rPr>
              <a:t>Dinh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dị</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(4)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tổng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chất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hữu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cơ</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(5) </a:t>
            </a:r>
            <a:r>
              <a:rPr lang="en-US" sz="4400" dirty="0" err="1">
                <a:latin typeface="Times New Roman" pitchFamily="18" charset="0"/>
                <a:cs typeface="Times New Roman" pitchFamily="18" charset="0"/>
              </a:rPr>
              <a:t>Đa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số</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khả</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năng</a:t>
            </a:r>
            <a:r>
              <a:rPr lang="en-US" sz="4400" dirty="0">
                <a:latin typeface="Times New Roman" pitchFamily="18" charset="0"/>
                <a:cs typeface="Times New Roman" pitchFamily="18" charset="0"/>
              </a:rPr>
              <a:t> di </a:t>
            </a:r>
            <a:r>
              <a:rPr lang="en-US" sz="4400" dirty="0" err="1">
                <a:latin typeface="Times New Roman" pitchFamily="18" charset="0"/>
                <a:cs typeface="Times New Roman" pitchFamily="18" charset="0"/>
              </a:rPr>
              <a:t>chuyển</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A. (1), (2), (3).					</a:t>
            </a:r>
            <a:r>
              <a:rPr lang="en-US" sz="4400" dirty="0" smtClean="0">
                <a:latin typeface="Times New Roman" pitchFamily="18" charset="0"/>
                <a:cs typeface="Times New Roman" pitchFamily="18" charset="0"/>
              </a:rPr>
              <a:t>		B</a:t>
            </a:r>
            <a:r>
              <a:rPr lang="en-US" sz="4400" dirty="0">
                <a:latin typeface="Times New Roman" pitchFamily="18" charset="0"/>
                <a:cs typeface="Times New Roman" pitchFamily="18" charset="0"/>
              </a:rPr>
              <a:t>. (2), (3), (4).</a:t>
            </a:r>
          </a:p>
          <a:p>
            <a:r>
              <a:rPr lang="en-US" sz="4400" dirty="0">
                <a:latin typeface="Times New Roman" pitchFamily="18" charset="0"/>
                <a:cs typeface="Times New Roman" pitchFamily="18" charset="0"/>
              </a:rPr>
              <a:t>C. (3), (4), (5).					</a:t>
            </a:r>
            <a:r>
              <a:rPr lang="en-US" sz="4400" dirty="0" smtClean="0">
                <a:latin typeface="Times New Roman" pitchFamily="18" charset="0"/>
                <a:cs typeface="Times New Roman" pitchFamily="18" charset="0"/>
              </a:rPr>
              <a:t>		D</a:t>
            </a:r>
            <a:r>
              <a:rPr lang="en-US" sz="4400" dirty="0">
                <a:latin typeface="Times New Roman" pitchFamily="18" charset="0"/>
                <a:cs typeface="Times New Roman" pitchFamily="18" charset="0"/>
              </a:rPr>
              <a:t>. (2), (3), (5).</a:t>
            </a:r>
          </a:p>
          <a:p>
            <a:endParaRPr lang="en-US" sz="4400" dirty="0">
              <a:latin typeface="Times New Roman" pitchFamily="18" charset="0"/>
              <a:cs typeface="Times New Roman" pitchFamily="18" charset="0"/>
            </a:endParaRPr>
          </a:p>
        </p:txBody>
      </p:sp>
      <p:sp>
        <p:nvSpPr>
          <p:cNvPr id="5" name="Oval 4"/>
          <p:cNvSpPr/>
          <p:nvPr/>
        </p:nvSpPr>
        <p:spPr>
          <a:xfrm>
            <a:off x="9525000" y="24003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smtClean="0">
                <a:latin typeface="Times New Roman" pitchFamily="18" charset="0"/>
                <a:cs typeface="Times New Roman" pitchFamily="18" charset="0"/>
              </a:rPr>
              <a:t>B</a:t>
            </a:r>
            <a:endParaRPr lang="en-US" sz="4400" dirty="0">
              <a:latin typeface="Times New Roman" pitchFamily="18" charset="0"/>
              <a:cs typeface="Times New Roman" pitchFamily="18" charset="0"/>
            </a:endParaRPr>
          </a:p>
        </p:txBody>
      </p:sp>
      <p:sp>
        <p:nvSpPr>
          <p:cNvPr id="6" name="Oval 5"/>
          <p:cNvSpPr/>
          <p:nvPr/>
        </p:nvSpPr>
        <p:spPr>
          <a:xfrm>
            <a:off x="9525000" y="91821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D</a:t>
            </a:r>
          </a:p>
        </p:txBody>
      </p:sp>
    </p:spTree>
    <p:extLst>
      <p:ext uri="{BB962C8B-B14F-4D97-AF65-F5344CB8AC3E}">
        <p14:creationId xmlns:p14="http://schemas.microsoft.com/office/powerpoint/2010/main" val="317893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p:bldP spid="5" grpId="0" animBg="1"/>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23900"/>
            <a:ext cx="17830800" cy="4525963"/>
          </a:xfrm>
        </p:spPr>
        <p:txBody>
          <a:bodyPr/>
          <a:lstStyle/>
          <a:p>
            <a:pPr marL="0" indent="0">
              <a:buNone/>
            </a:pPr>
            <a:r>
              <a:rPr lang="en-US" sz="4400" b="1" dirty="0">
                <a:latin typeface="Times New Roman" pitchFamily="18" charset="0"/>
                <a:cs typeface="Times New Roman" pitchFamily="18" charset="0"/>
              </a:rPr>
              <a:t>3. </a:t>
            </a:r>
            <a:r>
              <a:rPr lang="en-US" sz="4400" b="1" dirty="0" err="1">
                <a:latin typeface="Times New Roman" pitchFamily="18" charset="0"/>
                <a:cs typeface="Times New Roman" pitchFamily="18" charset="0"/>
              </a:rPr>
              <a:t>Đặc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điểm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là</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ngành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Ruột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bên</a:t>
            </a:r>
            <a:r>
              <a:rPr lang="en-US" sz="4400" dirty="0">
                <a:latin typeface="Times New Roman" pitchFamily="18" charset="0"/>
                <a:cs typeface="Times New Roman" pitchFamily="18" charset="0"/>
              </a:rPr>
              <a:t>.				B.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lưng</a:t>
            </a:r>
            <a:r>
              <a:rPr lang="en-US" sz="4400" dirty="0">
                <a:latin typeface="Times New Roman" pitchFamily="18" charset="0"/>
                <a:cs typeface="Times New Roman" pitchFamily="18" charset="0"/>
              </a:rPr>
              <a:t> - </a:t>
            </a:r>
            <a:r>
              <a:rPr lang="en-US" sz="4400" dirty="0" err="1">
                <a:latin typeface="Times New Roman" pitchFamily="18" charset="0"/>
                <a:cs typeface="Times New Roman" pitchFamily="18" charset="0"/>
              </a:rPr>
              <a:t>bụng</a:t>
            </a:r>
            <a:r>
              <a:rPr lang="en-US" sz="4400" dirty="0">
                <a:latin typeface="Times New Roman" pitchFamily="18" charset="0"/>
                <a:cs typeface="Times New Roman" pitchFamily="18" charset="0"/>
              </a:rPr>
              <a:t>.</a:t>
            </a: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tỏa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tròn</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trước</a:t>
            </a:r>
            <a:r>
              <a:rPr lang="en-US" sz="4400" dirty="0">
                <a:latin typeface="Times New Roman" pitchFamily="18" charset="0"/>
                <a:cs typeface="Times New Roman" pitchFamily="18" charset="0"/>
              </a:rPr>
              <a:t> - </a:t>
            </a:r>
            <a:r>
              <a:rPr lang="en-US" sz="4400" dirty="0" err="1">
                <a:latin typeface="Times New Roman" pitchFamily="18" charset="0"/>
                <a:cs typeface="Times New Roman" pitchFamily="18" charset="0"/>
              </a:rPr>
              <a:t>sau</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p:txBody>
      </p:sp>
      <p:sp>
        <p:nvSpPr>
          <p:cNvPr id="4" name="TextBox 3"/>
          <p:cNvSpPr txBox="1"/>
          <p:nvPr/>
        </p:nvSpPr>
        <p:spPr>
          <a:xfrm>
            <a:off x="533400" y="3452170"/>
            <a:ext cx="17754600" cy="2800767"/>
          </a:xfrm>
          <a:prstGeom prst="rect">
            <a:avLst/>
          </a:prstGeom>
          <a:noFill/>
        </p:spPr>
        <p:txBody>
          <a:bodyPr wrap="square" rtlCol="0">
            <a:spAutoFit/>
          </a:bodyPr>
          <a:lstStyle/>
          <a:p>
            <a:r>
              <a:rPr lang="en-US" sz="4400" b="1" dirty="0">
                <a:latin typeface="Times New Roman" pitchFamily="18" charset="0"/>
                <a:cs typeface="Times New Roman" pitchFamily="18" charset="0"/>
              </a:rPr>
              <a:t>4. </a:t>
            </a:r>
            <a:r>
              <a:rPr lang="en-US" sz="4400" b="1" dirty="0" err="1">
                <a:latin typeface="Times New Roman" pitchFamily="18" charset="0"/>
                <a:cs typeface="Times New Roman" pitchFamily="18" charset="0"/>
              </a:rPr>
              <a:t>Môi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trường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đa</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ruột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là</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ở </a:t>
            </a:r>
            <a:r>
              <a:rPr lang="en-US" sz="4400" dirty="0" err="1">
                <a:latin typeface="Times New Roman" pitchFamily="18" charset="0"/>
                <a:cs typeface="Times New Roman" pitchFamily="18" charset="0"/>
              </a:rPr>
              <a:t>biển</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B</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trên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cạn</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nước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ngọt</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D</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đất</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p:txBody>
      </p:sp>
      <p:sp>
        <p:nvSpPr>
          <p:cNvPr id="5" name="TextBox 4"/>
          <p:cNvSpPr txBox="1"/>
          <p:nvPr/>
        </p:nvSpPr>
        <p:spPr>
          <a:xfrm>
            <a:off x="581891" y="6017716"/>
            <a:ext cx="17449800" cy="4154984"/>
          </a:xfrm>
          <a:prstGeom prst="rect">
            <a:avLst/>
          </a:prstGeom>
          <a:noFill/>
        </p:spPr>
        <p:txBody>
          <a:bodyPr wrap="square" rtlCol="0">
            <a:spAutoFit/>
          </a:bodyPr>
          <a:lstStyle/>
          <a:p>
            <a:r>
              <a:rPr lang="en-US" sz="4400" b="1" dirty="0">
                <a:latin typeface="Times New Roman" pitchFamily="18" charset="0"/>
                <a:cs typeface="Times New Roman" pitchFamily="18" charset="0"/>
              </a:rPr>
              <a:t>5. </a:t>
            </a:r>
            <a:r>
              <a:rPr lang="en-US" sz="4400" b="1" dirty="0" err="1">
                <a:latin typeface="Times New Roman" pitchFamily="18" charset="0"/>
                <a:cs typeface="Times New Roman" pitchFamily="18" charset="0"/>
              </a:rPr>
              <a:t>Ngành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Ruột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gồm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nhóm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diện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Trùng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giày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roi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B.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sứa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quỳ</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giun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đất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giun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đũa</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D.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trùng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roi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giun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đất</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p:txBody>
      </p:sp>
      <p:sp>
        <p:nvSpPr>
          <p:cNvPr id="6" name="Oval 5"/>
          <p:cNvSpPr/>
          <p:nvPr/>
        </p:nvSpPr>
        <p:spPr>
          <a:xfrm>
            <a:off x="394855" y="23241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C</a:t>
            </a:r>
          </a:p>
        </p:txBody>
      </p:sp>
      <p:sp>
        <p:nvSpPr>
          <p:cNvPr id="7" name="Oval 6"/>
          <p:cNvSpPr/>
          <p:nvPr/>
        </p:nvSpPr>
        <p:spPr>
          <a:xfrm>
            <a:off x="457200" y="4100943"/>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smtClean="0">
                <a:latin typeface="Times New Roman" pitchFamily="18" charset="0"/>
                <a:cs typeface="Times New Roman" pitchFamily="18" charset="0"/>
              </a:rPr>
              <a:t>A</a:t>
            </a:r>
            <a:endParaRPr lang="en-US" sz="4400" dirty="0">
              <a:latin typeface="Times New Roman" pitchFamily="18" charset="0"/>
              <a:cs typeface="Times New Roman" pitchFamily="18" charset="0"/>
            </a:endParaRPr>
          </a:p>
        </p:txBody>
      </p:sp>
      <p:sp>
        <p:nvSpPr>
          <p:cNvPr id="8" name="Oval 7"/>
          <p:cNvSpPr/>
          <p:nvPr/>
        </p:nvSpPr>
        <p:spPr>
          <a:xfrm>
            <a:off x="450273" y="7333208"/>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smtClean="0">
                <a:latin typeface="Times New Roman" pitchFamily="18" charset="0"/>
                <a:cs typeface="Times New Roman" pitchFamily="18" charset="0"/>
              </a:rPr>
              <a:t>B</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331097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animBg="1"/>
      <p:bldP spid="7" grpId="0" animBg="1"/>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95301"/>
            <a:ext cx="17526000" cy="2895600"/>
          </a:xfrm>
        </p:spPr>
        <p:txBody>
          <a:bodyPr/>
          <a:lstStyle/>
          <a:p>
            <a:pPr marL="0" indent="0">
              <a:buNone/>
            </a:pPr>
            <a:r>
              <a:rPr lang="en-US" sz="4400" b="1" dirty="0">
                <a:latin typeface="Times New Roman" pitchFamily="18" charset="0"/>
                <a:cs typeface="Times New Roman" pitchFamily="18" charset="0"/>
              </a:rPr>
              <a:t>6. </a:t>
            </a:r>
            <a:r>
              <a:rPr lang="en-US" sz="4400" b="1" dirty="0" err="1">
                <a:latin typeface="Times New Roman" pitchFamily="18" charset="0"/>
                <a:cs typeface="Times New Roman" pitchFamily="18" charset="0"/>
              </a:rPr>
              <a:t>Thủy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tức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hình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dạng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là</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trụ</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dài</a:t>
            </a:r>
            <a:r>
              <a:rPr lang="en-US" sz="4400" dirty="0">
                <a:latin typeface="Times New Roman" pitchFamily="18" charset="0"/>
                <a:cs typeface="Times New Roman" pitchFamily="18" charset="0"/>
              </a:rPr>
              <a:t>.     					B.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cầu</a:t>
            </a:r>
            <a:r>
              <a:rPr lang="en-US" sz="4400" dirty="0">
                <a:latin typeface="Times New Roman" pitchFamily="18" charset="0"/>
                <a:cs typeface="Times New Roman" pitchFamily="18" charset="0"/>
              </a:rPr>
              <a:t>.</a:t>
            </a: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đĩa</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vuông</a:t>
            </a:r>
            <a:r>
              <a:rPr lang="en-US" sz="4400" dirty="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p:txBody>
      </p:sp>
      <p:sp>
        <p:nvSpPr>
          <p:cNvPr id="4" name="TextBox 3"/>
          <p:cNvSpPr txBox="1"/>
          <p:nvPr/>
        </p:nvSpPr>
        <p:spPr>
          <a:xfrm>
            <a:off x="727364" y="2857500"/>
            <a:ext cx="17526000" cy="2800767"/>
          </a:xfrm>
          <a:prstGeom prst="rect">
            <a:avLst/>
          </a:prstGeom>
          <a:noFill/>
        </p:spPr>
        <p:txBody>
          <a:bodyPr wrap="square" rtlCol="0">
            <a:spAutoFit/>
          </a:bodyPr>
          <a:lstStyle/>
          <a:p>
            <a:r>
              <a:rPr lang="en-US" sz="4400" b="1" dirty="0">
                <a:latin typeface="Times New Roman" pitchFamily="18" charset="0"/>
                <a:cs typeface="Times New Roman" pitchFamily="18" charset="0"/>
              </a:rPr>
              <a:t>7. </a:t>
            </a:r>
            <a:r>
              <a:rPr lang="en-US" sz="4400" b="1" dirty="0" err="1">
                <a:latin typeface="Times New Roman" pitchFamily="18" charset="0"/>
                <a:cs typeface="Times New Roman" pitchFamily="18" charset="0"/>
              </a:rPr>
              <a:t>Cơ</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thể</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thủy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tức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kiểu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đối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xứng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lưng</a:t>
            </a:r>
            <a:r>
              <a:rPr lang="en-US" sz="4400" dirty="0">
                <a:latin typeface="Times New Roman" pitchFamily="18" charset="0"/>
                <a:cs typeface="Times New Roman" pitchFamily="18" charset="0"/>
              </a:rPr>
              <a:t> - </a:t>
            </a:r>
            <a:r>
              <a:rPr lang="en-US" sz="4400" dirty="0" err="1">
                <a:latin typeface="Times New Roman" pitchFamily="18" charset="0"/>
                <a:cs typeface="Times New Roman" pitchFamily="18" charset="0"/>
              </a:rPr>
              <a:t>bụng</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B</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tỏa</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tròn</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hai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bên</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Đối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xứng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hình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sao</a:t>
            </a:r>
            <a:r>
              <a:rPr lang="en-US" sz="4400" dirty="0" smtClean="0">
                <a:latin typeface="Times New Roman" pitchFamily="18" charset="0"/>
                <a:cs typeface="Times New Roman" pitchFamily="18" charset="0"/>
              </a:rPr>
              <a:t>.</a:t>
            </a:r>
            <a:endParaRPr lang="en-US" sz="4400" dirty="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p:txBody>
      </p:sp>
      <p:sp>
        <p:nvSpPr>
          <p:cNvPr id="5" name="TextBox 4"/>
          <p:cNvSpPr txBox="1"/>
          <p:nvPr/>
        </p:nvSpPr>
        <p:spPr>
          <a:xfrm>
            <a:off x="727364" y="5143500"/>
            <a:ext cx="17526000" cy="3477875"/>
          </a:xfrm>
          <a:prstGeom prst="rect">
            <a:avLst/>
          </a:prstGeom>
          <a:noFill/>
        </p:spPr>
        <p:txBody>
          <a:bodyPr wrap="square" rtlCol="0">
            <a:spAutoFit/>
          </a:bodyPr>
          <a:lstStyle/>
          <a:p>
            <a:r>
              <a:rPr lang="en-US" sz="4400" b="1" dirty="0">
                <a:latin typeface="Times New Roman" pitchFamily="18" charset="0"/>
                <a:cs typeface="Times New Roman" pitchFamily="18" charset="0"/>
              </a:rPr>
              <a:t>8. </a:t>
            </a:r>
            <a:r>
              <a:rPr lang="en-US" sz="4400" b="1" dirty="0" err="1" smtClean="0">
                <a:latin typeface="Times New Roman" pitchFamily="18" charset="0"/>
                <a:cs typeface="Times New Roman" pitchFamily="18" charset="0"/>
              </a:rPr>
              <a:t>Hải</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quỳ</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dinh</a:t>
            </a:r>
            <a:r>
              <a:rPr lang="en-US" sz="4400" b="1" dirty="0" smtClean="0">
                <a:latin typeface="Times New Roman" pitchFamily="18" charset="0"/>
                <a:cs typeface="Times New Roman" pitchFamily="18" charset="0"/>
              </a:rPr>
              <a:t> </a:t>
            </a:r>
            <a:r>
              <a:rPr lang="en-US" sz="4400" b="1" dirty="0" err="1">
                <a:latin typeface="Times New Roman" pitchFamily="18" charset="0"/>
                <a:cs typeface="Times New Roman" pitchFamily="18" charset="0"/>
              </a:rPr>
              <a:t>dưỡng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theo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hình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thức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Tự</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B</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Dị</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dưỡng</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Kí</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Cộng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sinh</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p:txBody>
      </p:sp>
      <p:sp>
        <p:nvSpPr>
          <p:cNvPr id="6" name="TextBox 5"/>
          <p:cNvSpPr txBox="1"/>
          <p:nvPr/>
        </p:nvSpPr>
        <p:spPr>
          <a:xfrm>
            <a:off x="727364" y="7200900"/>
            <a:ext cx="17526000" cy="2800767"/>
          </a:xfrm>
          <a:prstGeom prst="rect">
            <a:avLst/>
          </a:prstGeom>
          <a:noFill/>
        </p:spPr>
        <p:txBody>
          <a:bodyPr wrap="square" rtlCol="0">
            <a:spAutoFit/>
          </a:bodyPr>
          <a:lstStyle/>
          <a:p>
            <a:r>
              <a:rPr lang="en-US" sz="4400" b="1" dirty="0" smtClean="0">
                <a:latin typeface="Times New Roman" pitchFamily="18" charset="0"/>
                <a:cs typeface="Times New Roman" pitchFamily="18" charset="0"/>
              </a:rPr>
              <a:t>9. </a:t>
            </a:r>
            <a:r>
              <a:rPr lang="en-US" sz="4400" b="1" dirty="0" err="1" smtClean="0">
                <a:latin typeface="Times New Roman" pitchFamily="18" charset="0"/>
                <a:cs typeface="Times New Roman" pitchFamily="18" charset="0"/>
              </a:rPr>
              <a:t>Trong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các</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động</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vật</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ruột</a:t>
            </a:r>
            <a:r>
              <a:rPr lang="en-US" sz="4400" b="1" dirty="0" smtClean="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loài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sống</a:t>
            </a:r>
            <a:r>
              <a:rPr lang="en-US" sz="4400" b="1" dirty="0">
                <a:latin typeface="Times New Roman" pitchFamily="18" charset="0"/>
                <a:cs typeface="Times New Roman" pitchFamily="18" charset="0"/>
              </a:rPr>
              <a:t> ở </a:t>
            </a:r>
            <a:r>
              <a:rPr lang="en-US" sz="4400" b="1" dirty="0" err="1">
                <a:latin typeface="Times New Roman" pitchFamily="18" charset="0"/>
                <a:cs typeface="Times New Roman" pitchFamily="18" charset="0"/>
              </a:rPr>
              <a:t>nước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ngọt</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Sứa</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B</a:t>
            </a:r>
            <a:r>
              <a:rPr lang="en-US" sz="4400" dirty="0">
                <a:latin typeface="Times New Roman" pitchFamily="18" charset="0"/>
                <a:cs typeface="Times New Roman" pitchFamily="18" charset="0"/>
              </a:rPr>
              <a:t>.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D</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quỳ</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p:txBody>
      </p:sp>
      <p:sp>
        <p:nvSpPr>
          <p:cNvPr id="7" name="Oval 6"/>
          <p:cNvSpPr/>
          <p:nvPr/>
        </p:nvSpPr>
        <p:spPr>
          <a:xfrm>
            <a:off x="533400" y="13335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A</a:t>
            </a:r>
          </a:p>
        </p:txBody>
      </p:sp>
      <p:sp>
        <p:nvSpPr>
          <p:cNvPr id="8" name="Oval 7"/>
          <p:cNvSpPr/>
          <p:nvPr/>
        </p:nvSpPr>
        <p:spPr>
          <a:xfrm>
            <a:off x="8763000" y="35433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smtClean="0">
                <a:latin typeface="Times New Roman" pitchFamily="18" charset="0"/>
                <a:cs typeface="Times New Roman" pitchFamily="18" charset="0"/>
              </a:rPr>
              <a:t>B</a:t>
            </a:r>
            <a:endParaRPr lang="en-US" sz="4400" dirty="0">
              <a:latin typeface="Times New Roman" pitchFamily="18" charset="0"/>
              <a:cs typeface="Times New Roman" pitchFamily="18" charset="0"/>
            </a:endParaRPr>
          </a:p>
        </p:txBody>
      </p:sp>
      <p:sp>
        <p:nvSpPr>
          <p:cNvPr id="9" name="Oval 8"/>
          <p:cNvSpPr/>
          <p:nvPr/>
        </p:nvSpPr>
        <p:spPr>
          <a:xfrm>
            <a:off x="8915400" y="6487775"/>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D</a:t>
            </a:r>
          </a:p>
        </p:txBody>
      </p:sp>
      <p:sp>
        <p:nvSpPr>
          <p:cNvPr id="10" name="Oval 9"/>
          <p:cNvSpPr/>
          <p:nvPr/>
        </p:nvSpPr>
        <p:spPr>
          <a:xfrm>
            <a:off x="609600" y="8558837"/>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C</a:t>
            </a:r>
          </a:p>
        </p:txBody>
      </p:sp>
    </p:spTree>
    <p:extLst>
      <p:ext uri="{BB962C8B-B14F-4D97-AF65-F5344CB8AC3E}">
        <p14:creationId xmlns:p14="http://schemas.microsoft.com/office/powerpoint/2010/main" val="215447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arn(inVertic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animBg="1"/>
      <p:bldP spid="8" grpId="0" animBg="1"/>
      <p:bldP spid="9" grpId="0" animBg="1"/>
      <p:bldP spid="10"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23900"/>
            <a:ext cx="17830800" cy="3124199"/>
          </a:xfrm>
        </p:spPr>
        <p:txBody>
          <a:bodyPr>
            <a:noAutofit/>
          </a:bodyPr>
          <a:lstStyle/>
          <a:p>
            <a:pPr marL="0" indent="0">
              <a:buNone/>
            </a:pPr>
            <a:r>
              <a:rPr lang="en-US" sz="4400" b="1" dirty="0">
                <a:latin typeface="Times New Roman" pitchFamily="18" charset="0"/>
                <a:cs typeface="Times New Roman" pitchFamily="18" charset="0"/>
              </a:rPr>
              <a:t>10. </a:t>
            </a:r>
            <a:r>
              <a:rPr lang="en-US" sz="4400" b="1" dirty="0" err="1">
                <a:latin typeface="Times New Roman" pitchFamily="18" charset="0"/>
                <a:cs typeface="Times New Roman" pitchFamily="18" charset="0"/>
              </a:rPr>
              <a:t>Trong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các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động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vật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ruột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loài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tạo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cảnh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quan</a:t>
            </a:r>
            <a:r>
              <a:rPr lang="en-US" sz="4400" b="1" dirty="0">
                <a:latin typeface="Times New Roman" pitchFamily="18" charset="0"/>
                <a:cs typeface="Times New Roman" pitchFamily="18" charset="0"/>
              </a:rPr>
              <a:t> ở </a:t>
            </a:r>
            <a:r>
              <a:rPr lang="en-US" sz="4400" b="1" dirty="0" err="1">
                <a:latin typeface="Times New Roman" pitchFamily="18" charset="0"/>
                <a:cs typeface="Times New Roman" pitchFamily="18" charset="0"/>
              </a:rPr>
              <a:t>biển</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Sứa</a:t>
            </a:r>
            <a:r>
              <a:rPr lang="en-US" sz="4400" dirty="0">
                <a:latin typeface="Times New Roman" pitchFamily="18" charset="0"/>
                <a:cs typeface="Times New Roman" pitchFamily="18" charset="0"/>
              </a:rPr>
              <a:t>.            					B.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a:t>
            </a:r>
          </a:p>
          <a:p>
            <a:pPr marL="0" indent="0">
              <a:buNone/>
            </a:pPr>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D. </a:t>
            </a:r>
            <a:r>
              <a:rPr lang="en-US" sz="4400" dirty="0" err="1">
                <a:latin typeface="Times New Roman" pitchFamily="18" charset="0"/>
                <a:cs typeface="Times New Roman" pitchFamily="18" charset="0"/>
              </a:rPr>
              <a: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quỳ</a:t>
            </a:r>
            <a:r>
              <a:rPr lang="en-US" sz="4400" dirty="0" smtClean="0">
                <a:latin typeface="Times New Roman" pitchFamily="18" charset="0"/>
                <a:cs typeface="Times New Roman" pitchFamily="18" charset="0"/>
              </a:rPr>
              <a:t>.</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4" name="Oval 3"/>
          <p:cNvSpPr/>
          <p:nvPr/>
        </p:nvSpPr>
        <p:spPr>
          <a:xfrm>
            <a:off x="457200" y="22479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a:latin typeface="Times New Roman" pitchFamily="18" charset="0"/>
                <a:cs typeface="Times New Roman" pitchFamily="18" charset="0"/>
              </a:rPr>
              <a:t>A</a:t>
            </a:r>
          </a:p>
        </p:txBody>
      </p:sp>
      <p:sp>
        <p:nvSpPr>
          <p:cNvPr id="6" name="Oval 5"/>
          <p:cNvSpPr/>
          <p:nvPr/>
        </p:nvSpPr>
        <p:spPr>
          <a:xfrm>
            <a:off x="7696200" y="5600700"/>
            <a:ext cx="762000" cy="7620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400" dirty="0" smtClean="0">
                <a:latin typeface="Times New Roman" pitchFamily="18" charset="0"/>
                <a:cs typeface="Times New Roman" pitchFamily="18" charset="0"/>
              </a:rPr>
              <a:t>D</a:t>
            </a:r>
            <a:endParaRPr lang="en-US" sz="4400" dirty="0">
              <a:latin typeface="Times New Roman" pitchFamily="18" charset="0"/>
              <a:cs typeface="Times New Roman" pitchFamily="18" charset="0"/>
            </a:endParaRPr>
          </a:p>
        </p:txBody>
      </p:sp>
      <p:sp>
        <p:nvSpPr>
          <p:cNvPr id="8" name="TextBox 7"/>
          <p:cNvSpPr txBox="1"/>
          <p:nvPr/>
        </p:nvSpPr>
        <p:spPr>
          <a:xfrm>
            <a:off x="484909" y="3570625"/>
            <a:ext cx="17754600" cy="3477875"/>
          </a:xfrm>
          <a:prstGeom prst="rect">
            <a:avLst/>
          </a:prstGeom>
          <a:noFill/>
        </p:spPr>
        <p:txBody>
          <a:bodyPr wrap="square" rtlCol="0">
            <a:spAutoFit/>
          </a:bodyPr>
          <a:lstStyle/>
          <a:p>
            <a:r>
              <a:rPr lang="en-US" sz="4400" b="1" dirty="0">
                <a:latin typeface="Times New Roman" pitchFamily="18" charset="0"/>
                <a:cs typeface="Times New Roman" pitchFamily="18" charset="0"/>
              </a:rPr>
              <a:t>11. </a:t>
            </a:r>
            <a:r>
              <a:rPr lang="en-US" sz="4400" b="1" dirty="0" err="1">
                <a:latin typeface="Times New Roman" pitchFamily="18" charset="0"/>
                <a:cs typeface="Times New Roman" pitchFamily="18" charset="0"/>
              </a:rPr>
              <a:t>Đại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diện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ruột</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khoang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nào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dưới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đây</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cơ</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thể</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hình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dù</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thích</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nghi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với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lối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lội</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A. </a:t>
            </a:r>
            <a:r>
              <a:rPr lang="en-US" sz="4400" dirty="0" err="1">
                <a:latin typeface="Times New Roman" pitchFamily="18" charset="0"/>
                <a:cs typeface="Times New Roman" pitchFamily="18" charset="0"/>
              </a:rPr>
              <a:t>Hải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quỳ</a:t>
            </a:r>
            <a:r>
              <a:rPr lang="en-US" sz="4400" dirty="0">
                <a:latin typeface="Times New Roman" pitchFamily="18" charset="0"/>
                <a:cs typeface="Times New Roman" pitchFamily="18" charset="0"/>
              </a:rPr>
              <a:t>.						B.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a:t>
            </a:r>
          </a:p>
          <a:p>
            <a:r>
              <a:rPr lang="en-US" sz="4400" dirty="0">
                <a:latin typeface="Times New Roman" pitchFamily="18" charset="0"/>
                <a:cs typeface="Times New Roman" pitchFamily="18" charset="0"/>
              </a:rPr>
              <a:t>C. </a:t>
            </a:r>
            <a:r>
              <a:rPr lang="en-US" sz="4400" dirty="0" err="1">
                <a:latin typeface="Times New Roman" pitchFamily="18" charset="0"/>
                <a:cs typeface="Times New Roman" pitchFamily="18" charset="0"/>
              </a:rPr>
              <a:t>Thủy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tức</a:t>
            </a:r>
            <a:r>
              <a:rPr lang="en-US" sz="4400" dirty="0">
                <a:latin typeface="Times New Roman" pitchFamily="18" charset="0"/>
                <a:cs typeface="Times New Roman" pitchFamily="18" charset="0"/>
              </a:rPr>
              <a:t>.			</a:t>
            </a:r>
            <a:r>
              <a:rPr lang="en-US" sz="4400" dirty="0" smtClean="0">
                <a:latin typeface="Times New Roman" pitchFamily="18" charset="0"/>
                <a:cs typeface="Times New Roman" pitchFamily="18" charset="0"/>
              </a:rPr>
              <a:t>		D. </a:t>
            </a:r>
            <a:r>
              <a:rPr lang="en-US" sz="4400" dirty="0" err="1">
                <a:latin typeface="Times New Roman" pitchFamily="18" charset="0"/>
                <a:cs typeface="Times New Roman" pitchFamily="18" charset="0"/>
              </a:rPr>
              <a:t>Sứa</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p:txBody>
      </p:sp>
      <p:sp>
        <p:nvSpPr>
          <p:cNvPr id="9" name="TextBox 8"/>
          <p:cNvSpPr txBox="1"/>
          <p:nvPr/>
        </p:nvSpPr>
        <p:spPr>
          <a:xfrm>
            <a:off x="457200" y="6456218"/>
            <a:ext cx="17754600" cy="4154984"/>
          </a:xfrm>
          <a:prstGeom prst="rect">
            <a:avLst/>
          </a:prstGeom>
          <a:noFill/>
        </p:spPr>
        <p:txBody>
          <a:bodyPr wrap="square" rtlCol="0">
            <a:spAutoFit/>
          </a:bodyPr>
          <a:lstStyle/>
          <a:p>
            <a:r>
              <a:rPr lang="en-US" sz="4400" b="1" dirty="0">
                <a:latin typeface="Times New Roman" pitchFamily="18" charset="0"/>
                <a:cs typeface="Times New Roman" pitchFamily="18" charset="0"/>
              </a:rPr>
              <a:t>12. </a:t>
            </a:r>
            <a:r>
              <a:rPr lang="en-US" sz="4400" b="1" dirty="0" err="1">
                <a:latin typeface="Times New Roman" pitchFamily="18" charset="0"/>
                <a:cs typeface="Times New Roman" pitchFamily="18" charset="0"/>
              </a:rPr>
              <a:t>Vì</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sao</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nhiều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loài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cá</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tôm</a:t>
            </a:r>
            <a:r>
              <a:rPr lang="en-US" sz="4400" b="1" dirty="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cua</a:t>
            </a:r>
            <a:r>
              <a:rPr lang="en-US" sz="4400" b="1" dirty="0" smtClean="0">
                <a:latin typeface="Times New Roman" pitchFamily="18" charset="0"/>
                <a:cs typeface="Times New Roman" pitchFamily="18" charset="0"/>
              </a:rPr>
              <a:t>, </a:t>
            </a:r>
            <a:r>
              <a:rPr lang="en-US" sz="4400" b="1" dirty="0" err="1" smtClean="0">
                <a:latin typeface="Times New Roman" pitchFamily="18" charset="0"/>
                <a:cs typeface="Times New Roman" pitchFamily="18" charset="0"/>
              </a:rPr>
              <a:t>trai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ốc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sống</a:t>
            </a:r>
            <a:r>
              <a:rPr lang="en-US" sz="4400" b="1" dirty="0">
                <a:latin typeface="Times New Roman" pitchFamily="18" charset="0"/>
                <a:cs typeface="Times New Roman" pitchFamily="18" charset="0"/>
              </a:rPr>
              <a:t> ở </a:t>
            </a:r>
            <a:r>
              <a:rPr lang="en-US" sz="4400" b="1" dirty="0" err="1">
                <a:latin typeface="Times New Roman" pitchFamily="18" charset="0"/>
                <a:cs typeface="Times New Roman" pitchFamily="18" charset="0"/>
              </a:rPr>
              <a:t>vùng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biển</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nhiều</a:t>
            </a:r>
            <a:r>
              <a:rPr lang="en-US" sz="4400" b="1" dirty="0">
                <a:latin typeface="Times New Roman" pitchFamily="18" charset="0"/>
                <a:cs typeface="Times New Roman" pitchFamily="18" charset="0"/>
              </a:rPr>
              <a:t> san </a:t>
            </a:r>
            <a:r>
              <a:rPr lang="en-US" sz="4400" b="1" dirty="0" err="1">
                <a:latin typeface="Times New Roman" pitchFamily="18" charset="0"/>
                <a:cs typeface="Times New Roman" pitchFamily="18" charset="0"/>
              </a:rPr>
              <a:t>hô</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lại</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có</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nhiều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màu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sắc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phong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phú</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không</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kém</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màu</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sắc</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của</a:t>
            </a:r>
            <a:r>
              <a:rPr lang="en-US" sz="4400" b="1" dirty="0">
                <a:latin typeface="Times New Roman" pitchFamily="18" charset="0"/>
                <a:cs typeface="Times New Roman" pitchFamily="18" charset="0"/>
              </a:rPr>
              <a:t> san </a:t>
            </a:r>
            <a:r>
              <a:rPr lang="en-US" sz="4400" b="1" dirty="0" err="1">
                <a:latin typeface="Times New Roman" pitchFamily="18" charset="0"/>
                <a:cs typeface="Times New Roman" pitchFamily="18" charset="0"/>
              </a:rPr>
              <a:t>hô</a:t>
            </a:r>
            <a:r>
              <a:rPr lang="en-US" sz="4400" b="1" dirty="0">
                <a:latin typeface="Times New Roman" pitchFamily="18" charset="0"/>
                <a:cs typeface="Times New Roman" pitchFamily="18" charset="0"/>
              </a:rPr>
              <a:t>?</a:t>
            </a:r>
            <a:endParaRPr lang="en-US" sz="4400" dirty="0">
              <a:latin typeface="Times New Roman" pitchFamily="18" charset="0"/>
              <a:cs typeface="Times New Roman" pitchFamily="18" charset="0"/>
            </a:endParaRPr>
          </a:p>
          <a:p>
            <a:r>
              <a:rPr lang="en-US" sz="4400" b="1" dirty="0">
                <a:latin typeface="Times New Roman" pitchFamily="18" charset="0"/>
                <a:cs typeface="Times New Roman" pitchFamily="18" charset="0"/>
              </a:rPr>
              <a:t>=&gt; </a:t>
            </a:r>
            <a:r>
              <a:rPr lang="en-US" sz="4400" b="1" dirty="0" err="1">
                <a:latin typeface="Times New Roman" pitchFamily="18" charset="0"/>
                <a:cs typeface="Times New Roman" pitchFamily="18" charset="0"/>
              </a:rPr>
              <a:t>Trả</a:t>
            </a:r>
            <a:r>
              <a:rPr lang="en-US" sz="4400" b="1" dirty="0">
                <a:latin typeface="Times New Roman" pitchFamily="18" charset="0"/>
                <a:cs typeface="Times New Roman" pitchFamily="18" charset="0"/>
              </a:rPr>
              <a:t> </a:t>
            </a:r>
            <a:r>
              <a:rPr lang="en-US" sz="4400" b="1" dirty="0" err="1">
                <a:latin typeface="Times New Roman" pitchFamily="18" charset="0"/>
                <a:cs typeface="Times New Roman" pitchFamily="18" charset="0"/>
              </a:rPr>
              <a:t>lời</a:t>
            </a:r>
            <a:r>
              <a:rPr lang="en-US" sz="4400" b="1" dirty="0">
                <a:latin typeface="Times New Roman" pitchFamily="18" charset="0"/>
                <a:cs typeface="Times New Roman" pitchFamily="18" charset="0"/>
              </a:rPr>
              <a: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Khi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sống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trong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san </a:t>
            </a:r>
            <a:r>
              <a:rPr lang="en-US" sz="4400" dirty="0" err="1">
                <a:latin typeface="Times New Roman" pitchFamily="18" charset="0"/>
                <a:cs typeface="Times New Roman" pitchFamily="18" charset="0"/>
              </a:rPr>
              <a:t>hô</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có</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sắc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sặc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sỡ</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các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loài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động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vật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biến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đổi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màu</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sắc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phù</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hợp</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với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môi</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trường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ngụy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trang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phòng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vệ</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trốn</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tránh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kẻ</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thù</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cũng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như</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ngụy</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trang</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để</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bắt</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mồi</a:t>
            </a:r>
            <a:r>
              <a:rPr lang="en-US" sz="4400" dirty="0">
                <a:latin typeface="Times New Roman" pitchFamily="18" charset="0"/>
                <a:cs typeface="Times New Roman" pitchFamily="18" charset="0"/>
              </a:rPr>
              <a:t>.</a:t>
            </a:r>
          </a:p>
          <a:p>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90454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barn(inVertical)">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barn(inVertical)">
                                      <p:cBhvr>
                                        <p:cTn id="4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17630343" y="722062"/>
            <a:ext cx="676920" cy="850014"/>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284663" y="7462621"/>
            <a:ext cx="3081956" cy="1412096"/>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690240" y="5151383"/>
            <a:ext cx="676920" cy="850014"/>
          </a:xfrm>
          <a:prstGeom prst="rect">
            <a:avLst/>
          </a:prstGeom>
        </p:spPr>
      </p:pic>
      <p:sp>
        <p:nvSpPr>
          <p:cNvPr id="13" name="TextBox 13"/>
          <p:cNvSpPr txBox="1"/>
          <p:nvPr/>
        </p:nvSpPr>
        <p:spPr>
          <a:xfrm>
            <a:off x="8153567" y="1667426"/>
            <a:ext cx="5531191" cy="1308050"/>
          </a:xfrm>
          <a:prstGeom prst="rect">
            <a:avLst/>
          </a:prstGeom>
        </p:spPr>
        <p:txBody>
          <a:bodyPr lIns="0" tIns="0" rIns="0" bIns="0" rtlCol="0" anchor="t">
            <a:spAutoFit/>
          </a:bodyPr>
          <a:lstStyle/>
          <a:p>
            <a:pPr marL="0" lvl="0" indent="0" algn="ctr">
              <a:lnSpc>
                <a:spcPts val="3360"/>
              </a:lnSpc>
              <a:spcBef>
                <a:spcPct val="0"/>
              </a:spcBef>
            </a:pPr>
            <a:r>
              <a:rPr lang="en-US" sz="3600" dirty="0" err="1" smtClean="0">
                <a:solidFill>
                  <a:srgbClr val="494949"/>
                </a:solidFill>
                <a:latin typeface="Quicksand"/>
              </a:rPr>
              <a:t>Gồm</a:t>
            </a:r>
            <a:r>
              <a:rPr lang="en-US" sz="3600" dirty="0" smtClean="0">
                <a:solidFill>
                  <a:srgbClr val="494949"/>
                </a:solidFill>
                <a:latin typeface="Quicksand"/>
              </a:rPr>
              <a:t> </a:t>
            </a:r>
            <a:r>
              <a:rPr lang="en-US" sz="3600" dirty="0" err="1" smtClean="0">
                <a:solidFill>
                  <a:srgbClr val="494949"/>
                </a:solidFill>
                <a:latin typeface="Quicksand"/>
              </a:rPr>
              <a:t>nhiều</a:t>
            </a:r>
            <a:r>
              <a:rPr lang="en-US" sz="3600" dirty="0" smtClean="0">
                <a:solidFill>
                  <a:srgbClr val="494949"/>
                </a:solidFill>
                <a:latin typeface="Quicksand"/>
              </a:rPr>
              <a:t> </a:t>
            </a:r>
            <a:r>
              <a:rPr lang="en-US" sz="3600" dirty="0" err="1" smtClean="0">
                <a:solidFill>
                  <a:srgbClr val="494949"/>
                </a:solidFill>
                <a:latin typeface="Quicksand"/>
              </a:rPr>
              <a:t>ngành</a:t>
            </a:r>
            <a:r>
              <a:rPr lang="en-US" sz="3600" dirty="0" smtClean="0">
                <a:solidFill>
                  <a:srgbClr val="494949"/>
                </a:solidFill>
                <a:latin typeface="Quicksand"/>
              </a:rPr>
              <a:t>: </a:t>
            </a:r>
            <a:r>
              <a:rPr lang="en-US" sz="3600" dirty="0" err="1" smtClean="0">
                <a:solidFill>
                  <a:srgbClr val="494949"/>
                </a:solidFill>
                <a:latin typeface="Quicksand"/>
              </a:rPr>
              <a:t>Ruột</a:t>
            </a:r>
            <a:r>
              <a:rPr lang="en-US" sz="3600" dirty="0" smtClean="0">
                <a:solidFill>
                  <a:srgbClr val="494949"/>
                </a:solidFill>
                <a:latin typeface="Quicksand"/>
              </a:rPr>
              <a:t> </a:t>
            </a:r>
            <a:r>
              <a:rPr lang="en-US" sz="3600" dirty="0" err="1" smtClean="0">
                <a:solidFill>
                  <a:srgbClr val="494949"/>
                </a:solidFill>
                <a:latin typeface="Quicksand"/>
              </a:rPr>
              <a:t>khoang</a:t>
            </a:r>
            <a:r>
              <a:rPr lang="en-US" sz="3600" dirty="0" smtClean="0">
                <a:solidFill>
                  <a:srgbClr val="494949"/>
                </a:solidFill>
                <a:latin typeface="Quicksand"/>
              </a:rPr>
              <a:t>, </a:t>
            </a:r>
            <a:r>
              <a:rPr lang="en-US" sz="3600" dirty="0" err="1" smtClean="0">
                <a:solidFill>
                  <a:srgbClr val="494949"/>
                </a:solidFill>
                <a:latin typeface="Quicksand"/>
              </a:rPr>
              <a:t>ngành</a:t>
            </a:r>
            <a:r>
              <a:rPr lang="en-US" sz="3600" dirty="0" smtClean="0">
                <a:solidFill>
                  <a:srgbClr val="494949"/>
                </a:solidFill>
                <a:latin typeface="Quicksand"/>
              </a:rPr>
              <a:t> </a:t>
            </a:r>
            <a:r>
              <a:rPr lang="en-US" sz="3600" dirty="0" err="1" smtClean="0">
                <a:solidFill>
                  <a:srgbClr val="494949"/>
                </a:solidFill>
                <a:latin typeface="Quicksand"/>
              </a:rPr>
              <a:t>Giun</a:t>
            </a:r>
            <a:r>
              <a:rPr lang="en-US" sz="3600" dirty="0" smtClean="0">
                <a:solidFill>
                  <a:srgbClr val="494949"/>
                </a:solidFill>
                <a:latin typeface="Quicksand"/>
              </a:rPr>
              <a:t>, </a:t>
            </a:r>
            <a:r>
              <a:rPr lang="en-US" sz="3600" dirty="0" err="1" smtClean="0">
                <a:solidFill>
                  <a:srgbClr val="494949"/>
                </a:solidFill>
                <a:latin typeface="Quicksand"/>
              </a:rPr>
              <a:t>Thân</a:t>
            </a:r>
            <a:r>
              <a:rPr lang="en-US" sz="3600" dirty="0" smtClean="0">
                <a:solidFill>
                  <a:srgbClr val="494949"/>
                </a:solidFill>
                <a:latin typeface="Quicksand"/>
              </a:rPr>
              <a:t> </a:t>
            </a:r>
            <a:r>
              <a:rPr lang="en-US" sz="3600" dirty="0" err="1" smtClean="0">
                <a:solidFill>
                  <a:srgbClr val="494949"/>
                </a:solidFill>
                <a:latin typeface="Quicksand"/>
              </a:rPr>
              <a:t>mềm</a:t>
            </a:r>
            <a:r>
              <a:rPr lang="en-US" sz="3600" dirty="0" smtClean="0">
                <a:solidFill>
                  <a:srgbClr val="494949"/>
                </a:solidFill>
                <a:latin typeface="Quicksand"/>
              </a:rPr>
              <a:t>, </a:t>
            </a:r>
            <a:r>
              <a:rPr lang="en-US" sz="3600" dirty="0" err="1" smtClean="0">
                <a:solidFill>
                  <a:srgbClr val="494949"/>
                </a:solidFill>
                <a:latin typeface="Quicksand"/>
              </a:rPr>
              <a:t>Chân</a:t>
            </a:r>
            <a:r>
              <a:rPr lang="en-US" sz="3600" dirty="0" smtClean="0">
                <a:solidFill>
                  <a:srgbClr val="494949"/>
                </a:solidFill>
                <a:latin typeface="Quicksand"/>
              </a:rPr>
              <a:t> </a:t>
            </a:r>
            <a:r>
              <a:rPr lang="en-US" sz="3600" dirty="0" err="1" smtClean="0">
                <a:solidFill>
                  <a:srgbClr val="494949"/>
                </a:solidFill>
                <a:latin typeface="Quicksand"/>
              </a:rPr>
              <a:t>khớp</a:t>
            </a:r>
            <a:r>
              <a:rPr lang="en-US" sz="3600" dirty="0" smtClean="0">
                <a:solidFill>
                  <a:srgbClr val="494949"/>
                </a:solidFill>
                <a:latin typeface="Quicksand"/>
              </a:rPr>
              <a:t>….</a:t>
            </a:r>
            <a:endParaRPr lang="en-US" sz="3600" dirty="0">
              <a:solidFill>
                <a:srgbClr val="494949"/>
              </a:solidFill>
              <a:latin typeface="Quicksand"/>
            </a:endParaRPr>
          </a:p>
        </p:txBody>
      </p:sp>
      <p:pic>
        <p:nvPicPr>
          <p:cNvPr id="14" name="Picture 1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119241" y="8023076"/>
            <a:ext cx="780413" cy="851641"/>
          </a:xfrm>
          <a:prstGeom prst="rect">
            <a:avLst/>
          </a:prstGeom>
        </p:spPr>
      </p:pic>
      <p:pic>
        <p:nvPicPr>
          <p:cNvPr id="15"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470038" y="7171434"/>
            <a:ext cx="780413" cy="851641"/>
          </a:xfrm>
          <a:prstGeom prst="rect">
            <a:avLst/>
          </a:prstGeom>
        </p:spPr>
      </p:pic>
      <p:pic>
        <p:nvPicPr>
          <p:cNvPr id="16"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5338828" y="817689"/>
            <a:ext cx="780413" cy="851641"/>
          </a:xfrm>
          <a:prstGeom prst="rect">
            <a:avLst/>
          </a:prstGeom>
        </p:spPr>
      </p:pic>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7415336" y="3540784"/>
            <a:ext cx="676920" cy="850014"/>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14126711" y="9861993"/>
            <a:ext cx="676920" cy="850014"/>
          </a:xfrm>
          <a:prstGeom prst="rect">
            <a:avLst/>
          </a:prstGeom>
        </p:spPr>
      </p:pic>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11816984" y="8449710"/>
            <a:ext cx="676920" cy="850014"/>
          </a:xfrm>
          <a:prstGeom prst="rect">
            <a:avLst/>
          </a:prstGeom>
        </p:spPr>
      </p:pic>
      <p:pic>
        <p:nvPicPr>
          <p:cNvPr id="21" name="Picture 2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071519" y="242708"/>
            <a:ext cx="1870681" cy="857112"/>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1353309" y="9638816"/>
            <a:ext cx="676920" cy="850014"/>
          </a:xfrm>
          <a:prstGeom prst="rect">
            <a:avLst/>
          </a:prstGeom>
        </p:spPr>
      </p:pic>
      <p:pic>
        <p:nvPicPr>
          <p:cNvPr id="5122"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8325" y="1483191"/>
            <a:ext cx="5303837" cy="4801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50571" y="4438554"/>
            <a:ext cx="5604873" cy="37782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chemeClr val="accent1"/>
                </a:solidFill>
              </a14:hiddenFill>
            </a:ext>
          </a:extLst>
        </p:spPr>
      </p:pic>
      <p:pic>
        <p:nvPicPr>
          <p:cNvPr id="5124"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065399" y="2996470"/>
            <a:ext cx="3413661" cy="460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barn(inVertical)">
                                      <p:cBhvr>
                                        <p:cTn id="12" dur="500"/>
                                        <p:tgtEl>
                                          <p:spTgt spid="51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barn(inVertical)">
                                      <p:cBhvr>
                                        <p:cTn id="17" dur="5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
            <a:ext cx="17830800" cy="4525963"/>
          </a:xfrm>
        </p:spPr>
        <p:txBody>
          <a:bodyPr>
            <a:noAutofit/>
          </a:bodyPr>
          <a:lstStyle/>
          <a:p>
            <a:pPr marL="0" indent="0">
              <a:buNone/>
            </a:pPr>
            <a:r>
              <a:rPr lang="en-US" sz="4000" b="1" dirty="0">
                <a:latin typeface="Times New Roman" pitchFamily="18" charset="0"/>
                <a:cs typeface="Times New Roman" pitchFamily="18" charset="0"/>
              </a:rPr>
              <a:t>13. </a:t>
            </a:r>
            <a:r>
              <a:rPr lang="en-US" sz="4000" b="1" dirty="0" err="1">
                <a:latin typeface="Times New Roman" pitchFamily="18" charset="0"/>
                <a:cs typeface="Times New Roman" pitchFamily="18" charset="0"/>
              </a:rPr>
              <a:t>Đặc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dưới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đây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không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phải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của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ngành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dài</a:t>
            </a:r>
            <a:r>
              <a:rPr lang="en-US" sz="4000" dirty="0" smtClean="0">
                <a:latin typeface="Times New Roman" pitchFamily="18" charset="0"/>
                <a:cs typeface="Times New Roman" pitchFamily="18" charset="0"/>
              </a:rPr>
              <a:t>.						B</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bên</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lớp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vỏ</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bảo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thể</a:t>
            </a:r>
            <a:r>
              <a:rPr lang="en-US" sz="4000" dirty="0" smtClean="0">
                <a:latin typeface="Times New Roman" pitchFamily="18" charset="0"/>
                <a:cs typeface="Times New Roman" pitchFamily="18" charset="0"/>
              </a:rPr>
              <a:t>.		D</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thân</a:t>
            </a:r>
            <a:r>
              <a:rPr lang="en-US" sz="4000" dirty="0">
                <a:latin typeface="Times New Roman" pitchFamily="18" charset="0"/>
                <a:cs typeface="Times New Roman" pitchFamily="18" charset="0"/>
              </a:rPr>
              <a:t>.</a:t>
            </a:r>
          </a:p>
          <a:p>
            <a:pPr marL="0" indent="0">
              <a:buNone/>
            </a:pPr>
            <a:r>
              <a:rPr lang="en-US" sz="4000" b="1" dirty="0" smtClean="0">
                <a:latin typeface="Times New Roman" pitchFamily="18" charset="0"/>
                <a:cs typeface="Times New Roman" pitchFamily="18" charset="0"/>
              </a:rPr>
              <a:t>14</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dẹp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đặc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là</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mềm</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B.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D.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đôi</a:t>
            </a:r>
            <a:r>
              <a:rPr lang="en-US" sz="4000" dirty="0">
                <a:latin typeface="Times New Roman" pitchFamily="18" charset="0"/>
                <a:cs typeface="Times New Roman" pitchFamily="18" charset="0"/>
              </a:rPr>
              <a:t> chi </a:t>
            </a:r>
            <a:r>
              <a:rPr lang="en-US" sz="4000" dirty="0" err="1">
                <a:latin typeface="Times New Roman" pitchFamily="18" charset="0"/>
                <a:cs typeface="Times New Roman" pitchFamily="18" charset="0"/>
              </a:rPr>
              <a:t>bên</a:t>
            </a:r>
            <a:r>
              <a:rPr lang="en-US" sz="4000" dirty="0">
                <a:latin typeface="Times New Roman" pitchFamily="18" charset="0"/>
                <a:cs typeface="Times New Roman" pitchFamily="18" charset="0"/>
              </a:rPr>
              <a:t>.</a:t>
            </a:r>
          </a:p>
          <a:p>
            <a:pPr marL="0" indent="0">
              <a:buNone/>
            </a:pPr>
            <a:r>
              <a:rPr lang="en-US" sz="4000" b="1" dirty="0" smtClean="0">
                <a:latin typeface="Times New Roman" pitchFamily="18" charset="0"/>
                <a:cs typeface="Times New Roman" pitchFamily="18" charset="0"/>
              </a:rPr>
              <a:t>15</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tròn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đặc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dưới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đây</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B.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mềm</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D.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đôi</a:t>
            </a:r>
            <a:r>
              <a:rPr lang="en-US" sz="4000" dirty="0">
                <a:latin typeface="Times New Roman" pitchFamily="18" charset="0"/>
                <a:cs typeface="Times New Roman" pitchFamily="18" charset="0"/>
              </a:rPr>
              <a:t> chi </a:t>
            </a:r>
            <a:r>
              <a:rPr lang="en-US" sz="4000" dirty="0" err="1">
                <a:latin typeface="Times New Roman" pitchFamily="18" charset="0"/>
                <a:cs typeface="Times New Roman" pitchFamily="18" charset="0"/>
              </a:rPr>
              <a:t>bên</a:t>
            </a:r>
            <a:r>
              <a:rPr lang="en-US" sz="4000" dirty="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p:txBody>
      </p:sp>
      <p:sp>
        <p:nvSpPr>
          <p:cNvPr id="5" name="Oval 4"/>
          <p:cNvSpPr/>
          <p:nvPr/>
        </p:nvSpPr>
        <p:spPr>
          <a:xfrm>
            <a:off x="7239000" y="13335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latin typeface="Times New Roman" pitchFamily="18" charset="0"/>
                <a:cs typeface="Times New Roman" pitchFamily="18" charset="0"/>
              </a:rPr>
              <a:t>C</a:t>
            </a:r>
            <a:endParaRPr lang="en-US" sz="4000" dirty="0">
              <a:latin typeface="Times New Roman" pitchFamily="18" charset="0"/>
              <a:cs typeface="Times New Roman" pitchFamily="18" charset="0"/>
            </a:endParaRPr>
          </a:p>
        </p:txBody>
      </p:sp>
      <p:sp>
        <p:nvSpPr>
          <p:cNvPr id="6" name="Oval 5"/>
          <p:cNvSpPr/>
          <p:nvPr/>
        </p:nvSpPr>
        <p:spPr>
          <a:xfrm>
            <a:off x="7391400" y="14859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latin typeface="Times New Roman" pitchFamily="18" charset="0"/>
                <a:cs typeface="Times New Roman" pitchFamily="18" charset="0"/>
              </a:rPr>
              <a:t>C</a:t>
            </a:r>
            <a:endParaRPr lang="en-US" sz="4000" dirty="0">
              <a:latin typeface="Times New Roman" pitchFamily="18" charset="0"/>
              <a:cs typeface="Times New Roman" pitchFamily="18" charset="0"/>
            </a:endParaRPr>
          </a:p>
        </p:txBody>
      </p:sp>
      <p:sp>
        <p:nvSpPr>
          <p:cNvPr id="7" name="Oval 6"/>
          <p:cNvSpPr/>
          <p:nvPr/>
        </p:nvSpPr>
        <p:spPr>
          <a:xfrm>
            <a:off x="7543800" y="16383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latin typeface="Times New Roman" pitchFamily="18" charset="0"/>
                <a:cs typeface="Times New Roman" pitchFamily="18" charset="0"/>
              </a:rPr>
              <a:t>C</a:t>
            </a:r>
            <a:endParaRPr lang="en-US" sz="4000" dirty="0">
              <a:latin typeface="Times New Roman" pitchFamily="18" charset="0"/>
              <a:cs typeface="Times New Roman" pitchFamily="18" charset="0"/>
            </a:endParaRPr>
          </a:p>
        </p:txBody>
      </p:sp>
      <p:sp>
        <p:nvSpPr>
          <p:cNvPr id="9" name="Oval 8"/>
          <p:cNvSpPr/>
          <p:nvPr/>
        </p:nvSpPr>
        <p:spPr>
          <a:xfrm>
            <a:off x="304800" y="81915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latin typeface="Times New Roman" pitchFamily="18" charset="0"/>
                <a:cs typeface="Times New Roman" pitchFamily="18" charset="0"/>
              </a:rPr>
              <a:t>C</a:t>
            </a:r>
            <a:endParaRPr lang="en-US" sz="4000" dirty="0">
              <a:latin typeface="Times New Roman" pitchFamily="18" charset="0"/>
              <a:cs typeface="Times New Roman" pitchFamily="18" charset="0"/>
            </a:endParaRPr>
          </a:p>
        </p:txBody>
      </p:sp>
      <p:sp>
        <p:nvSpPr>
          <p:cNvPr id="10" name="Oval 9"/>
          <p:cNvSpPr/>
          <p:nvPr/>
        </p:nvSpPr>
        <p:spPr>
          <a:xfrm>
            <a:off x="304800" y="30861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Times New Roman" pitchFamily="18" charset="0"/>
                <a:cs typeface="Times New Roman" pitchFamily="18" charset="0"/>
              </a:rPr>
              <a:t>A</a:t>
            </a:r>
          </a:p>
        </p:txBody>
      </p:sp>
      <p:sp>
        <p:nvSpPr>
          <p:cNvPr id="11" name="Oval 10"/>
          <p:cNvSpPr/>
          <p:nvPr/>
        </p:nvSpPr>
        <p:spPr>
          <a:xfrm>
            <a:off x="304800" y="1541319"/>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latin typeface="Times New Roman" pitchFamily="18" charset="0"/>
                <a:cs typeface="Times New Roman" pitchFamily="18" charset="0"/>
              </a:rPr>
              <a:t>C</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272269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arn(inVertic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arn(inVertic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arn(inVertic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arn(inVertical)">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arn(inVertical)">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barn(inVertical)">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barn(inVertical)">
                                      <p:cBhvr>
                                        <p:cTn id="72" dur="500"/>
                                        <p:tgtEl>
                                          <p:spTgt spid="11"/>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barn(inVertical)">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barn(inVertical)">
                                      <p:cBhvr>
                                        <p:cTn id="8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animBg="1"/>
      <p:bldP spid="10" grpId="0" animBg="1"/>
      <p:bldP spid="11"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
            <a:ext cx="17830800" cy="4525963"/>
          </a:xfrm>
        </p:spPr>
        <p:txBody>
          <a:bodyPr>
            <a:noAutofit/>
          </a:bodyPr>
          <a:lstStyle/>
          <a:p>
            <a:pPr marL="0" indent="0">
              <a:buNone/>
            </a:pPr>
            <a:r>
              <a:rPr lang="en-US" sz="4000" b="1" dirty="0">
                <a:latin typeface="Times New Roman" pitchFamily="18" charset="0"/>
                <a:cs typeface="Times New Roman" pitchFamily="18" charset="0"/>
              </a:rPr>
              <a:t>16. 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đốt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đặc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điểm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dưới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đây</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thuôn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B.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mềm</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mềm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D.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đôi</a:t>
            </a:r>
            <a:r>
              <a:rPr lang="en-US" sz="4000" dirty="0">
                <a:latin typeface="Times New Roman" pitchFamily="18" charset="0"/>
                <a:cs typeface="Times New Roman" pitchFamily="18" charset="0"/>
              </a:rPr>
              <a:t> chi </a:t>
            </a:r>
            <a:r>
              <a:rPr lang="en-US" sz="4000" dirty="0" err="1">
                <a:latin typeface="Times New Roman" pitchFamily="18" charset="0"/>
                <a:cs typeface="Times New Roman" pitchFamily="18" charset="0"/>
              </a:rPr>
              <a:t>bên</a:t>
            </a:r>
            <a:r>
              <a:rPr lang="en-US" sz="4000" dirty="0">
                <a:latin typeface="Times New Roman" pitchFamily="18" charset="0"/>
                <a:cs typeface="Times New Roman" pitchFamily="18" charset="0"/>
              </a:rPr>
              <a:t>.</a:t>
            </a:r>
          </a:p>
          <a:p>
            <a:pPr marL="0" indent="0">
              <a:buNone/>
            </a:pPr>
            <a:r>
              <a:rPr lang="en-US" sz="4000" b="1" dirty="0" smtClean="0">
                <a:latin typeface="Times New Roman" pitchFamily="18" charset="0"/>
                <a:cs typeface="Times New Roman" pitchFamily="18" charset="0"/>
              </a:rPr>
              <a:t>17</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đũa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thường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sinh</a:t>
            </a:r>
            <a:r>
              <a:rPr lang="en-US" sz="4000" b="1" dirty="0">
                <a:latin typeface="Times New Roman" pitchFamily="18" charset="0"/>
                <a:cs typeface="Times New Roman" pitchFamily="18" charset="0"/>
              </a:rPr>
              <a:t> ở </a:t>
            </a:r>
            <a:r>
              <a:rPr lang="en-US" sz="4000" b="1" dirty="0" err="1">
                <a:latin typeface="Times New Roman" pitchFamily="18" charset="0"/>
                <a:cs typeface="Times New Roman" pitchFamily="18" charset="0"/>
              </a:rPr>
              <a:t>vị</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nào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trên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Dạ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dày</a:t>
            </a:r>
            <a:r>
              <a:rPr lang="en-US" sz="4000" dirty="0">
                <a:latin typeface="Times New Roman" pitchFamily="18" charset="0"/>
                <a:cs typeface="Times New Roman" pitchFamily="18" charset="0"/>
              </a:rPr>
              <a:t>.            				B. </a:t>
            </a:r>
            <a:r>
              <a:rPr lang="en-US" sz="4000" dirty="0" err="1">
                <a:latin typeface="Times New Roman" pitchFamily="18" charset="0"/>
                <a:cs typeface="Times New Roman" pitchFamily="18" charset="0"/>
              </a:rPr>
              <a:t>Ruột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già</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Ruột</a:t>
            </a:r>
            <a:r>
              <a:rPr lang="en-US" sz="4000" dirty="0">
                <a:latin typeface="Times New Roman" pitchFamily="18" charset="0"/>
                <a:cs typeface="Times New Roman" pitchFamily="18" charset="0"/>
              </a:rPr>
              <a:t> non.        				</a:t>
            </a:r>
            <a:r>
              <a:rPr lang="en-US" sz="4000" dirty="0" smtClean="0">
                <a:latin typeface="Times New Roman" pitchFamily="18" charset="0"/>
                <a:cs typeface="Times New Roman" pitchFamily="18" charset="0"/>
              </a:rPr>
              <a:t>	D</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Ruột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thừa</a:t>
            </a:r>
            <a:r>
              <a:rPr lang="en-US" sz="4000" dirty="0">
                <a:latin typeface="Times New Roman" pitchFamily="18" charset="0"/>
                <a:cs typeface="Times New Roman" pitchFamily="18" charset="0"/>
              </a:rPr>
              <a:t>.</a:t>
            </a:r>
          </a:p>
          <a:p>
            <a:pPr marL="0" indent="0">
              <a:buNone/>
            </a:pPr>
            <a:r>
              <a:rPr lang="en-US" sz="4000" b="1" dirty="0">
                <a:latin typeface="Times New Roman" pitchFamily="18" charset="0"/>
                <a:cs typeface="Times New Roman" pitchFamily="18" charset="0"/>
              </a:rPr>
              <a:t>=&gt; </a:t>
            </a:r>
            <a:r>
              <a:rPr lang="en-US" sz="4000" b="1" dirty="0" err="1">
                <a:latin typeface="Times New Roman" pitchFamily="18" charset="0"/>
                <a:cs typeface="Times New Roman" pitchFamily="18" charset="0"/>
              </a:rPr>
              <a:t>Trả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lời</a:t>
            </a:r>
            <a:r>
              <a:rPr lang="en-US" sz="4000" b="1" dirty="0">
                <a:latin typeface="Times New Roman" pitchFamily="18" charset="0"/>
                <a:cs typeface="Times New Roman" pitchFamily="18" charset="0"/>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Đáp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án</a:t>
            </a:r>
            <a:r>
              <a:rPr lang="en-US" sz="4000" dirty="0">
                <a:latin typeface="Times New Roman" pitchFamily="18" charset="0"/>
                <a:cs typeface="Times New Roman" pitchFamily="18" charset="0"/>
              </a:rPr>
              <a:t> C</a:t>
            </a:r>
          </a:p>
          <a:p>
            <a:pPr marL="0" indent="0">
              <a:buNone/>
            </a:pPr>
            <a:r>
              <a:rPr lang="en-US" sz="4000" b="1" dirty="0">
                <a:latin typeface="Times New Roman" pitchFamily="18" charset="0"/>
                <a:cs typeface="Times New Roman" pitchFamily="18" charset="0"/>
              </a:rPr>
              <a:t>18. </a:t>
            </a:r>
            <a:r>
              <a:rPr lang="en-US" sz="4000" b="1" dirty="0" err="1">
                <a:latin typeface="Times New Roman" pitchFamily="18" charset="0"/>
                <a:cs typeface="Times New Roman" pitchFamily="18" charset="0"/>
              </a:rPr>
              <a:t>Cơ</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thể</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đũa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có</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dạng</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A.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ống</a:t>
            </a:r>
            <a:r>
              <a:rPr lang="en-US" sz="4000" dirty="0">
                <a:latin typeface="Times New Roman" pitchFamily="18" charset="0"/>
                <a:cs typeface="Times New Roman" pitchFamily="18" charset="0"/>
              </a:rPr>
              <a:t>.         				B.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thoi</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C.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dục</a:t>
            </a:r>
            <a:r>
              <a:rPr lang="en-US" sz="4000" dirty="0">
                <a:latin typeface="Times New Roman" pitchFamily="18" charset="0"/>
                <a:cs typeface="Times New Roman" pitchFamily="18" charset="0"/>
              </a:rPr>
              <a:t>.  				</a:t>
            </a:r>
            <a:r>
              <a:rPr lang="en-US" sz="4000" dirty="0" smtClean="0">
                <a:latin typeface="Times New Roman" pitchFamily="18" charset="0"/>
                <a:cs typeface="Times New Roman" pitchFamily="18" charset="0"/>
              </a:rPr>
              <a:t>	D</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dẹp</a:t>
            </a:r>
            <a:r>
              <a:rPr lang="en-US" sz="4000" dirty="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p:txBody>
      </p:sp>
      <p:sp>
        <p:nvSpPr>
          <p:cNvPr id="4" name="Oval 3"/>
          <p:cNvSpPr/>
          <p:nvPr/>
        </p:nvSpPr>
        <p:spPr>
          <a:xfrm>
            <a:off x="304800" y="30099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Times New Roman" pitchFamily="18" charset="0"/>
                <a:cs typeface="Times New Roman" pitchFamily="18" charset="0"/>
              </a:rPr>
              <a:t>D</a:t>
            </a:r>
          </a:p>
        </p:txBody>
      </p:sp>
      <p:sp>
        <p:nvSpPr>
          <p:cNvPr id="5" name="Oval 4"/>
          <p:cNvSpPr/>
          <p:nvPr/>
        </p:nvSpPr>
        <p:spPr>
          <a:xfrm>
            <a:off x="290945" y="5198918"/>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smtClean="0">
                <a:latin typeface="Times New Roman" pitchFamily="18" charset="0"/>
                <a:cs typeface="Times New Roman" pitchFamily="18" charset="0"/>
              </a:rPr>
              <a:t>C</a:t>
            </a:r>
            <a:endParaRPr lang="en-US" sz="4000" dirty="0">
              <a:latin typeface="Times New Roman" pitchFamily="18" charset="0"/>
              <a:cs typeface="Times New Roman" pitchFamily="18" charset="0"/>
            </a:endParaRPr>
          </a:p>
        </p:txBody>
      </p:sp>
      <p:sp>
        <p:nvSpPr>
          <p:cNvPr id="6" name="Oval 5"/>
          <p:cNvSpPr/>
          <p:nvPr/>
        </p:nvSpPr>
        <p:spPr>
          <a:xfrm>
            <a:off x="7543800" y="7353300"/>
            <a:ext cx="838200" cy="838200"/>
          </a:xfrm>
          <a:prstGeom prst="ellipse">
            <a:avLst/>
          </a:prstGeom>
          <a:solidFill>
            <a:srgbClr val="FF0000"/>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dirty="0">
                <a:latin typeface="Times New Roman" pitchFamily="18" charset="0"/>
                <a:cs typeface="Times New Roman" pitchFamily="18" charset="0"/>
              </a:rPr>
              <a:t>B</a:t>
            </a:r>
          </a:p>
        </p:txBody>
      </p:sp>
    </p:spTree>
    <p:extLst>
      <p:ext uri="{BB962C8B-B14F-4D97-AF65-F5344CB8AC3E}">
        <p14:creationId xmlns:p14="http://schemas.microsoft.com/office/powerpoint/2010/main" val="198607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arn(inVertical)">
                                      <p:cBhvr>
                                        <p:cTn id="34" dur="500"/>
                                        <p:tgtEl>
                                          <p:spTgt spid="3">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arn(inVertical)">
                                      <p:cBhvr>
                                        <p:cTn id="37" dur="500"/>
                                        <p:tgtEl>
                                          <p:spTgt spid="3">
                                            <p:txEl>
                                              <p:pRg st="10" end="10"/>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barn(inVertical)">
                                      <p:cBhvr>
                                        <p:cTn id="40" dur="500"/>
                                        <p:tgtEl>
                                          <p:spTgt spid="3">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inVertical)">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arn(inVertical)">
                                      <p:cBhvr>
                                        <p:cTn id="5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24245"/>
            <a:ext cx="5791200" cy="1143000"/>
          </a:xfrm>
          <a:solidFill>
            <a:srgbClr val="92D050"/>
          </a:solidFill>
        </p:spPr>
        <p:txBody>
          <a:bodyPr>
            <a:normAutofit/>
          </a:bodyPr>
          <a:lstStyle/>
          <a:p>
            <a:r>
              <a:rPr lang="en-US" sz="5400" b="1" dirty="0" smtClean="0">
                <a:latin typeface="Times New Roman" pitchFamily="18" charset="0"/>
                <a:cs typeface="Times New Roman" pitchFamily="18" charset="0"/>
              </a:rPr>
              <a:t>TỰ LUẬN</a:t>
            </a:r>
            <a:endParaRPr lang="en-US" sz="5400" b="1" dirty="0">
              <a:latin typeface="Times New Roman" pitchFamily="18" charset="0"/>
              <a:cs typeface="Times New Roman" pitchFamily="18" charset="0"/>
            </a:endParaRPr>
          </a:p>
        </p:txBody>
      </p:sp>
      <p:sp>
        <p:nvSpPr>
          <p:cNvPr id="3" name="Content Placeholder 2"/>
          <p:cNvSpPr>
            <a:spLocks noGrp="1"/>
          </p:cNvSpPr>
          <p:nvPr>
            <p:ph idx="1"/>
          </p:nvPr>
        </p:nvSpPr>
        <p:spPr>
          <a:xfrm>
            <a:off x="457200" y="114300"/>
            <a:ext cx="17830800" cy="4525963"/>
          </a:xfrm>
        </p:spPr>
        <p:txBody>
          <a:bodyPr>
            <a:noAutofit/>
          </a:bodyPr>
          <a:lstStyle/>
          <a:p>
            <a:pPr marL="0" indent="0">
              <a:buNone/>
            </a:pPr>
            <a:r>
              <a:rPr lang="en-US" sz="4000" b="1" dirty="0">
                <a:latin typeface="Times New Roman" pitchFamily="18" charset="0"/>
                <a:cs typeface="Times New Roman" pitchFamily="18" charset="0"/>
              </a:rPr>
              <a:t>21. </a:t>
            </a:r>
            <a:r>
              <a:rPr lang="en-US" sz="4000" b="1" dirty="0" err="1">
                <a:latin typeface="Times New Roman" pitchFamily="18" charset="0"/>
                <a:cs typeface="Times New Roman" pitchFamily="18" charset="0"/>
              </a:rPr>
              <a:t>Hãy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nêu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biện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pháp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phòng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chống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đũa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kí</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sinh</a:t>
            </a:r>
            <a:r>
              <a:rPr lang="en-US" sz="4000" b="1" dirty="0">
                <a:latin typeface="Times New Roman" pitchFamily="18" charset="0"/>
                <a:cs typeface="Times New Roman" pitchFamily="18" charset="0"/>
              </a:rPr>
              <a:t> ở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b="1" dirty="0">
                <a:latin typeface="Times New Roman" pitchFamily="18" charset="0"/>
                <a:cs typeface="Times New Roman" pitchFamily="18" charset="0"/>
              </a:rPr>
              <a:t>=&gt; </a:t>
            </a:r>
            <a:r>
              <a:rPr lang="en-US" sz="4000" b="1" dirty="0" err="1">
                <a:latin typeface="Times New Roman" pitchFamily="18" charset="0"/>
                <a:cs typeface="Times New Roman" pitchFamily="18" charset="0"/>
              </a:rPr>
              <a:t>Trả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lời</a:t>
            </a:r>
            <a:r>
              <a:rPr lang="en-US" sz="4000" b="1" dirty="0">
                <a:latin typeface="Times New Roman" pitchFamily="18" charset="0"/>
                <a:cs typeface="Times New Roman" pitchFamily="18" charset="0"/>
              </a:rPr>
              <a:t>: </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tay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phòng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ngâm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muối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loãng</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sử</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dụng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bón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cây</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trẻ</a:t>
            </a:r>
            <a:r>
              <a:rPr lang="en-US" sz="4000" dirty="0">
                <a:latin typeface="Times New Roman" pitchFamily="18" charset="0"/>
                <a:cs typeface="Times New Roman" pitchFamily="18" charset="0"/>
              </a:rPr>
              <a:t> con </a:t>
            </a:r>
            <a:r>
              <a:rPr lang="en-US" sz="4000" dirty="0" err="1">
                <a:latin typeface="Times New Roman" pitchFamily="18" charset="0"/>
                <a:cs typeface="Times New Roman" pitchFamily="18" charset="0"/>
              </a:rPr>
              <a:t>chơi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nghịch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bẩn</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tẩy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1 - 2 </a:t>
            </a:r>
            <a:r>
              <a:rPr lang="en-US" sz="4000" dirty="0" err="1">
                <a:latin typeface="Times New Roman" pitchFamily="18" charset="0"/>
                <a:cs typeface="Times New Roman" pitchFamily="18" charset="0"/>
              </a:rPr>
              <a:t>lần</a:t>
            </a: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năm</a:t>
            </a:r>
            <a:r>
              <a:rPr lang="en-US" sz="4000" dirty="0">
                <a:latin typeface="Times New Roman" pitchFamily="18" charset="0"/>
                <a:cs typeface="Times New Roman" pitchFamily="18" charset="0"/>
              </a:rPr>
              <a:t>.</a:t>
            </a:r>
          </a:p>
          <a:p>
            <a:pPr marL="0" indent="0">
              <a:buNone/>
            </a:pPr>
            <a:r>
              <a:rPr lang="en-US" sz="4000" b="1" dirty="0">
                <a:latin typeface="Times New Roman" pitchFamily="18" charset="0"/>
                <a:cs typeface="Times New Roman" pitchFamily="18" charset="0"/>
              </a:rPr>
              <a:t>22. Ở </a:t>
            </a:r>
            <a:r>
              <a:rPr lang="en-US" sz="4000" b="1" dirty="0" err="1">
                <a:latin typeface="Times New Roman" pitchFamily="18" charset="0"/>
                <a:cs typeface="Times New Roman" pitchFamily="18" charset="0"/>
              </a:rPr>
              <a:t>nước</a:t>
            </a:r>
            <a:r>
              <a:rPr lang="en-US" sz="4000" b="1" dirty="0">
                <a:latin typeface="Times New Roman" pitchFamily="18" charset="0"/>
                <a:cs typeface="Times New Roman" pitchFamily="18" charset="0"/>
              </a:rPr>
              <a:t> ta, qua </a:t>
            </a:r>
            <a:r>
              <a:rPr lang="en-US" sz="4000" b="1" dirty="0" err="1">
                <a:latin typeface="Times New Roman" pitchFamily="18" charset="0"/>
                <a:cs typeface="Times New Roman" pitchFamily="18" charset="0"/>
              </a:rPr>
              <a:t>điều</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tra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thấy</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tỉ</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lệ</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người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mắc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bệnh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giun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đũa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cao</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tại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sao</a:t>
            </a:r>
            <a:r>
              <a:rPr lang="en-US" sz="4000" b="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marL="0" indent="0">
              <a:buNone/>
            </a:pPr>
            <a:r>
              <a:rPr lang="en-US" sz="4000" b="1" dirty="0">
                <a:latin typeface="Times New Roman" pitchFamily="18" charset="0"/>
                <a:cs typeface="Times New Roman" pitchFamily="18" charset="0"/>
              </a:rPr>
              <a:t>=&gt; </a:t>
            </a:r>
            <a:r>
              <a:rPr lang="en-US" sz="4000" b="1" dirty="0" err="1">
                <a:latin typeface="Times New Roman" pitchFamily="18" charset="0"/>
                <a:cs typeface="Times New Roman" pitchFamily="18" charset="0"/>
              </a:rPr>
              <a:t>Trả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lời</a:t>
            </a:r>
            <a:r>
              <a:rPr lang="en-US" sz="4000" b="1" dirty="0">
                <a:latin typeface="Times New Roman" pitchFamily="18" charset="0"/>
                <a:cs typeface="Times New Roman" pitchFamily="18" charset="0"/>
              </a:rPr>
              <a:t>:</a:t>
            </a:r>
            <a:r>
              <a:rPr lang="en-US" sz="4000" dirty="0">
                <a:latin typeface="Times New Roman" pitchFamily="18" charset="0"/>
                <a:cs typeface="Times New Roman" pitchFamily="18" charset="0"/>
              </a:rPr>
              <a:t> </a:t>
            </a:r>
          </a:p>
          <a:p>
            <a:pPr marL="0" indent="0">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đũa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đẻ</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nhiều</a:t>
            </a:r>
            <a:r>
              <a:rPr lang="en-US" sz="4000" dirty="0">
                <a:latin typeface="Times New Roman" pitchFamily="18" charset="0"/>
                <a:cs typeface="Times New Roman" pitchFamily="18" charset="0"/>
              </a:rPr>
              <a:t> (200 000 </a:t>
            </a: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ngày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đũa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khả</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năng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phát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hủy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tự</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nhiên</a:t>
            </a:r>
            <a:r>
              <a:rPr lang="en-US" sz="4000" dirty="0">
                <a:latin typeface="Times New Roman" pitchFamily="18" charset="0"/>
                <a:cs typeface="Times New Roman" pitchFamily="18" charset="0"/>
              </a:rPr>
              <a:t>.</a:t>
            </a:r>
          </a:p>
          <a:p>
            <a:pPr marL="0" indent="0">
              <a:buNone/>
            </a:pPr>
            <a:r>
              <a:rPr lang="en-US" sz="4000" dirty="0">
                <a:latin typeface="Times New Roman" pitchFamily="18" charset="0"/>
                <a:cs typeface="Times New Roman" pitchFamily="18" charset="0"/>
              </a:rPr>
              <a:t>- Ý </a:t>
            </a:r>
            <a:r>
              <a:rPr lang="en-US" sz="4000" dirty="0" err="1">
                <a:latin typeface="Times New Roman" pitchFamily="18" charset="0"/>
                <a:cs typeface="Times New Roman" pitchFamily="18" charset="0"/>
              </a:rPr>
              <a:t>thức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giữ</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gìn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an </a:t>
            </a:r>
            <a:r>
              <a:rPr lang="en-US" sz="4000" dirty="0" err="1">
                <a:latin typeface="Times New Roman" pitchFamily="18" charset="0"/>
                <a:cs typeface="Times New Roman" pitchFamily="18" charset="0"/>
              </a:rPr>
              <a:t>toàn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thực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phẩm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uống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còn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thấp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nên</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nước</a:t>
            </a:r>
            <a:r>
              <a:rPr lang="en-US" sz="4000" dirty="0">
                <a:latin typeface="Times New Roman" pitchFamily="18" charset="0"/>
                <a:cs typeface="Times New Roman" pitchFamily="18" charset="0"/>
              </a:rPr>
              <a:t> ta </a:t>
            </a:r>
            <a:r>
              <a:rPr lang="en-US" sz="4000" dirty="0" err="1">
                <a:latin typeface="Times New Roman" pitchFamily="18" charset="0"/>
                <a:cs typeface="Times New Roman" pitchFamily="18" charset="0"/>
              </a:rPr>
              <a:t>tỉ</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mắc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bbeenhj</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đũa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cao</a:t>
            </a:r>
            <a:r>
              <a:rPr lang="en-US" sz="4000" dirty="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p:txBody>
      </p:sp>
      <p:sp>
        <p:nvSpPr>
          <p:cNvPr id="4" name="TextBox 3"/>
          <p:cNvSpPr txBox="1"/>
          <p:nvPr/>
        </p:nvSpPr>
        <p:spPr>
          <a:xfrm>
            <a:off x="381000" y="1790700"/>
            <a:ext cx="17754600" cy="3170099"/>
          </a:xfrm>
          <a:prstGeom prst="rect">
            <a:avLst/>
          </a:prstGeom>
          <a:noFill/>
        </p:spPr>
        <p:txBody>
          <a:bodyPr wrap="square" rtlCol="0">
            <a:spAutoFit/>
          </a:bodyPr>
          <a:lstStyle/>
          <a:p>
            <a:r>
              <a:rPr lang="en-US" sz="4000" b="1" dirty="0">
                <a:latin typeface="Times New Roman" pitchFamily="18" charset="0"/>
                <a:cs typeface="Times New Roman" pitchFamily="18" charset="0"/>
              </a:rPr>
              <a:t>23. </a:t>
            </a:r>
            <a:r>
              <a:rPr lang="en-US" sz="4000" dirty="0" err="1">
                <a:latin typeface="Times New Roman" pitchFamily="18" charset="0"/>
                <a:cs typeface="Times New Roman" pitchFamily="18" charset="0"/>
              </a:rPr>
              <a:t>Vì</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phòng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trừ</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bệnh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sán</a:t>
            </a:r>
            <a:r>
              <a:rPr lang="en-US" sz="4000" dirty="0">
                <a:latin typeface="Times New Roman" pitchFamily="18" charset="0"/>
                <a:cs typeface="Times New Roman" pitchFamily="18" charset="0"/>
              </a:rPr>
              <a:t>?</a:t>
            </a:r>
          </a:p>
          <a:p>
            <a:r>
              <a:rPr lang="en-US" sz="4000" b="1" dirty="0">
                <a:latin typeface="Times New Roman" pitchFamily="18" charset="0"/>
                <a:cs typeface="Times New Roman" pitchFamily="18" charset="0"/>
              </a:rPr>
              <a:t>=&gt; </a:t>
            </a:r>
            <a:r>
              <a:rPr lang="en-US" sz="4000" b="1" dirty="0" err="1">
                <a:latin typeface="Times New Roman" pitchFamily="18" charset="0"/>
                <a:cs typeface="Times New Roman" pitchFamily="18" charset="0"/>
              </a:rPr>
              <a:t>Trả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lời</a:t>
            </a:r>
            <a:r>
              <a:rPr lang="en-US" sz="4000" b="1" dirty="0">
                <a:latin typeface="Times New Roman" pitchFamily="18" charset="0"/>
                <a:cs typeface="Times New Roman" pitchFamily="18" charset="0"/>
              </a:rPr>
              <a:t>: </a:t>
            </a:r>
            <a:endParaRPr lang="en-US" sz="4000" dirty="0">
              <a:latin typeface="Times New Roman" pitchFamily="18" charset="0"/>
              <a:cs typeface="Times New Roman" pitchFamily="18" charset="0"/>
            </a:endParaRPr>
          </a:p>
          <a:p>
            <a:r>
              <a:rPr lang="en-US" sz="4000" dirty="0">
                <a:latin typeface="Times New Roman" pitchFamily="18" charset="0"/>
                <a:cs typeface="Times New Roman" pitchFamily="18" charset="0"/>
              </a:rPr>
              <a:t>- Rau </a:t>
            </a:r>
            <a:r>
              <a:rPr lang="en-US" sz="4000" dirty="0" err="1">
                <a:latin typeface="Times New Roman" pitchFamily="18" charset="0"/>
                <a:cs typeface="Times New Roman" pitchFamily="18" charset="0"/>
              </a:rPr>
              <a:t>trồng</a:t>
            </a:r>
            <a:r>
              <a:rPr lang="en-US" sz="4000" dirty="0">
                <a:latin typeface="Times New Roman" pitchFamily="18" charset="0"/>
                <a:cs typeface="Times New Roman" pitchFamily="18" charset="0"/>
              </a:rPr>
              <a:t> ở </a:t>
            </a:r>
            <a:r>
              <a:rPr lang="en-US" sz="4000" dirty="0" err="1">
                <a:latin typeface="Times New Roman" pitchFamily="18" charset="0"/>
                <a:cs typeface="Times New Roman" pitchFamily="18" charset="0"/>
              </a:rPr>
              <a:t>ngoài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dễ</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nhiễm</a:t>
            </a:r>
            <a:r>
              <a:rPr lang="en-US" sz="4000" dirty="0">
                <a:latin typeface="Times New Roman" pitchFamily="18" charset="0"/>
                <a:cs typeface="Times New Roman" pitchFamily="18" charset="0"/>
              </a:rPr>
              <a:t> vi </a:t>
            </a:r>
            <a:r>
              <a:rPr lang="en-US" sz="4000" dirty="0" err="1">
                <a:latin typeface="Times New Roman" pitchFamily="18" charset="0"/>
                <a:cs typeface="Times New Roman" pitchFamily="18" charset="0"/>
              </a:rPr>
              <a:t>khuẩn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sán</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chưa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sẽ</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dễ</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bị</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nhiễm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bệnh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Đặc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loại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a:t>
            </a:r>
          </a:p>
          <a:p>
            <a:r>
              <a:rPr lang="en-US" sz="4000" dirty="0">
                <a:latin typeface="Times New Roman" pitchFamily="18" charset="0"/>
                <a:cs typeface="Times New Roman" pitchFamily="18" charset="0"/>
              </a:rPr>
              <a:t>- Do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nói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đặc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cần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rửa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sạch</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1819" y="0"/>
            <a:ext cx="1177636" cy="114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57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grpId="1" nodeType="clickEffect">
                                  <p:stCondLst>
                                    <p:cond delay="0"/>
                                  </p:stCondLst>
                                  <p:childTnLst>
                                    <p:animEffect transition="out" filter="fade">
                                      <p:cBhvr>
                                        <p:cTn id="11" dur="1000"/>
                                        <p:tgtEl>
                                          <p:spTgt spid="2"/>
                                        </p:tgtEl>
                                      </p:cBhvr>
                                    </p:animEffect>
                                    <p:anim calcmode="lin" valueType="num">
                                      <p:cBhvr>
                                        <p:cTn id="12" dur="1000"/>
                                        <p:tgtEl>
                                          <p:spTgt spid="2"/>
                                        </p:tgtEl>
                                        <p:attrNameLst>
                                          <p:attrName>ppt_x</p:attrName>
                                        </p:attrNameLst>
                                      </p:cBhvr>
                                      <p:tavLst>
                                        <p:tav tm="0">
                                          <p:val>
                                            <p:strVal val="ppt_x"/>
                                          </p:val>
                                        </p:tav>
                                        <p:tav tm="100000">
                                          <p:val>
                                            <p:strVal val="ppt_x"/>
                                          </p:val>
                                        </p:tav>
                                      </p:tavLst>
                                    </p:anim>
                                    <p:anim calcmode="lin" valueType="num">
                                      <p:cBhvr>
                                        <p:cTn id="13" dur="1000"/>
                                        <p:tgtEl>
                                          <p:spTgt spid="2"/>
                                        </p:tgtEl>
                                        <p:attrNameLst>
                                          <p:attrName>ppt_y</p:attrName>
                                        </p:attrNameLst>
                                      </p:cBhvr>
                                      <p:tavLst>
                                        <p:tav tm="0">
                                          <p:val>
                                            <p:strVal val="ppt_y"/>
                                          </p:val>
                                        </p:tav>
                                        <p:tav tm="100000">
                                          <p:val>
                                            <p:strVal val="ppt_y+.1"/>
                                          </p:val>
                                        </p:tav>
                                      </p:tavLst>
                                    </p:anim>
                                    <p:set>
                                      <p:cBhvr>
                                        <p:cTn id="14" dur="1" fill="hold">
                                          <p:stCondLst>
                                            <p:cond delay="999"/>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4" dur="500"/>
                                        <p:tgtEl>
                                          <p:spTgt spid="3">
                                            <p:txEl>
                                              <p:pRg st="0" end="0"/>
                                            </p:txEl>
                                          </p:spTgt>
                                        </p:tgtEl>
                                        <p:attrNameLst>
                                          <p:attrName>ppt_y</p:attrName>
                                        </p:attrNameLst>
                                      </p:cBhvr>
                                      <p:tavLst>
                                        <p:tav tm="0">
                                          <p:val>
                                            <p:strVal val="ppt_y"/>
                                          </p:val>
                                        </p:tav>
                                        <p:tav tm="100000">
                                          <p:val>
                                            <p:strVal val="1+ppt_h/2"/>
                                          </p:val>
                                        </p:tav>
                                      </p:tavLst>
                                    </p:anim>
                                    <p:set>
                                      <p:cBhvr>
                                        <p:cTn id="25"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barn(inVertical)">
                                      <p:cBhvr>
                                        <p:cTn id="30" dur="500"/>
                                        <p:tgtEl>
                                          <p:spTgt spid="3">
                                            <p:txEl>
                                              <p:pRg st="1" end="1"/>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barn(inVertical)">
                                      <p:cBhvr>
                                        <p:cTn id="33" dur="500"/>
                                        <p:tgtEl>
                                          <p:spTgt spid="3">
                                            <p:txEl>
                                              <p:pRg st="2" end="2"/>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barn(inVertical)">
                                      <p:cBhvr>
                                        <p:cTn id="36" dur="500"/>
                                        <p:tgtEl>
                                          <p:spTgt spid="3">
                                            <p:txEl>
                                              <p:pRg st="3" end="3"/>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barn(inVertical)">
                                      <p:cBhvr>
                                        <p:cTn id="39" dur="500"/>
                                        <p:tgtEl>
                                          <p:spTgt spid="3">
                                            <p:txEl>
                                              <p:pRg st="4" end="4"/>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barn(inVertical)">
                                      <p:cBhvr>
                                        <p:cTn id="42" dur="500"/>
                                        <p:tgtEl>
                                          <p:spTgt spid="3">
                                            <p:txEl>
                                              <p:pRg st="5" end="5"/>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barn(inVertical)">
                                      <p:cBhvr>
                                        <p:cTn id="45" dur="500"/>
                                        <p:tgtEl>
                                          <p:spTgt spid="3">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xit" presetSubtype="4" fill="hold" nodeType="clickEffect">
                                  <p:stCondLst>
                                    <p:cond delay="0"/>
                                  </p:stCondLst>
                                  <p:childTnLst>
                                    <p:anim calcmode="lin" valueType="num">
                                      <p:cBhvr additive="base">
                                        <p:cTn id="49" dur="500"/>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50" dur="500"/>
                                        <p:tgtEl>
                                          <p:spTgt spid="3">
                                            <p:txEl>
                                              <p:pRg st="1" end="1"/>
                                            </p:txEl>
                                          </p:spTgt>
                                        </p:tgtEl>
                                        <p:attrNameLst>
                                          <p:attrName>ppt_y</p:attrName>
                                        </p:attrNameLst>
                                      </p:cBhvr>
                                      <p:tavLst>
                                        <p:tav tm="0">
                                          <p:val>
                                            <p:strVal val="ppt_y"/>
                                          </p:val>
                                        </p:tav>
                                        <p:tav tm="100000">
                                          <p:val>
                                            <p:strVal val="1+ppt_h/2"/>
                                          </p:val>
                                        </p:tav>
                                      </p:tavLst>
                                    </p:anim>
                                    <p:set>
                                      <p:cBhvr>
                                        <p:cTn id="51" dur="1" fill="hold">
                                          <p:stCondLst>
                                            <p:cond delay="499"/>
                                          </p:stCondLst>
                                        </p:cTn>
                                        <p:tgtEl>
                                          <p:spTgt spid="3">
                                            <p:txEl>
                                              <p:pRg st="1" end="1"/>
                                            </p:txEl>
                                          </p:spTgt>
                                        </p:tgtEl>
                                        <p:attrNameLst>
                                          <p:attrName>style.visibility</p:attrName>
                                        </p:attrNameLst>
                                      </p:cBhvr>
                                      <p:to>
                                        <p:strVal val="hidden"/>
                                      </p:to>
                                    </p:set>
                                  </p:childTnLst>
                                </p:cTn>
                              </p:par>
                              <p:par>
                                <p:cTn id="52" presetID="2" presetClass="exit" presetSubtype="4" fill="hold" nodeType="withEffect">
                                  <p:stCondLst>
                                    <p:cond delay="0"/>
                                  </p:stCondLst>
                                  <p:childTnLst>
                                    <p:anim calcmode="lin" valueType="num">
                                      <p:cBhvr additive="base">
                                        <p:cTn id="53" dur="500"/>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54" dur="500"/>
                                        <p:tgtEl>
                                          <p:spTgt spid="3">
                                            <p:txEl>
                                              <p:pRg st="2" end="2"/>
                                            </p:txEl>
                                          </p:spTgt>
                                        </p:tgtEl>
                                        <p:attrNameLst>
                                          <p:attrName>ppt_y</p:attrName>
                                        </p:attrNameLst>
                                      </p:cBhvr>
                                      <p:tavLst>
                                        <p:tav tm="0">
                                          <p:val>
                                            <p:strVal val="ppt_y"/>
                                          </p:val>
                                        </p:tav>
                                        <p:tav tm="100000">
                                          <p:val>
                                            <p:strVal val="1+ppt_h/2"/>
                                          </p:val>
                                        </p:tav>
                                      </p:tavLst>
                                    </p:anim>
                                    <p:set>
                                      <p:cBhvr>
                                        <p:cTn id="55" dur="1" fill="hold">
                                          <p:stCondLst>
                                            <p:cond delay="499"/>
                                          </p:stCondLst>
                                        </p:cTn>
                                        <p:tgtEl>
                                          <p:spTgt spid="3">
                                            <p:txEl>
                                              <p:pRg st="2" end="2"/>
                                            </p:txEl>
                                          </p:spTgt>
                                        </p:tgtEl>
                                        <p:attrNameLst>
                                          <p:attrName>style.visibility</p:attrName>
                                        </p:attrNameLst>
                                      </p:cBhvr>
                                      <p:to>
                                        <p:strVal val="hidden"/>
                                      </p:to>
                                    </p:set>
                                  </p:childTnLst>
                                </p:cTn>
                              </p:par>
                              <p:par>
                                <p:cTn id="56" presetID="2" presetClass="exit" presetSubtype="4" fill="hold" nodeType="withEffect">
                                  <p:stCondLst>
                                    <p:cond delay="0"/>
                                  </p:stCondLst>
                                  <p:childTnLst>
                                    <p:anim calcmode="lin" valueType="num">
                                      <p:cBhvr additive="base">
                                        <p:cTn id="57" dur="500"/>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58" dur="500"/>
                                        <p:tgtEl>
                                          <p:spTgt spid="3">
                                            <p:txEl>
                                              <p:pRg st="3" end="3"/>
                                            </p:txEl>
                                          </p:spTgt>
                                        </p:tgtEl>
                                        <p:attrNameLst>
                                          <p:attrName>ppt_y</p:attrName>
                                        </p:attrNameLst>
                                      </p:cBhvr>
                                      <p:tavLst>
                                        <p:tav tm="0">
                                          <p:val>
                                            <p:strVal val="ppt_y"/>
                                          </p:val>
                                        </p:tav>
                                        <p:tav tm="100000">
                                          <p:val>
                                            <p:strVal val="1+ppt_h/2"/>
                                          </p:val>
                                        </p:tav>
                                      </p:tavLst>
                                    </p:anim>
                                    <p:set>
                                      <p:cBhvr>
                                        <p:cTn id="59" dur="1" fill="hold">
                                          <p:stCondLst>
                                            <p:cond delay="499"/>
                                          </p:stCondLst>
                                        </p:cTn>
                                        <p:tgtEl>
                                          <p:spTgt spid="3">
                                            <p:txEl>
                                              <p:pRg st="3" end="3"/>
                                            </p:txEl>
                                          </p:spTgt>
                                        </p:tgtEl>
                                        <p:attrNameLst>
                                          <p:attrName>style.visibility</p:attrName>
                                        </p:attrNameLst>
                                      </p:cBhvr>
                                      <p:to>
                                        <p:strVal val="hidden"/>
                                      </p:to>
                                    </p:set>
                                  </p:childTnLst>
                                </p:cTn>
                              </p:par>
                              <p:par>
                                <p:cTn id="60" presetID="2" presetClass="exit" presetSubtype="4" fill="hold" nodeType="withEffect">
                                  <p:stCondLst>
                                    <p:cond delay="0"/>
                                  </p:stCondLst>
                                  <p:childTnLst>
                                    <p:anim calcmode="lin" valueType="num">
                                      <p:cBhvr additive="base">
                                        <p:cTn id="61" dur="500"/>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62" dur="500"/>
                                        <p:tgtEl>
                                          <p:spTgt spid="3">
                                            <p:txEl>
                                              <p:pRg st="4" end="4"/>
                                            </p:txEl>
                                          </p:spTgt>
                                        </p:tgtEl>
                                        <p:attrNameLst>
                                          <p:attrName>ppt_y</p:attrName>
                                        </p:attrNameLst>
                                      </p:cBhvr>
                                      <p:tavLst>
                                        <p:tav tm="0">
                                          <p:val>
                                            <p:strVal val="ppt_y"/>
                                          </p:val>
                                        </p:tav>
                                        <p:tav tm="100000">
                                          <p:val>
                                            <p:strVal val="1+ppt_h/2"/>
                                          </p:val>
                                        </p:tav>
                                      </p:tavLst>
                                    </p:anim>
                                    <p:set>
                                      <p:cBhvr>
                                        <p:cTn id="63" dur="1" fill="hold">
                                          <p:stCondLst>
                                            <p:cond delay="499"/>
                                          </p:stCondLst>
                                        </p:cTn>
                                        <p:tgtEl>
                                          <p:spTgt spid="3">
                                            <p:txEl>
                                              <p:pRg st="4" end="4"/>
                                            </p:txEl>
                                          </p:spTgt>
                                        </p:tgtEl>
                                        <p:attrNameLst>
                                          <p:attrName>style.visibility</p:attrName>
                                        </p:attrNameLst>
                                      </p:cBhvr>
                                      <p:to>
                                        <p:strVal val="hidden"/>
                                      </p:to>
                                    </p:set>
                                  </p:childTnLst>
                                </p:cTn>
                              </p:par>
                              <p:par>
                                <p:cTn id="64" presetID="2" presetClass="exit" presetSubtype="4" fill="hold" nodeType="withEffect">
                                  <p:stCondLst>
                                    <p:cond delay="0"/>
                                  </p:stCondLst>
                                  <p:childTnLst>
                                    <p:anim calcmode="lin" valueType="num">
                                      <p:cBhvr additive="base">
                                        <p:cTn id="65" dur="500"/>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66" dur="500"/>
                                        <p:tgtEl>
                                          <p:spTgt spid="3">
                                            <p:txEl>
                                              <p:pRg st="5" end="5"/>
                                            </p:txEl>
                                          </p:spTgt>
                                        </p:tgtEl>
                                        <p:attrNameLst>
                                          <p:attrName>ppt_y</p:attrName>
                                        </p:attrNameLst>
                                      </p:cBhvr>
                                      <p:tavLst>
                                        <p:tav tm="0">
                                          <p:val>
                                            <p:strVal val="ppt_y"/>
                                          </p:val>
                                        </p:tav>
                                        <p:tav tm="100000">
                                          <p:val>
                                            <p:strVal val="1+ppt_h/2"/>
                                          </p:val>
                                        </p:tav>
                                      </p:tavLst>
                                    </p:anim>
                                    <p:set>
                                      <p:cBhvr>
                                        <p:cTn id="67" dur="1" fill="hold">
                                          <p:stCondLst>
                                            <p:cond delay="499"/>
                                          </p:stCondLst>
                                        </p:cTn>
                                        <p:tgtEl>
                                          <p:spTgt spid="3">
                                            <p:txEl>
                                              <p:pRg st="5" end="5"/>
                                            </p:txEl>
                                          </p:spTgt>
                                        </p:tgtEl>
                                        <p:attrNameLst>
                                          <p:attrName>style.visibility</p:attrName>
                                        </p:attrNameLst>
                                      </p:cBhvr>
                                      <p:to>
                                        <p:strVal val="hidden"/>
                                      </p:to>
                                    </p:set>
                                  </p:childTnLst>
                                </p:cTn>
                              </p:par>
                              <p:par>
                                <p:cTn id="68" presetID="2" presetClass="exit" presetSubtype="4" fill="hold" nodeType="withEffect">
                                  <p:stCondLst>
                                    <p:cond delay="0"/>
                                  </p:stCondLst>
                                  <p:childTnLst>
                                    <p:anim calcmode="lin" valueType="num">
                                      <p:cBhvr additive="base">
                                        <p:cTn id="69" dur="500"/>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70" dur="500"/>
                                        <p:tgtEl>
                                          <p:spTgt spid="3">
                                            <p:txEl>
                                              <p:pRg st="6" end="6"/>
                                            </p:txEl>
                                          </p:spTgt>
                                        </p:tgtEl>
                                        <p:attrNameLst>
                                          <p:attrName>ppt_y</p:attrName>
                                        </p:attrNameLst>
                                      </p:cBhvr>
                                      <p:tavLst>
                                        <p:tav tm="0">
                                          <p:val>
                                            <p:strVal val="ppt_y"/>
                                          </p:val>
                                        </p:tav>
                                        <p:tav tm="100000">
                                          <p:val>
                                            <p:strVal val="1+ppt_h/2"/>
                                          </p:val>
                                        </p:tav>
                                      </p:tavLst>
                                    </p:anim>
                                    <p:set>
                                      <p:cBhvr>
                                        <p:cTn id="71" dur="1" fill="hold">
                                          <p:stCondLst>
                                            <p:cond delay="499"/>
                                          </p:stCondLst>
                                        </p:cTn>
                                        <p:tgtEl>
                                          <p:spTgt spid="3">
                                            <p:txEl>
                                              <p:pRg st="6" end="6"/>
                                            </p:txEl>
                                          </p:spTgt>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3">
                                            <p:txEl>
                                              <p:pRg st="7" end="7"/>
                                            </p:txEl>
                                          </p:spTgt>
                                        </p:tgtEl>
                                        <p:attrNameLst>
                                          <p:attrName>style.visibility</p:attrName>
                                        </p:attrNameLst>
                                      </p:cBhvr>
                                      <p:to>
                                        <p:strVal val="visible"/>
                                      </p:to>
                                    </p:set>
                                    <p:animEffect transition="in" filter="barn(inVertical)">
                                      <p:cBhvr>
                                        <p:cTn id="76" dur="500"/>
                                        <p:tgtEl>
                                          <p:spTgt spid="3">
                                            <p:txEl>
                                              <p:pRg st="7" end="7"/>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xit" presetSubtype="0" fill="hold" nodeType="clickEffect">
                                  <p:stCondLst>
                                    <p:cond delay="0"/>
                                  </p:stCondLst>
                                  <p:childTnLst>
                                    <p:animEffect transition="out" filter="fade">
                                      <p:cBhvr>
                                        <p:cTn id="80" dur="1000"/>
                                        <p:tgtEl>
                                          <p:spTgt spid="3">
                                            <p:txEl>
                                              <p:pRg st="7" end="7"/>
                                            </p:txEl>
                                          </p:spTgt>
                                        </p:tgtEl>
                                      </p:cBhvr>
                                    </p:animEffect>
                                    <p:anim calcmode="lin" valueType="num">
                                      <p:cBhvr>
                                        <p:cTn id="81" dur="1000"/>
                                        <p:tgtEl>
                                          <p:spTgt spid="3">
                                            <p:txEl>
                                              <p:pRg st="7" end="7"/>
                                            </p:txEl>
                                          </p:spTgt>
                                        </p:tgtEl>
                                        <p:attrNameLst>
                                          <p:attrName>ppt_x</p:attrName>
                                        </p:attrNameLst>
                                      </p:cBhvr>
                                      <p:tavLst>
                                        <p:tav tm="0">
                                          <p:val>
                                            <p:strVal val="ppt_x"/>
                                          </p:val>
                                        </p:tav>
                                        <p:tav tm="100000">
                                          <p:val>
                                            <p:strVal val="ppt_x"/>
                                          </p:val>
                                        </p:tav>
                                      </p:tavLst>
                                    </p:anim>
                                    <p:anim calcmode="lin" valueType="num">
                                      <p:cBhvr>
                                        <p:cTn id="82" dur="1000"/>
                                        <p:tgtEl>
                                          <p:spTgt spid="3">
                                            <p:txEl>
                                              <p:pRg st="7" end="7"/>
                                            </p:txEl>
                                          </p:spTgt>
                                        </p:tgtEl>
                                        <p:attrNameLst>
                                          <p:attrName>ppt_y</p:attrName>
                                        </p:attrNameLst>
                                      </p:cBhvr>
                                      <p:tavLst>
                                        <p:tav tm="0">
                                          <p:val>
                                            <p:strVal val="ppt_y"/>
                                          </p:val>
                                        </p:tav>
                                        <p:tav tm="100000">
                                          <p:val>
                                            <p:strVal val="ppt_y+.1"/>
                                          </p:val>
                                        </p:tav>
                                      </p:tavLst>
                                    </p:anim>
                                    <p:set>
                                      <p:cBhvr>
                                        <p:cTn id="83" dur="1" fill="hold">
                                          <p:stCondLst>
                                            <p:cond delay="999"/>
                                          </p:stCondLst>
                                        </p:cTn>
                                        <p:tgtEl>
                                          <p:spTgt spid="3">
                                            <p:txEl>
                                              <p:pRg st="7" end="7"/>
                                            </p:txEl>
                                          </p:spTgt>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3">
                                            <p:txEl>
                                              <p:pRg st="8" end="8"/>
                                            </p:txEl>
                                          </p:spTgt>
                                        </p:tgtEl>
                                        <p:attrNameLst>
                                          <p:attrName>style.visibility</p:attrName>
                                        </p:attrNameLst>
                                      </p:cBhvr>
                                      <p:to>
                                        <p:strVal val="visible"/>
                                      </p:to>
                                    </p:set>
                                    <p:animEffect transition="in" filter="barn(inVertical)">
                                      <p:cBhvr>
                                        <p:cTn id="88" dur="500"/>
                                        <p:tgtEl>
                                          <p:spTgt spid="3">
                                            <p:txEl>
                                              <p:pRg st="8" end="8"/>
                                            </p:txEl>
                                          </p:spTgt>
                                        </p:tgtEl>
                                      </p:cBhvr>
                                    </p:animEffect>
                                  </p:childTnLst>
                                </p:cTn>
                              </p:par>
                              <p:par>
                                <p:cTn id="89" presetID="16" presetClass="entr" presetSubtype="21" fill="hold" nodeType="withEffect">
                                  <p:stCondLst>
                                    <p:cond delay="0"/>
                                  </p:stCondLst>
                                  <p:childTnLst>
                                    <p:set>
                                      <p:cBhvr>
                                        <p:cTn id="90" dur="1" fill="hold">
                                          <p:stCondLst>
                                            <p:cond delay="0"/>
                                          </p:stCondLst>
                                        </p:cTn>
                                        <p:tgtEl>
                                          <p:spTgt spid="3">
                                            <p:txEl>
                                              <p:pRg st="9" end="9"/>
                                            </p:txEl>
                                          </p:spTgt>
                                        </p:tgtEl>
                                        <p:attrNameLst>
                                          <p:attrName>style.visibility</p:attrName>
                                        </p:attrNameLst>
                                      </p:cBhvr>
                                      <p:to>
                                        <p:strVal val="visible"/>
                                      </p:to>
                                    </p:set>
                                    <p:animEffect transition="in" filter="barn(inVertical)">
                                      <p:cBhvr>
                                        <p:cTn id="91" dur="500"/>
                                        <p:tgtEl>
                                          <p:spTgt spid="3">
                                            <p:txEl>
                                              <p:pRg st="9" end="9"/>
                                            </p:txEl>
                                          </p:spTgt>
                                        </p:tgtEl>
                                      </p:cBhvr>
                                    </p:animEffect>
                                  </p:childTnLst>
                                </p:cTn>
                              </p:par>
                              <p:par>
                                <p:cTn id="92" presetID="16" presetClass="entr" presetSubtype="21" fill="hold" nodeType="withEffect">
                                  <p:stCondLst>
                                    <p:cond delay="0"/>
                                  </p:stCondLst>
                                  <p:childTnLst>
                                    <p:set>
                                      <p:cBhvr>
                                        <p:cTn id="93" dur="1" fill="hold">
                                          <p:stCondLst>
                                            <p:cond delay="0"/>
                                          </p:stCondLst>
                                        </p:cTn>
                                        <p:tgtEl>
                                          <p:spTgt spid="3">
                                            <p:txEl>
                                              <p:pRg st="10" end="10"/>
                                            </p:txEl>
                                          </p:spTgt>
                                        </p:tgtEl>
                                        <p:attrNameLst>
                                          <p:attrName>style.visibility</p:attrName>
                                        </p:attrNameLst>
                                      </p:cBhvr>
                                      <p:to>
                                        <p:strVal val="visible"/>
                                      </p:to>
                                    </p:set>
                                    <p:animEffect transition="in" filter="barn(inVertical)">
                                      <p:cBhvr>
                                        <p:cTn id="94" dur="500"/>
                                        <p:tgtEl>
                                          <p:spTgt spid="3">
                                            <p:txEl>
                                              <p:pRg st="10" end="10"/>
                                            </p:txEl>
                                          </p:spTgt>
                                        </p:tgtEl>
                                      </p:cBhvr>
                                    </p:animEffect>
                                  </p:childTnLst>
                                </p:cTn>
                              </p:par>
                            </p:childTnLst>
                          </p:cTn>
                        </p:par>
                      </p:childTnLst>
                    </p:cTn>
                  </p:par>
                  <p:par>
                    <p:cTn id="95" fill="hold">
                      <p:stCondLst>
                        <p:cond delay="indefinite"/>
                      </p:stCondLst>
                      <p:childTnLst>
                        <p:par>
                          <p:cTn id="96" fill="hold">
                            <p:stCondLst>
                              <p:cond delay="0"/>
                            </p:stCondLst>
                            <p:childTnLst>
                              <p:par>
                                <p:cTn id="97" presetID="42" presetClass="exit" presetSubtype="0" fill="hold" nodeType="clickEffect">
                                  <p:stCondLst>
                                    <p:cond delay="0"/>
                                  </p:stCondLst>
                                  <p:childTnLst>
                                    <p:animEffect transition="out" filter="fade">
                                      <p:cBhvr>
                                        <p:cTn id="98" dur="1000"/>
                                        <p:tgtEl>
                                          <p:spTgt spid="3">
                                            <p:txEl>
                                              <p:pRg st="8" end="8"/>
                                            </p:txEl>
                                          </p:spTgt>
                                        </p:tgtEl>
                                      </p:cBhvr>
                                    </p:animEffect>
                                    <p:anim calcmode="lin" valueType="num">
                                      <p:cBhvr>
                                        <p:cTn id="99" dur="1000"/>
                                        <p:tgtEl>
                                          <p:spTgt spid="3">
                                            <p:txEl>
                                              <p:pRg st="8" end="8"/>
                                            </p:txEl>
                                          </p:spTgt>
                                        </p:tgtEl>
                                        <p:attrNameLst>
                                          <p:attrName>ppt_x</p:attrName>
                                        </p:attrNameLst>
                                      </p:cBhvr>
                                      <p:tavLst>
                                        <p:tav tm="0">
                                          <p:val>
                                            <p:strVal val="ppt_x"/>
                                          </p:val>
                                        </p:tav>
                                        <p:tav tm="100000">
                                          <p:val>
                                            <p:strVal val="ppt_x"/>
                                          </p:val>
                                        </p:tav>
                                      </p:tavLst>
                                    </p:anim>
                                    <p:anim calcmode="lin" valueType="num">
                                      <p:cBhvr>
                                        <p:cTn id="100" dur="1000"/>
                                        <p:tgtEl>
                                          <p:spTgt spid="3">
                                            <p:txEl>
                                              <p:pRg st="8" end="8"/>
                                            </p:txEl>
                                          </p:spTgt>
                                        </p:tgtEl>
                                        <p:attrNameLst>
                                          <p:attrName>ppt_y</p:attrName>
                                        </p:attrNameLst>
                                      </p:cBhvr>
                                      <p:tavLst>
                                        <p:tav tm="0">
                                          <p:val>
                                            <p:strVal val="ppt_y"/>
                                          </p:val>
                                        </p:tav>
                                        <p:tav tm="100000">
                                          <p:val>
                                            <p:strVal val="ppt_y+.1"/>
                                          </p:val>
                                        </p:tav>
                                      </p:tavLst>
                                    </p:anim>
                                    <p:set>
                                      <p:cBhvr>
                                        <p:cTn id="101" dur="1" fill="hold">
                                          <p:stCondLst>
                                            <p:cond delay="999"/>
                                          </p:stCondLst>
                                        </p:cTn>
                                        <p:tgtEl>
                                          <p:spTgt spid="3">
                                            <p:txEl>
                                              <p:pRg st="8" end="8"/>
                                            </p:txEl>
                                          </p:spTgt>
                                        </p:tgtEl>
                                        <p:attrNameLst>
                                          <p:attrName>style.visibility</p:attrName>
                                        </p:attrNameLst>
                                      </p:cBhvr>
                                      <p:to>
                                        <p:strVal val="hidden"/>
                                      </p:to>
                                    </p:set>
                                  </p:childTnLst>
                                </p:cTn>
                              </p:par>
                              <p:par>
                                <p:cTn id="102" presetID="42" presetClass="exit" presetSubtype="0" fill="hold" nodeType="withEffect">
                                  <p:stCondLst>
                                    <p:cond delay="0"/>
                                  </p:stCondLst>
                                  <p:childTnLst>
                                    <p:animEffect transition="out" filter="fade">
                                      <p:cBhvr>
                                        <p:cTn id="103" dur="1000"/>
                                        <p:tgtEl>
                                          <p:spTgt spid="3">
                                            <p:txEl>
                                              <p:pRg st="9" end="9"/>
                                            </p:txEl>
                                          </p:spTgt>
                                        </p:tgtEl>
                                      </p:cBhvr>
                                    </p:animEffect>
                                    <p:anim calcmode="lin" valueType="num">
                                      <p:cBhvr>
                                        <p:cTn id="104" dur="1000"/>
                                        <p:tgtEl>
                                          <p:spTgt spid="3">
                                            <p:txEl>
                                              <p:pRg st="9" end="9"/>
                                            </p:txEl>
                                          </p:spTgt>
                                        </p:tgtEl>
                                        <p:attrNameLst>
                                          <p:attrName>ppt_x</p:attrName>
                                        </p:attrNameLst>
                                      </p:cBhvr>
                                      <p:tavLst>
                                        <p:tav tm="0">
                                          <p:val>
                                            <p:strVal val="ppt_x"/>
                                          </p:val>
                                        </p:tav>
                                        <p:tav tm="100000">
                                          <p:val>
                                            <p:strVal val="ppt_x"/>
                                          </p:val>
                                        </p:tav>
                                      </p:tavLst>
                                    </p:anim>
                                    <p:anim calcmode="lin" valueType="num">
                                      <p:cBhvr>
                                        <p:cTn id="105" dur="1000"/>
                                        <p:tgtEl>
                                          <p:spTgt spid="3">
                                            <p:txEl>
                                              <p:pRg st="9" end="9"/>
                                            </p:txEl>
                                          </p:spTgt>
                                        </p:tgtEl>
                                        <p:attrNameLst>
                                          <p:attrName>ppt_y</p:attrName>
                                        </p:attrNameLst>
                                      </p:cBhvr>
                                      <p:tavLst>
                                        <p:tav tm="0">
                                          <p:val>
                                            <p:strVal val="ppt_y"/>
                                          </p:val>
                                        </p:tav>
                                        <p:tav tm="100000">
                                          <p:val>
                                            <p:strVal val="ppt_y+.1"/>
                                          </p:val>
                                        </p:tav>
                                      </p:tavLst>
                                    </p:anim>
                                    <p:set>
                                      <p:cBhvr>
                                        <p:cTn id="106" dur="1" fill="hold">
                                          <p:stCondLst>
                                            <p:cond delay="999"/>
                                          </p:stCondLst>
                                        </p:cTn>
                                        <p:tgtEl>
                                          <p:spTgt spid="3">
                                            <p:txEl>
                                              <p:pRg st="9" end="9"/>
                                            </p:txEl>
                                          </p:spTgt>
                                        </p:tgtEl>
                                        <p:attrNameLst>
                                          <p:attrName>style.visibility</p:attrName>
                                        </p:attrNameLst>
                                      </p:cBhvr>
                                      <p:to>
                                        <p:strVal val="hidden"/>
                                      </p:to>
                                    </p:set>
                                  </p:childTnLst>
                                </p:cTn>
                              </p:par>
                              <p:par>
                                <p:cTn id="107" presetID="42" presetClass="exit" presetSubtype="0" fill="hold" nodeType="withEffect">
                                  <p:stCondLst>
                                    <p:cond delay="0"/>
                                  </p:stCondLst>
                                  <p:childTnLst>
                                    <p:animEffect transition="out" filter="fade">
                                      <p:cBhvr>
                                        <p:cTn id="108" dur="1000"/>
                                        <p:tgtEl>
                                          <p:spTgt spid="3">
                                            <p:txEl>
                                              <p:pRg st="10" end="10"/>
                                            </p:txEl>
                                          </p:spTgt>
                                        </p:tgtEl>
                                      </p:cBhvr>
                                    </p:animEffect>
                                    <p:anim calcmode="lin" valueType="num">
                                      <p:cBhvr>
                                        <p:cTn id="109" dur="1000"/>
                                        <p:tgtEl>
                                          <p:spTgt spid="3">
                                            <p:txEl>
                                              <p:pRg st="10" end="10"/>
                                            </p:txEl>
                                          </p:spTgt>
                                        </p:tgtEl>
                                        <p:attrNameLst>
                                          <p:attrName>ppt_x</p:attrName>
                                        </p:attrNameLst>
                                      </p:cBhvr>
                                      <p:tavLst>
                                        <p:tav tm="0">
                                          <p:val>
                                            <p:strVal val="ppt_x"/>
                                          </p:val>
                                        </p:tav>
                                        <p:tav tm="100000">
                                          <p:val>
                                            <p:strVal val="ppt_x"/>
                                          </p:val>
                                        </p:tav>
                                      </p:tavLst>
                                    </p:anim>
                                    <p:anim calcmode="lin" valueType="num">
                                      <p:cBhvr>
                                        <p:cTn id="110" dur="1000"/>
                                        <p:tgtEl>
                                          <p:spTgt spid="3">
                                            <p:txEl>
                                              <p:pRg st="10" end="10"/>
                                            </p:txEl>
                                          </p:spTgt>
                                        </p:tgtEl>
                                        <p:attrNameLst>
                                          <p:attrName>ppt_y</p:attrName>
                                        </p:attrNameLst>
                                      </p:cBhvr>
                                      <p:tavLst>
                                        <p:tav tm="0">
                                          <p:val>
                                            <p:strVal val="ppt_y"/>
                                          </p:val>
                                        </p:tav>
                                        <p:tav tm="100000">
                                          <p:val>
                                            <p:strVal val="ppt_y+.1"/>
                                          </p:val>
                                        </p:tav>
                                      </p:tavLst>
                                    </p:anim>
                                    <p:set>
                                      <p:cBhvr>
                                        <p:cTn id="111" dur="1" fill="hold">
                                          <p:stCondLst>
                                            <p:cond delay="999"/>
                                          </p:stCondLst>
                                        </p:cTn>
                                        <p:tgtEl>
                                          <p:spTgt spid="3">
                                            <p:txEl>
                                              <p:pRg st="10" end="10"/>
                                            </p:txEl>
                                          </p:spTgt>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6" presetClass="entr" presetSubtype="21" fill="hold" nodeType="clickEffect">
                                  <p:stCondLst>
                                    <p:cond delay="0"/>
                                  </p:stCondLst>
                                  <p:childTnLst>
                                    <p:set>
                                      <p:cBhvr>
                                        <p:cTn id="115" dur="1" fill="hold">
                                          <p:stCondLst>
                                            <p:cond delay="0"/>
                                          </p:stCondLst>
                                        </p:cTn>
                                        <p:tgtEl>
                                          <p:spTgt spid="4">
                                            <p:txEl>
                                              <p:pRg st="0" end="0"/>
                                            </p:txEl>
                                          </p:spTgt>
                                        </p:tgtEl>
                                        <p:attrNameLst>
                                          <p:attrName>style.visibility</p:attrName>
                                        </p:attrNameLst>
                                      </p:cBhvr>
                                      <p:to>
                                        <p:strVal val="visible"/>
                                      </p:to>
                                    </p:set>
                                    <p:animEffect transition="in" filter="barn(inVertical)">
                                      <p:cBhvr>
                                        <p:cTn id="116" dur="500"/>
                                        <p:tgtEl>
                                          <p:spTgt spid="4">
                                            <p:txEl>
                                              <p:pRg st="0" end="0"/>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xit" presetSubtype="0" fill="hold" nodeType="clickEffect">
                                  <p:stCondLst>
                                    <p:cond delay="0"/>
                                  </p:stCondLst>
                                  <p:childTnLst>
                                    <p:animEffect transition="out" filter="fade">
                                      <p:cBhvr>
                                        <p:cTn id="120" dur="1000"/>
                                        <p:tgtEl>
                                          <p:spTgt spid="4">
                                            <p:txEl>
                                              <p:pRg st="0" end="0"/>
                                            </p:txEl>
                                          </p:spTgt>
                                        </p:tgtEl>
                                      </p:cBhvr>
                                    </p:animEffect>
                                    <p:anim calcmode="lin" valueType="num">
                                      <p:cBhvr>
                                        <p:cTn id="121" dur="1000"/>
                                        <p:tgtEl>
                                          <p:spTgt spid="4">
                                            <p:txEl>
                                              <p:pRg st="0" end="0"/>
                                            </p:txEl>
                                          </p:spTgt>
                                        </p:tgtEl>
                                        <p:attrNameLst>
                                          <p:attrName>ppt_x</p:attrName>
                                        </p:attrNameLst>
                                      </p:cBhvr>
                                      <p:tavLst>
                                        <p:tav tm="0">
                                          <p:val>
                                            <p:strVal val="ppt_x"/>
                                          </p:val>
                                        </p:tav>
                                        <p:tav tm="100000">
                                          <p:val>
                                            <p:strVal val="ppt_x"/>
                                          </p:val>
                                        </p:tav>
                                      </p:tavLst>
                                    </p:anim>
                                    <p:anim calcmode="lin" valueType="num">
                                      <p:cBhvr>
                                        <p:cTn id="122" dur="1000"/>
                                        <p:tgtEl>
                                          <p:spTgt spid="4">
                                            <p:txEl>
                                              <p:pRg st="0" end="0"/>
                                            </p:txEl>
                                          </p:spTgt>
                                        </p:tgtEl>
                                        <p:attrNameLst>
                                          <p:attrName>ppt_y</p:attrName>
                                        </p:attrNameLst>
                                      </p:cBhvr>
                                      <p:tavLst>
                                        <p:tav tm="0">
                                          <p:val>
                                            <p:strVal val="ppt_y"/>
                                          </p:val>
                                        </p:tav>
                                        <p:tav tm="100000">
                                          <p:val>
                                            <p:strVal val="ppt_y+.1"/>
                                          </p:val>
                                        </p:tav>
                                      </p:tavLst>
                                    </p:anim>
                                    <p:set>
                                      <p:cBhvr>
                                        <p:cTn id="123" dur="1" fill="hold">
                                          <p:stCondLst>
                                            <p:cond delay="999"/>
                                          </p:stCondLst>
                                        </p:cTn>
                                        <p:tgtEl>
                                          <p:spTgt spid="4">
                                            <p:txEl>
                                              <p:pRg st="0" end="0"/>
                                            </p:txEl>
                                          </p:spTgt>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nodeType="clickEffect">
                                  <p:stCondLst>
                                    <p:cond delay="0"/>
                                  </p:stCondLst>
                                  <p:childTnLst>
                                    <p:set>
                                      <p:cBhvr>
                                        <p:cTn id="127" dur="1" fill="hold">
                                          <p:stCondLst>
                                            <p:cond delay="0"/>
                                          </p:stCondLst>
                                        </p:cTn>
                                        <p:tgtEl>
                                          <p:spTgt spid="4">
                                            <p:txEl>
                                              <p:pRg st="1" end="1"/>
                                            </p:txEl>
                                          </p:spTgt>
                                        </p:tgtEl>
                                        <p:attrNameLst>
                                          <p:attrName>style.visibility</p:attrName>
                                        </p:attrNameLst>
                                      </p:cBhvr>
                                      <p:to>
                                        <p:strVal val="visible"/>
                                      </p:to>
                                    </p:set>
                                    <p:animEffect transition="in" filter="barn(inVertical)">
                                      <p:cBhvr>
                                        <p:cTn id="128" dur="500"/>
                                        <p:tgtEl>
                                          <p:spTgt spid="4">
                                            <p:txEl>
                                              <p:pRg st="1" end="1"/>
                                            </p:txEl>
                                          </p:spTgt>
                                        </p:tgtEl>
                                      </p:cBhvr>
                                    </p:animEffect>
                                  </p:childTnLst>
                                </p:cTn>
                              </p:par>
                              <p:par>
                                <p:cTn id="129" presetID="16" presetClass="entr" presetSubtype="21" fill="hold" nodeType="withEffect">
                                  <p:stCondLst>
                                    <p:cond delay="0"/>
                                  </p:stCondLst>
                                  <p:childTnLst>
                                    <p:set>
                                      <p:cBhvr>
                                        <p:cTn id="130" dur="1" fill="hold">
                                          <p:stCondLst>
                                            <p:cond delay="0"/>
                                          </p:stCondLst>
                                        </p:cTn>
                                        <p:tgtEl>
                                          <p:spTgt spid="4">
                                            <p:txEl>
                                              <p:pRg st="2" end="2"/>
                                            </p:txEl>
                                          </p:spTgt>
                                        </p:tgtEl>
                                        <p:attrNameLst>
                                          <p:attrName>style.visibility</p:attrName>
                                        </p:attrNameLst>
                                      </p:cBhvr>
                                      <p:to>
                                        <p:strVal val="visible"/>
                                      </p:to>
                                    </p:set>
                                    <p:animEffect transition="in" filter="barn(inVertical)">
                                      <p:cBhvr>
                                        <p:cTn id="131" dur="500"/>
                                        <p:tgtEl>
                                          <p:spTgt spid="4">
                                            <p:txEl>
                                              <p:pRg st="2" end="2"/>
                                            </p:txEl>
                                          </p:spTgt>
                                        </p:tgtEl>
                                      </p:cBhvr>
                                    </p:animEffect>
                                  </p:childTnLst>
                                </p:cTn>
                              </p:par>
                              <p:par>
                                <p:cTn id="132" presetID="16" presetClass="entr" presetSubtype="21" fill="hold" nodeType="withEffect">
                                  <p:stCondLst>
                                    <p:cond delay="0"/>
                                  </p:stCondLst>
                                  <p:childTnLst>
                                    <p:set>
                                      <p:cBhvr>
                                        <p:cTn id="133" dur="1" fill="hold">
                                          <p:stCondLst>
                                            <p:cond delay="0"/>
                                          </p:stCondLst>
                                        </p:cTn>
                                        <p:tgtEl>
                                          <p:spTgt spid="4">
                                            <p:txEl>
                                              <p:pRg st="3" end="3"/>
                                            </p:txEl>
                                          </p:spTgt>
                                        </p:tgtEl>
                                        <p:attrNameLst>
                                          <p:attrName>style.visibility</p:attrName>
                                        </p:attrNameLst>
                                      </p:cBhvr>
                                      <p:to>
                                        <p:strVal val="visible"/>
                                      </p:to>
                                    </p:set>
                                    <p:animEffect transition="in" filter="barn(inVertical)">
                                      <p:cBhvr>
                                        <p:cTn id="134" dur="500"/>
                                        <p:tgtEl>
                                          <p:spTgt spid="4">
                                            <p:txEl>
                                              <p:pRg st="3" end="3"/>
                                            </p:txEl>
                                          </p:spTgt>
                                        </p:tgtEl>
                                      </p:cBhvr>
                                    </p:animEffect>
                                  </p:childTnLst>
                                </p:cTn>
                              </p:par>
                              <p:par>
                                <p:cTn id="135" presetID="16" presetClass="entr" presetSubtype="21" fill="hold" nodeType="withEffect">
                                  <p:stCondLst>
                                    <p:cond delay="0"/>
                                  </p:stCondLst>
                                  <p:childTnLst>
                                    <p:set>
                                      <p:cBhvr>
                                        <p:cTn id="136" dur="1" fill="hold">
                                          <p:stCondLst>
                                            <p:cond delay="0"/>
                                          </p:stCondLst>
                                        </p:cTn>
                                        <p:tgtEl>
                                          <p:spTgt spid="4">
                                            <p:txEl>
                                              <p:pRg st="4" end="4"/>
                                            </p:txEl>
                                          </p:spTgt>
                                        </p:tgtEl>
                                        <p:attrNameLst>
                                          <p:attrName>style.visibility</p:attrName>
                                        </p:attrNameLst>
                                      </p:cBhvr>
                                      <p:to>
                                        <p:strVal val="visible"/>
                                      </p:to>
                                    </p:set>
                                    <p:animEffect transition="in" filter="barn(inVertical)">
                                      <p:cBhvr>
                                        <p:cTn id="13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00" y="419100"/>
            <a:ext cx="8229600" cy="1143000"/>
          </a:xfrm>
        </p:spPr>
        <p:txBody>
          <a:bodyPr/>
          <a:lstStyle/>
          <a:p>
            <a:r>
              <a:rPr lang="en-US" dirty="0" err="1" smtClean="0">
                <a:latin typeface="Times New Roman" pitchFamily="18" charset="0"/>
                <a:cs typeface="Times New Roman" pitchFamily="18" charset="0"/>
              </a:rPr>
              <a:t>Hoàn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thiện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bảng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sau</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a:p>
        </p:txBody>
      </p:sp>
      <p:graphicFrame>
        <p:nvGraphicFramePr>
          <p:cNvPr id="4" name="Content Placeholder 3"/>
          <p:cNvGraphicFramePr>
            <a:graphicFrameLocks/>
          </p:cNvGraphicFramePr>
          <p:nvPr>
            <p:extLst>
              <p:ext uri="{D42A27DB-BD31-4B8C-83A1-F6EECF244321}">
                <p14:modId xmlns:p14="http://schemas.microsoft.com/office/powerpoint/2010/main" val="2292030827"/>
              </p:ext>
            </p:extLst>
          </p:nvPr>
        </p:nvGraphicFramePr>
        <p:xfrm>
          <a:off x="152396" y="2095500"/>
          <a:ext cx="17907004" cy="6566043"/>
        </p:xfrm>
        <a:graphic>
          <a:graphicData uri="http://schemas.openxmlformats.org/drawingml/2006/table">
            <a:tbl>
              <a:tblPr firstRow="1" firstCol="1" bandRow="1">
                <a:tableStyleId>{5940675A-B579-460E-94D1-54222C63F5DA}</a:tableStyleId>
              </a:tblPr>
              <a:tblGrid>
                <a:gridCol w="2448704">
                  <a:extLst>
                    <a:ext uri="{9D8B030D-6E8A-4147-A177-3AD203B41FA5}">
                      <a16:colId xmlns:a16="http://schemas.microsoft.com/office/drawing/2014/main" val="20000"/>
                    </a:ext>
                  </a:extLst>
                </a:gridCol>
                <a:gridCol w="2968542">
                  <a:extLst>
                    <a:ext uri="{9D8B030D-6E8A-4147-A177-3AD203B41FA5}">
                      <a16:colId xmlns:a16="http://schemas.microsoft.com/office/drawing/2014/main" val="20001"/>
                    </a:ext>
                  </a:extLst>
                </a:gridCol>
                <a:gridCol w="2934340">
                  <a:extLst>
                    <a:ext uri="{9D8B030D-6E8A-4147-A177-3AD203B41FA5}">
                      <a16:colId xmlns:a16="http://schemas.microsoft.com/office/drawing/2014/main" val="20002"/>
                    </a:ext>
                  </a:extLst>
                </a:gridCol>
                <a:gridCol w="9555418">
                  <a:extLst>
                    <a:ext uri="{9D8B030D-6E8A-4147-A177-3AD203B41FA5}">
                      <a16:colId xmlns:a16="http://schemas.microsoft.com/office/drawing/2014/main" val="20003"/>
                    </a:ext>
                  </a:extLst>
                </a:gridCol>
              </a:tblGrid>
              <a:tr h="581091">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Ngành</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Động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vật</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không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xương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sống</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Đặc</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điểm</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nhận</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biết</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Đại</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diện</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Vai</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trò</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và</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tác</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hại</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0"/>
                  </a:ext>
                </a:extLst>
              </a:tr>
              <a:tr h="2343957">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Ngành Ruột khoang</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1"/>
                  </a:ext>
                </a:extLst>
              </a:tr>
              <a:tr h="1329567">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Ngành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Giun</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2"/>
                  </a:ext>
                </a:extLst>
              </a:tr>
              <a:tr h="1057274">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Ngành Thân mềm</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3"/>
                  </a:ext>
                </a:extLst>
              </a:tr>
              <a:tr h="958865">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Ngành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Chân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khớp</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7435365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16422175"/>
              </p:ext>
            </p:extLst>
          </p:nvPr>
        </p:nvGraphicFramePr>
        <p:xfrm>
          <a:off x="34636" y="24245"/>
          <a:ext cx="18135604" cy="9751716"/>
        </p:xfrm>
        <a:graphic>
          <a:graphicData uri="http://schemas.openxmlformats.org/drawingml/2006/table">
            <a:tbl>
              <a:tblPr firstRow="1" firstCol="1" bandRow="1">
                <a:tableStyleId>{5940675A-B579-460E-94D1-54222C63F5DA}</a:tableStyleId>
              </a:tblPr>
              <a:tblGrid>
                <a:gridCol w="1828802">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gridCol w="9677402">
                  <a:extLst>
                    <a:ext uri="{9D8B030D-6E8A-4147-A177-3AD203B41FA5}">
                      <a16:colId xmlns:a16="http://schemas.microsoft.com/office/drawing/2014/main" val="20003"/>
                    </a:ext>
                  </a:extLst>
                </a:gridCol>
              </a:tblGrid>
              <a:tr h="581091">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Ngành</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Động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vật</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không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xương</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sống</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Đặc</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điểm</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nhận</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biết</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Đại</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diện</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ctr">
                        <a:lnSpc>
                          <a:spcPct val="115000"/>
                        </a:lnSpc>
                        <a:spcBef>
                          <a:spcPts val="200"/>
                        </a:spcBef>
                        <a:spcAft>
                          <a:spcPts val="200"/>
                        </a:spcAft>
                      </a:pPr>
                      <a:r>
                        <a:rPr lang="en-US" sz="2400" b="1" dirty="0" err="1">
                          <a:effectLst/>
                          <a:latin typeface="Times New Roman" pitchFamily="18" charset="0"/>
                          <a:cs typeface="Times New Roman" pitchFamily="18" charset="0"/>
                        </a:rPr>
                        <a:t>Vai</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trò</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và</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tác</a:t>
                      </a:r>
                      <a:r>
                        <a:rPr lang="en-US" sz="2400" b="1" dirty="0">
                          <a:effectLst/>
                          <a:latin typeface="Times New Roman" pitchFamily="18" charset="0"/>
                          <a:cs typeface="Times New Roman" pitchFamily="18" charset="0"/>
                        </a:rPr>
                        <a:t> </a:t>
                      </a:r>
                      <a:r>
                        <a:rPr lang="en-US" sz="2400" b="1" dirty="0" err="1">
                          <a:effectLst/>
                          <a:latin typeface="Times New Roman" pitchFamily="18" charset="0"/>
                          <a:cs typeface="Times New Roman" pitchFamily="18" charset="0"/>
                        </a:rPr>
                        <a:t>hại</a:t>
                      </a:r>
                      <a:endParaRPr lang="en-US" sz="2400" b="1"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0"/>
                  </a:ext>
                </a:extLst>
              </a:tr>
              <a:tr h="2343957">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Ngành Ruột khoang</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Cơ</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thể</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đối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xứng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tỏa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tròn</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Thủy tức, sứa, hải quỳ, san hô.</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Lợi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ích</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Làm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thức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ăn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con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Cung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cấp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nơi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ẩn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nấp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vật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khác</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Tạo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cảnh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quan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thiên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nhiên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đáo</a:t>
                      </a:r>
                      <a:r>
                        <a:rPr lang="en-US" sz="2400" dirty="0">
                          <a:effectLst/>
                          <a:latin typeface="Times New Roman" pitchFamily="18" charset="0"/>
                          <a:cs typeface="Times New Roman" pitchFamily="18" charset="0"/>
                        </a:rPr>
                        <a:t> ở </a:t>
                      </a:r>
                      <a:r>
                        <a:rPr lang="en-US" sz="2400" dirty="0" err="1">
                          <a:effectLst/>
                          <a:latin typeface="Times New Roman" pitchFamily="18" charset="0"/>
                          <a:cs typeface="Times New Roman" pitchFamily="18" charset="0"/>
                        </a:rPr>
                        <a:t>biển</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hại</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Một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số</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loài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tính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cao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thể</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gây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tổn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thương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vật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và</a:t>
                      </a:r>
                      <a:r>
                        <a:rPr lang="en-US" sz="2400" dirty="0">
                          <a:effectLst/>
                          <a:latin typeface="Times New Roman" pitchFamily="18" charset="0"/>
                          <a:cs typeface="Times New Roman" pitchFamily="18" charset="0"/>
                        </a:rPr>
                        <a:t> con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tiếp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xúc</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Một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số</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loài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gây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ngứa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con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tiếp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xúc</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1"/>
                  </a:ext>
                </a:extLst>
              </a:tr>
              <a:tr h="1329567">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Ngành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Giun</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Động vật không xương sống; cơ thể dài, đối xứng hai bên; phân biệt đầu, thân.</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Giun dẹp, giun tròn, giun đốt.</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 Lợi ích:</a:t>
                      </a:r>
                    </a:p>
                    <a:p>
                      <a:pPr algn="just">
                        <a:lnSpc>
                          <a:spcPct val="115000"/>
                        </a:lnSpc>
                        <a:spcBef>
                          <a:spcPts val="200"/>
                        </a:spcBef>
                        <a:spcAft>
                          <a:spcPts val="200"/>
                        </a:spcAft>
                      </a:pPr>
                      <a:r>
                        <a:rPr lang="en-US" sz="2400">
                          <a:effectLst/>
                          <a:latin typeface="Times New Roman" pitchFamily="18" charset="0"/>
                          <a:cs typeface="Times New Roman" pitchFamily="18" charset="0"/>
                        </a:rPr>
                        <a:t>+ Đối với nông, lâm nghiệp: làm tơi xốp, làm thức ăn cho gia súc, gia cầm, làm thức ăn cho con người (rươi).</a:t>
                      </a:r>
                    </a:p>
                    <a:p>
                      <a:pPr algn="just">
                        <a:lnSpc>
                          <a:spcPct val="115000"/>
                        </a:lnSpc>
                        <a:spcBef>
                          <a:spcPts val="200"/>
                        </a:spcBef>
                        <a:spcAft>
                          <a:spcPts val="200"/>
                        </a:spcAft>
                      </a:pPr>
                      <a:r>
                        <a:rPr lang="en-US" sz="2400">
                          <a:effectLst/>
                          <a:latin typeface="Times New Roman" pitchFamily="18" charset="0"/>
                          <a:cs typeface="Times New Roman" pitchFamily="18" charset="0"/>
                        </a:rPr>
                        <a:t>- Tác hại: gây nhiều bệnh cho người và động vật.</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2"/>
                  </a:ext>
                </a:extLst>
              </a:tr>
              <a:tr h="1057274">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Ngành Thân mềm</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Cơ thể mềm và không phân đốt. Đa số các loài có lớp vỏ cứng bên ngoài bảo vệ cơ thể.</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Ốc sên, mực, sò.</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a:effectLst/>
                          <a:latin typeface="Times New Roman" pitchFamily="18" charset="0"/>
                          <a:cs typeface="Times New Roman" pitchFamily="18" charset="0"/>
                        </a:rPr>
                        <a:t>- Lợi ích: làm thức ăn, lọc sạch nước bẩn,...</a:t>
                      </a:r>
                    </a:p>
                    <a:p>
                      <a:pPr algn="just">
                        <a:lnSpc>
                          <a:spcPct val="115000"/>
                        </a:lnSpc>
                        <a:spcBef>
                          <a:spcPts val="200"/>
                        </a:spcBef>
                        <a:spcAft>
                          <a:spcPts val="200"/>
                        </a:spcAft>
                      </a:pPr>
                      <a:r>
                        <a:rPr lang="en-US" sz="2400">
                          <a:effectLst/>
                          <a:latin typeface="Times New Roman" pitchFamily="18" charset="0"/>
                          <a:cs typeface="Times New Roman" pitchFamily="18" charset="0"/>
                        </a:rPr>
                        <a:t>- Tác hại: gây hại cho cây trồng (ốc sên).</a:t>
                      </a:r>
                      <a:endParaRPr lang="en-US" sz="240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3"/>
                  </a:ext>
                </a:extLst>
              </a:tr>
              <a:tr h="958865">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Ngành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Chân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khớp</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bộ</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xương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ngoài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bằng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chất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kitin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chân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phân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đốt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có</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khớp</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động</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dirty="0" err="1">
                          <a:effectLst/>
                          <a:latin typeface="Times New Roman" pitchFamily="18" charset="0"/>
                          <a:cs typeface="Times New Roman" pitchFamily="18" charset="0"/>
                        </a:rPr>
                        <a:t>Tôm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cua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nhện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châu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chấu</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tc>
                  <a:txBody>
                    <a:bodyPr/>
                    <a:lstStyle/>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Lợi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ích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làm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thức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ăn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con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tôm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cua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thụ</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phấn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trồng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ong</a:t>
                      </a:r>
                      <a:r>
                        <a:rPr lang="en-US" sz="2400" dirty="0">
                          <a:effectLst/>
                          <a:latin typeface="Times New Roman" pitchFamily="18" charset="0"/>
                          <a:cs typeface="Times New Roman" pitchFamily="18" charset="0"/>
                        </a:rPr>
                        <a:t>).</a:t>
                      </a:r>
                    </a:p>
                    <a:p>
                      <a:pPr algn="just">
                        <a:lnSpc>
                          <a:spcPct val="115000"/>
                        </a:lnSpc>
                        <a:spcBef>
                          <a:spcPts val="200"/>
                        </a:spcBef>
                        <a:spcAft>
                          <a:spcPts val="200"/>
                        </a:spcAft>
                      </a:pP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hại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gây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hại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trồng</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châu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chấu</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lây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truyền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các</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bệnh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nguy</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hiểm</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cho</a:t>
                      </a:r>
                      <a:r>
                        <a:rPr lang="en-US" sz="2400" dirty="0">
                          <a:effectLst/>
                          <a:latin typeface="Times New Roman" pitchFamily="18" charset="0"/>
                          <a:cs typeface="Times New Roman" pitchFamily="18" charset="0"/>
                        </a:rPr>
                        <a:t> con </a:t>
                      </a:r>
                      <a:r>
                        <a:rPr lang="en-US" sz="2400" dirty="0" err="1">
                          <a:effectLst/>
                          <a:latin typeface="Times New Roman" pitchFamily="18" charset="0"/>
                          <a:cs typeface="Times New Roman" pitchFamily="18" charset="0"/>
                        </a:rPr>
                        <a:t>người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ruồi</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muỗi</a:t>
                      </a:r>
                      <a:r>
                        <a:rPr lang="en-US" sz="2400" dirty="0">
                          <a:effectLst/>
                          <a:latin typeface="Times New Roman" pitchFamily="18" charset="0"/>
                          <a:cs typeface="Times New Roman" pitchFamily="18" charset="0"/>
                        </a:rPr>
                        <a:t>).</a:t>
                      </a:r>
                      <a:endParaRPr lang="en-US" sz="2400" dirty="0">
                        <a:solidFill>
                          <a:srgbClr val="000000"/>
                        </a:solidFill>
                        <a:effectLst/>
                        <a:latin typeface="Times New Roman" pitchFamily="18" charset="0"/>
                        <a:ea typeface="Calibri"/>
                        <a:cs typeface="Times New Roman" pitchFamily="18" charset="0"/>
                      </a:endParaRPr>
                    </a:p>
                  </a:txBody>
                  <a:tcPr marL="17566" marR="17566" marT="17566" marB="17566"/>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119921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662601" y="2035391"/>
            <a:ext cx="5532090" cy="1231106"/>
          </a:xfrm>
          <a:prstGeom prst="rect">
            <a:avLst/>
          </a:prstGeom>
        </p:spPr>
        <p:txBody>
          <a:bodyPr lIns="0" tIns="0" rIns="0" bIns="0" rtlCol="0" anchor="t">
            <a:spAutoFit/>
          </a:bodyPr>
          <a:lstStyle/>
          <a:p>
            <a:pPr marL="0" lvl="0" indent="0" algn="l">
              <a:lnSpc>
                <a:spcPts val="9600"/>
              </a:lnSpc>
              <a:spcBef>
                <a:spcPct val="0"/>
              </a:spcBef>
            </a:pPr>
            <a:r>
              <a:rPr lang="en-US" sz="8000" dirty="0" err="1" smtClean="0">
                <a:solidFill>
                  <a:srgbClr val="494949"/>
                </a:solidFill>
                <a:latin typeface="Dekko"/>
              </a:rPr>
              <a:t>Ruột</a:t>
            </a:r>
            <a:r>
              <a:rPr lang="en-US" sz="8000" dirty="0" smtClean="0">
                <a:solidFill>
                  <a:srgbClr val="494949"/>
                </a:solidFill>
                <a:latin typeface="Dekko"/>
              </a:rPr>
              <a:t> </a:t>
            </a:r>
            <a:r>
              <a:rPr lang="en-US" sz="8000" dirty="0" err="1" smtClean="0">
                <a:solidFill>
                  <a:srgbClr val="494949"/>
                </a:solidFill>
                <a:latin typeface="Dekko"/>
              </a:rPr>
              <a:t>khoang</a:t>
            </a:r>
            <a:endParaRPr lang="en-US" sz="8000" dirty="0">
              <a:solidFill>
                <a:srgbClr val="494949"/>
              </a:solidFill>
              <a:latin typeface="Dekko"/>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401" y="647700"/>
            <a:ext cx="9454199" cy="838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340943" y="4286644"/>
            <a:ext cx="3042735" cy="6019800"/>
          </a:xfrm>
          <a:prstGeom prst="rect">
            <a:avLst/>
          </a:prstGeom>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65504" y="685800"/>
            <a:ext cx="804863"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28646" y="3907632"/>
            <a:ext cx="804863"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542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317242" y="5143500"/>
            <a:ext cx="7615975" cy="3773987"/>
            <a:chOff x="0" y="0"/>
            <a:chExt cx="5896657" cy="2922004"/>
          </a:xfrm>
        </p:grpSpPr>
        <p:sp>
          <p:nvSpPr>
            <p:cNvPr id="5" name="Freeform 5"/>
            <p:cNvSpPr/>
            <p:nvPr/>
          </p:nvSpPr>
          <p:spPr>
            <a:xfrm>
              <a:off x="0" y="0"/>
              <a:ext cx="5896658" cy="2922004"/>
            </a:xfrm>
            <a:custGeom>
              <a:avLst/>
              <a:gdLst/>
              <a:ahLst/>
              <a:cxnLst/>
              <a:rect l="l" t="t" r="r" b="b"/>
              <a:pathLst>
                <a:path w="5896658" h="2922004">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sp>
      </p:grpSp>
      <p:sp>
        <p:nvSpPr>
          <p:cNvPr id="6" name="TextBox 6"/>
          <p:cNvSpPr txBox="1"/>
          <p:nvPr/>
        </p:nvSpPr>
        <p:spPr>
          <a:xfrm>
            <a:off x="1124067" y="7030493"/>
            <a:ext cx="6531452" cy="1231106"/>
          </a:xfrm>
          <a:prstGeom prst="rect">
            <a:avLst/>
          </a:prstGeom>
        </p:spPr>
        <p:txBody>
          <a:bodyPr lIns="0" tIns="0" rIns="0" bIns="0" rtlCol="0" anchor="t">
            <a:spAutoFit/>
          </a:bodyPr>
          <a:lstStyle/>
          <a:p>
            <a:pPr>
              <a:lnSpc>
                <a:spcPts val="9600"/>
              </a:lnSpc>
            </a:pPr>
            <a:r>
              <a:rPr lang="en-US" sz="8000" dirty="0" err="1" smtClean="0">
                <a:solidFill>
                  <a:srgbClr val="494949"/>
                </a:solidFill>
                <a:latin typeface="Dekko"/>
              </a:rPr>
              <a:t>Ngành</a:t>
            </a:r>
            <a:r>
              <a:rPr lang="en-US" sz="8000" dirty="0" smtClean="0">
                <a:solidFill>
                  <a:srgbClr val="494949"/>
                </a:solidFill>
                <a:latin typeface="Dekko"/>
              </a:rPr>
              <a:t> </a:t>
            </a:r>
            <a:r>
              <a:rPr lang="en-US" sz="8000" dirty="0" err="1" smtClean="0">
                <a:solidFill>
                  <a:srgbClr val="494949"/>
                </a:solidFill>
                <a:latin typeface="Dekko"/>
              </a:rPr>
              <a:t>Giun</a:t>
            </a:r>
            <a:endParaRPr lang="en-US" sz="8000" dirty="0">
              <a:solidFill>
                <a:srgbClr val="494949"/>
              </a:solidFill>
              <a:latin typeface="Dekko"/>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266700"/>
            <a:ext cx="10803663"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16200" y="4000500"/>
            <a:ext cx="27305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607060" y="466078"/>
            <a:ext cx="676920" cy="850014"/>
          </a:xfrm>
          <a:prstGeom prst="rect">
            <a:avLst/>
          </a:prstGeom>
        </p:spPr>
      </p:pic>
      <p:pic>
        <p:nvPicPr>
          <p:cNvPr id="10"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14351402" y="7077472"/>
            <a:ext cx="676920" cy="850014"/>
          </a:xfrm>
          <a:prstGeom prst="rect">
            <a:avLst/>
          </a:prstGeom>
        </p:spPr>
      </p:pic>
      <p:pic>
        <p:nvPicPr>
          <p:cNvPr id="11"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30569">
            <a:off x="16342990" y="1685277"/>
            <a:ext cx="676920" cy="850014"/>
          </a:xfrm>
          <a:prstGeom prst="rect">
            <a:avLst/>
          </a:prstGeom>
        </p:spPr>
      </p:pic>
    </p:spTree>
    <p:extLst>
      <p:ext uri="{BB962C8B-B14F-4D97-AF65-F5344CB8AC3E}">
        <p14:creationId xmlns:p14="http://schemas.microsoft.com/office/powerpoint/2010/main" val="29862754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barn(inVertical)">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994215" y="2035391"/>
            <a:ext cx="5532090" cy="2462213"/>
          </a:xfrm>
          <a:prstGeom prst="rect">
            <a:avLst/>
          </a:prstGeom>
        </p:spPr>
        <p:txBody>
          <a:bodyPr lIns="0" tIns="0" rIns="0" bIns="0" rtlCol="0" anchor="t">
            <a:spAutoFit/>
          </a:bodyPr>
          <a:lstStyle/>
          <a:p>
            <a:pPr marL="0" lvl="0" indent="0" algn="l">
              <a:lnSpc>
                <a:spcPts val="9600"/>
              </a:lnSpc>
              <a:spcBef>
                <a:spcPct val="0"/>
              </a:spcBef>
            </a:pPr>
            <a:r>
              <a:rPr lang="en-US" sz="8000" dirty="0" err="1" smtClean="0">
                <a:solidFill>
                  <a:srgbClr val="494949"/>
                </a:solidFill>
                <a:latin typeface="Dekko"/>
              </a:rPr>
              <a:t>Ngành</a:t>
            </a:r>
            <a:r>
              <a:rPr lang="en-US" sz="8000" dirty="0" smtClean="0">
                <a:solidFill>
                  <a:srgbClr val="494949"/>
                </a:solidFill>
                <a:latin typeface="Dekko"/>
              </a:rPr>
              <a:t> </a:t>
            </a:r>
            <a:r>
              <a:rPr lang="en-US" sz="8000" dirty="0" err="1" smtClean="0">
                <a:solidFill>
                  <a:srgbClr val="494949"/>
                </a:solidFill>
                <a:latin typeface="Dekko"/>
              </a:rPr>
              <a:t>Thân</a:t>
            </a:r>
            <a:r>
              <a:rPr lang="en-US" sz="8000" dirty="0" smtClean="0">
                <a:solidFill>
                  <a:srgbClr val="494949"/>
                </a:solidFill>
                <a:latin typeface="Dekko"/>
              </a:rPr>
              <a:t> </a:t>
            </a:r>
            <a:r>
              <a:rPr lang="en-US" sz="8000" dirty="0" err="1" smtClean="0">
                <a:solidFill>
                  <a:srgbClr val="494949"/>
                </a:solidFill>
                <a:latin typeface="Dekko"/>
              </a:rPr>
              <a:t>mềm</a:t>
            </a:r>
            <a:endParaRPr lang="en-US" sz="8000" dirty="0">
              <a:solidFill>
                <a:srgbClr val="494949"/>
              </a:solidFill>
              <a:latin typeface="Dekko"/>
            </a:endParaRPr>
          </a:p>
        </p:txBody>
      </p:sp>
      <p:pic>
        <p:nvPicPr>
          <p:cNvPr id="6" name="Picture 3" descr="Trai so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453" y="952500"/>
            <a:ext cx="4414305" cy="376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Bach tuoc"/>
          <p:cNvPicPr>
            <a:picLocks noChangeAspect="1" noChangeArrowheads="1"/>
          </p:cNvPicPr>
          <p:nvPr/>
        </p:nvPicPr>
        <p:blipFill>
          <a:blip r:embed="rId3">
            <a:extLst>
              <a:ext uri="{28A0092B-C50C-407E-A947-70E740481C1C}">
                <a14:useLocalDpi xmlns:a14="http://schemas.microsoft.com/office/drawing/2010/main" val="0"/>
              </a:ext>
            </a:extLst>
          </a:blip>
          <a:srcRect l="1736" t="2074" r="1736" b="29109"/>
          <a:stretch>
            <a:fillRect/>
          </a:stretch>
        </p:blipFill>
        <p:spPr bwMode="auto">
          <a:xfrm>
            <a:off x="13528758" y="952500"/>
            <a:ext cx="4358017" cy="376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Copy of Oc van"/>
          <p:cNvPicPr>
            <a:picLocks noChangeAspect="1" noChangeArrowheads="1"/>
          </p:cNvPicPr>
          <p:nvPr/>
        </p:nvPicPr>
        <p:blipFill>
          <a:blip r:embed="rId4">
            <a:extLst>
              <a:ext uri="{28A0092B-C50C-407E-A947-70E740481C1C}">
                <a14:useLocalDpi xmlns:a14="http://schemas.microsoft.com/office/drawing/2010/main" val="0"/>
              </a:ext>
            </a:extLst>
          </a:blip>
          <a:srcRect l="2475" t="3030" r="2475" b="37878"/>
          <a:stretch>
            <a:fillRect/>
          </a:stretch>
        </p:blipFill>
        <p:spPr bwMode="auto">
          <a:xfrm>
            <a:off x="9149905" y="4735143"/>
            <a:ext cx="4343400" cy="4149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So">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l="8974" t="12323" r="7509" b="29906"/>
          <a:stretch>
            <a:fillRect/>
          </a:stretch>
        </p:blipFill>
        <p:spPr bwMode="auto">
          <a:xfrm>
            <a:off x="13528758" y="4720370"/>
            <a:ext cx="4358015" cy="410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51"/>
              </a:ext>
            </a:extLst>
          </a:blip>
          <a:srcRect/>
          <a:stretch>
            <a:fillRect/>
          </a:stretch>
        </p:blipFill>
        <p:spPr>
          <a:xfrm>
            <a:off x="261534" y="6438900"/>
            <a:ext cx="2619643" cy="3111888"/>
          </a:xfrm>
          <a:prstGeom prst="rect">
            <a:avLst/>
          </a:prstGeom>
        </p:spPr>
      </p:pic>
      <p:pic>
        <p:nvPicPr>
          <p:cNvPr id="8194" name="Picture 2"/>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flipV="1">
            <a:off x="6934200" y="1425791"/>
            <a:ext cx="81121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303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994215" y="2035391"/>
            <a:ext cx="5532090" cy="2462213"/>
          </a:xfrm>
          <a:prstGeom prst="rect">
            <a:avLst/>
          </a:prstGeom>
        </p:spPr>
        <p:txBody>
          <a:bodyPr lIns="0" tIns="0" rIns="0" bIns="0" rtlCol="0" anchor="t">
            <a:spAutoFit/>
          </a:bodyPr>
          <a:lstStyle/>
          <a:p>
            <a:pPr marL="0" lvl="0" indent="0" algn="l">
              <a:lnSpc>
                <a:spcPts val="9600"/>
              </a:lnSpc>
              <a:spcBef>
                <a:spcPct val="0"/>
              </a:spcBef>
            </a:pPr>
            <a:r>
              <a:rPr lang="en-US" sz="8000" dirty="0" err="1" smtClean="0">
                <a:solidFill>
                  <a:srgbClr val="494949"/>
                </a:solidFill>
                <a:latin typeface="Dekko"/>
              </a:rPr>
              <a:t>Ngành</a:t>
            </a:r>
            <a:r>
              <a:rPr lang="en-US" sz="8000" dirty="0" smtClean="0">
                <a:solidFill>
                  <a:srgbClr val="494949"/>
                </a:solidFill>
                <a:latin typeface="Dekko"/>
              </a:rPr>
              <a:t> </a:t>
            </a:r>
            <a:r>
              <a:rPr lang="en-US" sz="8000" dirty="0" err="1" smtClean="0">
                <a:solidFill>
                  <a:srgbClr val="494949"/>
                </a:solidFill>
                <a:latin typeface="Dekko"/>
              </a:rPr>
              <a:t>Chân</a:t>
            </a:r>
            <a:r>
              <a:rPr lang="en-US" sz="8000" dirty="0" smtClean="0">
                <a:solidFill>
                  <a:srgbClr val="494949"/>
                </a:solidFill>
                <a:latin typeface="Dekko"/>
              </a:rPr>
              <a:t> </a:t>
            </a:r>
            <a:r>
              <a:rPr lang="en-US" sz="8000" dirty="0" err="1" smtClean="0">
                <a:solidFill>
                  <a:srgbClr val="494949"/>
                </a:solidFill>
                <a:latin typeface="Dekko"/>
              </a:rPr>
              <a:t>khớp</a:t>
            </a:r>
            <a:endParaRPr lang="en-US" sz="8000" dirty="0">
              <a:solidFill>
                <a:srgbClr val="494949"/>
              </a:solidFill>
              <a:latin typeface="Dekko"/>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24184" y="277235"/>
            <a:ext cx="5943600" cy="4220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4497604"/>
            <a:ext cx="5181600"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516606"/>
            <a:ext cx="3067050" cy="305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3030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barn(inVertical)">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barn(inVertical)">
                                      <p:cBhvr>
                                        <p:cTn id="12" dur="500"/>
                                        <p:tgtEl>
                                          <p:spTgt spid="92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srcRect t="31250" b="31250"/>
            <a:stretch>
              <a:fillRect/>
            </a:stretch>
          </p:blipFill>
          <p:spPr>
            <a:xfrm>
              <a:off x="0" y="0"/>
              <a:ext cx="24384000" cy="13716000"/>
            </a:xfrm>
            <a:prstGeom prst="rect">
              <a:avLst/>
            </a:prstGeom>
          </p:spPr>
        </p:pic>
      </p:grpSp>
      <p:sp>
        <p:nvSpPr>
          <p:cNvPr id="4" name="TextBox 4"/>
          <p:cNvSpPr txBox="1"/>
          <p:nvPr/>
        </p:nvSpPr>
        <p:spPr>
          <a:xfrm>
            <a:off x="1383917" y="2171700"/>
            <a:ext cx="15608681" cy="4985980"/>
          </a:xfrm>
          <a:prstGeom prst="rect">
            <a:avLst/>
          </a:prstGeom>
        </p:spPr>
        <p:txBody>
          <a:bodyPr wrap="square" lIns="0" tIns="0" rIns="0" bIns="0" rtlCol="0" anchor="t">
            <a:spAutoFit/>
          </a:bodyPr>
          <a:lstStyle/>
          <a:p>
            <a:r>
              <a:rPr lang="en-US" sz="5400" dirty="0">
                <a:latin typeface="Quicksand" charset="0"/>
              </a:rPr>
              <a:t>- </a:t>
            </a:r>
            <a:r>
              <a:rPr lang="en-US" sz="5400" dirty="0" err="1">
                <a:latin typeface="Quicksand" charset="0"/>
              </a:rPr>
              <a:t>Động</a:t>
            </a:r>
            <a:r>
              <a:rPr lang="en-US" sz="5400" dirty="0">
                <a:latin typeface="Quicksand" charset="0"/>
              </a:rPr>
              <a:t> </a:t>
            </a:r>
            <a:r>
              <a:rPr lang="en-US" sz="5400" dirty="0" err="1">
                <a:latin typeface="Quicksand" charset="0"/>
              </a:rPr>
              <a:t>vật</a:t>
            </a:r>
            <a:r>
              <a:rPr lang="en-US" sz="5400" dirty="0">
                <a:latin typeface="Quicksand" charset="0"/>
              </a:rPr>
              <a:t> </a:t>
            </a:r>
            <a:r>
              <a:rPr lang="en-US" sz="5400" dirty="0" err="1">
                <a:latin typeface="Quicksand" charset="0"/>
              </a:rPr>
              <a:t>không</a:t>
            </a:r>
            <a:r>
              <a:rPr lang="en-US" sz="5400" dirty="0">
                <a:latin typeface="Quicksand" charset="0"/>
              </a:rPr>
              <a:t> </a:t>
            </a:r>
            <a:r>
              <a:rPr lang="en-US" sz="5400" dirty="0" err="1">
                <a:latin typeface="Quicksand" charset="0"/>
              </a:rPr>
              <a:t>xương</a:t>
            </a:r>
            <a:r>
              <a:rPr lang="en-US" sz="5400" dirty="0">
                <a:latin typeface="Quicksand" charset="0"/>
              </a:rPr>
              <a:t> </a:t>
            </a:r>
            <a:r>
              <a:rPr lang="en-US" sz="5400" dirty="0" err="1">
                <a:latin typeface="Quicksand" charset="0"/>
              </a:rPr>
              <a:t>sống</a:t>
            </a:r>
            <a:r>
              <a:rPr lang="en-US" sz="5400" dirty="0">
                <a:latin typeface="Quicksand" charset="0"/>
              </a:rPr>
              <a:t> </a:t>
            </a:r>
            <a:r>
              <a:rPr lang="en-US" sz="5400" dirty="0" err="1">
                <a:latin typeface="Quicksand" charset="0"/>
              </a:rPr>
              <a:t>có</a:t>
            </a:r>
            <a:r>
              <a:rPr lang="en-US" sz="5400" dirty="0">
                <a:latin typeface="Quicksand" charset="0"/>
              </a:rPr>
              <a:t> </a:t>
            </a:r>
            <a:r>
              <a:rPr lang="en-US" sz="5400" dirty="0" err="1">
                <a:latin typeface="Quicksand" charset="0"/>
              </a:rPr>
              <a:t>đặc</a:t>
            </a:r>
            <a:r>
              <a:rPr lang="en-US" sz="5400" dirty="0">
                <a:latin typeface="Quicksand" charset="0"/>
              </a:rPr>
              <a:t> </a:t>
            </a:r>
            <a:r>
              <a:rPr lang="en-US" sz="5400" dirty="0" err="1">
                <a:latin typeface="Quicksand" charset="0"/>
              </a:rPr>
              <a:t>điểm</a:t>
            </a:r>
            <a:r>
              <a:rPr lang="en-US" sz="5400" dirty="0">
                <a:latin typeface="Quicksand" charset="0"/>
              </a:rPr>
              <a:t> </a:t>
            </a:r>
            <a:r>
              <a:rPr lang="en-US" sz="5400" dirty="0" err="1">
                <a:latin typeface="Quicksand" charset="0"/>
              </a:rPr>
              <a:t>chung</a:t>
            </a:r>
            <a:r>
              <a:rPr lang="en-US" sz="5400" dirty="0">
                <a:latin typeface="Quicksand" charset="0"/>
              </a:rPr>
              <a:t> </a:t>
            </a:r>
            <a:r>
              <a:rPr lang="en-US" sz="5400" dirty="0" err="1">
                <a:latin typeface="Quicksand" charset="0"/>
              </a:rPr>
              <a:t>là</a:t>
            </a:r>
            <a:r>
              <a:rPr lang="en-US" sz="5400" dirty="0">
                <a:latin typeface="Quicksand" charset="0"/>
              </a:rPr>
              <a:t> </a:t>
            </a:r>
            <a:r>
              <a:rPr lang="en-US" sz="5400" dirty="0" err="1">
                <a:latin typeface="Quicksand" charset="0"/>
              </a:rPr>
              <a:t>cơ</a:t>
            </a:r>
            <a:r>
              <a:rPr lang="en-US" sz="5400" dirty="0">
                <a:latin typeface="Quicksand" charset="0"/>
              </a:rPr>
              <a:t> </a:t>
            </a:r>
            <a:r>
              <a:rPr lang="en-US" sz="5400" dirty="0" err="1">
                <a:latin typeface="Quicksand" charset="0"/>
              </a:rPr>
              <a:t>thể</a:t>
            </a:r>
            <a:r>
              <a:rPr lang="en-US" sz="5400" dirty="0">
                <a:latin typeface="Quicksand" charset="0"/>
              </a:rPr>
              <a:t> </a:t>
            </a:r>
            <a:r>
              <a:rPr lang="en-US" sz="5400" dirty="0" err="1">
                <a:latin typeface="Quicksand" charset="0"/>
              </a:rPr>
              <a:t>không</a:t>
            </a:r>
            <a:r>
              <a:rPr lang="en-US" sz="5400" dirty="0">
                <a:latin typeface="Quicksand" charset="0"/>
              </a:rPr>
              <a:t> </a:t>
            </a:r>
            <a:r>
              <a:rPr lang="en-US" sz="5400" dirty="0" err="1">
                <a:latin typeface="Quicksand" charset="0"/>
              </a:rPr>
              <a:t>có</a:t>
            </a:r>
            <a:r>
              <a:rPr lang="en-US" sz="5400" dirty="0">
                <a:latin typeface="Quicksand" charset="0"/>
              </a:rPr>
              <a:t> </a:t>
            </a:r>
            <a:r>
              <a:rPr lang="en-US" sz="5400" dirty="0" err="1">
                <a:latin typeface="Quicksand" charset="0"/>
              </a:rPr>
              <a:t>xương</a:t>
            </a:r>
            <a:r>
              <a:rPr lang="en-US" sz="5400" dirty="0">
                <a:latin typeface="Quicksand" charset="0"/>
              </a:rPr>
              <a:t> </a:t>
            </a:r>
            <a:r>
              <a:rPr lang="en-US" sz="5400" dirty="0" err="1">
                <a:latin typeface="Quicksand" charset="0"/>
              </a:rPr>
              <a:t>sống</a:t>
            </a:r>
            <a:r>
              <a:rPr lang="en-US" sz="5400" dirty="0">
                <a:latin typeface="Quicksand" charset="0"/>
              </a:rPr>
              <a:t>.</a:t>
            </a:r>
          </a:p>
          <a:p>
            <a:r>
              <a:rPr lang="en-US" sz="5400" dirty="0">
                <a:latin typeface="Quicksand" charset="0"/>
              </a:rPr>
              <a:t>- </a:t>
            </a:r>
            <a:r>
              <a:rPr lang="en-US" sz="5400" dirty="0" err="1">
                <a:latin typeface="Quicksand" charset="0"/>
              </a:rPr>
              <a:t>Chúng</a:t>
            </a:r>
            <a:r>
              <a:rPr lang="en-US" sz="5400" dirty="0">
                <a:latin typeface="Quicksand" charset="0"/>
              </a:rPr>
              <a:t> </a:t>
            </a:r>
            <a:r>
              <a:rPr lang="en-US" sz="5400" dirty="0" err="1">
                <a:latin typeface="Quicksand" charset="0"/>
              </a:rPr>
              <a:t>sống</a:t>
            </a:r>
            <a:r>
              <a:rPr lang="en-US" sz="5400" dirty="0">
                <a:latin typeface="Quicksand" charset="0"/>
              </a:rPr>
              <a:t> ở </a:t>
            </a:r>
            <a:r>
              <a:rPr lang="en-US" sz="5400" dirty="0" err="1">
                <a:latin typeface="Quicksand" charset="0"/>
              </a:rPr>
              <a:t>khắp</a:t>
            </a:r>
            <a:r>
              <a:rPr lang="en-US" sz="5400" dirty="0">
                <a:latin typeface="Quicksand" charset="0"/>
              </a:rPr>
              <a:t> </a:t>
            </a:r>
            <a:r>
              <a:rPr lang="en-US" sz="5400" dirty="0" err="1">
                <a:latin typeface="Quicksand" charset="0"/>
              </a:rPr>
              <a:t>nơi</a:t>
            </a:r>
            <a:r>
              <a:rPr lang="en-US" sz="5400" dirty="0">
                <a:latin typeface="Quicksand" charset="0"/>
              </a:rPr>
              <a:t> </a:t>
            </a:r>
            <a:r>
              <a:rPr lang="en-US" sz="5400" dirty="0" err="1">
                <a:latin typeface="Quicksand" charset="0"/>
              </a:rPr>
              <a:t>trên</a:t>
            </a:r>
            <a:r>
              <a:rPr lang="en-US" sz="5400" dirty="0">
                <a:latin typeface="Quicksand" charset="0"/>
              </a:rPr>
              <a:t> </a:t>
            </a:r>
            <a:r>
              <a:rPr lang="en-US" sz="5400" dirty="0" err="1">
                <a:latin typeface="Quicksand" charset="0"/>
              </a:rPr>
              <a:t>Trái</a:t>
            </a:r>
            <a:r>
              <a:rPr lang="en-US" sz="5400" dirty="0">
                <a:latin typeface="Quicksand" charset="0"/>
              </a:rPr>
              <a:t> </a:t>
            </a:r>
            <a:r>
              <a:rPr lang="en-US" sz="5400" dirty="0" err="1">
                <a:latin typeface="Quicksand" charset="0"/>
              </a:rPr>
              <a:t>Đất</a:t>
            </a:r>
            <a:r>
              <a:rPr lang="en-US" sz="5400" dirty="0">
                <a:latin typeface="Quicksand" charset="0"/>
              </a:rPr>
              <a:t>. </a:t>
            </a:r>
            <a:r>
              <a:rPr lang="en-US" sz="5400" dirty="0" err="1">
                <a:latin typeface="Quicksand" charset="0"/>
              </a:rPr>
              <a:t>Động</a:t>
            </a:r>
            <a:r>
              <a:rPr lang="en-US" sz="5400" dirty="0">
                <a:latin typeface="Quicksand" charset="0"/>
              </a:rPr>
              <a:t> </a:t>
            </a:r>
            <a:r>
              <a:rPr lang="en-US" sz="5400" dirty="0" err="1">
                <a:latin typeface="Quicksand" charset="0"/>
              </a:rPr>
              <a:t>vật</a:t>
            </a:r>
            <a:r>
              <a:rPr lang="en-US" sz="5400" dirty="0">
                <a:latin typeface="Quicksand" charset="0"/>
              </a:rPr>
              <a:t> </a:t>
            </a:r>
            <a:r>
              <a:rPr lang="en-US" sz="5400" dirty="0" err="1">
                <a:latin typeface="Quicksand" charset="0"/>
              </a:rPr>
              <a:t>không</a:t>
            </a:r>
            <a:r>
              <a:rPr lang="en-US" sz="5400" dirty="0">
                <a:latin typeface="Quicksand" charset="0"/>
              </a:rPr>
              <a:t> </a:t>
            </a:r>
            <a:r>
              <a:rPr lang="en-US" sz="5400" dirty="0" err="1">
                <a:latin typeface="Quicksand" charset="0"/>
              </a:rPr>
              <a:t>xương</a:t>
            </a:r>
            <a:r>
              <a:rPr lang="en-US" sz="5400" dirty="0">
                <a:latin typeface="Quicksand" charset="0"/>
              </a:rPr>
              <a:t> </a:t>
            </a:r>
            <a:r>
              <a:rPr lang="en-US" sz="5400" dirty="0" err="1">
                <a:latin typeface="Quicksand" charset="0"/>
              </a:rPr>
              <a:t>sống</a:t>
            </a:r>
            <a:r>
              <a:rPr lang="en-US" sz="5400" dirty="0">
                <a:latin typeface="Quicksand" charset="0"/>
              </a:rPr>
              <a:t> </a:t>
            </a:r>
            <a:r>
              <a:rPr lang="en-US" sz="5400" dirty="0" err="1">
                <a:latin typeface="Quicksand" charset="0"/>
              </a:rPr>
              <a:t>đa</a:t>
            </a:r>
            <a:r>
              <a:rPr lang="en-US" sz="5400" dirty="0">
                <a:latin typeface="Quicksand" charset="0"/>
              </a:rPr>
              <a:t> </a:t>
            </a:r>
            <a:r>
              <a:rPr lang="en-US" sz="5400" dirty="0" err="1">
                <a:latin typeface="Quicksand" charset="0"/>
              </a:rPr>
              <a:t>dạng</a:t>
            </a:r>
            <a:r>
              <a:rPr lang="en-US" sz="5400" dirty="0">
                <a:latin typeface="Quicksand" charset="0"/>
              </a:rPr>
              <a:t>, </a:t>
            </a:r>
            <a:r>
              <a:rPr lang="en-US" sz="5400" dirty="0" err="1">
                <a:latin typeface="Quicksand" charset="0"/>
              </a:rPr>
              <a:t>gồm</a:t>
            </a:r>
            <a:r>
              <a:rPr lang="en-US" sz="5400" dirty="0">
                <a:latin typeface="Quicksand" charset="0"/>
              </a:rPr>
              <a:t> </a:t>
            </a:r>
            <a:r>
              <a:rPr lang="en-US" sz="5400" dirty="0" err="1">
                <a:latin typeface="Quicksand" charset="0"/>
              </a:rPr>
              <a:t>nhiều</a:t>
            </a:r>
            <a:r>
              <a:rPr lang="en-US" sz="5400" dirty="0">
                <a:latin typeface="Quicksand" charset="0"/>
              </a:rPr>
              <a:t> </a:t>
            </a:r>
            <a:r>
              <a:rPr lang="en-US" sz="5400" dirty="0" err="1">
                <a:latin typeface="Quicksand" charset="0"/>
              </a:rPr>
              <a:t>ngành</a:t>
            </a:r>
            <a:r>
              <a:rPr lang="en-US" sz="5400" dirty="0">
                <a:latin typeface="Quicksand" charset="0"/>
              </a:rPr>
              <a:t>: </a:t>
            </a:r>
            <a:r>
              <a:rPr lang="en-US" sz="5400" dirty="0" err="1">
                <a:latin typeface="Quicksand" charset="0"/>
              </a:rPr>
              <a:t>Ruột</a:t>
            </a:r>
            <a:r>
              <a:rPr lang="en-US" sz="5400" dirty="0">
                <a:latin typeface="Quicksand" charset="0"/>
              </a:rPr>
              <a:t> </a:t>
            </a:r>
            <a:r>
              <a:rPr lang="en-US" sz="5400" dirty="0" err="1">
                <a:latin typeface="Quicksand" charset="0"/>
              </a:rPr>
              <a:t>khoang</a:t>
            </a:r>
            <a:r>
              <a:rPr lang="en-US" sz="5400" dirty="0">
                <a:latin typeface="Quicksand" charset="0"/>
              </a:rPr>
              <a:t>, </a:t>
            </a:r>
            <a:r>
              <a:rPr lang="en-US" sz="5400" dirty="0" err="1">
                <a:latin typeface="Quicksand" charset="0"/>
              </a:rPr>
              <a:t>các</a:t>
            </a:r>
            <a:r>
              <a:rPr lang="en-US" sz="5400" dirty="0">
                <a:latin typeface="Quicksand" charset="0"/>
              </a:rPr>
              <a:t> </a:t>
            </a:r>
            <a:r>
              <a:rPr lang="en-US" sz="5400" dirty="0" err="1">
                <a:latin typeface="Quicksand" charset="0"/>
              </a:rPr>
              <a:t>ngành</a:t>
            </a:r>
            <a:r>
              <a:rPr lang="en-US" sz="5400" dirty="0">
                <a:latin typeface="Quicksand" charset="0"/>
              </a:rPr>
              <a:t> </a:t>
            </a:r>
            <a:r>
              <a:rPr lang="en-US" sz="5400" dirty="0" err="1">
                <a:latin typeface="Quicksand" charset="0"/>
              </a:rPr>
              <a:t>Giun</a:t>
            </a:r>
            <a:r>
              <a:rPr lang="en-US" sz="5400" dirty="0">
                <a:latin typeface="Quicksand" charset="0"/>
              </a:rPr>
              <a:t>, </a:t>
            </a:r>
            <a:r>
              <a:rPr lang="en-US" sz="5400" dirty="0" err="1">
                <a:latin typeface="Quicksand" charset="0"/>
              </a:rPr>
              <a:t>Thân</a:t>
            </a:r>
            <a:r>
              <a:rPr lang="en-US" sz="5400" dirty="0">
                <a:latin typeface="Quicksand" charset="0"/>
              </a:rPr>
              <a:t> </a:t>
            </a:r>
            <a:r>
              <a:rPr lang="en-US" sz="5400" dirty="0" err="1">
                <a:latin typeface="Quicksand" charset="0"/>
              </a:rPr>
              <a:t>mềm</a:t>
            </a:r>
            <a:r>
              <a:rPr lang="en-US" sz="5400" dirty="0">
                <a:latin typeface="Quicksand" charset="0"/>
              </a:rPr>
              <a:t>, </a:t>
            </a:r>
            <a:r>
              <a:rPr lang="en-US" sz="5400" dirty="0" err="1">
                <a:latin typeface="Quicksand" charset="0"/>
              </a:rPr>
              <a:t>Chân</a:t>
            </a:r>
            <a:r>
              <a:rPr lang="en-US" sz="5400" dirty="0">
                <a:latin typeface="Quicksand" charset="0"/>
              </a:rPr>
              <a:t> </a:t>
            </a:r>
            <a:r>
              <a:rPr lang="en-US" sz="5400" dirty="0" err="1">
                <a:latin typeface="Quicksand" charset="0"/>
              </a:rPr>
              <a:t>khớp</a:t>
            </a:r>
            <a:r>
              <a:rPr lang="en-US" sz="5400" dirty="0">
                <a:latin typeface="Quicksand" charset="0"/>
              </a:rPr>
              <a:t>,…</a:t>
            </a:r>
          </a:p>
        </p:txBody>
      </p:sp>
      <p:sp>
        <p:nvSpPr>
          <p:cNvPr id="6" name="AutoShape 6"/>
          <p:cNvSpPr/>
          <p:nvPr/>
        </p:nvSpPr>
        <p:spPr>
          <a:xfrm>
            <a:off x="1295723" y="8238077"/>
            <a:ext cx="15875381" cy="0"/>
          </a:xfrm>
          <a:prstGeom prst="line">
            <a:avLst/>
          </a:prstGeom>
          <a:ln w="9525" cap="flat">
            <a:solidFill>
              <a:srgbClr val="3D2E12"/>
            </a:solidFill>
            <a:prstDash val="solid"/>
            <a:headEnd type="none" w="sm" len="sm"/>
            <a:tailEnd type="none" w="sm" len="sm"/>
          </a:ln>
        </p:spPr>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091" y="207658"/>
            <a:ext cx="2023652" cy="196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6104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127052" y="2254771"/>
            <a:ext cx="7322748" cy="602729"/>
          </a:xfrm>
          <a:prstGeom prst="rect">
            <a:avLst/>
          </a:prstGeom>
        </p:spPr>
        <p:txBody>
          <a:bodyPr lIns="0" tIns="0" rIns="0" bIns="0" rtlCol="0" anchor="t">
            <a:spAutoFit/>
          </a:bodyPr>
          <a:lstStyle/>
          <a:p>
            <a:pPr algn="l">
              <a:lnSpc>
                <a:spcPts val="4740"/>
              </a:lnSpc>
            </a:pPr>
            <a:r>
              <a:rPr lang="en-US" sz="4400" dirty="0" err="1" smtClean="0">
                <a:solidFill>
                  <a:srgbClr val="494949"/>
                </a:solidFill>
                <a:latin typeface="Quicksand"/>
              </a:rPr>
              <a:t>Ngành</a:t>
            </a:r>
            <a:r>
              <a:rPr lang="en-US" sz="4400" dirty="0" smtClean="0">
                <a:solidFill>
                  <a:srgbClr val="494949"/>
                </a:solidFill>
                <a:latin typeface="Quicksand"/>
              </a:rPr>
              <a:t> </a:t>
            </a:r>
            <a:r>
              <a:rPr lang="en-US" sz="4400" dirty="0" err="1">
                <a:solidFill>
                  <a:srgbClr val="494949"/>
                </a:solidFill>
                <a:latin typeface="Quicksand"/>
              </a:rPr>
              <a:t>R</a:t>
            </a:r>
            <a:r>
              <a:rPr lang="en-US" sz="4400" dirty="0" err="1" smtClean="0">
                <a:solidFill>
                  <a:srgbClr val="494949"/>
                </a:solidFill>
                <a:latin typeface="Quicksand"/>
              </a:rPr>
              <a:t>uột</a:t>
            </a:r>
            <a:r>
              <a:rPr lang="en-US" sz="4400" dirty="0" smtClean="0">
                <a:solidFill>
                  <a:srgbClr val="494949"/>
                </a:solidFill>
                <a:latin typeface="Quicksand"/>
              </a:rPr>
              <a:t> </a:t>
            </a:r>
            <a:r>
              <a:rPr lang="en-US" sz="4400" dirty="0" err="1" smtClean="0">
                <a:solidFill>
                  <a:srgbClr val="494949"/>
                </a:solidFill>
                <a:latin typeface="Quicksand"/>
              </a:rPr>
              <a:t>khoang</a:t>
            </a:r>
            <a:endParaRPr lang="en-US" sz="4400" dirty="0">
              <a:solidFill>
                <a:srgbClr val="494949"/>
              </a:solidFill>
              <a:latin typeface="Quicksand"/>
            </a:endParaRPr>
          </a:p>
        </p:txBody>
      </p:sp>
      <p:grpSp>
        <p:nvGrpSpPr>
          <p:cNvPr id="3" name="Group 3"/>
          <p:cNvGrpSpPr/>
          <p:nvPr/>
        </p:nvGrpSpPr>
        <p:grpSpPr>
          <a:xfrm>
            <a:off x="8711235" y="2191841"/>
            <a:ext cx="771999" cy="771999"/>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D8FF"/>
            </a:solidFill>
          </p:spPr>
        </p:sp>
      </p:grpSp>
      <p:sp>
        <p:nvSpPr>
          <p:cNvPr id="5" name="TextBox 5"/>
          <p:cNvSpPr txBox="1"/>
          <p:nvPr/>
        </p:nvSpPr>
        <p:spPr>
          <a:xfrm>
            <a:off x="8824629" y="2190935"/>
            <a:ext cx="545211" cy="659511"/>
          </a:xfrm>
          <a:prstGeom prst="rect">
            <a:avLst/>
          </a:prstGeom>
        </p:spPr>
        <p:txBody>
          <a:bodyPr lIns="0" tIns="0" rIns="0" bIns="0" rtlCol="0" anchor="t">
            <a:spAutoFit/>
          </a:bodyPr>
          <a:lstStyle/>
          <a:p>
            <a:pPr algn="ctr">
              <a:lnSpc>
                <a:spcPts val="5652"/>
              </a:lnSpc>
            </a:pPr>
            <a:r>
              <a:rPr lang="en-US" sz="3600" dirty="0">
                <a:solidFill>
                  <a:srgbClr val="494949"/>
                </a:solidFill>
                <a:latin typeface="Quicksand"/>
              </a:rPr>
              <a:t>1</a:t>
            </a:r>
          </a:p>
        </p:txBody>
      </p:sp>
      <p:sp>
        <p:nvSpPr>
          <p:cNvPr id="6" name="TextBox 6"/>
          <p:cNvSpPr txBox="1"/>
          <p:nvPr/>
        </p:nvSpPr>
        <p:spPr>
          <a:xfrm>
            <a:off x="10127052" y="3626371"/>
            <a:ext cx="7322748" cy="602729"/>
          </a:xfrm>
          <a:prstGeom prst="rect">
            <a:avLst/>
          </a:prstGeom>
        </p:spPr>
        <p:txBody>
          <a:bodyPr lIns="0" tIns="0" rIns="0" bIns="0" rtlCol="0" anchor="t">
            <a:spAutoFit/>
          </a:bodyPr>
          <a:lstStyle/>
          <a:p>
            <a:pPr marL="0" lvl="1" indent="0" algn="l">
              <a:lnSpc>
                <a:spcPts val="4740"/>
              </a:lnSpc>
              <a:spcBef>
                <a:spcPct val="0"/>
              </a:spcBef>
            </a:pPr>
            <a:r>
              <a:rPr lang="en-US" sz="4000" dirty="0" err="1" smtClean="0">
                <a:solidFill>
                  <a:srgbClr val="494949"/>
                </a:solidFill>
                <a:latin typeface="Quicksand"/>
              </a:rPr>
              <a:t>Ngành</a:t>
            </a:r>
            <a:r>
              <a:rPr lang="en-US" sz="4000" dirty="0" smtClean="0">
                <a:solidFill>
                  <a:srgbClr val="494949"/>
                </a:solidFill>
                <a:latin typeface="Quicksand"/>
              </a:rPr>
              <a:t> </a:t>
            </a:r>
            <a:r>
              <a:rPr lang="en-US" sz="4000" dirty="0" err="1" smtClean="0">
                <a:solidFill>
                  <a:srgbClr val="494949"/>
                </a:solidFill>
                <a:latin typeface="Quicksand"/>
              </a:rPr>
              <a:t>Giun</a:t>
            </a:r>
            <a:endParaRPr lang="en-US" sz="4000" dirty="0">
              <a:solidFill>
                <a:srgbClr val="494949"/>
              </a:solidFill>
              <a:latin typeface="Quicksand"/>
            </a:endParaRPr>
          </a:p>
        </p:txBody>
      </p:sp>
      <p:grpSp>
        <p:nvGrpSpPr>
          <p:cNvPr id="7" name="Group 7"/>
          <p:cNvGrpSpPr/>
          <p:nvPr/>
        </p:nvGrpSpPr>
        <p:grpSpPr>
          <a:xfrm>
            <a:off x="8711235" y="3471682"/>
            <a:ext cx="771999" cy="771999"/>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D8FF"/>
            </a:solidFill>
          </p:spPr>
        </p:sp>
      </p:grpSp>
      <p:sp>
        <p:nvSpPr>
          <p:cNvPr id="9" name="TextBox 9"/>
          <p:cNvSpPr txBox="1"/>
          <p:nvPr/>
        </p:nvSpPr>
        <p:spPr>
          <a:xfrm>
            <a:off x="8824629" y="3470776"/>
            <a:ext cx="545211" cy="659511"/>
          </a:xfrm>
          <a:prstGeom prst="rect">
            <a:avLst/>
          </a:prstGeom>
        </p:spPr>
        <p:txBody>
          <a:bodyPr lIns="0" tIns="0" rIns="0" bIns="0" rtlCol="0" anchor="t">
            <a:spAutoFit/>
          </a:bodyPr>
          <a:lstStyle/>
          <a:p>
            <a:pPr marL="0" lvl="1" indent="0" algn="ctr">
              <a:lnSpc>
                <a:spcPts val="5652"/>
              </a:lnSpc>
              <a:spcBef>
                <a:spcPct val="0"/>
              </a:spcBef>
            </a:pPr>
            <a:r>
              <a:rPr lang="en-US" sz="3600" u="none" dirty="0">
                <a:solidFill>
                  <a:srgbClr val="494949"/>
                </a:solidFill>
                <a:latin typeface="Quicksand"/>
              </a:rPr>
              <a:t>2</a:t>
            </a:r>
          </a:p>
        </p:txBody>
      </p:sp>
      <p:sp>
        <p:nvSpPr>
          <p:cNvPr id="10" name="TextBox 10"/>
          <p:cNvSpPr txBox="1"/>
          <p:nvPr/>
        </p:nvSpPr>
        <p:spPr>
          <a:xfrm>
            <a:off x="10127052" y="6217171"/>
            <a:ext cx="7322748" cy="602729"/>
          </a:xfrm>
          <a:prstGeom prst="rect">
            <a:avLst/>
          </a:prstGeom>
        </p:spPr>
        <p:txBody>
          <a:bodyPr lIns="0" tIns="0" rIns="0" bIns="0" rtlCol="0" anchor="t">
            <a:spAutoFit/>
          </a:bodyPr>
          <a:lstStyle/>
          <a:p>
            <a:pPr marL="0" lvl="1" indent="0" algn="l">
              <a:lnSpc>
                <a:spcPts val="4740"/>
              </a:lnSpc>
              <a:spcBef>
                <a:spcPct val="0"/>
              </a:spcBef>
            </a:pPr>
            <a:r>
              <a:rPr lang="en-US" sz="4000" dirty="0" err="1" smtClean="0">
                <a:solidFill>
                  <a:srgbClr val="494949"/>
                </a:solidFill>
                <a:latin typeface="Quicksand"/>
              </a:rPr>
              <a:t>Ngành</a:t>
            </a:r>
            <a:r>
              <a:rPr lang="en-US" sz="4000" dirty="0" smtClean="0">
                <a:solidFill>
                  <a:srgbClr val="494949"/>
                </a:solidFill>
                <a:latin typeface="Quicksand"/>
              </a:rPr>
              <a:t> </a:t>
            </a:r>
            <a:r>
              <a:rPr lang="en-US" sz="4000" dirty="0" err="1" smtClean="0">
                <a:solidFill>
                  <a:srgbClr val="494949"/>
                </a:solidFill>
                <a:latin typeface="Quicksand"/>
              </a:rPr>
              <a:t>Chân</a:t>
            </a:r>
            <a:r>
              <a:rPr lang="en-US" sz="4000" dirty="0" smtClean="0">
                <a:solidFill>
                  <a:srgbClr val="494949"/>
                </a:solidFill>
                <a:latin typeface="Quicksand"/>
              </a:rPr>
              <a:t> </a:t>
            </a:r>
            <a:r>
              <a:rPr lang="en-US" sz="4000" dirty="0" err="1" smtClean="0">
                <a:solidFill>
                  <a:srgbClr val="494949"/>
                </a:solidFill>
                <a:latin typeface="Quicksand"/>
              </a:rPr>
              <a:t>khớp</a:t>
            </a:r>
            <a:endParaRPr lang="en-US" sz="4000" dirty="0">
              <a:solidFill>
                <a:srgbClr val="494949"/>
              </a:solidFill>
              <a:latin typeface="Quicksand"/>
            </a:endParaRPr>
          </a:p>
        </p:txBody>
      </p:sp>
      <p:grpSp>
        <p:nvGrpSpPr>
          <p:cNvPr id="11" name="Group 11"/>
          <p:cNvGrpSpPr/>
          <p:nvPr/>
        </p:nvGrpSpPr>
        <p:grpSpPr>
          <a:xfrm>
            <a:off x="8711235" y="6031363"/>
            <a:ext cx="771999" cy="771999"/>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D8FF"/>
            </a:solidFill>
          </p:spPr>
        </p:sp>
      </p:grpSp>
      <p:sp>
        <p:nvSpPr>
          <p:cNvPr id="13" name="TextBox 13"/>
          <p:cNvSpPr txBox="1"/>
          <p:nvPr/>
        </p:nvSpPr>
        <p:spPr>
          <a:xfrm>
            <a:off x="8824629" y="6030457"/>
            <a:ext cx="545211" cy="659511"/>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494949"/>
                </a:solidFill>
                <a:latin typeface="Quicksand"/>
              </a:rPr>
              <a:t>4</a:t>
            </a:r>
          </a:p>
        </p:txBody>
      </p:sp>
      <p:sp>
        <p:nvSpPr>
          <p:cNvPr id="14" name="TextBox 14"/>
          <p:cNvSpPr txBox="1"/>
          <p:nvPr/>
        </p:nvSpPr>
        <p:spPr>
          <a:xfrm>
            <a:off x="10127052" y="4845571"/>
            <a:ext cx="7322748" cy="602729"/>
          </a:xfrm>
          <a:prstGeom prst="rect">
            <a:avLst/>
          </a:prstGeom>
        </p:spPr>
        <p:txBody>
          <a:bodyPr lIns="0" tIns="0" rIns="0" bIns="0" rtlCol="0" anchor="t">
            <a:spAutoFit/>
          </a:bodyPr>
          <a:lstStyle/>
          <a:p>
            <a:pPr marL="0" lvl="1" indent="0" algn="l">
              <a:lnSpc>
                <a:spcPts val="4740"/>
              </a:lnSpc>
              <a:spcBef>
                <a:spcPct val="0"/>
              </a:spcBef>
            </a:pPr>
            <a:r>
              <a:rPr lang="en-US" sz="4000" dirty="0" err="1" smtClean="0">
                <a:solidFill>
                  <a:srgbClr val="494949"/>
                </a:solidFill>
                <a:latin typeface="Quicksand"/>
              </a:rPr>
              <a:t>Ngành</a:t>
            </a:r>
            <a:r>
              <a:rPr lang="en-US" sz="4000" dirty="0" smtClean="0">
                <a:solidFill>
                  <a:srgbClr val="494949"/>
                </a:solidFill>
                <a:latin typeface="Quicksand"/>
              </a:rPr>
              <a:t> </a:t>
            </a:r>
            <a:r>
              <a:rPr lang="en-US" sz="4000" dirty="0" err="1" smtClean="0">
                <a:solidFill>
                  <a:srgbClr val="494949"/>
                </a:solidFill>
                <a:latin typeface="Quicksand"/>
              </a:rPr>
              <a:t>Thân</a:t>
            </a:r>
            <a:r>
              <a:rPr lang="en-US" sz="4000" dirty="0" smtClean="0">
                <a:solidFill>
                  <a:srgbClr val="494949"/>
                </a:solidFill>
                <a:latin typeface="Quicksand"/>
              </a:rPr>
              <a:t> </a:t>
            </a:r>
            <a:r>
              <a:rPr lang="en-US" sz="4000" dirty="0" err="1" smtClean="0">
                <a:solidFill>
                  <a:srgbClr val="494949"/>
                </a:solidFill>
                <a:latin typeface="Quicksand"/>
              </a:rPr>
              <a:t>mềm</a:t>
            </a:r>
            <a:endParaRPr lang="en-US" sz="4000" dirty="0">
              <a:solidFill>
                <a:srgbClr val="494949"/>
              </a:solidFill>
              <a:latin typeface="Quicksand"/>
            </a:endParaRPr>
          </a:p>
        </p:txBody>
      </p:sp>
      <p:grpSp>
        <p:nvGrpSpPr>
          <p:cNvPr id="15" name="Group 15"/>
          <p:cNvGrpSpPr/>
          <p:nvPr/>
        </p:nvGrpSpPr>
        <p:grpSpPr>
          <a:xfrm>
            <a:off x="8711235" y="4751522"/>
            <a:ext cx="771999" cy="771999"/>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CED8FF"/>
            </a:solidFill>
          </p:spPr>
        </p:sp>
      </p:grpSp>
      <p:sp>
        <p:nvSpPr>
          <p:cNvPr id="17" name="TextBox 17"/>
          <p:cNvSpPr txBox="1"/>
          <p:nvPr/>
        </p:nvSpPr>
        <p:spPr>
          <a:xfrm>
            <a:off x="8824629" y="4750616"/>
            <a:ext cx="545211" cy="659511"/>
          </a:xfrm>
          <a:prstGeom prst="rect">
            <a:avLst/>
          </a:prstGeom>
        </p:spPr>
        <p:txBody>
          <a:bodyPr lIns="0" tIns="0" rIns="0" bIns="0" rtlCol="0" anchor="t">
            <a:spAutoFit/>
          </a:bodyPr>
          <a:lstStyle/>
          <a:p>
            <a:pPr marL="0" lvl="1" indent="0" algn="ctr">
              <a:lnSpc>
                <a:spcPts val="5652"/>
              </a:lnSpc>
              <a:spcBef>
                <a:spcPct val="0"/>
              </a:spcBef>
            </a:pPr>
            <a:r>
              <a:rPr lang="en-US" sz="3600" u="none">
                <a:solidFill>
                  <a:srgbClr val="494949"/>
                </a:solidFill>
                <a:latin typeface="Quicksand"/>
              </a:rPr>
              <a:t>3</a:t>
            </a:r>
          </a:p>
        </p:txBody>
      </p:sp>
      <p:sp>
        <p:nvSpPr>
          <p:cNvPr id="23" name="Oval 22"/>
          <p:cNvSpPr/>
          <p:nvPr/>
        </p:nvSpPr>
        <p:spPr>
          <a:xfrm>
            <a:off x="914400" y="1028700"/>
            <a:ext cx="6096000" cy="6553200"/>
          </a:xfrm>
          <a:prstGeom prst="ellipse">
            <a:avLst/>
          </a:prstGeom>
          <a:solidFill>
            <a:schemeClr val="accent1">
              <a:lumMod val="40000"/>
              <a:lumOff val="60000"/>
            </a:schemeClr>
          </a:solidFill>
        </p:spPr>
        <p:style>
          <a:lnRef idx="2">
            <a:schemeClr val="accent3"/>
          </a:lnRef>
          <a:fillRef idx="1">
            <a:schemeClr val="lt1"/>
          </a:fillRef>
          <a:effectRef idx="0">
            <a:schemeClr val="accent3"/>
          </a:effectRef>
          <a:fontRef idx="minor">
            <a:schemeClr val="dk1"/>
          </a:fontRef>
        </p:style>
        <p:txBody>
          <a:bodyPr rtlCol="0" anchor="ctr"/>
          <a:lstStyle/>
          <a:p>
            <a:pPr lvl="0" algn="ctr"/>
            <a:r>
              <a:rPr lang="en-US" sz="6600" dirty="0">
                <a:solidFill>
                  <a:srgbClr val="494949"/>
                </a:solidFill>
                <a:latin typeface="Times New Roman" pitchFamily="18" charset="0"/>
                <a:cs typeface="Times New Roman" pitchFamily="18" charset="0"/>
              </a:rPr>
              <a:t>II. </a:t>
            </a:r>
            <a:r>
              <a:rPr lang="en-US" sz="6600" dirty="0" err="1">
                <a:solidFill>
                  <a:srgbClr val="494949"/>
                </a:solidFill>
                <a:latin typeface="Times New Roman" pitchFamily="18" charset="0"/>
                <a:cs typeface="Times New Roman" pitchFamily="18" charset="0"/>
              </a:rPr>
              <a:t>Đa</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dạng</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động</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vật</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không</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xương</a:t>
            </a:r>
            <a:r>
              <a:rPr lang="en-US" sz="6600" dirty="0">
                <a:solidFill>
                  <a:srgbClr val="494949"/>
                </a:solidFill>
                <a:latin typeface="Times New Roman" pitchFamily="18" charset="0"/>
                <a:cs typeface="Times New Roman" pitchFamily="18" charset="0"/>
              </a:rPr>
              <a:t> </a:t>
            </a:r>
            <a:r>
              <a:rPr lang="en-US" sz="6600" dirty="0" err="1">
                <a:solidFill>
                  <a:srgbClr val="494949"/>
                </a:solidFill>
                <a:latin typeface="Times New Roman" pitchFamily="18" charset="0"/>
                <a:cs typeface="Times New Roman" pitchFamily="18" charset="0"/>
              </a:rPr>
              <a:t>sống</a:t>
            </a:r>
            <a:endParaRPr lang="en-US" sz="6600" dirty="0">
              <a:solidFill>
                <a:srgbClr val="494949"/>
              </a:solidFill>
              <a:latin typeface="Times New Roman" pitchFamily="18" charset="0"/>
              <a:cs typeface="Times New Roman" pitchFamily="18" charset="0"/>
            </a:endParaRPr>
          </a:p>
          <a:p>
            <a:pPr algn="ctr"/>
            <a:endParaRPr lang="en-US" sz="66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662600" y="2035391"/>
            <a:ext cx="7168199" cy="1808187"/>
          </a:xfrm>
          <a:prstGeom prst="rect">
            <a:avLst/>
          </a:prstGeom>
        </p:spPr>
        <p:txBody>
          <a:bodyPr wrap="square" lIns="0" tIns="0" rIns="0" bIns="0" rtlCol="0" anchor="t">
            <a:spAutoFit/>
          </a:bodyPr>
          <a:lstStyle/>
          <a:p>
            <a:pPr>
              <a:lnSpc>
                <a:spcPts val="4740"/>
              </a:lnSpc>
            </a:pPr>
            <a:r>
              <a:rPr lang="en-US" sz="8000" dirty="0" err="1">
                <a:solidFill>
                  <a:srgbClr val="494949"/>
                </a:solidFill>
                <a:latin typeface="Quicksand"/>
              </a:rPr>
              <a:t>Ngành</a:t>
            </a:r>
            <a:r>
              <a:rPr lang="en-US" sz="8000" dirty="0">
                <a:solidFill>
                  <a:srgbClr val="494949"/>
                </a:solidFill>
                <a:latin typeface="Quicksand"/>
              </a:rPr>
              <a:t> </a:t>
            </a:r>
            <a:r>
              <a:rPr lang="en-US" sz="8000" dirty="0" err="1">
                <a:solidFill>
                  <a:srgbClr val="494949"/>
                </a:solidFill>
                <a:latin typeface="Quicksand"/>
              </a:rPr>
              <a:t>R</a:t>
            </a:r>
            <a:r>
              <a:rPr lang="en-US" sz="8000" dirty="0" err="1" smtClean="0">
                <a:solidFill>
                  <a:srgbClr val="494949"/>
                </a:solidFill>
                <a:latin typeface="Quicksand"/>
              </a:rPr>
              <a:t>uột</a:t>
            </a:r>
            <a:endParaRPr lang="en-US" sz="8000" dirty="0" smtClean="0">
              <a:solidFill>
                <a:srgbClr val="494949"/>
              </a:solidFill>
              <a:latin typeface="Quicksand"/>
            </a:endParaRPr>
          </a:p>
          <a:p>
            <a:pPr>
              <a:lnSpc>
                <a:spcPts val="4740"/>
              </a:lnSpc>
            </a:pPr>
            <a:endParaRPr lang="en-US" sz="8000" dirty="0">
              <a:solidFill>
                <a:srgbClr val="494949"/>
              </a:solidFill>
              <a:latin typeface="Quicksand"/>
            </a:endParaRPr>
          </a:p>
          <a:p>
            <a:pPr>
              <a:lnSpc>
                <a:spcPts val="4740"/>
              </a:lnSpc>
            </a:pPr>
            <a:r>
              <a:rPr lang="en-US" sz="8000" dirty="0" smtClean="0">
                <a:solidFill>
                  <a:srgbClr val="494949"/>
                </a:solidFill>
                <a:latin typeface="Quicksand"/>
              </a:rPr>
              <a:t> </a:t>
            </a:r>
            <a:r>
              <a:rPr lang="en-US" sz="8000" dirty="0" err="1">
                <a:solidFill>
                  <a:srgbClr val="494949"/>
                </a:solidFill>
                <a:latin typeface="Quicksand"/>
              </a:rPr>
              <a:t>khoang</a:t>
            </a:r>
            <a:endParaRPr lang="en-US" sz="8000" dirty="0">
              <a:solidFill>
                <a:srgbClr val="494949"/>
              </a:solidFill>
              <a:latin typeface="Quicksand"/>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8119" y="5120899"/>
            <a:ext cx="7939881" cy="5166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71500"/>
            <a:ext cx="10348119" cy="971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anim calcmode="lin" valueType="num">
                                      <p:cBhvr>
                                        <p:cTn id="8" dur="1000" fill="hold"/>
                                        <p:tgtEl>
                                          <p:spTgt spid="11268"/>
                                        </p:tgtEl>
                                        <p:attrNameLst>
                                          <p:attrName>ppt_x</p:attrName>
                                        </p:attrNameLst>
                                      </p:cBhvr>
                                      <p:tavLst>
                                        <p:tav tm="0">
                                          <p:val>
                                            <p:strVal val="#ppt_x"/>
                                          </p:val>
                                        </p:tav>
                                        <p:tav tm="100000">
                                          <p:val>
                                            <p:strVal val="#ppt_x"/>
                                          </p:val>
                                        </p:tav>
                                      </p:tavLst>
                                    </p:anim>
                                    <p:anim calcmode="lin" valueType="num">
                                      <p:cBhvr>
                                        <p:cTn id="9"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circle(in)">
                                      <p:cBhvr>
                                        <p:cTn id="14" dur="2000"/>
                                        <p:tgtEl>
                                          <p:spTgt spid="1126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4739886" cy="6549645"/>
            <a:chOff x="0" y="0"/>
            <a:chExt cx="6319849" cy="8732861"/>
          </a:xfrm>
        </p:grpSpPr>
        <p:pic>
          <p:nvPicPr>
            <p:cNvPr id="3" name="Picture 3"/>
            <p:cNvPicPr>
              <a:picLocks noChangeAspect="1"/>
            </p:cNvPicPr>
            <p:nvPr/>
          </p:nvPicPr>
          <p:blipFill>
            <a:blip r:embed="rId2"/>
            <a:srcRect l="35898" r="35898"/>
            <a:stretch>
              <a:fillRect/>
            </a:stretch>
          </p:blipFill>
          <p:spPr>
            <a:xfrm>
              <a:off x="0" y="0"/>
              <a:ext cx="6319849" cy="8732861"/>
            </a:xfrm>
            <a:prstGeom prst="rect">
              <a:avLst/>
            </a:prstGeom>
          </p:spPr>
        </p:pic>
      </p:grpSp>
      <p:grpSp>
        <p:nvGrpSpPr>
          <p:cNvPr id="4" name="Group 4"/>
          <p:cNvGrpSpPr/>
          <p:nvPr/>
        </p:nvGrpSpPr>
        <p:grpSpPr>
          <a:xfrm>
            <a:off x="0" y="6749838"/>
            <a:ext cx="4739886" cy="3537162"/>
            <a:chOff x="0" y="0"/>
            <a:chExt cx="6319849" cy="4716216"/>
          </a:xfrm>
        </p:grpSpPr>
        <p:pic>
          <p:nvPicPr>
            <p:cNvPr id="5" name="Picture 5"/>
            <p:cNvPicPr>
              <a:picLocks noChangeAspect="1"/>
            </p:cNvPicPr>
            <p:nvPr/>
          </p:nvPicPr>
          <p:blipFill>
            <a:blip r:embed="rId2"/>
            <a:srcRect l="32685" t="16843" r="32685" b="16843"/>
            <a:stretch>
              <a:fillRect/>
            </a:stretch>
          </p:blipFill>
          <p:spPr>
            <a:xfrm>
              <a:off x="0" y="0"/>
              <a:ext cx="6319849" cy="4716216"/>
            </a:xfrm>
            <a:prstGeom prst="rect">
              <a:avLst/>
            </a:prstGeom>
          </p:spPr>
        </p:pic>
      </p:grpSp>
      <p:grpSp>
        <p:nvGrpSpPr>
          <p:cNvPr id="6" name="Group 6"/>
          <p:cNvGrpSpPr/>
          <p:nvPr/>
        </p:nvGrpSpPr>
        <p:grpSpPr>
          <a:xfrm>
            <a:off x="4908226" y="6749838"/>
            <a:ext cx="4107611" cy="3537162"/>
            <a:chOff x="0" y="0"/>
            <a:chExt cx="5476815" cy="4716216"/>
          </a:xfrm>
        </p:grpSpPr>
        <p:pic>
          <p:nvPicPr>
            <p:cNvPr id="7" name="Picture 7"/>
            <p:cNvPicPr>
              <a:picLocks noChangeAspect="1"/>
            </p:cNvPicPr>
            <p:nvPr/>
          </p:nvPicPr>
          <p:blipFill>
            <a:blip r:embed="rId2"/>
            <a:srcRect l="34994" t="16843" r="34994" b="16843"/>
            <a:stretch>
              <a:fillRect/>
            </a:stretch>
          </p:blipFill>
          <p:spPr>
            <a:xfrm>
              <a:off x="0" y="0"/>
              <a:ext cx="5476815" cy="4716216"/>
            </a:xfrm>
            <a:prstGeom prst="rect">
              <a:avLst/>
            </a:prstGeom>
          </p:spPr>
        </p:pic>
      </p:grpSp>
      <p:grpSp>
        <p:nvGrpSpPr>
          <p:cNvPr id="8" name="Group 8"/>
          <p:cNvGrpSpPr/>
          <p:nvPr/>
        </p:nvGrpSpPr>
        <p:grpSpPr>
          <a:xfrm>
            <a:off x="9184176" y="6749838"/>
            <a:ext cx="4107611" cy="3537162"/>
            <a:chOff x="0" y="0"/>
            <a:chExt cx="5476815" cy="4716216"/>
          </a:xfrm>
        </p:grpSpPr>
        <p:pic>
          <p:nvPicPr>
            <p:cNvPr id="9" name="Picture 9"/>
            <p:cNvPicPr>
              <a:picLocks noChangeAspect="1"/>
            </p:cNvPicPr>
            <p:nvPr/>
          </p:nvPicPr>
          <p:blipFill>
            <a:blip r:embed="rId2"/>
            <a:srcRect l="34994" t="16843" r="34994" b="16843"/>
            <a:stretch>
              <a:fillRect/>
            </a:stretch>
          </p:blipFill>
          <p:spPr>
            <a:xfrm>
              <a:off x="0" y="0"/>
              <a:ext cx="5476815" cy="4716216"/>
            </a:xfrm>
            <a:prstGeom prst="rect">
              <a:avLst/>
            </a:prstGeom>
          </p:spPr>
        </p:pic>
      </p:grpSp>
      <p:grpSp>
        <p:nvGrpSpPr>
          <p:cNvPr id="10" name="Group 10"/>
          <p:cNvGrpSpPr/>
          <p:nvPr/>
        </p:nvGrpSpPr>
        <p:grpSpPr>
          <a:xfrm>
            <a:off x="13460126" y="3708418"/>
            <a:ext cx="4827874" cy="6578582"/>
            <a:chOff x="0" y="0"/>
            <a:chExt cx="6437165" cy="8771442"/>
          </a:xfrm>
        </p:grpSpPr>
        <p:pic>
          <p:nvPicPr>
            <p:cNvPr id="11" name="Picture 11"/>
            <p:cNvPicPr>
              <a:picLocks noChangeAspect="1"/>
            </p:cNvPicPr>
            <p:nvPr/>
          </p:nvPicPr>
          <p:blipFill>
            <a:blip r:embed="rId2"/>
            <a:srcRect l="35700" r="35700"/>
            <a:stretch>
              <a:fillRect/>
            </a:stretch>
          </p:blipFill>
          <p:spPr>
            <a:xfrm>
              <a:off x="0" y="0"/>
              <a:ext cx="6437165" cy="8771442"/>
            </a:xfrm>
            <a:prstGeom prst="rect">
              <a:avLst/>
            </a:prstGeom>
          </p:spPr>
        </p:pic>
      </p:grpSp>
      <p:grpSp>
        <p:nvGrpSpPr>
          <p:cNvPr id="12" name="Group 12"/>
          <p:cNvGrpSpPr/>
          <p:nvPr/>
        </p:nvGrpSpPr>
        <p:grpSpPr>
          <a:xfrm>
            <a:off x="13460126" y="0"/>
            <a:ext cx="4827874" cy="3525551"/>
            <a:chOff x="0" y="0"/>
            <a:chExt cx="6437165" cy="4700735"/>
          </a:xfrm>
        </p:grpSpPr>
        <p:pic>
          <p:nvPicPr>
            <p:cNvPr id="13" name="Picture 13"/>
            <p:cNvPicPr>
              <a:picLocks noChangeAspect="1"/>
            </p:cNvPicPr>
            <p:nvPr/>
          </p:nvPicPr>
          <p:blipFill>
            <a:blip r:embed="rId2"/>
            <a:srcRect l="32363" t="16952" r="32363" b="16952"/>
            <a:stretch>
              <a:fillRect/>
            </a:stretch>
          </p:blipFill>
          <p:spPr>
            <a:xfrm>
              <a:off x="0" y="0"/>
              <a:ext cx="6437165" cy="4700735"/>
            </a:xfrm>
            <a:prstGeom prst="rect">
              <a:avLst/>
            </a:prstGeom>
          </p:spPr>
        </p:pic>
      </p:grpSp>
      <p:grpSp>
        <p:nvGrpSpPr>
          <p:cNvPr id="14" name="Group 14"/>
          <p:cNvGrpSpPr/>
          <p:nvPr/>
        </p:nvGrpSpPr>
        <p:grpSpPr>
          <a:xfrm>
            <a:off x="13460126" y="0"/>
            <a:ext cx="4827874" cy="3525551"/>
            <a:chOff x="0" y="0"/>
            <a:chExt cx="6437165" cy="4700735"/>
          </a:xfrm>
        </p:grpSpPr>
        <p:pic>
          <p:nvPicPr>
            <p:cNvPr id="15" name="Picture 15"/>
            <p:cNvPicPr>
              <a:picLocks noChangeAspect="1"/>
            </p:cNvPicPr>
            <p:nvPr/>
          </p:nvPicPr>
          <p:blipFill>
            <a:blip r:embed="rId2"/>
            <a:srcRect l="32363" t="16952" r="32363" b="16952"/>
            <a:stretch>
              <a:fillRect/>
            </a:stretch>
          </p:blipFill>
          <p:spPr>
            <a:xfrm>
              <a:off x="0" y="0"/>
              <a:ext cx="6437165" cy="4700735"/>
            </a:xfrm>
            <a:prstGeom prst="rect">
              <a:avLst/>
            </a:prstGeom>
          </p:spPr>
        </p:pic>
      </p:grpSp>
      <p:grpSp>
        <p:nvGrpSpPr>
          <p:cNvPr id="16" name="Group 16"/>
          <p:cNvGrpSpPr/>
          <p:nvPr/>
        </p:nvGrpSpPr>
        <p:grpSpPr>
          <a:xfrm>
            <a:off x="4908226" y="0"/>
            <a:ext cx="8383562" cy="3525551"/>
            <a:chOff x="0" y="0"/>
            <a:chExt cx="11178082" cy="4700735"/>
          </a:xfrm>
        </p:grpSpPr>
        <p:pic>
          <p:nvPicPr>
            <p:cNvPr id="17" name="Picture 17"/>
            <p:cNvPicPr>
              <a:picLocks noChangeAspect="1"/>
            </p:cNvPicPr>
            <p:nvPr/>
          </p:nvPicPr>
          <p:blipFill>
            <a:blip r:embed="rId2"/>
            <a:srcRect l="19374" t="16952" r="19374" b="16952"/>
            <a:stretch>
              <a:fillRect/>
            </a:stretch>
          </p:blipFill>
          <p:spPr>
            <a:xfrm>
              <a:off x="0" y="0"/>
              <a:ext cx="11178082" cy="4700735"/>
            </a:xfrm>
            <a:prstGeom prst="rect">
              <a:avLst/>
            </a:prstGeom>
          </p:spPr>
        </p:pic>
      </p:grpSp>
      <p:sp>
        <p:nvSpPr>
          <p:cNvPr id="18" name="TextBox 18"/>
          <p:cNvSpPr txBox="1"/>
          <p:nvPr/>
        </p:nvSpPr>
        <p:spPr>
          <a:xfrm>
            <a:off x="5605009" y="4171950"/>
            <a:ext cx="7077983" cy="1974900"/>
          </a:xfrm>
          <a:prstGeom prst="rect">
            <a:avLst/>
          </a:prstGeom>
        </p:spPr>
        <p:txBody>
          <a:bodyPr lIns="0" tIns="0" rIns="0" bIns="0" rtlCol="0" anchor="t">
            <a:spAutoFit/>
          </a:bodyPr>
          <a:lstStyle/>
          <a:p>
            <a:pPr marL="0" lvl="0" indent="0" algn="ctr">
              <a:lnSpc>
                <a:spcPts val="7679"/>
              </a:lnSpc>
              <a:spcBef>
                <a:spcPct val="0"/>
              </a:spcBef>
            </a:pPr>
            <a:r>
              <a:rPr lang="en-US" sz="6399" dirty="0" err="1" smtClean="0">
                <a:solidFill>
                  <a:srgbClr val="494949"/>
                </a:solidFill>
                <a:latin typeface="Dekko"/>
              </a:rPr>
              <a:t>Một</a:t>
            </a:r>
            <a:r>
              <a:rPr lang="en-US" sz="6399" dirty="0" smtClean="0">
                <a:solidFill>
                  <a:srgbClr val="494949"/>
                </a:solidFill>
                <a:latin typeface="Dekko"/>
              </a:rPr>
              <a:t> </a:t>
            </a:r>
            <a:r>
              <a:rPr lang="en-US" sz="6399" dirty="0" err="1" smtClean="0">
                <a:solidFill>
                  <a:srgbClr val="494949"/>
                </a:solidFill>
                <a:latin typeface="Dekko"/>
              </a:rPr>
              <a:t>số</a:t>
            </a:r>
            <a:r>
              <a:rPr lang="en-US" sz="6399" dirty="0" smtClean="0">
                <a:solidFill>
                  <a:srgbClr val="494949"/>
                </a:solidFill>
                <a:latin typeface="Dekko"/>
              </a:rPr>
              <a:t> </a:t>
            </a:r>
            <a:r>
              <a:rPr lang="en-US" sz="6399" dirty="0" err="1" smtClean="0">
                <a:solidFill>
                  <a:srgbClr val="494949"/>
                </a:solidFill>
                <a:latin typeface="Dekko"/>
              </a:rPr>
              <a:t>loài</a:t>
            </a:r>
            <a:r>
              <a:rPr lang="en-US" sz="6399" dirty="0" smtClean="0">
                <a:solidFill>
                  <a:srgbClr val="494949"/>
                </a:solidFill>
                <a:latin typeface="Dekko"/>
              </a:rPr>
              <a:t> </a:t>
            </a:r>
            <a:r>
              <a:rPr lang="en-US" sz="6399" dirty="0" err="1" smtClean="0">
                <a:solidFill>
                  <a:srgbClr val="494949"/>
                </a:solidFill>
                <a:latin typeface="Dekko"/>
              </a:rPr>
              <a:t>thuộc</a:t>
            </a:r>
            <a:r>
              <a:rPr lang="en-US" sz="6399" dirty="0" smtClean="0">
                <a:solidFill>
                  <a:srgbClr val="494949"/>
                </a:solidFill>
                <a:latin typeface="Dekko"/>
              </a:rPr>
              <a:t> </a:t>
            </a:r>
            <a:r>
              <a:rPr lang="en-US" sz="6399" dirty="0" err="1" smtClean="0">
                <a:solidFill>
                  <a:srgbClr val="494949"/>
                </a:solidFill>
                <a:latin typeface="Dekko"/>
              </a:rPr>
              <a:t>ngành</a:t>
            </a:r>
            <a:r>
              <a:rPr lang="en-US" sz="6399" dirty="0" smtClean="0">
                <a:solidFill>
                  <a:srgbClr val="494949"/>
                </a:solidFill>
                <a:latin typeface="Dekko"/>
              </a:rPr>
              <a:t> </a:t>
            </a:r>
            <a:r>
              <a:rPr lang="en-US" sz="6399" dirty="0" err="1" smtClean="0">
                <a:solidFill>
                  <a:srgbClr val="494949"/>
                </a:solidFill>
                <a:latin typeface="Dekko"/>
              </a:rPr>
              <a:t>Ruột</a:t>
            </a:r>
            <a:r>
              <a:rPr lang="en-US" sz="6399" dirty="0" smtClean="0">
                <a:solidFill>
                  <a:srgbClr val="494949"/>
                </a:solidFill>
                <a:latin typeface="Dekko"/>
              </a:rPr>
              <a:t> </a:t>
            </a:r>
            <a:r>
              <a:rPr lang="en-US" sz="6399" dirty="0" err="1" smtClean="0">
                <a:solidFill>
                  <a:srgbClr val="494949"/>
                </a:solidFill>
                <a:latin typeface="Dekko"/>
              </a:rPr>
              <a:t>khoang</a:t>
            </a:r>
            <a:endParaRPr lang="en-US" sz="6399" dirty="0">
              <a:solidFill>
                <a:srgbClr val="494949"/>
              </a:solidFill>
              <a:latin typeface="Dekko"/>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1896" y="3708418"/>
            <a:ext cx="4806103" cy="657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476315"/>
            <a:ext cx="4837315" cy="607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6717958"/>
            <a:ext cx="4739887" cy="356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9886" y="6717958"/>
            <a:ext cx="4404114" cy="3569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81896" y="581204"/>
            <a:ext cx="4806104" cy="3127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8226" y="581203"/>
            <a:ext cx="8383560" cy="2944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93506" y="6770832"/>
            <a:ext cx="4266620" cy="35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8802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291"/>
                                        </p:tgtEl>
                                        <p:attrNameLst>
                                          <p:attrName>style.visibility</p:attrName>
                                        </p:attrNameLst>
                                      </p:cBhvr>
                                      <p:to>
                                        <p:strVal val="visible"/>
                                      </p:to>
                                    </p:set>
                                    <p:anim calcmode="lin" valueType="num">
                                      <p:cBhvr additive="base">
                                        <p:cTn id="14" dur="500" fill="hold"/>
                                        <p:tgtEl>
                                          <p:spTgt spid="12291"/>
                                        </p:tgtEl>
                                        <p:attrNameLst>
                                          <p:attrName>ppt_x</p:attrName>
                                        </p:attrNameLst>
                                      </p:cBhvr>
                                      <p:tavLst>
                                        <p:tav tm="0">
                                          <p:val>
                                            <p:strVal val="#ppt_x"/>
                                          </p:val>
                                        </p:tav>
                                        <p:tav tm="100000">
                                          <p:val>
                                            <p:strVal val="#ppt_x"/>
                                          </p:val>
                                        </p:tav>
                                      </p:tavLst>
                                    </p:anim>
                                    <p:anim calcmode="lin" valueType="num">
                                      <p:cBhvr additive="base">
                                        <p:cTn id="15" dur="500" fill="hold"/>
                                        <p:tgtEl>
                                          <p:spTgt spid="1229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295"/>
                                        </p:tgtEl>
                                        <p:attrNameLst>
                                          <p:attrName>style.visibility</p:attrName>
                                        </p:attrNameLst>
                                      </p:cBhvr>
                                      <p:to>
                                        <p:strVal val="visible"/>
                                      </p:to>
                                    </p:set>
                                    <p:animEffect transition="in" filter="barn(inVertical)">
                                      <p:cBhvr>
                                        <p:cTn id="20" dur="500"/>
                                        <p:tgtEl>
                                          <p:spTgt spid="1229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2294"/>
                                        </p:tgtEl>
                                        <p:attrNameLst>
                                          <p:attrName>style.visibility</p:attrName>
                                        </p:attrNameLst>
                                      </p:cBhvr>
                                      <p:to>
                                        <p:strVal val="visible"/>
                                      </p:to>
                                    </p:set>
                                    <p:animEffect transition="in" filter="barn(inVertical)">
                                      <p:cBhvr>
                                        <p:cTn id="25" dur="500"/>
                                        <p:tgtEl>
                                          <p:spTgt spid="1229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290"/>
                                        </p:tgtEl>
                                        <p:attrNameLst>
                                          <p:attrName>style.visibility</p:attrName>
                                        </p:attrNameLst>
                                      </p:cBhvr>
                                      <p:to>
                                        <p:strVal val="visible"/>
                                      </p:to>
                                    </p:set>
                                    <p:animEffect transition="in" filter="barn(inVertical)">
                                      <p:cBhvr>
                                        <p:cTn id="30" dur="500"/>
                                        <p:tgtEl>
                                          <p:spTgt spid="1229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296"/>
                                        </p:tgtEl>
                                        <p:attrNameLst>
                                          <p:attrName>style.visibility</p:attrName>
                                        </p:attrNameLst>
                                      </p:cBhvr>
                                      <p:to>
                                        <p:strVal val="visible"/>
                                      </p:to>
                                    </p:set>
                                    <p:animEffect transition="in" filter="barn(inVertical)">
                                      <p:cBhvr>
                                        <p:cTn id="35" dur="500"/>
                                        <p:tgtEl>
                                          <p:spTgt spid="1229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293"/>
                                        </p:tgtEl>
                                        <p:attrNameLst>
                                          <p:attrName>style.visibility</p:attrName>
                                        </p:attrNameLst>
                                      </p:cBhvr>
                                      <p:to>
                                        <p:strVal val="visible"/>
                                      </p:to>
                                    </p:set>
                                    <p:animEffect transition="in" filter="barn(inVertical)">
                                      <p:cBhvr>
                                        <p:cTn id="40" dur="500"/>
                                        <p:tgtEl>
                                          <p:spTgt spid="1229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2292"/>
                                        </p:tgtEl>
                                        <p:attrNameLst>
                                          <p:attrName>style.visibility</p:attrName>
                                        </p:attrNameLst>
                                      </p:cBhvr>
                                      <p:to>
                                        <p:strVal val="visible"/>
                                      </p:to>
                                    </p:set>
                                    <p:animEffect transition="in" filter="barn(inVertical)">
                                      <p:cBhvr>
                                        <p:cTn id="45"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66609" y="3886834"/>
            <a:ext cx="2717876" cy="4359851"/>
            <a:chOff x="0" y="0"/>
            <a:chExt cx="2513927" cy="4032689"/>
          </a:xfrm>
        </p:grpSpPr>
        <p:sp>
          <p:nvSpPr>
            <p:cNvPr id="3" name="Freeform 3"/>
            <p:cNvSpPr/>
            <p:nvPr/>
          </p:nvSpPr>
          <p:spPr>
            <a:xfrm>
              <a:off x="0" y="0"/>
              <a:ext cx="2513927"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ED8FF"/>
            </a:solidFill>
          </p:spPr>
        </p:sp>
      </p:grpSp>
      <p:grpSp>
        <p:nvGrpSpPr>
          <p:cNvPr id="4" name="Group 4"/>
          <p:cNvGrpSpPr/>
          <p:nvPr/>
        </p:nvGrpSpPr>
        <p:grpSpPr>
          <a:xfrm>
            <a:off x="8363097" y="3920268"/>
            <a:ext cx="2685689" cy="4359851"/>
            <a:chOff x="0" y="0"/>
            <a:chExt cx="2814200" cy="4032689"/>
          </a:xfrm>
        </p:grpSpPr>
        <p:sp>
          <p:nvSpPr>
            <p:cNvPr id="5" name="Freeform 5"/>
            <p:cNvSpPr/>
            <p:nvPr/>
          </p:nvSpPr>
          <p:spPr>
            <a:xfrm>
              <a:off x="0" y="0"/>
              <a:ext cx="281420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ED8FF"/>
            </a:solidFill>
          </p:spPr>
        </p:sp>
      </p:grpSp>
      <p:grpSp>
        <p:nvGrpSpPr>
          <p:cNvPr id="6" name="Group 6"/>
          <p:cNvGrpSpPr/>
          <p:nvPr/>
        </p:nvGrpSpPr>
        <p:grpSpPr>
          <a:xfrm>
            <a:off x="11756215" y="3910938"/>
            <a:ext cx="2781568" cy="4359851"/>
            <a:chOff x="0" y="0"/>
            <a:chExt cx="3133810" cy="4032689"/>
          </a:xfrm>
        </p:grpSpPr>
        <p:sp>
          <p:nvSpPr>
            <p:cNvPr id="7" name="Freeform 7"/>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ED8FF"/>
            </a:solidFill>
          </p:spPr>
        </p:sp>
      </p:grpSp>
      <p:grpSp>
        <p:nvGrpSpPr>
          <p:cNvPr id="8" name="Group 8"/>
          <p:cNvGrpSpPr/>
          <p:nvPr/>
        </p:nvGrpSpPr>
        <p:grpSpPr>
          <a:xfrm>
            <a:off x="4419600" y="3920269"/>
            <a:ext cx="2794082" cy="4359851"/>
            <a:chOff x="0" y="0"/>
            <a:chExt cx="2584415" cy="4032689"/>
          </a:xfrm>
        </p:grpSpPr>
        <p:sp>
          <p:nvSpPr>
            <p:cNvPr id="9" name="Freeform 9"/>
            <p:cNvSpPr/>
            <p:nvPr/>
          </p:nvSpPr>
          <p:spPr>
            <a:xfrm>
              <a:off x="0" y="0"/>
              <a:ext cx="2584415"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ED8FF"/>
            </a:solidFill>
          </p:spPr>
        </p:sp>
      </p:grpSp>
      <p:sp>
        <p:nvSpPr>
          <p:cNvPr id="10" name="TextBox 10"/>
          <p:cNvSpPr txBox="1"/>
          <p:nvPr/>
        </p:nvSpPr>
        <p:spPr>
          <a:xfrm>
            <a:off x="3712371" y="1898841"/>
            <a:ext cx="10863257" cy="1128514"/>
          </a:xfrm>
          <a:prstGeom prst="rect">
            <a:avLst/>
          </a:prstGeom>
        </p:spPr>
        <p:txBody>
          <a:bodyPr lIns="0" tIns="0" rIns="0" bIns="0" rtlCol="0" anchor="t">
            <a:spAutoFit/>
          </a:bodyPr>
          <a:lstStyle/>
          <a:p>
            <a:pPr marL="0" lvl="0" indent="0" algn="ctr">
              <a:lnSpc>
                <a:spcPts val="8790"/>
              </a:lnSpc>
              <a:spcBef>
                <a:spcPct val="0"/>
              </a:spcBef>
            </a:pPr>
            <a:r>
              <a:rPr lang="en-US" sz="7325" dirty="0" err="1" smtClean="0">
                <a:solidFill>
                  <a:srgbClr val="494949"/>
                </a:solidFill>
                <a:latin typeface="Dekko"/>
              </a:rPr>
              <a:t>Nội</a:t>
            </a:r>
            <a:r>
              <a:rPr lang="en-US" sz="7325" dirty="0" smtClean="0">
                <a:solidFill>
                  <a:srgbClr val="494949"/>
                </a:solidFill>
                <a:latin typeface="Dekko"/>
              </a:rPr>
              <a:t> dung </a:t>
            </a:r>
            <a:r>
              <a:rPr lang="en-US" sz="7325" dirty="0" err="1" smtClean="0">
                <a:solidFill>
                  <a:srgbClr val="494949"/>
                </a:solidFill>
                <a:latin typeface="Dekko"/>
              </a:rPr>
              <a:t>bài</a:t>
            </a:r>
            <a:r>
              <a:rPr lang="en-US" sz="7325" dirty="0" smtClean="0">
                <a:solidFill>
                  <a:srgbClr val="494949"/>
                </a:solidFill>
                <a:latin typeface="Dekko"/>
              </a:rPr>
              <a:t> </a:t>
            </a:r>
            <a:r>
              <a:rPr lang="en-US" sz="7325" dirty="0" err="1" smtClean="0">
                <a:solidFill>
                  <a:srgbClr val="494949"/>
                </a:solidFill>
                <a:latin typeface="Dekko"/>
              </a:rPr>
              <a:t>học</a:t>
            </a:r>
            <a:endParaRPr lang="en-US" sz="7325" dirty="0">
              <a:solidFill>
                <a:srgbClr val="494949"/>
              </a:solidFill>
              <a:latin typeface="Dekko"/>
            </a:endParaRPr>
          </a:p>
        </p:txBody>
      </p:sp>
      <p:sp>
        <p:nvSpPr>
          <p:cNvPr id="11" name="TextBox 11"/>
          <p:cNvSpPr txBox="1"/>
          <p:nvPr/>
        </p:nvSpPr>
        <p:spPr>
          <a:xfrm>
            <a:off x="666608" y="5412734"/>
            <a:ext cx="2715079" cy="1744067"/>
          </a:xfrm>
          <a:prstGeom prst="rect">
            <a:avLst/>
          </a:prstGeom>
        </p:spPr>
        <p:txBody>
          <a:bodyPr lIns="0" tIns="0" rIns="0" bIns="0" rtlCol="0" anchor="t">
            <a:spAutoFit/>
          </a:bodyPr>
          <a:lstStyle/>
          <a:p>
            <a:pPr marL="0" lvl="0" indent="0" algn="l">
              <a:lnSpc>
                <a:spcPts val="3412"/>
              </a:lnSpc>
              <a:spcBef>
                <a:spcPct val="0"/>
              </a:spcBef>
            </a:pPr>
            <a:r>
              <a:rPr lang="en-US" sz="3200" dirty="0" err="1" smtClean="0">
                <a:solidFill>
                  <a:srgbClr val="494949"/>
                </a:solidFill>
                <a:latin typeface="Quicksand"/>
              </a:rPr>
              <a:t>Đặc</a:t>
            </a:r>
            <a:r>
              <a:rPr lang="en-US" sz="3200" dirty="0" smtClean="0">
                <a:solidFill>
                  <a:srgbClr val="494949"/>
                </a:solidFill>
                <a:latin typeface="Quicksand"/>
              </a:rPr>
              <a:t> </a:t>
            </a:r>
            <a:r>
              <a:rPr lang="en-US" sz="3200" dirty="0" err="1" smtClean="0">
                <a:solidFill>
                  <a:srgbClr val="494949"/>
                </a:solidFill>
                <a:latin typeface="Quicksand"/>
              </a:rPr>
              <a:t>điểm</a:t>
            </a:r>
            <a:r>
              <a:rPr lang="en-US" sz="3200" dirty="0" smtClean="0">
                <a:solidFill>
                  <a:srgbClr val="494949"/>
                </a:solidFill>
                <a:latin typeface="Quicksand"/>
              </a:rPr>
              <a:t> </a:t>
            </a:r>
            <a:r>
              <a:rPr lang="en-US" sz="3200" dirty="0" err="1" smtClean="0">
                <a:solidFill>
                  <a:srgbClr val="494949"/>
                </a:solidFill>
                <a:latin typeface="Quicksand"/>
              </a:rPr>
              <a:t>nhận</a:t>
            </a:r>
            <a:r>
              <a:rPr lang="en-US" sz="3200" dirty="0" smtClean="0">
                <a:solidFill>
                  <a:srgbClr val="494949"/>
                </a:solidFill>
                <a:latin typeface="Quicksand"/>
              </a:rPr>
              <a:t> </a:t>
            </a:r>
            <a:r>
              <a:rPr lang="en-US" sz="3200" dirty="0" err="1" smtClean="0">
                <a:solidFill>
                  <a:srgbClr val="494949"/>
                </a:solidFill>
                <a:latin typeface="Quicksand"/>
              </a:rPr>
              <a:t>biết</a:t>
            </a:r>
            <a:r>
              <a:rPr lang="en-US" sz="3200" dirty="0" smtClean="0">
                <a:solidFill>
                  <a:srgbClr val="494949"/>
                </a:solidFill>
                <a:latin typeface="Quicksand"/>
              </a:rPr>
              <a:t> ĐV </a:t>
            </a:r>
            <a:r>
              <a:rPr lang="en-US" sz="3200" dirty="0" err="1" smtClean="0">
                <a:solidFill>
                  <a:srgbClr val="494949"/>
                </a:solidFill>
                <a:latin typeface="Quicksand"/>
              </a:rPr>
              <a:t>không</a:t>
            </a:r>
            <a:r>
              <a:rPr lang="en-US" sz="3200" dirty="0" smtClean="0">
                <a:solidFill>
                  <a:srgbClr val="494949"/>
                </a:solidFill>
                <a:latin typeface="Quicksand"/>
              </a:rPr>
              <a:t> </a:t>
            </a:r>
            <a:r>
              <a:rPr lang="en-US" sz="3200" dirty="0" err="1" smtClean="0">
                <a:solidFill>
                  <a:srgbClr val="494949"/>
                </a:solidFill>
                <a:latin typeface="Quicksand"/>
              </a:rPr>
              <a:t>xương</a:t>
            </a:r>
            <a:r>
              <a:rPr lang="en-US" sz="3200" dirty="0" smtClean="0">
                <a:solidFill>
                  <a:srgbClr val="494949"/>
                </a:solidFill>
                <a:latin typeface="Quicksand"/>
              </a:rPr>
              <a:t> </a:t>
            </a:r>
            <a:r>
              <a:rPr lang="en-US" sz="3200" dirty="0" err="1" smtClean="0">
                <a:solidFill>
                  <a:srgbClr val="494949"/>
                </a:solidFill>
                <a:latin typeface="Quicksand"/>
              </a:rPr>
              <a:t>sống</a:t>
            </a:r>
            <a:endParaRPr lang="en-US" sz="3200" dirty="0">
              <a:solidFill>
                <a:srgbClr val="494949"/>
              </a:solidFill>
              <a:latin typeface="Quicksand"/>
            </a:endParaRPr>
          </a:p>
        </p:txBody>
      </p:sp>
      <p:sp>
        <p:nvSpPr>
          <p:cNvPr id="12" name="TextBox 12"/>
          <p:cNvSpPr txBox="1"/>
          <p:nvPr/>
        </p:nvSpPr>
        <p:spPr>
          <a:xfrm>
            <a:off x="2649939" y="3925790"/>
            <a:ext cx="731749" cy="659511"/>
          </a:xfrm>
          <a:prstGeom prst="rect">
            <a:avLst/>
          </a:prstGeom>
        </p:spPr>
        <p:txBody>
          <a:bodyPr lIns="0" tIns="0" rIns="0" bIns="0" rtlCol="0" anchor="t">
            <a:spAutoFit/>
          </a:bodyPr>
          <a:lstStyle/>
          <a:p>
            <a:pPr marL="0" lvl="1" indent="0">
              <a:lnSpc>
                <a:spcPts val="5652"/>
              </a:lnSpc>
              <a:spcBef>
                <a:spcPct val="0"/>
              </a:spcBef>
            </a:pPr>
            <a:r>
              <a:rPr lang="en-US" sz="3600" u="none" dirty="0">
                <a:solidFill>
                  <a:srgbClr val="494949"/>
                </a:solidFill>
                <a:latin typeface="Quicksand"/>
              </a:rPr>
              <a:t>01</a:t>
            </a:r>
          </a:p>
        </p:txBody>
      </p:sp>
      <p:sp>
        <p:nvSpPr>
          <p:cNvPr id="13" name="TextBox 13"/>
          <p:cNvSpPr txBox="1"/>
          <p:nvPr/>
        </p:nvSpPr>
        <p:spPr>
          <a:xfrm>
            <a:off x="8333707" y="5380384"/>
            <a:ext cx="2715079" cy="436017"/>
          </a:xfrm>
          <a:prstGeom prst="rect">
            <a:avLst/>
          </a:prstGeom>
        </p:spPr>
        <p:txBody>
          <a:bodyPr lIns="0" tIns="0" rIns="0" bIns="0" rtlCol="0" anchor="t">
            <a:spAutoFit/>
          </a:bodyPr>
          <a:lstStyle/>
          <a:p>
            <a:pPr marL="0" lvl="0" indent="0" algn="l">
              <a:lnSpc>
                <a:spcPts val="3412"/>
              </a:lnSpc>
              <a:spcBef>
                <a:spcPct val="0"/>
              </a:spcBef>
            </a:pPr>
            <a:r>
              <a:rPr lang="en-US" sz="3200" dirty="0" err="1" smtClean="0">
                <a:solidFill>
                  <a:srgbClr val="494949"/>
                </a:solidFill>
                <a:latin typeface="Quicksand"/>
              </a:rPr>
              <a:t>Ngành</a:t>
            </a:r>
            <a:r>
              <a:rPr lang="en-US" sz="3200" dirty="0" smtClean="0">
                <a:solidFill>
                  <a:srgbClr val="494949"/>
                </a:solidFill>
                <a:latin typeface="Quicksand"/>
              </a:rPr>
              <a:t> </a:t>
            </a:r>
            <a:r>
              <a:rPr lang="en-US" sz="3200" dirty="0" err="1" smtClean="0">
                <a:solidFill>
                  <a:srgbClr val="494949"/>
                </a:solidFill>
                <a:latin typeface="Quicksand"/>
              </a:rPr>
              <a:t>Giun</a:t>
            </a:r>
            <a:endParaRPr lang="en-US" sz="3200" dirty="0">
              <a:solidFill>
                <a:srgbClr val="494949"/>
              </a:solidFill>
              <a:latin typeface="Quicksand"/>
            </a:endParaRPr>
          </a:p>
        </p:txBody>
      </p:sp>
      <p:sp>
        <p:nvSpPr>
          <p:cNvPr id="14" name="TextBox 14"/>
          <p:cNvSpPr txBox="1"/>
          <p:nvPr/>
        </p:nvSpPr>
        <p:spPr>
          <a:xfrm>
            <a:off x="10301486" y="3931311"/>
            <a:ext cx="731749" cy="659511"/>
          </a:xfrm>
          <a:prstGeom prst="rect">
            <a:avLst/>
          </a:prstGeom>
        </p:spPr>
        <p:txBody>
          <a:bodyPr lIns="0" tIns="0" rIns="0" bIns="0" rtlCol="0" anchor="t">
            <a:spAutoFit/>
          </a:bodyPr>
          <a:lstStyle/>
          <a:p>
            <a:pPr marL="0" lvl="1" indent="0">
              <a:lnSpc>
                <a:spcPts val="5652"/>
              </a:lnSpc>
              <a:spcBef>
                <a:spcPct val="0"/>
              </a:spcBef>
            </a:pPr>
            <a:r>
              <a:rPr lang="en-US" sz="3600" u="none" dirty="0">
                <a:solidFill>
                  <a:srgbClr val="494949"/>
                </a:solidFill>
                <a:latin typeface="Quicksand"/>
              </a:rPr>
              <a:t>03</a:t>
            </a:r>
          </a:p>
        </p:txBody>
      </p:sp>
      <p:sp>
        <p:nvSpPr>
          <p:cNvPr id="15" name="TextBox 15"/>
          <p:cNvSpPr txBox="1"/>
          <p:nvPr/>
        </p:nvSpPr>
        <p:spPr>
          <a:xfrm>
            <a:off x="11789459" y="5349881"/>
            <a:ext cx="2715079" cy="872034"/>
          </a:xfrm>
          <a:prstGeom prst="rect">
            <a:avLst/>
          </a:prstGeom>
        </p:spPr>
        <p:txBody>
          <a:bodyPr lIns="0" tIns="0" rIns="0" bIns="0" rtlCol="0" anchor="t">
            <a:spAutoFit/>
          </a:bodyPr>
          <a:lstStyle/>
          <a:p>
            <a:pPr marL="0" lvl="0" indent="0" algn="l">
              <a:lnSpc>
                <a:spcPts val="3412"/>
              </a:lnSpc>
              <a:spcBef>
                <a:spcPct val="0"/>
              </a:spcBef>
            </a:pPr>
            <a:r>
              <a:rPr lang="en-US" sz="3200" dirty="0" err="1" smtClean="0">
                <a:solidFill>
                  <a:srgbClr val="494949"/>
                </a:solidFill>
                <a:latin typeface="Quicksand"/>
              </a:rPr>
              <a:t>Ngành</a:t>
            </a:r>
            <a:r>
              <a:rPr lang="en-US" sz="3200" dirty="0" smtClean="0">
                <a:solidFill>
                  <a:srgbClr val="494949"/>
                </a:solidFill>
                <a:latin typeface="Quicksand"/>
              </a:rPr>
              <a:t> </a:t>
            </a:r>
            <a:r>
              <a:rPr lang="en-US" sz="3200" dirty="0" err="1" smtClean="0">
                <a:solidFill>
                  <a:srgbClr val="494949"/>
                </a:solidFill>
                <a:latin typeface="Quicksand"/>
              </a:rPr>
              <a:t>Thân</a:t>
            </a:r>
            <a:r>
              <a:rPr lang="en-US" sz="3200" dirty="0" smtClean="0">
                <a:solidFill>
                  <a:srgbClr val="494949"/>
                </a:solidFill>
                <a:latin typeface="Quicksand"/>
              </a:rPr>
              <a:t> </a:t>
            </a:r>
            <a:r>
              <a:rPr lang="en-US" sz="3200" dirty="0" err="1" smtClean="0">
                <a:solidFill>
                  <a:srgbClr val="494949"/>
                </a:solidFill>
                <a:latin typeface="Quicksand"/>
              </a:rPr>
              <a:t>mềm</a:t>
            </a:r>
            <a:endParaRPr lang="en-US" sz="3200" dirty="0">
              <a:solidFill>
                <a:srgbClr val="494949"/>
              </a:solidFill>
              <a:latin typeface="Quicksand"/>
            </a:endParaRPr>
          </a:p>
        </p:txBody>
      </p:sp>
      <p:sp>
        <p:nvSpPr>
          <p:cNvPr id="16" name="TextBox 16"/>
          <p:cNvSpPr txBox="1"/>
          <p:nvPr/>
        </p:nvSpPr>
        <p:spPr>
          <a:xfrm>
            <a:off x="13796703" y="3931311"/>
            <a:ext cx="731749" cy="659511"/>
          </a:xfrm>
          <a:prstGeom prst="rect">
            <a:avLst/>
          </a:prstGeom>
        </p:spPr>
        <p:txBody>
          <a:bodyPr lIns="0" tIns="0" rIns="0" bIns="0" rtlCol="0" anchor="t">
            <a:spAutoFit/>
          </a:bodyPr>
          <a:lstStyle/>
          <a:p>
            <a:pPr marL="0" lvl="1" indent="0">
              <a:lnSpc>
                <a:spcPts val="5652"/>
              </a:lnSpc>
              <a:spcBef>
                <a:spcPct val="0"/>
              </a:spcBef>
            </a:pPr>
            <a:r>
              <a:rPr lang="en-US" sz="3600" u="none" dirty="0">
                <a:solidFill>
                  <a:srgbClr val="494949"/>
                </a:solidFill>
                <a:latin typeface="Quicksand"/>
              </a:rPr>
              <a:t>04</a:t>
            </a:r>
          </a:p>
        </p:txBody>
      </p:sp>
      <p:sp>
        <p:nvSpPr>
          <p:cNvPr id="17" name="TextBox 17"/>
          <p:cNvSpPr txBox="1"/>
          <p:nvPr/>
        </p:nvSpPr>
        <p:spPr>
          <a:xfrm>
            <a:off x="4530705" y="5352171"/>
            <a:ext cx="2715079" cy="872034"/>
          </a:xfrm>
          <a:prstGeom prst="rect">
            <a:avLst/>
          </a:prstGeom>
        </p:spPr>
        <p:txBody>
          <a:bodyPr lIns="0" tIns="0" rIns="0" bIns="0" rtlCol="0" anchor="t">
            <a:spAutoFit/>
          </a:bodyPr>
          <a:lstStyle/>
          <a:p>
            <a:pPr marL="0" lvl="0" indent="0" algn="l">
              <a:lnSpc>
                <a:spcPts val="3412"/>
              </a:lnSpc>
              <a:spcBef>
                <a:spcPct val="0"/>
              </a:spcBef>
            </a:pPr>
            <a:r>
              <a:rPr lang="en-US" sz="3200" dirty="0" err="1" smtClean="0">
                <a:solidFill>
                  <a:srgbClr val="494949"/>
                </a:solidFill>
                <a:latin typeface="Quicksand"/>
              </a:rPr>
              <a:t>Ngành</a:t>
            </a:r>
            <a:r>
              <a:rPr lang="en-US" sz="3200" dirty="0" smtClean="0">
                <a:solidFill>
                  <a:srgbClr val="494949"/>
                </a:solidFill>
                <a:latin typeface="Quicksand"/>
              </a:rPr>
              <a:t> </a:t>
            </a:r>
            <a:r>
              <a:rPr lang="en-US" sz="3200" dirty="0" err="1" smtClean="0">
                <a:solidFill>
                  <a:srgbClr val="494949"/>
                </a:solidFill>
                <a:latin typeface="Quicksand"/>
              </a:rPr>
              <a:t>Ruột</a:t>
            </a:r>
            <a:r>
              <a:rPr lang="en-US" sz="3200" dirty="0" smtClean="0">
                <a:solidFill>
                  <a:srgbClr val="494949"/>
                </a:solidFill>
                <a:latin typeface="Quicksand"/>
              </a:rPr>
              <a:t> </a:t>
            </a:r>
            <a:r>
              <a:rPr lang="en-US" sz="3200" dirty="0" err="1" smtClean="0">
                <a:solidFill>
                  <a:srgbClr val="494949"/>
                </a:solidFill>
                <a:latin typeface="Quicksand"/>
              </a:rPr>
              <a:t>khoang</a:t>
            </a:r>
            <a:endParaRPr lang="en-US" sz="3200" dirty="0">
              <a:solidFill>
                <a:srgbClr val="494949"/>
              </a:solidFill>
              <a:latin typeface="Quicksand"/>
            </a:endParaRPr>
          </a:p>
        </p:txBody>
      </p:sp>
      <p:sp>
        <p:nvSpPr>
          <p:cNvPr id="18" name="TextBox 18"/>
          <p:cNvSpPr txBox="1"/>
          <p:nvPr/>
        </p:nvSpPr>
        <p:spPr>
          <a:xfrm>
            <a:off x="6481933" y="3931311"/>
            <a:ext cx="731749" cy="659511"/>
          </a:xfrm>
          <a:prstGeom prst="rect">
            <a:avLst/>
          </a:prstGeom>
        </p:spPr>
        <p:txBody>
          <a:bodyPr lIns="0" tIns="0" rIns="0" bIns="0" rtlCol="0" anchor="t">
            <a:spAutoFit/>
          </a:bodyPr>
          <a:lstStyle/>
          <a:p>
            <a:pPr marL="0" lvl="1" indent="0">
              <a:lnSpc>
                <a:spcPts val="5652"/>
              </a:lnSpc>
              <a:spcBef>
                <a:spcPct val="0"/>
              </a:spcBef>
            </a:pPr>
            <a:r>
              <a:rPr lang="en-US" sz="3600" u="none" dirty="0">
                <a:solidFill>
                  <a:srgbClr val="494949"/>
                </a:solidFill>
                <a:latin typeface="Quicksand"/>
              </a:rPr>
              <a:t>02</a:t>
            </a:r>
          </a:p>
        </p:txBody>
      </p:sp>
      <p:sp>
        <p:nvSpPr>
          <p:cNvPr id="19" name="Freeform 3"/>
          <p:cNvSpPr/>
          <p:nvPr/>
        </p:nvSpPr>
        <p:spPr>
          <a:xfrm>
            <a:off x="15240000" y="3907849"/>
            <a:ext cx="2717876" cy="4359851"/>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CED8FF"/>
          </a:solidFill>
        </p:spPr>
      </p:sp>
      <p:sp>
        <p:nvSpPr>
          <p:cNvPr id="20" name="TextBox 15"/>
          <p:cNvSpPr txBox="1"/>
          <p:nvPr/>
        </p:nvSpPr>
        <p:spPr>
          <a:xfrm>
            <a:off x="15240000" y="5349881"/>
            <a:ext cx="2715079" cy="872034"/>
          </a:xfrm>
          <a:prstGeom prst="rect">
            <a:avLst/>
          </a:prstGeom>
        </p:spPr>
        <p:txBody>
          <a:bodyPr lIns="0" tIns="0" rIns="0" bIns="0" rtlCol="0" anchor="t">
            <a:spAutoFit/>
          </a:bodyPr>
          <a:lstStyle/>
          <a:p>
            <a:pPr marL="0" lvl="0" indent="0" algn="l">
              <a:lnSpc>
                <a:spcPts val="3412"/>
              </a:lnSpc>
              <a:spcBef>
                <a:spcPct val="0"/>
              </a:spcBef>
            </a:pPr>
            <a:r>
              <a:rPr lang="en-US" sz="3200" dirty="0" err="1" smtClean="0">
                <a:solidFill>
                  <a:srgbClr val="494949"/>
                </a:solidFill>
                <a:latin typeface="Quicksand"/>
              </a:rPr>
              <a:t>Ngành</a:t>
            </a:r>
            <a:r>
              <a:rPr lang="en-US" sz="3200" dirty="0" smtClean="0">
                <a:solidFill>
                  <a:srgbClr val="494949"/>
                </a:solidFill>
                <a:latin typeface="Quicksand"/>
              </a:rPr>
              <a:t> </a:t>
            </a:r>
            <a:r>
              <a:rPr lang="en-US" sz="3200" dirty="0" err="1" smtClean="0">
                <a:solidFill>
                  <a:srgbClr val="494949"/>
                </a:solidFill>
                <a:latin typeface="Quicksand"/>
              </a:rPr>
              <a:t>Chân</a:t>
            </a:r>
            <a:r>
              <a:rPr lang="en-US" sz="3200" dirty="0" smtClean="0">
                <a:solidFill>
                  <a:srgbClr val="494949"/>
                </a:solidFill>
                <a:latin typeface="Quicksand"/>
              </a:rPr>
              <a:t> </a:t>
            </a:r>
            <a:r>
              <a:rPr lang="en-US" sz="3200" dirty="0" err="1" smtClean="0">
                <a:solidFill>
                  <a:srgbClr val="494949"/>
                </a:solidFill>
                <a:latin typeface="Quicksand"/>
              </a:rPr>
              <a:t>khớp</a:t>
            </a:r>
            <a:endParaRPr lang="en-US" sz="3200" dirty="0">
              <a:solidFill>
                <a:srgbClr val="494949"/>
              </a:solidFill>
              <a:latin typeface="Quicksand"/>
            </a:endParaRPr>
          </a:p>
        </p:txBody>
      </p:sp>
      <p:sp>
        <p:nvSpPr>
          <p:cNvPr id="21" name="TextBox 16"/>
          <p:cNvSpPr txBox="1"/>
          <p:nvPr/>
        </p:nvSpPr>
        <p:spPr>
          <a:xfrm>
            <a:off x="17226126" y="3925789"/>
            <a:ext cx="731749" cy="659511"/>
          </a:xfrm>
          <a:prstGeom prst="rect">
            <a:avLst/>
          </a:prstGeom>
        </p:spPr>
        <p:txBody>
          <a:bodyPr lIns="0" tIns="0" rIns="0" bIns="0" rtlCol="0" anchor="t">
            <a:spAutoFit/>
          </a:bodyPr>
          <a:lstStyle/>
          <a:p>
            <a:pPr marL="0" lvl="1" indent="0">
              <a:lnSpc>
                <a:spcPts val="5652"/>
              </a:lnSpc>
              <a:spcBef>
                <a:spcPct val="0"/>
              </a:spcBef>
            </a:pPr>
            <a:r>
              <a:rPr lang="en-US" sz="3600" u="none" dirty="0" smtClean="0">
                <a:solidFill>
                  <a:srgbClr val="494949"/>
                </a:solidFill>
                <a:latin typeface="Quicksand"/>
              </a:rPr>
              <a:t>05</a:t>
            </a:r>
            <a:endParaRPr lang="en-US" sz="3600" u="none" dirty="0">
              <a:solidFill>
                <a:srgbClr val="494949"/>
              </a:solidFill>
              <a:latin typeface="Quicksand"/>
            </a:endParaRPr>
          </a:p>
        </p:txBody>
      </p:sp>
    </p:spTree>
    <p:extLst>
      <p:ext uri="{BB962C8B-B14F-4D97-AF65-F5344CB8AC3E}">
        <p14:creationId xmlns:p14="http://schemas.microsoft.com/office/powerpoint/2010/main" val="1434651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arn(inVertical)">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barn(inVertical)">
                                      <p:cBhvr>
                                        <p:cTn id="56" dur="500"/>
                                        <p:tgtEl>
                                          <p:spTgt spid="17"/>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barn(inVertical)">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barn(inVertical)">
                                      <p:cBhvr>
                                        <p:cTn id="66" dur="5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barn(inVertical)">
                                      <p:cBhvr>
                                        <p:cTn id="71" dur="500"/>
                                        <p:tgtEl>
                                          <p:spTgt spid="6"/>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inVertical)">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barn(inVertical)">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21" fill="hold" grpId="0" nodeType="click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barn(inVertical)">
                                      <p:cBhvr>
                                        <p:cTn id="8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P spid="17" grpId="0"/>
      <p:bldP spid="18" grpId="0"/>
      <p:bldP spid="20"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AutoShape 7"/>
          <p:cNvSpPr>
            <a:spLocks noChangeArrowheads="1"/>
          </p:cNvSpPr>
          <p:nvPr/>
        </p:nvSpPr>
        <p:spPr bwMode="auto">
          <a:xfrm>
            <a:off x="10474036" y="228600"/>
            <a:ext cx="7813964" cy="4457700"/>
          </a:xfrm>
          <a:prstGeom prst="wedgeEllipseCallout">
            <a:avLst>
              <a:gd name="adj1" fmla="val -51694"/>
              <a:gd name="adj2" fmla="val 66435"/>
            </a:avLst>
          </a:prstGeom>
          <a:ln>
            <a:headEnd/>
            <a:tailEnd/>
          </a:ln>
        </p:spPr>
        <p:style>
          <a:lnRef idx="1">
            <a:schemeClr val="accent3"/>
          </a:lnRef>
          <a:fillRef idx="2">
            <a:schemeClr val="accent3"/>
          </a:fillRef>
          <a:effectRef idx="1">
            <a:schemeClr val="accent3"/>
          </a:effectRef>
          <a:fontRef idx="minor">
            <a:schemeClr val="dk1"/>
          </a:fontRef>
        </p:style>
        <p:txBody>
          <a:bodyPr lIns="163284" tIns="81642" rIns="163284" bIns="81642"/>
          <a:lstStyle/>
          <a:p>
            <a:pPr algn="ctr"/>
            <a:r>
              <a:rPr lang="en-US" sz="5700" b="1" dirty="0" err="1">
                <a:latin typeface="Times New Roman" pitchFamily="18" charset="0"/>
                <a:cs typeface="Times New Roman" pitchFamily="18" charset="0"/>
              </a:rPr>
              <a:t>Dựa</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vào</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thông</a:t>
            </a:r>
            <a:r>
              <a:rPr lang="en-US" sz="5700" b="1" dirty="0">
                <a:latin typeface="Times New Roman" pitchFamily="18" charset="0"/>
                <a:cs typeface="Times New Roman" pitchFamily="18" charset="0"/>
              </a:rPr>
              <a:t> </a:t>
            </a:r>
            <a:r>
              <a:rPr lang="en-US" sz="5700" b="1" dirty="0" smtClean="0">
                <a:latin typeface="Times New Roman" pitchFamily="18" charset="0"/>
                <a:cs typeface="Times New Roman" pitchFamily="18" charset="0"/>
              </a:rPr>
              <a:t>tin, </a:t>
            </a:r>
            <a:r>
              <a:rPr lang="en-US" sz="5700" b="1" dirty="0" err="1">
                <a:latin typeface="Times New Roman" pitchFamily="18" charset="0"/>
                <a:cs typeface="Times New Roman" pitchFamily="18" charset="0"/>
              </a:rPr>
              <a:t>cho</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biết</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có</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thể</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gặp</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thủy</a:t>
            </a:r>
            <a:r>
              <a:rPr lang="en-US" sz="5700" b="1" dirty="0">
                <a:latin typeface="Times New Roman" pitchFamily="18" charset="0"/>
                <a:cs typeface="Times New Roman" pitchFamily="18" charset="0"/>
              </a:rPr>
              <a:t> </a:t>
            </a:r>
            <a:r>
              <a:rPr lang="en-US" sz="5700" b="1" dirty="0" err="1">
                <a:latin typeface="Times New Roman" pitchFamily="18" charset="0"/>
                <a:cs typeface="Times New Roman" pitchFamily="18" charset="0"/>
              </a:rPr>
              <a:t>tức</a:t>
            </a:r>
            <a:r>
              <a:rPr lang="en-US" sz="5700" b="1" dirty="0">
                <a:latin typeface="Times New Roman" pitchFamily="18" charset="0"/>
                <a:cs typeface="Times New Roman" pitchFamily="18" charset="0"/>
              </a:rPr>
              <a:t> ở </a:t>
            </a:r>
            <a:r>
              <a:rPr lang="en-US" sz="5700" b="1" dirty="0" err="1">
                <a:latin typeface="Times New Roman" pitchFamily="18" charset="0"/>
                <a:cs typeface="Times New Roman" pitchFamily="18" charset="0"/>
              </a:rPr>
              <a:t>đâu</a:t>
            </a:r>
            <a:r>
              <a:rPr lang="en-US" sz="5700" b="1" dirty="0">
                <a:latin typeface="Times New Roman" pitchFamily="18" charset="0"/>
                <a:cs typeface="Times New Roman" pitchFamily="18" charset="0"/>
              </a:rPr>
              <a:t>?</a:t>
            </a:r>
          </a:p>
        </p:txBody>
      </p:sp>
      <p:grpSp>
        <p:nvGrpSpPr>
          <p:cNvPr id="7" name="Group 17"/>
          <p:cNvGrpSpPr>
            <a:grpSpLocks/>
          </p:cNvGrpSpPr>
          <p:nvPr/>
        </p:nvGrpSpPr>
        <p:grpSpPr bwMode="auto">
          <a:xfrm>
            <a:off x="705445" y="228600"/>
            <a:ext cx="9505354" cy="6116180"/>
            <a:chOff x="336" y="528"/>
            <a:chExt cx="2064" cy="1686"/>
          </a:xfrm>
        </p:grpSpPr>
        <p:sp>
          <p:nvSpPr>
            <p:cNvPr id="8" name="Text Box 18"/>
            <p:cNvSpPr txBox="1">
              <a:spLocks noChangeArrowheads="1"/>
            </p:cNvSpPr>
            <p:nvPr/>
          </p:nvSpPr>
          <p:spPr bwMode="auto">
            <a:xfrm>
              <a:off x="701" y="2112"/>
              <a:ext cx="133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i="1" u="sng">
                  <a:solidFill>
                    <a:srgbClr val="0000FF"/>
                  </a:solidFill>
                  <a:latin typeface="Times New Roman" pitchFamily="18" charset="0"/>
                  <a:cs typeface="Times New Roman" pitchFamily="18" charset="0"/>
                </a:rPr>
                <a:t>Thủy tức</a:t>
              </a:r>
            </a:p>
          </p:txBody>
        </p:sp>
        <p:pic>
          <p:nvPicPr>
            <p:cNvPr id="9" name="Picture 24" descr="hyd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 y="528"/>
              <a:ext cx="2064" cy="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a:extLst>
              <a:ext uri="{FF2B5EF4-FFF2-40B4-BE49-F238E27FC236}">
                <a16:creationId xmlns:a16="http://schemas.microsoft.com/office/drawing/2014/main" id="{25BEC23D-BAFB-478F-A764-3E40561F91B9}"/>
              </a:ext>
            </a:extLst>
          </p:cNvPr>
          <p:cNvSpPr txBox="1"/>
          <p:nvPr/>
        </p:nvSpPr>
        <p:spPr>
          <a:xfrm>
            <a:off x="2735707" y="6972300"/>
            <a:ext cx="14044870" cy="1919205"/>
          </a:xfrm>
          <a:prstGeom prst="rect">
            <a:avLst/>
          </a:prstGeom>
          <a:noFill/>
        </p:spPr>
        <p:txBody>
          <a:bodyPr wrap="square" lIns="163284" tIns="81642" rIns="163284" bIns="81642" rtlCol="0">
            <a:spAutoFit/>
          </a:bodyPr>
          <a:lstStyle/>
          <a:p>
            <a:r>
              <a:rPr lang="en-US" sz="5700" dirty="0">
                <a:solidFill>
                  <a:srgbClr val="002060"/>
                </a:solidFill>
                <a:latin typeface="Times New Roman" pitchFamily="18" charset="0"/>
                <a:cs typeface="Times New Roman" pitchFamily="18" charset="0"/>
              </a:rPr>
              <a:t>-&gt; </a:t>
            </a:r>
            <a:r>
              <a:rPr lang="en-US" sz="5700" dirty="0" err="1">
                <a:solidFill>
                  <a:srgbClr val="002060"/>
                </a:solidFill>
                <a:latin typeface="Times New Roman" pitchFamily="18" charset="0"/>
                <a:cs typeface="Times New Roman" pitchFamily="18" charset="0"/>
              </a:rPr>
              <a:t>Sống</a:t>
            </a:r>
            <a:r>
              <a:rPr lang="en-US" sz="5700" dirty="0">
                <a:solidFill>
                  <a:srgbClr val="002060"/>
                </a:solidFill>
                <a:latin typeface="Times New Roman" pitchFamily="18" charset="0"/>
                <a:cs typeface="Times New Roman" pitchFamily="18" charset="0"/>
              </a:rPr>
              <a:t> ở </a:t>
            </a:r>
            <a:r>
              <a:rPr lang="en-US" sz="5700" dirty="0" err="1">
                <a:solidFill>
                  <a:srgbClr val="002060"/>
                </a:solidFill>
                <a:latin typeface="Times New Roman" pitchFamily="18" charset="0"/>
                <a:cs typeface="Times New Roman" pitchFamily="18" charset="0"/>
              </a:rPr>
              <a:t>nước</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ngọt</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trong</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các</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ao</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hồ</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giếng</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nước</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trong</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và</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lặng</a:t>
            </a:r>
            <a:endParaRPr lang="en-US" sz="57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5650780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Text Box 7"/>
          <p:cNvSpPr txBox="1">
            <a:spLocks noChangeArrowheads="1"/>
          </p:cNvSpPr>
          <p:nvPr/>
        </p:nvSpPr>
        <p:spPr bwMode="auto">
          <a:xfrm>
            <a:off x="304800" y="281645"/>
            <a:ext cx="15163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000" b="1" dirty="0" smtClean="0">
                <a:solidFill>
                  <a:srgbClr val="FF0000"/>
                </a:solidFill>
                <a:latin typeface="Times New Roman" pitchFamily="18" charset="0"/>
                <a:cs typeface="Times New Roman" pitchFamily="18" charset="0"/>
              </a:rPr>
              <a:t>HÌNH </a:t>
            </a:r>
            <a:r>
              <a:rPr lang="en-US" sz="5000" b="1" dirty="0">
                <a:solidFill>
                  <a:srgbClr val="FF0000"/>
                </a:solidFill>
                <a:latin typeface="Times New Roman" pitchFamily="18" charset="0"/>
                <a:cs typeface="Times New Roman" pitchFamily="18" charset="0"/>
              </a:rPr>
              <a:t>DẠNG NGOÀI VÀ DI CHUYỂN</a:t>
            </a:r>
          </a:p>
        </p:txBody>
      </p:sp>
      <p:sp>
        <p:nvSpPr>
          <p:cNvPr id="7176" name="Line 8"/>
          <p:cNvSpPr>
            <a:spLocks noChangeShapeType="1"/>
          </p:cNvSpPr>
          <p:nvPr/>
        </p:nvSpPr>
        <p:spPr bwMode="auto">
          <a:xfrm flipH="1">
            <a:off x="9144000" y="2857500"/>
            <a:ext cx="92076" cy="742950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pic>
        <p:nvPicPr>
          <p:cNvPr id="21514" name="Picture 10" descr="QUES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210676" y="2793207"/>
            <a:ext cx="695324" cy="521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thuy tuc hd ngo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3601" y="5486400"/>
            <a:ext cx="4657726" cy="412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8" name="Text Box 14"/>
          <p:cNvSpPr txBox="1">
            <a:spLocks noChangeArrowheads="1"/>
          </p:cNvSpPr>
          <p:nvPr/>
        </p:nvSpPr>
        <p:spPr bwMode="auto">
          <a:xfrm>
            <a:off x="9448800" y="9601200"/>
            <a:ext cx="85344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i="1" u="sng">
                <a:latin typeface="Times New Roman" pitchFamily="18" charset="0"/>
                <a:cs typeface="Times New Roman" pitchFamily="18" charset="0"/>
              </a:rPr>
              <a:t>Hình dạng ngoài của thủy tức</a:t>
            </a:r>
          </a:p>
        </p:txBody>
      </p:sp>
      <p:sp>
        <p:nvSpPr>
          <p:cNvPr id="21519" name="Line 15"/>
          <p:cNvSpPr>
            <a:spLocks noChangeShapeType="1"/>
          </p:cNvSpPr>
          <p:nvPr/>
        </p:nvSpPr>
        <p:spPr bwMode="auto">
          <a:xfrm flipV="1">
            <a:off x="12039600" y="8229600"/>
            <a:ext cx="2286000" cy="68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21521" name="Line 17"/>
          <p:cNvSpPr>
            <a:spLocks noChangeShapeType="1"/>
          </p:cNvSpPr>
          <p:nvPr/>
        </p:nvSpPr>
        <p:spPr bwMode="auto">
          <a:xfrm flipV="1">
            <a:off x="12954000" y="6722270"/>
            <a:ext cx="13716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21522" name="Line 18"/>
          <p:cNvSpPr>
            <a:spLocks noChangeShapeType="1"/>
          </p:cNvSpPr>
          <p:nvPr/>
        </p:nvSpPr>
        <p:spPr bwMode="auto">
          <a:xfrm>
            <a:off x="12801600" y="6036470"/>
            <a:ext cx="1524000" cy="6858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21523" name="Text Box 19"/>
          <p:cNvSpPr txBox="1">
            <a:spLocks noChangeArrowheads="1"/>
          </p:cNvSpPr>
          <p:nvPr/>
        </p:nvSpPr>
        <p:spPr bwMode="auto">
          <a:xfrm>
            <a:off x="14020800" y="7750970"/>
            <a:ext cx="1371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a:solidFill>
                  <a:srgbClr val="0000FF"/>
                </a:solidFill>
                <a:latin typeface="Times New Roman" pitchFamily="18" charset="0"/>
                <a:cs typeface="Times New Roman" pitchFamily="18" charset="0"/>
              </a:rPr>
              <a:t>Đế</a:t>
            </a:r>
          </a:p>
        </p:txBody>
      </p:sp>
      <p:sp>
        <p:nvSpPr>
          <p:cNvPr id="21525" name="Text Box 21"/>
          <p:cNvSpPr txBox="1">
            <a:spLocks noChangeArrowheads="1"/>
          </p:cNvSpPr>
          <p:nvPr/>
        </p:nvSpPr>
        <p:spPr bwMode="auto">
          <a:xfrm>
            <a:off x="14020800" y="6379370"/>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a:solidFill>
                  <a:srgbClr val="0000FF"/>
                </a:solidFill>
                <a:latin typeface="Times New Roman" pitchFamily="18" charset="0"/>
                <a:cs typeface="Times New Roman" pitchFamily="18" charset="0"/>
              </a:rPr>
              <a:t>Tua miệng</a:t>
            </a:r>
          </a:p>
        </p:txBody>
      </p:sp>
      <p:sp>
        <p:nvSpPr>
          <p:cNvPr id="21526" name="Text Box 22"/>
          <p:cNvSpPr txBox="1">
            <a:spLocks noChangeArrowheads="1"/>
          </p:cNvSpPr>
          <p:nvPr/>
        </p:nvSpPr>
        <p:spPr bwMode="auto">
          <a:xfrm>
            <a:off x="192667" y="2902744"/>
            <a:ext cx="8494134"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300" b="1">
                <a:latin typeface="Times New Roman" pitchFamily="18" charset="0"/>
                <a:cs typeface="Times New Roman" pitchFamily="18" charset="0"/>
              </a:rPr>
              <a:t>- Cấu tạo ngoài: hình trụ dài</a:t>
            </a:r>
          </a:p>
        </p:txBody>
      </p:sp>
      <p:sp>
        <p:nvSpPr>
          <p:cNvPr id="21529" name="Text Box 25"/>
          <p:cNvSpPr txBox="1">
            <a:spLocks noChangeArrowheads="1"/>
          </p:cNvSpPr>
          <p:nvPr/>
        </p:nvSpPr>
        <p:spPr bwMode="auto">
          <a:xfrm>
            <a:off x="8991600" y="5143501"/>
            <a:ext cx="243840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solidFill>
                  <a:srgbClr val="0000FF"/>
                </a:solidFill>
                <a:latin typeface="Times New Roman" pitchFamily="18" charset="0"/>
                <a:cs typeface="Times New Roman" pitchFamily="18" charset="0"/>
              </a:rPr>
              <a:t>Lỗ miệng</a:t>
            </a:r>
          </a:p>
        </p:txBody>
      </p:sp>
      <p:sp>
        <p:nvSpPr>
          <p:cNvPr id="21530" name="AutoShape 26"/>
          <p:cNvSpPr>
            <a:spLocks noChangeArrowheads="1"/>
          </p:cNvSpPr>
          <p:nvPr/>
        </p:nvSpPr>
        <p:spPr bwMode="auto">
          <a:xfrm>
            <a:off x="9906000" y="2743200"/>
            <a:ext cx="8077200" cy="914400"/>
          </a:xfrm>
          <a:prstGeom prst="wedgeRectCallout">
            <a:avLst>
              <a:gd name="adj1" fmla="val -44222"/>
              <a:gd name="adj2" fmla="val 100000"/>
            </a:avLst>
          </a:prstGeom>
          <a:solidFill>
            <a:schemeClr val="tx2"/>
          </a:solidFill>
          <a:ln w="9525">
            <a:solidFill>
              <a:schemeClr val="tx1"/>
            </a:solidFill>
            <a:miter lim="800000"/>
            <a:headEnd/>
            <a:tailEnd/>
          </a:ln>
        </p:spPr>
        <p:txBody>
          <a:bodyPr lIns="163284" tIns="81642" rIns="163284" bIns="81642"/>
          <a:lstStyle/>
          <a:p>
            <a:pPr algn="ctr"/>
            <a:r>
              <a:rPr lang="en-US" b="1">
                <a:solidFill>
                  <a:schemeClr val="bg1"/>
                </a:solidFill>
                <a:latin typeface="Times New Roman" pitchFamily="18" charset="0"/>
                <a:cs typeface="Times New Roman" pitchFamily="18" charset="0"/>
              </a:rPr>
              <a:t>Trình bày hình dạng, cấu tạo ngoài của thủy tức?</a:t>
            </a:r>
          </a:p>
        </p:txBody>
      </p:sp>
      <p:pic>
        <p:nvPicPr>
          <p:cNvPr id="21531" name="Picture 27" descr="Image-187"/>
          <p:cNvPicPr>
            <a:picLocks noChangeAspect="1" noChangeArrowheads="1"/>
          </p:cNvPicPr>
          <p:nvPr/>
        </p:nvPicPr>
        <p:blipFill>
          <a:blip r:embed="rId4">
            <a:extLst>
              <a:ext uri="{28A0092B-C50C-407E-A947-70E740481C1C}">
                <a14:useLocalDpi xmlns:a14="http://schemas.microsoft.com/office/drawing/2010/main" val="0"/>
              </a:ext>
            </a:extLst>
          </a:blip>
          <a:srcRect r="59511"/>
          <a:stretch>
            <a:fillRect/>
          </a:stretch>
        </p:blipFill>
        <p:spPr bwMode="auto">
          <a:xfrm>
            <a:off x="13563600" y="3771900"/>
            <a:ext cx="472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32" name="Text Box 28"/>
          <p:cNvSpPr txBox="1">
            <a:spLocks noChangeArrowheads="1"/>
          </p:cNvSpPr>
          <p:nvPr/>
        </p:nvSpPr>
        <p:spPr bwMode="auto">
          <a:xfrm>
            <a:off x="0" y="4232780"/>
            <a:ext cx="86868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300" b="1">
                <a:latin typeface="Times New Roman" pitchFamily="18" charset="0"/>
                <a:cs typeface="Times New Roman" pitchFamily="18" charset="0"/>
              </a:rPr>
              <a:t>  + Phần dưới là đế </a:t>
            </a:r>
            <a:r>
              <a:rPr lang="en-US" sz="4300" b="1">
                <a:latin typeface="Times New Roman" pitchFamily="18" charset="0"/>
                <a:cs typeface="Times New Roman" pitchFamily="18" charset="0"/>
                <a:sym typeface="Wingdings" pitchFamily="2" charset="2"/>
              </a:rPr>
              <a:t></a:t>
            </a:r>
            <a:r>
              <a:rPr lang="en-US" sz="4300" b="1">
                <a:latin typeface="Times New Roman" pitchFamily="18" charset="0"/>
                <a:cs typeface="Times New Roman" pitchFamily="18" charset="0"/>
              </a:rPr>
              <a:t> bám.</a:t>
            </a:r>
          </a:p>
        </p:txBody>
      </p:sp>
      <p:sp>
        <p:nvSpPr>
          <p:cNvPr id="21533" name="Text Box 29"/>
          <p:cNvSpPr txBox="1">
            <a:spLocks noChangeArrowheads="1"/>
          </p:cNvSpPr>
          <p:nvPr/>
        </p:nvSpPr>
        <p:spPr bwMode="auto">
          <a:xfrm>
            <a:off x="152400" y="5882339"/>
            <a:ext cx="88392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300" b="1">
                <a:latin typeface="Times New Roman" pitchFamily="18" charset="0"/>
                <a:cs typeface="Times New Roman" pitchFamily="18" charset="0"/>
              </a:rPr>
              <a:t>  + Phần trên có lỗ miệng, xung quanh có các tua miệng.</a:t>
            </a:r>
          </a:p>
        </p:txBody>
      </p:sp>
      <p:sp>
        <p:nvSpPr>
          <p:cNvPr id="21535" name="Freeform 31"/>
          <p:cNvSpPr>
            <a:spLocks/>
          </p:cNvSpPr>
          <p:nvPr/>
        </p:nvSpPr>
        <p:spPr bwMode="auto">
          <a:xfrm>
            <a:off x="11277600" y="5486400"/>
            <a:ext cx="457200" cy="2171700"/>
          </a:xfrm>
          <a:custGeom>
            <a:avLst/>
            <a:gdLst>
              <a:gd name="T0" fmla="*/ 2147483647 w 336"/>
              <a:gd name="T1" fmla="*/ 2147483647 h 624"/>
              <a:gd name="T2" fmla="*/ 2147483647 w 336"/>
              <a:gd name="T3" fmla="*/ 2147483647 h 624"/>
              <a:gd name="T4" fmla="*/ 0 w 336"/>
              <a:gd name="T5" fmla="*/ 0 h 624"/>
              <a:gd name="T6" fmla="*/ 0 60000 65536"/>
              <a:gd name="T7" fmla="*/ 0 60000 65536"/>
              <a:gd name="T8" fmla="*/ 0 60000 65536"/>
              <a:gd name="T9" fmla="*/ 0 w 336"/>
              <a:gd name="T10" fmla="*/ 0 h 624"/>
              <a:gd name="T11" fmla="*/ 336 w 336"/>
              <a:gd name="T12" fmla="*/ 624 h 624"/>
            </a:gdLst>
            <a:ahLst/>
            <a:cxnLst>
              <a:cxn ang="T6">
                <a:pos x="T0" y="T1"/>
              </a:cxn>
              <a:cxn ang="T7">
                <a:pos x="T2" y="T3"/>
              </a:cxn>
              <a:cxn ang="T8">
                <a:pos x="T4" y="T5"/>
              </a:cxn>
            </a:cxnLst>
            <a:rect l="T9" t="T10" r="T11" b="T12"/>
            <a:pathLst>
              <a:path w="336" h="624">
                <a:moveTo>
                  <a:pt x="336" y="624"/>
                </a:moveTo>
                <a:lnTo>
                  <a:pt x="336" y="144"/>
                </a:lnTo>
                <a:lnTo>
                  <a:pt x="0" y="0"/>
                </a:lnTo>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21536" name="AutoShape 32"/>
          <p:cNvSpPr>
            <a:spLocks noChangeArrowheads="1"/>
          </p:cNvSpPr>
          <p:nvPr/>
        </p:nvSpPr>
        <p:spPr bwMode="auto">
          <a:xfrm>
            <a:off x="9753600" y="2743200"/>
            <a:ext cx="8534400" cy="914400"/>
          </a:xfrm>
          <a:prstGeom prst="wedgeRectCallout">
            <a:avLst>
              <a:gd name="adj1" fmla="val -40958"/>
              <a:gd name="adj2" fmla="val 112500"/>
            </a:avLst>
          </a:prstGeom>
          <a:solidFill>
            <a:schemeClr val="tx2"/>
          </a:solidFill>
          <a:ln w="9525">
            <a:solidFill>
              <a:schemeClr val="tx1"/>
            </a:solidFill>
            <a:miter lim="800000"/>
            <a:headEnd/>
            <a:tailEnd/>
          </a:ln>
        </p:spPr>
        <p:txBody>
          <a:bodyPr lIns="163284" tIns="81642" rIns="163284" bIns="81642"/>
          <a:lstStyle/>
          <a:p>
            <a:pPr algn="ctr"/>
            <a:r>
              <a:rPr lang="en-US" sz="3600" b="1">
                <a:solidFill>
                  <a:schemeClr val="bg1"/>
                </a:solidFill>
                <a:latin typeface="Times New Roman" pitchFamily="18" charset="0"/>
                <a:cs typeface="Times New Roman" pitchFamily="18" charset="0"/>
              </a:rPr>
              <a:t>Cho biết kiểu đối xứng của thủy tức?</a:t>
            </a:r>
          </a:p>
        </p:txBody>
      </p:sp>
      <p:sp>
        <p:nvSpPr>
          <p:cNvPr id="21537" name="Line 33"/>
          <p:cNvSpPr>
            <a:spLocks noChangeShapeType="1"/>
          </p:cNvSpPr>
          <p:nvPr/>
        </p:nvSpPr>
        <p:spPr bwMode="auto">
          <a:xfrm>
            <a:off x="11887200" y="4686300"/>
            <a:ext cx="0" cy="457200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21538" name="Text Box 34"/>
          <p:cNvSpPr txBox="1">
            <a:spLocks noChangeArrowheads="1"/>
          </p:cNvSpPr>
          <p:nvPr/>
        </p:nvSpPr>
        <p:spPr bwMode="auto">
          <a:xfrm>
            <a:off x="9448800" y="4229101"/>
            <a:ext cx="472440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a:latin typeface="Times New Roman" pitchFamily="18" charset="0"/>
                <a:cs typeface="Times New Roman" pitchFamily="18" charset="0"/>
              </a:rPr>
              <a:t>Trục đối xứng</a:t>
            </a:r>
          </a:p>
        </p:txBody>
      </p:sp>
      <p:sp>
        <p:nvSpPr>
          <p:cNvPr id="21539" name="Text Box 35"/>
          <p:cNvSpPr txBox="1">
            <a:spLocks noChangeArrowheads="1"/>
          </p:cNvSpPr>
          <p:nvPr/>
        </p:nvSpPr>
        <p:spPr bwMode="auto">
          <a:xfrm>
            <a:off x="0" y="8274844"/>
            <a:ext cx="92964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4300" b="1">
                <a:latin typeface="Times New Roman" pitchFamily="18" charset="0"/>
                <a:cs typeface="Times New Roman" pitchFamily="18" charset="0"/>
              </a:rPr>
              <a:t>  + Đối xứng tỏa tròn.</a:t>
            </a:r>
          </a:p>
        </p:txBody>
      </p:sp>
    </p:spTree>
    <p:extLst>
      <p:ext uri="{BB962C8B-B14F-4D97-AF65-F5344CB8AC3E}">
        <p14:creationId xmlns:p14="http://schemas.microsoft.com/office/powerpoint/2010/main" val="8946378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 calcmode="lin" valueType="num">
                                      <p:cBhvr additive="base">
                                        <p:cTn id="7" dur="500" fill="hold"/>
                                        <p:tgtEl>
                                          <p:spTgt spid="21511"/>
                                        </p:tgtEl>
                                        <p:attrNameLst>
                                          <p:attrName>ppt_x</p:attrName>
                                        </p:attrNameLst>
                                      </p:cBhvr>
                                      <p:tavLst>
                                        <p:tav tm="0">
                                          <p:val>
                                            <p:strVal val="#ppt_x"/>
                                          </p:val>
                                        </p:tav>
                                        <p:tav tm="100000">
                                          <p:val>
                                            <p:strVal val="#ppt_x"/>
                                          </p:val>
                                        </p:tav>
                                      </p:tavLst>
                                    </p:anim>
                                    <p:anim calcmode="lin" valueType="num">
                                      <p:cBhvr additive="base">
                                        <p:cTn id="8" dur="500" fill="hold"/>
                                        <p:tgtEl>
                                          <p:spTgt spid="21511"/>
                                        </p:tgtEl>
                                        <p:attrNameLst>
                                          <p:attrName>ppt_y</p:attrName>
                                        </p:attrNameLst>
                                      </p:cBhvr>
                                      <p:tavLst>
                                        <p:tav tm="0">
                                          <p:val>
                                            <p:strVal val="1+#ppt_h/2"/>
                                          </p:val>
                                        </p:tav>
                                        <p:tav tm="100000">
                                          <p:val>
                                            <p:strVal val="#ppt_y"/>
                                          </p:val>
                                        </p:tav>
                                      </p:tavLst>
                                    </p:anim>
                                  </p:childTnLst>
                                </p:cTn>
                              </p:par>
                              <p:par>
                                <p:cTn id="9" presetID="50" presetClass="entr" presetSubtype="0" decel="100000" fill="hold" nodeType="withEffect">
                                  <p:stCondLst>
                                    <p:cond delay="0"/>
                                  </p:stCondLst>
                                  <p:childTnLst>
                                    <p:set>
                                      <p:cBhvr>
                                        <p:cTn id="10" dur="1" fill="hold">
                                          <p:stCondLst>
                                            <p:cond delay="0"/>
                                          </p:stCondLst>
                                        </p:cTn>
                                        <p:tgtEl>
                                          <p:spTgt spid="21514"/>
                                        </p:tgtEl>
                                        <p:attrNameLst>
                                          <p:attrName>style.visibility</p:attrName>
                                        </p:attrNameLst>
                                      </p:cBhvr>
                                      <p:to>
                                        <p:strVal val="visible"/>
                                      </p:to>
                                    </p:set>
                                    <p:anim calcmode="lin" valueType="num">
                                      <p:cBhvr>
                                        <p:cTn id="11" dur="500" fill="hold"/>
                                        <p:tgtEl>
                                          <p:spTgt spid="21514"/>
                                        </p:tgtEl>
                                        <p:attrNameLst>
                                          <p:attrName>ppt_w</p:attrName>
                                        </p:attrNameLst>
                                      </p:cBhvr>
                                      <p:tavLst>
                                        <p:tav tm="0">
                                          <p:val>
                                            <p:strVal val="#ppt_w+.3"/>
                                          </p:val>
                                        </p:tav>
                                        <p:tav tm="100000">
                                          <p:val>
                                            <p:strVal val="#ppt_w"/>
                                          </p:val>
                                        </p:tav>
                                      </p:tavLst>
                                    </p:anim>
                                    <p:anim calcmode="lin" valueType="num">
                                      <p:cBhvr>
                                        <p:cTn id="12" dur="500" fill="hold"/>
                                        <p:tgtEl>
                                          <p:spTgt spid="21514"/>
                                        </p:tgtEl>
                                        <p:attrNameLst>
                                          <p:attrName>ppt_h</p:attrName>
                                        </p:attrNameLst>
                                      </p:cBhvr>
                                      <p:tavLst>
                                        <p:tav tm="0">
                                          <p:val>
                                            <p:strVal val="#ppt_h"/>
                                          </p:val>
                                        </p:tav>
                                        <p:tav tm="100000">
                                          <p:val>
                                            <p:strVal val="#ppt_h"/>
                                          </p:val>
                                        </p:tav>
                                      </p:tavLst>
                                    </p:anim>
                                    <p:animEffect transition="in" filter="fade">
                                      <p:cBhvr>
                                        <p:cTn id="13" dur="500"/>
                                        <p:tgtEl>
                                          <p:spTgt spid="215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1530"/>
                                        </p:tgtEl>
                                        <p:attrNameLst>
                                          <p:attrName>style.visibility</p:attrName>
                                        </p:attrNameLst>
                                      </p:cBhvr>
                                      <p:to>
                                        <p:strVal val="visible"/>
                                      </p:to>
                                    </p:set>
                                    <p:animEffect transition="in" filter="blinds(horizontal)">
                                      <p:cBhvr>
                                        <p:cTn id="18" dur="500"/>
                                        <p:tgtEl>
                                          <p:spTgt spid="21530"/>
                                        </p:tgtEl>
                                      </p:cBhvr>
                                    </p:animEffect>
                                  </p:childTnLst>
                                </p:cTn>
                              </p:par>
                              <p:par>
                                <p:cTn id="19" presetID="3" presetClass="entr" presetSubtype="10" fill="hold" nodeType="withEffect">
                                  <p:stCondLst>
                                    <p:cond delay="0"/>
                                  </p:stCondLst>
                                  <p:childTnLst>
                                    <p:set>
                                      <p:cBhvr>
                                        <p:cTn id="20" dur="1" fill="hold">
                                          <p:stCondLst>
                                            <p:cond delay="0"/>
                                          </p:stCondLst>
                                        </p:cTn>
                                        <p:tgtEl>
                                          <p:spTgt spid="21531"/>
                                        </p:tgtEl>
                                        <p:attrNameLst>
                                          <p:attrName>style.visibility</p:attrName>
                                        </p:attrNameLst>
                                      </p:cBhvr>
                                      <p:to>
                                        <p:strVal val="visible"/>
                                      </p:to>
                                    </p:set>
                                    <p:animEffect transition="in" filter="blinds(horizontal)">
                                      <p:cBhvr>
                                        <p:cTn id="21" dur="500"/>
                                        <p:tgtEl>
                                          <p:spTgt spid="2153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1529"/>
                                        </p:tgtEl>
                                        <p:attrNameLst>
                                          <p:attrName>style.visibility</p:attrName>
                                        </p:attrNameLst>
                                      </p:cBhvr>
                                      <p:to>
                                        <p:strVal val="visible"/>
                                      </p:to>
                                    </p:set>
                                    <p:animEffect transition="in" filter="blinds(horizontal)">
                                      <p:cBhvr>
                                        <p:cTn id="24" dur="500"/>
                                        <p:tgtEl>
                                          <p:spTgt spid="21529"/>
                                        </p:tgtEl>
                                      </p:cBhvr>
                                    </p:animEffect>
                                  </p:childTnLst>
                                </p:cTn>
                              </p:par>
                              <p:par>
                                <p:cTn id="25" presetID="3" presetClass="entr" presetSubtype="10" fill="hold" nodeType="withEffect">
                                  <p:stCondLst>
                                    <p:cond delay="0"/>
                                  </p:stCondLst>
                                  <p:childTnLst>
                                    <p:set>
                                      <p:cBhvr>
                                        <p:cTn id="26" dur="1" fill="hold">
                                          <p:stCondLst>
                                            <p:cond delay="0"/>
                                          </p:stCondLst>
                                        </p:cTn>
                                        <p:tgtEl>
                                          <p:spTgt spid="21517"/>
                                        </p:tgtEl>
                                        <p:attrNameLst>
                                          <p:attrName>style.visibility</p:attrName>
                                        </p:attrNameLst>
                                      </p:cBhvr>
                                      <p:to>
                                        <p:strVal val="visible"/>
                                      </p:to>
                                    </p:set>
                                    <p:animEffect transition="in" filter="blinds(horizontal)">
                                      <p:cBhvr>
                                        <p:cTn id="27" dur="500"/>
                                        <p:tgtEl>
                                          <p:spTgt spid="21517"/>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1525"/>
                                        </p:tgtEl>
                                        <p:attrNameLst>
                                          <p:attrName>style.visibility</p:attrName>
                                        </p:attrNameLst>
                                      </p:cBhvr>
                                      <p:to>
                                        <p:strVal val="visible"/>
                                      </p:to>
                                    </p:set>
                                    <p:animEffect transition="in" filter="blinds(horizontal)">
                                      <p:cBhvr>
                                        <p:cTn id="30" dur="500"/>
                                        <p:tgtEl>
                                          <p:spTgt spid="2152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1535"/>
                                        </p:tgtEl>
                                        <p:attrNameLst>
                                          <p:attrName>style.visibility</p:attrName>
                                        </p:attrNameLst>
                                      </p:cBhvr>
                                      <p:to>
                                        <p:strVal val="visible"/>
                                      </p:to>
                                    </p:set>
                                    <p:animEffect transition="in" filter="blinds(horizontal)">
                                      <p:cBhvr>
                                        <p:cTn id="33" dur="500"/>
                                        <p:tgtEl>
                                          <p:spTgt spid="21535"/>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1522"/>
                                        </p:tgtEl>
                                        <p:attrNameLst>
                                          <p:attrName>style.visibility</p:attrName>
                                        </p:attrNameLst>
                                      </p:cBhvr>
                                      <p:to>
                                        <p:strVal val="visible"/>
                                      </p:to>
                                    </p:set>
                                    <p:animEffect transition="in" filter="blinds(horizontal)">
                                      <p:cBhvr>
                                        <p:cTn id="36" dur="500"/>
                                        <p:tgtEl>
                                          <p:spTgt spid="21522"/>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1521"/>
                                        </p:tgtEl>
                                        <p:attrNameLst>
                                          <p:attrName>style.visibility</p:attrName>
                                        </p:attrNameLst>
                                      </p:cBhvr>
                                      <p:to>
                                        <p:strVal val="visible"/>
                                      </p:to>
                                    </p:set>
                                    <p:animEffect transition="in" filter="blinds(horizontal)">
                                      <p:cBhvr>
                                        <p:cTn id="39" dur="500"/>
                                        <p:tgtEl>
                                          <p:spTgt spid="21521"/>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21523"/>
                                        </p:tgtEl>
                                        <p:attrNameLst>
                                          <p:attrName>style.visibility</p:attrName>
                                        </p:attrNameLst>
                                      </p:cBhvr>
                                      <p:to>
                                        <p:strVal val="visible"/>
                                      </p:to>
                                    </p:set>
                                    <p:animEffect transition="in" filter="blinds(horizontal)">
                                      <p:cBhvr>
                                        <p:cTn id="42" dur="500"/>
                                        <p:tgtEl>
                                          <p:spTgt spid="2152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21519"/>
                                        </p:tgtEl>
                                        <p:attrNameLst>
                                          <p:attrName>style.visibility</p:attrName>
                                        </p:attrNameLst>
                                      </p:cBhvr>
                                      <p:to>
                                        <p:strVal val="visible"/>
                                      </p:to>
                                    </p:set>
                                    <p:animEffect transition="in" filter="blinds(horizontal)">
                                      <p:cBhvr>
                                        <p:cTn id="45" dur="500"/>
                                        <p:tgtEl>
                                          <p:spTgt spid="2151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1518"/>
                                        </p:tgtEl>
                                        <p:attrNameLst>
                                          <p:attrName>style.visibility</p:attrName>
                                        </p:attrNameLst>
                                      </p:cBhvr>
                                      <p:to>
                                        <p:strVal val="visible"/>
                                      </p:to>
                                    </p:set>
                                    <p:animEffect transition="in" filter="blinds(horizontal)">
                                      <p:cBhvr>
                                        <p:cTn id="48" dur="500"/>
                                        <p:tgtEl>
                                          <p:spTgt spid="21518"/>
                                        </p:tgtEl>
                                      </p:cBhvr>
                                    </p:animEffect>
                                  </p:childTnLst>
                                </p:cTn>
                              </p:par>
                              <p:par>
                                <p:cTn id="49" presetID="21" presetClass="emph" presetSubtype="0" repeatCount="indefinite" fill="hold" grpId="1" nodeType="withEffect">
                                  <p:stCondLst>
                                    <p:cond delay="0"/>
                                  </p:stCondLst>
                                  <p:childTnLst>
                                    <p:animClr clrSpc="hsl" dir="cw">
                                      <p:cBhvr override="childStyle">
                                        <p:cTn id="50" dur="500" fill="hold"/>
                                        <p:tgtEl>
                                          <p:spTgt spid="21523"/>
                                        </p:tgtEl>
                                        <p:attrNameLst>
                                          <p:attrName>style.color</p:attrName>
                                        </p:attrNameLst>
                                      </p:cBhvr>
                                      <p:by>
                                        <p:hsl h="7200000" s="0" l="0"/>
                                      </p:by>
                                    </p:animClr>
                                    <p:animClr clrSpc="hsl" dir="cw">
                                      <p:cBhvr>
                                        <p:cTn id="51" dur="500" fill="hold"/>
                                        <p:tgtEl>
                                          <p:spTgt spid="21523"/>
                                        </p:tgtEl>
                                        <p:attrNameLst>
                                          <p:attrName>fillcolor</p:attrName>
                                        </p:attrNameLst>
                                      </p:cBhvr>
                                      <p:by>
                                        <p:hsl h="7200000" s="0" l="0"/>
                                      </p:by>
                                    </p:animClr>
                                    <p:animClr clrSpc="hsl" dir="cw">
                                      <p:cBhvr>
                                        <p:cTn id="52" dur="500" fill="hold"/>
                                        <p:tgtEl>
                                          <p:spTgt spid="21523"/>
                                        </p:tgtEl>
                                        <p:attrNameLst>
                                          <p:attrName>stroke.color</p:attrName>
                                        </p:attrNameLst>
                                      </p:cBhvr>
                                      <p:by>
                                        <p:hsl h="7200000" s="0" l="0"/>
                                      </p:by>
                                    </p:animClr>
                                    <p:set>
                                      <p:cBhvr>
                                        <p:cTn id="53" dur="500" fill="hold"/>
                                        <p:tgtEl>
                                          <p:spTgt spid="21523"/>
                                        </p:tgtEl>
                                        <p:attrNameLst>
                                          <p:attrName>fill.type</p:attrName>
                                        </p:attrNameLst>
                                      </p:cBhvr>
                                      <p:to>
                                        <p:strVal val="solid"/>
                                      </p:to>
                                    </p:set>
                                  </p:childTnLst>
                                </p:cTn>
                              </p:par>
                              <p:par>
                                <p:cTn id="54" presetID="21" presetClass="emph" presetSubtype="0" repeatCount="indefinite" fill="hold" grpId="1" nodeType="withEffect">
                                  <p:stCondLst>
                                    <p:cond delay="0"/>
                                  </p:stCondLst>
                                  <p:childTnLst>
                                    <p:animClr clrSpc="hsl" dir="cw">
                                      <p:cBhvr override="childStyle">
                                        <p:cTn id="55" dur="500" fill="hold"/>
                                        <p:tgtEl>
                                          <p:spTgt spid="21525"/>
                                        </p:tgtEl>
                                        <p:attrNameLst>
                                          <p:attrName>style.color</p:attrName>
                                        </p:attrNameLst>
                                      </p:cBhvr>
                                      <p:by>
                                        <p:hsl h="7200000" s="0" l="0"/>
                                      </p:by>
                                    </p:animClr>
                                    <p:animClr clrSpc="hsl" dir="cw">
                                      <p:cBhvr>
                                        <p:cTn id="56" dur="500" fill="hold"/>
                                        <p:tgtEl>
                                          <p:spTgt spid="21525"/>
                                        </p:tgtEl>
                                        <p:attrNameLst>
                                          <p:attrName>fillcolor</p:attrName>
                                        </p:attrNameLst>
                                      </p:cBhvr>
                                      <p:by>
                                        <p:hsl h="7200000" s="0" l="0"/>
                                      </p:by>
                                    </p:animClr>
                                    <p:animClr clrSpc="hsl" dir="cw">
                                      <p:cBhvr>
                                        <p:cTn id="57" dur="500" fill="hold"/>
                                        <p:tgtEl>
                                          <p:spTgt spid="21525"/>
                                        </p:tgtEl>
                                        <p:attrNameLst>
                                          <p:attrName>stroke.color</p:attrName>
                                        </p:attrNameLst>
                                      </p:cBhvr>
                                      <p:by>
                                        <p:hsl h="7200000" s="0" l="0"/>
                                      </p:by>
                                    </p:animClr>
                                    <p:set>
                                      <p:cBhvr>
                                        <p:cTn id="58" dur="500" fill="hold"/>
                                        <p:tgtEl>
                                          <p:spTgt spid="21525"/>
                                        </p:tgtEl>
                                        <p:attrNameLst>
                                          <p:attrName>fill.type</p:attrName>
                                        </p:attrNameLst>
                                      </p:cBhvr>
                                      <p:to>
                                        <p:strVal val="solid"/>
                                      </p:to>
                                    </p:set>
                                  </p:childTnLst>
                                </p:cTn>
                              </p:par>
                              <p:par>
                                <p:cTn id="59" presetID="21" presetClass="emph" presetSubtype="0" repeatCount="indefinite" fill="hold" grpId="1" nodeType="withEffect">
                                  <p:stCondLst>
                                    <p:cond delay="0"/>
                                  </p:stCondLst>
                                  <p:childTnLst>
                                    <p:animClr clrSpc="hsl" dir="cw">
                                      <p:cBhvr override="childStyle">
                                        <p:cTn id="60" dur="500" fill="hold"/>
                                        <p:tgtEl>
                                          <p:spTgt spid="21529"/>
                                        </p:tgtEl>
                                        <p:attrNameLst>
                                          <p:attrName>style.color</p:attrName>
                                        </p:attrNameLst>
                                      </p:cBhvr>
                                      <p:by>
                                        <p:hsl h="7200000" s="0" l="0"/>
                                      </p:by>
                                    </p:animClr>
                                    <p:animClr clrSpc="hsl" dir="cw">
                                      <p:cBhvr>
                                        <p:cTn id="61" dur="500" fill="hold"/>
                                        <p:tgtEl>
                                          <p:spTgt spid="21529"/>
                                        </p:tgtEl>
                                        <p:attrNameLst>
                                          <p:attrName>fillcolor</p:attrName>
                                        </p:attrNameLst>
                                      </p:cBhvr>
                                      <p:by>
                                        <p:hsl h="7200000" s="0" l="0"/>
                                      </p:by>
                                    </p:animClr>
                                    <p:animClr clrSpc="hsl" dir="cw">
                                      <p:cBhvr>
                                        <p:cTn id="62" dur="500" fill="hold"/>
                                        <p:tgtEl>
                                          <p:spTgt spid="21529"/>
                                        </p:tgtEl>
                                        <p:attrNameLst>
                                          <p:attrName>stroke.color</p:attrName>
                                        </p:attrNameLst>
                                      </p:cBhvr>
                                      <p:by>
                                        <p:hsl h="7200000" s="0" l="0"/>
                                      </p:by>
                                    </p:animClr>
                                    <p:set>
                                      <p:cBhvr>
                                        <p:cTn id="63" dur="500" fill="hold"/>
                                        <p:tgtEl>
                                          <p:spTgt spid="21529"/>
                                        </p:tgtEl>
                                        <p:attrNameLst>
                                          <p:attrName>fill.type</p:attrName>
                                        </p:attrNameLst>
                                      </p:cBhvr>
                                      <p:to>
                                        <p:strVal val="solid"/>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1526"/>
                                        </p:tgtEl>
                                        <p:attrNameLst>
                                          <p:attrName>style.visibility</p:attrName>
                                        </p:attrNameLst>
                                      </p:cBhvr>
                                      <p:to>
                                        <p:strVal val="visible"/>
                                      </p:to>
                                    </p:set>
                                    <p:anim calcmode="lin" valueType="num">
                                      <p:cBhvr additive="base">
                                        <p:cTn id="68" dur="500" fill="hold"/>
                                        <p:tgtEl>
                                          <p:spTgt spid="21526"/>
                                        </p:tgtEl>
                                        <p:attrNameLst>
                                          <p:attrName>ppt_x</p:attrName>
                                        </p:attrNameLst>
                                      </p:cBhvr>
                                      <p:tavLst>
                                        <p:tav tm="0">
                                          <p:val>
                                            <p:strVal val="#ppt_x"/>
                                          </p:val>
                                        </p:tav>
                                        <p:tav tm="100000">
                                          <p:val>
                                            <p:strVal val="#ppt_x"/>
                                          </p:val>
                                        </p:tav>
                                      </p:tavLst>
                                    </p:anim>
                                    <p:anim calcmode="lin" valueType="num">
                                      <p:cBhvr additive="base">
                                        <p:cTn id="69" dur="500" fill="hold"/>
                                        <p:tgtEl>
                                          <p:spTgt spid="21526"/>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1532"/>
                                        </p:tgtEl>
                                        <p:attrNameLst>
                                          <p:attrName>style.visibility</p:attrName>
                                        </p:attrNameLst>
                                      </p:cBhvr>
                                      <p:to>
                                        <p:strVal val="visible"/>
                                      </p:to>
                                    </p:set>
                                    <p:anim calcmode="lin" valueType="num">
                                      <p:cBhvr additive="base">
                                        <p:cTn id="74" dur="500" fill="hold"/>
                                        <p:tgtEl>
                                          <p:spTgt spid="21532"/>
                                        </p:tgtEl>
                                        <p:attrNameLst>
                                          <p:attrName>ppt_x</p:attrName>
                                        </p:attrNameLst>
                                      </p:cBhvr>
                                      <p:tavLst>
                                        <p:tav tm="0">
                                          <p:val>
                                            <p:strVal val="#ppt_x"/>
                                          </p:val>
                                        </p:tav>
                                        <p:tav tm="100000">
                                          <p:val>
                                            <p:strVal val="#ppt_x"/>
                                          </p:val>
                                        </p:tav>
                                      </p:tavLst>
                                    </p:anim>
                                    <p:anim calcmode="lin" valueType="num">
                                      <p:cBhvr additive="base">
                                        <p:cTn id="75" dur="500" fill="hold"/>
                                        <p:tgtEl>
                                          <p:spTgt spid="21532"/>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1533"/>
                                        </p:tgtEl>
                                        <p:attrNameLst>
                                          <p:attrName>style.visibility</p:attrName>
                                        </p:attrNameLst>
                                      </p:cBhvr>
                                      <p:to>
                                        <p:strVal val="visible"/>
                                      </p:to>
                                    </p:set>
                                    <p:anim calcmode="lin" valueType="num">
                                      <p:cBhvr additive="base">
                                        <p:cTn id="80" dur="500" fill="hold"/>
                                        <p:tgtEl>
                                          <p:spTgt spid="21533"/>
                                        </p:tgtEl>
                                        <p:attrNameLst>
                                          <p:attrName>ppt_x</p:attrName>
                                        </p:attrNameLst>
                                      </p:cBhvr>
                                      <p:tavLst>
                                        <p:tav tm="0">
                                          <p:val>
                                            <p:strVal val="#ppt_x"/>
                                          </p:val>
                                        </p:tav>
                                        <p:tav tm="100000">
                                          <p:val>
                                            <p:strVal val="#ppt_x"/>
                                          </p:val>
                                        </p:tav>
                                      </p:tavLst>
                                    </p:anim>
                                    <p:anim calcmode="lin" valueType="num">
                                      <p:cBhvr additive="base">
                                        <p:cTn id="81" dur="500" fill="hold"/>
                                        <p:tgtEl>
                                          <p:spTgt spid="21533"/>
                                        </p:tgtEl>
                                        <p:attrNameLst>
                                          <p:attrName>ppt_y</p:attrName>
                                        </p:attrNameLst>
                                      </p:cBhvr>
                                      <p:tavLst>
                                        <p:tav tm="0">
                                          <p:val>
                                            <p:strVal val="1+#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5" presetClass="exit" presetSubtype="10" fill="hold" grpId="1" nodeType="clickEffect">
                                  <p:stCondLst>
                                    <p:cond delay="0"/>
                                  </p:stCondLst>
                                  <p:childTnLst>
                                    <p:animEffect transition="out" filter="checkerboard(across)">
                                      <p:cBhvr>
                                        <p:cTn id="85" dur="500"/>
                                        <p:tgtEl>
                                          <p:spTgt spid="21530"/>
                                        </p:tgtEl>
                                      </p:cBhvr>
                                    </p:animEffect>
                                    <p:set>
                                      <p:cBhvr>
                                        <p:cTn id="86" dur="1" fill="hold">
                                          <p:stCondLst>
                                            <p:cond delay="499"/>
                                          </p:stCondLst>
                                        </p:cTn>
                                        <p:tgtEl>
                                          <p:spTgt spid="21530"/>
                                        </p:tgtEl>
                                        <p:attrNameLst>
                                          <p:attrName>style.visibility</p:attrName>
                                        </p:attrNameLst>
                                      </p:cBhvr>
                                      <p:to>
                                        <p:strVal val="hidden"/>
                                      </p:to>
                                    </p:set>
                                  </p:childTnLst>
                                </p:cTn>
                              </p:par>
                              <p:par>
                                <p:cTn id="87" presetID="3" presetClass="exit" presetSubtype="10" fill="hold" nodeType="withEffect">
                                  <p:stCondLst>
                                    <p:cond delay="0"/>
                                  </p:stCondLst>
                                  <p:childTnLst>
                                    <p:animEffect transition="out" filter="blinds(horizontal)">
                                      <p:cBhvr>
                                        <p:cTn id="88" dur="500"/>
                                        <p:tgtEl>
                                          <p:spTgt spid="21531"/>
                                        </p:tgtEl>
                                      </p:cBhvr>
                                    </p:animEffect>
                                    <p:set>
                                      <p:cBhvr>
                                        <p:cTn id="89" dur="1" fill="hold">
                                          <p:stCondLst>
                                            <p:cond delay="499"/>
                                          </p:stCondLst>
                                        </p:cTn>
                                        <p:tgtEl>
                                          <p:spTgt spid="21531"/>
                                        </p:tgtEl>
                                        <p:attrNameLst>
                                          <p:attrName>style.visibility</p:attrName>
                                        </p:attrNameLst>
                                      </p:cBhvr>
                                      <p:to>
                                        <p:strVal val="hidden"/>
                                      </p:to>
                                    </p:set>
                                  </p:childTnLst>
                                </p:cTn>
                              </p:par>
                              <p:par>
                                <p:cTn id="90" presetID="3" presetClass="entr" presetSubtype="10" fill="hold" grpId="0" nodeType="withEffect">
                                  <p:stCondLst>
                                    <p:cond delay="0"/>
                                  </p:stCondLst>
                                  <p:childTnLst>
                                    <p:set>
                                      <p:cBhvr>
                                        <p:cTn id="91" dur="1" fill="hold">
                                          <p:stCondLst>
                                            <p:cond delay="0"/>
                                          </p:stCondLst>
                                        </p:cTn>
                                        <p:tgtEl>
                                          <p:spTgt spid="21536"/>
                                        </p:tgtEl>
                                        <p:attrNameLst>
                                          <p:attrName>style.visibility</p:attrName>
                                        </p:attrNameLst>
                                      </p:cBhvr>
                                      <p:to>
                                        <p:strVal val="visible"/>
                                      </p:to>
                                    </p:set>
                                    <p:animEffect transition="in" filter="blinds(horizontal)">
                                      <p:cBhvr>
                                        <p:cTn id="92" dur="500"/>
                                        <p:tgtEl>
                                          <p:spTgt spid="21536"/>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21537"/>
                                        </p:tgtEl>
                                        <p:attrNameLst>
                                          <p:attrName>style.visibility</p:attrName>
                                        </p:attrNameLst>
                                      </p:cBhvr>
                                      <p:to>
                                        <p:strVal val="visible"/>
                                      </p:to>
                                    </p:set>
                                    <p:animEffect transition="in" filter="blinds(horizontal)">
                                      <p:cBhvr>
                                        <p:cTn id="95" dur="500"/>
                                        <p:tgtEl>
                                          <p:spTgt spid="21537"/>
                                        </p:tgtEl>
                                      </p:cBhvr>
                                    </p:animEffect>
                                  </p:childTnLst>
                                </p:cTn>
                              </p:par>
                              <p:par>
                                <p:cTn id="96" presetID="3" presetClass="entr" presetSubtype="10" fill="hold" grpId="0" nodeType="withEffect">
                                  <p:stCondLst>
                                    <p:cond delay="0"/>
                                  </p:stCondLst>
                                  <p:childTnLst>
                                    <p:set>
                                      <p:cBhvr>
                                        <p:cTn id="97" dur="1" fill="hold">
                                          <p:stCondLst>
                                            <p:cond delay="0"/>
                                          </p:stCondLst>
                                        </p:cTn>
                                        <p:tgtEl>
                                          <p:spTgt spid="21538"/>
                                        </p:tgtEl>
                                        <p:attrNameLst>
                                          <p:attrName>style.visibility</p:attrName>
                                        </p:attrNameLst>
                                      </p:cBhvr>
                                      <p:to>
                                        <p:strVal val="visible"/>
                                      </p:to>
                                    </p:set>
                                    <p:animEffect transition="in" filter="blinds(horizontal)">
                                      <p:cBhvr>
                                        <p:cTn id="98" dur="500"/>
                                        <p:tgtEl>
                                          <p:spTgt spid="21538"/>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21539"/>
                                        </p:tgtEl>
                                        <p:attrNameLst>
                                          <p:attrName>style.visibility</p:attrName>
                                        </p:attrNameLst>
                                      </p:cBhvr>
                                      <p:to>
                                        <p:strVal val="visible"/>
                                      </p:to>
                                    </p:set>
                                    <p:anim calcmode="lin" valueType="num">
                                      <p:cBhvr additive="base">
                                        <p:cTn id="103" dur="500" fill="hold"/>
                                        <p:tgtEl>
                                          <p:spTgt spid="21539"/>
                                        </p:tgtEl>
                                        <p:attrNameLst>
                                          <p:attrName>ppt_x</p:attrName>
                                        </p:attrNameLst>
                                      </p:cBhvr>
                                      <p:tavLst>
                                        <p:tav tm="0">
                                          <p:val>
                                            <p:strVal val="#ppt_x"/>
                                          </p:val>
                                        </p:tav>
                                        <p:tav tm="100000">
                                          <p:val>
                                            <p:strVal val="#ppt_x"/>
                                          </p:val>
                                        </p:tav>
                                      </p:tavLst>
                                    </p:anim>
                                    <p:anim calcmode="lin" valueType="num">
                                      <p:cBhvr additive="base">
                                        <p:cTn id="104" dur="500" fill="hold"/>
                                        <p:tgtEl>
                                          <p:spTgt spid="215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p:bldP spid="21518" grpId="0"/>
      <p:bldP spid="21519" grpId="0" animBg="1"/>
      <p:bldP spid="21521" grpId="0" animBg="1"/>
      <p:bldP spid="21522" grpId="0" animBg="1"/>
      <p:bldP spid="21523" grpId="0"/>
      <p:bldP spid="21523" grpId="1"/>
      <p:bldP spid="21525" grpId="0"/>
      <p:bldP spid="21525" grpId="1"/>
      <p:bldP spid="21526" grpId="0"/>
      <p:bldP spid="21529" grpId="0"/>
      <p:bldP spid="21529" grpId="1"/>
      <p:bldP spid="21530" grpId="0" animBg="1"/>
      <p:bldP spid="21530" grpId="1" animBg="1"/>
      <p:bldP spid="21532" grpId="0"/>
      <p:bldP spid="21533" grpId="0"/>
      <p:bldP spid="21535" grpId="0" animBg="1"/>
      <p:bldP spid="21536" grpId="0" animBg="1"/>
      <p:bldP spid="21537" grpId="0" animBg="1"/>
      <p:bldP spid="21538" grpId="0"/>
      <p:bldP spid="215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AutoShape 5"/>
          <p:cNvSpPr>
            <a:spLocks noChangeArrowheads="1"/>
          </p:cNvSpPr>
          <p:nvPr/>
        </p:nvSpPr>
        <p:spPr bwMode="auto">
          <a:xfrm>
            <a:off x="762000" y="114300"/>
            <a:ext cx="16916400" cy="1028700"/>
          </a:xfrm>
          <a:prstGeom prst="bevel">
            <a:avLst>
              <a:gd name="adj" fmla="val 12500"/>
            </a:avLst>
          </a:prstGeom>
          <a:gradFill rotWithShape="1">
            <a:gsLst>
              <a:gs pos="0">
                <a:schemeClr val="bg1"/>
              </a:gs>
              <a:gs pos="100000">
                <a:srgbClr val="FFFF00"/>
              </a:gs>
            </a:gsLst>
            <a:path path="rect">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lstStyle/>
          <a:p>
            <a:pPr algn="ctr"/>
            <a:r>
              <a:rPr lang="en-US" sz="4300" b="1">
                <a:latin typeface="Times New Roman" pitchFamily="18" charset="0"/>
                <a:cs typeface="Times New Roman" pitchFamily="18" charset="0"/>
              </a:rPr>
              <a:t>Quan sát hình 8.2, mô tả bằng lời 2 cách di chuyển của thủy tức.</a:t>
            </a:r>
          </a:p>
        </p:txBody>
      </p:sp>
      <p:sp>
        <p:nvSpPr>
          <p:cNvPr id="2" name="Text Box 6"/>
          <p:cNvSpPr txBox="1">
            <a:spLocks noChangeArrowheads="1"/>
          </p:cNvSpPr>
          <p:nvPr/>
        </p:nvSpPr>
        <p:spPr bwMode="auto">
          <a:xfrm>
            <a:off x="3657600" y="7058025"/>
            <a:ext cx="106680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i="1" u="sng">
                <a:solidFill>
                  <a:srgbClr val="FF0000"/>
                </a:solidFill>
                <a:latin typeface="Times New Roman" pitchFamily="18" charset="0"/>
                <a:cs typeface="Times New Roman" pitchFamily="18" charset="0"/>
              </a:rPr>
              <a:t>Hình 8.2. Hai cách di chuyển ở thủy tức</a:t>
            </a:r>
          </a:p>
        </p:txBody>
      </p:sp>
      <p:sp>
        <p:nvSpPr>
          <p:cNvPr id="1033" name="AutoShape 9"/>
          <p:cNvSpPr>
            <a:spLocks noChangeArrowheads="1"/>
          </p:cNvSpPr>
          <p:nvPr/>
        </p:nvSpPr>
        <p:spPr bwMode="auto">
          <a:xfrm>
            <a:off x="0" y="7886700"/>
            <a:ext cx="17983200" cy="2400300"/>
          </a:xfrm>
          <a:prstGeom prst="cloudCallout">
            <a:avLst>
              <a:gd name="adj1" fmla="val -39564"/>
              <a:gd name="adj2" fmla="val -47281"/>
            </a:avLst>
          </a:prstGeom>
          <a:solidFill>
            <a:srgbClr val="FFFFCC"/>
          </a:solidFill>
          <a:ln w="34925">
            <a:solidFill>
              <a:schemeClr val="tx1">
                <a:lumMod val="95000"/>
                <a:lumOff val="5000"/>
              </a:schemeClr>
            </a:solidFill>
            <a:prstDash val="sysDash"/>
            <a:round/>
            <a:headEnd/>
            <a:tailEnd/>
          </a:ln>
        </p:spPr>
        <p:txBody>
          <a:bodyPr lIns="163284" tIns="81642" rIns="163284" bIns="81642"/>
          <a:lstStyle/>
          <a:p>
            <a:pPr algn="ctr">
              <a:defRPr/>
            </a:pPr>
            <a:r>
              <a:rPr lang="en-US" sz="4300" b="1">
                <a:solidFill>
                  <a:srgbClr val="0000FF"/>
                </a:solidFill>
                <a:latin typeface="Times New Roman" pitchFamily="18" charset="0"/>
                <a:cs typeface="Times New Roman" pitchFamily="18" charset="0"/>
              </a:rPr>
              <a:t>thủy </a:t>
            </a:r>
            <a:r>
              <a:rPr lang="en-US" sz="4300" b="1" dirty="0" err="1">
                <a:solidFill>
                  <a:srgbClr val="0000FF"/>
                </a:solidFill>
                <a:latin typeface="Times New Roman" pitchFamily="18" charset="0"/>
                <a:cs typeface="Times New Roman" pitchFamily="18" charset="0"/>
              </a:rPr>
              <a:t>tức</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đều</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di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chuyển</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từ</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trái</a:t>
            </a:r>
            <a:r>
              <a:rPr lang="en-US" sz="4300" b="1" dirty="0">
                <a:solidFill>
                  <a:srgbClr val="0000FF"/>
                </a:solidFill>
                <a:latin typeface="Times New Roman" pitchFamily="18" charset="0"/>
                <a:cs typeface="Times New Roman" pitchFamily="18" charset="0"/>
              </a:rPr>
              <a:t> sang </a:t>
            </a:r>
            <a:r>
              <a:rPr lang="en-US" sz="4300" b="1" dirty="0" err="1">
                <a:solidFill>
                  <a:srgbClr val="0000FF"/>
                </a:solidFill>
                <a:latin typeface="Times New Roman" pitchFamily="18" charset="0"/>
                <a:cs typeface="Times New Roman" pitchFamily="18" charset="0"/>
              </a:rPr>
              <a:t>phải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và</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khi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di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chuyển</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chúng</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đã</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phối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hợp</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giữa</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tua</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miệng</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với</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sự</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uốn</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nặn</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nhào</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lộn</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của</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cơ</a:t>
            </a:r>
            <a:r>
              <a:rPr lang="en-US" sz="4300" b="1" dirty="0">
                <a:solidFill>
                  <a:srgbClr val="0000FF"/>
                </a:solidFill>
                <a:latin typeface="Times New Roman" pitchFamily="18" charset="0"/>
                <a:cs typeface="Times New Roman" pitchFamily="18" charset="0"/>
              </a:rPr>
              <a:t> </a:t>
            </a:r>
            <a:r>
              <a:rPr lang="en-US" sz="4300" b="1" dirty="0" err="1">
                <a:solidFill>
                  <a:srgbClr val="0000FF"/>
                </a:solidFill>
                <a:latin typeface="Times New Roman" pitchFamily="18" charset="0"/>
                <a:cs typeface="Times New Roman" pitchFamily="18" charset="0"/>
              </a:rPr>
              <a:t>thể</a:t>
            </a:r>
            <a:r>
              <a:rPr lang="en-US" sz="4300" b="1" dirty="0">
                <a:solidFill>
                  <a:srgbClr val="0000FF"/>
                </a:solidFill>
                <a:latin typeface="Times New Roman" pitchFamily="18" charset="0"/>
                <a:cs typeface="Times New Roman" pitchFamily="18" charset="0"/>
              </a:rPr>
              <a:t>.</a:t>
            </a:r>
          </a:p>
        </p:txBody>
      </p:sp>
      <p:pic>
        <p:nvPicPr>
          <p:cNvPr id="3077" name="Picture 5" descr="http://i1239.photobucket.com/albums/ff512/box_sinh/Sinh%207/Haicachdichuyenothuytu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1111827"/>
            <a:ext cx="12753474" cy="6815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0526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checkerboard(across)">
                                      <p:cBhvr>
                                        <p:cTn id="7" dur="500"/>
                                        <p:tgtEl>
                                          <p:spTgt spid="1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1033"/>
                                        </p:tgtEl>
                                        <p:attrNameLst>
                                          <p:attrName>style.visibility</p:attrName>
                                        </p:attrNameLst>
                                      </p:cBhvr>
                                      <p:to>
                                        <p:strVal val="visible"/>
                                      </p:to>
                                    </p:set>
                                    <p:anim calcmode="lin" valueType="num">
                                      <p:cBhvr>
                                        <p:cTn id="12" dur="1000" fill="hold"/>
                                        <p:tgtEl>
                                          <p:spTgt spid="1033"/>
                                        </p:tgtEl>
                                        <p:attrNameLst>
                                          <p:attrName>ppt_w</p:attrName>
                                        </p:attrNameLst>
                                      </p:cBhvr>
                                      <p:tavLst>
                                        <p:tav tm="0">
                                          <p:val>
                                            <p:fltVal val="0"/>
                                          </p:val>
                                        </p:tav>
                                        <p:tav tm="100000">
                                          <p:val>
                                            <p:strVal val="#ppt_w"/>
                                          </p:val>
                                        </p:tav>
                                      </p:tavLst>
                                    </p:anim>
                                    <p:anim calcmode="lin" valueType="num">
                                      <p:cBhvr>
                                        <p:cTn id="13" dur="1000" fill="hold"/>
                                        <p:tgtEl>
                                          <p:spTgt spid="1033"/>
                                        </p:tgtEl>
                                        <p:attrNameLst>
                                          <p:attrName>ppt_h</p:attrName>
                                        </p:attrNameLst>
                                      </p:cBhvr>
                                      <p:tavLst>
                                        <p:tav tm="0">
                                          <p:val>
                                            <p:fltVal val="0"/>
                                          </p:val>
                                        </p:tav>
                                        <p:tav tm="100000">
                                          <p:val>
                                            <p:strVal val="#ppt_h"/>
                                          </p:val>
                                        </p:tav>
                                      </p:tavLst>
                                    </p:anim>
                                    <p:anim calcmode="lin" valueType="num">
                                      <p:cBhvr>
                                        <p:cTn id="14" dur="1000" fill="hold"/>
                                        <p:tgtEl>
                                          <p:spTgt spid="1033"/>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10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animBg="1"/>
      <p:bldP spid="103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thuy tuc cat do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6" y="1288920"/>
            <a:ext cx="78867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5" descr="thuy tuc cat 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8451" y="1714500"/>
            <a:ext cx="61912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 Box 6"/>
          <p:cNvSpPr txBox="1">
            <a:spLocks noChangeArrowheads="1"/>
          </p:cNvSpPr>
          <p:nvPr/>
        </p:nvSpPr>
        <p:spPr bwMode="auto">
          <a:xfrm>
            <a:off x="9020174" y="6626051"/>
            <a:ext cx="90678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300" b="1" i="1" u="sng" dirty="0" err="1">
                <a:latin typeface="Times New Roman" pitchFamily="18" charset="0"/>
                <a:cs typeface="Times New Roman" pitchFamily="18" charset="0"/>
              </a:rPr>
              <a:t>Lát</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cắt</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ngang</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cơ</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thể</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thủy</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tức</a:t>
            </a:r>
            <a:endParaRPr lang="en-US" sz="4300" b="1" i="1" u="sng" dirty="0">
              <a:latin typeface="Times New Roman" pitchFamily="18" charset="0"/>
              <a:cs typeface="Times New Roman" pitchFamily="18" charset="0"/>
            </a:endParaRPr>
          </a:p>
        </p:txBody>
      </p:sp>
      <p:sp>
        <p:nvSpPr>
          <p:cNvPr id="10245" name="Text Box 7"/>
          <p:cNvSpPr txBox="1">
            <a:spLocks noChangeArrowheads="1"/>
          </p:cNvSpPr>
          <p:nvPr/>
        </p:nvSpPr>
        <p:spPr bwMode="auto">
          <a:xfrm>
            <a:off x="340302" y="7100686"/>
            <a:ext cx="86106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300" b="1" i="1" u="sng" dirty="0" err="1">
                <a:latin typeface="Times New Roman" pitchFamily="18" charset="0"/>
                <a:cs typeface="Times New Roman" pitchFamily="18" charset="0"/>
              </a:rPr>
              <a:t>Lát</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cắt</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dọc</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cơ</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thể</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thủy</a:t>
            </a:r>
            <a:r>
              <a:rPr lang="en-US" sz="4300" b="1" i="1" u="sng" dirty="0">
                <a:latin typeface="Times New Roman" pitchFamily="18" charset="0"/>
                <a:cs typeface="Times New Roman" pitchFamily="18" charset="0"/>
              </a:rPr>
              <a:t> </a:t>
            </a:r>
            <a:r>
              <a:rPr lang="en-US" sz="4300" b="1" i="1" u="sng" dirty="0" err="1">
                <a:latin typeface="Times New Roman" pitchFamily="18" charset="0"/>
                <a:cs typeface="Times New Roman" pitchFamily="18" charset="0"/>
              </a:rPr>
              <a:t>tức</a:t>
            </a:r>
            <a:endParaRPr lang="en-US" sz="4300" b="1" i="1" u="sng" dirty="0">
              <a:latin typeface="Times New Roman" pitchFamily="18" charset="0"/>
              <a:cs typeface="Times New Roman" pitchFamily="18" charset="0"/>
            </a:endParaRPr>
          </a:p>
        </p:txBody>
      </p:sp>
      <p:sp>
        <p:nvSpPr>
          <p:cNvPr id="10246" name="Text Box 8"/>
          <p:cNvSpPr txBox="1">
            <a:spLocks noChangeArrowheads="1"/>
          </p:cNvSpPr>
          <p:nvPr/>
        </p:nvSpPr>
        <p:spPr bwMode="auto">
          <a:xfrm>
            <a:off x="7467600" y="2400300"/>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dirty="0" err="1">
                <a:solidFill>
                  <a:srgbClr val="FF0000"/>
                </a:solidFill>
                <a:latin typeface="Times New Roman" pitchFamily="18" charset="0"/>
                <a:cs typeface="Times New Roman" pitchFamily="18" charset="0"/>
              </a:rPr>
              <a:t>Lớp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ngoài</a:t>
            </a:r>
            <a:endParaRPr lang="en-US" sz="3600" b="1" dirty="0">
              <a:solidFill>
                <a:srgbClr val="FF0000"/>
              </a:solidFill>
              <a:latin typeface="Times New Roman" pitchFamily="18" charset="0"/>
              <a:cs typeface="Times New Roman" pitchFamily="18" charset="0"/>
            </a:endParaRPr>
          </a:p>
        </p:txBody>
      </p:sp>
      <p:sp>
        <p:nvSpPr>
          <p:cNvPr id="10247" name="Text Box 9"/>
          <p:cNvSpPr txBox="1">
            <a:spLocks noChangeArrowheads="1"/>
          </p:cNvSpPr>
          <p:nvPr/>
        </p:nvSpPr>
        <p:spPr bwMode="auto">
          <a:xfrm>
            <a:off x="7315200" y="5050632"/>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dirty="0" err="1">
                <a:solidFill>
                  <a:srgbClr val="FF0000"/>
                </a:solidFill>
                <a:latin typeface="Times New Roman" pitchFamily="18" charset="0"/>
                <a:cs typeface="Times New Roman" pitchFamily="18" charset="0"/>
              </a:rPr>
              <a:t>Lớp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endParaRPr lang="en-US" sz="3600" b="1" dirty="0">
              <a:solidFill>
                <a:srgbClr val="FF0000"/>
              </a:solidFill>
              <a:latin typeface="Times New Roman" pitchFamily="18" charset="0"/>
              <a:cs typeface="Times New Roman" pitchFamily="18" charset="0"/>
            </a:endParaRPr>
          </a:p>
        </p:txBody>
      </p:sp>
      <p:sp>
        <p:nvSpPr>
          <p:cNvPr id="10248" name="Text Box 10"/>
          <p:cNvSpPr txBox="1">
            <a:spLocks noChangeArrowheads="1"/>
          </p:cNvSpPr>
          <p:nvPr/>
        </p:nvSpPr>
        <p:spPr bwMode="auto">
          <a:xfrm>
            <a:off x="11734800" y="800100"/>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3600" b="1" dirty="0" err="1">
                <a:solidFill>
                  <a:srgbClr val="FF0000"/>
                </a:solidFill>
                <a:latin typeface="Times New Roman" pitchFamily="18" charset="0"/>
                <a:cs typeface="Times New Roman" pitchFamily="18" charset="0"/>
              </a:rPr>
              <a:t>Tầng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keo</a:t>
            </a:r>
            <a:endParaRPr lang="en-US" sz="3600" b="1" dirty="0">
              <a:solidFill>
                <a:srgbClr val="FF0000"/>
              </a:solidFill>
              <a:latin typeface="Times New Roman" pitchFamily="18" charset="0"/>
              <a:cs typeface="Times New Roman" pitchFamily="18" charset="0"/>
            </a:endParaRPr>
          </a:p>
        </p:txBody>
      </p:sp>
      <p:sp>
        <p:nvSpPr>
          <p:cNvPr id="10249" name="Line 11"/>
          <p:cNvSpPr>
            <a:spLocks noChangeShapeType="1"/>
          </p:cNvSpPr>
          <p:nvPr/>
        </p:nvSpPr>
        <p:spPr bwMode="auto">
          <a:xfrm flipH="1" flipV="1">
            <a:off x="13258800" y="1300163"/>
            <a:ext cx="152400" cy="800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0250" name="Line 12"/>
          <p:cNvSpPr>
            <a:spLocks noChangeShapeType="1"/>
          </p:cNvSpPr>
          <p:nvPr/>
        </p:nvSpPr>
        <p:spPr bwMode="auto">
          <a:xfrm flipH="1" flipV="1">
            <a:off x="10210800" y="2743200"/>
            <a:ext cx="762000" cy="228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0251" name="Line 13"/>
          <p:cNvSpPr>
            <a:spLocks noChangeShapeType="1"/>
          </p:cNvSpPr>
          <p:nvPr/>
        </p:nvSpPr>
        <p:spPr bwMode="auto">
          <a:xfrm flipH="1">
            <a:off x="9906000" y="4343400"/>
            <a:ext cx="1981200" cy="800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0252" name="Line 14"/>
          <p:cNvSpPr>
            <a:spLocks noChangeShapeType="1"/>
          </p:cNvSpPr>
          <p:nvPr/>
        </p:nvSpPr>
        <p:spPr bwMode="auto">
          <a:xfrm flipV="1">
            <a:off x="5334000" y="2857500"/>
            <a:ext cx="2438400" cy="5715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0253" name="Line 15"/>
          <p:cNvSpPr>
            <a:spLocks noChangeShapeType="1"/>
          </p:cNvSpPr>
          <p:nvPr/>
        </p:nvSpPr>
        <p:spPr bwMode="auto">
          <a:xfrm>
            <a:off x="5029200" y="4479132"/>
            <a:ext cx="2438400" cy="66436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4" name="Text Box 7"/>
          <p:cNvSpPr txBox="1">
            <a:spLocks noChangeArrowheads="1"/>
          </p:cNvSpPr>
          <p:nvPr/>
        </p:nvSpPr>
        <p:spPr bwMode="auto">
          <a:xfrm>
            <a:off x="914400" y="277200"/>
            <a:ext cx="11277600"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dirty="0" smtClean="0">
                <a:solidFill>
                  <a:srgbClr val="FF0000"/>
                </a:solidFill>
                <a:latin typeface="Times New Roman" pitchFamily="18" charset="0"/>
                <a:cs typeface="Times New Roman" pitchFamily="18" charset="0"/>
              </a:rPr>
              <a:t>CẤU </a:t>
            </a:r>
            <a:r>
              <a:rPr lang="en-US" sz="5700" b="1" dirty="0">
                <a:solidFill>
                  <a:srgbClr val="FF0000"/>
                </a:solidFill>
                <a:latin typeface="Times New Roman" pitchFamily="18" charset="0"/>
                <a:cs typeface="Times New Roman" pitchFamily="18" charset="0"/>
              </a:rPr>
              <a:t>TẠO TRONG</a:t>
            </a:r>
          </a:p>
        </p:txBody>
      </p:sp>
      <p:sp>
        <p:nvSpPr>
          <p:cNvPr id="2" name="TextBox 1">
            <a:extLst>
              <a:ext uri="{FF2B5EF4-FFF2-40B4-BE49-F238E27FC236}">
                <a16:creationId xmlns:a16="http://schemas.microsoft.com/office/drawing/2014/main" id="{C2274215-A386-4893-8832-8B7ACBAFB6CD}"/>
              </a:ext>
            </a:extLst>
          </p:cNvPr>
          <p:cNvSpPr txBox="1"/>
          <p:nvPr/>
        </p:nvSpPr>
        <p:spPr>
          <a:xfrm>
            <a:off x="1838327" y="8164017"/>
            <a:ext cx="16449674" cy="1919205"/>
          </a:xfrm>
          <a:prstGeom prst="rect">
            <a:avLst/>
          </a:prstGeom>
          <a:noFill/>
        </p:spPr>
        <p:txBody>
          <a:bodyPr wrap="square" lIns="163284" tIns="81642" rIns="163284" bIns="81642" rtlCol="0">
            <a:spAutoFit/>
          </a:bodyPr>
          <a:lstStyle/>
          <a:p>
            <a:r>
              <a:rPr lang="en-US" sz="5700" b="1" dirty="0">
                <a:solidFill>
                  <a:schemeClr val="tx2">
                    <a:lumMod val="75000"/>
                  </a:schemeClr>
                </a:solidFill>
                <a:latin typeface="Times New Roman" pitchFamily="18" charset="0"/>
                <a:cs typeface="Times New Roman" pitchFamily="18" charset="0"/>
              </a:rPr>
              <a:t>-&gt; </a:t>
            </a:r>
            <a:r>
              <a:rPr lang="en-US" sz="5700" b="1" dirty="0" err="1">
                <a:solidFill>
                  <a:schemeClr val="tx2">
                    <a:lumMod val="75000"/>
                  </a:schemeClr>
                </a:solidFill>
                <a:latin typeface="Times New Roman" pitchFamily="18" charset="0"/>
                <a:cs typeface="Times New Roman" pitchFamily="18" charset="0"/>
              </a:rPr>
              <a:t>Thành</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cơ</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thể</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gồm</a:t>
            </a:r>
            <a:r>
              <a:rPr lang="en-US" sz="5700" b="1" dirty="0">
                <a:solidFill>
                  <a:schemeClr val="tx2">
                    <a:lumMod val="75000"/>
                  </a:schemeClr>
                </a:solidFill>
                <a:latin typeface="Times New Roman" pitchFamily="18" charset="0"/>
                <a:cs typeface="Times New Roman" pitchFamily="18" charset="0"/>
              </a:rPr>
              <a:t> 2 </a:t>
            </a:r>
            <a:r>
              <a:rPr lang="en-US" sz="5700" b="1" dirty="0" err="1">
                <a:solidFill>
                  <a:schemeClr val="tx2">
                    <a:lumMod val="75000"/>
                  </a:schemeClr>
                </a:solidFill>
                <a:latin typeface="Times New Roman" pitchFamily="18" charset="0"/>
                <a:cs typeface="Times New Roman" pitchFamily="18" charset="0"/>
              </a:rPr>
              <a:t>lớp</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tế</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bào</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lớp</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ngoài</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và</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lớp</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trong</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Giữa</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hai</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lớp</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là</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tầng</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keo</a:t>
            </a:r>
            <a:r>
              <a:rPr lang="en-US" sz="5700" b="1" dirty="0">
                <a:solidFill>
                  <a:schemeClr val="tx2">
                    <a:lumMod val="75000"/>
                  </a:schemeClr>
                </a:solidFill>
                <a:latin typeface="Times New Roman" pitchFamily="18" charset="0"/>
                <a:cs typeface="Times New Roman" pitchFamily="18" charset="0"/>
              </a:rPr>
              <a:t> </a:t>
            </a:r>
            <a:r>
              <a:rPr lang="en-US" sz="5700" b="1" dirty="0" err="1">
                <a:solidFill>
                  <a:schemeClr val="tx2">
                    <a:lumMod val="75000"/>
                  </a:schemeClr>
                </a:solidFill>
                <a:latin typeface="Times New Roman" pitchFamily="18" charset="0"/>
                <a:cs typeface="Times New Roman" pitchFamily="18" charset="0"/>
              </a:rPr>
              <a:t>mỏng</a:t>
            </a:r>
            <a:r>
              <a:rPr lang="en-US" sz="5700" b="1" dirty="0">
                <a:solidFill>
                  <a:schemeClr val="tx2">
                    <a:lumMod val="75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7981933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barn(inVertical)">
                                      <p:cBhvr>
                                        <p:cTn id="7" dur="500"/>
                                        <p:tgtEl>
                                          <p:spTgt spid="1024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247"/>
                                        </p:tgtEl>
                                        <p:attrNameLst>
                                          <p:attrName>style.visibility</p:attrName>
                                        </p:attrNameLst>
                                      </p:cBhvr>
                                      <p:to>
                                        <p:strVal val="visible"/>
                                      </p:to>
                                    </p:set>
                                    <p:animEffect transition="in" filter="barn(inVertical)">
                                      <p:cBhvr>
                                        <p:cTn id="12" dur="500"/>
                                        <p:tgtEl>
                                          <p:spTgt spid="102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248"/>
                                        </p:tgtEl>
                                        <p:attrNameLst>
                                          <p:attrName>style.visibility</p:attrName>
                                        </p:attrNameLst>
                                      </p:cBhvr>
                                      <p:to>
                                        <p:strVal val="visible"/>
                                      </p:to>
                                    </p:set>
                                    <p:animEffect transition="in" filter="barn(inVertical)">
                                      <p:cBhvr>
                                        <p:cTn id="17" dur="500"/>
                                        <p:tgtEl>
                                          <p:spTgt spid="1024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P spid="10247" grpId="0"/>
      <p:bldP spid="10248"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26" name="Text Box 22"/>
          <p:cNvSpPr txBox="1">
            <a:spLocks noChangeArrowheads="1"/>
          </p:cNvSpPr>
          <p:nvPr/>
        </p:nvSpPr>
        <p:spPr bwMode="auto">
          <a:xfrm>
            <a:off x="152400" y="1361795"/>
            <a:ext cx="13993090"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Thủy</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tức</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đưa</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mồi</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động</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vật</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nhỏ</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vào</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miệng</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bằng</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tua</a:t>
            </a:r>
            <a:r>
              <a:rPr lang="en-US" sz="5000" dirty="0">
                <a:latin typeface="Times New Roman" pitchFamily="18" charset="0"/>
                <a:cs typeface="Times New Roman" pitchFamily="18" charset="0"/>
              </a:rPr>
              <a:t> </a:t>
            </a:r>
            <a:r>
              <a:rPr lang="en-US" sz="5000" dirty="0" err="1">
                <a:latin typeface="Times New Roman" pitchFamily="18" charset="0"/>
                <a:cs typeface="Times New Roman" pitchFamily="18" charset="0"/>
              </a:rPr>
              <a:t>miệng</a:t>
            </a:r>
            <a:r>
              <a:rPr lang="en-US" sz="5000" dirty="0">
                <a:latin typeface="Times New Roman" pitchFamily="18" charset="0"/>
                <a:cs typeface="Times New Roman" pitchFamily="18" charset="0"/>
              </a:rPr>
              <a:t>.</a:t>
            </a:r>
          </a:p>
        </p:txBody>
      </p:sp>
      <p:sp>
        <p:nvSpPr>
          <p:cNvPr id="14346" name="Line 16"/>
          <p:cNvSpPr>
            <a:spLocks noChangeShapeType="1"/>
          </p:cNvSpPr>
          <p:nvPr/>
        </p:nvSpPr>
        <p:spPr bwMode="auto">
          <a:xfrm flipH="1">
            <a:off x="9296400" y="2400300"/>
            <a:ext cx="92076" cy="788670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14347" name="Text Box 7"/>
          <p:cNvSpPr txBox="1">
            <a:spLocks noChangeArrowheads="1"/>
          </p:cNvSpPr>
          <p:nvPr/>
        </p:nvSpPr>
        <p:spPr bwMode="auto">
          <a:xfrm>
            <a:off x="-152400" y="267134"/>
            <a:ext cx="9601200"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dirty="0" smtClean="0">
                <a:solidFill>
                  <a:srgbClr val="FF0000"/>
                </a:solidFill>
                <a:latin typeface="Times New Roman" pitchFamily="18" charset="0"/>
                <a:cs typeface="Times New Roman" pitchFamily="18" charset="0"/>
              </a:rPr>
              <a:t> </a:t>
            </a:r>
            <a:r>
              <a:rPr lang="en-US" sz="5700" b="1" dirty="0">
                <a:solidFill>
                  <a:srgbClr val="FF0000"/>
                </a:solidFill>
                <a:latin typeface="Times New Roman" pitchFamily="18" charset="0"/>
                <a:cs typeface="Times New Roman" pitchFamily="18" charset="0"/>
              </a:rPr>
              <a:t>DINH DƯỠNG</a:t>
            </a:r>
          </a:p>
        </p:txBody>
      </p:sp>
      <p:pic>
        <p:nvPicPr>
          <p:cNvPr id="29753" name="Picture 57" descr="ostracod_and_hyd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5601" y="3771900"/>
            <a:ext cx="60261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54" name="Text Box 58"/>
          <p:cNvSpPr txBox="1">
            <a:spLocks noChangeArrowheads="1"/>
          </p:cNvSpPr>
          <p:nvPr/>
        </p:nvSpPr>
        <p:spPr bwMode="auto">
          <a:xfrm>
            <a:off x="9296400" y="2809875"/>
            <a:ext cx="8991600" cy="44187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buFontTx/>
              <a:buAutoNum type="arabicParenR"/>
            </a:pPr>
            <a:r>
              <a:rPr lang="en-US">
                <a:solidFill>
                  <a:schemeClr val="bg1"/>
                </a:solidFill>
                <a:latin typeface="Times New Roman" pitchFamily="18" charset="0"/>
                <a:cs typeface="Times New Roman" pitchFamily="18" charset="0"/>
              </a:rPr>
              <a:t>Thủy tức đưa mồi vào miệng bằng cách nào?</a:t>
            </a:r>
          </a:p>
        </p:txBody>
      </p:sp>
      <p:sp>
        <p:nvSpPr>
          <p:cNvPr id="29755" name="Text Box 59"/>
          <p:cNvSpPr txBox="1">
            <a:spLocks noChangeArrowheads="1"/>
          </p:cNvSpPr>
          <p:nvPr/>
        </p:nvSpPr>
        <p:spPr bwMode="auto">
          <a:xfrm>
            <a:off x="9448800" y="2809875"/>
            <a:ext cx="8839200" cy="441877"/>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solidFill>
                  <a:schemeClr val="bg1"/>
                </a:solidFill>
                <a:latin typeface="Times New Roman" pitchFamily="18" charset="0"/>
                <a:cs typeface="Times New Roman" pitchFamily="18" charset="0"/>
              </a:rPr>
              <a:t>2) Nhờ loại tế bào nào của cơ thể thủy tức mà mồi được tiêu hóa?</a:t>
            </a:r>
          </a:p>
        </p:txBody>
      </p:sp>
      <p:sp>
        <p:nvSpPr>
          <p:cNvPr id="4" name="Text Box 22"/>
          <p:cNvSpPr txBox="1">
            <a:spLocks noChangeArrowheads="1"/>
          </p:cNvSpPr>
          <p:nvPr/>
        </p:nvSpPr>
        <p:spPr bwMode="auto">
          <a:xfrm>
            <a:off x="152400" y="3359944"/>
            <a:ext cx="9296400"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000">
                <a:latin typeface="Times New Roman" pitchFamily="18" charset="0"/>
                <a:cs typeface="Times New Roman" pitchFamily="18" charset="0"/>
              </a:rPr>
              <a:t>- Quá trình tiêu hóa thực hiện ở khoang ruột nhờ tế bào mô cơ – tiêu hóa.</a:t>
            </a:r>
          </a:p>
        </p:txBody>
      </p:sp>
      <p:sp>
        <p:nvSpPr>
          <p:cNvPr id="5" name="Text Box 22"/>
          <p:cNvSpPr txBox="1">
            <a:spLocks noChangeArrowheads="1"/>
          </p:cNvSpPr>
          <p:nvPr/>
        </p:nvSpPr>
        <p:spPr bwMode="auto">
          <a:xfrm>
            <a:off x="0" y="8255794"/>
            <a:ext cx="9296400"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000">
                <a:latin typeface="Times New Roman" pitchFamily="18" charset="0"/>
                <a:cs typeface="Times New Roman" pitchFamily="18" charset="0"/>
              </a:rPr>
              <a:t>- Sự trao đổi khí thực hiện qua thành cơ thể.</a:t>
            </a:r>
          </a:p>
        </p:txBody>
      </p:sp>
      <p:grpSp>
        <p:nvGrpSpPr>
          <p:cNvPr id="2" name="Group 80"/>
          <p:cNvGrpSpPr>
            <a:grpSpLocks/>
          </p:cNvGrpSpPr>
          <p:nvPr/>
        </p:nvGrpSpPr>
        <p:grpSpPr bwMode="auto">
          <a:xfrm>
            <a:off x="9601200" y="4529138"/>
            <a:ext cx="5334000" cy="5757863"/>
            <a:chOff x="3024" y="1806"/>
            <a:chExt cx="1680" cy="2418"/>
          </a:xfrm>
        </p:grpSpPr>
        <p:pic>
          <p:nvPicPr>
            <p:cNvPr id="14364" name="Picture 60" descr="Untitl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1806"/>
              <a:ext cx="1111" cy="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5" name="Text Box 76"/>
            <p:cNvSpPr txBox="1">
              <a:spLocks noChangeArrowheads="1"/>
            </p:cNvSpPr>
            <p:nvPr/>
          </p:nvSpPr>
          <p:spPr bwMode="auto">
            <a:xfrm>
              <a:off x="3072" y="1852"/>
              <a:ext cx="62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Times New Roman" pitchFamily="18" charset="0"/>
                  <a:cs typeface="Times New Roman" pitchFamily="18" charset="0"/>
                </a:rPr>
                <a:t>Miệng</a:t>
              </a:r>
            </a:p>
          </p:txBody>
        </p:sp>
        <p:sp>
          <p:nvSpPr>
            <p:cNvPr id="14366" name="Text Box 77"/>
            <p:cNvSpPr txBox="1">
              <a:spLocks noChangeArrowheads="1"/>
            </p:cNvSpPr>
            <p:nvPr/>
          </p:nvSpPr>
          <p:spPr bwMode="auto">
            <a:xfrm>
              <a:off x="3648" y="2466"/>
              <a:ext cx="105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Times New Roman" pitchFamily="18" charset="0"/>
                  <a:cs typeface="Times New Roman" pitchFamily="18" charset="0"/>
                </a:rPr>
                <a:t>Khoang ruột</a:t>
              </a:r>
            </a:p>
          </p:txBody>
        </p:sp>
        <p:sp>
          <p:nvSpPr>
            <p:cNvPr id="14367" name="Line 78"/>
            <p:cNvSpPr>
              <a:spLocks noChangeShapeType="1"/>
            </p:cNvSpPr>
            <p:nvPr/>
          </p:nvSpPr>
          <p:spPr bwMode="auto">
            <a:xfrm flipV="1">
              <a:off x="3312" y="1968"/>
              <a:ext cx="29" cy="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sp>
          <p:nvSpPr>
            <p:cNvPr id="14368" name="Line 79"/>
            <p:cNvSpPr>
              <a:spLocks noChangeShapeType="1"/>
            </p:cNvSpPr>
            <p:nvPr/>
          </p:nvSpPr>
          <p:spPr bwMode="auto">
            <a:xfrm>
              <a:off x="3360" y="2688"/>
              <a:ext cx="288" cy="2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grpSp>
        <p:nvGrpSpPr>
          <p:cNvPr id="3" name="Group 61"/>
          <p:cNvGrpSpPr>
            <a:grpSpLocks/>
          </p:cNvGrpSpPr>
          <p:nvPr/>
        </p:nvGrpSpPr>
        <p:grpSpPr bwMode="auto">
          <a:xfrm>
            <a:off x="10668000" y="7543804"/>
            <a:ext cx="7200900" cy="985838"/>
            <a:chOff x="3444" y="3168"/>
            <a:chExt cx="2172" cy="414"/>
          </a:xfrm>
        </p:grpSpPr>
        <p:sp>
          <p:nvSpPr>
            <p:cNvPr id="14361" name="Text Box 62"/>
            <p:cNvSpPr txBox="1">
              <a:spLocks noChangeArrowheads="1"/>
            </p:cNvSpPr>
            <p:nvPr/>
          </p:nvSpPr>
          <p:spPr bwMode="auto">
            <a:xfrm>
              <a:off x="4848" y="3168"/>
              <a:ext cx="768" cy="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2900">
                  <a:solidFill>
                    <a:srgbClr val="FF0000"/>
                  </a:solidFill>
                  <a:latin typeface="Times New Roman" pitchFamily="18" charset="0"/>
                  <a:cs typeface="Times New Roman" pitchFamily="18" charset="0"/>
                </a:rPr>
                <a:t>Tế bào  mô cơ – tiêu hóa</a:t>
              </a:r>
            </a:p>
          </p:txBody>
        </p:sp>
        <p:pic>
          <p:nvPicPr>
            <p:cNvPr id="14362" name="Picture 63" descr="TB tieu 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0" y="3264"/>
              <a:ext cx="624"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3" name="Line 64"/>
            <p:cNvSpPr>
              <a:spLocks noChangeShapeType="1"/>
            </p:cNvSpPr>
            <p:nvPr/>
          </p:nvSpPr>
          <p:spPr bwMode="auto">
            <a:xfrm>
              <a:off x="3444" y="3408"/>
              <a:ext cx="864" cy="0"/>
            </a:xfrm>
            <a:prstGeom prst="line">
              <a:avLst/>
            </a:prstGeom>
            <a:noFill/>
            <a:ln w="28575">
              <a:solidFill>
                <a:srgbClr val="660066"/>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itchFamily="18" charset="0"/>
                <a:cs typeface="Times New Roman" pitchFamily="18" charset="0"/>
              </a:endParaRPr>
            </a:p>
          </p:txBody>
        </p:sp>
      </p:grpSp>
      <p:sp>
        <p:nvSpPr>
          <p:cNvPr id="29777" name="Text Box 81"/>
          <p:cNvSpPr txBox="1">
            <a:spLocks noChangeArrowheads="1"/>
          </p:cNvSpPr>
          <p:nvPr/>
        </p:nvSpPr>
        <p:spPr bwMode="auto">
          <a:xfrm>
            <a:off x="9448800" y="2671763"/>
            <a:ext cx="8839200" cy="718876"/>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latin typeface="Times New Roman" pitchFamily="18" charset="0"/>
                <a:cs typeface="Times New Roman" pitchFamily="18" charset="0"/>
              </a:rPr>
              <a:t>3) Thủy tức có ruột hình túi (ruột túi) nghĩa là chỉ có một lỗ miệng duy nhất thông với ngoài, vậy chúng thải bã bằng cách nào?</a:t>
            </a:r>
          </a:p>
        </p:txBody>
      </p:sp>
      <p:grpSp>
        <p:nvGrpSpPr>
          <p:cNvPr id="6" name="Group 84"/>
          <p:cNvGrpSpPr>
            <a:grpSpLocks/>
          </p:cNvGrpSpPr>
          <p:nvPr/>
        </p:nvGrpSpPr>
        <p:grpSpPr bwMode="auto">
          <a:xfrm>
            <a:off x="10210800" y="4686300"/>
            <a:ext cx="7467600" cy="5364957"/>
            <a:chOff x="3120" y="1437"/>
            <a:chExt cx="2352" cy="2253"/>
          </a:xfrm>
        </p:grpSpPr>
        <p:pic>
          <p:nvPicPr>
            <p:cNvPr id="14359" name="Picture 82" descr="18-_Tieu_hoa_o_thuy_tuc"/>
            <p:cNvPicPr>
              <a:picLocks noChangeAspect="1" noChangeArrowheads="1"/>
            </p:cNvPicPr>
            <p:nvPr/>
          </p:nvPicPr>
          <p:blipFill>
            <a:blip r:embed="rId6">
              <a:extLst>
                <a:ext uri="{28A0092B-C50C-407E-A947-70E740481C1C}">
                  <a14:useLocalDpi xmlns:a14="http://schemas.microsoft.com/office/drawing/2010/main" val="0"/>
                </a:ext>
              </a:extLst>
            </a:blip>
            <a:srcRect l="36279" t="18605"/>
            <a:stretch>
              <a:fillRect/>
            </a:stretch>
          </p:blipFill>
          <p:spPr bwMode="auto">
            <a:xfrm>
              <a:off x="3120" y="1437"/>
              <a:ext cx="2352" cy="2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0" name="Rectangle 83"/>
            <p:cNvSpPr>
              <a:spLocks noChangeArrowheads="1"/>
            </p:cNvSpPr>
            <p:nvPr/>
          </p:nvSpPr>
          <p:spPr bwMode="auto">
            <a:xfrm>
              <a:off x="4512" y="2736"/>
              <a:ext cx="720" cy="2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r>
                <a:rPr lang="en-US" sz="2500">
                  <a:solidFill>
                    <a:srgbClr val="FF0000"/>
                  </a:solidFill>
                  <a:latin typeface="Times New Roman" pitchFamily="18" charset="0"/>
                  <a:cs typeface="Times New Roman" pitchFamily="18" charset="0"/>
                </a:rPr>
                <a:t>Khoang ruột</a:t>
              </a:r>
            </a:p>
          </p:txBody>
        </p:sp>
      </p:grpSp>
      <p:sp>
        <p:nvSpPr>
          <p:cNvPr id="29781" name="AutoShape 85"/>
          <p:cNvSpPr>
            <a:spLocks noChangeArrowheads="1"/>
          </p:cNvSpPr>
          <p:nvPr/>
        </p:nvSpPr>
        <p:spPr bwMode="auto">
          <a:xfrm>
            <a:off x="10820400" y="4114800"/>
            <a:ext cx="7162800" cy="1371600"/>
          </a:xfrm>
          <a:prstGeom prst="wedgeEllipseCallout">
            <a:avLst>
              <a:gd name="adj1" fmla="val -43125"/>
              <a:gd name="adj2" fmla="val 78301"/>
            </a:avLst>
          </a:prstGeom>
          <a:gradFill rotWithShape="1">
            <a:gsLst>
              <a:gs pos="0">
                <a:srgbClr val="FFFF00"/>
              </a:gs>
              <a:gs pos="100000">
                <a:schemeClr val="bg1"/>
              </a:gs>
            </a:gsLst>
            <a:lin ang="5400000" scaled="1"/>
          </a:gradFill>
          <a:ln w="9525">
            <a:solidFill>
              <a:schemeClr val="tx1"/>
            </a:solidFill>
            <a:miter lim="800000"/>
            <a:headEnd/>
            <a:tailEnd/>
          </a:ln>
        </p:spPr>
        <p:txBody>
          <a:bodyPr lIns="163284" tIns="81642" rIns="163284" bIns="81642"/>
          <a:lstStyle/>
          <a:p>
            <a:pPr algn="ctr"/>
            <a:r>
              <a:rPr lang="en-US" sz="3600">
                <a:latin typeface="Times New Roman" pitchFamily="18" charset="0"/>
                <a:cs typeface="Times New Roman" pitchFamily="18" charset="0"/>
              </a:rPr>
              <a:t>Thủy tức hô hấp bằng cách nào?</a:t>
            </a:r>
          </a:p>
        </p:txBody>
      </p:sp>
      <p:sp>
        <p:nvSpPr>
          <p:cNvPr id="32" name="Text Box 22"/>
          <p:cNvSpPr txBox="1">
            <a:spLocks noChangeArrowheads="1"/>
          </p:cNvSpPr>
          <p:nvPr/>
        </p:nvSpPr>
        <p:spPr bwMode="auto">
          <a:xfrm>
            <a:off x="92076" y="6329363"/>
            <a:ext cx="92964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000">
                <a:latin typeface="Times New Roman" pitchFamily="18" charset="0"/>
                <a:cs typeface="Times New Roman" pitchFamily="18" charset="0"/>
              </a:rPr>
              <a:t>- Thải bả ra ngoài qua lỗ miệng</a:t>
            </a:r>
          </a:p>
        </p:txBody>
      </p:sp>
    </p:spTree>
    <p:extLst>
      <p:ext uri="{BB962C8B-B14F-4D97-AF65-F5344CB8AC3E}">
        <p14:creationId xmlns:p14="http://schemas.microsoft.com/office/powerpoint/2010/main" val="1505989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9753"/>
                                        </p:tgtEl>
                                        <p:attrNameLst>
                                          <p:attrName>style.visibility</p:attrName>
                                        </p:attrNameLst>
                                      </p:cBhvr>
                                      <p:to>
                                        <p:strVal val="visible"/>
                                      </p:to>
                                    </p:set>
                                    <p:animEffect transition="in" filter="checkerboard(across)">
                                      <p:cBhvr>
                                        <p:cTn id="7" dur="500"/>
                                        <p:tgtEl>
                                          <p:spTgt spid="2975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9754"/>
                                        </p:tgtEl>
                                        <p:attrNameLst>
                                          <p:attrName>style.visibility</p:attrName>
                                        </p:attrNameLst>
                                      </p:cBhvr>
                                      <p:to>
                                        <p:strVal val="visible"/>
                                      </p:to>
                                    </p:set>
                                    <p:animEffect transition="in" filter="checkerboard(across)">
                                      <p:cBhvr>
                                        <p:cTn id="10" dur="500"/>
                                        <p:tgtEl>
                                          <p:spTgt spid="2975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21526"/>
                                        </p:tgtEl>
                                        <p:attrNameLst>
                                          <p:attrName>style.visibility</p:attrName>
                                        </p:attrNameLst>
                                      </p:cBhvr>
                                      <p:to>
                                        <p:strVal val="visible"/>
                                      </p:to>
                                    </p:set>
                                    <p:animEffect transition="in" filter="checkerboard(across)">
                                      <p:cBhvr>
                                        <p:cTn id="15" dur="500"/>
                                        <p:tgtEl>
                                          <p:spTgt spid="2152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29753"/>
                                        </p:tgtEl>
                                      </p:cBhvr>
                                    </p:animEffect>
                                    <p:set>
                                      <p:cBhvr>
                                        <p:cTn id="20" dur="1" fill="hold">
                                          <p:stCondLst>
                                            <p:cond delay="499"/>
                                          </p:stCondLst>
                                        </p:cTn>
                                        <p:tgtEl>
                                          <p:spTgt spid="29753"/>
                                        </p:tgtEl>
                                        <p:attrNameLst>
                                          <p:attrName>style.visibility</p:attrName>
                                        </p:attrNameLst>
                                      </p:cBhvr>
                                      <p:to>
                                        <p:strVal val="hidden"/>
                                      </p:to>
                                    </p:set>
                                  </p:childTnLst>
                                </p:cTn>
                              </p:par>
                              <p:par>
                                <p:cTn id="21" presetID="3" presetClass="exit" presetSubtype="10" fill="hold" grpId="1" nodeType="withEffect">
                                  <p:stCondLst>
                                    <p:cond delay="0"/>
                                  </p:stCondLst>
                                  <p:childTnLst>
                                    <p:animEffect transition="out" filter="blinds(horizontal)">
                                      <p:cBhvr>
                                        <p:cTn id="22" dur="500"/>
                                        <p:tgtEl>
                                          <p:spTgt spid="29754"/>
                                        </p:tgtEl>
                                      </p:cBhvr>
                                    </p:animEffect>
                                    <p:set>
                                      <p:cBhvr>
                                        <p:cTn id="23" dur="1" fill="hold">
                                          <p:stCondLst>
                                            <p:cond delay="499"/>
                                          </p:stCondLst>
                                        </p:cTn>
                                        <p:tgtEl>
                                          <p:spTgt spid="29754"/>
                                        </p:tgtEl>
                                        <p:attrNameLst>
                                          <p:attrName>style.visibility</p:attrName>
                                        </p:attrNameLst>
                                      </p:cBhvr>
                                      <p:to>
                                        <p:strVal val="hidden"/>
                                      </p:to>
                                    </p:set>
                                  </p:childTnLst>
                                </p:cTn>
                              </p:par>
                              <p:par>
                                <p:cTn id="24" presetID="8" presetClass="entr" presetSubtype="16" fill="hold" grpId="0" nodeType="withEffect">
                                  <p:stCondLst>
                                    <p:cond delay="0"/>
                                  </p:stCondLst>
                                  <p:childTnLst>
                                    <p:set>
                                      <p:cBhvr>
                                        <p:cTn id="25" dur="1" fill="hold">
                                          <p:stCondLst>
                                            <p:cond delay="0"/>
                                          </p:stCondLst>
                                        </p:cTn>
                                        <p:tgtEl>
                                          <p:spTgt spid="29755"/>
                                        </p:tgtEl>
                                        <p:attrNameLst>
                                          <p:attrName>style.visibility</p:attrName>
                                        </p:attrNameLst>
                                      </p:cBhvr>
                                      <p:to>
                                        <p:strVal val="visible"/>
                                      </p:to>
                                    </p:set>
                                    <p:animEffect transition="in" filter="diamond(in)">
                                      <p:cBhvr>
                                        <p:cTn id="26" dur="2000"/>
                                        <p:tgtEl>
                                          <p:spTgt spid="29755"/>
                                        </p:tgtEl>
                                      </p:cBhvr>
                                    </p:animEffect>
                                  </p:childTnLst>
                                </p:cTn>
                              </p:par>
                              <p:par>
                                <p:cTn id="27" presetID="3" presetClass="entr" presetSubtype="1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linds(horizontal)">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linds(horizontal)">
                                      <p:cBhvr>
                                        <p:cTn id="34" dur="500"/>
                                        <p:tgtEl>
                                          <p:spTgt spid="3"/>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heckerboard(across)">
                                      <p:cBhvr>
                                        <p:cTn id="37" dur="500"/>
                                        <p:tgtEl>
                                          <p:spTgt spid="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nodeType="clickEffect">
                                  <p:stCondLst>
                                    <p:cond delay="0"/>
                                  </p:stCondLst>
                                  <p:childTnLst>
                                    <p:animEffect transition="out" filter="blinds(horizontal)">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500"/>
                                        <p:tgtEl>
                                          <p:spTgt spid="29755"/>
                                        </p:tgtEl>
                                      </p:cBhvr>
                                    </p:animEffect>
                                    <p:set>
                                      <p:cBhvr>
                                        <p:cTn id="45" dur="1" fill="hold">
                                          <p:stCondLst>
                                            <p:cond delay="499"/>
                                          </p:stCondLst>
                                        </p:cTn>
                                        <p:tgtEl>
                                          <p:spTgt spid="29755"/>
                                        </p:tgtEl>
                                        <p:attrNameLst>
                                          <p:attrName>style.visibility</p:attrName>
                                        </p:attrNameLst>
                                      </p:cBhvr>
                                      <p:to>
                                        <p:strVal val="hidden"/>
                                      </p:to>
                                    </p:set>
                                  </p:childTnLst>
                                </p:cTn>
                              </p:par>
                              <p:par>
                                <p:cTn id="46" presetID="3" presetClass="exit" presetSubtype="10" fill="hold" nodeType="withEffect">
                                  <p:stCondLst>
                                    <p:cond delay="0"/>
                                  </p:stCondLst>
                                  <p:childTnLst>
                                    <p:animEffect transition="out" filter="blinds(horizontal)">
                                      <p:cBhvr>
                                        <p:cTn id="47" dur="500"/>
                                        <p:tgtEl>
                                          <p:spTgt spid="2"/>
                                        </p:tgtEl>
                                      </p:cBhvr>
                                    </p:animEffect>
                                    <p:set>
                                      <p:cBhvr>
                                        <p:cTn id="48" dur="1" fill="hold">
                                          <p:stCondLst>
                                            <p:cond delay="499"/>
                                          </p:stCondLst>
                                        </p:cTn>
                                        <p:tgtEl>
                                          <p:spTgt spid="2"/>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3" presetClass="entr" presetSubtype="1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blinds(horizontal)">
                                      <p:cBhvr>
                                        <p:cTn id="53" dur="500"/>
                                        <p:tgtEl>
                                          <p:spTgt spid="6"/>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29777"/>
                                        </p:tgtEl>
                                        <p:attrNameLst>
                                          <p:attrName>style.visibility</p:attrName>
                                        </p:attrNameLst>
                                      </p:cBhvr>
                                      <p:to>
                                        <p:strVal val="visible"/>
                                      </p:to>
                                    </p:set>
                                    <p:animEffect transition="in" filter="box(in)">
                                      <p:cBhvr>
                                        <p:cTn id="56" dur="500"/>
                                        <p:tgtEl>
                                          <p:spTgt spid="2977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 presetClass="entr" presetSubtype="1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checkerboard(across)">
                                      <p:cBhvr>
                                        <p:cTn id="61" dur="500"/>
                                        <p:tgtEl>
                                          <p:spTgt spid="3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3" presetClass="exit" presetSubtype="10" fill="hold" grpId="1" nodeType="clickEffect">
                                  <p:stCondLst>
                                    <p:cond delay="0"/>
                                  </p:stCondLst>
                                  <p:childTnLst>
                                    <p:animEffect transition="out" filter="blinds(horizontal)">
                                      <p:cBhvr>
                                        <p:cTn id="65" dur="500"/>
                                        <p:tgtEl>
                                          <p:spTgt spid="29777"/>
                                        </p:tgtEl>
                                      </p:cBhvr>
                                    </p:animEffect>
                                    <p:set>
                                      <p:cBhvr>
                                        <p:cTn id="66" dur="1" fill="hold">
                                          <p:stCondLst>
                                            <p:cond delay="499"/>
                                          </p:stCondLst>
                                        </p:cTn>
                                        <p:tgtEl>
                                          <p:spTgt spid="29777"/>
                                        </p:tgtEl>
                                        <p:attrNameLst>
                                          <p:attrName>style.visibility</p:attrName>
                                        </p:attrNameLst>
                                      </p:cBhvr>
                                      <p:to>
                                        <p:strVal val="hidden"/>
                                      </p:to>
                                    </p:set>
                                  </p:childTnLst>
                                </p:cTn>
                              </p:par>
                              <p:par>
                                <p:cTn id="67" presetID="3" presetClass="exit" presetSubtype="10" fill="hold" nodeType="withEffect">
                                  <p:stCondLst>
                                    <p:cond delay="0"/>
                                  </p:stCondLst>
                                  <p:childTnLst>
                                    <p:animEffect transition="out" filter="blinds(horizontal)">
                                      <p:cBhvr>
                                        <p:cTn id="68" dur="500"/>
                                        <p:tgtEl>
                                          <p:spTgt spid="6"/>
                                        </p:tgtEl>
                                      </p:cBhvr>
                                    </p:animEffect>
                                    <p:set>
                                      <p:cBhvr>
                                        <p:cTn id="69" dur="1" fill="hold">
                                          <p:stCondLst>
                                            <p:cond delay="499"/>
                                          </p:stCondLst>
                                        </p:cTn>
                                        <p:tgtEl>
                                          <p:spTgt spid="6"/>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29781"/>
                                        </p:tgtEl>
                                        <p:attrNameLst>
                                          <p:attrName>style.visibility</p:attrName>
                                        </p:attrNameLst>
                                      </p:cBhvr>
                                      <p:to>
                                        <p:strVal val="visible"/>
                                      </p:to>
                                    </p:set>
                                    <p:anim calcmode="lin" valueType="num">
                                      <p:cBhvr additive="base">
                                        <p:cTn id="74" dur="500" fill="hold"/>
                                        <p:tgtEl>
                                          <p:spTgt spid="29781"/>
                                        </p:tgtEl>
                                        <p:attrNameLst>
                                          <p:attrName>ppt_x</p:attrName>
                                        </p:attrNameLst>
                                      </p:cBhvr>
                                      <p:tavLst>
                                        <p:tav tm="0">
                                          <p:val>
                                            <p:strVal val="#ppt_x"/>
                                          </p:val>
                                        </p:tav>
                                        <p:tav tm="100000">
                                          <p:val>
                                            <p:strVal val="#ppt_x"/>
                                          </p:val>
                                        </p:tav>
                                      </p:tavLst>
                                    </p:anim>
                                    <p:anim calcmode="lin" valueType="num">
                                      <p:cBhvr additive="base">
                                        <p:cTn id="75" dur="500" fill="hold"/>
                                        <p:tgtEl>
                                          <p:spTgt spid="29781"/>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5" presetClass="entr" presetSubtype="10" fill="hold" nodeType="click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checkerboard(across)">
                                      <p:cBhvr>
                                        <p:cTn id="8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6" grpId="0"/>
      <p:bldP spid="29754" grpId="0" animBg="1"/>
      <p:bldP spid="29754" grpId="1" animBg="1"/>
      <p:bldP spid="29755" grpId="0" animBg="1"/>
      <p:bldP spid="29755" grpId="1" animBg="1"/>
      <p:bldP spid="4" grpId="0"/>
      <p:bldP spid="29777" grpId="0" animBg="1"/>
      <p:bldP spid="29777" grpId="1" animBg="1"/>
      <p:bldP spid="2978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479570" y="342901"/>
            <a:ext cx="9601200"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dirty="0" smtClean="0">
                <a:solidFill>
                  <a:srgbClr val="FF0000"/>
                </a:solidFill>
                <a:latin typeface="Times New Roman" pitchFamily="18" charset="0"/>
                <a:cs typeface="Times New Roman" pitchFamily="18" charset="0"/>
              </a:rPr>
              <a:t>SINH </a:t>
            </a:r>
            <a:r>
              <a:rPr lang="en-US" sz="5700" b="1" dirty="0">
                <a:solidFill>
                  <a:srgbClr val="FF0000"/>
                </a:solidFill>
                <a:latin typeface="Times New Roman" pitchFamily="18" charset="0"/>
                <a:cs typeface="Times New Roman" pitchFamily="18" charset="0"/>
              </a:rPr>
              <a:t>SẢN.</a:t>
            </a:r>
          </a:p>
        </p:txBody>
      </p:sp>
      <p:sp>
        <p:nvSpPr>
          <p:cNvPr id="21526" name="Text Box 22"/>
          <p:cNvSpPr txBox="1">
            <a:spLocks noChangeArrowheads="1"/>
          </p:cNvSpPr>
          <p:nvPr/>
        </p:nvSpPr>
        <p:spPr bwMode="auto">
          <a:xfrm>
            <a:off x="438007" y="1408838"/>
            <a:ext cx="13887594"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a:latin typeface="Times New Roman" pitchFamily="18" charset="0"/>
                <a:cs typeface="Times New Roman" pitchFamily="18" charset="0"/>
              </a:rPr>
              <a:t>1- Sinh sản vô tính: mọc chồi.</a:t>
            </a:r>
          </a:p>
        </p:txBody>
      </p:sp>
      <p:sp>
        <p:nvSpPr>
          <p:cNvPr id="30" name="Rectangle 3"/>
          <p:cNvSpPr txBox="1">
            <a:spLocks noChangeArrowheads="1"/>
          </p:cNvSpPr>
          <p:nvPr/>
        </p:nvSpPr>
        <p:spPr>
          <a:xfrm>
            <a:off x="9448800" y="2628901"/>
            <a:ext cx="8610600" cy="6679406"/>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itchFamily="2" charset="2"/>
              <a:buNone/>
            </a:pPr>
            <a:r>
              <a:rPr lang="en-US">
                <a:latin typeface="Times New Roman" pitchFamily="18" charset="0"/>
                <a:cs typeface="Times New Roman" pitchFamily="18" charset="0"/>
              </a:rPr>
              <a:t>Khi đầy đủ thức ăn , thủy tức thường sinh sản vô tính bằng cách mọc chồi .</a:t>
            </a:r>
          </a:p>
          <a:p>
            <a:r>
              <a:rPr lang="en-US">
                <a:latin typeface="Times New Roman" pitchFamily="18" charset="0"/>
                <a:cs typeface="Times New Roman" pitchFamily="18" charset="0"/>
              </a:rPr>
              <a:t>Chồi con khi tự kiếm được thức ăn , tách khỏi cơ thể mẹ để sống độc lập</a:t>
            </a:r>
          </a:p>
        </p:txBody>
      </p:sp>
      <p:pic>
        <p:nvPicPr>
          <p:cNvPr id="31" name="Picture 4" descr="SGK-sinh-hoc11trang17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0" y="3429000"/>
            <a:ext cx="7620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2955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 calcmode="lin" valueType="num">
                                      <p:cBhvr>
                                        <p:cTn id="7" dur="1000" fill="hold"/>
                                        <p:tgtEl>
                                          <p:spTgt spid="30">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0">
                                            <p:txEl>
                                              <p:pRg st="1" end="1"/>
                                            </p:txEl>
                                          </p:spTgt>
                                        </p:tgtEl>
                                        <p:attrNameLst>
                                          <p:attrName>style.visibility</p:attrName>
                                        </p:attrNameLst>
                                      </p:cBhvr>
                                      <p:to>
                                        <p:strVal val="visible"/>
                                      </p:to>
                                    </p:set>
                                    <p:anim calcmode="lin" valueType="num">
                                      <p:cBhvr>
                                        <p:cTn id="14" dur="1000" fill="hold"/>
                                        <p:tgtEl>
                                          <p:spTgt spid="30">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0">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0">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edge">
                                      <p:cBhvr>
                                        <p:cTn id="21"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type="body" idx="1"/>
          </p:nvPr>
        </p:nvSpPr>
        <p:spPr>
          <a:xfrm>
            <a:off x="479570" y="1828800"/>
            <a:ext cx="17068800" cy="6515100"/>
          </a:xfrm>
        </p:spPr>
        <p:style>
          <a:lnRef idx="1">
            <a:schemeClr val="accent3"/>
          </a:lnRef>
          <a:fillRef idx="2">
            <a:schemeClr val="accent3"/>
          </a:fillRef>
          <a:effectRef idx="1">
            <a:schemeClr val="accent3"/>
          </a:effectRef>
          <a:fontRef idx="minor">
            <a:schemeClr val="dk1"/>
          </a:fontRef>
        </p:style>
        <p:txBody>
          <a:bodyPr>
            <a:normAutofit/>
          </a:bodyPr>
          <a:lstStyle/>
          <a:p>
            <a:pPr>
              <a:buNone/>
            </a:pPr>
            <a:r>
              <a:rPr lang="en-US" sz="6400" dirty="0" smtClean="0">
                <a:latin typeface="Times New Roman" pitchFamily="18" charset="0"/>
                <a:cs typeface="Times New Roman" pitchFamily="18" charset="0"/>
              </a:rPr>
              <a:t>2. </a:t>
            </a:r>
            <a:r>
              <a:rPr lang="en-US" sz="6400" dirty="0" err="1">
                <a:latin typeface="Times New Roman" pitchFamily="18" charset="0"/>
                <a:cs typeface="Times New Roman" pitchFamily="18" charset="0"/>
              </a:rPr>
              <a:t>Sinh</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sản</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hữu</a:t>
            </a:r>
            <a:r>
              <a:rPr lang="en-US" sz="6400" dirty="0">
                <a:latin typeface="Times New Roman" pitchFamily="18" charset="0"/>
                <a:cs typeface="Times New Roman" pitchFamily="18" charset="0"/>
              </a:rPr>
              <a:t> </a:t>
            </a:r>
            <a:r>
              <a:rPr lang="en-US" sz="6400" dirty="0" err="1">
                <a:latin typeface="Times New Roman" pitchFamily="18" charset="0"/>
                <a:cs typeface="Times New Roman" pitchFamily="18" charset="0"/>
              </a:rPr>
              <a:t>tính</a:t>
            </a:r>
            <a:r>
              <a:rPr lang="en-US" sz="6400" dirty="0">
                <a:latin typeface="Times New Roman" pitchFamily="18" charset="0"/>
                <a:cs typeface="Times New Roman" pitchFamily="18" charset="0"/>
              </a:rPr>
              <a:t> : </a:t>
            </a:r>
            <a:r>
              <a:rPr lang="en-US" sz="6400" b="1" dirty="0" err="1">
                <a:latin typeface="Times New Roman" pitchFamily="18" charset="0"/>
                <a:cs typeface="Times New Roman" pitchFamily="18" charset="0"/>
              </a:rPr>
              <a:t>hình</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thành</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tế</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bào</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sinh</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dục</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đực</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và</a:t>
            </a:r>
            <a:r>
              <a:rPr lang="en-US" sz="6400" b="1" dirty="0">
                <a:latin typeface="Times New Roman" pitchFamily="18" charset="0"/>
                <a:cs typeface="Times New Roman" pitchFamily="18" charset="0"/>
              </a:rPr>
              <a:t> </a:t>
            </a:r>
            <a:r>
              <a:rPr lang="en-US" sz="6400" b="1" dirty="0" err="1">
                <a:latin typeface="Times New Roman" pitchFamily="18" charset="0"/>
                <a:cs typeface="Times New Roman" pitchFamily="18" charset="0"/>
              </a:rPr>
              <a:t>cái</a:t>
            </a:r>
            <a:r>
              <a:rPr lang="en-US" sz="6400" b="1" dirty="0">
                <a:latin typeface="Times New Roman" pitchFamily="18" charset="0"/>
                <a:cs typeface="Times New Roman" pitchFamily="18" charset="0"/>
              </a:rPr>
              <a:t>.</a:t>
            </a:r>
            <a:endParaRPr lang="en-US" sz="6400" dirty="0">
              <a:latin typeface="Times New Roman" pitchFamily="18" charset="0"/>
              <a:cs typeface="Times New Roman" pitchFamily="18" charset="0"/>
            </a:endParaRPr>
          </a:p>
          <a:p>
            <a:pPr eaLnBrk="1" hangingPunct="1"/>
            <a:r>
              <a:rPr lang="en-US" dirty="0" err="1">
                <a:latin typeface="Times New Roman" pitchFamily="18" charset="0"/>
                <a:cs typeface="Times New Roman" pitchFamily="18" charset="0"/>
              </a:rPr>
              <a:t>Tế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thủy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đến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tinh</a:t>
            </a:r>
            <a:r>
              <a:rPr lang="en-US" dirty="0">
                <a:latin typeface="Times New Roman" pitchFamily="18" charset="0"/>
                <a:cs typeface="Times New Roman" pitchFamily="18" charset="0"/>
              </a:rPr>
              <a:t> </a:t>
            </a:r>
          </a:p>
          <a:p>
            <a:pPr eaLnBrk="1" hangingPunct="1"/>
            <a:r>
              <a:rPr lang="en-US" dirty="0" err="1">
                <a:latin typeface="Times New Roman" pitchFamily="18" charset="0"/>
                <a:cs typeface="Times New Roman" pitchFamily="18" charset="0"/>
              </a:rPr>
              <a:t>Sau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thụ</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tinh</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trứng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phân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cắt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lần</a:t>
            </a:r>
            <a:r>
              <a:rPr lang="en-US" dirty="0">
                <a:latin typeface="Times New Roman" pitchFamily="18" charset="0"/>
                <a:cs typeface="Times New Roman" pitchFamily="18" charset="0"/>
              </a:rPr>
              <a:t> , </a:t>
            </a:r>
            <a:r>
              <a:rPr lang="en-US" dirty="0" err="1">
                <a:latin typeface="Times New Roman" pitchFamily="18" charset="0"/>
                <a:cs typeface="Times New Roman" pitchFamily="18" charset="0"/>
              </a:rPr>
              <a:t>cuối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cùng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thành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thủy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tức</a:t>
            </a:r>
            <a:r>
              <a:rPr lang="en-US" dirty="0">
                <a:latin typeface="Times New Roman" pitchFamily="18" charset="0"/>
                <a:cs typeface="Times New Roman" pitchFamily="18" charset="0"/>
              </a:rPr>
              <a:t> con </a:t>
            </a:r>
          </a:p>
          <a:p>
            <a:pPr eaLnBrk="1" hangingPunct="1"/>
            <a:r>
              <a:rPr lang="en-US" dirty="0" err="1">
                <a:latin typeface="Times New Roman" pitchFamily="18" charset="0"/>
                <a:cs typeface="Times New Roman" pitchFamily="18" charset="0"/>
              </a:rPr>
              <a:t>Sinh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sản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hữu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tính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xảy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mùa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lạnh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ít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ăn</a:t>
            </a:r>
            <a:r>
              <a:rPr lang="en-US" dirty="0">
                <a:latin typeface="Times New Roman" pitchFamily="18" charset="0"/>
                <a:cs typeface="Times New Roman" pitchFamily="18" charset="0"/>
              </a:rPr>
              <a:t> </a:t>
            </a:r>
          </a:p>
        </p:txBody>
      </p:sp>
      <p:sp>
        <p:nvSpPr>
          <p:cNvPr id="3" name="Text Box 7"/>
          <p:cNvSpPr txBox="1">
            <a:spLocks noChangeArrowheads="1"/>
          </p:cNvSpPr>
          <p:nvPr/>
        </p:nvSpPr>
        <p:spPr bwMode="auto">
          <a:xfrm>
            <a:off x="479570" y="342901"/>
            <a:ext cx="9601200"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dirty="0" smtClean="0">
                <a:solidFill>
                  <a:srgbClr val="FF0000"/>
                </a:solidFill>
                <a:latin typeface="Times New Roman" pitchFamily="18" charset="0"/>
                <a:cs typeface="Times New Roman" pitchFamily="18" charset="0"/>
              </a:rPr>
              <a:t>SINH </a:t>
            </a:r>
            <a:r>
              <a:rPr lang="en-US" sz="5700" b="1" dirty="0">
                <a:solidFill>
                  <a:srgbClr val="FF0000"/>
                </a:solidFill>
                <a:latin typeface="Times New Roman" pitchFamily="18" charset="0"/>
                <a:cs typeface="Times New Roman" pitchFamily="18" charset="0"/>
              </a:rPr>
              <a:t>SẢN.</a:t>
            </a:r>
          </a:p>
        </p:txBody>
      </p:sp>
    </p:spTree>
    <p:extLst>
      <p:ext uri="{BB962C8B-B14F-4D97-AF65-F5344CB8AC3E}">
        <p14:creationId xmlns:p14="http://schemas.microsoft.com/office/powerpoint/2010/main" val="37608807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p:cTn id="7" dur="500" fill="hold"/>
                                        <p:tgtEl>
                                          <p:spTgt spid="348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481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0" presetClass="entr" presetSubtype="0" decel="100000" fill="hold"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p:cTn id="13" dur="1000" fill="hold"/>
                                        <p:tgtEl>
                                          <p:spTgt spid="34819">
                                            <p:txEl>
                                              <p:pRg st="1" end="1"/>
                                            </p:txEl>
                                          </p:spTgt>
                                        </p:tgtEl>
                                        <p:attrNameLst>
                                          <p:attrName>ppt_w</p:attrName>
                                        </p:attrNameLst>
                                      </p:cBhvr>
                                      <p:tavLst>
                                        <p:tav tm="0">
                                          <p:val>
                                            <p:strVal val="#ppt_w+.3"/>
                                          </p:val>
                                        </p:tav>
                                        <p:tav tm="100000">
                                          <p:val>
                                            <p:strVal val="#ppt_w"/>
                                          </p:val>
                                        </p:tav>
                                      </p:tavLst>
                                    </p:anim>
                                    <p:anim calcmode="lin" valueType="num">
                                      <p:cBhvr>
                                        <p:cTn id="14" dur="1000" fill="hold"/>
                                        <p:tgtEl>
                                          <p:spTgt spid="34819">
                                            <p:txEl>
                                              <p:pRg st="1" end="1"/>
                                            </p:txEl>
                                          </p:spTgt>
                                        </p:tgtEl>
                                        <p:attrNameLst>
                                          <p:attrName>ppt_h</p:attrName>
                                        </p:attrNameLst>
                                      </p:cBhvr>
                                      <p:tavLst>
                                        <p:tav tm="0">
                                          <p:val>
                                            <p:strVal val="#ppt_h"/>
                                          </p:val>
                                        </p:tav>
                                        <p:tav tm="100000">
                                          <p:val>
                                            <p:strVal val="#ppt_h"/>
                                          </p:val>
                                        </p:tav>
                                      </p:tavLst>
                                    </p:anim>
                                    <p:animEffect transition="in" filter="fade">
                                      <p:cBhvr>
                                        <p:cTn id="15" dur="1000"/>
                                        <p:tgtEl>
                                          <p:spTgt spid="34819">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34819">
                                            <p:txEl>
                                              <p:pRg st="2" end="2"/>
                                            </p:txEl>
                                          </p:spTgt>
                                        </p:tgtEl>
                                        <p:attrNameLst>
                                          <p:attrName>style.visibility</p:attrName>
                                        </p:attrNameLst>
                                      </p:cBhvr>
                                      <p:to>
                                        <p:strVal val="visible"/>
                                      </p:to>
                                    </p:set>
                                    <p:animEffect transition="in" filter="wipe(down)">
                                      <p:cBhvr>
                                        <p:cTn id="20" dur="500"/>
                                        <p:tgtEl>
                                          <p:spTgt spid="34819">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34819">
                                            <p:txEl>
                                              <p:pRg st="3" end="3"/>
                                            </p:txEl>
                                          </p:spTgt>
                                        </p:tgtEl>
                                        <p:attrNameLst>
                                          <p:attrName>style.visibility</p:attrName>
                                        </p:attrNameLst>
                                      </p:cBhvr>
                                      <p:to>
                                        <p:strVal val="visible"/>
                                      </p:to>
                                    </p:set>
                                    <p:anim calcmode="lin" valueType="num">
                                      <p:cBhvr>
                                        <p:cTn id="25" dur="1000" fill="hold"/>
                                        <p:tgtEl>
                                          <p:spTgt spid="34819">
                                            <p:txEl>
                                              <p:pRg st="3" end="3"/>
                                            </p:txEl>
                                          </p:spTgt>
                                        </p:tgtEl>
                                        <p:attrNameLst>
                                          <p:attrName>ppt_w</p:attrName>
                                        </p:attrNameLst>
                                      </p:cBhvr>
                                      <p:tavLst>
                                        <p:tav tm="0">
                                          <p:val>
                                            <p:strVal val="#ppt_w+.3"/>
                                          </p:val>
                                        </p:tav>
                                        <p:tav tm="100000">
                                          <p:val>
                                            <p:strVal val="#ppt_w"/>
                                          </p:val>
                                        </p:tav>
                                      </p:tavLst>
                                    </p:anim>
                                    <p:anim calcmode="lin" valueType="num">
                                      <p:cBhvr>
                                        <p:cTn id="26" dur="1000" fill="hold"/>
                                        <p:tgtEl>
                                          <p:spTgt spid="34819">
                                            <p:txEl>
                                              <p:pRg st="3" end="3"/>
                                            </p:txEl>
                                          </p:spTgt>
                                        </p:tgtEl>
                                        <p:attrNameLst>
                                          <p:attrName>ppt_h</p:attrName>
                                        </p:attrNameLst>
                                      </p:cBhvr>
                                      <p:tavLst>
                                        <p:tav tm="0">
                                          <p:val>
                                            <p:strVal val="#ppt_h"/>
                                          </p:val>
                                        </p:tav>
                                        <p:tav tm="100000">
                                          <p:val>
                                            <p:strVal val="#ppt_h"/>
                                          </p:val>
                                        </p:tav>
                                      </p:tavLst>
                                    </p:anim>
                                    <p:animEffect transition="in" filter="fade">
                                      <p:cBhvr>
                                        <p:cTn id="27" dur="1000"/>
                                        <p:tgtEl>
                                          <p:spTgt spid="3481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7"/>
          <p:cNvSpPr txBox="1">
            <a:spLocks noChangeArrowheads="1"/>
          </p:cNvSpPr>
          <p:nvPr/>
        </p:nvSpPr>
        <p:spPr bwMode="auto">
          <a:xfrm>
            <a:off x="479570" y="342901"/>
            <a:ext cx="9601200" cy="1042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u="sng" dirty="0" smtClean="0">
                <a:solidFill>
                  <a:srgbClr val="FF0000"/>
                </a:solidFill>
                <a:latin typeface="Times New Roman" pitchFamily="18" charset="0"/>
                <a:cs typeface="Times New Roman" pitchFamily="18" charset="0"/>
              </a:rPr>
              <a:t>SINH SẢN</a:t>
            </a:r>
            <a:endParaRPr lang="en-US" sz="5700" b="1" u="sng" dirty="0">
              <a:solidFill>
                <a:srgbClr val="FF0000"/>
              </a:solidFill>
              <a:latin typeface="Times New Roman" pitchFamily="18" charset="0"/>
              <a:cs typeface="Times New Roman" pitchFamily="18" charset="0"/>
            </a:endParaRPr>
          </a:p>
        </p:txBody>
      </p:sp>
      <p:sp>
        <p:nvSpPr>
          <p:cNvPr id="17419" name="Line 10"/>
          <p:cNvSpPr>
            <a:spLocks noChangeShapeType="1"/>
          </p:cNvSpPr>
          <p:nvPr/>
        </p:nvSpPr>
        <p:spPr bwMode="auto">
          <a:xfrm flipH="1">
            <a:off x="9296400" y="3086100"/>
            <a:ext cx="92076" cy="7200900"/>
          </a:xfrm>
          <a:prstGeom prst="line">
            <a:avLst/>
          </a:prstGeom>
          <a:noFill/>
          <a:ln w="76200" cmpd="tri">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6" name="Text Box 22"/>
          <p:cNvSpPr txBox="1">
            <a:spLocks noChangeArrowheads="1"/>
          </p:cNvSpPr>
          <p:nvPr/>
        </p:nvSpPr>
        <p:spPr bwMode="auto">
          <a:xfrm>
            <a:off x="438007" y="1413123"/>
            <a:ext cx="8553594" cy="323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5700" b="1">
                <a:latin typeface="Times New Roman" pitchFamily="18" charset="0"/>
                <a:cs typeface="Times New Roman" pitchFamily="18" charset="0"/>
              </a:rPr>
              <a:t>3- Tái sinh: </a:t>
            </a:r>
          </a:p>
          <a:p>
            <a:pPr eaLnBrk="1" hangingPunct="1">
              <a:spcBef>
                <a:spcPct val="50000"/>
              </a:spcBef>
            </a:pPr>
            <a:r>
              <a:rPr lang="en-US" sz="5700" b="1">
                <a:latin typeface="Times New Roman" pitchFamily="18" charset="0"/>
                <a:cs typeface="Times New Roman" pitchFamily="18" charset="0"/>
              </a:rPr>
              <a:t>Từ 1 phần cơ thể tạo nên cơ thể mới.</a:t>
            </a:r>
          </a:p>
        </p:txBody>
      </p:sp>
      <p:pic>
        <p:nvPicPr>
          <p:cNvPr id="30768" name="Picture 48" descr="thuy tuc hd ngoai"/>
          <p:cNvPicPr>
            <a:picLocks noChangeAspect="1" noChangeArrowheads="1"/>
          </p:cNvPicPr>
          <p:nvPr/>
        </p:nvPicPr>
        <p:blipFill>
          <a:blip r:embed="rId2">
            <a:extLst>
              <a:ext uri="{28A0092B-C50C-407E-A947-70E740481C1C}">
                <a14:useLocalDpi xmlns:a14="http://schemas.microsoft.com/office/drawing/2010/main" val="0"/>
              </a:ext>
            </a:extLst>
          </a:blip>
          <a:srcRect b="15338"/>
          <a:stretch>
            <a:fillRect/>
          </a:stretch>
        </p:blipFill>
        <p:spPr bwMode="auto">
          <a:xfrm>
            <a:off x="9601200" y="54864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9" name="Picture 49" descr="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3600" y="6515101"/>
            <a:ext cx="4826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0" name="Picture 50" descr="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63600" y="7429500"/>
            <a:ext cx="447676" cy="40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1" name="Picture 51" descr="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01600" y="4914900"/>
            <a:ext cx="1892300" cy="1288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2" name="Picture 52" descr="thuy tuc hd ngoai"/>
          <p:cNvPicPr>
            <a:picLocks noChangeAspect="1" noChangeArrowheads="1"/>
          </p:cNvPicPr>
          <p:nvPr/>
        </p:nvPicPr>
        <p:blipFill>
          <a:blip r:embed="rId2">
            <a:extLst>
              <a:ext uri="{28A0092B-C50C-407E-A947-70E740481C1C}">
                <a14:useLocalDpi xmlns:a14="http://schemas.microsoft.com/office/drawing/2010/main" val="0"/>
              </a:ext>
            </a:extLst>
          </a:blip>
          <a:srcRect b="15338"/>
          <a:stretch>
            <a:fillRect/>
          </a:stretch>
        </p:blipFill>
        <p:spPr bwMode="auto">
          <a:xfrm>
            <a:off x="15544800" y="75438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3" name="Picture 53" descr="thuy tuc hd ngoai"/>
          <p:cNvPicPr>
            <a:picLocks noChangeAspect="1" noChangeArrowheads="1"/>
          </p:cNvPicPr>
          <p:nvPr/>
        </p:nvPicPr>
        <p:blipFill>
          <a:blip r:embed="rId2">
            <a:extLst>
              <a:ext uri="{28A0092B-C50C-407E-A947-70E740481C1C}">
                <a14:useLocalDpi xmlns:a14="http://schemas.microsoft.com/office/drawing/2010/main" val="0"/>
              </a:ext>
            </a:extLst>
          </a:blip>
          <a:srcRect b="15338"/>
          <a:stretch>
            <a:fillRect/>
          </a:stretch>
        </p:blipFill>
        <p:spPr bwMode="auto">
          <a:xfrm>
            <a:off x="15544800" y="56007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4" name="Picture 54" descr="thuy tuc hd ngoai"/>
          <p:cNvPicPr>
            <a:picLocks noChangeAspect="1" noChangeArrowheads="1"/>
          </p:cNvPicPr>
          <p:nvPr/>
        </p:nvPicPr>
        <p:blipFill>
          <a:blip r:embed="rId2">
            <a:extLst>
              <a:ext uri="{28A0092B-C50C-407E-A947-70E740481C1C}">
                <a14:useLocalDpi xmlns:a14="http://schemas.microsoft.com/office/drawing/2010/main" val="0"/>
              </a:ext>
            </a:extLst>
          </a:blip>
          <a:srcRect b="15338"/>
          <a:stretch>
            <a:fillRect/>
          </a:stretch>
        </p:blipFill>
        <p:spPr bwMode="auto">
          <a:xfrm>
            <a:off x="15392400" y="3429000"/>
            <a:ext cx="25908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5" name="Line 55"/>
          <p:cNvSpPr>
            <a:spLocks noChangeShapeType="1"/>
          </p:cNvSpPr>
          <p:nvPr/>
        </p:nvSpPr>
        <p:spPr bwMode="auto">
          <a:xfrm>
            <a:off x="11734800" y="6743700"/>
            <a:ext cx="1066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76" name="Line 56"/>
          <p:cNvSpPr>
            <a:spLocks noChangeShapeType="1"/>
          </p:cNvSpPr>
          <p:nvPr/>
        </p:nvSpPr>
        <p:spPr bwMode="auto">
          <a:xfrm>
            <a:off x="10210800" y="70866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77" name="Line 57"/>
          <p:cNvSpPr>
            <a:spLocks noChangeShapeType="1"/>
          </p:cNvSpPr>
          <p:nvPr/>
        </p:nvSpPr>
        <p:spPr bwMode="auto">
          <a:xfrm flipV="1">
            <a:off x="10363200" y="6400800"/>
            <a:ext cx="9144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78" name="Line 58"/>
          <p:cNvSpPr>
            <a:spLocks noChangeShapeType="1"/>
          </p:cNvSpPr>
          <p:nvPr/>
        </p:nvSpPr>
        <p:spPr bwMode="auto">
          <a:xfrm flipV="1">
            <a:off x="14630400" y="4800600"/>
            <a:ext cx="1066800" cy="4572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79" name="Line 59"/>
          <p:cNvSpPr>
            <a:spLocks noChangeShapeType="1"/>
          </p:cNvSpPr>
          <p:nvPr/>
        </p:nvSpPr>
        <p:spPr bwMode="auto">
          <a:xfrm>
            <a:off x="14325600" y="7772400"/>
            <a:ext cx="1219200" cy="5715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80" name="Line 60"/>
          <p:cNvSpPr>
            <a:spLocks noChangeShapeType="1"/>
          </p:cNvSpPr>
          <p:nvPr/>
        </p:nvSpPr>
        <p:spPr bwMode="auto">
          <a:xfrm>
            <a:off x="14325600" y="6743700"/>
            <a:ext cx="10668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lIns="163284" tIns="81642" rIns="163284" bIns="81642"/>
          <a:lstStyle/>
          <a:p>
            <a:endParaRPr lang="en-US">
              <a:latin typeface="Times New Roman" pitchFamily="18" charset="0"/>
              <a:cs typeface="Times New Roman" pitchFamily="18" charset="0"/>
            </a:endParaRPr>
          </a:p>
        </p:txBody>
      </p:sp>
      <p:sp>
        <p:nvSpPr>
          <p:cNvPr id="30784" name="Text Box 64"/>
          <p:cNvSpPr txBox="1">
            <a:spLocks noChangeArrowheads="1"/>
          </p:cNvSpPr>
          <p:nvPr/>
        </p:nvSpPr>
        <p:spPr bwMode="auto">
          <a:xfrm>
            <a:off x="9906000" y="9486901"/>
            <a:ext cx="7924800" cy="44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b="1" i="1" u="sng">
                <a:latin typeface="Times New Roman" pitchFamily="18" charset="0"/>
                <a:cs typeface="Times New Roman" pitchFamily="18" charset="0"/>
              </a:rPr>
              <a:t>Khả năng tái sinh của thủy tức</a:t>
            </a:r>
          </a:p>
        </p:txBody>
      </p:sp>
      <p:sp>
        <p:nvSpPr>
          <p:cNvPr id="17437" name="Oval Callout 28"/>
          <p:cNvSpPr>
            <a:spLocks noChangeArrowheads="1"/>
          </p:cNvSpPr>
          <p:nvPr/>
        </p:nvSpPr>
        <p:spPr bwMode="auto">
          <a:xfrm>
            <a:off x="9388477" y="670172"/>
            <a:ext cx="8321674" cy="2104862"/>
          </a:xfrm>
          <a:prstGeom prst="wedgeEllipseCallout">
            <a:avLst>
              <a:gd name="adj1" fmla="val -51787"/>
              <a:gd name="adj2" fmla="val 115194"/>
            </a:avLst>
          </a:prstGeom>
          <a:solidFill>
            <a:schemeClr val="bg1"/>
          </a:solidFill>
          <a:ln w="41275" cmpd="tri" algn="ctr">
            <a:solidFill>
              <a:srgbClr val="7030A0"/>
            </a:solidFill>
            <a:round/>
            <a:headEnd/>
            <a:tailEnd/>
          </a:ln>
        </p:spPr>
        <p:txBody>
          <a:bodyPr lIns="163284" tIns="81642" rIns="163284" bIns="81642"/>
          <a:lstStyle/>
          <a:p>
            <a:pPr eaLnBrk="0" hangingPunct="0"/>
            <a:r>
              <a:rPr lang="en-US" sz="4300">
                <a:latin typeface="Times New Roman" pitchFamily="18" charset="0"/>
                <a:cs typeface="Times New Roman" pitchFamily="18" charset="0"/>
              </a:rPr>
              <a:t>Hiện tượng tái sinh ở thủy tức như thế     nào?</a:t>
            </a:r>
          </a:p>
        </p:txBody>
      </p:sp>
      <p:pic>
        <p:nvPicPr>
          <p:cNvPr id="22" name="Picture 5" descr="247e4aaefe6e464824d2fe555039ef3f_449522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546" y="4061732"/>
            <a:ext cx="9144000" cy="467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153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68"/>
                                        </p:tgtEl>
                                        <p:attrNameLst>
                                          <p:attrName>style.visibility</p:attrName>
                                        </p:attrNameLst>
                                      </p:cBhvr>
                                      <p:to>
                                        <p:strVal val="visible"/>
                                      </p:to>
                                    </p:set>
                                    <p:animEffect transition="in" filter="blinds(horizontal)">
                                      <p:cBhvr>
                                        <p:cTn id="7" dur="500"/>
                                        <p:tgtEl>
                                          <p:spTgt spid="30768"/>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0784"/>
                                        </p:tgtEl>
                                        <p:attrNameLst>
                                          <p:attrName>style.visibility</p:attrName>
                                        </p:attrNameLst>
                                      </p:cBhvr>
                                      <p:to>
                                        <p:strVal val="visible"/>
                                      </p:to>
                                    </p:set>
                                    <p:animEffect transition="in" filter="checkerboard(across)">
                                      <p:cBhvr>
                                        <p:cTn id="10" dur="500"/>
                                        <p:tgtEl>
                                          <p:spTgt spid="3078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0777"/>
                                        </p:tgtEl>
                                        <p:attrNameLst>
                                          <p:attrName>style.visibility</p:attrName>
                                        </p:attrNameLst>
                                      </p:cBhvr>
                                      <p:to>
                                        <p:strVal val="visible"/>
                                      </p:to>
                                    </p:set>
                                    <p:animEffect transition="in" filter="blinds(horizontal)">
                                      <p:cBhvr>
                                        <p:cTn id="15" dur="500"/>
                                        <p:tgtEl>
                                          <p:spTgt spid="3077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0776"/>
                                        </p:tgtEl>
                                        <p:attrNameLst>
                                          <p:attrName>style.visibility</p:attrName>
                                        </p:attrNameLst>
                                      </p:cBhvr>
                                      <p:to>
                                        <p:strVal val="visible"/>
                                      </p:to>
                                    </p:set>
                                    <p:animEffect transition="in" filter="blinds(horizontal)">
                                      <p:cBhvr>
                                        <p:cTn id="18" dur="500"/>
                                        <p:tgtEl>
                                          <p:spTgt spid="30776"/>
                                        </p:tgtEl>
                                      </p:cBhvr>
                                    </p:animEffect>
                                  </p:childTnLst>
                                </p:cTn>
                              </p:par>
                            </p:childTnLst>
                          </p:cTn>
                        </p:par>
                        <p:par>
                          <p:cTn id="19" fill="hold" nodeType="afterGroup">
                            <p:stCondLst>
                              <p:cond delay="500"/>
                            </p:stCondLst>
                            <p:childTnLst>
                              <p:par>
                                <p:cTn id="20" presetID="26" presetClass="emph" presetSubtype="0" repeatCount="indefinite" fill="hold" grpId="1" nodeType="afterEffect">
                                  <p:stCondLst>
                                    <p:cond delay="0"/>
                                  </p:stCondLst>
                                  <p:childTnLst>
                                    <p:animEffect transition="out" filter="fade">
                                      <p:cBhvr>
                                        <p:cTn id="21" dur="500" tmFilter="0, 0; .2, .5; .8, .5; 1, 0"/>
                                        <p:tgtEl>
                                          <p:spTgt spid="30777"/>
                                        </p:tgtEl>
                                      </p:cBhvr>
                                    </p:animEffect>
                                    <p:animScale>
                                      <p:cBhvr>
                                        <p:cTn id="22" dur="250" autoRev="1" fill="hold"/>
                                        <p:tgtEl>
                                          <p:spTgt spid="30777"/>
                                        </p:tgtEl>
                                      </p:cBhvr>
                                      <p:by x="105000" y="105000"/>
                                    </p:animScale>
                                  </p:childTnLst>
                                </p:cTn>
                              </p:par>
                              <p:par>
                                <p:cTn id="23" presetID="26" presetClass="emph" presetSubtype="0" repeatCount="indefinite" fill="hold" grpId="1" nodeType="withEffect">
                                  <p:stCondLst>
                                    <p:cond delay="0"/>
                                  </p:stCondLst>
                                  <p:childTnLst>
                                    <p:animEffect transition="out" filter="fade">
                                      <p:cBhvr>
                                        <p:cTn id="24" dur="500" tmFilter="0, 0; .2, .5; .8, .5; 1, 0"/>
                                        <p:tgtEl>
                                          <p:spTgt spid="30776"/>
                                        </p:tgtEl>
                                      </p:cBhvr>
                                    </p:animEffect>
                                    <p:animScale>
                                      <p:cBhvr>
                                        <p:cTn id="25" dur="250" autoRev="1" fill="hold"/>
                                        <p:tgtEl>
                                          <p:spTgt spid="30776"/>
                                        </p:tgtEl>
                                      </p:cBhvr>
                                      <p:by x="105000" y="105000"/>
                                    </p:animScale>
                                  </p:childTnLst>
                                </p:cTn>
                              </p:par>
                            </p:childTnLst>
                          </p:cTn>
                        </p:par>
                        <p:par>
                          <p:cTn id="26" fill="hold" nodeType="afterGroup">
                            <p:stCondLst>
                              <p:cond delay="1000"/>
                            </p:stCondLst>
                            <p:childTnLst>
                              <p:par>
                                <p:cTn id="27" presetID="9" presetClass="entr" presetSubtype="0" repeatCount="indefinite" fill="hold" grpId="0" nodeType="afterEffect">
                                  <p:stCondLst>
                                    <p:cond delay="0"/>
                                  </p:stCondLst>
                                  <p:childTnLst>
                                    <p:set>
                                      <p:cBhvr>
                                        <p:cTn id="28" dur="1" fill="hold">
                                          <p:stCondLst>
                                            <p:cond delay="0"/>
                                          </p:stCondLst>
                                        </p:cTn>
                                        <p:tgtEl>
                                          <p:spTgt spid="30775"/>
                                        </p:tgtEl>
                                        <p:attrNameLst>
                                          <p:attrName>style.visibility</p:attrName>
                                        </p:attrNameLst>
                                      </p:cBhvr>
                                      <p:to>
                                        <p:strVal val="visible"/>
                                      </p:to>
                                    </p:set>
                                    <p:animEffect transition="in" filter="dissolve">
                                      <p:cBhvr>
                                        <p:cTn id="29" dur="500"/>
                                        <p:tgtEl>
                                          <p:spTgt spid="30775"/>
                                        </p:tgtEl>
                                      </p:cBhvr>
                                    </p:animEffect>
                                  </p:childTnLst>
                                </p:cTn>
                              </p:par>
                            </p:childTnLst>
                          </p:cTn>
                        </p:par>
                        <p:par>
                          <p:cTn id="30" fill="hold" nodeType="afterGroup">
                            <p:stCondLst>
                              <p:cond delay="1500"/>
                            </p:stCondLst>
                            <p:childTnLst>
                              <p:par>
                                <p:cTn id="31" presetID="3" presetClass="entr" presetSubtype="10" fill="hold" nodeType="afterEffect">
                                  <p:stCondLst>
                                    <p:cond delay="0"/>
                                  </p:stCondLst>
                                  <p:childTnLst>
                                    <p:set>
                                      <p:cBhvr>
                                        <p:cTn id="32" dur="1" fill="hold">
                                          <p:stCondLst>
                                            <p:cond delay="0"/>
                                          </p:stCondLst>
                                        </p:cTn>
                                        <p:tgtEl>
                                          <p:spTgt spid="30769"/>
                                        </p:tgtEl>
                                        <p:attrNameLst>
                                          <p:attrName>style.visibility</p:attrName>
                                        </p:attrNameLst>
                                      </p:cBhvr>
                                      <p:to>
                                        <p:strVal val="visible"/>
                                      </p:to>
                                    </p:set>
                                    <p:animEffect transition="in" filter="blinds(horizontal)">
                                      <p:cBhvr>
                                        <p:cTn id="33" dur="1000"/>
                                        <p:tgtEl>
                                          <p:spTgt spid="30769"/>
                                        </p:tgtEl>
                                      </p:cBhvr>
                                    </p:animEffect>
                                  </p:childTnLst>
                                </p:cTn>
                              </p:par>
                              <p:par>
                                <p:cTn id="34" presetID="3" presetClass="entr" presetSubtype="10" fill="hold" nodeType="withEffect">
                                  <p:stCondLst>
                                    <p:cond delay="0"/>
                                  </p:stCondLst>
                                  <p:childTnLst>
                                    <p:set>
                                      <p:cBhvr>
                                        <p:cTn id="35" dur="1" fill="hold">
                                          <p:stCondLst>
                                            <p:cond delay="0"/>
                                          </p:stCondLst>
                                        </p:cTn>
                                        <p:tgtEl>
                                          <p:spTgt spid="30770"/>
                                        </p:tgtEl>
                                        <p:attrNameLst>
                                          <p:attrName>style.visibility</p:attrName>
                                        </p:attrNameLst>
                                      </p:cBhvr>
                                      <p:to>
                                        <p:strVal val="visible"/>
                                      </p:to>
                                    </p:set>
                                    <p:animEffect transition="in" filter="blinds(horizontal)">
                                      <p:cBhvr>
                                        <p:cTn id="36" dur="1000"/>
                                        <p:tgtEl>
                                          <p:spTgt spid="30770"/>
                                        </p:tgtEl>
                                      </p:cBhvr>
                                    </p:animEffect>
                                  </p:childTnLst>
                                </p:cTn>
                              </p:par>
                              <p:par>
                                <p:cTn id="37" presetID="3" presetClass="entr" presetSubtype="10" fill="hold" nodeType="withEffect">
                                  <p:stCondLst>
                                    <p:cond delay="0"/>
                                  </p:stCondLst>
                                  <p:childTnLst>
                                    <p:set>
                                      <p:cBhvr>
                                        <p:cTn id="38" dur="1" fill="hold">
                                          <p:stCondLst>
                                            <p:cond delay="0"/>
                                          </p:stCondLst>
                                        </p:cTn>
                                        <p:tgtEl>
                                          <p:spTgt spid="30771"/>
                                        </p:tgtEl>
                                        <p:attrNameLst>
                                          <p:attrName>style.visibility</p:attrName>
                                        </p:attrNameLst>
                                      </p:cBhvr>
                                      <p:to>
                                        <p:strVal val="visible"/>
                                      </p:to>
                                    </p:set>
                                    <p:animEffect transition="in" filter="blinds(horizontal)">
                                      <p:cBhvr>
                                        <p:cTn id="39" dur="1000"/>
                                        <p:tgtEl>
                                          <p:spTgt spid="3077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repeatCount="indefinite" fill="hold" grpId="0" nodeType="clickEffect">
                                  <p:stCondLst>
                                    <p:cond delay="0"/>
                                  </p:stCondLst>
                                  <p:childTnLst>
                                    <p:set>
                                      <p:cBhvr>
                                        <p:cTn id="43" dur="1" fill="hold">
                                          <p:stCondLst>
                                            <p:cond delay="0"/>
                                          </p:stCondLst>
                                        </p:cTn>
                                        <p:tgtEl>
                                          <p:spTgt spid="30778"/>
                                        </p:tgtEl>
                                        <p:attrNameLst>
                                          <p:attrName>style.visibility</p:attrName>
                                        </p:attrNameLst>
                                      </p:cBhvr>
                                      <p:to>
                                        <p:strVal val="visible"/>
                                      </p:to>
                                    </p:set>
                                    <p:animEffect transition="in" filter="dissolve">
                                      <p:cBhvr>
                                        <p:cTn id="44" dur="500"/>
                                        <p:tgtEl>
                                          <p:spTgt spid="30778"/>
                                        </p:tgtEl>
                                      </p:cBhvr>
                                    </p:animEffect>
                                  </p:childTnLst>
                                </p:cTn>
                              </p:par>
                              <p:par>
                                <p:cTn id="45" presetID="9" presetClass="entr" presetSubtype="0" fill="hold" nodeType="withEffect">
                                  <p:stCondLst>
                                    <p:cond delay="0"/>
                                  </p:stCondLst>
                                  <p:childTnLst>
                                    <p:set>
                                      <p:cBhvr>
                                        <p:cTn id="46" dur="1" fill="hold">
                                          <p:stCondLst>
                                            <p:cond delay="0"/>
                                          </p:stCondLst>
                                        </p:cTn>
                                        <p:tgtEl>
                                          <p:spTgt spid="30774"/>
                                        </p:tgtEl>
                                        <p:attrNameLst>
                                          <p:attrName>style.visibility</p:attrName>
                                        </p:attrNameLst>
                                      </p:cBhvr>
                                      <p:to>
                                        <p:strVal val="visible"/>
                                      </p:to>
                                    </p:set>
                                    <p:animEffect transition="in" filter="dissolve">
                                      <p:cBhvr>
                                        <p:cTn id="47" dur="500"/>
                                        <p:tgtEl>
                                          <p:spTgt spid="30774"/>
                                        </p:tgtEl>
                                      </p:cBhvr>
                                    </p:animEffect>
                                  </p:childTnLst>
                                </p:cTn>
                              </p:par>
                            </p:childTnLst>
                          </p:cTn>
                        </p:par>
                        <p:par>
                          <p:cTn id="48" fill="hold" nodeType="afterGroup">
                            <p:stCondLst>
                              <p:cond delay="500"/>
                            </p:stCondLst>
                            <p:childTnLst>
                              <p:par>
                                <p:cTn id="49" presetID="9" presetClass="entr" presetSubtype="0" fill="hold" nodeType="afterEffect">
                                  <p:stCondLst>
                                    <p:cond delay="0"/>
                                  </p:stCondLst>
                                  <p:childTnLst>
                                    <p:set>
                                      <p:cBhvr>
                                        <p:cTn id="50" dur="1" fill="hold">
                                          <p:stCondLst>
                                            <p:cond delay="0"/>
                                          </p:stCondLst>
                                        </p:cTn>
                                        <p:tgtEl>
                                          <p:spTgt spid="30773"/>
                                        </p:tgtEl>
                                        <p:attrNameLst>
                                          <p:attrName>style.visibility</p:attrName>
                                        </p:attrNameLst>
                                      </p:cBhvr>
                                      <p:to>
                                        <p:strVal val="visible"/>
                                      </p:to>
                                    </p:set>
                                    <p:animEffect transition="in" filter="dissolve">
                                      <p:cBhvr>
                                        <p:cTn id="51" dur="500"/>
                                        <p:tgtEl>
                                          <p:spTgt spid="30773"/>
                                        </p:tgtEl>
                                      </p:cBhvr>
                                    </p:animEffect>
                                  </p:childTnLst>
                                </p:cTn>
                              </p:par>
                              <p:par>
                                <p:cTn id="52" presetID="9" presetClass="entr" presetSubtype="0" repeatCount="indefinite" fill="hold" grpId="0" nodeType="withEffect">
                                  <p:stCondLst>
                                    <p:cond delay="0"/>
                                  </p:stCondLst>
                                  <p:childTnLst>
                                    <p:set>
                                      <p:cBhvr>
                                        <p:cTn id="53" dur="1" fill="hold">
                                          <p:stCondLst>
                                            <p:cond delay="0"/>
                                          </p:stCondLst>
                                        </p:cTn>
                                        <p:tgtEl>
                                          <p:spTgt spid="30780"/>
                                        </p:tgtEl>
                                        <p:attrNameLst>
                                          <p:attrName>style.visibility</p:attrName>
                                        </p:attrNameLst>
                                      </p:cBhvr>
                                      <p:to>
                                        <p:strVal val="visible"/>
                                      </p:to>
                                    </p:set>
                                    <p:animEffect transition="in" filter="dissolve">
                                      <p:cBhvr>
                                        <p:cTn id="54" dur="500"/>
                                        <p:tgtEl>
                                          <p:spTgt spid="30780"/>
                                        </p:tgtEl>
                                      </p:cBhvr>
                                    </p:animEffect>
                                  </p:childTnLst>
                                </p:cTn>
                              </p:par>
                            </p:childTnLst>
                          </p:cTn>
                        </p:par>
                        <p:par>
                          <p:cTn id="55" fill="hold" nodeType="afterGroup">
                            <p:stCondLst>
                              <p:cond delay="1000"/>
                            </p:stCondLst>
                            <p:childTnLst>
                              <p:par>
                                <p:cTn id="56" presetID="9" presetClass="entr" presetSubtype="0" repeatCount="indefinite" fill="hold" grpId="0" nodeType="afterEffect">
                                  <p:stCondLst>
                                    <p:cond delay="0"/>
                                  </p:stCondLst>
                                  <p:childTnLst>
                                    <p:set>
                                      <p:cBhvr>
                                        <p:cTn id="57" dur="1" fill="hold">
                                          <p:stCondLst>
                                            <p:cond delay="0"/>
                                          </p:stCondLst>
                                        </p:cTn>
                                        <p:tgtEl>
                                          <p:spTgt spid="30779"/>
                                        </p:tgtEl>
                                        <p:attrNameLst>
                                          <p:attrName>style.visibility</p:attrName>
                                        </p:attrNameLst>
                                      </p:cBhvr>
                                      <p:to>
                                        <p:strVal val="visible"/>
                                      </p:to>
                                    </p:set>
                                    <p:animEffect transition="in" filter="dissolve">
                                      <p:cBhvr>
                                        <p:cTn id="58" dur="500"/>
                                        <p:tgtEl>
                                          <p:spTgt spid="30779"/>
                                        </p:tgtEl>
                                      </p:cBhvr>
                                    </p:animEffect>
                                  </p:childTnLst>
                                </p:cTn>
                              </p:par>
                              <p:par>
                                <p:cTn id="59" presetID="9" presetClass="entr" presetSubtype="0" fill="hold" nodeType="withEffect">
                                  <p:stCondLst>
                                    <p:cond delay="0"/>
                                  </p:stCondLst>
                                  <p:childTnLst>
                                    <p:set>
                                      <p:cBhvr>
                                        <p:cTn id="60" dur="1" fill="hold">
                                          <p:stCondLst>
                                            <p:cond delay="0"/>
                                          </p:stCondLst>
                                        </p:cTn>
                                        <p:tgtEl>
                                          <p:spTgt spid="30772"/>
                                        </p:tgtEl>
                                        <p:attrNameLst>
                                          <p:attrName>style.visibility</p:attrName>
                                        </p:attrNameLst>
                                      </p:cBhvr>
                                      <p:to>
                                        <p:strVal val="visible"/>
                                      </p:to>
                                    </p:set>
                                    <p:animEffect transition="in" filter="dissolve">
                                      <p:cBhvr>
                                        <p:cTn id="61" dur="500"/>
                                        <p:tgtEl>
                                          <p:spTgt spid="30772"/>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5" presetClass="entr" presetSubtype="10" fill="hold" grpId="0"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checkerboard(across)">
                                      <p:cBhvr>
                                        <p:cTn id="66" dur="500"/>
                                        <p:tgtEl>
                                          <p:spTgt spid="6"/>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0775" grpId="0" animBg="1"/>
      <p:bldP spid="30776" grpId="0" animBg="1"/>
      <p:bldP spid="30776" grpId="1" animBg="1"/>
      <p:bldP spid="30777" grpId="0" animBg="1"/>
      <p:bldP spid="30777" grpId="1" animBg="1"/>
      <p:bldP spid="30778" grpId="0" animBg="1"/>
      <p:bldP spid="30779" grpId="0" animBg="1"/>
      <p:bldP spid="30780" grpId="0" animBg="1"/>
      <p:bldP spid="3078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p:cNvPicPr>
            <a:picLocks noChangeAspect="1" noChangeArrowheads="1"/>
          </p:cNvPicPr>
          <p:nvPr/>
        </p:nvPicPr>
        <p:blipFill>
          <a:blip r:embed="rId2">
            <a:extLst>
              <a:ext uri="{28A0092B-C50C-407E-A947-70E740481C1C}">
                <a14:useLocalDpi xmlns:a14="http://schemas.microsoft.com/office/drawing/2010/main" val="0"/>
              </a:ext>
            </a:extLst>
          </a:blip>
          <a:srcRect l="2045" t="21153" r="7968" b="3847"/>
          <a:stretch>
            <a:fillRect/>
          </a:stretch>
        </p:blipFill>
        <p:spPr bwMode="auto">
          <a:xfrm>
            <a:off x="9906000" y="1485900"/>
            <a:ext cx="8382000" cy="557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a:off x="11887200" y="6858001"/>
            <a:ext cx="38100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a:solidFill>
                  <a:srgbClr val="FF0000"/>
                </a:solidFill>
                <a:latin typeface=".VnTime" pitchFamily="34" charset="0"/>
              </a:rPr>
              <a:t>H¶i quú</a:t>
            </a:r>
          </a:p>
        </p:txBody>
      </p:sp>
      <p:sp>
        <p:nvSpPr>
          <p:cNvPr id="26632" name="Text Box 8"/>
          <p:cNvSpPr txBox="1">
            <a:spLocks noChangeArrowheads="1"/>
          </p:cNvSpPr>
          <p:nvPr/>
        </p:nvSpPr>
        <p:spPr bwMode="auto">
          <a:xfrm>
            <a:off x="749300" y="2883695"/>
            <a:ext cx="74676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dirty="0" err="1">
                <a:solidFill>
                  <a:srgbClr val="CC3300"/>
                </a:solidFill>
                <a:latin typeface=".VnTime" pitchFamily="34" charset="0"/>
              </a:rPr>
              <a:t>Tr</a:t>
            </a:r>
            <a:r>
              <a:rPr lang="en-US" sz="5000" b="0" dirty="0">
                <a:solidFill>
                  <a:srgbClr val="CC3300"/>
                </a:solidFill>
                <a:latin typeface=".VnTime" pitchFamily="34" charset="0"/>
              </a:rPr>
              <a:t>¶ </a:t>
            </a:r>
            <a:r>
              <a:rPr lang="en-US" sz="5000" b="0" dirty="0" err="1">
                <a:solidFill>
                  <a:srgbClr val="CC3300"/>
                </a:solidFill>
                <a:latin typeface=".VnTime" pitchFamily="34" charset="0"/>
              </a:rPr>
              <a:t>Lêi</a:t>
            </a:r>
            <a:r>
              <a:rPr lang="en-US" sz="5000" b="0" dirty="0">
                <a:solidFill>
                  <a:srgbClr val="CC3300"/>
                </a:solidFill>
                <a:latin typeface=".VnTime" pitchFamily="34" charset="0"/>
              </a:rPr>
              <a:t>:</a:t>
            </a:r>
            <a:r>
              <a:rPr lang="en-US" sz="5000" b="0" dirty="0">
                <a:solidFill>
                  <a:srgbClr val="990099"/>
                </a:solidFill>
                <a:latin typeface=".VnTime" pitchFamily="34" charset="0"/>
              </a:rPr>
              <a:t> </a:t>
            </a:r>
            <a:r>
              <a:rPr lang="en-US" sz="5000" b="0" dirty="0" err="1">
                <a:solidFill>
                  <a:srgbClr val="FF3300"/>
                </a:solidFill>
                <a:latin typeface=".VnTime" pitchFamily="34" charset="0"/>
              </a:rPr>
              <a:t>H¶i</a:t>
            </a:r>
            <a:r>
              <a:rPr lang="en-US" sz="5000" b="0" dirty="0">
                <a:solidFill>
                  <a:srgbClr val="FF3300"/>
                </a:solidFill>
                <a:latin typeface=".VnTime" pitchFamily="34" charset="0"/>
              </a:rPr>
              <a:t> </a:t>
            </a:r>
            <a:r>
              <a:rPr lang="en-US" sz="5000" b="0" dirty="0" err="1">
                <a:solidFill>
                  <a:srgbClr val="FF3300"/>
                </a:solidFill>
                <a:latin typeface=".VnTime" pitchFamily="34" charset="0"/>
              </a:rPr>
              <a:t>quú</a:t>
            </a:r>
            <a:r>
              <a:rPr lang="en-US" sz="5000" b="0" dirty="0">
                <a:solidFill>
                  <a:srgbClr val="FF3300"/>
                </a:solidFill>
                <a:latin typeface=".VnTime" pitchFamily="34" charset="0"/>
              </a:rPr>
              <a:t> </a:t>
            </a:r>
            <a:r>
              <a:rPr lang="en-US" sz="5000" b="0" dirty="0" err="1">
                <a:solidFill>
                  <a:srgbClr val="FF3300"/>
                </a:solidFill>
                <a:latin typeface=".VnTime" pitchFamily="34" charset="0"/>
              </a:rPr>
              <a:t>cã</a:t>
            </a:r>
            <a:r>
              <a:rPr lang="en-US" sz="5000" b="0" dirty="0">
                <a:solidFill>
                  <a:srgbClr val="FF3300"/>
                </a:solidFill>
                <a:latin typeface=".VnTime" pitchFamily="34" charset="0"/>
              </a:rPr>
              <a:t> c¬ </a:t>
            </a:r>
            <a:r>
              <a:rPr lang="en-US" sz="5000" b="0" dirty="0" err="1">
                <a:solidFill>
                  <a:srgbClr val="FF3300"/>
                </a:solidFill>
                <a:latin typeface=".VnTime" pitchFamily="34" charset="0"/>
              </a:rPr>
              <a:t>thÓ</a:t>
            </a:r>
            <a:r>
              <a:rPr lang="en-US" sz="5000" b="0" dirty="0">
                <a:solidFill>
                  <a:srgbClr val="FF3300"/>
                </a:solidFill>
                <a:latin typeface=".VnTime" pitchFamily="34" charset="0"/>
              </a:rPr>
              <a:t> </a:t>
            </a:r>
            <a:r>
              <a:rPr lang="en-US" sz="5000" b="0" dirty="0" err="1">
                <a:solidFill>
                  <a:srgbClr val="FF3300"/>
                </a:solidFill>
                <a:latin typeface=".VnTime" pitchFamily="34" charset="0"/>
              </a:rPr>
              <a:t>h×nh</a:t>
            </a:r>
            <a:r>
              <a:rPr lang="en-US" sz="5000" b="0" dirty="0">
                <a:solidFill>
                  <a:srgbClr val="FF3300"/>
                </a:solidFill>
                <a:latin typeface=".VnTime" pitchFamily="34" charset="0"/>
              </a:rPr>
              <a:t> </a:t>
            </a:r>
            <a:r>
              <a:rPr lang="en-US" sz="5000" b="0" dirty="0" err="1">
                <a:solidFill>
                  <a:srgbClr val="FF3300"/>
                </a:solidFill>
                <a:latin typeface=".VnTime" pitchFamily="34" charset="0"/>
              </a:rPr>
              <a:t>trô</a:t>
            </a:r>
            <a:r>
              <a:rPr lang="en-US" sz="5000" b="0" dirty="0">
                <a:solidFill>
                  <a:srgbClr val="FF3300"/>
                </a:solidFill>
                <a:latin typeface=".VnTime" pitchFamily="34" charset="0"/>
              </a:rPr>
              <a:t>, </a:t>
            </a:r>
            <a:r>
              <a:rPr lang="en-US" sz="5000" b="0" dirty="0" err="1">
                <a:solidFill>
                  <a:srgbClr val="FF3300"/>
                </a:solidFill>
                <a:latin typeface=".VnTime" pitchFamily="34" charset="0"/>
              </a:rPr>
              <a:t>kÝch</a:t>
            </a:r>
            <a:r>
              <a:rPr lang="en-US" sz="5000" b="0" dirty="0">
                <a:solidFill>
                  <a:srgbClr val="FF3300"/>
                </a:solidFill>
                <a:latin typeface=".VnTime" pitchFamily="34" charset="0"/>
              </a:rPr>
              <a:t> </a:t>
            </a:r>
            <a:r>
              <a:rPr lang="en-US" sz="5000" b="0" dirty="0" err="1">
                <a:solidFill>
                  <a:srgbClr val="FF3300"/>
                </a:solidFill>
                <a:latin typeface=".VnTime" pitchFamily="34" charset="0"/>
              </a:rPr>
              <a:t>th­</a:t>
            </a:r>
            <a:r>
              <a:rPr lang="en-US" sz="5000" b="0" dirty="0" err="1">
                <a:solidFill>
                  <a:srgbClr val="FF0000"/>
                </a:solidFill>
                <a:latin typeface="Times New Roman" pitchFamily="18" charset="0"/>
                <a:cs typeface="Times New Roman" pitchFamily="18" charset="0"/>
              </a:rPr>
              <a:t>ư</a:t>
            </a:r>
            <a:r>
              <a:rPr lang="en-US" sz="5000" b="0" dirty="0" err="1">
                <a:solidFill>
                  <a:srgbClr val="FF3300"/>
                </a:solidFill>
                <a:latin typeface=".VnTime" pitchFamily="34" charset="0"/>
              </a:rPr>
              <a:t>íc</a:t>
            </a:r>
            <a:r>
              <a:rPr lang="en-US" sz="5000" b="0" dirty="0">
                <a:solidFill>
                  <a:srgbClr val="FF3300"/>
                </a:solidFill>
                <a:latin typeface=".VnTime" pitchFamily="34" charset="0"/>
              </a:rPr>
              <a:t> </a:t>
            </a:r>
            <a:r>
              <a:rPr lang="en-US" sz="5000" b="0" dirty="0" err="1">
                <a:solidFill>
                  <a:srgbClr val="FF3300"/>
                </a:solidFill>
                <a:latin typeface=".VnTime" pitchFamily="34" charset="0"/>
              </a:rPr>
              <a:t>kho¶ng</a:t>
            </a:r>
            <a:r>
              <a:rPr lang="en-US" sz="5000" b="0" dirty="0">
                <a:solidFill>
                  <a:srgbClr val="FF3300"/>
                </a:solidFill>
                <a:latin typeface=".VnTime" pitchFamily="34" charset="0"/>
              </a:rPr>
              <a:t> </a:t>
            </a:r>
            <a:r>
              <a:rPr lang="en-US" sz="5000" b="0" dirty="0" err="1">
                <a:solidFill>
                  <a:srgbClr val="FF3300"/>
                </a:solidFill>
                <a:latin typeface=".VnTime" pitchFamily="34" charset="0"/>
              </a:rPr>
              <a:t>tõ</a:t>
            </a:r>
            <a:r>
              <a:rPr lang="en-US" sz="5000" b="0" dirty="0">
                <a:solidFill>
                  <a:srgbClr val="FF3300"/>
                </a:solidFill>
                <a:latin typeface=".VnTime" pitchFamily="34" charset="0"/>
              </a:rPr>
              <a:t> 2 cm ®</a:t>
            </a:r>
            <a:r>
              <a:rPr lang="en-US" sz="5000" b="0" dirty="0" err="1">
                <a:solidFill>
                  <a:srgbClr val="FF3300"/>
                </a:solidFill>
                <a:latin typeface=".VnTime" pitchFamily="34" charset="0"/>
              </a:rPr>
              <a:t>Õn</a:t>
            </a:r>
            <a:r>
              <a:rPr lang="en-US" sz="5000" b="0" dirty="0">
                <a:solidFill>
                  <a:srgbClr val="FF3300"/>
                </a:solidFill>
                <a:latin typeface=".VnTime" pitchFamily="34" charset="0"/>
              </a:rPr>
              <a:t> 5cm, </a:t>
            </a:r>
            <a:r>
              <a:rPr lang="en-US" sz="5000" b="0" dirty="0" err="1">
                <a:solidFill>
                  <a:srgbClr val="FF3300"/>
                </a:solidFill>
                <a:latin typeface=".VnTime" pitchFamily="34" charset="0"/>
              </a:rPr>
              <a:t>cã</a:t>
            </a:r>
            <a:r>
              <a:rPr lang="en-US" sz="5000" b="0" dirty="0">
                <a:solidFill>
                  <a:srgbClr val="FF3300"/>
                </a:solidFill>
                <a:latin typeface=".VnTime" pitchFamily="34" charset="0"/>
              </a:rPr>
              <a:t> </a:t>
            </a:r>
            <a:r>
              <a:rPr lang="en-US" sz="5000" b="0" dirty="0" err="1">
                <a:solidFill>
                  <a:srgbClr val="FF3300"/>
                </a:solidFill>
                <a:latin typeface=".VnTime" pitchFamily="34" charset="0"/>
              </a:rPr>
              <a:t>nhiÒu</a:t>
            </a:r>
            <a:r>
              <a:rPr lang="en-US" sz="5000" b="0" dirty="0">
                <a:solidFill>
                  <a:srgbClr val="FF3300"/>
                </a:solidFill>
                <a:latin typeface=".VnTime" pitchFamily="34" charset="0"/>
              </a:rPr>
              <a:t> </a:t>
            </a:r>
            <a:r>
              <a:rPr lang="en-US" sz="5000" b="0" dirty="0" err="1">
                <a:solidFill>
                  <a:srgbClr val="FF3300"/>
                </a:solidFill>
                <a:latin typeface=".VnTime" pitchFamily="34" charset="0"/>
              </a:rPr>
              <a:t>tua</a:t>
            </a:r>
            <a:r>
              <a:rPr lang="en-US" sz="5000" b="0" dirty="0">
                <a:solidFill>
                  <a:srgbClr val="FF3300"/>
                </a:solidFill>
                <a:latin typeface=".VnTime" pitchFamily="34" charset="0"/>
              </a:rPr>
              <a:t> </a:t>
            </a:r>
            <a:r>
              <a:rPr lang="en-US" sz="5000" b="0" dirty="0" err="1">
                <a:solidFill>
                  <a:srgbClr val="FF3300"/>
                </a:solidFill>
                <a:latin typeface=".VnTime" pitchFamily="34" charset="0"/>
              </a:rPr>
              <a:t>miÖng</a:t>
            </a:r>
            <a:r>
              <a:rPr lang="en-US" sz="5000" b="0" dirty="0">
                <a:solidFill>
                  <a:srgbClr val="FF3300"/>
                </a:solidFill>
                <a:latin typeface=".VnTime" pitchFamily="34" charset="0"/>
              </a:rPr>
              <a:t> </a:t>
            </a:r>
            <a:r>
              <a:rPr lang="en-US" sz="5000" b="0" dirty="0" err="1">
                <a:solidFill>
                  <a:srgbClr val="FF3300"/>
                </a:solidFill>
                <a:latin typeface=".VnTime" pitchFamily="34" charset="0"/>
              </a:rPr>
              <a:t>xÕp</a:t>
            </a:r>
            <a:r>
              <a:rPr lang="en-US" sz="5000" b="0" dirty="0">
                <a:solidFill>
                  <a:srgbClr val="FF3300"/>
                </a:solidFill>
                <a:latin typeface=".VnTime" pitchFamily="34" charset="0"/>
              </a:rPr>
              <a:t> ®</a:t>
            </a:r>
            <a:r>
              <a:rPr lang="en-US" sz="5000" b="0" dirty="0" err="1">
                <a:solidFill>
                  <a:srgbClr val="FF3300"/>
                </a:solidFill>
                <a:latin typeface=".VnTime" pitchFamily="34" charset="0"/>
              </a:rPr>
              <a:t>èi</a:t>
            </a:r>
            <a:r>
              <a:rPr lang="en-US" sz="5000" b="0" dirty="0">
                <a:solidFill>
                  <a:srgbClr val="FF3300"/>
                </a:solidFill>
                <a:latin typeface=".VnTime" pitchFamily="34" charset="0"/>
              </a:rPr>
              <a:t> </a:t>
            </a:r>
            <a:r>
              <a:rPr lang="en-US" sz="5000" b="0" dirty="0" err="1">
                <a:solidFill>
                  <a:srgbClr val="FF3300"/>
                </a:solidFill>
                <a:latin typeface=".VnTime" pitchFamily="34" charset="0"/>
              </a:rPr>
              <a:t>xøng</a:t>
            </a:r>
            <a:r>
              <a:rPr lang="en-US" sz="5000" b="0" dirty="0">
                <a:solidFill>
                  <a:srgbClr val="FF3300"/>
                </a:solidFill>
                <a:latin typeface=".VnTime" pitchFamily="34" charset="0"/>
              </a:rPr>
              <a:t>, </a:t>
            </a:r>
            <a:r>
              <a:rPr lang="en-US" sz="5000" b="0" dirty="0" err="1">
                <a:solidFill>
                  <a:srgbClr val="FF3300"/>
                </a:solidFill>
                <a:latin typeface=".VnTime" pitchFamily="34" charset="0"/>
              </a:rPr>
              <a:t>cã</a:t>
            </a:r>
            <a:r>
              <a:rPr lang="en-US" sz="5000" b="0" dirty="0">
                <a:solidFill>
                  <a:srgbClr val="FF3300"/>
                </a:solidFill>
                <a:latin typeface=".VnTime" pitchFamily="34" charset="0"/>
              </a:rPr>
              <a:t> </a:t>
            </a:r>
            <a:r>
              <a:rPr lang="en-US" sz="5000" b="0" dirty="0" err="1">
                <a:solidFill>
                  <a:srgbClr val="FF3300"/>
                </a:solidFill>
                <a:latin typeface=".VnTime" pitchFamily="34" charset="0"/>
              </a:rPr>
              <a:t>th©n</a:t>
            </a:r>
            <a:r>
              <a:rPr lang="en-US" sz="5000" b="0" dirty="0">
                <a:solidFill>
                  <a:srgbClr val="FF3300"/>
                </a:solidFill>
                <a:latin typeface=".VnTime" pitchFamily="34" charset="0"/>
              </a:rPr>
              <a:t> vµ ®Õ </a:t>
            </a:r>
            <a:r>
              <a:rPr lang="en-US" sz="5000" b="0" dirty="0" err="1">
                <a:solidFill>
                  <a:srgbClr val="FF3300"/>
                </a:solidFill>
                <a:latin typeface=".VnTime" pitchFamily="34" charset="0"/>
              </a:rPr>
              <a:t>b¸m</a:t>
            </a:r>
            <a:r>
              <a:rPr lang="en-US" sz="5000" b="0" dirty="0">
                <a:solidFill>
                  <a:srgbClr val="FF3300"/>
                </a:solidFill>
                <a:latin typeface=".VnTime" pitchFamily="34" charset="0"/>
              </a:rPr>
              <a:t>.</a:t>
            </a:r>
          </a:p>
        </p:txBody>
      </p:sp>
      <p:sp>
        <p:nvSpPr>
          <p:cNvPr id="26633" name="Text Box 9"/>
          <p:cNvSpPr txBox="1">
            <a:spLocks noChangeArrowheads="1"/>
          </p:cNvSpPr>
          <p:nvPr/>
        </p:nvSpPr>
        <p:spPr bwMode="auto">
          <a:xfrm>
            <a:off x="749300" y="1485901"/>
            <a:ext cx="83820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FF"/>
                </a:solidFill>
                <a:latin typeface=".VnTime" pitchFamily="34" charset="0"/>
              </a:rPr>
              <a:t>? Nªu cÊu t¹o cña h¶i quú?</a:t>
            </a:r>
          </a:p>
        </p:txBody>
      </p:sp>
      <p:sp>
        <p:nvSpPr>
          <p:cNvPr id="26634" name="Text Box 10"/>
          <p:cNvSpPr txBox="1">
            <a:spLocks noChangeArrowheads="1"/>
          </p:cNvSpPr>
          <p:nvPr/>
        </p:nvSpPr>
        <p:spPr bwMode="auto">
          <a:xfrm>
            <a:off x="11277600" y="9144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MiÖng</a:t>
            </a:r>
          </a:p>
        </p:txBody>
      </p:sp>
      <p:sp>
        <p:nvSpPr>
          <p:cNvPr id="26635" name="Text Box 11"/>
          <p:cNvSpPr txBox="1">
            <a:spLocks noChangeArrowheads="1"/>
          </p:cNvSpPr>
          <p:nvPr/>
        </p:nvSpPr>
        <p:spPr bwMode="auto">
          <a:xfrm>
            <a:off x="14173200" y="914401"/>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Tua miÖng</a:t>
            </a:r>
          </a:p>
        </p:txBody>
      </p:sp>
      <p:sp>
        <p:nvSpPr>
          <p:cNvPr id="26636" name="Text Box 12"/>
          <p:cNvSpPr txBox="1">
            <a:spLocks noChangeArrowheads="1"/>
          </p:cNvSpPr>
          <p:nvPr/>
        </p:nvSpPr>
        <p:spPr bwMode="auto">
          <a:xfrm>
            <a:off x="8686800" y="45720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Th©n</a:t>
            </a:r>
          </a:p>
        </p:txBody>
      </p:sp>
      <p:sp>
        <p:nvSpPr>
          <p:cNvPr id="26637" name="Text Box 13"/>
          <p:cNvSpPr txBox="1">
            <a:spLocks noChangeArrowheads="1"/>
          </p:cNvSpPr>
          <p:nvPr/>
        </p:nvSpPr>
        <p:spPr bwMode="auto">
          <a:xfrm>
            <a:off x="9448800" y="57150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§Õ b¸m</a:t>
            </a:r>
          </a:p>
        </p:txBody>
      </p:sp>
    </p:spTree>
    <p:extLst>
      <p:ext uri="{BB962C8B-B14F-4D97-AF65-F5344CB8AC3E}">
        <p14:creationId xmlns:p14="http://schemas.microsoft.com/office/powerpoint/2010/main" val="27915937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629"/>
                                        </p:tgtEl>
                                        <p:attrNameLst>
                                          <p:attrName>style.visibility</p:attrName>
                                        </p:attrNameLst>
                                      </p:cBhvr>
                                      <p:to>
                                        <p:strVal val="visible"/>
                                      </p:to>
                                    </p:set>
                                    <p:anim calcmode="lin" valueType="num">
                                      <p:cBhvr>
                                        <p:cTn id="7" dur="1000" fill="hold"/>
                                        <p:tgtEl>
                                          <p:spTgt spid="26629"/>
                                        </p:tgtEl>
                                        <p:attrNameLst>
                                          <p:attrName>ppt_w</p:attrName>
                                        </p:attrNameLst>
                                      </p:cBhvr>
                                      <p:tavLst>
                                        <p:tav tm="0">
                                          <p:val>
                                            <p:strVal val="#ppt_w*0.70"/>
                                          </p:val>
                                        </p:tav>
                                        <p:tav tm="100000">
                                          <p:val>
                                            <p:strVal val="#ppt_w"/>
                                          </p:val>
                                        </p:tav>
                                      </p:tavLst>
                                    </p:anim>
                                    <p:anim calcmode="lin" valueType="num">
                                      <p:cBhvr>
                                        <p:cTn id="8" dur="1000" fill="hold"/>
                                        <p:tgtEl>
                                          <p:spTgt spid="26629"/>
                                        </p:tgtEl>
                                        <p:attrNameLst>
                                          <p:attrName>ppt_h</p:attrName>
                                        </p:attrNameLst>
                                      </p:cBhvr>
                                      <p:tavLst>
                                        <p:tav tm="0">
                                          <p:val>
                                            <p:strVal val="#ppt_h"/>
                                          </p:val>
                                        </p:tav>
                                        <p:tav tm="100000">
                                          <p:val>
                                            <p:strVal val="#ppt_h"/>
                                          </p:val>
                                        </p:tav>
                                      </p:tavLst>
                                    </p:anim>
                                    <p:animEffect transition="in" filter="fade">
                                      <p:cBhvr>
                                        <p:cTn id="9" dur="1000"/>
                                        <p:tgtEl>
                                          <p:spTgt spid="2662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6630"/>
                                        </p:tgtEl>
                                        <p:attrNameLst>
                                          <p:attrName>style.visibility</p:attrName>
                                        </p:attrNameLst>
                                      </p:cBhvr>
                                      <p:to>
                                        <p:strVal val="visible"/>
                                      </p:to>
                                    </p:set>
                                    <p:anim calcmode="lin" valueType="num">
                                      <p:cBhvr>
                                        <p:cTn id="12" dur="1000" fill="hold"/>
                                        <p:tgtEl>
                                          <p:spTgt spid="26630"/>
                                        </p:tgtEl>
                                        <p:attrNameLst>
                                          <p:attrName>ppt_w</p:attrName>
                                        </p:attrNameLst>
                                      </p:cBhvr>
                                      <p:tavLst>
                                        <p:tav tm="0">
                                          <p:val>
                                            <p:strVal val="#ppt_w*0.70"/>
                                          </p:val>
                                        </p:tav>
                                        <p:tav tm="100000">
                                          <p:val>
                                            <p:strVal val="#ppt_w"/>
                                          </p:val>
                                        </p:tav>
                                      </p:tavLst>
                                    </p:anim>
                                    <p:anim calcmode="lin" valueType="num">
                                      <p:cBhvr>
                                        <p:cTn id="13" dur="1000" fill="hold"/>
                                        <p:tgtEl>
                                          <p:spTgt spid="26630"/>
                                        </p:tgtEl>
                                        <p:attrNameLst>
                                          <p:attrName>ppt_h</p:attrName>
                                        </p:attrNameLst>
                                      </p:cBhvr>
                                      <p:tavLst>
                                        <p:tav tm="0">
                                          <p:val>
                                            <p:strVal val="#ppt_h"/>
                                          </p:val>
                                        </p:tav>
                                        <p:tav tm="100000">
                                          <p:val>
                                            <p:strVal val="#ppt_h"/>
                                          </p:val>
                                        </p:tav>
                                      </p:tavLst>
                                    </p:anim>
                                    <p:animEffect transition="in" filter="fade">
                                      <p:cBhvr>
                                        <p:cTn id="14" dur="1000"/>
                                        <p:tgtEl>
                                          <p:spTgt spid="26630"/>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6634"/>
                                        </p:tgtEl>
                                        <p:attrNameLst>
                                          <p:attrName>style.visibility</p:attrName>
                                        </p:attrNameLst>
                                      </p:cBhvr>
                                      <p:to>
                                        <p:strVal val="visible"/>
                                      </p:to>
                                    </p:set>
                                    <p:anim calcmode="lin" valueType="num">
                                      <p:cBhvr>
                                        <p:cTn id="17" dur="1000" fill="hold"/>
                                        <p:tgtEl>
                                          <p:spTgt spid="26634"/>
                                        </p:tgtEl>
                                        <p:attrNameLst>
                                          <p:attrName>ppt_w</p:attrName>
                                        </p:attrNameLst>
                                      </p:cBhvr>
                                      <p:tavLst>
                                        <p:tav tm="0">
                                          <p:val>
                                            <p:strVal val="#ppt_w*0.70"/>
                                          </p:val>
                                        </p:tav>
                                        <p:tav tm="100000">
                                          <p:val>
                                            <p:strVal val="#ppt_w"/>
                                          </p:val>
                                        </p:tav>
                                      </p:tavLst>
                                    </p:anim>
                                    <p:anim calcmode="lin" valueType="num">
                                      <p:cBhvr>
                                        <p:cTn id="18" dur="1000" fill="hold"/>
                                        <p:tgtEl>
                                          <p:spTgt spid="26634"/>
                                        </p:tgtEl>
                                        <p:attrNameLst>
                                          <p:attrName>ppt_h</p:attrName>
                                        </p:attrNameLst>
                                      </p:cBhvr>
                                      <p:tavLst>
                                        <p:tav tm="0">
                                          <p:val>
                                            <p:strVal val="#ppt_h"/>
                                          </p:val>
                                        </p:tav>
                                        <p:tav tm="100000">
                                          <p:val>
                                            <p:strVal val="#ppt_h"/>
                                          </p:val>
                                        </p:tav>
                                      </p:tavLst>
                                    </p:anim>
                                    <p:animEffect transition="in" filter="fade">
                                      <p:cBhvr>
                                        <p:cTn id="19" dur="1000"/>
                                        <p:tgtEl>
                                          <p:spTgt spid="266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26635"/>
                                        </p:tgtEl>
                                        <p:attrNameLst>
                                          <p:attrName>style.visibility</p:attrName>
                                        </p:attrNameLst>
                                      </p:cBhvr>
                                      <p:to>
                                        <p:strVal val="visible"/>
                                      </p:to>
                                    </p:set>
                                    <p:anim calcmode="lin" valueType="num">
                                      <p:cBhvr>
                                        <p:cTn id="22" dur="1000" fill="hold"/>
                                        <p:tgtEl>
                                          <p:spTgt spid="26635"/>
                                        </p:tgtEl>
                                        <p:attrNameLst>
                                          <p:attrName>ppt_w</p:attrName>
                                        </p:attrNameLst>
                                      </p:cBhvr>
                                      <p:tavLst>
                                        <p:tav tm="0">
                                          <p:val>
                                            <p:strVal val="#ppt_w*0.70"/>
                                          </p:val>
                                        </p:tav>
                                        <p:tav tm="100000">
                                          <p:val>
                                            <p:strVal val="#ppt_w"/>
                                          </p:val>
                                        </p:tav>
                                      </p:tavLst>
                                    </p:anim>
                                    <p:anim calcmode="lin" valueType="num">
                                      <p:cBhvr>
                                        <p:cTn id="23" dur="1000" fill="hold"/>
                                        <p:tgtEl>
                                          <p:spTgt spid="26635"/>
                                        </p:tgtEl>
                                        <p:attrNameLst>
                                          <p:attrName>ppt_h</p:attrName>
                                        </p:attrNameLst>
                                      </p:cBhvr>
                                      <p:tavLst>
                                        <p:tav tm="0">
                                          <p:val>
                                            <p:strVal val="#ppt_h"/>
                                          </p:val>
                                        </p:tav>
                                        <p:tav tm="100000">
                                          <p:val>
                                            <p:strVal val="#ppt_h"/>
                                          </p:val>
                                        </p:tav>
                                      </p:tavLst>
                                    </p:anim>
                                    <p:animEffect transition="in" filter="fade">
                                      <p:cBhvr>
                                        <p:cTn id="24" dur="1000"/>
                                        <p:tgtEl>
                                          <p:spTgt spid="26635"/>
                                        </p:tgtEl>
                                      </p:cBhvr>
                                    </p:animEffect>
                                  </p:childTnLst>
                                </p:cTn>
                              </p:par>
                              <p:par>
                                <p:cTn id="25" presetID="55" presetClass="entr" presetSubtype="0" fill="hold" grpId="0" nodeType="withEffect">
                                  <p:stCondLst>
                                    <p:cond delay="0"/>
                                  </p:stCondLst>
                                  <p:childTnLst>
                                    <p:set>
                                      <p:cBhvr>
                                        <p:cTn id="26" dur="1" fill="hold">
                                          <p:stCondLst>
                                            <p:cond delay="0"/>
                                          </p:stCondLst>
                                        </p:cTn>
                                        <p:tgtEl>
                                          <p:spTgt spid="26636"/>
                                        </p:tgtEl>
                                        <p:attrNameLst>
                                          <p:attrName>style.visibility</p:attrName>
                                        </p:attrNameLst>
                                      </p:cBhvr>
                                      <p:to>
                                        <p:strVal val="visible"/>
                                      </p:to>
                                    </p:set>
                                    <p:anim calcmode="lin" valueType="num">
                                      <p:cBhvr>
                                        <p:cTn id="27" dur="1000" fill="hold"/>
                                        <p:tgtEl>
                                          <p:spTgt spid="26636"/>
                                        </p:tgtEl>
                                        <p:attrNameLst>
                                          <p:attrName>ppt_w</p:attrName>
                                        </p:attrNameLst>
                                      </p:cBhvr>
                                      <p:tavLst>
                                        <p:tav tm="0">
                                          <p:val>
                                            <p:strVal val="#ppt_w*0.70"/>
                                          </p:val>
                                        </p:tav>
                                        <p:tav tm="100000">
                                          <p:val>
                                            <p:strVal val="#ppt_w"/>
                                          </p:val>
                                        </p:tav>
                                      </p:tavLst>
                                    </p:anim>
                                    <p:anim calcmode="lin" valueType="num">
                                      <p:cBhvr>
                                        <p:cTn id="28" dur="1000" fill="hold"/>
                                        <p:tgtEl>
                                          <p:spTgt spid="26636"/>
                                        </p:tgtEl>
                                        <p:attrNameLst>
                                          <p:attrName>ppt_h</p:attrName>
                                        </p:attrNameLst>
                                      </p:cBhvr>
                                      <p:tavLst>
                                        <p:tav tm="0">
                                          <p:val>
                                            <p:strVal val="#ppt_h"/>
                                          </p:val>
                                        </p:tav>
                                        <p:tav tm="100000">
                                          <p:val>
                                            <p:strVal val="#ppt_h"/>
                                          </p:val>
                                        </p:tav>
                                      </p:tavLst>
                                    </p:anim>
                                    <p:animEffect transition="in" filter="fade">
                                      <p:cBhvr>
                                        <p:cTn id="29" dur="1000"/>
                                        <p:tgtEl>
                                          <p:spTgt spid="26636"/>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26637"/>
                                        </p:tgtEl>
                                        <p:attrNameLst>
                                          <p:attrName>style.visibility</p:attrName>
                                        </p:attrNameLst>
                                      </p:cBhvr>
                                      <p:to>
                                        <p:strVal val="visible"/>
                                      </p:to>
                                    </p:set>
                                    <p:anim calcmode="lin" valueType="num">
                                      <p:cBhvr>
                                        <p:cTn id="32" dur="1000" fill="hold"/>
                                        <p:tgtEl>
                                          <p:spTgt spid="26637"/>
                                        </p:tgtEl>
                                        <p:attrNameLst>
                                          <p:attrName>ppt_w</p:attrName>
                                        </p:attrNameLst>
                                      </p:cBhvr>
                                      <p:tavLst>
                                        <p:tav tm="0">
                                          <p:val>
                                            <p:strVal val="#ppt_w*0.70"/>
                                          </p:val>
                                        </p:tav>
                                        <p:tav tm="100000">
                                          <p:val>
                                            <p:strVal val="#ppt_w"/>
                                          </p:val>
                                        </p:tav>
                                      </p:tavLst>
                                    </p:anim>
                                    <p:anim calcmode="lin" valueType="num">
                                      <p:cBhvr>
                                        <p:cTn id="33" dur="1000" fill="hold"/>
                                        <p:tgtEl>
                                          <p:spTgt spid="26637"/>
                                        </p:tgtEl>
                                        <p:attrNameLst>
                                          <p:attrName>ppt_h</p:attrName>
                                        </p:attrNameLst>
                                      </p:cBhvr>
                                      <p:tavLst>
                                        <p:tav tm="0">
                                          <p:val>
                                            <p:strVal val="#ppt_h"/>
                                          </p:val>
                                        </p:tav>
                                        <p:tav tm="100000">
                                          <p:val>
                                            <p:strVal val="#ppt_h"/>
                                          </p:val>
                                        </p:tav>
                                      </p:tavLst>
                                    </p:anim>
                                    <p:animEffect transition="in" filter="fade">
                                      <p:cBhvr>
                                        <p:cTn id="34" dur="1000"/>
                                        <p:tgtEl>
                                          <p:spTgt spid="26637"/>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0" presetClass="entr" presetSubtype="0" decel="100000" fill="hold" grpId="0" nodeType="clickEffect">
                                  <p:stCondLst>
                                    <p:cond delay="0"/>
                                  </p:stCondLst>
                                  <p:childTnLst>
                                    <p:set>
                                      <p:cBhvr>
                                        <p:cTn id="38" dur="1" fill="hold">
                                          <p:stCondLst>
                                            <p:cond delay="0"/>
                                          </p:stCondLst>
                                        </p:cTn>
                                        <p:tgtEl>
                                          <p:spTgt spid="26633"/>
                                        </p:tgtEl>
                                        <p:attrNameLst>
                                          <p:attrName>style.visibility</p:attrName>
                                        </p:attrNameLst>
                                      </p:cBhvr>
                                      <p:to>
                                        <p:strVal val="visible"/>
                                      </p:to>
                                    </p:set>
                                    <p:anim calcmode="lin" valueType="num">
                                      <p:cBhvr>
                                        <p:cTn id="39" dur="1000" fill="hold"/>
                                        <p:tgtEl>
                                          <p:spTgt spid="26633"/>
                                        </p:tgtEl>
                                        <p:attrNameLst>
                                          <p:attrName>ppt_w</p:attrName>
                                        </p:attrNameLst>
                                      </p:cBhvr>
                                      <p:tavLst>
                                        <p:tav tm="0">
                                          <p:val>
                                            <p:strVal val="#ppt_w+.3"/>
                                          </p:val>
                                        </p:tav>
                                        <p:tav tm="100000">
                                          <p:val>
                                            <p:strVal val="#ppt_w"/>
                                          </p:val>
                                        </p:tav>
                                      </p:tavLst>
                                    </p:anim>
                                    <p:anim calcmode="lin" valueType="num">
                                      <p:cBhvr>
                                        <p:cTn id="40" dur="1000" fill="hold"/>
                                        <p:tgtEl>
                                          <p:spTgt spid="26633"/>
                                        </p:tgtEl>
                                        <p:attrNameLst>
                                          <p:attrName>ppt_h</p:attrName>
                                        </p:attrNameLst>
                                      </p:cBhvr>
                                      <p:tavLst>
                                        <p:tav tm="0">
                                          <p:val>
                                            <p:strVal val="#ppt_h"/>
                                          </p:val>
                                        </p:tav>
                                        <p:tav tm="100000">
                                          <p:val>
                                            <p:strVal val="#ppt_h"/>
                                          </p:val>
                                        </p:tav>
                                      </p:tavLst>
                                    </p:anim>
                                    <p:animEffect transition="in" filter="fade">
                                      <p:cBhvr>
                                        <p:cTn id="41" dur="1000"/>
                                        <p:tgtEl>
                                          <p:spTgt spid="2663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26632"/>
                                        </p:tgtEl>
                                        <p:attrNameLst>
                                          <p:attrName>style.visibility</p:attrName>
                                        </p:attrNameLst>
                                      </p:cBhvr>
                                      <p:to>
                                        <p:strVal val="visible"/>
                                      </p:to>
                                    </p:set>
                                    <p:animEffect transition="in" filter="blinds(horizontal)">
                                      <p:cBhvr>
                                        <p:cTn id="46" dur="1000"/>
                                        <p:tgtEl>
                                          <p:spTgt spid="266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p:bldP spid="26632" grpId="0"/>
      <p:bldP spid="26633" grpId="0"/>
      <p:bldP spid="26634" grpId="0"/>
      <p:bldP spid="26635" grpId="0"/>
      <p:bldP spid="26636" grpId="0"/>
      <p:bldP spid="266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p:cNvPicPr>
            <a:picLocks noChangeAspect="1" noChangeArrowheads="1"/>
          </p:cNvPicPr>
          <p:nvPr/>
        </p:nvPicPr>
        <p:blipFill>
          <a:blip r:embed="rId2">
            <a:extLst>
              <a:ext uri="{28A0092B-C50C-407E-A947-70E740481C1C}">
                <a14:useLocalDpi xmlns:a14="http://schemas.microsoft.com/office/drawing/2010/main" val="0"/>
              </a:ext>
            </a:extLst>
          </a:blip>
          <a:srcRect l="2045" t="21153" r="7968" b="3847"/>
          <a:stretch>
            <a:fillRect/>
          </a:stretch>
        </p:blipFill>
        <p:spPr bwMode="auto">
          <a:xfrm>
            <a:off x="9448800" y="1485900"/>
            <a:ext cx="8382000" cy="557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6"/>
          <p:cNvSpPr txBox="1">
            <a:spLocks noChangeArrowheads="1"/>
          </p:cNvSpPr>
          <p:nvPr/>
        </p:nvSpPr>
        <p:spPr bwMode="auto">
          <a:xfrm>
            <a:off x="11887200" y="6858001"/>
            <a:ext cx="38100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a:solidFill>
                  <a:srgbClr val="FF0000"/>
                </a:solidFill>
                <a:latin typeface=".VnTime" pitchFamily="34" charset="0"/>
              </a:rPr>
              <a:t>H¶i quú</a:t>
            </a:r>
          </a:p>
        </p:txBody>
      </p:sp>
      <p:sp>
        <p:nvSpPr>
          <p:cNvPr id="27656" name="Text Box 8"/>
          <p:cNvSpPr txBox="1">
            <a:spLocks noChangeArrowheads="1"/>
          </p:cNvSpPr>
          <p:nvPr/>
        </p:nvSpPr>
        <p:spPr bwMode="auto">
          <a:xfrm>
            <a:off x="609600" y="1943100"/>
            <a:ext cx="8686800"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FF"/>
                </a:solidFill>
                <a:latin typeface=".VnTime" pitchFamily="34" charset="0"/>
              </a:rPr>
              <a:t>? T¹i sao h¶i quú ®­îc xÕp vµo ngµnh ruét khoang?</a:t>
            </a:r>
          </a:p>
        </p:txBody>
      </p:sp>
      <p:sp>
        <p:nvSpPr>
          <p:cNvPr id="27657" name="Text Box 9"/>
          <p:cNvSpPr txBox="1">
            <a:spLocks noChangeArrowheads="1"/>
          </p:cNvSpPr>
          <p:nvPr/>
        </p:nvSpPr>
        <p:spPr bwMode="auto">
          <a:xfrm>
            <a:off x="609600" y="3886201"/>
            <a:ext cx="8077200" cy="4012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99"/>
                </a:solidFill>
                <a:latin typeface=".VnTime" pitchFamily="34" charset="0"/>
              </a:rPr>
              <a:t>Tr¶ Lêi:</a:t>
            </a:r>
            <a:r>
              <a:rPr lang="en-US" sz="5000" b="0">
                <a:solidFill>
                  <a:srgbClr val="CC0099"/>
                </a:solidFill>
                <a:latin typeface=".VnTime" pitchFamily="34" charset="0"/>
              </a:rPr>
              <a:t> </a:t>
            </a:r>
            <a:r>
              <a:rPr lang="en-US" sz="5000" b="0">
                <a:solidFill>
                  <a:srgbClr val="FF3300"/>
                </a:solidFill>
                <a:latin typeface=".VnTime" pitchFamily="34" charset="0"/>
              </a:rPr>
              <a:t>H¶i quú cã c¬ thÓ ®èi xøng to¶ trßn, trªn th©n cã tÕ bµo gai ®Ó tù vÖ vµ b¾t måi, lç miÖng cã tua miÖng xung quanh.</a:t>
            </a:r>
          </a:p>
        </p:txBody>
      </p:sp>
      <p:sp>
        <p:nvSpPr>
          <p:cNvPr id="17415" name="Text Box 10"/>
          <p:cNvSpPr txBox="1">
            <a:spLocks noChangeArrowheads="1"/>
          </p:cNvSpPr>
          <p:nvPr/>
        </p:nvSpPr>
        <p:spPr bwMode="auto">
          <a:xfrm>
            <a:off x="11277600" y="9144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MiÖng</a:t>
            </a:r>
          </a:p>
        </p:txBody>
      </p:sp>
      <p:sp>
        <p:nvSpPr>
          <p:cNvPr id="17416" name="Text Box 11"/>
          <p:cNvSpPr txBox="1">
            <a:spLocks noChangeArrowheads="1"/>
          </p:cNvSpPr>
          <p:nvPr/>
        </p:nvSpPr>
        <p:spPr bwMode="auto">
          <a:xfrm>
            <a:off x="14173200" y="914401"/>
            <a:ext cx="28956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Tua miÖng</a:t>
            </a:r>
          </a:p>
        </p:txBody>
      </p:sp>
      <p:sp>
        <p:nvSpPr>
          <p:cNvPr id="17417" name="Text Box 12"/>
          <p:cNvSpPr txBox="1">
            <a:spLocks noChangeArrowheads="1"/>
          </p:cNvSpPr>
          <p:nvPr/>
        </p:nvSpPr>
        <p:spPr bwMode="auto">
          <a:xfrm>
            <a:off x="8686800" y="45720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Th©n</a:t>
            </a:r>
          </a:p>
        </p:txBody>
      </p:sp>
      <p:sp>
        <p:nvSpPr>
          <p:cNvPr id="17418" name="Text Box 13"/>
          <p:cNvSpPr txBox="1">
            <a:spLocks noChangeArrowheads="1"/>
          </p:cNvSpPr>
          <p:nvPr/>
        </p:nvSpPr>
        <p:spPr bwMode="auto">
          <a:xfrm>
            <a:off x="9448800" y="5715001"/>
            <a:ext cx="19812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3600">
                <a:solidFill>
                  <a:srgbClr val="000066"/>
                </a:solidFill>
                <a:latin typeface=".VnTime" pitchFamily="34" charset="0"/>
              </a:rPr>
              <a:t>§Õ b¸m</a:t>
            </a:r>
          </a:p>
        </p:txBody>
      </p:sp>
    </p:spTree>
    <p:extLst>
      <p:ext uri="{BB962C8B-B14F-4D97-AF65-F5344CB8AC3E}">
        <p14:creationId xmlns:p14="http://schemas.microsoft.com/office/powerpoint/2010/main" val="4251554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56"/>
                                        </p:tgtEl>
                                        <p:attrNameLst>
                                          <p:attrName>style.visibility</p:attrName>
                                        </p:attrNameLst>
                                      </p:cBhvr>
                                      <p:to>
                                        <p:strVal val="visible"/>
                                      </p:to>
                                    </p:set>
                                    <p:animEffect transition="in" filter="dissolve">
                                      <p:cBhvr>
                                        <p:cTn id="7" dur="500"/>
                                        <p:tgtEl>
                                          <p:spTgt spid="276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7657"/>
                                        </p:tgtEl>
                                        <p:attrNameLst>
                                          <p:attrName>style.visibility</p:attrName>
                                        </p:attrNameLst>
                                      </p:cBhvr>
                                      <p:to>
                                        <p:strVal val="visible"/>
                                      </p:to>
                                    </p:set>
                                    <p:animEffect transition="in" filter="diamond(in)">
                                      <p:cBhvr>
                                        <p:cTn id="12" dur="1000"/>
                                        <p:tgtEl>
                                          <p:spTgt spid="2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p:bldP spid="2765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064731" y="1028700"/>
            <a:ext cx="4395027" cy="201372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30569">
            <a:off x="11271588" y="1380872"/>
            <a:ext cx="446604" cy="560804"/>
          </a:xfrm>
          <a:prstGeom prst="rect">
            <a:avLst/>
          </a:prstGeom>
        </p:spPr>
      </p:pic>
      <p:grpSp>
        <p:nvGrpSpPr>
          <p:cNvPr id="4" name="Group 4"/>
          <p:cNvGrpSpPr/>
          <p:nvPr/>
        </p:nvGrpSpPr>
        <p:grpSpPr>
          <a:xfrm>
            <a:off x="-1506832" y="3215185"/>
            <a:ext cx="14844713" cy="14357598"/>
            <a:chOff x="0" y="0"/>
            <a:chExt cx="19792951" cy="19143464"/>
          </a:xfrm>
        </p:grpSpPr>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044066">
              <a:off x="2280797" y="3166867"/>
              <a:ext cx="15231357" cy="1280973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6927619" y="2972871"/>
              <a:ext cx="5937712" cy="5916121"/>
            </a:xfrm>
            <a:prstGeom prst="rect">
              <a:avLst/>
            </a:prstGeom>
          </p:spPr>
        </p:pic>
      </p:grpSp>
      <p:pic>
        <p:nvPicPr>
          <p:cNvPr id="7"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30569">
            <a:off x="16521069" y="2790178"/>
            <a:ext cx="676920" cy="850014"/>
          </a:xfrm>
          <a:prstGeom prst="rect">
            <a:avLst/>
          </a:prstGeom>
        </p:spPr>
      </p:pic>
      <p:pic>
        <p:nvPicPr>
          <p:cNvPr id="8" name="Picture 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8570273" y="5943265"/>
            <a:ext cx="841010" cy="917769"/>
          </a:xfrm>
          <a:prstGeom prst="rect">
            <a:avLst/>
          </a:prstGeom>
        </p:spPr>
      </p:pic>
      <p:sp>
        <p:nvSpPr>
          <p:cNvPr id="10" name="TextBox 10"/>
          <p:cNvSpPr txBox="1"/>
          <p:nvPr/>
        </p:nvSpPr>
        <p:spPr>
          <a:xfrm>
            <a:off x="1010068" y="1028700"/>
            <a:ext cx="7980711" cy="3054682"/>
          </a:xfrm>
          <a:prstGeom prst="rect">
            <a:avLst/>
          </a:prstGeom>
        </p:spPr>
        <p:txBody>
          <a:bodyPr lIns="0" tIns="0" rIns="0" bIns="0" rtlCol="0" anchor="t">
            <a:spAutoFit/>
          </a:bodyPr>
          <a:lstStyle/>
          <a:p>
            <a:pPr>
              <a:lnSpc>
                <a:spcPts val="8070"/>
              </a:lnSpc>
            </a:pPr>
            <a:r>
              <a:rPr lang="en-US" sz="6725" dirty="0" smtClean="0">
                <a:solidFill>
                  <a:srgbClr val="494949"/>
                </a:solidFill>
                <a:latin typeface="Quicksand" charset="0"/>
              </a:rPr>
              <a:t>I. </a:t>
            </a:r>
            <a:r>
              <a:rPr lang="en-US" sz="6725" dirty="0" err="1" smtClean="0">
                <a:solidFill>
                  <a:srgbClr val="494949"/>
                </a:solidFill>
                <a:latin typeface="Quicksand" charset="0"/>
              </a:rPr>
              <a:t>Đặc</a:t>
            </a:r>
            <a:r>
              <a:rPr lang="en-US" sz="6725" dirty="0" smtClean="0">
                <a:solidFill>
                  <a:srgbClr val="494949"/>
                </a:solidFill>
                <a:latin typeface="Quicksand" charset="0"/>
              </a:rPr>
              <a:t> </a:t>
            </a:r>
            <a:r>
              <a:rPr lang="en-US" sz="6725" dirty="0" err="1" smtClean="0">
                <a:solidFill>
                  <a:srgbClr val="494949"/>
                </a:solidFill>
                <a:latin typeface="Quicksand" charset="0"/>
              </a:rPr>
              <a:t>điểm</a:t>
            </a:r>
            <a:r>
              <a:rPr lang="en-US" sz="6725" dirty="0" smtClean="0">
                <a:solidFill>
                  <a:srgbClr val="494949"/>
                </a:solidFill>
                <a:latin typeface="Quicksand" charset="0"/>
              </a:rPr>
              <a:t> </a:t>
            </a:r>
            <a:r>
              <a:rPr lang="en-US" sz="6725" dirty="0" err="1" smtClean="0">
                <a:solidFill>
                  <a:srgbClr val="494949"/>
                </a:solidFill>
                <a:latin typeface="Quicksand" charset="0"/>
              </a:rPr>
              <a:t>nhận</a:t>
            </a:r>
            <a:r>
              <a:rPr lang="en-US" sz="6725" dirty="0" smtClean="0">
                <a:solidFill>
                  <a:srgbClr val="494949"/>
                </a:solidFill>
                <a:latin typeface="Quicksand" charset="0"/>
              </a:rPr>
              <a:t> </a:t>
            </a:r>
            <a:r>
              <a:rPr lang="en-US" sz="6725" dirty="0" err="1" smtClean="0">
                <a:solidFill>
                  <a:srgbClr val="494949"/>
                </a:solidFill>
                <a:latin typeface="Quicksand" charset="0"/>
              </a:rPr>
              <a:t>biết</a:t>
            </a:r>
            <a:r>
              <a:rPr lang="en-US" sz="6725" dirty="0" smtClean="0">
                <a:solidFill>
                  <a:srgbClr val="494949"/>
                </a:solidFill>
                <a:latin typeface="Quicksand" charset="0"/>
              </a:rPr>
              <a:t> ĐV </a:t>
            </a:r>
            <a:r>
              <a:rPr lang="en-US" sz="6725" dirty="0" err="1" smtClean="0">
                <a:solidFill>
                  <a:srgbClr val="494949"/>
                </a:solidFill>
                <a:latin typeface="Quicksand" charset="0"/>
              </a:rPr>
              <a:t>không</a:t>
            </a:r>
            <a:r>
              <a:rPr lang="en-US" sz="6725" dirty="0" smtClean="0">
                <a:solidFill>
                  <a:srgbClr val="494949"/>
                </a:solidFill>
                <a:latin typeface="Quicksand" charset="0"/>
              </a:rPr>
              <a:t> </a:t>
            </a:r>
            <a:r>
              <a:rPr lang="en-US" sz="6725" dirty="0" err="1" smtClean="0">
                <a:solidFill>
                  <a:srgbClr val="494949"/>
                </a:solidFill>
                <a:latin typeface="Quicksand" charset="0"/>
              </a:rPr>
              <a:t>xương</a:t>
            </a:r>
            <a:r>
              <a:rPr lang="en-US" sz="6725" dirty="0" smtClean="0">
                <a:solidFill>
                  <a:srgbClr val="494949"/>
                </a:solidFill>
                <a:latin typeface="Quicksand" charset="0"/>
              </a:rPr>
              <a:t> </a:t>
            </a:r>
            <a:r>
              <a:rPr lang="en-US" sz="6725" dirty="0" err="1" smtClean="0">
                <a:solidFill>
                  <a:srgbClr val="494949"/>
                </a:solidFill>
                <a:latin typeface="Quicksand" charset="0"/>
              </a:rPr>
              <a:t>sống</a:t>
            </a:r>
            <a:endParaRPr lang="en-US" sz="6725" dirty="0">
              <a:solidFill>
                <a:srgbClr val="494949"/>
              </a:solidFill>
              <a:latin typeface="Quicksand"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ext Box 5"/>
          <p:cNvSpPr txBox="1">
            <a:spLocks noChangeArrowheads="1"/>
          </p:cNvSpPr>
          <p:nvPr/>
        </p:nvSpPr>
        <p:spPr bwMode="auto">
          <a:xfrm>
            <a:off x="6400800" y="7315201"/>
            <a:ext cx="118872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a:solidFill>
                  <a:srgbClr val="FF0000"/>
                </a:solidFill>
                <a:latin typeface=".VnTime" pitchFamily="34" charset="0"/>
              </a:rPr>
              <a:t>H¶i quú sèng céng sinh víi t«m ë nhê</a:t>
            </a:r>
          </a:p>
        </p:txBody>
      </p:sp>
      <p:sp>
        <p:nvSpPr>
          <p:cNvPr id="28679" name="Text Box 7"/>
          <p:cNvSpPr txBox="1">
            <a:spLocks noChangeArrowheads="1"/>
          </p:cNvSpPr>
          <p:nvPr/>
        </p:nvSpPr>
        <p:spPr bwMode="auto">
          <a:xfrm>
            <a:off x="457200" y="1600200"/>
            <a:ext cx="6248400"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FF"/>
                </a:solidFill>
                <a:latin typeface=".VnTime" pitchFamily="34" charset="0"/>
              </a:rPr>
              <a:t>H¶i quú di chuyÓn b»ng c¸ch nµo?</a:t>
            </a:r>
          </a:p>
        </p:txBody>
      </p:sp>
      <p:sp>
        <p:nvSpPr>
          <p:cNvPr id="28680" name="Text Box 8"/>
          <p:cNvSpPr txBox="1">
            <a:spLocks noChangeArrowheads="1"/>
          </p:cNvSpPr>
          <p:nvPr/>
        </p:nvSpPr>
        <p:spPr bwMode="auto">
          <a:xfrm>
            <a:off x="762000" y="4000500"/>
            <a:ext cx="5181600"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99"/>
                </a:solidFill>
                <a:latin typeface=".VnTime" pitchFamily="34" charset="0"/>
              </a:rPr>
              <a:t>Tr¶ Lêi:</a:t>
            </a:r>
            <a:r>
              <a:rPr lang="en-US" sz="5000" b="0">
                <a:solidFill>
                  <a:srgbClr val="CC0099"/>
                </a:solidFill>
                <a:latin typeface=".VnTime" pitchFamily="34" charset="0"/>
              </a:rPr>
              <a:t> </a:t>
            </a:r>
            <a:r>
              <a:rPr lang="en-US" sz="5000" b="0">
                <a:solidFill>
                  <a:srgbClr val="FF0000"/>
                </a:solidFill>
                <a:latin typeface=".VnTime" pitchFamily="34" charset="0"/>
              </a:rPr>
              <a:t>H¶i quú cã ®Õ b¸m, b¸m vµo bê ®¸ hoÆc sèng b¸m trªn c¸c sinh vËt kh¸c.</a:t>
            </a:r>
          </a:p>
        </p:txBody>
      </p:sp>
      <p:pic>
        <p:nvPicPr>
          <p:cNvPr id="28681" name="Picture 9" descr="Hai quy cong sinh voi tom o nho"/>
          <p:cNvPicPr>
            <a:picLocks noChangeAspect="1" noChangeArrowheads="1"/>
          </p:cNvPicPr>
          <p:nvPr/>
        </p:nvPicPr>
        <p:blipFill>
          <a:blip r:embed="rId2">
            <a:extLst>
              <a:ext uri="{28A0092B-C50C-407E-A947-70E740481C1C}">
                <a14:useLocalDpi xmlns:a14="http://schemas.microsoft.com/office/drawing/2010/main" val="0"/>
              </a:ext>
            </a:extLst>
          </a:blip>
          <a:srcRect l="23540" t="56473" r="3000" b="5727"/>
          <a:stretch>
            <a:fillRect/>
          </a:stretch>
        </p:blipFill>
        <p:spPr bwMode="auto">
          <a:xfrm>
            <a:off x="6705600" y="1943100"/>
            <a:ext cx="11582400"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AutoShape 10">
            <a:hlinkClick r:id="rId3" action="ppaction://program" highlightClick="1"/>
          </p:cNvPr>
          <p:cNvSpPr>
            <a:spLocks noChangeArrowheads="1"/>
          </p:cNvSpPr>
          <p:nvPr/>
        </p:nvSpPr>
        <p:spPr bwMode="auto">
          <a:xfrm>
            <a:off x="14173200" y="9029700"/>
            <a:ext cx="1219200" cy="800100"/>
          </a:xfrm>
          <a:prstGeom prst="actionButtonE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lstStyle/>
          <a:p>
            <a:endParaRPr lang="en-US"/>
          </a:p>
        </p:txBody>
      </p:sp>
      <p:sp>
        <p:nvSpPr>
          <p:cNvPr id="18440" name="AutoShape 11">
            <a:hlinkClick r:id="rId4" action="ppaction://program" highlightClick="1"/>
          </p:cNvPr>
          <p:cNvSpPr>
            <a:spLocks noChangeArrowheads="1"/>
          </p:cNvSpPr>
          <p:nvPr/>
        </p:nvSpPr>
        <p:spPr bwMode="auto">
          <a:xfrm>
            <a:off x="15849600" y="9029700"/>
            <a:ext cx="1219200" cy="800100"/>
          </a:xfrm>
          <a:prstGeom prst="actionButtonE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lstStyle/>
          <a:p>
            <a:endParaRPr lang="en-US"/>
          </a:p>
        </p:txBody>
      </p:sp>
    </p:spTree>
    <p:extLst>
      <p:ext uri="{BB962C8B-B14F-4D97-AF65-F5344CB8AC3E}">
        <p14:creationId xmlns:p14="http://schemas.microsoft.com/office/powerpoint/2010/main" val="27795024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8677"/>
                                        </p:tgtEl>
                                        <p:attrNameLst>
                                          <p:attrName>style.visibility</p:attrName>
                                        </p:attrNameLst>
                                      </p:cBhvr>
                                      <p:to>
                                        <p:strVal val="visible"/>
                                      </p:to>
                                    </p:set>
                                    <p:anim calcmode="lin" valueType="num">
                                      <p:cBhvr>
                                        <p:cTn id="7" dur="500" fill="hold"/>
                                        <p:tgtEl>
                                          <p:spTgt spid="28677"/>
                                        </p:tgtEl>
                                        <p:attrNameLst>
                                          <p:attrName>ppt_w</p:attrName>
                                        </p:attrNameLst>
                                      </p:cBhvr>
                                      <p:tavLst>
                                        <p:tav tm="0">
                                          <p:val>
                                            <p:fltVal val="0"/>
                                          </p:val>
                                        </p:tav>
                                        <p:tav tm="100000">
                                          <p:val>
                                            <p:strVal val="#ppt_w"/>
                                          </p:val>
                                        </p:tav>
                                      </p:tavLst>
                                    </p:anim>
                                    <p:anim calcmode="lin" valueType="num">
                                      <p:cBhvr>
                                        <p:cTn id="8" dur="500" fill="hold"/>
                                        <p:tgtEl>
                                          <p:spTgt spid="28677"/>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28681"/>
                                        </p:tgtEl>
                                        <p:attrNameLst>
                                          <p:attrName>style.visibility</p:attrName>
                                        </p:attrNameLst>
                                      </p:cBhvr>
                                      <p:to>
                                        <p:strVal val="visible"/>
                                      </p:to>
                                    </p:set>
                                    <p:anim calcmode="lin" valueType="num">
                                      <p:cBhvr>
                                        <p:cTn id="11" dur="500" fill="hold"/>
                                        <p:tgtEl>
                                          <p:spTgt spid="28681"/>
                                        </p:tgtEl>
                                        <p:attrNameLst>
                                          <p:attrName>ppt_w</p:attrName>
                                        </p:attrNameLst>
                                      </p:cBhvr>
                                      <p:tavLst>
                                        <p:tav tm="0">
                                          <p:val>
                                            <p:fltVal val="0"/>
                                          </p:val>
                                        </p:tav>
                                        <p:tav tm="100000">
                                          <p:val>
                                            <p:strVal val="#ppt_w"/>
                                          </p:val>
                                        </p:tav>
                                      </p:tavLst>
                                    </p:anim>
                                    <p:anim calcmode="lin" valueType="num">
                                      <p:cBhvr>
                                        <p:cTn id="12" dur="500" fill="hold"/>
                                        <p:tgtEl>
                                          <p:spTgt spid="28681"/>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28679"/>
                                        </p:tgtEl>
                                        <p:attrNameLst>
                                          <p:attrName>style.visibility</p:attrName>
                                        </p:attrNameLst>
                                      </p:cBhvr>
                                      <p:to>
                                        <p:strVal val="visible"/>
                                      </p:to>
                                    </p:set>
                                    <p:anim calcmode="lin" valueType="num">
                                      <p:cBhvr>
                                        <p:cTn id="17" dur="1000" fill="hold"/>
                                        <p:tgtEl>
                                          <p:spTgt spid="28679"/>
                                        </p:tgtEl>
                                        <p:attrNameLst>
                                          <p:attrName>ppt_x</p:attrName>
                                        </p:attrNameLst>
                                      </p:cBhvr>
                                      <p:tavLst>
                                        <p:tav tm="0">
                                          <p:val>
                                            <p:strVal val="#ppt_x-.2"/>
                                          </p:val>
                                        </p:tav>
                                        <p:tav tm="100000">
                                          <p:val>
                                            <p:strVal val="#ppt_x"/>
                                          </p:val>
                                        </p:tav>
                                      </p:tavLst>
                                    </p:anim>
                                    <p:anim calcmode="lin" valueType="num">
                                      <p:cBhvr>
                                        <p:cTn id="18" dur="1000" fill="hold"/>
                                        <p:tgtEl>
                                          <p:spTgt spid="2867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2867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0" presetClass="entr" presetSubtype="0" fill="hold" grpId="0" nodeType="clickEffect">
                                  <p:stCondLst>
                                    <p:cond delay="0"/>
                                  </p:stCondLst>
                                  <p:iterate type="lt">
                                    <p:tmPct val="10000"/>
                                  </p:iterate>
                                  <p:childTnLst>
                                    <p:set>
                                      <p:cBhvr>
                                        <p:cTn id="23" dur="1" fill="hold">
                                          <p:stCondLst>
                                            <p:cond delay="0"/>
                                          </p:stCondLst>
                                        </p:cTn>
                                        <p:tgtEl>
                                          <p:spTgt spid="28680"/>
                                        </p:tgtEl>
                                        <p:attrNameLst>
                                          <p:attrName>style.visibility</p:attrName>
                                        </p:attrNameLst>
                                      </p:cBhvr>
                                      <p:to>
                                        <p:strVal val="visible"/>
                                      </p:to>
                                    </p:set>
                                    <p:animEffect transition="in" filter="fade">
                                      <p:cBhvr>
                                        <p:cTn id="24" dur="500"/>
                                        <p:tgtEl>
                                          <p:spTgt spid="28680"/>
                                        </p:tgtEl>
                                      </p:cBhvr>
                                    </p:animEffect>
                                    <p:anim calcmode="lin" valueType="num">
                                      <p:cBhvr>
                                        <p:cTn id="25" dur="500" fill="hold"/>
                                        <p:tgtEl>
                                          <p:spTgt spid="28680"/>
                                        </p:tgtEl>
                                        <p:attrNameLst>
                                          <p:attrName>ppt_x</p:attrName>
                                        </p:attrNameLst>
                                      </p:cBhvr>
                                      <p:tavLst>
                                        <p:tav tm="0">
                                          <p:val>
                                            <p:strVal val="#ppt_x-.1"/>
                                          </p:val>
                                        </p:tav>
                                        <p:tav tm="100000">
                                          <p:val>
                                            <p:strVal val="#ppt_x"/>
                                          </p:val>
                                        </p:tav>
                                      </p:tavLst>
                                    </p:anim>
                                    <p:anim calcmode="lin" valueType="num">
                                      <p:cBhvr>
                                        <p:cTn id="26" dur="500" fill="hold"/>
                                        <p:tgtEl>
                                          <p:spTgt spid="286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7" grpId="0"/>
      <p:bldP spid="28679" grpId="0"/>
      <p:bldP spid="2868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5"/>
          <p:cNvSpPr txBox="1">
            <a:spLocks noChangeArrowheads="1"/>
          </p:cNvSpPr>
          <p:nvPr/>
        </p:nvSpPr>
        <p:spPr bwMode="auto">
          <a:xfrm>
            <a:off x="6400800" y="7315201"/>
            <a:ext cx="118872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a:solidFill>
                  <a:srgbClr val="A50021"/>
                </a:solidFill>
                <a:latin typeface=".VnTime" pitchFamily="34" charset="0"/>
              </a:rPr>
              <a:t>H¶i quú sèng céng sinh víi t«m ë nhê</a:t>
            </a:r>
          </a:p>
        </p:txBody>
      </p:sp>
      <p:sp>
        <p:nvSpPr>
          <p:cNvPr id="29702" name="Text Box 6"/>
          <p:cNvSpPr txBox="1">
            <a:spLocks noChangeArrowheads="1"/>
          </p:cNvSpPr>
          <p:nvPr/>
        </p:nvSpPr>
        <p:spPr bwMode="auto">
          <a:xfrm>
            <a:off x="304800" y="2286000"/>
            <a:ext cx="6096000" cy="4781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FF3300"/>
                </a:solidFill>
                <a:latin typeface=".VnTime" pitchFamily="34" charset="0"/>
              </a:rPr>
              <a:t>H¶i quú di chuyÓn nhê t«m ë nhê vµ xua ®uæi kÎ thï, gióp loµi t«m nhót nh¸t nµy tån t¹i. C¶ hai bªn ®Òu cã lîi.</a:t>
            </a:r>
          </a:p>
        </p:txBody>
      </p:sp>
      <p:pic>
        <p:nvPicPr>
          <p:cNvPr id="19461" name="Picture 7" descr="Hai quy cong sinh voi tom o nho"/>
          <p:cNvPicPr>
            <a:picLocks noChangeAspect="1" noChangeArrowheads="1"/>
          </p:cNvPicPr>
          <p:nvPr/>
        </p:nvPicPr>
        <p:blipFill>
          <a:blip r:embed="rId2">
            <a:extLst>
              <a:ext uri="{28A0092B-C50C-407E-A947-70E740481C1C}">
                <a14:useLocalDpi xmlns:a14="http://schemas.microsoft.com/office/drawing/2010/main" val="0"/>
              </a:ext>
            </a:extLst>
          </a:blip>
          <a:srcRect l="23540" t="56473" r="3000" b="5727"/>
          <a:stretch>
            <a:fillRect/>
          </a:stretch>
        </p:blipFill>
        <p:spPr bwMode="auto">
          <a:xfrm>
            <a:off x="6858000" y="1485900"/>
            <a:ext cx="109728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Text Box 8"/>
          <p:cNvSpPr txBox="1">
            <a:spLocks noChangeArrowheads="1"/>
          </p:cNvSpPr>
          <p:nvPr/>
        </p:nvSpPr>
        <p:spPr bwMode="auto">
          <a:xfrm>
            <a:off x="762000" y="8229601"/>
            <a:ext cx="164592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en-US" sz="5000" b="0">
                <a:solidFill>
                  <a:srgbClr val="0000FF"/>
                </a:solidFill>
                <a:latin typeface=".VnTime" pitchFamily="34" charset="0"/>
              </a:rPr>
              <a:t>§©y lµ kiÓu céng sinh ®iÓn h×nh trong thÕ giíi ®éng vËt.</a:t>
            </a:r>
          </a:p>
        </p:txBody>
      </p:sp>
    </p:spTree>
    <p:extLst>
      <p:ext uri="{BB962C8B-B14F-4D97-AF65-F5344CB8AC3E}">
        <p14:creationId xmlns:p14="http://schemas.microsoft.com/office/powerpoint/2010/main" val="13880299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gtEl>
                                        <p:attrNameLst>
                                          <p:attrName>style.visibility</p:attrName>
                                        </p:attrNameLst>
                                      </p:cBhvr>
                                      <p:to>
                                        <p:strVal val="visible"/>
                                      </p:to>
                                    </p:set>
                                    <p:animEffect transition="in" filter="fade">
                                      <p:cBhvr>
                                        <p:cTn id="7" dur="2000"/>
                                        <p:tgtEl>
                                          <p:spTgt spid="2970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29704"/>
                                        </p:tgtEl>
                                        <p:attrNameLst>
                                          <p:attrName>style.visibility</p:attrName>
                                        </p:attrNameLst>
                                      </p:cBhvr>
                                      <p:to>
                                        <p:strVal val="visible"/>
                                      </p:to>
                                    </p:set>
                                    <p:anim calcmode="lin" valueType="num">
                                      <p:cBhvr>
                                        <p:cTn id="12" dur="1000" fill="hold"/>
                                        <p:tgtEl>
                                          <p:spTgt spid="29704"/>
                                        </p:tgtEl>
                                        <p:attrNameLst>
                                          <p:attrName>ppt_w</p:attrName>
                                        </p:attrNameLst>
                                      </p:cBhvr>
                                      <p:tavLst>
                                        <p:tav tm="0">
                                          <p:val>
                                            <p:strVal val="#ppt_w+.3"/>
                                          </p:val>
                                        </p:tav>
                                        <p:tav tm="100000">
                                          <p:val>
                                            <p:strVal val="#ppt_w"/>
                                          </p:val>
                                        </p:tav>
                                      </p:tavLst>
                                    </p:anim>
                                    <p:anim calcmode="lin" valueType="num">
                                      <p:cBhvr>
                                        <p:cTn id="13" dur="1000" fill="hold"/>
                                        <p:tgtEl>
                                          <p:spTgt spid="29704"/>
                                        </p:tgtEl>
                                        <p:attrNameLst>
                                          <p:attrName>ppt_h</p:attrName>
                                        </p:attrNameLst>
                                      </p:cBhvr>
                                      <p:tavLst>
                                        <p:tav tm="0">
                                          <p:val>
                                            <p:strVal val="#ppt_h"/>
                                          </p:val>
                                        </p:tav>
                                        <p:tav tm="100000">
                                          <p:val>
                                            <p:strVal val="#ppt_h"/>
                                          </p:val>
                                        </p:tav>
                                      </p:tavLst>
                                    </p:anim>
                                    <p:animEffect transition="in" filter="fade">
                                      <p:cBhvr>
                                        <p:cTn id="14" dur="1000"/>
                                        <p:tgtEl>
                                          <p:spTgt spid="29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p:bldP spid="2970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1638300"/>
            <a:ext cx="9906000" cy="5486400"/>
          </a:xfrm>
        </p:spPr>
        <p:txBody>
          <a:bodyPr>
            <a:noAutofit/>
          </a:bodyPr>
          <a:lstStyle/>
          <a:p>
            <a:r>
              <a:rPr lang="en-US" sz="6600" b="1" i="1" dirty="0" smtClean="0">
                <a:latin typeface="Times New Roman" pitchFamily="18" charset="0"/>
                <a:cs typeface="Times New Roman" pitchFamily="18" charset="0"/>
              </a:rPr>
              <a:t>VAI TRÒ VÀ TÁC HẠI CỦA NGÀNH RUỘT KHOANG</a:t>
            </a:r>
            <a:endParaRPr lang="en-US" sz="6600" b="1" i="1"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45826412"/>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ơi giữ chỗ cho Nội dung 2"/>
          <p:cNvSpPr>
            <a:spLocks noGrp="1" noChangeArrowheads="1"/>
          </p:cNvSpPr>
          <p:nvPr>
            <p:ph idx="4294967295"/>
          </p:nvPr>
        </p:nvSpPr>
        <p:spPr>
          <a:xfrm>
            <a:off x="0" y="0"/>
            <a:ext cx="18288000" cy="6172200"/>
          </a:xfrm>
        </p:spPr>
        <p:txBody>
          <a:bodyPr/>
          <a:lstStyle/>
          <a:p>
            <a:pPr eaLnBrk="1" hangingPunct="1">
              <a:buFontTx/>
              <a:buNone/>
            </a:pPr>
            <a:endParaRPr lang="en-US" altLang="en-US" sz="4300"/>
          </a:p>
          <a:p>
            <a:pPr eaLnBrk="1" hangingPunct="1">
              <a:buFontTx/>
              <a:buNone/>
            </a:pPr>
            <a:endParaRPr lang="en-US" altLang="en-US" sz="4300"/>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4"/>
          <p:cNvSpPr txBox="1">
            <a:spLocks noChangeArrowheads="1"/>
          </p:cNvSpPr>
          <p:nvPr/>
        </p:nvSpPr>
        <p:spPr bwMode="auto">
          <a:xfrm>
            <a:off x="3176" y="800100"/>
            <a:ext cx="17221200" cy="174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marL="812800" indent="-8128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lnSpc>
                <a:spcPct val="90000"/>
              </a:lnSpc>
            </a:pPr>
            <a:r>
              <a:rPr lang="pt-BR" altLang="en-US" sz="5700">
                <a:latin typeface="Times New Roman" pitchFamily="18" charset="0"/>
                <a:cs typeface="Times New Roman" pitchFamily="18" charset="0"/>
              </a:rPr>
              <a:t>         Tạo vẻ đẹp thiên nhiên. Có ý nghĩa đối với sinh thái biển</a:t>
            </a:r>
            <a:endParaRPr lang="en-US" altLang="en-US" sz="5700">
              <a:solidFill>
                <a:srgbClr val="FF0066"/>
              </a:solidFill>
            </a:endParaRPr>
          </a:p>
        </p:txBody>
      </p:sp>
    </p:spTree>
    <p:extLst>
      <p:ext uri="{BB962C8B-B14F-4D97-AF65-F5344CB8AC3E}">
        <p14:creationId xmlns:p14="http://schemas.microsoft.com/office/powerpoint/2010/main" val="11647586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7588"/>
                                        </p:tgtEl>
                                        <p:attrNameLst>
                                          <p:attrName>style.visibility</p:attrName>
                                        </p:attrNameLst>
                                      </p:cBhvr>
                                      <p:to>
                                        <p:strVal val="visible"/>
                                      </p:to>
                                    </p:set>
                                    <p:animEffect transition="in" filter="barn(inVertical)">
                                      <p:cBhvr>
                                        <p:cTn id="15" dur="500"/>
                                        <p:tgtEl>
                                          <p:spTgt spid="675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data:image/jpeg;base64,/9j/4AAQSkZJRgABAQAAAQABAAD/2wCEAAkGBxQTEhUUExQVFhUXFxoaFhgYFhQXFxcYFxYXFxQUFxcYHCggGBolHBQXITEhJikrLi4uFx8zODMsNygtLisBCgoKDg0OGhAQGiwkHCUsLCwsLCwsLCwsLCwsLCwsLCwsLCwsLCwsLCwsLCwsLCwsLCwsLCwsLCwsLCwsLCwsLP/AABEIALcBEwMBIgACEQEDEQH/xAAcAAAABwEBAAAAAAAAAAAAAAAAAQIDBAUGBwj/xAA/EAACAQIEAgcFBQYGAwEAAAABAhEAAwQSITEFQQYTIlFhcZEygaGxwQdSYtHwFCMzQnLhQ4KSssLxJFOiFf/EABkBAAMBAQEAAAAAAAAAAAAAAAECAwAEBf/EACcRAAICAQQBAwQDAAAAAAAAAAABAhESAyExUUETIjJhcYHwBEKh/9oADAMBAAIRAxEAPwDiIFKAowKOlGExSgKOKUBWMJijilZaPLQGoRFHFLAostANCMlApSxQisahrJQyVPw/Crz+zac+JED1aKtML0QvN7bInqx+ED40bBRm4ooreYfobaHtu7+ij4a/GrjCcCw6ezaSe8jMfVqGSDizl+Hw7uYRS3kpPyq3wnRTEvuqoPxEfISa6PfQCNgPQUQuqDE69259BQzNiZLC9Ax/iXfcix8T+VXWD6HYVN0LnvdifgIFW5vdw9SB/elC8TtvroATMRsTA5/Ghkw4ohcS4Tb/AGa8lu2izbaIUDUAkbDvFcjC13S3qNRvuPOuLXcPkd0O6uV/0kj6U0WBq2RgKl4bHFdDqPj7jRMtEbdaw4tcFraxCvsdfRh+dOZu/Xy39Koxb9RUi3jGG/a89/WlcV4HWo1yWJIOxpEsP7U3bxCtuY/q/MU7kPIz78woYjqaYBiTz+X5UfXg8vjSCT3A/Ckk/hNLiNl9RbHw+I/Ok9Z4U3A7iKBt+foaKFb6HQwPh7qcMEgDu+lRco7zR4VZffYfOjQMvA+1qK6f9ldqMNd8bx+CJXOH56fqa6R9n2NtWsJFy4iE3GMMyg/yjYnwrRdm1Y0jYRQqsPSLC/8Avt+tCqEKPPMUcUdHWMJFGBQpQrGQVLiiAo6AyBSooopS0AiQtERGo3Go921PcqQaFjUdNF6UVhEMBuY3GlHbubyQfIEx361D6N3M+EtnmFy7TqhK7eQ+NTFU65vVmA59w2pTBvdOkAAnvI9IG9BXYzE+4Af7qNUM6DluoAG53JNGV13B8DLGdPcKxhN8KQZI05SW85Hl86dRDpGbcbwo+GtL6zSIjTnAGnhRhj3+g+p0oADtWSPujSBA1Hfr3UvIAe05nfc+E6DlptTLgaA/Ekz4QN+fpT1saz2lH+VV843omJVsAbCK5T0qsZMZfHIvm/1gMT6k11OzlkwdYE6k9/fWC+0GxlxCtye2PVSQfgRRQKMyRSctAU8F0o8DrcaC0eUTSmoc6xqEqtOZKAG1OgaiswRQ2CddTSXuMDE041IuDUVkaX0Em+w50q1cYn+1JurUrh4hqL4AryoetYdgQWI03FWFp/L3ACou891PW0iIqbmWWnuOuo8aNMviTRIwNSCoAFbIOHkaMdwoUGNCjZsUZOjIoAUZqpyBRR0BR1gikoqOkigMKoLRTRrWMKWlEUkb0J0pRlwbToLdm1dt/dafc4/NTV4qefLZQNdzBO+1ZHoLfy4krydD6r2h8M1dBwXB3uvlIhSTDEExA1BGnOB76FAbKwoPZkd2pZt9ufjQdjvqNxBYADmTp5VqV4EqkBhsIMeyWIgMOYgxUbo/wXM2c5GAFwZIJJdSVEzuOdHFi5IorO8iY/CBry3bfSkZtSp1M8+1GsDs7d+vhVonCbly5cYKERQCWfNB7Mwg2JmdqB6M4ple6qaCQQWCt2RqSN43O/Ohiw5Ig5oI3Hh2VG2pjf8A7rfdG+jmGaxbulQ7MJMklTM9mD+pqv6O9H7mGfrb6W7lsofY7ZEx2tdSIB9a2OBvWxaHU6oNAASYj+Xv0p4RrkSUujAcf4eLDgBgc8nLsV10HiNawf2h2Jt2n+6xU+TCfmg9a6DiWu43FNaK5DbOX2TrIBzanaIpP2o4C2+FFm2ygKVgACVYMN+Y0netjvYVKjh/7Axs9ePZ6zq9jIbLmHhB1HmKn8N4Jcu3bNpg1rrWKBmRoDAAkQYk6jTxFdV6BdD3wro1zI9q7lZAAZDIrMGYHSSNR5Vp+OYey3WXm0ZJZWiYdVNtXjmRmI05Dw0LgjLUo4r0A4fnx9qfZRyrMVJXM63Ftq0bZiCBPdWl6MfZ/nwd1b6ot+4IsPmLM2XNcCKjAZX/AHBMjUpcaamdDeDdRaYqTcd71tlO2bK37oR5uxrd8LUu160FWFNprbB2ObqyUkmOwc9sjTcKDOtGKBKe+x52xuAu2CFuoUYiYI1BnUHxGkjxHfUzi/DXwy4W5mIN20t5DEZWzGAO+IUz412DpX0MXEjEXLarcuuL2V2aRbe2wCWkXZZIOZtxoPLm32kXiDhsLbLtZsWsltmJPW3M0XCvgG7A8oGlZxMpg6c8KDP+12UZLd2xbxNxWyg2zeum2IA5MwzAeJ5bZImTXRftVxhw9vD8PW2FAsWGe6fauC2HRLe2ysGO/OudIKEkFOw3WpFgaH9d9NtyqRYXQ/rvpZcDx+RYYdAUHeWHpS7zxt3fnRcNEgf1T8KXjANfP6Vyf3o9DiFjGHMz4a1NtageVQrCxPlUzDLofImrSIwsayihSZoqahbMwaBoGgaqcjAKVRUpd6zMg6TSjQAoDMTRijIoEVgUAGjpKijO/uoMZF30TwF+5ibTWbbPkcZiIgAyDJOm2au54cFCoE9lVzDnMa1lPszW0+FlbLWmhVd4IFwqDDq3MzJ8JrY4a5bnIScygTJIJPeJ9rX50yROTti7t7sOCDmDSvfOmoqJwVhN0KY/n8sx7XxX41KtYUu7EiBM6Tz3pdhLdtyFGYsdSNuYJphCXxJ+rtWws9p1Gilso3JCjeAJpGF4dcsB2t3OtJMuGETpyEwp5e+o/EL94fw7TXCuoHZAHcZbQVF4O/EOtm+qgHXJKye7mRyrGLng+JzMBBUazbcEOjDn+ITPh3aVMwmVbrgABm3A5+JH1phsQl0dk5nViDtKkHtK3MEVKwNgFiYAIOpA3rGK2/xA2UvMVGZQxX8U7T49kD0rJcA4a2OuE3A3VglmOupOgUHv763XFMPOYEe1EDxI8PL4VM4dgVs28u3f51jEfFYNgipZgZFgE8gAIE95iuR8Y4hde/lkhR2SNphu0fGuscavEobdq8lq4dsxHMbROm/wrmT8JPWtaZhcdR7YzEMwGY6nee/vBrMKLHo+z2YC21c2ypVWnW2Gh2Q/+wIZHpzrWcPwiWLos2wepFvMpkQMpze8HN61G4JwtosP92ZnuKzHyrStATO0LoC0j+UakUUKyJeuIjZR7WUuFUQ3tA3MzbAMzLpz1rC8Y6KHGY3DYsBbduw6FzcOtwK5eAo7K5SByls510FXFrHX8XjHtpZNixZKvdd1Oa+SrZbYJ0SDkbnty5q6T9JbeEQEI19crRbtpmlkhmcsVICqs9rYUTHH/tAuYZbt9AbmIxLXSzX2dhbsg3Mws2rf80L2STtOlZNF0rpPSro/b4hiFvYXE8PVbxmyCxtXrrNGZbo1m4rAiIB1qi6W2bKGxh7DWnFi0FuXEEF75Y9eWMdqCBHdSyRSDMvGoqdhrcofeZ/yzUcrBqbYHYb3/wC2pT4K6fI7w8wp86Tfucu+kYc9k+dIumX91Qivc2dc3UKFo2rVY2Rp7qhWU9o0+t07eFPPfgWG3I09vWhTJxB8fShRqQuUDOmgaOgascgIpSCio0rMKFEUEoEUFoUZvcDb0RNTcLcecqgGeWVW+YNTOL4e7abJcS3IAMhFEggHcAd8e6sFspBvRk60tn12HpTqsI9lfQz86zMmdB+zjpXbS1dTFXoZQvUh2CoFAiB4g9/I11k2EdgMobTNMiI5RFeXoaQwU6EEdkkaGdq7f0C6R9eme8EsuOywJKzGzANsI86KYkkbu9bJhRpqNvjr30xcxllCFUfvDB01iTzMwDvpTOIxVpwR1tsjwdZ+dSeGWLSoCCveNR7qNiFbxy3etqb1vtJlPWiSGy6ar4DXxrN9KcacWlpkuG0V/iFCy3MqAnfSaVxvpJf6+4gZTZzgCEkwFh7ZMwRM1zzpH0guspwzWwoU+0QM7L/LOpA0g6f2oWNQ90e6SthcWbthna0W7SvE3EO+edn5g7iBykH0JwXidvEWkvWjKOJ8RyII7wRB8q8tWG00jnXoD7J+BNh8J1lw3A97tFGJyoBISF5EiCT4juooDNncsywPdrVf0hsM9vIGZQTqV9rKNWirLDvIn3Vzf7WlxE22BPURDATo06FvA+lECGuKHhmHJ7Vy65EAo+czEzmJjTx7vOqbo9avM+ZLhDHmSCI5GNtKy/VlwACoIIILNlGm8ty0JHvrX8E6EYm6AWuJbHOZcjxBAAO/fQW4XsdQ4SjdWpcQ3P3eFO4i9mzKgV3UTkJA11yzvA91V/CnGGS1ZvX1e4QQvJnjuWSTApz9rs2g94MpD6kyOQ0j3cqcQXjrTM3VgxnUydIUfzZRzYzuayON6GG2mKa5inYXlW2118qdRhhBurbCiC7RGg+7M6yrg3SNmuNcudqWaEzLnVYHV5VmGzKQRt61Q4j7a7SXSv7O7IJkjsvmBjLlbb1omM30g6EYXAImI/bbs5RdtJ1SJiCQ4yMEuFYClkJBE7mAKxeM4g1+691woa4xdwohczGWIHLUk++tN016T8Pxd+85wtx3yxavpiHQMMvYNy26mCpMEDuPnWQsRz7qnIrAfZKscOALTH8L+pWB86rXuDlU7rx1OXv0HnM0k+EU0+WIt+yf130hB26XaHZo1TtxFRi+TrmtkTkTsnxpJ57bGn4hR7/18Kaxq/u2I5IT8hSxdjyVbkA237j/AKTQq5xF4s06DQd/IAfShVkjnyMPQFFRiqnKHSlomFKFBjIE6iloBNNoe0PMfOtf0f4i9w5Llq06DcsoEdwGm9Awx0SsF+tKhRlQancEuoEfH1rU9LsCxKK2WChnMvaBUfytuJ9NKsej3D8MReCJ1ZOSYJyntEgj3inemnDesMdZkyswLGTKnT10pGwo45dTWp/D7eq+fyq4xqYKx7M37nieyO/QaVmMXimnMvZ1JAXQDwHhRfuRk6ZtMHM6jTyrRdIruWxaZQNh3aSO73Vy/B8QugfxG+HL3Vd2uP32AUuIiIyiIrmlotM6VqpouTiWKkkk8xykH8oPpQXFEgabc4Gx118p+VI/eKFhk9kESNs3aiPfVLxXil+04VVVgVBmI5kRv4UFFvZIZyS3bNFZxhEcwe+PLf30FvbmBG2qg/rzrKLx6+YHVW/LX86krxzEH/DtD3+76U3pS6FWrDs0P7TEHKpg7QI8AakX+L3ZGW46A8gzQBpoNazP/wCjebQ2rY8czflT64q5oGVTpyJ+dD0pLwH1IPyX9vi+JykrfuATHtt8pqBd41fYEPddgdILMRHcQTTGH4rdX2VUbjzB9xqNexFw6i2nmGA/41lCfX+hz0/1EoXQZURGxHhGoqfa41eVQi3bgQRlAdgABAUDXQabVnExFwH+Dm8nHxg0i7xR1mbDj5ae6mwn+sTPT/UaK/xFjd62WN0aByxzie55kbxoedXHBVLL1zluSrJJARfPl+VYrA8T626loWnLuQqgwNSdz8TW66X31wmCVBqWi2IiTzcjxgH1q2kpLdkdVxe0aKi1x24r5gWKZh2ez7CmQoMaaNE1XdNMFaa7bv5P3d5ZBWFOee0r6at56+lV9njtpoAtvJJiY8O4+HxrQWlGIw1/D5WD2z1toEgmROZV7u7/ADUISk20/IZRikmjK2OD2mMZnXu2P0qvuWytx0P8pj61a4Lj2H3uFwRyy6cu7yqnv4sPdd+TNI8ogfKtHK9zNxrYNqn2hKLVaz1a4JuyB4fn+dHU4Doq5lhgbYNok7wfhTNi1DAmjwt/st5H4mjLa6dw+lc0btnbKqRKZtB7/n/em8Y37hvFY+IpsNoPfS8V/B84Hqy06jVfcnKVp/YfNCn1tzrQquZPBmAmlLSaUtVOQU1HSSKOsEOx7a+ddG4DwxXVYJAiZUwZ+R7oNc4A1ro/Q3jdu4mVoS4u+UaMOTZfmRSsxuOFYBFVmOkMh8/b099VOLxBuDEO50L5V8CWA+tXeA/eWrmWYBQg/fIDkx9Kz3FwOpCDd2J9D/1U5bhRhOl/CTaYNG5IYjYncH3ifSsvixoK6fxnCXMRhcpEOhBDNIVgDrJ5aVzfjWHNtsmZGjmjZhy508XYGgsJsP1zqwwlvtCoWDGg8qs8DqRPf9aDHRpMRmECNkTmPuLWe43rd5SFXx8frV5iNDz2XfwUVQcXxAW9lgzC/LvqOn8i2p8Ri0hn9Cptqz7vL86j27g7x6ipK3AdyPIwflVznFBACTvGvfpzqULg5A/SmsLBcxG3fNFbgDujQ7rtpM86DGSHrJzeXh5eNIVRMn1II8N9qfsLoefLk3y1oKmoAI8p5DwO1CzUHbsjxPnDR9afs2IMAjlImCdNdGoLbOsxvzWNvxCpuHBPiPCGHjpvRA0WnRbho683ngKiAJMDVpk793Md9Zz7Qr1y/iF6sM1u32QQCQWMZiCB5CfCo3HLOJvYx7WHFxsiJorFFQZFkmSFQSee9U/ELOLs3BauC8HMZVzOS07FYJzc9qrG6JSasb4XgnFxc1txE7q3efCtl0ecnENuDByyCASCIUnxE1irS4p7vUquIN0/4Y63P71Oo8zS7XDcW9q9dVbnV2P4rFiMpBhlEnUiZIGwpfTeWQ3qLHGiH0rwHVYq4ACEYlkkRo2pHuJiodvapovlsLeDMTluWSskmCRdDRO0gfCoFjambFiSVq4wC6T4CqpF+VXeBXs+4n4Gpar2OjQXuGEbRgP1BqVhdYqJYTtVY4FYAnn+X96m6R0K2Eh2pWI9hB+Jf96/lSkt0ziP5B+NfgZ+lFcivgurLqwkGd/nQqHggAgH61JNFSuLHUjD0taQKUK6TgFmioTQoBDG9O4e6yMGQkMDII3BpFq2WMAEk6ADc1vejHR63Z/e4h0D/wAqkyF8SOZoXSMza9Db904UveVbZzCIkZ+wdcvI6nSqjpFxFsOexa60n2T3ZjtA31qxwty01vO2JLZbhIygKAQEAXy1+NSL7r1QdVzsolRtmmdKnIKM1+w4i+huY251NrnbXTT8bfSucdIms9ZGHDC2JgkzOu47hVl0p4/iL7lLsooOlvUDzP3vOs7iDtTxVCtlngh2R5VNwg7S+dRuGjT3VOwqdoUjZVLg0mPtdvw0HpFYbpK5GJYDkF9comt1xG9DkDaTy8YrJcT4ety856yCYkEeApdLkfV+P5KvCvm86et2h1o/pJ9AYqfhejzjVWVvUUluC4hbubq2IjlB5dwM1a1ZHwWmA/iDfY93h3U5aszdvLG31E1G4XcIvW5UwduyZ1B5c9q0+Dw+a/eOUiFSZEaw39qm+RiiwlyLYn3zI8Nxz0qVlIMMGEQTswjfzqR0a4S9y4MykJJMzEgHTTxpfEsCWvvLAANERrpvrPhWNY3aZNgcp8438DpVhg0MkgqfMa+oqE1vC2j277E/dSCT7tfWk4LiAZzklVJ7IIho5DbWigNlD0qxbm/icOok3rtnaZPVKwVYG4JcGPw1YcQvvhcAlrPOJtk2iysD1Av5rlyyrDZgtoAxt1jRUjE8fw+DxOIuGw93FM7KhLZEt2yqiVI7Wc6iRqI3FUa8ewj23t3MK9sOysxtXWY5lJy3B1xMOMzg8mDnYgGuiHxRCXLLXoZib2Ia2jXXD2r1lc+ZszYa68PZdpllV0QiTpnYbaVWcHxjOccSzdWcPiXCz2Q1x0AMbSZAqf0b4xgcNMXcQvaDMxsoXuwrqltQGIRULZpJ1Md1V/DOI8PsjEJ/5jJeti0DFgMFzK7E6kTmQR4eNMKZxG/8e6O+5a+C3vzoYIbVJxuQWH6vNkOI7GeM+VbZjNGk9vlUSyNBUpFYOmT1FXuDHZPgI+FUSbVeWT2W/XKoavB16HyGcKu5qco7I/XIUxYXl+E/KrDq5Rf1zqTe50VsItrv7/rUW4hDWz+P/ix+lSrWxpvGLDW1/Gf9jUye9CyW1jtoyKKnLYAEefzoU2RsTBUdJJpQroPPDozRULlYw7ZYggqYPIzHxq34lwy/bUtczTG85lOu4P0qjBq+4XxG4ypaZxlLhVk6iSAJ8NaSV+BkavoEguWQD/LcLHy7Mf7ahdJeO3BfzWdFtFV/CdGLSO4/St3Y4QmHsRaTtNMkcyT7UcgBJiqJujRVXOhzRoeTajXw7Q9TQfyB4KtsdheIJDgLdA20DqeZRuY+fMCuf8awotXCgbMBzgg+RB2NaDpPwQWou2tB/MAfZPeO7u9Ky/EL7MwLGTA1O/hTRW+xmy0wGx91WGFPaEd9QMEJ274qYqQ6jxHxNSZaKL/Hg527sx386zOP6vrn6wEGdGXugD3bVp75l2/rPzrL8XtMbrkd+mu0b0NGr36NrfH8llwyzbPsYhx4ZlI/+hWhwli6PZvoR+JNfUNHwrDcNsKG/ermB0gGD56Vo8BgMK7QmIuW27s/0aqSRFM0VjA3U6tnyMtsQI0ZiYVd9qtbGDvNnOUIdlEB58ZBGm9Vv/4LuqrbxJGozFoaQDy7jWnTDYi0pygXVMBZYB8zHLroARJFTaGsr+hvCb9kXnxMQFXIJBgaltR7qTwvoZhcTnv4i/cOdi2UPkVQTIGm+lXY4NjDhGQt++YmR2MuXaJ7410NZ/g/2b3Wtq1zEhQdcoDOQO7tGJH0pkKWN3gvBbXtdWY5Z2cn3Amo54xw5P4GGzeJBUT/AJtT6VZW+hOEtD97fdvMog+A+tR8Ra4VZBk547nZvkYpxTlfFbFrEYm60upLHRQpEjeNdhBpKdGrBAPWXdfwpv61qMZ01w4Rl4dh0tZ5BulBn7ROYide/eqzCLFtV00AilcmvI6imropbfAbBJAe8Y8LY5T31HucOw6hiVxBgE+1aGg/ymtJhbUXGnxP/wAGqniP8K6R9xvlQ9R3RRaUcbM1i8WjgW7aFEBLdpszEkASTA5CkINqawI1PlUhF1qze5GK2smnYVbqex7/AKRVQBtVq3sAef1rnnukdens2SMJ7fu+n96sbxhB5VU4I6+41Z3W7I8qnJe4unaCwzzJ7o+VQuLuTcSBBBJ+FOWwQ0d/9qZxbs10GJhWn0Ap4x91k5v2V9R/DuSoPn8zRVXG440BNFTUwZIzc0oGkijFXOAWKNqIGjZhQGCU1K4XhHu3kS37RII8I1LHwEVEBrRcB4vbwti46DNiXbIoIMW7cA5vGTOngKLutgHclujICSII0NR8Xa7PmfltWI6FcVt3raWMVlZk7VlnO5MyviRy8PKtxfvaRStBRjOOWlJyNqtyVjxIMeRn5VyXHJlfKdxp6GuvcYYAkk6c/Wa5NxW4HvFhsxB9TWiaRacJ01PL5kaVLQ9tfFgfiKZ4dZ/d68/pT9i3DpH3h86g37mdMV7UXtw/vGAg6mkW+i9y9mbMgkmAZPPw2pd62Os05kfoeMzWy+zpVxDXEZTNsvPqctHRVv8AAus6j+TnWM6N37JOa2SAJzKCy5e+eXvq84H0KcWP2i4h/fHsExCrsNN9YmuvcN4QoBN7aSAJ7jE+VDHXbKotowLYAAEwAF8fdXRgc2ZyXpBdTD20w+GRrmJb2Qkl/wCto5Vrei/Cr2Hw/WcRxJL6MqgqBajUFmA7bfDzqo4x0rweBe4MOqtcYzvLH+pm1gcq5z0l6QYnGEm68JyRfZ98e176ml4GO6dGOkdviS3FW72reg6slcwGnWTodTy5ad9ch6W8R4hhb1yy+Iu5FfsAHLKNJVtNZ3nxBqk6FccuYHF27qaiYYfeU6ER+vhXaunfALfFsCL+HjrQMyHmSN7bRsdx4GjVMFnF04tcuaZ5uchcJKv5MTKt56U1d482V0a3laCu+x21BGlQmwrocl1Y1gHQwe7MKRxaRc7Rk5Ek95yAT8KKGLDo/bDQD4z5AmrhbpZiRpPy2iqHhNwhSR5ep1qY+P6sqx+8AfKe0fSajNNz2OjTaWm7NZYsklieQPyAqh44Mtu54qfyNabm8c0PzWs/0isnqLjE7aD3mkj8hv6syHDF1Pl9amqnaNROGmCfKpiPJPl+VWneTE00sUPIs1YR2B4A/wDKq/UD0+dWaaqf6amysR/ho0b+k/OpKtsP1vQ4YnYPkfmKCjXypG92UjwhvEP2wBR8QwA0gxoNaDWznU980eMxBDRptprBrW7VGa5sYTgwj2/iPyo6dGNb9KDQoXPs2MejCxRxTgFDLXbZ5tBAUZFKCUeShY1DZWjB/U04FqRZsg99azYibeIMRE1dYLpJjLYhHYryDQwHvIn40qxgVjUU/wBUBQcjYlXxLiWIug9Y5juEAfCqi2gzAsJ11EkeWoq7xQFVDjX+9aw4lg2MMQEUeRafUmpfAENy7GuhVvRhNVK7f3qZwnEtbfMpIPh9e+ptbOii8F9dut1hGUgg/XarfoEMR19xrbZJYgxudYII86z1zjl1j7U69y/lTXAsU6XS6sQSZJBI3M8q2lae5tXdHpHCcLC2wCSW3JkyW5/Gucfa5wW+ln9ptXSVXS4g0yr95Sd4O4/6p/DdI75WRdY6feJ5eNZvphxV71sIzuwkkgsY17xMHeuiTVHMk7OakBuY13zBgfUSDT9iB2FOXWQx1ExrpvFSbmEFNPhiKkVok28LdnMLtliIMZirH/UBPrWy6B9M3wRZbyDqN2CHMwPNgJ107qyvC7BJ5xV7bwKZYbaZoGdFj9pnA0Urj8KUbC3yGZlkgOdA2n3gPXzrmON7bsx5/AAQB6Ctbx7EoLYs21yrmzEAmCe8rMT41nLy6GigeCPh3IWAflTWNYtEmn7Y0orizW8jcxNVwLFs9ldCezE95UgH5U10nuv+zMMpAkSY7201571T4NSo0Z178jMvrBpPFbzNbym5cYSNGdmHoTSY+6xsnjRWYE71OtRMeFQ7BIqwsqrc4PdNNNWzQlS3HbpkQN6ssOOyf6f71VWrBDidp3GvKruykK3l9KjJVsdEHlbJvDtE8x/zokGpjv8AyosKeyPIf7qctH51N8srHhCeIDLkPiarceZarjiw0X1qgN0ksDHID41TRjasTWlWwgDz9aFDqvL0oVfAh6iKv9m/EPQ0BhvxfChQqeTGwiKGC/F8KV+x/iHoaFChmxvTiKt4Xx+FTLGGAO/wNChQcmFaceizGJEeyPU/lTd28D3fGhQpM2M9OPRBvKp5/Cow4epPtH0o6FPbFwj0LGCX7x9KdtYZAZzH0oUKG4aXQook7tTuEvLbmATPfQoU3AGl0WlnjpCxFRsRxINqQfdQoULfZsY9EJ8QPL40TXwf+qFCjQKXQuzjMuwp9uIsRyoUKVjKK6Itxw2+/nTZRTuPjR0K1sOMehvqk7vjTfVChQrWwYroDXIpi9cB0IoqFPEnLYZVF8adWyKOhRbYqSYpLzJ7Jj3VoP5W935UKFLPeh9NVZIw3sjyX5k/Sn8KR6/U0VCpS8l4+B7iI1HkazR/iN5j5UVCq/x+GS/kcoXmoUKFWIH/2Q=="/>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5363" name="AutoShape 4" descr="data:image/jpeg;base64,/9j/4AAQSkZJRgABAQAAAQABAAD/2wCEAAkGBhQSERUUEhQWFRQWFRQXFxQUFBUVFBQXGBQVFRQUFRcXHSYeGBojGhQVHy8gIycpLCwsFR4xNTAqNSYsLCkBCQoKDgwOGg8PGiwlHSQpLCksLCwsLC4pLyopLCwsKiwsKSwsLCwsLCwsLCwpLCkpKSwpKSwsLCksKSwsKSwsLP/AABEIAMIBAwMBIgACEQEDEQH/xAAbAAACAwEBAQAAAAAAAAAAAAACAwEEBQAGB//EADUQAAEDAgUDAgUFAAMAAgMAAAEAAhEDIQQFEjFBIlFhcYETMpGhsQZCwdHwFFLhYnIVIzP/xAAaAQADAQEBAQAAAAAAAAAAAAAAAQIDBAUG/8QAJxEAAgIBBAIBBAMBAAAAAAAAAAECEQMEEiExE0EiMlFxoRSBkQX/2gAMAwEAAhEDEQA/AMRzVLGmLo2hSBZed0bAclAArDm7pbW/lFgSxqZoXMamwixCgxc4JkIaiQwNCPQolMaiwF6FD2WTtKio1KwKvKljbpmhHQopjEv3UaFYcxLJRYANpzYLixQW3lMaxFgLNJA5sKzTuURbO8J2BTLZXNZFlYcxQ8IbAUWf+oHMhWALrn/LHZNNCK4po2hHp5RNCoBQYpKsFijQgkqFsFcArNSnZKNOyBiiEuo2yfoQliEBWC5S+ndckMuyiBQMumALIDnm3qoaENQomJjGMCNyCFN0CJCh24UrtN0WBCMbe6FoEpwbb6pUADXIajkzUAJJA9VXxOJa03cL7eVSiylFvpBzZEw8IWkGfCzsTizJDSWkQbiJ7rWOKUpbWbY8E5y2miBClzbqjh8fJg3PgeAr722HfkbET4Q8E7pIctPkUttCixHo3RAQpJWLTTpmLTTpleUetRPC7SkIgulQboQpaE0AwhS0WXFq6E0IBrrIxwl8prdlQhg2QqQZXQgR2lKjdMDkD0wFErnCURCFAC9PhcplcnYEtNkxCKdgiqiyxGLbvKazZAxibKYwwoKlSWoEQB3QjwifVAIBIBgmOYHKUzENuQenkhaQxSm+EawxTn0hjAlYnFlr2sjcWJ7+uw90rD4/qgwBBlx+0Kc6oOOkiNIcJE7nj2WkIbZpSRrjxbcqjNDMY4Fl7O0wSdj5WRXrglgPVFjbwDCf+oSdLYB2+niynKMPDGVS1tnRMST/APYfyvQkrlS9HsqCdUXmUSHFwAu0WAsOZEJOamxD4D4kG0x2KvY1xlzzEGAA38QvM5jjmvdAuLCY0kcR4CqclHg3biuPY/KX9NQmZIOkjx291qtJ0/EJkloB9fKzcsylzjAkg2bBG1yRC1HhzegiQG3m3v8AhRji1bJxRSbb7YTMXNiLzZ07zwU15H3WXgMZrq6NIhoPUOP8Vn06rtTuZcZneJuuXJBZMh5+XAs2ZpcHoXC66EnLcVw2SyYI3AbFvdPqVWjfiPedis8uncVa5ObNo5Y+VyDoQlqtikoNNc7TjwzjkmnTFsZYKCxOY1EGpIkouN04C6mrS7Lmj7KxEsCkhFCJACi1CRKYAoNNMQgoYVgtgoHhAAfDUIiVydAS1LrG3uiagqnZZUMNt4RtbJS2G/sms/lMAyjaEDzAnsCVSy5tSrJfam4/u3gXJb4W2LC8j4NsWGWXo7Gjr26tg4do5RYWmKLTqA0kesk2lXsZhWBnIM/N+Fi5kHNaGuMzyLhenXjSTPcxpQiosr4mqSWgA3MDzJ4K2MvxYrtcxwHTaLgkbT62Xnq1V4A50OFuRF5hWm4sUmGowAPeANrC8my58sXJWjLPic48drou5jlztJgjSBMncDmy7L8t0AO1hw5GwDuw8pmY4h7nBgIDfh6nBwkOmwAO6ZlZ0s6flgzPzTzHurwOUlcytKpzjchWIqObUDWDrcYl3CxcwwkYlwJ3cOO4HC3KA1u+J+5pADTYng390GZUm/GDp4vB52Hopyc5V+C5Os6T+xYy+j8F7P8Aqd3REhK/UePILiy4dAD55IPHFlbbXgdQDmxMkRBXmMVi3VqpadmyYGwgcAcrok6jSOnI9q4K9PCWBa7YS7i38rQy9hmQ6IgmeZS8M1ztNgC2AQbSPQrUcAwvkAB0WAWUY+wikjQwzhSpnY6uZ87qicVre6D0yCCqr8W1xaLwbX/Ks4TDzUsAWBt/7+61buqL4Ts1qTmxAiYFpm3lQUGFYDULbdiXDjx3ViqyLAggWmIlcWqx187PF12JRe++X6ElqOP95RhqGFxI8wB7fuqwEGCrxuq1dlwVQiW7R2XNUUzB9bJgSAXF0WlERKnSmIW9iW8SFZ0qu4QUgFhq5MhQmBXGyU93Uj1bpI3UoY1jrlWGFVabt/VOplADcRdpG9iPsopNHw2i4j3ssupmDw92xZaCPvddVr1A8BjiA+BIvHeOy79OnjTbPU0m7F8muCzic0gFrr9v79UkBz3ND29Abq3EAHk3SsVQZVIFN1wL238gnlWMBQAcxs9MGZ79gt4S38s9GGRZEnRZ/wCE1svN7C/7h21Klg9HxmhwNzLNiyb3P0Wnj8wZTBESJAIkyLfhefzB4ABY4g7jghXminFpE5VacS9m2MPxPhm17arW7tKGhmENLT0gbHY7rNqZu6q4EthzQQ4g9JbvsdjPlIBLndxKwxtxiTp3UVao1w01XEMB9ZsPJ/8AFp4XLSaWgwdMi32iyRk7HMZUDh1Wt+CIWlicy0NDiIsfDXEDbbddMa7Z0qyhmpLaLtMEhsETZoF/dZOUZQWnWeqbgg90GNxjqhvETccH1HK38iy8TDjp5B/EeySqcinX1MbRbTqh0g6mj5jsf/VjZjWlxG/FlfzR4YXOAmCACO/JhZGKwJc0VA7SACXAm5vb3RN+gkn2iaGXEtc59ogC97+OV6TLK4NIM0jUJ5gn18LzTY1F0dOx/hOp13izOCTPPophJRZNOuezcqMcTLWm0AkbDxOysVa7QOo3tPeSowAkEOJgib2uFSpYQucXEbmIsB4KWTF5GjDLp3mrf0jSiOFBEqwzDO03aSB++On0lKLFwZcXjlR4efF4puIGmEquyQrLQoeFlRgUWtsmgcqGiCmMtISoDg1TpUtROCBAAJVdicQgqBJugEfDXKDUXKdw6ZnlIpuTn7JDEIY+m63ummpAnskNNrJ4KaBFTA0g92x1agWgfKfB5Wri8AGiQNJ33BHsEnDnSIbDfNhCq47GkmfmAEAzae69bFKMoHs4ZxlD9Gaz/wDUTfmQqzsW4BwDruM72k9kVIg1OraRfiFaxGFplx0/NILQBY+Udrg127umZVB9QuDbucTEHclb+TZZqfFRvcHV8oI8jdVHYG4LzpPcWPtC9FlzmFp0HpbMhxuT3lVjg75KSUeLM5+TUyCdLWuYbx+6/wC4WkJH/BBrmDGocCx8wrDsyBe5rIIIjpgiR3VWniQx8uNwIHhU6NU0ejwFLRA/c6weRIJ89t1n/qeo40QHtaXAkAtF2ibmVRw2bXcRef2k/ha5pNrBoefnHG3HT3CviSpFx+55HC4joIIkk79lt4DEfBBDjO0doO8eUvPv0+KD+idJuQQZb4J+n1VZlGQLzY27LBXB0+zSL4NGnW1kFwhpmN4JupfQ+KxjYcLgkCNMTF/8UnBYepDWn5RcA2N16HD4UOcGk6GtEzBg97rWPyG2uzAxGTFhJ/bNufQnwvQ5B+n22dUn2t5+iHOc0p1WBrHtMN3Ej0ExHCRlOZVACW3aBBkmPbuVcYwjIzknKPHDLWYvaxzRG86Ta45sN4Q5VhNb+l4cJiBtbcQbJeNo/HcC97WhgcWsDYuRv3Mq5+hst0PdUqO6ASY/+X8j0lXXyMXKWODs0cwhlSi2ZGwbu30+4VHMMPpcY2Jt48J2b4qazPhtgFxIedhHbsnspamuBIJvedylnxLLFr2ujiy4/JC/ZjkKVJbCkBeEeSyniKd5Clh5VirTkKtTEpAO0ogEtt/ZMa4oEA5CbppHKW5iiSfoEVywLkw0ly5vl9i7MirsktG6fXSjsuiyQ2tTAEIEqYgJiKuYAkcQssVtIK0cxYYkER2vdYlOiXE9vC78fEUergivGmMbUc/aw7dz4WhRwrmHqEERebXTcvow0jgHV6H/AAVXN804G2keT7lbpKKtnWoRS3MfiMaI3k+0BZGYvqM6TqAdGxs6dtrFBRoueJ1NbGwJufbsvU5dh/iNcBTkENBDrtDhsROyabmSl5Lrg81qfTtJaQltqFxkkknlbGf0xFuCR22sqL6MhsWbb37qJKnRbjXBfwVYQ0EABpuYkmV6nDVAIOmQLgAA33WLgMAHD5SR6En2hblenoYxrhpeQA0XA07aiujHa7NsbSdMbjaHxBrIIN7XP1Xn6VIMcQbTN1rVIY/Q5wvNpJBjmVo5q4OoX2iRYANjbzMfytKUuR5J7WkZeGxdMvDZLYBJKoZz+om3a1tQzBMQGW8Tcx+VjVcTcgd1bwWF17eJHdYeS+EV421w6EHNK7JDaW4tIkAHxyreQ5vVHRtpJkbXj8rXxWWAMBgTv552Kza1N0yAI2I2t3T5ixxxU7s2KmNLmDuXQXEEgDuSn5LmJpuqNfGhwaWmYLnbaQPb7peXYFz6cEdJi0ibc+PRRi8ql4DTtuSI2W6cvqQUurNHHTUp9Nrbm8egCVkuHOjTckbu1fu5A8LUwOBlvSZETMfdNwzQxoY3uSTzddCVtM48k1dIp5rRjSYjUD6W7Ki1y9J+qGjRRB+YhxiNhaPyvMlpleHqq8ro8TI7k2GTZVXiCrTDuk4lnPZcxmC03RNSzsmtMwUkATmoE1LTEQFy5cpoDDrjZBp2T67LoQLhQiiOVJCnRupcxMRXr02kHVsFlaI+S8cwZWljTDDufQE/hYhc7T97WgSuvD0d+mTaLRqG/f6LMq4QknwB6XW3lWBD5eTpbABG5d5B4Vn/AIjNDgCSdjuY911bGz0ljbMbC5Y4s1C94hexwWHIAa/psIgTPr3XnG1nhuhvyzwtPCNJaBJLpgX29eVpjpdGkFte0pZ1SDnEG4aTN7G/CoGY0gWnft2C2c4w4DdLeoxJO8H1Wdk7yHafQyeIO8qZfVQTdSR6PJGaKcwZB+Uki1vp9Ej9U5k6k2k6mBVGozYkNBG2obCfwLLTpYJznHSQekXBBAncrOz99NlN1Km/XVd0EAS1g/eTP7jsBeN1vK1EqdNcPkqYWtUqvYajg0gS0DYTuO/1Wjn1R3wAANgS53/a32WXllDQ3Ykt3PPutr/hF1Avf8sHodBbJsPdRG2mU48Jvs8Thmh9wbHlejy6i6w3j5SBAN+fCxckwYZaDOq89uZX0bJatJwAFOLEA7jtPlLFCzNZpRjyrZOT4NlUnWSBphslobqPIBM8cBXmZfRotOtsuJI1NMjaxg7eirY3L4+ENUt2cIgF3jnZBWxjXWPpK6tqOfI5ZH8W6+xaDaQa0kElsk8aidiYQtrhxAYzS1zuBMk26puk0GvDmaBIvtLrcrQOZ/DcBont07H+5VEtV1z/AGXhgA90NIGhsGLN824PnwjoUKdFhdUII33u4jYAclZn/wCUdRggatUkhzdIjgAArJzDHOqu1Ogdmts1vgBcufVqFxXZ5mactzinwMzDGms8vd7DgDgBUnNRUXIqi8htt2znENF0bhIUTypKSAqNajpbQor7oWv2QA2JUP3UIgJQIWuUli5MDNqC6houjey5+iljN1z2UA1ikhMDNkLmKkxCKlKRB25SH5YNxpDTYNJurgYjolocCRMTEyurT5FGVS6OrT5NsqfRbw2EaGAgNAGlpBkne5HZU8zxVMEhoGmAC6Y6vXkqalYvOmn0iZ3IJ7k/0kYrIXWJkNcREkaQALkjdd/k3qodHowyeR7IsXgcvc8ksbLRfV3/AKV9mCDZiCfF9JN7QLq9hm6Wim2ZMNAsLuMCSLwjxWUvwmJ0udctDmu07gxsJ72Wyio0jRZHGexPnszamAc06TpILeCP525VTC5GfiFwHSAbcu8D3C9Xinsq0nPc5rfhjS5xjfcRO0lYBzrQNLZk2AO8cekqnGKfPRXneS4VyuyzgazwQwQ2Ikt4jmV57FViMc92rVTcQB2BAiRA2W5Rw7jPUYnqbJA25Cymsaa8O2BuplbSLatL0ehwWUamveNw0ncXMc+ymvX6GUwWg7zHST/1PlWsth0gDoLSHHa25I+m68zicY91QN0jSHO06QZIBsVc/gvyZubTp/0BWwuiq4bzNv4C2Msz8tbpDRLQbcgeZ2WVhZbUDnkAarl2wHcrez/9PfCph5s6qelrerWIB1W4Ej6rFNp8BlcVJRl7E1M9qFrXNJEHpJEgehPN0eEOmq0xqkbRuSuybKjUBY49LI6efv2WwzLdLg7SYaNLXO5Pot4qUvkzR5IR4RZqYjTBpuLXEQaZDSR3IPA9VnsxZa6dz5WlTyxzWOqVNIIBG49rbzcLFXDq5uEk4P8AZ4+ZxjK8b/IVaqXOJcZJ5J/tViLpjhsgeeOy85uzlOuE03uENMyFNM8IQhbgolHUCWOUCBrtkKrCt8Km5tygBrTaUY3S6Y4Tm/hMRGlcmSFyYGaRf3RtbYlN0o/hwxcxQhjdkTqKNrU3RZUgKpoIKlOFehJqt3QBQw3S6SJE7e/C1XPZUqF7WuFhZz3Oi999h4CoMp2RjG6WwQR3cImF3aXOo8S6O3S5Y45fI28sracVSdVAA+I2DaDMgGeIJ5W/+uc1pMrU2Cnrq6bnhrDIAvzK8HmWZSAxhDmx80EH0gnx2XtMpxNLMaDTUn49NoY903teQNoPeO67o5YzyVF9BmyQ8yyelxweMzbL9TGMpyNdRpIJPVB8c7p2Oo0//wCgfpAGiSC4tcOB39l9Ax+XuFENoR8SnGhzwCSJ6mkkciyyMZ+lHV3EVABTD9mkCLSbAbTtfnhbSjfQp61Tla4PK4Ku0MEkvDjyIt55TKmUaahc5kB+kuJ/aLi0byV7DLMnZQYCWgvEt0SI3sSfv7rGrMr1HVC4NJeTDQQOluwJ7dhturS45Ov+ZHJ8Yf6YuaY5tOl8NjxeCY4aTF1VoYcGoXMINgZcRZvYAgQhzz9L1ar5Y13RZ9jDeQfS6t4HA4hzG0zPwWExEAatIkk7kwBuVjJtscJtvfaFtp/MGgdN53EnaZXvf0/nbzhHNqtaajGRSgDU6RpAg+3ssHAZEx7203AjUPmBnm33W9/wW0D8MtLmtuHOiW23arWPc6ZOoyQyJRffZTynIA0TUd1F1yDLjN4nay9Jjqoc1sG7RAdado+q8piMXFRruAR0zYAf+Jzv1C4agxsBxsTu217d1OXLHFKp+jh1CnuTkyhmWD0VSLmQHdW8ndVXu4Ruqlz3Fxk8kqu83HheLkkpSbXRkSR9fwiFGAuoXkp5bZSSyrTN0woS1FFkWIh/ypScwyEDhdMQtV6o5VhwQVWWQAoHYoiTI7f6EIajiQkMmVC4BQlYgWpzm2CBuyYRcLNDBaJRkWU0h/vYIiEAQGJdSnurAagr1GgXIE9zumBWp07IamHB4T6VRpbIcDvyIH+hCajYnU3beR6D8hOiilTyyQFSwlWph65fTMOae1iIFj3C9BRqNixFhe4txdZeYECpIIOryNx/vsurSNLKrN8NOVM9llv6yp1APidD+ZHTPg/2t6niQQLyN5B7r5rh3Dnlb2WY4sbpa63Y3C+iULFl0y9HqKjA4RySqmIolpOjtGw/lLo4+SDa3YqwHEztfym4NdnK8LTKuBfUDgQTJMn2Wi3EPe17LBtpgQTeSD6iyS2kZ4A9VYotDJi5KxcEa7Uc2oabNLYHNux2be6zcwxRe6Tvsr1ep9Vj4ofddGKKXLOrBjV37KdenInjb3STcDwrDxxxz5KUNl83rcyyZm110TqJbpceiuG3KSBIgK0T1H0S6IXKjmOpjhOiy6nTXcqiWIe1CHWT9KS4XSfIAMMFdVCEhHAIVALFz6qY/r+kAb9kQ39UgKzm3Uh9/VHiRF0g9+yGBLlyMrlIEsCaPm9l1MXUxc+yzAaxu6hwuPf8FSzZSDeUwJA3ScXRaQJEprCgr/hPoZWq4Vunbf1m5BM+sBEcIzSbDb+x+EdQG3+7JkdKLYwKeFaBYeeRcmZ+oB9kupgWFsRHI8HuFcbTS4sjc/uXHsxXU3UzDtuHcFW6GI7LRFEOsRPqqxygfsMX52Xsaf8A6FKpnoY9RBqp/wCl3D41aeHxS883CVGnaff+1dpud/1j3H9r146rE1e5GssUJdNHoW4m26YzErFpVHRurLasb3/CznqsEV9RzShCPbLzqsgx+YVSsRx237+PRL+KSb7duEXC8jU66WRbYcL9mMstcREFv4SRsnPSeF5lGDYLhf2SqG5TT83sl0t00SWCEsoylPeB6pkklLqKWFSQhAVoXMN11QkcISeUwIfug1fYo332Sj+UwCriQQqrVYBn8JJF1LAltaLLlxaCuSAsjj3Qz/vZcuWQDuFzf4/pcuTAJvCGrt9Vy5N9DRM/wid8o9B+VK5IoNnKU/b/AHlcuSKQynv7Iqe65cmMf/vyibsuXKhIin/f5TXbBcuTRRzPm9k12y5crIZXdx6JfC5cpYgX7/7wkU91K5CAZylu/pcuQT7Op/76lcFy5OIMXV2S/wBvuuXKiUc3hVz/ACuXIGS3n/dkrELlykAwuXLkg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5364" name="AutoShape 6" descr="data:image/jpeg;base64,/9j/4AAQSkZJRgABAQAAAQABAAD/2wCEAAkGBhQSERUUEhQWFRQWFRQXFxQUFBUVFBQXGBQVFRQUFRcXHSYeGBojGhQVHy8gIycpLCwsFR4xNTAqNSYsLCkBCQoKDgwOGg8PGiwlHSQpLCksLCwsLC4pLyopLCwsKiwsKSwsLCwsLCwsLCwpLCkpKSwpKSwsLCksKSwsKSwsLP/AABEIAMIBAwMBIgACEQEDEQH/xAAbAAACAwEBAQAAAAAAAAAAAAACAwEEBQAGB//EADUQAAEDAgUDAgUFAAMAAgMAAAEAAhEDIQQFEjFBIlFhcYETMpGhsQZCwdHwFFLhYnIVIzP/xAAaAQADAQEBAQAAAAAAAAAAAAAAAQIDBAUG/8QAJxEAAgIBBAIBBAMBAAAAAAAAAAECEQMEEiExE0EiMlFxoRSBkQX/2gAMAwEAAhEDEQA/AMRzVLGmLo2hSBZed0bAclAArDm7pbW/lFgSxqZoXMamwixCgxc4JkIaiQwNCPQolMaiwF6FD2WTtKio1KwKvKljbpmhHQopjEv3UaFYcxLJRYANpzYLixQW3lMaxFgLNJA5sKzTuURbO8J2BTLZXNZFlYcxQ8IbAUWf+oHMhWALrn/LHZNNCK4po2hHp5RNCoBQYpKsFijQgkqFsFcArNSnZKNOyBiiEuo2yfoQliEBWC5S+ndckMuyiBQMumALIDnm3qoaENQomJjGMCNyCFN0CJCh24UrtN0WBCMbe6FoEpwbb6pUADXIajkzUAJJA9VXxOJa03cL7eVSiylFvpBzZEw8IWkGfCzsTizJDSWkQbiJ7rWOKUpbWbY8E5y2miBClzbqjh8fJg3PgeAr722HfkbET4Q8E7pIctPkUttCixHo3RAQpJWLTTpmLTTpleUetRPC7SkIgulQboQpaE0AwhS0WXFq6E0IBrrIxwl8prdlQhg2QqQZXQgR2lKjdMDkD0wFErnCURCFAC9PhcplcnYEtNkxCKdgiqiyxGLbvKazZAxibKYwwoKlSWoEQB3QjwifVAIBIBgmOYHKUzENuQenkhaQxSm+EawxTn0hjAlYnFlr2sjcWJ7+uw90rD4/qgwBBlx+0Kc6oOOkiNIcJE7nj2WkIbZpSRrjxbcqjNDMY4Fl7O0wSdj5WRXrglgPVFjbwDCf+oSdLYB2+niynKMPDGVS1tnRMST/APYfyvQkrlS9HsqCdUXmUSHFwAu0WAsOZEJOamxD4D4kG0x2KvY1xlzzEGAA38QvM5jjmvdAuLCY0kcR4CqclHg3biuPY/KX9NQmZIOkjx291qtJ0/EJkloB9fKzcsylzjAkg2bBG1yRC1HhzegiQG3m3v8AhRji1bJxRSbb7YTMXNiLzZ07zwU15H3WXgMZrq6NIhoPUOP8Vn06rtTuZcZneJuuXJBZMh5+XAs2ZpcHoXC66EnLcVw2SyYI3AbFvdPqVWjfiPedis8uncVa5ObNo5Y+VyDoQlqtikoNNc7TjwzjkmnTFsZYKCxOY1EGpIkouN04C6mrS7Lmj7KxEsCkhFCJACi1CRKYAoNNMQgoYVgtgoHhAAfDUIiVydAS1LrG3uiagqnZZUMNt4RtbJS2G/sms/lMAyjaEDzAnsCVSy5tSrJfam4/u3gXJb4W2LC8j4NsWGWXo7Gjr26tg4do5RYWmKLTqA0kesk2lXsZhWBnIM/N+Fi5kHNaGuMzyLhenXjSTPcxpQiosr4mqSWgA3MDzJ4K2MvxYrtcxwHTaLgkbT62Xnq1V4A50OFuRF5hWm4sUmGowAPeANrC8my58sXJWjLPic48drou5jlztJgjSBMncDmy7L8t0AO1hw5GwDuw8pmY4h7nBgIDfh6nBwkOmwAO6ZlZ0s6flgzPzTzHurwOUlcytKpzjchWIqObUDWDrcYl3CxcwwkYlwJ3cOO4HC3KA1u+J+5pADTYng390GZUm/GDp4vB52Hopyc5V+C5Os6T+xYy+j8F7P8Aqd3REhK/UePILiy4dAD55IPHFlbbXgdQDmxMkRBXmMVi3VqpadmyYGwgcAcrok6jSOnI9q4K9PCWBa7YS7i38rQy9hmQ6IgmeZS8M1ztNgC2AQbSPQrUcAwvkAB0WAWUY+wikjQwzhSpnY6uZ87qicVre6D0yCCqr8W1xaLwbX/Ks4TDzUsAWBt/7+61buqL4Ts1qTmxAiYFpm3lQUGFYDULbdiXDjx3ViqyLAggWmIlcWqx187PF12JRe++X6ElqOP95RhqGFxI8wB7fuqwEGCrxuq1dlwVQiW7R2XNUUzB9bJgSAXF0WlERKnSmIW9iW8SFZ0qu4QUgFhq5MhQmBXGyU93Uj1bpI3UoY1jrlWGFVabt/VOplADcRdpG9iPsopNHw2i4j3ssupmDw92xZaCPvddVr1A8BjiA+BIvHeOy79OnjTbPU0m7F8muCzic0gFrr9v79UkBz3ND29Abq3EAHk3SsVQZVIFN1wL238gnlWMBQAcxs9MGZ79gt4S38s9GGRZEnRZ/wCE1svN7C/7h21Klg9HxmhwNzLNiyb3P0Wnj8wZTBESJAIkyLfhefzB4ABY4g7jghXminFpE5VacS9m2MPxPhm17arW7tKGhmENLT0gbHY7rNqZu6q4EthzQQ4g9JbvsdjPlIBLndxKwxtxiTp3UVao1w01XEMB9ZsPJ/8AFp4XLSaWgwdMi32iyRk7HMZUDh1Wt+CIWlicy0NDiIsfDXEDbbddMa7Z0qyhmpLaLtMEhsETZoF/dZOUZQWnWeqbgg90GNxjqhvETccH1HK38iy8TDjp5B/EeySqcinX1MbRbTqh0g6mj5jsf/VjZjWlxG/FlfzR4YXOAmCACO/JhZGKwJc0VA7SACXAm5vb3RN+gkn2iaGXEtc59ogC97+OV6TLK4NIM0jUJ5gn18LzTY1F0dOx/hOp13izOCTPPophJRZNOuezcqMcTLWm0AkbDxOysVa7QOo3tPeSowAkEOJgib2uFSpYQucXEbmIsB4KWTF5GjDLp3mrf0jSiOFBEqwzDO03aSB++On0lKLFwZcXjlR4efF4puIGmEquyQrLQoeFlRgUWtsmgcqGiCmMtISoDg1TpUtROCBAAJVdicQgqBJugEfDXKDUXKdw6ZnlIpuTn7JDEIY+m63ummpAnskNNrJ4KaBFTA0g92x1agWgfKfB5Wri8AGiQNJ33BHsEnDnSIbDfNhCq47GkmfmAEAzae69bFKMoHs4ZxlD9Gaz/wDUTfmQqzsW4BwDruM72k9kVIg1OraRfiFaxGFplx0/NILQBY+Udrg127umZVB9QuDbucTEHclb+TZZqfFRvcHV8oI8jdVHYG4LzpPcWPtC9FlzmFp0HpbMhxuT3lVjg75KSUeLM5+TUyCdLWuYbx+6/wC4WkJH/BBrmDGocCx8wrDsyBe5rIIIjpgiR3VWniQx8uNwIHhU6NU0ejwFLRA/c6weRIJ89t1n/qeo40QHtaXAkAtF2ibmVRw2bXcRef2k/ha5pNrBoefnHG3HT3CviSpFx+55HC4joIIkk79lt4DEfBBDjO0doO8eUvPv0+KD+idJuQQZb4J+n1VZlGQLzY27LBXB0+zSL4NGnW1kFwhpmN4JupfQ+KxjYcLgkCNMTF/8UnBYepDWn5RcA2N16HD4UOcGk6GtEzBg97rWPyG2uzAxGTFhJ/bNufQnwvQ5B+n22dUn2t5+iHOc0p1WBrHtMN3Ej0ExHCRlOZVACW3aBBkmPbuVcYwjIzknKPHDLWYvaxzRG86Ta45sN4Q5VhNb+l4cJiBtbcQbJeNo/HcC97WhgcWsDYuRv3Mq5+hst0PdUqO6ASY/+X8j0lXXyMXKWODs0cwhlSi2ZGwbu30+4VHMMPpcY2Jt48J2b4qazPhtgFxIedhHbsnspamuBIJvedylnxLLFr2ujiy4/JC/ZjkKVJbCkBeEeSyniKd5Clh5VirTkKtTEpAO0ogEtt/ZMa4oEA5CbppHKW5iiSfoEVywLkw0ly5vl9i7MirsktG6fXSjsuiyQ2tTAEIEqYgJiKuYAkcQssVtIK0cxYYkER2vdYlOiXE9vC78fEUergivGmMbUc/aw7dz4WhRwrmHqEERebXTcvow0jgHV6H/AAVXN804G2keT7lbpKKtnWoRS3MfiMaI3k+0BZGYvqM6TqAdGxs6dtrFBRoueJ1NbGwJufbsvU5dh/iNcBTkENBDrtDhsROyabmSl5Lrg81qfTtJaQltqFxkkknlbGf0xFuCR22sqL6MhsWbb37qJKnRbjXBfwVYQ0EABpuYkmV6nDVAIOmQLgAA33WLgMAHD5SR6En2hblenoYxrhpeQA0XA07aiujHa7NsbSdMbjaHxBrIIN7XP1Xn6VIMcQbTN1rVIY/Q5wvNpJBjmVo5q4OoX2iRYANjbzMfytKUuR5J7WkZeGxdMvDZLYBJKoZz+om3a1tQzBMQGW8Tcx+VjVcTcgd1bwWF17eJHdYeS+EV421w6EHNK7JDaW4tIkAHxyreQ5vVHRtpJkbXj8rXxWWAMBgTv552Kza1N0yAI2I2t3T5ixxxU7s2KmNLmDuXQXEEgDuSn5LmJpuqNfGhwaWmYLnbaQPb7peXYFz6cEdJi0ibc+PRRi8ql4DTtuSI2W6cvqQUurNHHTUp9Nrbm8egCVkuHOjTckbu1fu5A8LUwOBlvSZETMfdNwzQxoY3uSTzddCVtM48k1dIp5rRjSYjUD6W7Ki1y9J+qGjRRB+YhxiNhaPyvMlpleHqq8ro8TI7k2GTZVXiCrTDuk4lnPZcxmC03RNSzsmtMwUkATmoE1LTEQFy5cpoDDrjZBp2T67LoQLhQiiOVJCnRupcxMRXr02kHVsFlaI+S8cwZWljTDDufQE/hYhc7T97WgSuvD0d+mTaLRqG/f6LMq4QknwB6XW3lWBD5eTpbABG5d5B4Vn/AIjNDgCSdjuY911bGz0ljbMbC5Y4s1C94hexwWHIAa/psIgTPr3XnG1nhuhvyzwtPCNJaBJLpgX29eVpjpdGkFte0pZ1SDnEG4aTN7G/CoGY0gWnft2C2c4w4DdLeoxJO8H1Wdk7yHafQyeIO8qZfVQTdSR6PJGaKcwZB+Uki1vp9Ej9U5k6k2k6mBVGozYkNBG2obCfwLLTpYJznHSQekXBBAncrOz99NlN1Km/XVd0EAS1g/eTP7jsBeN1vK1EqdNcPkqYWtUqvYajg0gS0DYTuO/1Wjn1R3wAANgS53/a32WXllDQ3Ykt3PPutr/hF1Avf8sHodBbJsPdRG2mU48Jvs8Thmh9wbHlejy6i6w3j5SBAN+fCxckwYZaDOq89uZX0bJatJwAFOLEA7jtPlLFCzNZpRjyrZOT4NlUnWSBphslobqPIBM8cBXmZfRotOtsuJI1NMjaxg7eirY3L4+ENUt2cIgF3jnZBWxjXWPpK6tqOfI5ZH8W6+xaDaQa0kElsk8aidiYQtrhxAYzS1zuBMk26puk0GvDmaBIvtLrcrQOZ/DcBont07H+5VEtV1z/AGXhgA90NIGhsGLN824PnwjoUKdFhdUII33u4jYAclZn/wCUdRggatUkhzdIjgAArJzDHOqu1Ogdmts1vgBcufVqFxXZ5mactzinwMzDGms8vd7DgDgBUnNRUXIqi8htt2znENF0bhIUTypKSAqNajpbQor7oWv2QA2JUP3UIgJQIWuUli5MDNqC6houjey5+iljN1z2UA1ikhMDNkLmKkxCKlKRB25SH5YNxpDTYNJurgYjolocCRMTEyurT5FGVS6OrT5NsqfRbw2EaGAgNAGlpBkne5HZU8zxVMEhoGmAC6Y6vXkqalYvOmn0iZ3IJ7k/0kYrIXWJkNcREkaQALkjdd/k3qodHowyeR7IsXgcvc8ksbLRfV3/AKV9mCDZiCfF9JN7QLq9hm6Wim2ZMNAsLuMCSLwjxWUvwmJ0udctDmu07gxsJ72Wyio0jRZHGexPnszamAc06TpILeCP525VTC5GfiFwHSAbcu8D3C9Xinsq0nPc5rfhjS5xjfcRO0lYBzrQNLZk2AO8cekqnGKfPRXneS4VyuyzgazwQwQ2Ikt4jmV57FViMc92rVTcQB2BAiRA2W5Rw7jPUYnqbJA25Cymsaa8O2BuplbSLatL0ehwWUamveNw0ncXMc+ymvX6GUwWg7zHST/1PlWsth0gDoLSHHa25I+m68zicY91QN0jSHO06QZIBsVc/gvyZubTp/0BWwuiq4bzNv4C2Msz8tbpDRLQbcgeZ2WVhZbUDnkAarl2wHcrez/9PfCph5s6qelrerWIB1W4Ej6rFNp8BlcVJRl7E1M9qFrXNJEHpJEgehPN0eEOmq0xqkbRuSuybKjUBY49LI6efv2WwzLdLg7SYaNLXO5Pot4qUvkzR5IR4RZqYjTBpuLXEQaZDSR3IPA9VnsxZa6dz5WlTyxzWOqVNIIBG49rbzcLFXDq5uEk4P8AZ4+ZxjK8b/IVaqXOJcZJ5J/tViLpjhsgeeOy85uzlOuE03uENMyFNM8IQhbgolHUCWOUCBrtkKrCt8Km5tygBrTaUY3S6Y4Tm/hMRGlcmSFyYGaRf3RtbYlN0o/hwxcxQhjdkTqKNrU3RZUgKpoIKlOFehJqt3QBQw3S6SJE7e/C1XPZUqF7WuFhZz3Oi999h4CoMp2RjG6WwQR3cImF3aXOo8S6O3S5Y45fI28sracVSdVAA+I2DaDMgGeIJ5W/+uc1pMrU2Cnrq6bnhrDIAvzK8HmWZSAxhDmx80EH0gnx2XtMpxNLMaDTUn49NoY903teQNoPeO67o5YzyVF9BmyQ8yyelxweMzbL9TGMpyNdRpIJPVB8c7p2Oo0//wCgfpAGiSC4tcOB39l9Ax+XuFENoR8SnGhzwCSJ6mkkciyyMZ+lHV3EVABTD9mkCLSbAbTtfnhbSjfQp61Tla4PK4Ku0MEkvDjyIt55TKmUaahc5kB+kuJ/aLi0byV7DLMnZQYCWgvEt0SI3sSfv7rGrMr1HVC4NJeTDQQOluwJ7dhturS45Ov+ZHJ8Yf6YuaY5tOl8NjxeCY4aTF1VoYcGoXMINgZcRZvYAgQhzz9L1ar5Y13RZ9jDeQfS6t4HA4hzG0zPwWExEAatIkk7kwBuVjJtscJtvfaFtp/MGgdN53EnaZXvf0/nbzhHNqtaajGRSgDU6RpAg+3ssHAZEx7203AjUPmBnm33W9/wW0D8MtLmtuHOiW23arWPc6ZOoyQyJRffZTynIA0TUd1F1yDLjN4nay9Jjqoc1sG7RAdado+q8piMXFRruAR0zYAf+Jzv1C4agxsBxsTu217d1OXLHFKp+jh1CnuTkyhmWD0VSLmQHdW8ndVXu4Ruqlz3Fxk8kqu83HheLkkpSbXRkSR9fwiFGAuoXkp5bZSSyrTN0woS1FFkWIh/ypScwyEDhdMQtV6o5VhwQVWWQAoHYoiTI7f6EIajiQkMmVC4BQlYgWpzm2CBuyYRcLNDBaJRkWU0h/vYIiEAQGJdSnurAagr1GgXIE9zumBWp07IamHB4T6VRpbIcDvyIH+hCajYnU3beR6D8hOiilTyyQFSwlWph65fTMOae1iIFj3C9BRqNixFhe4txdZeYECpIIOryNx/vsurSNLKrN8NOVM9llv6yp1APidD+ZHTPg/2t6niQQLyN5B7r5rh3Dnlb2WY4sbpa63Y3C+iULFl0y9HqKjA4RySqmIolpOjtGw/lLo4+SDa3YqwHEztfym4NdnK8LTKuBfUDgQTJMn2Wi3EPe17LBtpgQTeSD6iyS2kZ4A9VYotDJi5KxcEa7Uc2oabNLYHNux2be6zcwxRe6Tvsr1ep9Vj4ofddGKKXLOrBjV37KdenInjb3STcDwrDxxxz5KUNl83rcyyZm110TqJbpceiuG3KSBIgK0T1H0S6IXKjmOpjhOiy6nTXcqiWIe1CHWT9KS4XSfIAMMFdVCEhHAIVALFz6qY/r+kAb9kQ39UgKzm3Uh9/VHiRF0g9+yGBLlyMrlIEsCaPm9l1MXUxc+yzAaxu6hwuPf8FSzZSDeUwJA3ScXRaQJEprCgr/hPoZWq4Vunbf1m5BM+sBEcIzSbDb+x+EdQG3+7JkdKLYwKeFaBYeeRcmZ+oB9kupgWFsRHI8HuFcbTS4sjc/uXHsxXU3UzDtuHcFW6GI7LRFEOsRPqqxygfsMX52Xsaf8A6FKpnoY9RBqp/wCl3D41aeHxS883CVGnaff+1dpud/1j3H9r146rE1e5GssUJdNHoW4m26YzErFpVHRurLasb3/CznqsEV9RzShCPbLzqsgx+YVSsRx237+PRL+KSb7duEXC8jU66WRbYcL9mMstcREFv4SRsnPSeF5lGDYLhf2SqG5TT83sl0t00SWCEsoylPeB6pkklLqKWFSQhAVoXMN11QkcISeUwIfug1fYo332Sj+UwCriQQqrVYBn8JJF1LAltaLLlxaCuSAsjj3Qz/vZcuWQDuFzf4/pcuTAJvCGrt9Vy5N9DRM/wid8o9B+VK5IoNnKU/b/AHlcuSKQynv7Iqe65cmMf/vyibsuXKhIin/f5TXbBcuTRRzPm9k12y5crIZXdx6JfC5cpYgX7/7wkU91K5CAZylu/pcuQT7Op/76lcFy5OIMXV2S/wBvuuXKiUc3hVz/ACuXIGS3n/dkrELlykAwuXLkg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5365" name="AutoShape 8" descr="data:image/jpeg;base64,/9j/4AAQSkZJRgABAQAAAQABAAD/2wCEAAkGBxQTEhUUExQVFhUXFxoaFhgYFhQXFxcYFxYXFxQUFxcYHCggGBolHBQXITEhJikrLi4uFx8zODMsNygtLisBCgoKDg0OGhAQGiwkHCUsLCwsLCwsLCwsLCwsLCwsLCwsLCwsLCwsLCwsLCwsLCwsLCwsLCwsLCwsLCwsLCwsLP/AABEIALcBEwMBIgACEQEDEQH/xAAcAAAABwEBAAAAAAAAAAAAAAAAAQIDBAUGBwj/xAA/EAACAQIEAgcFBQYGAwEAAAABAhEAAwQSITEFQQYTIlFhcZEygaGxwQdSYtHwFCMzQnLhQ4KSssLxJFOiFf/EABkBAAMBAQEAAAAAAAAAAAAAAAECAwAEBf/EACcRAAICAQQBAwQDAAAAAAAAAAABAhESAyExUUETIjJhcYHwBEKh/9oADAMBAAIRAxEAPwDiIFKAowKOlGExSgKOKUBWMJijilZaPLQGoRFHFLAostANCMlApSxQisahrJQyVPw/Crz+zac+JED1aKtML0QvN7bInqx+ED40bBRm4ooreYfobaHtu7+ij4a/GrjCcCw6ezaSe8jMfVqGSDizl+Hw7uYRS3kpPyq3wnRTEvuqoPxEfISa6PfQCNgPQUQuqDE69259BQzNiZLC9Ax/iXfcix8T+VXWD6HYVN0LnvdifgIFW5vdw9SB/elC8TtvroATMRsTA5/Ghkw4ohcS4Tb/AGa8lu2izbaIUDUAkbDvFcjC13S3qNRvuPOuLXcPkd0O6uV/0kj6U0WBq2RgKl4bHFdDqPj7jRMtEbdaw4tcFraxCvsdfRh+dOZu/Xy39Koxb9RUi3jGG/a89/WlcV4HWo1yWJIOxpEsP7U3bxCtuY/q/MU7kPIz78woYjqaYBiTz+X5UfXg8vjSCT3A/Ckk/hNLiNl9RbHw+I/Ok9Z4U3A7iKBt+foaKFb6HQwPh7qcMEgDu+lRco7zR4VZffYfOjQMvA+1qK6f9ldqMNd8bx+CJXOH56fqa6R9n2NtWsJFy4iE3GMMyg/yjYnwrRdm1Y0jYRQqsPSLC/8Avt+tCqEKPPMUcUdHWMJFGBQpQrGQVLiiAo6AyBSooopS0AiQtERGo3Go921PcqQaFjUdNF6UVhEMBuY3GlHbubyQfIEx361D6N3M+EtnmFy7TqhK7eQ+NTFU65vVmA59w2pTBvdOkAAnvI9IG9BXYzE+4Af7qNUM6DluoAG53JNGV13B8DLGdPcKxhN8KQZI05SW85Hl86dRDpGbcbwo+GtL6zSIjTnAGnhRhj3+g+p0oADtWSPujSBA1Hfr3UvIAe05nfc+E6DlptTLgaA/Ekz4QN+fpT1saz2lH+VV843omJVsAbCK5T0qsZMZfHIvm/1gMT6k11OzlkwdYE6k9/fWC+0GxlxCtye2PVSQfgRRQKMyRSctAU8F0o8DrcaC0eUTSmoc6xqEqtOZKAG1OgaiswRQ2CddTSXuMDE041IuDUVkaX0Em+w50q1cYn+1JurUrh4hqL4AryoetYdgQWI03FWFp/L3ACou891PW0iIqbmWWnuOuo8aNMviTRIwNSCoAFbIOHkaMdwoUGNCjZsUZOjIoAUZqpyBRR0BR1gikoqOkigMKoLRTRrWMKWlEUkb0J0pRlwbToLdm1dt/dafc4/NTV4qefLZQNdzBO+1ZHoLfy4krydD6r2h8M1dBwXB3uvlIhSTDEExA1BGnOB76FAbKwoPZkd2pZt9ufjQdjvqNxBYADmTp5VqV4EqkBhsIMeyWIgMOYgxUbo/wXM2c5GAFwZIJJdSVEzuOdHFi5IorO8iY/CBry3bfSkZtSp1M8+1GsDs7d+vhVonCbly5cYKERQCWfNB7Mwg2JmdqB6M4ple6qaCQQWCt2RqSN43O/Ohiw5Ig5oI3Hh2VG2pjf8A7rfdG+jmGaxbulQ7MJMklTM9mD+pqv6O9H7mGfrb6W7lsofY7ZEx2tdSIB9a2OBvWxaHU6oNAASYj+Xv0p4RrkSUujAcf4eLDgBgc8nLsV10HiNawf2h2Jt2n+6xU+TCfmg9a6DiWu43FNaK5DbOX2TrIBzanaIpP2o4C2+FFm2ygKVgACVYMN+Y0netjvYVKjh/7Axs9ePZ6zq9jIbLmHhB1HmKn8N4Jcu3bNpg1rrWKBmRoDAAkQYk6jTxFdV6BdD3wro1zI9q7lZAAZDIrMGYHSSNR5Vp+OYey3WXm0ZJZWiYdVNtXjmRmI05Dw0LgjLUo4r0A4fnx9qfZRyrMVJXM63Ftq0bZiCBPdWl6MfZ/nwd1b6ot+4IsPmLM2XNcCKjAZX/AHBMjUpcaamdDeDdRaYqTcd71tlO2bK37oR5uxrd8LUu160FWFNprbB2ObqyUkmOwc9sjTcKDOtGKBKe+x52xuAu2CFuoUYiYI1BnUHxGkjxHfUzi/DXwy4W5mIN20t5DEZWzGAO+IUz412DpX0MXEjEXLarcuuL2V2aRbe2wCWkXZZIOZtxoPLm32kXiDhsLbLtZsWsltmJPW3M0XCvgG7A8oGlZxMpg6c8KDP+12UZLd2xbxNxWyg2zeum2IA5MwzAeJ5bZImTXRftVxhw9vD8PW2FAsWGe6fauC2HRLe2ysGO/OudIKEkFOw3WpFgaH9d9NtyqRYXQ/rvpZcDx+RYYdAUHeWHpS7zxt3fnRcNEgf1T8KXjANfP6Vyf3o9DiFjGHMz4a1NtageVQrCxPlUzDLofImrSIwsayihSZoqahbMwaBoGgaqcjAKVRUpd6zMg6TSjQAoDMTRijIoEVgUAGjpKijO/uoMZF30TwF+5ibTWbbPkcZiIgAyDJOm2au54cFCoE9lVzDnMa1lPszW0+FlbLWmhVd4IFwqDDq3MzJ8JrY4a5bnIScygTJIJPeJ9rX50yROTti7t7sOCDmDSvfOmoqJwVhN0KY/n8sx7XxX41KtYUu7EiBM6Tz3pdhLdtyFGYsdSNuYJphCXxJ+rtWws9p1Gilso3JCjeAJpGF4dcsB2t3OtJMuGETpyEwp5e+o/EL94fw7TXCuoHZAHcZbQVF4O/EOtm+qgHXJKye7mRyrGLng+JzMBBUazbcEOjDn+ITPh3aVMwmVbrgABm3A5+JH1phsQl0dk5nViDtKkHtK3MEVKwNgFiYAIOpA3rGK2/xA2UvMVGZQxX8U7T49kD0rJcA4a2OuE3A3VglmOupOgUHv763XFMPOYEe1EDxI8PL4VM4dgVs28u3f51jEfFYNgipZgZFgE8gAIE95iuR8Y4hde/lkhR2SNphu0fGuscavEobdq8lq4dsxHMbROm/wrmT8JPWtaZhcdR7YzEMwGY6nee/vBrMKLHo+z2YC21c2ypVWnW2Gh2Q/+wIZHpzrWcPwiWLos2wepFvMpkQMpze8HN61G4JwtosP92ZnuKzHyrStATO0LoC0j+UakUUKyJeuIjZR7WUuFUQ3tA3MzbAMzLpz1rC8Y6KHGY3DYsBbduw6FzcOtwK5eAo7K5SByls510FXFrHX8XjHtpZNixZKvdd1Oa+SrZbYJ0SDkbnty5q6T9JbeEQEI19crRbtpmlkhmcsVICqs9rYUTHH/tAuYZbt9AbmIxLXSzX2dhbsg3Mws2rf80L2STtOlZNF0rpPSro/b4hiFvYXE8PVbxmyCxtXrrNGZbo1m4rAiIB1qi6W2bKGxh7DWnFi0FuXEEF75Y9eWMdqCBHdSyRSDMvGoqdhrcofeZ/yzUcrBqbYHYb3/wC2pT4K6fI7w8wp86Tfucu+kYc9k+dIumX91Qivc2dc3UKFo2rVY2Rp7qhWU9o0+t07eFPPfgWG3I09vWhTJxB8fShRqQuUDOmgaOgascgIpSCio0rMKFEUEoEUFoUZvcDb0RNTcLcecqgGeWVW+YNTOL4e7abJcS3IAMhFEggHcAd8e6sFspBvRk60tn12HpTqsI9lfQz86zMmdB+zjpXbS1dTFXoZQvUh2CoFAiB4g9/I11k2EdgMobTNMiI5RFeXoaQwU6EEdkkaGdq7f0C6R9eme8EsuOywJKzGzANsI86KYkkbu9bJhRpqNvjr30xcxllCFUfvDB01iTzMwDvpTOIxVpwR1tsjwdZ+dSeGWLSoCCveNR7qNiFbxy3etqb1vtJlPWiSGy6ar4DXxrN9KcacWlpkuG0V/iFCy3MqAnfSaVxvpJf6+4gZTZzgCEkwFh7ZMwRM1zzpH0guspwzWwoU+0QM7L/LOpA0g6f2oWNQ90e6SthcWbthna0W7SvE3EO+edn5g7iBykH0JwXidvEWkvWjKOJ8RyII7wRB8q8tWG00jnXoD7J+BNh8J1lw3A97tFGJyoBISF5EiCT4juooDNncsywPdrVf0hsM9vIGZQTqV9rKNWirLDvIn3Vzf7WlxE22BPURDATo06FvA+lECGuKHhmHJ7Vy65EAo+czEzmJjTx7vOqbo9avM+ZLhDHmSCI5GNtKy/VlwACoIIILNlGm8ty0JHvrX8E6EYm6AWuJbHOZcjxBAAO/fQW4XsdQ4SjdWpcQ3P3eFO4i9mzKgV3UTkJA11yzvA91V/CnGGS1ZvX1e4QQvJnjuWSTApz9rs2g94MpD6kyOQ0j3cqcQXjrTM3VgxnUydIUfzZRzYzuayON6GG2mKa5inYXlW2118qdRhhBurbCiC7RGg+7M6yrg3SNmuNcudqWaEzLnVYHV5VmGzKQRt61Q4j7a7SXSv7O7IJkjsvmBjLlbb1omM30g6EYXAImI/bbs5RdtJ1SJiCQ4yMEuFYClkJBE7mAKxeM4g1+691woa4xdwohczGWIHLUk++tN016T8Pxd+85wtx3yxavpiHQMMvYNy26mCpMEDuPnWQsRz7qnIrAfZKscOALTH8L+pWB86rXuDlU7rx1OXv0HnM0k+EU0+WIt+yf130hB26XaHZo1TtxFRi+TrmtkTkTsnxpJ57bGn4hR7/18Kaxq/u2I5IT8hSxdjyVbkA237j/AKTQq5xF4s06DQd/IAfShVkjnyMPQFFRiqnKHSlomFKFBjIE6iloBNNoe0PMfOtf0f4i9w5Llq06DcsoEdwGm9Awx0SsF+tKhRlQancEuoEfH1rU9LsCxKK2WChnMvaBUfytuJ9NKsej3D8MReCJ1ZOSYJyntEgj3inemnDesMdZkyswLGTKnT10pGwo45dTWp/D7eq+fyq4xqYKx7M37nieyO/QaVmMXimnMvZ1JAXQDwHhRfuRk6ZtMHM6jTyrRdIruWxaZQNh3aSO73Vy/B8QugfxG+HL3Vd2uP32AUuIiIyiIrmlotM6VqpouTiWKkkk8xykH8oPpQXFEgabc4Gx118p+VI/eKFhk9kESNs3aiPfVLxXil+04VVVgVBmI5kRv4UFFvZIZyS3bNFZxhEcwe+PLf30FvbmBG2qg/rzrKLx6+YHVW/LX86krxzEH/DtD3+76U3pS6FWrDs0P7TEHKpg7QI8AakX+L3ZGW46A8gzQBpoNazP/wCjebQ2rY8czflT64q5oGVTpyJ+dD0pLwH1IPyX9vi+JykrfuATHtt8pqBd41fYEPddgdILMRHcQTTGH4rdX2VUbjzB9xqNexFw6i2nmGA/41lCfX+hz0/1EoXQZURGxHhGoqfa41eVQi3bgQRlAdgABAUDXQabVnExFwH+Dm8nHxg0i7xR1mbDj5ae6mwn+sTPT/UaK/xFjd62WN0aByxzie55kbxoedXHBVLL1zluSrJJARfPl+VYrA8T626loWnLuQqgwNSdz8TW66X31wmCVBqWi2IiTzcjxgH1q2kpLdkdVxe0aKi1x24r5gWKZh2ez7CmQoMaaNE1XdNMFaa7bv5P3d5ZBWFOee0r6at56+lV9njtpoAtvJJiY8O4+HxrQWlGIw1/D5WD2z1toEgmROZV7u7/ADUISk20/IZRikmjK2OD2mMZnXu2P0qvuWytx0P8pj61a4Lj2H3uFwRyy6cu7yqnv4sPdd+TNI8ogfKtHK9zNxrYNqn2hKLVaz1a4JuyB4fn+dHU4Doq5lhgbYNok7wfhTNi1DAmjwt/st5H4mjLa6dw+lc0btnbKqRKZtB7/n/em8Y37hvFY+IpsNoPfS8V/B84Hqy06jVfcnKVp/YfNCn1tzrQquZPBmAmlLSaUtVOQU1HSSKOsEOx7a+ddG4DwxXVYJAiZUwZ+R7oNc4A1ro/Q3jdu4mVoS4u+UaMOTZfmRSsxuOFYBFVmOkMh8/b099VOLxBuDEO50L5V8CWA+tXeA/eWrmWYBQg/fIDkx9Kz3FwOpCDd2J9D/1U5bhRhOl/CTaYNG5IYjYncH3ifSsvixoK6fxnCXMRhcpEOhBDNIVgDrJ5aVzfjWHNtsmZGjmjZhy508XYGgsJsP1zqwwlvtCoWDGg8qs8DqRPf9aDHRpMRmECNkTmPuLWe43rd5SFXx8frV5iNDz2XfwUVQcXxAW9lgzC/LvqOn8i2p8Ri0hn9Cptqz7vL86j27g7x6ipK3AdyPIwflVznFBACTvGvfpzqULg5A/SmsLBcxG3fNFbgDujQ7rtpM86DGSHrJzeXh5eNIVRMn1II8N9qfsLoefLk3y1oKmoAI8p5DwO1CzUHbsjxPnDR9afs2IMAjlImCdNdGoLbOsxvzWNvxCpuHBPiPCGHjpvRA0WnRbho683ngKiAJMDVpk793Md9Zz7Qr1y/iF6sM1u32QQCQWMZiCB5CfCo3HLOJvYx7WHFxsiJorFFQZFkmSFQSee9U/ELOLs3BauC8HMZVzOS07FYJzc9qrG6JSasb4XgnFxc1txE7q3efCtl0ecnENuDByyCASCIUnxE1irS4p7vUquIN0/4Y63P71Oo8zS7XDcW9q9dVbnV2P4rFiMpBhlEnUiZIGwpfTeWQ3qLHGiH0rwHVYq4ACEYlkkRo2pHuJiodvapovlsLeDMTluWSskmCRdDRO0gfCoFjambFiSVq4wC6T4CqpF+VXeBXs+4n4Gpar2OjQXuGEbRgP1BqVhdYqJYTtVY4FYAnn+X96m6R0K2Eh2pWI9hB+Jf96/lSkt0ziP5B+NfgZ+lFcivgurLqwkGd/nQqHggAgH61JNFSuLHUjD0taQKUK6TgFmioTQoBDG9O4e6yMGQkMDII3BpFq2WMAEk6ADc1vejHR63Z/e4h0D/wAqkyF8SOZoXSMza9Db904UveVbZzCIkZ+wdcvI6nSqjpFxFsOexa60n2T3ZjtA31qxwty01vO2JLZbhIygKAQEAXy1+NSL7r1QdVzsolRtmmdKnIKM1+w4i+huY251NrnbXTT8bfSucdIms9ZGHDC2JgkzOu47hVl0p4/iL7lLsooOlvUDzP3vOs7iDtTxVCtlngh2R5VNwg7S+dRuGjT3VOwqdoUjZVLg0mPtdvw0HpFYbpK5GJYDkF9comt1xG9DkDaTy8YrJcT4ety856yCYkEeApdLkfV+P5KvCvm86et2h1o/pJ9AYqfhejzjVWVvUUluC4hbubq2IjlB5dwM1a1ZHwWmA/iDfY93h3U5aszdvLG31E1G4XcIvW5UwduyZ1B5c9q0+Dw+a/eOUiFSZEaw39qm+RiiwlyLYn3zI8Nxz0qVlIMMGEQTswjfzqR0a4S9y4MykJJMzEgHTTxpfEsCWvvLAANERrpvrPhWNY3aZNgcp8438DpVhg0MkgqfMa+oqE1vC2j277E/dSCT7tfWk4LiAZzklVJ7IIho5DbWigNlD0qxbm/icOok3rtnaZPVKwVYG4JcGPw1YcQvvhcAlrPOJtk2iysD1Av5rlyyrDZgtoAxt1jRUjE8fw+DxOIuGw93FM7KhLZEt2yqiVI7Wc6iRqI3FUa8ewj23t3MK9sOysxtXWY5lJy3B1xMOMzg8mDnYgGuiHxRCXLLXoZib2Ia2jXXD2r1lc+ZszYa68PZdpllV0QiTpnYbaVWcHxjOccSzdWcPiXCz2Q1x0AMbSZAqf0b4xgcNMXcQvaDMxsoXuwrqltQGIRULZpJ1Md1V/DOI8PsjEJ/5jJeti0DFgMFzK7E6kTmQR4eNMKZxG/8e6O+5a+C3vzoYIbVJxuQWH6vNkOI7GeM+VbZjNGk9vlUSyNBUpFYOmT1FXuDHZPgI+FUSbVeWT2W/XKoavB16HyGcKu5qco7I/XIUxYXl+E/KrDq5Rf1zqTe50VsItrv7/rUW4hDWz+P/ix+lSrWxpvGLDW1/Gf9jUye9CyW1jtoyKKnLYAEefzoU2RsTBUdJJpQroPPDozRULlYw7ZYggqYPIzHxq34lwy/bUtczTG85lOu4P0qjBq+4XxG4ypaZxlLhVk6iSAJ8NaSV+BkavoEguWQD/LcLHy7Mf7ahdJeO3BfzWdFtFV/CdGLSO4/St3Y4QmHsRaTtNMkcyT7UcgBJiqJujRVXOhzRoeTajXw7Q9TQfyB4KtsdheIJDgLdA20DqeZRuY+fMCuf8awotXCgbMBzgg+RB2NaDpPwQWou2tB/MAfZPeO7u9Ky/EL7MwLGTA1O/hTRW+xmy0wGx91WGFPaEd9QMEJ274qYqQ6jxHxNSZaKL/Hg527sx386zOP6vrn6wEGdGXugD3bVp75l2/rPzrL8XtMbrkd+mu0b0NGr36NrfH8llwyzbPsYhx4ZlI/+hWhwli6PZvoR+JNfUNHwrDcNsKG/ermB0gGD56Vo8BgMK7QmIuW27s/0aqSRFM0VjA3U6tnyMtsQI0ZiYVd9qtbGDvNnOUIdlEB58ZBGm9Vv/4LuqrbxJGozFoaQDy7jWnTDYi0pygXVMBZYB8zHLroARJFTaGsr+hvCb9kXnxMQFXIJBgaltR7qTwvoZhcTnv4i/cOdi2UPkVQTIGm+lXY4NjDhGQt++YmR2MuXaJ7410NZ/g/2b3Wtq1zEhQdcoDOQO7tGJH0pkKWN3gvBbXtdWY5Z2cn3Amo54xw5P4GGzeJBUT/AJtT6VZW+hOEtD97fdvMog+A+tR8Ra4VZBk547nZvkYpxTlfFbFrEYm60upLHRQpEjeNdhBpKdGrBAPWXdfwpv61qMZ01w4Rl4dh0tZ5BulBn7ROYide/eqzCLFtV00AilcmvI6imropbfAbBJAe8Y8LY5T31HucOw6hiVxBgE+1aGg/ymtJhbUXGnxP/wAGqniP8K6R9xvlQ9R3RRaUcbM1i8WjgW7aFEBLdpszEkASTA5CkINqawI1PlUhF1qze5GK2smnYVbqex7/AKRVQBtVq3sAef1rnnukdens2SMJ7fu+n96sbxhB5VU4I6+41Z3W7I8qnJe4unaCwzzJ7o+VQuLuTcSBBBJ+FOWwQ0d/9qZxbs10GJhWn0Ap4x91k5v2V9R/DuSoPn8zRVXG440BNFTUwZIzc0oGkijFXOAWKNqIGjZhQGCU1K4XhHu3kS37RII8I1LHwEVEBrRcB4vbwti46DNiXbIoIMW7cA5vGTOngKLutgHclujICSII0NR8Xa7PmfltWI6FcVt3raWMVlZk7VlnO5MyviRy8PKtxfvaRStBRjOOWlJyNqtyVjxIMeRn5VyXHJlfKdxp6GuvcYYAkk6c/Wa5NxW4HvFhsxB9TWiaRacJ01PL5kaVLQ9tfFgfiKZ4dZ/d68/pT9i3DpH3h86g37mdMV7UXtw/vGAg6mkW+i9y9mbMgkmAZPPw2pd62Os05kfoeMzWy+zpVxDXEZTNsvPqctHRVv8AAus6j+TnWM6N37JOa2SAJzKCy5e+eXvq84H0KcWP2i4h/fHsExCrsNN9YmuvcN4QoBN7aSAJ7jE+VDHXbKotowLYAAEwAF8fdXRgc2ZyXpBdTD20w+GRrmJb2Qkl/wCto5Vrei/Cr2Hw/WcRxJL6MqgqBajUFmA7bfDzqo4x0rweBe4MOqtcYzvLH+pm1gcq5z0l6QYnGEm68JyRfZ98e176ml4GO6dGOkdviS3FW72reg6slcwGnWTodTy5ad9ch6W8R4hhb1yy+Iu5FfsAHLKNJVtNZ3nxBqk6FccuYHF27qaiYYfeU6ER+vhXaunfALfFsCL+HjrQMyHmSN7bRsdx4GjVMFnF04tcuaZ5uchcJKv5MTKt56U1d482V0a3laCu+x21BGlQmwrocl1Y1gHQwe7MKRxaRc7Rk5Ek95yAT8KKGLDo/bDQD4z5AmrhbpZiRpPy2iqHhNwhSR5ep1qY+P6sqx+8AfKe0fSajNNz2OjTaWm7NZYsklieQPyAqh44Mtu54qfyNabm8c0PzWs/0isnqLjE7aD3mkj8hv6syHDF1Pl9amqnaNROGmCfKpiPJPl+VWneTE00sUPIs1YR2B4A/wDKq/UD0+dWaaqf6amysR/ho0b+k/OpKtsP1vQ4YnYPkfmKCjXypG92UjwhvEP2wBR8QwA0gxoNaDWznU980eMxBDRptprBrW7VGa5sYTgwj2/iPyo6dGNb9KDQoXPs2MejCxRxTgFDLXbZ5tBAUZFKCUeShY1DZWjB/U04FqRZsg99azYibeIMRE1dYLpJjLYhHYryDQwHvIn40qxgVjUU/wBUBQcjYlXxLiWIug9Y5juEAfCqi2gzAsJ11EkeWoq7xQFVDjX+9aw4lg2MMQEUeRafUmpfAENy7GuhVvRhNVK7f3qZwnEtbfMpIPh9e+ptbOii8F9dut1hGUgg/XarfoEMR19xrbZJYgxudYII86z1zjl1j7U69y/lTXAsU6XS6sQSZJBI3M8q2lae5tXdHpHCcLC2wCSW3JkyW5/Gucfa5wW+ln9ptXSVXS4g0yr95Sd4O4/6p/DdI75WRdY6feJ5eNZvphxV71sIzuwkkgsY17xMHeuiTVHMk7OakBuY13zBgfUSDT9iB2FOXWQx1ExrpvFSbmEFNPhiKkVok28LdnMLtliIMZirH/UBPrWy6B9M3wRZbyDqN2CHMwPNgJ107qyvC7BJ5xV7bwKZYbaZoGdFj9pnA0Urj8KUbC3yGZlkgOdA2n3gPXzrmON7bsx5/AAQB6Ctbx7EoLYs21yrmzEAmCe8rMT41nLy6GigeCPh3IWAflTWNYtEmn7Y0orizW8jcxNVwLFs9ldCezE95UgH5U10nuv+zMMpAkSY7201571T4NSo0Z178jMvrBpPFbzNbym5cYSNGdmHoTSY+6xsnjRWYE71OtRMeFQ7BIqwsqrc4PdNNNWzQlS3HbpkQN6ssOOyf6f71VWrBDidp3GvKruykK3l9KjJVsdEHlbJvDtE8x/zokGpjv8AyosKeyPIf7qctH51N8srHhCeIDLkPiarceZarjiw0X1qgN0ksDHID41TRjasTWlWwgDz9aFDqvL0oVfAh6iKv9m/EPQ0BhvxfChQqeTGwiKGC/F8KV+x/iHoaFChmxvTiKt4Xx+FTLGGAO/wNChQcmFaceizGJEeyPU/lTd28D3fGhQpM2M9OPRBvKp5/Cow4epPtH0o6FPbFwj0LGCX7x9KdtYZAZzH0oUKG4aXQook7tTuEvLbmATPfQoU3AGl0WlnjpCxFRsRxINqQfdQoULfZsY9EJ8QPL40TXwf+qFCjQKXQuzjMuwp9uIsRyoUKVjKK6Itxw2+/nTZRTuPjR0K1sOMehvqk7vjTfVChQrWwYroDXIpi9cB0IoqFPEnLYZVF8adWyKOhRbYqSYpLzJ7Jj3VoP5W935UKFLPeh9NVZIw3sjyX5k/Sn8KR6/U0VCpS8l4+B7iI1HkazR/iN5j5UVCq/x+GS/kcoXmoUKFWIH/2Q=="/>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pic>
        <p:nvPicPr>
          <p:cNvPr id="15366" name="Picture 10" descr="http://img.muaban.net/uploads/images/1/4/9/6/6/6/14966667_hoa-san-ho-80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601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14" descr="http://upload.wikimedia.org/wikipedia/commons/thumb/d/d2/Coral_woman_p1070258.jpg/235px-Coral_woman_p10702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14900"/>
            <a:ext cx="9144000" cy="513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6" descr="san ho nha trang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1851" y="0"/>
            <a:ext cx="856615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AutoShape 18" descr="data:image/jpeg;base64,/9j/4AAQSkZJRgABAQAAAQABAAD/2wCEAAkGBxQTEhUUExQWFhUXGSAbGRcYGR8fHxsdHSMcHR8hHCIfHCgiICAlHxwgITEkJSkrLi4uHx8zODMsNygtLiwBCgoKDg0OGxAQGywmICQsLCwsLCwsLCwsLCwsLCwsLCwsLCwsLCwsLCwsLCwsLCwsLCwsLCwsLCwsLCwsLCwsLP/AABEIAMIBAwMBIgACEQEDEQH/xAAcAAACAwEBAQEAAAAAAAAAAAAFBgMEBwACAQj/xABCEAACAgAFAgUCBAQDBwMDBQABAgMRAAQSITEFQQYTIlFhMnEHFIGRI0KhsVLB8BUkM2Jy0eFDgvEWY5IXJVOiwv/EABkBAAMBAQEAAAAAAAAAAAAAAAECAwAEBf/EAC0RAAICAQQBAwQBAwUAAAAAAAABAhEhAxIxQVETYXEiMpHwgUKh8QRSsdHh/9oADAMBAAIRAxEAPwCVs+mbkSHSWibhlANe+rUdmF7EYo+JMuIXSOS9ANJvttwTjvw9byvMOtfSPpa9/iqO37dsFesdPbMA2jencaUN/rRofGFS2tRRz4qxK6klsSv0nkjn/wCMCM3qDAigO23thlfockbjzT6K2o7j2Db4m/8ApkyMmpHQO4W2vcbk6b+2KxwJuoE9E8NvniWMnlxCvUQSCT2XHzxH4JfLRmSN/MReRp3r/EvuB39saHnIvJEYiTTGRSgjk8Envdf1vfA/qObPlaQwA/mH/Lxsex3IxH1pSf08FEtvLMrTL0d9/tj3Gnv+2GPN9HZdwDVcH6h98UxkiOQbPF9/8qx0ok5N5Bv5ctRAv/W2KzvuVNgjtg7nEkjong9uK++BkqvKSUjLMBbBRe398NYYt9g6c3Q4xKqUoskYmycfc8nFvMelCwGqvfDKqC9SntBuumVla9JB3HsQf1w3dJmWZ2kkZUkY+gglVBoAcG9zQqsAc3KFVKUeo9ud8SCUL6gAe1f6GJyp8Ak7RoXQM7mI08xpCXO7huQpNbg1+43GPeQ8UOZs0kjooRUaEspYm/qDG+5r7Yz/ADnVWqkYgkg7cnTvvR4GIMh16sx+YzCeYa+ldtTA7a/j3oYi9PtDxujUvDHUPzRYSRKUXVZFgX2G+447f54YMt1TKgmFVCOaqzY32Nb8/OMmj/EeYNf5bLKoNhUVk/cg7+/HOL3Us1GsuUzPlMmXmYCQPepdXcHiuSCPYYWUZXjCGVx8B3J9YbpU0+SzeqZLEuXk+otGzDUATwV3bnkN74E9SKZfrKmGXTDm1FSRt9DSDkdvr7H/ABHHjO9Eb8yMiZybDS5HNNZ0VeuNiRuhUWdtjR74TOuqY2oqYp4z6oxemxRV4z/hbmt+xG2DGOcdlLsYPHWVmlzUrThRKmWDkrYVhGQpNGyDRJI+MKK3q22NbfrjQM9G0/U6zDErm8sTGbIC64jYrsFkBsfPzhOyWSUwedrXUrhSh5NrsR7i7w8ZKqYGiuwuz3+cQ6zZHxX748zykOSBtW4H9xjyGFiieMPTASKNrJ49sXMhnzE4YMdQohgf2xUKDSTd7Y+wwdz+2M1YHXJrfQMtlc5lVWZmWZ99W31E7FbGx+ODvgHN4WkhlVNmVmNOv0sN/wCo9sW/CqK0QcBmK/UdN6R30XdEDexWNJ6Ux0IrRtpvbUoPp/xEjYX/AEJxz75RddBcFLjAJ6J0cQrSksW5J2vt/TBLN5dSdC3r2As7G/kDv8YKGAKaoHVe2PfmDUFNAqK77b/2xHd5LbcFHOwPSpHptT/MDVgdu9jATrHQm06QzMVIPwScNa5Zg5bUxAGwvY3ztgf1UmJS9k0QTv73Y/bDRk0xJQTWREfwwASJGGrv9Q/yx2Kmd8d5wSMFrTe2pTddr25x2L7ZHP8AT5CWWzOUikX+GGFitDGwPm+fthvgyCZpVkVdgf8AFQsd6Heu2MVjyObndnAJv2IP2xo/gTNnLBo5bVrAottqItbvgEir98bMF9Q8ZRbpIZOpZSFdnSh8hTYI3rvvxgBJlmVw41bn0KznSK247H5/pj22cMszidA2kWSGAqzQHzseRjyvU9B06DIB6Rp30/v8Y45SbZXDCgRFRRJtId7+rnngbfYYXOrZ/LwXOoEjcU96QT6RsRbc3xgvnMlJ5bMrH07qb+n2BG94XMz0kyQnMOAruwW0o8GrGo7HuawYW7BNrwCsrKs8jE6gi0NuCSLofGGJeiI6aVFAfFkAn/XFY9eHOgtl0sMGJIcl+CNuBf8AXDD0VpbIdWQWxC6eVvatt8X3PhEVC+RN6j0ZWjKIFIb0tdhuRut/F8++Lvh7wxBErCJ3BJBtiCdtuQLBo8DDXmunIrXp303Z2UH59zRvFOGHSsoj3HySSTyDZArtt7YMpOqRnp1zwB4vDqZqR45CrtGQChADAfBXdRte/sffCt4n8ICIOFkFsrUjUShUWQSD9qxa8QZuPL9QjnUsvmponIU0p5RgwG5DCiO+CPUevTZfqWVllb/dsxEVooop9gQ9Czvprfg4KlJJDKEeDM8xDryccwItasDn0mj/AJYnyMYbUa7Bv0IvFnqESZeeeEg+TKTJFRsU2xFfB/sMVOg5kkKnJQkcfUO2LxdqxJqkT9K6ghQsI1E24s7jgigK22++AOVQPS7Xp5utwSd8FenMI5pAeQQw9j7g/viPIZ1IZZjp7jRwwU6tQ1AjcduxwDLFhbw34ME9NJrACkkVQvsCxNAf98N3jXKSxZJo5GH8eSOKKPSCNyN1rdaVSfnC51CSaEK48u5wDS2UcCzZ2APqNgHAx/zEssEUruAoaQHSTorlwALJ2/p2wjTb9jJ27Zb6kc7HHEzRmWPJSBhm03/hjbSwPuOb+xwxfijm8tLkoxDofU6eWwWmUHcrxdEbbGvjArOSoxhaGTXEZkimUoQGEo06iDtvzzzgV1jNywZWTp7tvks3aGt9J1aDf3N/+4YHhoqnaLniwyS9PyWdVlJUyRMR6XV60hftpQ7/AD84rZb8sOoZWKNVkhjjRJD2kdUYs/v9Z47hRgF1PPNIzAbI8vm6fZiKJ/qf6YKeDckXd5yCdBCgDks3NfYf3wyjSNJ1Gz71npBDu60oJshRsLPazgCYhrff6V2NcnGnBYG1gOrFBqkj5IB4v/xjP5YB5QkI2lkah7KtUcOn0RjKXYPRf5fbc/Axc6dErm2si6xBnci8dFlIDfH7Ym6ctsNX0+1/3wSjaawap4QjcDyli0JamyLcke2/0/fGnxSgDSxAsCh8fbjCZ+H0LPDsVVTYG+/yT8YZHmRWtr9NU17N227486bds6NOlEv5jLg6WPbiv+2OkjcD0svtfcYHTTJsdRTfYgnf9xj7k+rCqkFqP5m5A2qxzjWhi1m8gXIJZgK+kH/RwH69kjJHpVrKtrBLVR4o++2LP+2cuzmOOQ+YLIT3/fgYSOsyzZiRijeXILQo2w072V7E/FYK56JyaSCZOYXZczCQOPQp/rqx2Mulyc8RKeW+3H2O47+xx2KbPgTcvcPZj8xp8kTjy1U6qUrpvchrq6+Lwe6P0QpCY2seaaDHdt+w5Hbv2wBTxMFNMmmRuG2JvgV9+NhiePLZ181EgDROAJX10SoawDp54B+cOnKXVE0qLHWeoyZRooyjK5G/uVP6kdsU+m5TzH0tM6xodUaFgdXfkffvh2zscLLWdQuyilkYhQwB2YBB6SL71eENoDFmP4jCSGSyhJ7AVW24O+BFJmfzgZ8jnCGAMj7EK+1gnagRW53o7CtsEvFOVaw16o79SqLAO2+323++F2DOAsG8n1irYtqG1UQNzxuL7isNXTvEUhGmOPWN6c6Vsd7GJuNO6DGV4IPDmYiS2YOpBoKQ2mu2kV/4wzZKSd31aNI53NWD7e1f1xHkoX0FplPp+liRZB7AC9vjfB+EgqNI5Hb/AFtgqmy0E0gP17LFlC+aUY/qP2xS6flFBKswaUrdadq7Fb22rjBnOThaDRksQSBV/ffjEWVIdPSKAH1bcixQF/1xorLC1kUPEQhziZnIqbkQKJAUrQW4IPf1VxhYjC9SyXl5glM1ExjkYC2WRNgW3umUD/8Atgr4ujbJ9RizxsQTAQz1W3+Emue2/wDy/OBPirpc0ea/M5QNHKyjUhBPmAVV+9gfsMPEnLkQ8/mcxmZAH3lipdq2K+nauxAxB0ScrOQ+wYnWK/t7YOZnqsGqPM7xZlJSk0Bs3ERym1WhBFc7j2xJ498Ptl5hmV9UM1HWvFkbH7MtH72MdConTd+Ct1YJ+ZjKL6XiK/8AuX5I9qwF6qoWV64Kg4MdSlDRRSrbNC4LEVWk1259heB/iBbZH7Mu3HA4uvg4YRYZZyMhOkOxC7adge1cVi1meoKM5lpBqA1aCXOrawNQ2vkk/tizlehZhjGUhlIaiPQaO3v22xe8aeDZcrBHmAGLBtTEbiOjfqAJAFd/jAlSBG2yn4rm1xssUSp5Uut5Fsa3BPzQ5sVXvhY6rmGlPn2AzEIRydt97/ucXM4G0u7KUElOqXezgOtf+0j9MS5zpTZObKuysuoWS6gqGrgDuKYX837YRLJeOEL2oncm9uTjS/w6yMJyYaSby2MsjFSAQVTSL/YEffGe5GK50VRY81eBfp1b7ewG/wBsXYIJ4c1NlIt5ZdWW24pmG4+KF/YnBZmlLAZPUNOUnnU6XzbtpBHqEYOkAH7X/TBz8P8Aw5Lnmjlfy1hyy+WiAD6hR9Q997N7m8S9JzEc2bErqPyXS0CRhaIZhtrIJBa2BevhR3wb/CmVvJzc4vy5cy7BTsGvTRveqHziU5OKbQ0YJ4L7+A4pSymWxdE6dwfYXxWB2b/CmJF9OYdSOSyhrHsAKojsb78bYcMvH5U5CMzardlv6bo9u33xd6kD6XZiV7Farf37HElrSob0YAmDMRZVFiQaRQG5skff9d/nEk2fSwbU0aAPe/8AthJ6/wCJyjsWjW1BCsy8ewUcH5OF1vEMsrBhqa2soq2Cw5AatqUE9/6YX05SyK9SKwaB416scuiMpjrUA9nYHn3shvYYWMv4tYysGYDUmqwNQqjsAeLO+52wPfrH5iKQz6vLkND7D222IrnC70mHXEZ/PQFZCgjc+o97visUjBVnknKTeUWPEPVJBonSdw7vofkHT37/AEkYry5k2CkrhmY8O2w/7/F4H9emEgDUoYkA13INdtsRRTFHIYE/GLqCYLe0vPDZ3Yk+5J/74+4rHq//ANvH3Ftq9hK1B98YeGEi0TQooeM2RDqorYKleQWHc4t+HUOZklzsreRGdI0qzDXpq6N8lq+2+D+d6TEFEiyFSo0qAxVT3o0dxitlenQggOCVa/QjkBH5LL2vvvzjlU+U/wCB8sIzZIOjnKiVWl2kLMCNuBZ2I+1g4D5LwqA0kc86SOQulAVBSMbk8XZ+MXMnmpMsEjiDFBsWW2FG9yP5T+2GXKdTy0iWa8wtp4pr9ht/bGbpNodLdhlTLeGYYgfQHRv52YWANxfbnYY8dPRAzCOB3Ujd2KjSePSNgR9sdl+mySsytIPLLe5sne1Fn+o74LNkdDJptCB9IO1DbfsS1jmsc7b5bKxjFcIHsznTHGGYBrYj13zsV1BlHyRg9lTpUKrHUO1f6/8AGBxyzK5k1HcaWXTZBG+zWCP/ABhPHU5l6wqo5RZsutqxGlnQsSdiRdAb87kYEUM3RpDwiVRrBFGyLqiMeJ8nVkHauAaqvbtgPH14E7I7MeSF2v8Az9qxLN1MrpZ2Cg++9H7cg1h9+AMX/HkZlyDxQZZp/NoBQQCpBvWAdzTDj5+cI/hzxhOYzHM8n8OlBFAqBtRWru9rvGo+I8/a+UnktY3LSaGB+ARV7+/6YyOXpaZbNqs0iGPNK6l1Y/wn3o3sDew3Fer4wy2uNE5XY7+Eem5HqOVlaSJHJcqSVGtKAIIINg+qwQcDPCixmLOdHzrgiD/hOe8TepGB91NMNtrrthc/CvPvlMxBrNQ5sMldhKhAF/Pb51fGDf4pdOmjmTqSIGWMCOVRta70W523K329JPGLtVgGKwKPgjJD81LBOX0NE8cmjvuADv22sH7YG9aQRRHLSK4zEMzLZ2BiK7Gux1UfswwRz3WPy3UEzeUJCNHHJpsG0KgSIxAq7Bv2IGGnx6YXzGQ6opD5aYCKVqBqww9Q41BHb9UHxg28ASG3oHWY8v0uLMyW0TLEH3BKaisdsdtlO574J+PJUiycja0p10Ksg1KwbZhQom01VvteEj8P83lsx0yfpk0yh2eREs7lSQyvR7BjeGHwLnEz/Too83CszQFonLAEK8eyk97ZSNx84m+SkeBH8B9Oy+Yzirv5OXXXoazq3pRzuL/oDil+JWfEzMqxiPy3YkXdknlT2scj3xV8LdaMUWdjUKDOUreiN32XvQFYpdX6ZJpjNbSTKgPuW/1eKRi7sluzQv62jIZWKmq222III/UbYs/7TdZ0zCjdQBvvwug3+mLniLob5XMTZeX6oz6dtmUiwR8V/Y4ovEI4YmD2ZUbWK+mmKgD3sAH9cMwx4Jvzp/Lpl129TNK3+I2Ct9jpA2+TjXJ+ovlukZP8oFiSR4FBABNSnfVf8xqya74znw34dkMGYzLgrEmXYq1DcsKXn+4w19ZzQlyvSI4yiI7RtzSho0Ap/amPPG+Iyy8DJj54xlTKZHMtHC3mSfw1sgl5H9Nj1E977cYt5HpIynTooT/6cY1C+SPUR73qJ4widUlmTN5LLTuHXX+afQdVBdWmqBvg198HuvdQKq8kkgBJsC9ghuqFVxvR+fjEdWbiljI6aZm2f6m0rVKxaMAkHZrFnucV831xaZIoVhU1spLaj2bfg/P3xD4gikikYbURf8MimU78A1e+4+MAxLW3/jHRFYs53ELyzlAqyXp5FDnY3WAaSAFuyk6h9sWMwx0gWSDveIVy16RY9Sn9AMUDFI85p/oA2HP/AJ++CnSclLmpQkS2Ty7kAX7k9qwGRCx9IJrjbGq/h7lzl8n+ZfzSCSXApaTsUB+vvZ29sCcnFYGaTLGU/DpdC651LVvpcVfxjsOiZ+KgU2UiwDExO++5rHY5/UfkfYgdn4/M9C0Vb2sEAcnav/nFWTp2aBuNjpNbsaNAgAcXv9iMN0ZBAKBQ225Fjbfi+ceJs6WYqInalstQ0/FEnY4rtXRPb2D+myyokhmKVyK2KnggkruP++AnivxE2VbLqqppmm8t2B1KoNccb0T+x3ww5dMvNO0ZkHmxj1w6gWo/SWrfv2wnfirklXKgxLTwyrKbB3X6RueQLFgYDq1YysY+qSzjToSRXVrDiimkEgGyRpvvi903qLEEyaBpBpBbOb7/AAL374tdA6os8EcsQUh0DaSOQRuBt2Nj9MKP4jdakyyQnKDy5GmClmiG9iwtner2NcjviLgt23sePG6x6ecspJcC1sLVbd798Z14tnT/AGjkJY39XmFDqHpA2o/I3ODWb6fmHDNIugqwry2Jv40i/TfxhE8W5vS0A/wSK+m6I/7bY0YtTSBOVob/AB54jOTkypjzAouTNDQtkZdj76Qbrj37YWs71dpAbN6hd3+2F3x7n4Z85HMrEq0aq/uNJI+/B/pijlJ2V2iY6tNFSCCK+PvjPTuKYspZwNHVuueYVc7HSFYe7KKv9cLnV52kcRv9DfQe6sB3++LOeiPlayNidvfY7n7dsC5pNSFf5hv87cHG045sLeCukpj0OAQ8MgLKT/MrBgfi+D9hjTfFHj9my8sfkorPERZJOzgb+xsHb/xjN86uuPzRuap6/v8AcYZ+hqcz02dWji/hLoEhiLSWPUgDAekVtua34OKaitfAI4A+R8NSjJpn4ZkYxhneMj1IEOk+4YEEWprY4Cz5OdIlkZHEMrWrC9DNvXG2oAEb70MFfDniCSGDMQCvLlU6gQCdxTAHsDt+2KkPUn/KmJm1R76UPAJN2B73e+HTlbs1jt+DWRh8yfMyMhaFQoQ/Uob+cdt6r9D8Yu+GutT5eXO5fLQ+cWzjOFo2FcGzttXpHPF4zLK5hoJBbuiNp16SQSl2b963Ne+Nt6FkUyfXSiG483ldasTZLIbP7jf9cZ82H4MlyOT05hmkJWOKZElArUA7Mm3bYjGk/iZ0xMvlMsqNbrm4yt8igfbALOtAJOtQuK892WJzWkSx+bIoLdiWFD9cffGvWXny3RmY7Oqsw7lg0aEk88asHc20ZRSGL8dOiqYos2CRIriJq7q2oj9Q118E4xrMgEIAN63I7kk40Lx/4geXJyFn1q/UJPJX/DFErJwO2u655wqde6Q2Vn8pXViERvkalDUR7i6/bBTwBh3K+KZ8y0mXG8PkPBFl4uGsUGPuRV3zj3mM753Sss7aNWTlUhKoukfpkDe2xHbscJ8JZJlmUrGwewYxQQ9tI9sFf9sGGPNwlEdcyCyn/CzAhmX5+PtiEtPK2hTCWa66r598wSNCRKEUSUKFEID3q9wOTeBzeIZZJ5DqOmiAoUHWDvuAP19sWel+HoZcpI2ojMRU53GkhhYRgdxVGmHfAXpTyAnMQ0JIP4lUd0sKdhytHcWOcMlBt/gCs+xkszsQAWJJ+55xTyenT6uByfbGlxpLmstJmWWJgI3IkVQpNKSQTe9f5YS+lBEyM8zAFmZYolr6nIJJ+yqb/XFYyVWhWnwEuk+GjKvmx/8ADA1FiNgvNm8JjoX4tlXa/az79r7A40zxpI+SyOU6cmkyyLok00zt6h6b7W7AfYYB+JsmuTigyLsBzmMyU+oyaaRCTyAbAH64ClfJtu0X0GmMkc1eGnwx1+WLMJHoSeKaAFoioOktxZqwRdkD3ws57KFIEeSw81Un+GMb2fvtiTpmWkR0nZdJJDR6r4G61/l9sHUVrAI0smlfks+NltV7KrUAO1C9sdgLF4kzhALZptXe9I/yx2Of0l2gN+5pvTZqZhq1km9Qb0jtVdsX4uoKHIG596v738A1hYljMKNotpFr9R7kk/bfFrI9WbSGZQbNELxq/wCofHJxar4GUq5A/wCIXTXy80fVcsoMke06Xs6VWo17XRr4PbBzpeay/Usi0nlU0iOrpd0RYo/0IPOLc2ZRCvpLa++m1UHsb/bGd9Wkk6LnlmyykZXMbtAfp9Nalvsw5X4NcDCp2nD8f9Dt/wBSL/4W9QY5JUo1FIwduAt0w3v5PxgX+JvXFkzsEe7xZVkMrHjU5U7kVwBX3xR/DHxCYc5PGARHmCzqDyCmpxW9fTY/TEvRuly5zI5uULrbMSs3IukthdngNxWKNVLc/kS8NGsZHOMJWoho+aHIGwoA713574yT8W8uI8+XXZZEVgACKZSwI+dq498HPCfVYniysry+W2jy61aBI62P1Ygj+mKP4tdQV0ysbBvMQkqeQEoKVZibZrprrCJbZoaMt0aYp53pbNAcyBSIy39mNX+5xXzXS28k5xNo2mKKl+rTX1Gu1jT98GPPVOklrYMzmGjdMfqFV7LvR9sV4jfTb7AEfdg33wzxZPhI+jMD8sguw9gWe/N/+MCcxCVkjPdtj+mJelZe54oSw0aybG9AqSTt8YvdeyHl5iOANq0nVqHseD+2FdRl8jRuit02JxJUcZnF20Sgk7fUKHaseOn9VkikmGXJSOWw0TilIF7H2K3QPO2CPhvxF+QzSzprIsrmEP0slghko2WXnfvt3x86xlZcymbzTOskmWmBcotB4pPpcV7VuK45wVzkZZFwxMpI5297/rjoAC6r2B/c4khBo1xRv+mPLKNS+1jfFWgBTxFlkURORYumHuNj/a8MGS8QvBmclHmLrKllWa7LQy1psfzBQQedxiDqXhrMtD/wmYVqVkGoGvYixgN4eyEmezOXy4IBoqGPZPqs++kcD7DEY5WQq0e+sdRXTmAN3fNGWxYBUCUce5LjY4OeP+nTRZPpcTqtoGiUryWPlmjYFGydsQ+B/D6z9VWCQqwhkdnBseZ5TFdvuwU/YHA/xX1QzTzs0boJM1rFcAxKYiB2sGjY9xhkshQP6t1HVBlYNJ1wGUOK5Zn2HO55B+cSwGTM5iR5BUjEtIoBFHYVR3FAVR4rEnhWXV1OKV6OmRpWuuUDyX+6j9cNP4XZfKyAy5wv5uZzHlxUWGpiokcmu2pqJ/TGlhYA1YHn6Q7CgCqynTqYilA3Gw5PvWFrOFlcIxDGPYkGx+l9t8fpfqnh2CRQGQny6I9X6fYH3xjmVhijn6rNL5eiBSqxsAdbEkKFBIqyoFjsThYSXANjQrZSeTVLEoBbMKqs3JADXt8njDb1DJHLZorl8pIRlcvozaFgdaTJsygG6U3f2GPXgzwnE0aNmHWORv4uluNGxWwDYWjqF++PvUOtGDqgeaTzsu0Jh10U1oboNW50OauuK5xnW50PFOip4eZ26Hm9L15BZSNRFqwUn08WSefjCtF00vk5JXYiNJEjUX9Tvu9fZFB/UY99K6x5OTzmXBN5gRgVxSElr+4oD74hn6ixy0eXqkjd3u/qZ9I/oBX2wyjX5Mw/mOsNLNm+oL6GUKmXTYkO/oTTtuVRWY7cnArKSHN5i8xIBZMs0j/4IgNhfcm9h3OL3gOfKwzNNmm3ijJhQC9ch2q+zb7fP2wFTKxgSsxZWQqscRHqZiTse+323ODjIvB6671oTZjzXTVGCKjurjU7Lfa9/wB8bZ4zyOVSNM1PEVVEU6LHIApF+e2EP8NvCInf81M6VFIR5VEsrjceYCAAByB++D3jfxfDnenwRqzomZzOlmkqxHEw1vte11gWnL2M4rbRm4hSe5ZM5HCzknyyjnQLNCxtxWOxT620TTymFSsWo6ATZ0jYE7dxv+uPuKbfcGf9ppPh/wASa0OTzQaKYDQW2px25s6v74j6zlcxkZIs+hMkSgJMmokFd/VWwHYfBww9f8GQTR+oMj9mXcq3bfuPg4Vum52XJzjL9RYrE6lVlZdaOrbWQD/fj2xNSt2uf7MnVIdstng4EgceVILF+paO93wvBFdj98CfGunP5EmIKyqQ8M2rZmvSVF778HbmsBcjnf8AZeY8vzL6fPZSUANRo+ltuLPG3viJs0nT5Xja5OnZndTG1+SzfUDYuvj2xmk+P1+AptfvJnySsHLglWB2rseCBX+ucbH+G+WVchFfEmok+xLEfthY8U9DgaFpEcvOPUHUeh469IYAAaiO/O2Cv4T9YMkRyraf4d0CLJRib0/IY/scJrQ9XTcU6YU8pgnwr0KGZM3k520NDK3llSAyEbBh3KitwMLXiXq+aastmSrGIgh63arXXqJshl/y74aeu5NoOvZd/pMzo1kbG/Q1V2NfuTiH8XehGFoZxX8TUm3Ni2W9/a8bTlJqEpdrPyPSUmkUFiWTobsF9cM4LtZ21MFFi6+lhviikYPT8uur1STkab2Kq2/HG7DnBPw3PAWzeWBuLOZW02I8uVFLlT9mB3+2F3MdRRsnlIlsSRSSsw+HKMp/v+2Kd/gWsHg5UoyksF1ySDb+XSxX9sXc/m5EnZ9IWQIIwpOrkAWD7kViv0Dppzeajh3BlLbjetmf++LSdMnGbWCc+VNqRLbgEkaWvuKrf9MbanyFXkHZ3KyI1OpDH3+ecP34R9ShRs1FMV0zKqkNuD9Qo32o74BeNs8HzLIjeYUGhn06fUhIJ739x7YBxank1tRLnf8AbmtvbGu1kFlnNiOCbMRVqQF40IN0QfSbPI/rjyMlryjMB6kOon4ogj/MfbF3pD5U5CZJHf8ANOymNdGyhTerV/zAkEH2x96F1A5fVZLBqUKK2HcmxR9qxsB9xu/CXxxFAr5fNvoVV1RyE7Uu5U137j33GBXgXqUI6z5mkxrN5nkqdtJk9Ud/DKD/APkMLed6a0kM2ajQLGrjVGgJ0BjVk1QANbfN8Yv5PJnqInlaS89QaOJEIDJAihtx6VJFBflT741INlnMyz5HqWbzMQFZbMkuCeVmZqBHcN/Sx7YD5qRpI1jYrrGZZtiCP94WMj77qf3w1/h70uPNZDqSzShHl8tBJIf5jZSyTvbkcnCZT6wrxN5kFK/JoxNQ1UNgKVL+L743Zui11noLjOZmKEqTHM6+WDTaVUuWrsgXYm8N34Q5PU6TS6mSEmOFANhJKA0jX2CrW/zgDlOoSZjMZyVF1TZmKVURfqDP5YJA/wAIW1s4+DL5zIZZZATEs7NG66hq1C6NVqQ0DuORX6zk21Rk8jh466+2ZmTLZJpNcZ8yR1PoIRSVGx9Quudt6wlZ3IyTzRIpH/7gYpR2Hq1FrA2Gl9f7YZvAK5aGBsxmSQ8xaiSR6ACFo36jYJI54wE6V1VctN0ySUenL5bWQosnV5pRT7E6h9rxoKsIOXyU+kZSRZZZgGlGVcrKse7mMFlLLq2IBXg9qwS/E3O5OVcq2UZTavZXkg6QNe2zWG/rgd1WbMwO2rRFJm2XMlFPrj9bMinba9V0edrHbA3MSKkkhsSeYpBZlC08i6mZUF1RJUfvh6zYVPFERkV2aSdSVZSilNIIdVXSa4IFUdt7OIOmQu0v8NTIyhmCgewJJO9UoF4cPA3gVc1C2azEvk5ZCd7FvW7Cz9I7XV+2K3iDO5Ly43yOXZGy70XU+h1bs5b1sWHf2vGtXgV8A/M+H3y+SymeWTUJtVjgxsD6d73Jo2exxJlZ4Mssc8o8/NN/F+q9BJtdW319ze9kYk8M9DmziIHDHLwaqQEj6zZo0eDiTrmRCeXl4o1ExlH8Nd9QW61MT37m6xrUsMVug/kXlky8PToWK5jOM2Yz0uoWiM11qGwJFCt+w74CfiXGseaTKRbxZaNY0VfdvUQfdtxZw9ZDpw6blc1nM0yNPJROm6B/kjQ96JG49sDvw18G/mkfO5y2aUkxbkE77v6T3PHwMInSv8DZePyBen/hxI8as8gVmFlQRt8bjnHY9df8ULlsxJAh8xYzp10dyANXf/FeOwNmsT9VmtHPLbcD5NDntvt++Mp/EeKeV4xIf91dqhmjor5h7Sm9P2Ixp8mYhkQxlRIpQhlI5VrH6+2EfOfhq6RPHks0yRyXqy8vqjb7Hsw23onbDKObZS74EnNJnMpDLEV8zLkUQVOnfutiwbA3H+ePHR8x5MP8UifKS0sqxtTxG7BIIv7Hg8YY8v1zM9PcZTOZbzzVIUfUXXsBexrji/fArPz9Jnk9UU+RkJ3GkgNzfpAIH3xS7/klXk5c7NlECJ/vOTI/hyrGbTVyG7BgOx29jgLluq/lsyuYyrcGwCNyO4I7WME8t1/8g5jy2YGZy8gt4yCAPjehq72u2LuWyWXzGuchVjFltr0irNgb3843D3GZU8cdW/NHL5tNQKDRqrawdYo3Vjfb7Y8+Ls68kEcon82KZzIYXNmGVB6gvfQwNf6vAjrEf5dnSJteXmXVGzCiUPBrswIo4hy2YAVka2VlB2G6v2r+32xlVYGVrJd6503yPLKV5WYjEsL7gqG2ZD/0k19qxH1WGJRGYloNl0LqTel22av/AHL/AFxFP1N3y6wMiFVa1fT6xzYv23/XHuIlykSUHkURFdt7YFTfbfvggdkHR+py5WZcxDQkTVpJFgWCOPsTjWvxPyImyGXzq7MhUk0dlk0/2cA/rjL8r0Rm/ORvaT5dC3l920tUlf8ASp1X7Y3fwxmYc/0iMS6RG0XlyC6ClPT34ogEH7YSfF+CkeTFOm9L82KfOTSlQsoUsRep3AIutxzzj14h8OSZcxs/0OTXva1de43GLfiHLz9PebI6w8EhjmB0/WAbVh+q6SAa2wzeHvC0/Um/N5ycKjHWEG5Zb3A9VRg1XucZyxfQFHPuIMYIokkIfcEBiO2qu29gbjHjrTRM9whkQKL1Hv3r3w5ZzokmWfOZTyvMykqmSEk/8OSvQV1b6gTpIG5AB+MUH6BEcmitSzgerYk7e+3HfbvhFNBcKFbpExXX5bsFZSJgOCh2p14Iv3wX8PdUXIZuGdG8xbIdRsdJ2Zd/jcH4o4l6n08ZURZzLi9IUTRsRpbUdPvur8Ff5TR4OLGc6ZFNI0uWjBgzChUBBDQSWONvuCODvim7sxT6tPFDLnIYn15bNR64mHKtfmxX7FW1RkcjHvxXMwaLNK1J1DLq0ij/ABLpWQH7ugb9TgTnenNCzrIt6GK614sbY9T5oS5JFLANlpWCp38uchj8UJFP/wCWDawC+mMfQen+VkvzKt65EkF8UuoCr5JtD8b4g6p1FJhlYJnYKrB2bnQjgLsD3oE/YVWKb9VK5PKRK4026yKVvSC960JPcHisQdPVsy0cQYKyIxQsKBVNTlixHGwAHF4iou7GbwTZKDzp48tTmENIysoIZ4xZtNXOoKBfteK+a6oFzYzKIoCurRxtuAq1oVj3Gwxaz/iATmXMTF/zLBFg0EosSIPUdj/Nf08bnAnK6lZaj9d+kt/TZhWK0IXH69/BntdeYzTAzTsd6vVoQAbCxuft7YpULVtOpbtkJrULFgEcGtsEIOmvNJczaRdsFALUd9hxh8y/QenxwIwTzTsGt/4jFuAoYqooe2A5UZUxPznip5ymtVEcVeVlq/hIRwSP5iObbAnJmKSYmdqTduNmb5rgH4xc6u0RzI/gmCDUPTbH0g03q3N17cYZTlspJLogysTsVqNY5CbqiC29HbnjAsLIh4zaBG8gAPpCAlAscSdwiKd2N3ZGFb8lmM1J6YcxmCwrUI2P9QKA/pjSZvwwaZJCQIa3jjBJF+xJJJFd+2L3TPFmfy4/KtlDmJU2DhqUqB3YCmNDY7GudxhU1HgMV5M96kZ0ky6dVjzC5aMBVRVApV2GnYKTex3vBPxh45aRVgyf8KBRQZaVzW1Cj6FA2rk4fJfDmd6ibzrtloDVZWMg6qN3I3a/YYKN4NysaBfIg0LtvGCTfezZv++A5q00htlmFZDokcqCRsxBGWJ9Ln1Dcjf7gX+uOxq8vg3Iaj/BjG54DV/cY7E/W+QZI+p9NdI9TlVYf/xmvqPcH+/OLnSZkpRIxYDY6Wuifa/9b49dYhaSNZGLqARrUbmqPIA2wHmdsrAZFR5hqLIpr1Db2G2wxeyDWbQW8W+Fxm4wEk0SKdUTH+Vh2ur3G3xeM/y3XZYnYZ65lLhMzFKtmBxQV1sVpZfsPvYxpfQfEOWzkSsnpMe7RkDWh47f3wB/EPpaavzsKCTQvl5qMi/NhOxb5ZOQe23tgfZKn2UdNYBZ6hk8tmJcvNlvKysqho5ipKPY5ND6fsdu/OAvi3wikELZrKSkxMQCisHWm2+oG6vs3v8AGJDkpmOWyyzo0K2+RkmAMUin/wBOSwaccVXv8YsZDomSeZ8vm1PT80pplik0xSg72gfUPbY7e3th2sUBCTLPrhWJ1I0H0tyPkbjbntinFMY9gQRxX+hjaOpfhXA8JXLl1l02srvYZv8AmULwfcAVgL0qTp+iTL5/IQxZuBDYWMDzQo2MZBBZiN+d+fjAUqukNT7M6yUEcpYNKIzpJGrhiBem+18fribI5aRpI1AEcj00LMNOs7aKJ23IoE7Xhyy3gDL5yMSZCV7YWPM+i+6mhYrYXZ3wreIsvmsuqZbOIQIz/CZtwAe0b8FDzXx2w29WCrLHXesS/mI5pI3gz0fpkLKQJAAVsqeCQSpr0kHtWDf4Z9WieOfpuYOmHMj0njS1bi/mgR9sEvCPiRM9oymfgjzDjaN3C2UrcWaIIq7HOLE/4Ps00hizMaQHdQVLMvfT2Br3vjthdyVxYyV5RR6F0Fs/0+bLk/730+SRY+PWhFhPhSQa+a+Rjz+HvX9MZyMi6HEhIZiVYEkWhFfGKv8A9P8AVekznMRIZUH1PFbIy+zpeqv0Ne+GHpviOHPkztl4UzEZpmJbYGtJahve+kngjCTyg8BJOvXIUdNjWkk7itrB72DwcVM30Rna4iSDzd3V9x/2x9lyyTuArqSAdIH83B3utwTXHvhsyuQAQKlhq3tuG4sV7HsMc6j4KRzyLL9Ehji8vNxbPudyQ12LILD1b9vj2xDnEymXWL8sGR0oKQRYq921fUT3OGLxC7CLy5FRitAUCa+djseawmZzLOGIYe3Lbnve2DlcGdIJ5nLazK0j2jBvMBUEShgDp+AdjzjNvEXREWNJIUdQbG5JDAE7m9wR+xFYf+iZLWw1ago7E2LJruNj84t+NTCkYRIqO5s1sBtttycUU0hXF1Zl66f9n2UphKFV6Pq5bc1sRuKvejtgfPm3kVBRHlQiO/8AkUk/sSxP64c3MUqFNJMYKkLVhgObr+ay2/bChn+nurSeWrNEvcb6QeA9cEcHFoSiyVjh+FHhb81P58gH5eFhzXrfkL9hsT+gxr+fgymbkEc8SM6bqTyCOQCNwarGF9B6xNHlQoY6FewBsAW7n7/fGgdA6hpnBka0ZgW24PweKxLV3KQ6kuGFOpfh3Cb8lzyPQ3qFd9+Sfvil/wDp7JpPlugJO66j2N+xF3gz0zNyZ/NiWFmjyOXYgEGvzEgBUnbmJboe5wzZucBgouz9JAsWPfGcq5GUF0Z2fw7zVEO8Tg7af8IPf1CiftWD/R/AGSgaF1VvOhNllcjU3yLr9sNkGbBUEnc9scgReCBzt898L1hjVWSwyWN++BOeyUKN53llimxUcC/5tPBI+N9zgoj3xx74+uoPODysIAqdV68reiI+o999hvsK+w/fH3JySadLvcY22FsT7G+x/TBFuiqJGb1W2wrtfHHYYs5LpiRj07gkk/cm+f6fbCNSu2XUopZQk5jw8HYsXhUn+VibA7A03NY7DfNkMszElEJ7kgdtsdgU/Jvp8AyAqNyaA5JOzE7/ANONzhZ8XTtllVoIzPCWLS8kptyPjfthqzojb1uBpFgK97nbejjzmMxDGutmREom/sOR77Y6aZw44MvmhEijN9OcCWJSz6eWvlXXuQP3wR6D45y02lZ/4bMNNHeNgeQT7Hjf3wS6h4OhLibLyvlZ61iSM3YPdl44/vgW3gjOwh38vKZ+OQ63jZSjX7x8aSfg4VxUnufX6zKIuddyoymaeJlkGTdvMjCPYCn6XibcalOxH6Htho6b1SGcx5Pqccc+tbgzQBuQfJ+oN+vPOFPqeTySxuhjz2TnUHRDIC8d+wsagCe/98XujeFep53LCNVVYEbVEZxoYH/7ZC66PzQ43xTG2n+/+gUXdoZk6b1HpxP5CT8zB2ysllgP+Q/A9iPscD3zWT6iTDmScrmgfSsg0sjd9LNVqT/IcC+odF6zDIZfLzAkoBpIX1htIrgE9hxWJM54vjmy3kdTyMk04BUTafLYAcHdbDe9bfGEaum3f/I/9iBHz/Q59J9cbk0LPly/K/4W33H9xvhyk/EHJzwSLmEIljQl8tKotyNyqX6WPsOd8JfTPF6np7ZHOZebMKSdDg+pAK06SVu1PB9sVenzZiTLtDJ098yq/wDDlkhcPEgsVrCrsOdz74M1ayzJ1lBpvDeQ6gjydMMkU6UzwG6W/wDDfa9vSa+MAHzWfy5KtnWhC3sZW5HYAajZ4xc6b+H2Zca2dIEcAhFcs5B7EDb9CTiebwOkUatTMxuwSf32Awu6K7DTaugd0HM9RzpKjPyooG7STsAfgVuT/TBiHwy+T9TTo7SmqKsFGnubb1fV8Ylj6Ob0qNTijSLYUb9+3a9ji0q6V/imQkH0qWsKSd7DcAj22wJzbWAV5GLwzCgj0MfNqjqI0/Pbj74NZ+VvMDIzCgCVU8/A/pxjx0zpcQUTBNIuiACLr770Dttiv1/MM7xqulIrr1HSSbofJF9hiVZKcRKvU410uUeTXsW1WRueDQJFna67YFqTMqSKCjLV2LCr71W/6c4eekZfydzuG2FG/mj7c98BQpZ2CX5morSrtxY+B7WPbAnJIZRYT6RKjqZAqXpF6QRZHuP+2E3x3kZZH8xWQrptVUGwdr2I+/8AXDfmJyYwqAgsQGPG/BO3fAqTog9QD0NueL22PwK3OAmmNJYoxmWZx6VPlnsRt7+/vhj6lLGekQCBkLpGfzH+MOxBN+/O573g94t8KMsEcsJ8xorNDfUu+sfNbnCX4qghWHKjLuWE0fmOpG6EEgj7WDzvtjqjXRzZWCLNZcrkw8bmgyFtJFX/AC6hyCrH2wy9KzD5/wArLQgq8g1Zl0XZF4YJ/wAzDjfALpDs+WlAAVRETqa+VHHtZGw74udOz8kfTyMm5ikQPPmpV5CBvLiS/f8Amoe2DKODKmzXfC+fR8rGMujJHGTEYmA1Axko30/zWLvBqXNAIFbdmHIHOE3ovVI8l1GXKyMPKzYTMQtW3mPYcf8AvK6h8n5xZ8SZ6WDKzz5UgNGAV7qtNTWODt2xCSaeDpTVDLkulhHZlkcWPo2oHfcbcm/6Yr9VnyyzQxzuBJI/8EN/OwHwK/fa6xJlc5/u6TyMiJ5Qdms0LGpj8c4SegZgZ7NnPzCooxoyaP8Acgycb2f61jJLaK3mh/XqQQ1LpRjwLBsXW3c/ti3HmUYE7UD/AG74By5aWaknRVAI0sLNj79jgN4v8PsEvLq2rvR2Ir+YccYMZdAlga5823neWBwA1/GPpjbVsdr3Bv8Apih0dZI47mJklKi6UWorjbBfJzl1BO2wJxFqM2P0fdLdhX7f9sdj60qf4h++OxWmCxC63noyUWa2/mIDadvmz8YFZfp65p03UQxtRjIJ1Vvtdg4KZjwzHJqeUtqO4btXAFbce+C/TOlxoukFiNubFHjF1JHJsbZD1BQWWiVKnTp49I7Dt+mCHTc3SLdihQ1b78c73iv1uAxwMyIS3+IG6Pv+2K+U6e9ABWK+k7EADjnuT9hjbqtDNNMYjmFZSVpmA4Yb3+uOyTlma9Q2BKmqBrt3xGiaeBwaPJ/vi4jr9e1kd/bCvDssr7O8rQCxP/xitDMJiQ0ZA7XW4/vWLkkYdduCMUJunJpBmN6T6aJHHAsGzvhHz7BPuaAhT0pt7Davt7YW5/Eeh3WTVoAPoI1F79ze1/tvgjnZyiEubDXze39cJiRO0zMyEK9BWO4IHxewH74VyyLO0GumRutto0obIDG9O/AA3rEpDzuC4RqNaNxXuR7friKWR9Cpe9nnbkdr+2J+hZRY41LnUwslhtwT34HtidJ8Bto85zKwsxOllPBZd1J/5x+uB2Q6cEzkMcpsarAPfTZA+11thszBR0C0VJPF1sRvxscUT0SMAvHQYKdLbnjcGvfGjJxKSVjJl2Da1/1vgVm/PjNtH5yAX6Bvf6n/AFeBWR6+LCsal03zQ9ifa/g4Y4+qR7260Ofcn3x0T092USjqIrQ9TokSIBtZOPsaRqzMpUHf9+33GJmaKYLJyAas7C+P15wC610+VJFlUhVDbAHi9tx3v4xzalxeeiyaZ9zyyKwCkFt2o7WTx+g5xFnumlhZpdqP329+d8GmnVFtwtjjbc1ivkM7rtpY/SSApAsEdv1GJ7r7GoG56DRDSSADcU3/ADbED53xjvifw3Jk5Eb/ANNx6HBujZ9LexrevnGx+I5YmoKavvvsbHI7bb4rRdIUwSRTAyI4B1C9vn533vHRHVrBGULMcOYVoZWYN5gCqpUkVex1C6Pp2wY/DxkL+S16JSVlGmwUoAhu2mr+2A3XemPFNJFGfNF/UookexBPb/4x86HPmf8AhZdGL72QKKg7c8AfJx0ySaogrRa8PRF85EPMpPN0QvMS4VEYhOTuB7ChZ+cMkWTLyt06DMF01as7mapVVf5VJbbgg3tdVhfz/g/OxwCSvNijslUa9F7tQ57b6Qce8/4lhbLQZXLRvFCWJzAsa5DYIAcfUOTuPYYR54DTXKHKHMTdWlbIwOsfT4SLdL1yRLQVTfOog4N+NuurlDk8tlikREi6gyAhYhQ37iyeRvhQ6L0LPzOzZSJsjl5lVSQR9C7A2afUeSRWLnVfBOayF5uJkzmgW6TRlm2/mW2JbTV7b/fC7ovj+P8AI9So1bqOfjiiMjsFReSTx87nH2DOiRA8TK6uAysNwVPBG/fGbeHulv1gfms3mEMIqoYTsCOdYPHv3+MFs54pjWWHKdNWORldRIdPojiA9VMNr/fGr8LsKl5G+bLszeYhZW4K7Cx+oOLUcwNL9JI4+f7YpnqCc2CV71W3ft7YtR5sEajsDxhFOLeGVo9aW71/r9MdiJ5Y75P6A4+YO1eDbhPyPiWMjRI2orxQ7fI7DBduoxuhb+VSAWG499v3xi/UpMwz+j0N7Hbb+5H3xpvTo9OTj0/zJ6jV29bnfFpJqFnFCTToYcrmGZhpNI33v9R2GLseYEbFWbfbjYYU4PELwKNaDWQfq5oDagMWMsVnS2kAZhZrYkc2d7/TC2x46i47GgZ1NRAI+f8AziaGZQP6/OFXI53QRakqo29z/wAwGKue8WiMAxR+Wdw2sE37D43wVkPqpL6hyzedEULyVsqlq4435wvdN6kcxUp31cJf0/698Ds715Xy0gzApHUrpB3F8V74TeguXLJE5uqrfZbG+JzTumb1Vho03qk6SbEihtXF+4+MDHjUDcUOCtE2vasJcjZiNz6zpB4I78VWHDpwlVPNoG+29/O3A3xDUbStDxm5PgIHOxMQDG5A3oL3Hv8Af74t5LKb0AqJxpu7s3sf8sQ5WZQRrS3vdqpf1wXWSwaUbGrxOFt5LgvOdMkLL6tKiqA33vnBPOxlUrVQ00Wrf9MRxztqF7j5xW6+JZFAijJcFSDqqhe+98gdsWSVGdinN03y11BfOJP2+ojffmsQ5yBYgxKjevWKuzdWPt/bDCuTmXQGUFhy17KOODZauT84I9TyMZh8t6NjdgN7o70B98Ok0qROryKeS6rMs8UAKMhHqYihYF1R5+/yMODZNGUFiWs3qv8AavYYBZPJRQlVklhk0htzayadiDXdgefgcYEw5qIyuYZGkOrdWY6SU2FEfy1fxzeAoKqaN6lBfr/VrUaVBXgt9RvcADT71i5kM27RJ5UeoDeQkihXYX/rbCn1Hqur0SOUeQhho0hQCF00SbANnbDD0nomYEbRyMRq7rsPgHe9tsK47WGM2y2+QJJZiRrau2wqhV4s5fMqFWFwASpB+Ksj9MBvyGYRGjaVabkmwQRsKN+wv++LR6hFGsbH7qTwVGwN+1b4mntdlPkz7rXhuTXK4rXqO5bke4wvdObynDXQOxIsnY/y/eq3xruYiie33Guxvd/63PGEB8ii5jSyhoxZ2B+k9x8ji8dcJWcs1Q5eFqoyglVb6bOwvcmlO7XhjyHTkDvaIC4VlYAWeQd659/vjPem598r5iRsDoP8w/l2IIN+xH7YZPD3WZJZYzTMXRtyQFDDjTt3A39sSlBLkpCXQ8VS7ntycRJJdGwR2xRnyMklo7kxkA2KHqu6+f8Azixl8iqqL/v/AGxs2klgfBm3iDwGzdTH5cSRZbMRlpniNKCLtT7BttvkkYe+n9DgysaxwxrGO+kA3t3J3JxezMF/QCCO6kXhWzXVmdjC+516Grav+aibr5HtgyuXIElEMQZItWwR1Jo8g/r/AJYK5aAovrIIHxhbXq5SIKj6jfN8AEXVjj2vHjqnjFIl3azuLqgD2NckfGNDSQJ6sUG3aME7kfF/98fMZR5s0nrLk6t/9Xj5htom9jH4wUVCa31AX+oxd6maGkfSF2HYb+2PmOw39BF8g/Jj+JffR/kcXchEFT0gCwboVeOx2D0Th95TVyByfqr+hwrSzMS4LEjUdiT7jHY7DR+1Cf6gJ9T+mL9MAst9cvyd/wBzj7jsJqfcaH2ocurRAPFQA2B2H3w9x/8AAH/SP7Y7HYi+Ds0uWeswx0pv3H9sT5Q+tv0x2Oxuy/RKR6sRS7Bq22OOx2DAIKzh/hqe/v8Avj3lVBhZiLYjk88Dvjsdij5FiLPilRaGhfv34wJ6PEv5hhQoIQBXAN2MdjsLElPkXs8oMiWLp6H2DGhhz8DTMZpLYnYdz/iGOx2H6JR+80CUWhv2wkZaMeewoVpG1f8AVj5jscmpydiPXiIelP8AqX+4xT8QIPIU0L1jfvwMfcdjo0yGpyK+Z5k+/wD/AJw1+FXP5eI2b/NKL+CrXjsdgzBDk0GTtiHPj+G//ScdjsCPJZFLpA9H3G/zxjJ+sSH80+5/4S9/jHY7DRJahHkzTPW3pXj7YAxm2333HOOx2HgczHHJH0L9sdjsdhSy4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pic>
        <p:nvPicPr>
          <p:cNvPr id="15370" name="Picture 22" descr="http://s8.thisnext.com/media/largest_dimension/FA847E4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0" y="4800600"/>
            <a:ext cx="8382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1219200" y="9732170"/>
            <a:ext cx="7315200" cy="441877"/>
          </a:xfrm>
          <a:prstGeom prst="rect">
            <a:avLst/>
          </a:prstGeom>
          <a:noFill/>
        </p:spPr>
        <p:txBody>
          <a:bodyPr lIns="163284" tIns="81642" rIns="163284" bIns="81642">
            <a:spAutoFit/>
          </a:bodyPr>
          <a:lstStyle/>
          <a:p>
            <a:pPr>
              <a:defRPr/>
            </a:pPr>
            <a:r>
              <a:rPr lang="en-US" b="1" dirty="0" err="1">
                <a:effectLst>
                  <a:outerShdw blurRad="38100" dist="38100" dir="2700000" algn="tl">
                    <a:srgbClr val="000000">
                      <a:alpha val="43137"/>
                    </a:srgbClr>
                  </a:outerShdw>
                </a:effectLst>
                <a:latin typeface="Arial" charset="0"/>
              </a:rPr>
              <a:t>Tượng</a:t>
            </a:r>
            <a:r>
              <a:rPr lang="en-US" b="1" dirty="0">
                <a:effectLst>
                  <a:outerShdw blurRad="38100" dist="38100" dir="2700000" algn="tl">
                    <a:srgbClr val="000000">
                      <a:alpha val="43137"/>
                    </a:srgbClr>
                  </a:outerShdw>
                </a:effectLst>
                <a:latin typeface="Arial" charset="0"/>
              </a:rPr>
              <a:t> </a:t>
            </a:r>
            <a:r>
              <a:rPr lang="en-US" b="1" dirty="0" err="1">
                <a:effectLst>
                  <a:outerShdw blurRad="38100" dist="38100" dir="2700000" algn="tl">
                    <a:srgbClr val="000000">
                      <a:alpha val="43137"/>
                    </a:srgbClr>
                  </a:outerShdw>
                </a:effectLst>
                <a:latin typeface="Arial" charset="0"/>
              </a:rPr>
              <a:t>phật</a:t>
            </a:r>
            <a:r>
              <a:rPr lang="en-US" b="1" dirty="0">
                <a:effectLst>
                  <a:outerShdw blurRad="38100" dist="38100" dir="2700000" algn="tl">
                    <a:srgbClr val="000000">
                      <a:alpha val="43137"/>
                    </a:srgbClr>
                  </a:outerShdw>
                </a:effectLst>
                <a:latin typeface="Arial" charset="0"/>
              </a:rPr>
              <a:t> </a:t>
            </a:r>
            <a:r>
              <a:rPr lang="en-US" b="1" dirty="0" err="1">
                <a:effectLst>
                  <a:outerShdw blurRad="38100" dist="38100" dir="2700000" algn="tl">
                    <a:srgbClr val="000000">
                      <a:alpha val="43137"/>
                    </a:srgbClr>
                  </a:outerShdw>
                </a:effectLst>
                <a:latin typeface="Arial" charset="0"/>
              </a:rPr>
              <a:t>làm</a:t>
            </a:r>
            <a:r>
              <a:rPr lang="en-US" b="1" dirty="0">
                <a:effectLst>
                  <a:outerShdw blurRad="38100" dist="38100" dir="2700000" algn="tl">
                    <a:srgbClr val="000000">
                      <a:alpha val="43137"/>
                    </a:srgbClr>
                  </a:outerShdw>
                </a:effectLst>
                <a:latin typeface="Arial" charset="0"/>
              </a:rPr>
              <a:t> </a:t>
            </a:r>
            <a:r>
              <a:rPr lang="en-US" b="1" dirty="0" err="1">
                <a:effectLst>
                  <a:outerShdw blurRad="38100" dist="38100" dir="2700000" algn="tl">
                    <a:srgbClr val="000000">
                      <a:alpha val="43137"/>
                    </a:srgbClr>
                  </a:outerShdw>
                </a:effectLst>
                <a:latin typeface="Arial" charset="0"/>
              </a:rPr>
              <a:t>từ</a:t>
            </a:r>
            <a:r>
              <a:rPr lang="en-US" b="1" dirty="0">
                <a:effectLst>
                  <a:outerShdw blurRad="38100" dist="38100" dir="2700000" algn="tl">
                    <a:srgbClr val="000000">
                      <a:alpha val="43137"/>
                    </a:srgbClr>
                  </a:outerShdw>
                </a:effectLst>
                <a:latin typeface="Arial" charset="0"/>
              </a:rPr>
              <a:t> san </a:t>
            </a:r>
            <a:r>
              <a:rPr lang="en-US" b="1" dirty="0" err="1">
                <a:effectLst>
                  <a:outerShdw blurRad="38100" dist="38100" dir="2700000" algn="tl">
                    <a:srgbClr val="000000">
                      <a:alpha val="43137"/>
                    </a:srgbClr>
                  </a:outerShdw>
                </a:effectLst>
                <a:latin typeface="Arial" charset="0"/>
              </a:rPr>
              <a:t>hô</a:t>
            </a:r>
            <a:r>
              <a:rPr lang="en-US" b="1" dirty="0">
                <a:effectLst>
                  <a:outerShdw blurRad="38100" dist="38100" dir="2700000" algn="tl">
                    <a:srgbClr val="000000">
                      <a:alpha val="43137"/>
                    </a:srgbClr>
                  </a:outerShdw>
                </a:effectLst>
                <a:latin typeface="Arial" charset="0"/>
              </a:rPr>
              <a:t> </a:t>
            </a:r>
            <a:r>
              <a:rPr lang="en-US" b="1" dirty="0" err="1">
                <a:effectLst>
                  <a:outerShdw blurRad="38100" dist="38100" dir="2700000" algn="tl">
                    <a:srgbClr val="000000">
                      <a:alpha val="43137"/>
                    </a:srgbClr>
                  </a:outerShdw>
                </a:effectLst>
                <a:latin typeface="Arial" charset="0"/>
              </a:rPr>
              <a:t>đỏ</a:t>
            </a:r>
            <a:endParaRPr lang="en-US" b="1" dirty="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905317250"/>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rames PPT 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Text Box 7"/>
          <p:cNvSpPr txBox="1">
            <a:spLocks noChangeArrowheads="1"/>
          </p:cNvSpPr>
          <p:nvPr/>
        </p:nvSpPr>
        <p:spPr bwMode="auto">
          <a:xfrm>
            <a:off x="13106400" y="1828801"/>
            <a:ext cx="47244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4300" b="1">
                <a:latin typeface="Arial" charset="0"/>
                <a:cs typeface="Arial" charset="0"/>
              </a:rPr>
              <a:t>Trang sức làm bằng san hô</a:t>
            </a:r>
          </a:p>
        </p:txBody>
      </p:sp>
      <p:sp>
        <p:nvSpPr>
          <p:cNvPr id="16388" name="AutoShape 9" descr="data:image/jpeg;base64,/9j/4AAQSkZJRgABAQAAAQABAAD/2wCEAAkGBhQSERUUEhQWFRQWFRQXFxQUFBUVFBQXGBQVFRQUFRcXHSYeGBojGhQVHy8gIycpLCwsFR4xNTAqNSYsLCkBCQoKDgwOGg8PGiwlHSQpLCksLCwsLC4pLyopLCwsKiwsKSwsLCwsLCwsLCwpLCkpKSwpKSwsLCksKSwsKSwsLP/AABEIAMIBAwMBIgACEQEDEQH/xAAbAAACAwEBAQAAAAAAAAAAAAACAwEEBQAGB//EADUQAAEDAgUDAgUFAAMAAgMAAAEAAhEDIQQFEjFBIlFhcYETMpGhsQZCwdHwFFLhYnIVIzP/xAAaAQADAQEBAQAAAAAAAAAAAAAAAQIDBAUG/8QAJxEAAgIBBAIBBAMBAAAAAAAAAAECEQMEEiExE0EiMlFxoRSBkQX/2gAMAwEAAhEDEQA/AMRzVLGmLo2hSBZed0bAclAArDm7pbW/lFgSxqZoXMamwixCgxc4JkIaiQwNCPQolMaiwF6FD2WTtKio1KwKvKljbpmhHQopjEv3UaFYcxLJRYANpzYLixQW3lMaxFgLNJA5sKzTuURbO8J2BTLZXNZFlYcxQ8IbAUWf+oHMhWALrn/LHZNNCK4po2hHp5RNCoBQYpKsFijQgkqFsFcArNSnZKNOyBiiEuo2yfoQliEBWC5S+ndckMuyiBQMumALIDnm3qoaENQomJjGMCNyCFN0CJCh24UrtN0WBCMbe6FoEpwbb6pUADXIajkzUAJJA9VXxOJa03cL7eVSiylFvpBzZEw8IWkGfCzsTizJDSWkQbiJ7rWOKUpbWbY8E5y2miBClzbqjh8fJg3PgeAr722HfkbET4Q8E7pIctPkUttCixHo3RAQpJWLTTpmLTTpleUetRPC7SkIgulQboQpaE0AwhS0WXFq6E0IBrrIxwl8prdlQhg2QqQZXQgR2lKjdMDkD0wFErnCURCFAC9PhcplcnYEtNkxCKdgiqiyxGLbvKazZAxibKYwwoKlSWoEQB3QjwifVAIBIBgmOYHKUzENuQenkhaQxSm+EawxTn0hjAlYnFlr2sjcWJ7+uw90rD4/qgwBBlx+0Kc6oOOkiNIcJE7nj2WkIbZpSRrjxbcqjNDMY4Fl7O0wSdj5WRXrglgPVFjbwDCf+oSdLYB2+niynKMPDGVS1tnRMST/APYfyvQkrlS9HsqCdUXmUSHFwAu0WAsOZEJOamxD4D4kG0x2KvY1xlzzEGAA38QvM5jjmvdAuLCY0kcR4CqclHg3biuPY/KX9NQmZIOkjx291qtJ0/EJkloB9fKzcsylzjAkg2bBG1yRC1HhzegiQG3m3v8AhRji1bJxRSbb7YTMXNiLzZ07zwU15H3WXgMZrq6NIhoPUOP8Vn06rtTuZcZneJuuXJBZMh5+XAs2ZpcHoXC66EnLcVw2SyYI3AbFvdPqVWjfiPedis8uncVa5ObNo5Y+VyDoQlqtikoNNc7TjwzjkmnTFsZYKCxOY1EGpIkouN04C6mrS7Lmj7KxEsCkhFCJACi1CRKYAoNNMQgoYVgtgoHhAAfDUIiVydAS1LrG3uiagqnZZUMNt4RtbJS2G/sms/lMAyjaEDzAnsCVSy5tSrJfam4/u3gXJb4W2LC8j4NsWGWXo7Gjr26tg4do5RYWmKLTqA0kesk2lXsZhWBnIM/N+Fi5kHNaGuMzyLhenXjSTPcxpQiosr4mqSWgA3MDzJ4K2MvxYrtcxwHTaLgkbT62Xnq1V4A50OFuRF5hWm4sUmGowAPeANrC8my58sXJWjLPic48drou5jlztJgjSBMncDmy7L8t0AO1hw5GwDuw8pmY4h7nBgIDfh6nBwkOmwAO6ZlZ0s6flgzPzTzHurwOUlcytKpzjchWIqObUDWDrcYl3CxcwwkYlwJ3cOO4HC3KA1u+J+5pADTYng390GZUm/GDp4vB52Hopyc5V+C5Os6T+xYy+j8F7P8Aqd3REhK/UePILiy4dAD55IPHFlbbXgdQDmxMkRBXmMVi3VqpadmyYGwgcAcrok6jSOnI9q4K9PCWBa7YS7i38rQy9hmQ6IgmeZS8M1ztNgC2AQbSPQrUcAwvkAB0WAWUY+wikjQwzhSpnY6uZ87qicVre6D0yCCqr8W1xaLwbX/Ks4TDzUsAWBt/7+61buqL4Ts1qTmxAiYFpm3lQUGFYDULbdiXDjx3ViqyLAggWmIlcWqx187PF12JRe++X6ElqOP95RhqGFxI8wB7fuqwEGCrxuq1dlwVQiW7R2XNUUzB9bJgSAXF0WlERKnSmIW9iW8SFZ0qu4QUgFhq5MhQmBXGyU93Uj1bpI3UoY1jrlWGFVabt/VOplADcRdpG9iPsopNHw2i4j3ssupmDw92xZaCPvddVr1A8BjiA+BIvHeOy79OnjTbPU0m7F8muCzic0gFrr9v79UkBz3ND29Abq3EAHk3SsVQZVIFN1wL238gnlWMBQAcxs9MGZ79gt4S38s9GGRZEnRZ/wCE1svN7C/7h21Klg9HxmhwNzLNiyb3P0Wnj8wZTBESJAIkyLfhefzB4ABY4g7jghXminFpE5VacS9m2MPxPhm17arW7tKGhmENLT0gbHY7rNqZu6q4EthzQQ4g9JbvsdjPlIBLndxKwxtxiTp3UVao1w01XEMB9ZsPJ/8AFp4XLSaWgwdMi32iyRk7HMZUDh1Wt+CIWlicy0NDiIsfDXEDbbddMa7Z0qyhmpLaLtMEhsETZoF/dZOUZQWnWeqbgg90GNxjqhvETccH1HK38iy8TDjp5B/EeySqcinX1MbRbTqh0g6mj5jsf/VjZjWlxG/FlfzR4YXOAmCACO/JhZGKwJc0VA7SACXAm5vb3RN+gkn2iaGXEtc59ogC97+OV6TLK4NIM0jUJ5gn18LzTY1F0dOx/hOp13izOCTPPophJRZNOuezcqMcTLWm0AkbDxOysVa7QOo3tPeSowAkEOJgib2uFSpYQucXEbmIsB4KWTF5GjDLp3mrf0jSiOFBEqwzDO03aSB++On0lKLFwZcXjlR4efF4puIGmEquyQrLQoeFlRgUWtsmgcqGiCmMtISoDg1TpUtROCBAAJVdicQgqBJugEfDXKDUXKdw6ZnlIpuTn7JDEIY+m63ummpAnskNNrJ4KaBFTA0g92x1agWgfKfB5Wri8AGiQNJ33BHsEnDnSIbDfNhCq47GkmfmAEAzae69bFKMoHs4ZxlD9Gaz/wDUTfmQqzsW4BwDruM72k9kVIg1OraRfiFaxGFplx0/NILQBY+Udrg127umZVB9QuDbucTEHclb+TZZqfFRvcHV8oI8jdVHYG4LzpPcWPtC9FlzmFp0HpbMhxuT3lVjg75KSUeLM5+TUyCdLWuYbx+6/wC4WkJH/BBrmDGocCx8wrDsyBe5rIIIjpgiR3VWniQx8uNwIHhU6NU0ejwFLRA/c6weRIJ89t1n/qeo40QHtaXAkAtF2ibmVRw2bXcRef2k/ha5pNrBoefnHG3HT3CviSpFx+55HC4joIIkk79lt4DEfBBDjO0doO8eUvPv0+KD+idJuQQZb4J+n1VZlGQLzY27LBXB0+zSL4NGnW1kFwhpmN4JupfQ+KxjYcLgkCNMTF/8UnBYepDWn5RcA2N16HD4UOcGk6GtEzBg97rWPyG2uzAxGTFhJ/bNufQnwvQ5B+n22dUn2t5+iHOc0p1WBrHtMN3Ej0ExHCRlOZVACW3aBBkmPbuVcYwjIzknKPHDLWYvaxzRG86Ta45sN4Q5VhNb+l4cJiBtbcQbJeNo/HcC97WhgcWsDYuRv3Mq5+hst0PdUqO6ASY/+X8j0lXXyMXKWODs0cwhlSi2ZGwbu30+4VHMMPpcY2Jt48J2b4qazPhtgFxIedhHbsnspamuBIJvedylnxLLFr2ujiy4/JC/ZjkKVJbCkBeEeSyniKd5Clh5VirTkKtTEpAO0ogEtt/ZMa4oEA5CbppHKW5iiSfoEVywLkw0ly5vl9i7MirsktG6fXSjsuiyQ2tTAEIEqYgJiKuYAkcQssVtIK0cxYYkER2vdYlOiXE9vC78fEUergivGmMbUc/aw7dz4WhRwrmHqEERebXTcvow0jgHV6H/AAVXN804G2keT7lbpKKtnWoRS3MfiMaI3k+0BZGYvqM6TqAdGxs6dtrFBRoueJ1NbGwJufbsvU5dh/iNcBTkENBDrtDhsROyabmSl5Lrg81qfTtJaQltqFxkkknlbGf0xFuCR22sqL6MhsWbb37qJKnRbjXBfwVYQ0EABpuYkmV6nDVAIOmQLgAA33WLgMAHD5SR6En2hblenoYxrhpeQA0XA07aiujHa7NsbSdMbjaHxBrIIN7XP1Xn6VIMcQbTN1rVIY/Q5wvNpJBjmVo5q4OoX2iRYANjbzMfytKUuR5J7WkZeGxdMvDZLYBJKoZz+om3a1tQzBMQGW8Tcx+VjVcTcgd1bwWF17eJHdYeS+EV421w6EHNK7JDaW4tIkAHxyreQ5vVHRtpJkbXj8rXxWWAMBgTv552Kza1N0yAI2I2t3T5ixxxU7s2KmNLmDuXQXEEgDuSn5LmJpuqNfGhwaWmYLnbaQPb7peXYFz6cEdJi0ibc+PRRi8ql4DTtuSI2W6cvqQUurNHHTUp9Nrbm8egCVkuHOjTckbu1fu5A8LUwOBlvSZETMfdNwzQxoY3uSTzddCVtM48k1dIp5rRjSYjUD6W7Ki1y9J+qGjRRB+YhxiNhaPyvMlpleHqq8ro8TI7k2GTZVXiCrTDuk4lnPZcxmC03RNSzsmtMwUkATmoE1LTEQFy5cpoDDrjZBp2T67LoQLhQiiOVJCnRupcxMRXr02kHVsFlaI+S8cwZWljTDDufQE/hYhc7T97WgSuvD0d+mTaLRqG/f6LMq4QknwB6XW3lWBD5eTpbABG5d5B4Vn/AIjNDgCSdjuY911bGz0ljbMbC5Y4s1C94hexwWHIAa/psIgTPr3XnG1nhuhvyzwtPCNJaBJLpgX29eVpjpdGkFte0pZ1SDnEG4aTN7G/CoGY0gWnft2C2c4w4DdLeoxJO8H1Wdk7yHafQyeIO8qZfVQTdSR6PJGaKcwZB+Uki1vp9Ej9U5k6k2k6mBVGozYkNBG2obCfwLLTpYJznHSQekXBBAncrOz99NlN1Km/XVd0EAS1g/eTP7jsBeN1vK1EqdNcPkqYWtUqvYajg0gS0DYTuO/1Wjn1R3wAANgS53/a32WXllDQ3Ykt3PPutr/hF1Avf8sHodBbJsPdRG2mU48Jvs8Thmh9wbHlejy6i6w3j5SBAN+fCxckwYZaDOq89uZX0bJatJwAFOLEA7jtPlLFCzNZpRjyrZOT4NlUnWSBphslobqPIBM8cBXmZfRotOtsuJI1NMjaxg7eirY3L4+ENUt2cIgF3jnZBWxjXWPpK6tqOfI5ZH8W6+xaDaQa0kElsk8aidiYQtrhxAYzS1zuBMk26puk0GvDmaBIvtLrcrQOZ/DcBont07H+5VEtV1z/AGXhgA90NIGhsGLN824PnwjoUKdFhdUII33u4jYAclZn/wCUdRggatUkhzdIjgAArJzDHOqu1Ogdmts1vgBcufVqFxXZ5mactzinwMzDGms8vd7DgDgBUnNRUXIqi8htt2znENF0bhIUTypKSAqNajpbQor7oWv2QA2JUP3UIgJQIWuUli5MDNqC6houjey5+iljN1z2UA1ikhMDNkLmKkxCKlKRB25SH5YNxpDTYNJurgYjolocCRMTEyurT5FGVS6OrT5NsqfRbw2EaGAgNAGlpBkne5HZU8zxVMEhoGmAC6Y6vXkqalYvOmn0iZ3IJ7k/0kYrIXWJkNcREkaQALkjdd/k3qodHowyeR7IsXgcvc8ksbLRfV3/AKV9mCDZiCfF9JN7QLq9hm6Wim2ZMNAsLuMCSLwjxWUvwmJ0udctDmu07gxsJ72Wyio0jRZHGexPnszamAc06TpILeCP525VTC5GfiFwHSAbcu8D3C9Xinsq0nPc5rfhjS5xjfcRO0lYBzrQNLZk2AO8cekqnGKfPRXneS4VyuyzgazwQwQ2Ikt4jmV57FViMc92rVTcQB2BAiRA2W5Rw7jPUYnqbJA25Cymsaa8O2BuplbSLatL0ehwWUamveNw0ncXMc+ymvX6GUwWg7zHST/1PlWsth0gDoLSHHa25I+m68zicY91QN0jSHO06QZIBsVc/gvyZubTp/0BWwuiq4bzNv4C2Msz8tbpDRLQbcgeZ2WVhZbUDnkAarl2wHcrez/9PfCph5s6qelrerWIB1W4Ej6rFNp8BlcVJRl7E1M9qFrXNJEHpJEgehPN0eEOmq0xqkbRuSuybKjUBY49LI6efv2WwzLdLg7SYaNLXO5Pot4qUvkzR5IR4RZqYjTBpuLXEQaZDSR3IPA9VnsxZa6dz5WlTyxzWOqVNIIBG49rbzcLFXDq5uEk4P8AZ4+ZxjK8b/IVaqXOJcZJ5J/tViLpjhsgeeOy85uzlOuE03uENMyFNM8IQhbgolHUCWOUCBrtkKrCt8Km5tygBrTaUY3S6Y4Tm/hMRGlcmSFyYGaRf3RtbYlN0o/hwxcxQhjdkTqKNrU3RZUgKpoIKlOFehJqt3QBQw3S6SJE7e/C1XPZUqF7WuFhZz3Oi999h4CoMp2RjG6WwQR3cImF3aXOo8S6O3S5Y45fI28sracVSdVAA+I2DaDMgGeIJ5W/+uc1pMrU2Cnrq6bnhrDIAvzK8HmWZSAxhDmx80EH0gnx2XtMpxNLMaDTUn49NoY903teQNoPeO67o5YzyVF9BmyQ8yyelxweMzbL9TGMpyNdRpIJPVB8c7p2Oo0//wCgfpAGiSC4tcOB39l9Ax+XuFENoR8SnGhzwCSJ6mkkciyyMZ+lHV3EVABTD9mkCLSbAbTtfnhbSjfQp61Tla4PK4Ku0MEkvDjyIt55TKmUaahc5kB+kuJ/aLi0byV7DLMnZQYCWgvEt0SI3sSfv7rGrMr1HVC4NJeTDQQOluwJ7dhturS45Ov+ZHJ8Yf6YuaY5tOl8NjxeCY4aTF1VoYcGoXMINgZcRZvYAgQhzz9L1ar5Y13RZ9jDeQfS6t4HA4hzG0zPwWExEAatIkk7kwBuVjJtscJtvfaFtp/MGgdN53EnaZXvf0/nbzhHNqtaajGRSgDU6RpAg+3ssHAZEx7203AjUPmBnm33W9/wW0D8MtLmtuHOiW23arWPc6ZOoyQyJRffZTynIA0TUd1F1yDLjN4nay9Jjqoc1sG7RAdado+q8piMXFRruAR0zYAf+Jzv1C4agxsBxsTu217d1OXLHFKp+jh1CnuTkyhmWD0VSLmQHdW8ndVXu4Ruqlz3Fxk8kqu83HheLkkpSbXRkSR9fwiFGAuoXkp5bZSSyrTN0woS1FFkWIh/ypScwyEDhdMQtV6o5VhwQVWWQAoHYoiTI7f6EIajiQkMmVC4BQlYgWpzm2CBuyYRcLNDBaJRkWU0h/vYIiEAQGJdSnurAagr1GgXIE9zumBWp07IamHB4T6VRpbIcDvyIH+hCajYnU3beR6D8hOiilTyyQFSwlWph65fTMOae1iIFj3C9BRqNixFhe4txdZeYECpIIOryNx/vsurSNLKrN8NOVM9llv6yp1APidD+ZHTPg/2t6niQQLyN5B7r5rh3Dnlb2WY4sbpa63Y3C+iULFl0y9HqKjA4RySqmIolpOjtGw/lLo4+SDa3YqwHEztfym4NdnK8LTKuBfUDgQTJMn2Wi3EPe17LBtpgQTeSD6iyS2kZ4A9VYotDJi5KxcEa7Uc2oabNLYHNux2be6zcwxRe6Tvsr1ep9Vj4ofddGKKXLOrBjV37KdenInjb3STcDwrDxxxz5KUNl83rcyyZm110TqJbpceiuG3KSBIgK0T1H0S6IXKjmOpjhOiy6nTXcqiWIe1CHWT9KS4XSfIAMMFdVCEhHAIVALFz6qY/r+kAb9kQ39UgKzm3Uh9/VHiRF0g9+yGBLlyMrlIEsCaPm9l1MXUxc+yzAaxu6hwuPf8FSzZSDeUwJA3ScXRaQJEprCgr/hPoZWq4Vunbf1m5BM+sBEcIzSbDb+x+EdQG3+7JkdKLYwKeFaBYeeRcmZ+oB9kupgWFsRHI8HuFcbTS4sjc/uXHsxXU3UzDtuHcFW6GI7LRFEOsRPqqxygfsMX52Xsaf8A6FKpnoY9RBqp/wCl3D41aeHxS883CVGnaff+1dpud/1j3H9r146rE1e5GssUJdNHoW4m26YzErFpVHRurLasb3/CznqsEV9RzShCPbLzqsgx+YVSsRx237+PRL+KSb7duEXC8jU66WRbYcL9mMstcREFv4SRsnPSeF5lGDYLhf2SqG5TT83sl0t00SWCEsoylPeB6pkklLqKWFSQhAVoXMN11QkcISeUwIfug1fYo332Sj+UwCriQQqrVYBn8JJF1LAltaLLlxaCuSAsjj3Qz/vZcuWQDuFzf4/pcuTAJvCGrt9Vy5N9DRM/wid8o9B+VK5IoNnKU/b/AHlcuSKQynv7Iqe65cmMf/vyibsuXKhIin/f5TXbBcuTRRzPm9k12y5crIZXdx6JfC5cpYgX7/7wkU91K5CAZylu/pcuQT7Op/76lcFy5OIMXV2S/wBvuuXKiUc3hVz/ACuXIGS3n/dkrELlykAwuXLkg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6389" name="AutoShape 11" descr="data:image/jpeg;base64,/9j/4AAQSkZJRgABAQAAAQABAAD/2wCEAAkGBhQSERUUEhQWFRQWFRQXFxQUFBUVFBQXGBQVFRQUFRcXHSYeGBojGhQVHy8gIycpLCwsFR4xNTAqNSYsLCkBCQoKDgwOGg8PGiwlHSQpLCksLCwsLC4pLyopLCwsKiwsKSwsLCwsLCwsLCwpLCkpKSwpKSwsLCksKSwsKSwsLP/AABEIAMIBAwMBIgACEQEDEQH/xAAbAAACAwEBAQAAAAAAAAAAAAACAwEEBQAGB//EADUQAAEDAgUDAgUFAAMAAgMAAAEAAhEDIQQFEjFBIlFhcYETMpGhsQZCwdHwFFLhYnIVIzP/xAAaAQADAQEBAQAAAAAAAAAAAAAAAQIDBAUG/8QAJxEAAgIBBAIBBAMBAAAAAAAAAAECEQMEEiExE0EiMlFxoRSBkQX/2gAMAwEAAhEDEQA/AMRzVLGmLo2hSBZed0bAclAArDm7pbW/lFgSxqZoXMamwixCgxc4JkIaiQwNCPQolMaiwF6FD2WTtKio1KwKvKljbpmhHQopjEv3UaFYcxLJRYANpzYLixQW3lMaxFgLNJA5sKzTuURbO8J2BTLZXNZFlYcxQ8IbAUWf+oHMhWALrn/LHZNNCK4po2hHp5RNCoBQYpKsFijQgkqFsFcArNSnZKNOyBiiEuo2yfoQliEBWC5S+ndckMuyiBQMumALIDnm3qoaENQomJjGMCNyCFN0CJCh24UrtN0WBCMbe6FoEpwbb6pUADXIajkzUAJJA9VXxOJa03cL7eVSiylFvpBzZEw8IWkGfCzsTizJDSWkQbiJ7rWOKUpbWbY8E5y2miBClzbqjh8fJg3PgeAr722HfkbET4Q8E7pIctPkUttCixHo3RAQpJWLTTpmLTTpleUetRPC7SkIgulQboQpaE0AwhS0WXFq6E0IBrrIxwl8prdlQhg2QqQZXQgR2lKjdMDkD0wFErnCURCFAC9PhcplcnYEtNkxCKdgiqiyxGLbvKazZAxibKYwwoKlSWoEQB3QjwifVAIBIBgmOYHKUzENuQenkhaQxSm+EawxTn0hjAlYnFlr2sjcWJ7+uw90rD4/qgwBBlx+0Kc6oOOkiNIcJE7nj2WkIbZpSRrjxbcqjNDMY4Fl7O0wSdj5WRXrglgPVFjbwDCf+oSdLYB2+niynKMPDGVS1tnRMST/APYfyvQkrlS9HsqCdUXmUSHFwAu0WAsOZEJOamxD4D4kG0x2KvY1xlzzEGAA38QvM5jjmvdAuLCY0kcR4CqclHg3biuPY/KX9NQmZIOkjx291qtJ0/EJkloB9fKzcsylzjAkg2bBG1yRC1HhzegiQG3m3v8AhRji1bJxRSbb7YTMXNiLzZ07zwU15H3WXgMZrq6NIhoPUOP8Vn06rtTuZcZneJuuXJBZMh5+XAs2ZpcHoXC66EnLcVw2SyYI3AbFvdPqVWjfiPedis8uncVa5ObNo5Y+VyDoQlqtikoNNc7TjwzjkmnTFsZYKCxOY1EGpIkouN04C6mrS7Lmj7KxEsCkhFCJACi1CRKYAoNNMQgoYVgtgoHhAAfDUIiVydAS1LrG3uiagqnZZUMNt4RtbJS2G/sms/lMAyjaEDzAnsCVSy5tSrJfam4/u3gXJb4W2LC8j4NsWGWXo7Gjr26tg4do5RYWmKLTqA0kesk2lXsZhWBnIM/N+Fi5kHNaGuMzyLhenXjSTPcxpQiosr4mqSWgA3MDzJ4K2MvxYrtcxwHTaLgkbT62Xnq1V4A50OFuRF5hWm4sUmGowAPeANrC8my58sXJWjLPic48drou5jlztJgjSBMncDmy7L8t0AO1hw5GwDuw8pmY4h7nBgIDfh6nBwkOmwAO6ZlZ0s6flgzPzTzHurwOUlcytKpzjchWIqObUDWDrcYl3CxcwwkYlwJ3cOO4HC3KA1u+J+5pADTYng390GZUm/GDp4vB52Hopyc5V+C5Os6T+xYy+j8F7P8Aqd3REhK/UePILiy4dAD55IPHFlbbXgdQDmxMkRBXmMVi3VqpadmyYGwgcAcrok6jSOnI9q4K9PCWBa7YS7i38rQy9hmQ6IgmeZS8M1ztNgC2AQbSPQrUcAwvkAB0WAWUY+wikjQwzhSpnY6uZ87qicVre6D0yCCqr8W1xaLwbX/Ks4TDzUsAWBt/7+61buqL4Ts1qTmxAiYFpm3lQUGFYDULbdiXDjx3ViqyLAggWmIlcWqx187PF12JRe++X6ElqOP95RhqGFxI8wB7fuqwEGCrxuq1dlwVQiW7R2XNUUzB9bJgSAXF0WlERKnSmIW9iW8SFZ0qu4QUgFhq5MhQmBXGyU93Uj1bpI3UoY1jrlWGFVabt/VOplADcRdpG9iPsopNHw2i4j3ssupmDw92xZaCPvddVr1A8BjiA+BIvHeOy79OnjTbPU0m7F8muCzic0gFrr9v79UkBz3ND29Abq3EAHk3SsVQZVIFN1wL238gnlWMBQAcxs9MGZ79gt4S38s9GGRZEnRZ/wCE1svN7C/7h21Klg9HxmhwNzLNiyb3P0Wnj8wZTBESJAIkyLfhefzB4ABY4g7jghXminFpE5VacS9m2MPxPhm17arW7tKGhmENLT0gbHY7rNqZu6q4EthzQQ4g9JbvsdjPlIBLndxKwxtxiTp3UVao1w01XEMB9ZsPJ/8AFp4XLSaWgwdMi32iyRk7HMZUDh1Wt+CIWlicy0NDiIsfDXEDbbddMa7Z0qyhmpLaLtMEhsETZoF/dZOUZQWnWeqbgg90GNxjqhvETccH1HK38iy8TDjp5B/EeySqcinX1MbRbTqh0g6mj5jsf/VjZjWlxG/FlfzR4YXOAmCACO/JhZGKwJc0VA7SACXAm5vb3RN+gkn2iaGXEtc59ogC97+OV6TLK4NIM0jUJ5gn18LzTY1F0dOx/hOp13izOCTPPophJRZNOuezcqMcTLWm0AkbDxOysVa7QOo3tPeSowAkEOJgib2uFSpYQucXEbmIsB4KWTF5GjDLp3mrf0jSiOFBEqwzDO03aSB++On0lKLFwZcXjlR4efF4puIGmEquyQrLQoeFlRgUWtsmgcqGiCmMtISoDg1TpUtROCBAAJVdicQgqBJugEfDXKDUXKdw6ZnlIpuTn7JDEIY+m63ummpAnskNNrJ4KaBFTA0g92x1agWgfKfB5Wri8AGiQNJ33BHsEnDnSIbDfNhCq47GkmfmAEAzae69bFKMoHs4ZxlD9Gaz/wDUTfmQqzsW4BwDruM72k9kVIg1OraRfiFaxGFplx0/NILQBY+Udrg127umZVB9QuDbucTEHclb+TZZqfFRvcHV8oI8jdVHYG4LzpPcWPtC9FlzmFp0HpbMhxuT3lVjg75KSUeLM5+TUyCdLWuYbx+6/wC4WkJH/BBrmDGocCx8wrDsyBe5rIIIjpgiR3VWniQx8uNwIHhU6NU0ejwFLRA/c6weRIJ89t1n/qeo40QHtaXAkAtF2ibmVRw2bXcRef2k/ha5pNrBoefnHG3HT3CviSpFx+55HC4joIIkk79lt4DEfBBDjO0doO8eUvPv0+KD+idJuQQZb4J+n1VZlGQLzY27LBXB0+zSL4NGnW1kFwhpmN4JupfQ+KxjYcLgkCNMTF/8UnBYepDWn5RcA2N16HD4UOcGk6GtEzBg97rWPyG2uzAxGTFhJ/bNufQnwvQ5B+n22dUn2t5+iHOc0p1WBrHtMN3Ej0ExHCRlOZVACW3aBBkmPbuVcYwjIzknKPHDLWYvaxzRG86Ta45sN4Q5VhNb+l4cJiBtbcQbJeNo/HcC97WhgcWsDYuRv3Mq5+hst0PdUqO6ASY/+X8j0lXXyMXKWODs0cwhlSi2ZGwbu30+4VHMMPpcY2Jt48J2b4qazPhtgFxIedhHbsnspamuBIJvedylnxLLFr2ujiy4/JC/ZjkKVJbCkBeEeSyniKd5Clh5VirTkKtTEpAO0ogEtt/ZMa4oEA5CbppHKW5iiSfoEVywLkw0ly5vl9i7MirsktG6fXSjsuiyQ2tTAEIEqYgJiKuYAkcQssVtIK0cxYYkER2vdYlOiXE9vC78fEUergivGmMbUc/aw7dz4WhRwrmHqEERebXTcvow0jgHV6H/AAVXN804G2keT7lbpKKtnWoRS3MfiMaI3k+0BZGYvqM6TqAdGxs6dtrFBRoueJ1NbGwJufbsvU5dh/iNcBTkENBDrtDhsROyabmSl5Lrg81qfTtJaQltqFxkkknlbGf0xFuCR22sqL6MhsWbb37qJKnRbjXBfwVYQ0EABpuYkmV6nDVAIOmQLgAA33WLgMAHD5SR6En2hblenoYxrhpeQA0XA07aiujHa7NsbSdMbjaHxBrIIN7XP1Xn6VIMcQbTN1rVIY/Q5wvNpJBjmVo5q4OoX2iRYANjbzMfytKUuR5J7WkZeGxdMvDZLYBJKoZz+om3a1tQzBMQGW8Tcx+VjVcTcgd1bwWF17eJHdYeS+EV421w6EHNK7JDaW4tIkAHxyreQ5vVHRtpJkbXj8rXxWWAMBgTv552Kza1N0yAI2I2t3T5ixxxU7s2KmNLmDuXQXEEgDuSn5LmJpuqNfGhwaWmYLnbaQPb7peXYFz6cEdJi0ibc+PRRi8ql4DTtuSI2W6cvqQUurNHHTUp9Nrbm8egCVkuHOjTckbu1fu5A8LUwOBlvSZETMfdNwzQxoY3uSTzddCVtM48k1dIp5rRjSYjUD6W7Ki1y9J+qGjRRB+YhxiNhaPyvMlpleHqq8ro8TI7k2GTZVXiCrTDuk4lnPZcxmC03RNSzsmtMwUkATmoE1LTEQFy5cpoDDrjZBp2T67LoQLhQiiOVJCnRupcxMRXr02kHVsFlaI+S8cwZWljTDDufQE/hYhc7T97WgSuvD0d+mTaLRqG/f6LMq4QknwB6XW3lWBD5eTpbABG5d5B4Vn/AIjNDgCSdjuY911bGz0ljbMbC5Y4s1C94hexwWHIAa/psIgTPr3XnG1nhuhvyzwtPCNJaBJLpgX29eVpjpdGkFte0pZ1SDnEG4aTN7G/CoGY0gWnft2C2c4w4DdLeoxJO8H1Wdk7yHafQyeIO8qZfVQTdSR6PJGaKcwZB+Uki1vp9Ej9U5k6k2k6mBVGozYkNBG2obCfwLLTpYJznHSQekXBBAncrOz99NlN1Km/XVd0EAS1g/eTP7jsBeN1vK1EqdNcPkqYWtUqvYajg0gS0DYTuO/1Wjn1R3wAANgS53/a32WXllDQ3Ykt3PPutr/hF1Avf8sHodBbJsPdRG2mU48Jvs8Thmh9wbHlejy6i6w3j5SBAN+fCxckwYZaDOq89uZX0bJatJwAFOLEA7jtPlLFCzNZpRjyrZOT4NlUnWSBphslobqPIBM8cBXmZfRotOtsuJI1NMjaxg7eirY3L4+ENUt2cIgF3jnZBWxjXWPpK6tqOfI5ZH8W6+xaDaQa0kElsk8aidiYQtrhxAYzS1zuBMk26puk0GvDmaBIvtLrcrQOZ/DcBont07H+5VEtV1z/AGXhgA90NIGhsGLN824PnwjoUKdFhdUII33u4jYAclZn/wCUdRggatUkhzdIjgAArJzDHOqu1Ogdmts1vgBcufVqFxXZ5mactzinwMzDGms8vd7DgDgBUnNRUXIqi8htt2znENF0bhIUTypKSAqNajpbQor7oWv2QA2JUP3UIgJQIWuUli5MDNqC6houjey5+iljN1z2UA1ikhMDNkLmKkxCKlKRB25SH5YNxpDTYNJurgYjolocCRMTEyurT5FGVS6OrT5NsqfRbw2EaGAgNAGlpBkne5HZU8zxVMEhoGmAC6Y6vXkqalYvOmn0iZ3IJ7k/0kYrIXWJkNcREkaQALkjdd/k3qodHowyeR7IsXgcvc8ksbLRfV3/AKV9mCDZiCfF9JN7QLq9hm6Wim2ZMNAsLuMCSLwjxWUvwmJ0udctDmu07gxsJ72Wyio0jRZHGexPnszamAc06TpILeCP525VTC5GfiFwHSAbcu8D3C9Xinsq0nPc5rfhjS5xjfcRO0lYBzrQNLZk2AO8cekqnGKfPRXneS4VyuyzgazwQwQ2Ikt4jmV57FViMc92rVTcQB2BAiRA2W5Rw7jPUYnqbJA25Cymsaa8O2BuplbSLatL0ehwWUamveNw0ncXMc+ymvX6GUwWg7zHST/1PlWsth0gDoLSHHa25I+m68zicY91QN0jSHO06QZIBsVc/gvyZubTp/0BWwuiq4bzNv4C2Msz8tbpDRLQbcgeZ2WVhZbUDnkAarl2wHcrez/9PfCph5s6qelrerWIB1W4Ej6rFNp8BlcVJRl7E1M9qFrXNJEHpJEgehPN0eEOmq0xqkbRuSuybKjUBY49LI6efv2WwzLdLg7SYaNLXO5Pot4qUvkzR5IR4RZqYjTBpuLXEQaZDSR3IPA9VnsxZa6dz5WlTyxzWOqVNIIBG49rbzcLFXDq5uEk4P8AZ4+ZxjK8b/IVaqXOJcZJ5J/tViLpjhsgeeOy85uzlOuE03uENMyFNM8IQhbgolHUCWOUCBrtkKrCt8Km5tygBrTaUY3S6Y4Tm/hMRGlcmSFyYGaRf3RtbYlN0o/hwxcxQhjdkTqKNrU3RZUgKpoIKlOFehJqt3QBQw3S6SJE7e/C1XPZUqF7WuFhZz3Oi999h4CoMp2RjG6WwQR3cImF3aXOo8S6O3S5Y45fI28sracVSdVAA+I2DaDMgGeIJ5W/+uc1pMrU2Cnrq6bnhrDIAvzK8HmWZSAxhDmx80EH0gnx2XtMpxNLMaDTUn49NoY903teQNoPeO67o5YzyVF9BmyQ8yyelxweMzbL9TGMpyNdRpIJPVB8c7p2Oo0//wCgfpAGiSC4tcOB39l9Ax+XuFENoR8SnGhzwCSJ6mkkciyyMZ+lHV3EVABTD9mkCLSbAbTtfnhbSjfQp61Tla4PK4Ku0MEkvDjyIt55TKmUaahc5kB+kuJ/aLi0byV7DLMnZQYCWgvEt0SI3sSfv7rGrMr1HVC4NJeTDQQOluwJ7dhturS45Ov+ZHJ8Yf6YuaY5tOl8NjxeCY4aTF1VoYcGoXMINgZcRZvYAgQhzz9L1ar5Y13RZ9jDeQfS6t4HA4hzG0zPwWExEAatIkk7kwBuVjJtscJtvfaFtp/MGgdN53EnaZXvf0/nbzhHNqtaajGRSgDU6RpAg+3ssHAZEx7203AjUPmBnm33W9/wW0D8MtLmtuHOiW23arWPc6ZOoyQyJRffZTynIA0TUd1F1yDLjN4nay9Jjqoc1sG7RAdado+q8piMXFRruAR0zYAf+Jzv1C4agxsBxsTu217d1OXLHFKp+jh1CnuTkyhmWD0VSLmQHdW8ndVXu4Ruqlz3Fxk8kqu83HheLkkpSbXRkSR9fwiFGAuoXkp5bZSSyrTN0woS1FFkWIh/ypScwyEDhdMQtV6o5VhwQVWWQAoHYoiTI7f6EIajiQkMmVC4BQlYgWpzm2CBuyYRcLNDBaJRkWU0h/vYIiEAQGJdSnurAagr1GgXIE9zumBWp07IamHB4T6VRpbIcDvyIH+hCajYnU3beR6D8hOiilTyyQFSwlWph65fTMOae1iIFj3C9BRqNixFhe4txdZeYECpIIOryNx/vsurSNLKrN8NOVM9llv6yp1APidD+ZHTPg/2t6niQQLyN5B7r5rh3Dnlb2WY4sbpa63Y3C+iULFl0y9HqKjA4RySqmIolpOjtGw/lLo4+SDa3YqwHEztfym4NdnK8LTKuBfUDgQTJMn2Wi3EPe17LBtpgQTeSD6iyS2kZ4A9VYotDJi5KxcEa7Uc2oabNLYHNux2be6zcwxRe6Tvsr1ep9Vj4ofddGKKXLOrBjV37KdenInjb3STcDwrDxxxz5KUNl83rcyyZm110TqJbpceiuG3KSBIgK0T1H0S6IXKjmOpjhOiy6nTXcqiWIe1CHWT9KS4XSfIAMMFdVCEhHAIVALFz6qY/r+kAb9kQ39UgKzm3Uh9/VHiRF0g9+yGBLlyMrlIEsCaPm9l1MXUxc+yzAaxu6hwuPf8FSzZSDeUwJA3ScXRaQJEprCgr/hPoZWq4Vunbf1m5BM+sBEcIzSbDb+x+EdQG3+7JkdKLYwKeFaBYeeRcmZ+oB9kupgWFsRHI8HuFcbTS4sjc/uXHsxXU3UzDtuHcFW6GI7LRFEOsRPqqxygfsMX52Xsaf8A6FKpnoY9RBqp/wCl3D41aeHxS883CVGnaff+1dpud/1j3H9r146rE1e5GssUJdNHoW4m26YzErFpVHRurLasb3/CznqsEV9RzShCPbLzqsgx+YVSsRx237+PRL+KSb7duEXC8jU66WRbYcL9mMstcREFv4SRsnPSeF5lGDYLhf2SqG5TT83sl0t00SWCEsoylPeB6pkklLqKWFSQhAVoXMN11QkcISeUwIfug1fYo332Sj+UwCriQQqrVYBn8JJF1LAltaLLlxaCuSAsjj3Qz/vZcuWQDuFzf4/pcuTAJvCGrt9Vy5N9DRM/wid8o9B+VK5IoNnKU/b/AHlcuSKQynv7Iqe65cmMf/vyibsuXKhIin/f5TXbBcuTRRzPm9k12y5crIZXdx6JfC5cpYgX7/7wkU91K5CAZylu/pcuQT7Op/76lcFy5OIMXV2S/wBvuuXKiUc3hVz/ACuXIGS3n/dkrELlykAwuXLkg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6390" name="AutoShape 13" descr="data:image/jpeg;base64,/9j/4AAQSkZJRgABAQAAAQABAAD/2wCEAAkGBhQSERUUEhQWFRQWFRQXFxQUFBUVFBQXGBQVFRQUFRcXHSYeGBojGhQVHy8gIycpLCwsFR4xNTAqNSYsLCkBCQoKDgwOGg8PGiwlHSQpLCksLCwsLC4pLyopLCwsKiwsKSwsLCwsLCwsLCwpLCkpKSwpKSwsLCksKSwsKSwsLP/AABEIAMIBAwMBIgACEQEDEQH/xAAbAAACAwEBAQAAAAAAAAAAAAACAwEEBQAGB//EADUQAAEDAgUDAgUFAAMAAgMAAAEAAhEDIQQFEjFBIlFhcYETMpGhsQZCwdHwFFLhYnIVIzP/xAAaAQADAQEBAQAAAAAAAAAAAAAAAQIDBAUG/8QAJxEAAgIBBAIBBAMBAAAAAAAAAAECEQMEEiExE0EiMlFxoRSBkQX/2gAMAwEAAhEDEQA/AMRzVLGmLo2hSBZed0bAclAArDm7pbW/lFgSxqZoXMamwixCgxc4JkIaiQwNCPQolMaiwF6FD2WTtKio1KwKvKljbpmhHQopjEv3UaFYcxLJRYANpzYLixQW3lMaxFgLNJA5sKzTuURbO8J2BTLZXNZFlYcxQ8IbAUWf+oHMhWALrn/LHZNNCK4po2hHp5RNCoBQYpKsFijQgkqFsFcArNSnZKNOyBiiEuo2yfoQliEBWC5S+ndckMuyiBQMumALIDnm3qoaENQomJjGMCNyCFN0CJCh24UrtN0WBCMbe6FoEpwbb6pUADXIajkzUAJJA9VXxOJa03cL7eVSiylFvpBzZEw8IWkGfCzsTizJDSWkQbiJ7rWOKUpbWbY8E5y2miBClzbqjh8fJg3PgeAr722HfkbET4Q8E7pIctPkUttCixHo3RAQpJWLTTpmLTTpleUetRPC7SkIgulQboQpaE0AwhS0WXFq6E0IBrrIxwl8prdlQhg2QqQZXQgR2lKjdMDkD0wFErnCURCFAC9PhcplcnYEtNkxCKdgiqiyxGLbvKazZAxibKYwwoKlSWoEQB3QjwifVAIBIBgmOYHKUzENuQenkhaQxSm+EawxTn0hjAlYnFlr2sjcWJ7+uw90rD4/qgwBBlx+0Kc6oOOkiNIcJE7nj2WkIbZpSRrjxbcqjNDMY4Fl7O0wSdj5WRXrglgPVFjbwDCf+oSdLYB2+niynKMPDGVS1tnRMST/APYfyvQkrlS9HsqCdUXmUSHFwAu0WAsOZEJOamxD4D4kG0x2KvY1xlzzEGAA38QvM5jjmvdAuLCY0kcR4CqclHg3biuPY/KX9NQmZIOkjx291qtJ0/EJkloB9fKzcsylzjAkg2bBG1yRC1HhzegiQG3m3v8AhRji1bJxRSbb7YTMXNiLzZ07zwU15H3WXgMZrq6NIhoPUOP8Vn06rtTuZcZneJuuXJBZMh5+XAs2ZpcHoXC66EnLcVw2SyYI3AbFvdPqVWjfiPedis8uncVa5ObNo5Y+VyDoQlqtikoNNc7TjwzjkmnTFsZYKCxOY1EGpIkouN04C6mrS7Lmj7KxEsCkhFCJACi1CRKYAoNNMQgoYVgtgoHhAAfDUIiVydAS1LrG3uiagqnZZUMNt4RtbJS2G/sms/lMAyjaEDzAnsCVSy5tSrJfam4/u3gXJb4W2LC8j4NsWGWXo7Gjr26tg4do5RYWmKLTqA0kesk2lXsZhWBnIM/N+Fi5kHNaGuMzyLhenXjSTPcxpQiosr4mqSWgA3MDzJ4K2MvxYrtcxwHTaLgkbT62Xnq1V4A50OFuRF5hWm4sUmGowAPeANrC8my58sXJWjLPic48drou5jlztJgjSBMncDmy7L8t0AO1hw5GwDuw8pmY4h7nBgIDfh6nBwkOmwAO6ZlZ0s6flgzPzTzHurwOUlcytKpzjchWIqObUDWDrcYl3CxcwwkYlwJ3cOO4HC3KA1u+J+5pADTYng390GZUm/GDp4vB52Hopyc5V+C5Os6T+xYy+j8F7P8Aqd3REhK/UePILiy4dAD55IPHFlbbXgdQDmxMkRBXmMVi3VqpadmyYGwgcAcrok6jSOnI9q4K9PCWBa7YS7i38rQy9hmQ6IgmeZS8M1ztNgC2AQbSPQrUcAwvkAB0WAWUY+wikjQwzhSpnY6uZ87qicVre6D0yCCqr8W1xaLwbX/Ks4TDzUsAWBt/7+61buqL4Ts1qTmxAiYFpm3lQUGFYDULbdiXDjx3ViqyLAggWmIlcWqx187PF12JRe++X6ElqOP95RhqGFxI8wB7fuqwEGCrxuq1dlwVQiW7R2XNUUzB9bJgSAXF0WlERKnSmIW9iW8SFZ0qu4QUgFhq5MhQmBXGyU93Uj1bpI3UoY1jrlWGFVabt/VOplADcRdpG9iPsopNHw2i4j3ssupmDw92xZaCPvddVr1A8BjiA+BIvHeOy79OnjTbPU0m7F8muCzic0gFrr9v79UkBz3ND29Abq3EAHk3SsVQZVIFN1wL238gnlWMBQAcxs9MGZ79gt4S38s9GGRZEnRZ/wCE1svN7C/7h21Klg9HxmhwNzLNiyb3P0Wnj8wZTBESJAIkyLfhefzB4ABY4g7jghXminFpE5VacS9m2MPxPhm17arW7tKGhmENLT0gbHY7rNqZu6q4EthzQQ4g9JbvsdjPlIBLndxKwxtxiTp3UVao1w01XEMB9ZsPJ/8AFp4XLSaWgwdMi32iyRk7HMZUDh1Wt+CIWlicy0NDiIsfDXEDbbddMa7Z0qyhmpLaLtMEhsETZoF/dZOUZQWnWeqbgg90GNxjqhvETccH1HK38iy8TDjp5B/EeySqcinX1MbRbTqh0g6mj5jsf/VjZjWlxG/FlfzR4YXOAmCACO/JhZGKwJc0VA7SACXAm5vb3RN+gkn2iaGXEtc59ogC97+OV6TLK4NIM0jUJ5gn18LzTY1F0dOx/hOp13izOCTPPophJRZNOuezcqMcTLWm0AkbDxOysVa7QOo3tPeSowAkEOJgib2uFSpYQucXEbmIsB4KWTF5GjDLp3mrf0jSiOFBEqwzDO03aSB++On0lKLFwZcXjlR4efF4puIGmEquyQrLQoeFlRgUWtsmgcqGiCmMtISoDg1TpUtROCBAAJVdicQgqBJugEfDXKDUXKdw6ZnlIpuTn7JDEIY+m63ummpAnskNNrJ4KaBFTA0g92x1agWgfKfB5Wri8AGiQNJ33BHsEnDnSIbDfNhCq47GkmfmAEAzae69bFKMoHs4ZxlD9Gaz/wDUTfmQqzsW4BwDruM72k9kVIg1OraRfiFaxGFplx0/NILQBY+Udrg127umZVB9QuDbucTEHclb+TZZqfFRvcHV8oI8jdVHYG4LzpPcWPtC9FlzmFp0HpbMhxuT3lVjg75KSUeLM5+TUyCdLWuYbx+6/wC4WkJH/BBrmDGocCx8wrDsyBe5rIIIjpgiR3VWniQx8uNwIHhU6NU0ejwFLRA/c6weRIJ89t1n/qeo40QHtaXAkAtF2ibmVRw2bXcRef2k/ha5pNrBoefnHG3HT3CviSpFx+55HC4joIIkk79lt4DEfBBDjO0doO8eUvPv0+KD+idJuQQZb4J+n1VZlGQLzY27LBXB0+zSL4NGnW1kFwhpmN4JupfQ+KxjYcLgkCNMTF/8UnBYepDWn5RcA2N16HD4UOcGk6GtEzBg97rWPyG2uzAxGTFhJ/bNufQnwvQ5B+n22dUn2t5+iHOc0p1WBrHtMN3Ej0ExHCRlOZVACW3aBBkmPbuVcYwjIzknKPHDLWYvaxzRG86Ta45sN4Q5VhNb+l4cJiBtbcQbJeNo/HcC97WhgcWsDYuRv3Mq5+hst0PdUqO6ASY/+X8j0lXXyMXKWODs0cwhlSi2ZGwbu30+4VHMMPpcY2Jt48J2b4qazPhtgFxIedhHbsnspamuBIJvedylnxLLFr2ujiy4/JC/ZjkKVJbCkBeEeSyniKd5Clh5VirTkKtTEpAO0ogEtt/ZMa4oEA5CbppHKW5iiSfoEVywLkw0ly5vl9i7MirsktG6fXSjsuiyQ2tTAEIEqYgJiKuYAkcQssVtIK0cxYYkER2vdYlOiXE9vC78fEUergivGmMbUc/aw7dz4WhRwrmHqEERebXTcvow0jgHV6H/AAVXN804G2keT7lbpKKtnWoRS3MfiMaI3k+0BZGYvqM6TqAdGxs6dtrFBRoueJ1NbGwJufbsvU5dh/iNcBTkENBDrtDhsROyabmSl5Lrg81qfTtJaQltqFxkkknlbGf0xFuCR22sqL6MhsWbb37qJKnRbjXBfwVYQ0EABpuYkmV6nDVAIOmQLgAA33WLgMAHD5SR6En2hblenoYxrhpeQA0XA07aiujHa7NsbSdMbjaHxBrIIN7XP1Xn6VIMcQbTN1rVIY/Q5wvNpJBjmVo5q4OoX2iRYANjbzMfytKUuR5J7WkZeGxdMvDZLYBJKoZz+om3a1tQzBMQGW8Tcx+VjVcTcgd1bwWF17eJHdYeS+EV421w6EHNK7JDaW4tIkAHxyreQ5vVHRtpJkbXj8rXxWWAMBgTv552Kza1N0yAI2I2t3T5ixxxU7s2KmNLmDuXQXEEgDuSn5LmJpuqNfGhwaWmYLnbaQPb7peXYFz6cEdJi0ibc+PRRi8ql4DTtuSI2W6cvqQUurNHHTUp9Nrbm8egCVkuHOjTckbu1fu5A8LUwOBlvSZETMfdNwzQxoY3uSTzddCVtM48k1dIp5rRjSYjUD6W7Ki1y9J+qGjRRB+YhxiNhaPyvMlpleHqq8ro8TI7k2GTZVXiCrTDuk4lnPZcxmC03RNSzsmtMwUkATmoE1LTEQFy5cpoDDrjZBp2T67LoQLhQiiOVJCnRupcxMRXr02kHVsFlaI+S8cwZWljTDDufQE/hYhc7T97WgSuvD0d+mTaLRqG/f6LMq4QknwB6XW3lWBD5eTpbABG5d5B4Vn/AIjNDgCSdjuY911bGz0ljbMbC5Y4s1C94hexwWHIAa/psIgTPr3XnG1nhuhvyzwtPCNJaBJLpgX29eVpjpdGkFte0pZ1SDnEG4aTN7G/CoGY0gWnft2C2c4w4DdLeoxJO8H1Wdk7yHafQyeIO8qZfVQTdSR6PJGaKcwZB+Uki1vp9Ej9U5k6k2k6mBVGozYkNBG2obCfwLLTpYJznHSQekXBBAncrOz99NlN1Km/XVd0EAS1g/eTP7jsBeN1vK1EqdNcPkqYWtUqvYajg0gS0DYTuO/1Wjn1R3wAANgS53/a32WXllDQ3Ykt3PPutr/hF1Avf8sHodBbJsPdRG2mU48Jvs8Thmh9wbHlejy6i6w3j5SBAN+fCxckwYZaDOq89uZX0bJatJwAFOLEA7jtPlLFCzNZpRjyrZOT4NlUnWSBphslobqPIBM8cBXmZfRotOtsuJI1NMjaxg7eirY3L4+ENUt2cIgF3jnZBWxjXWPpK6tqOfI5ZH8W6+xaDaQa0kElsk8aidiYQtrhxAYzS1zuBMk26puk0GvDmaBIvtLrcrQOZ/DcBont07H+5VEtV1z/AGXhgA90NIGhsGLN824PnwjoUKdFhdUII33u4jYAclZn/wCUdRggatUkhzdIjgAArJzDHOqu1Ogdmts1vgBcufVqFxXZ5mactzinwMzDGms8vd7DgDgBUnNRUXIqi8htt2znENF0bhIUTypKSAqNajpbQor7oWv2QA2JUP3UIgJQIWuUli5MDNqC6houjey5+iljN1z2UA1ikhMDNkLmKkxCKlKRB25SH5YNxpDTYNJurgYjolocCRMTEyurT5FGVS6OrT5NsqfRbw2EaGAgNAGlpBkne5HZU8zxVMEhoGmAC6Y6vXkqalYvOmn0iZ3IJ7k/0kYrIXWJkNcREkaQALkjdd/k3qodHowyeR7IsXgcvc8ksbLRfV3/AKV9mCDZiCfF9JN7QLq9hm6Wim2ZMNAsLuMCSLwjxWUvwmJ0udctDmu07gxsJ72Wyio0jRZHGexPnszamAc06TpILeCP525VTC5GfiFwHSAbcu8D3C9Xinsq0nPc5rfhjS5xjfcRO0lYBzrQNLZk2AO8cekqnGKfPRXneS4VyuyzgazwQwQ2Ikt4jmV57FViMc92rVTcQB2BAiRA2W5Rw7jPUYnqbJA25Cymsaa8O2BuplbSLatL0ehwWUamveNw0ncXMc+ymvX6GUwWg7zHST/1PlWsth0gDoLSHHa25I+m68zicY91QN0jSHO06QZIBsVc/gvyZubTp/0BWwuiq4bzNv4C2Msz8tbpDRLQbcgeZ2WVhZbUDnkAarl2wHcrez/9PfCph5s6qelrerWIB1W4Ej6rFNp8BlcVJRl7E1M9qFrXNJEHpJEgehPN0eEOmq0xqkbRuSuybKjUBY49LI6efv2WwzLdLg7SYaNLXO5Pot4qUvkzR5IR4RZqYjTBpuLXEQaZDSR3IPA9VnsxZa6dz5WlTyxzWOqVNIIBG49rbzcLFXDq5uEk4P8AZ4+ZxjK8b/IVaqXOJcZJ5J/tViLpjhsgeeOy85uzlOuE03uENMyFNM8IQhbgolHUCWOUCBrtkKrCt8Km5tygBrTaUY3S6Y4Tm/hMRGlcmSFyYGaRf3RtbYlN0o/hwxcxQhjdkTqKNrU3RZUgKpoIKlOFehJqt3QBQw3S6SJE7e/C1XPZUqF7WuFhZz3Oi999h4CoMp2RjG6WwQR3cImF3aXOo8S6O3S5Y45fI28sracVSdVAA+I2DaDMgGeIJ5W/+uc1pMrU2Cnrq6bnhrDIAvzK8HmWZSAxhDmx80EH0gnx2XtMpxNLMaDTUn49NoY903teQNoPeO67o5YzyVF9BmyQ8yyelxweMzbL9TGMpyNdRpIJPVB8c7p2Oo0//wCgfpAGiSC4tcOB39l9Ax+XuFENoR8SnGhzwCSJ6mkkciyyMZ+lHV3EVABTD9mkCLSbAbTtfnhbSjfQp61Tla4PK4Ku0MEkvDjyIt55TKmUaahc5kB+kuJ/aLi0byV7DLMnZQYCWgvEt0SI3sSfv7rGrMr1HVC4NJeTDQQOluwJ7dhturS45Ov+ZHJ8Yf6YuaY5tOl8NjxeCY4aTF1VoYcGoXMINgZcRZvYAgQhzz9L1ar5Y13RZ9jDeQfS6t4HA4hzG0zPwWExEAatIkk7kwBuVjJtscJtvfaFtp/MGgdN53EnaZXvf0/nbzhHNqtaajGRSgDU6RpAg+3ssHAZEx7203AjUPmBnm33W9/wW0D8MtLmtuHOiW23arWPc6ZOoyQyJRffZTynIA0TUd1F1yDLjN4nay9Jjqoc1sG7RAdado+q8piMXFRruAR0zYAf+Jzv1C4agxsBxsTu217d1OXLHFKp+jh1CnuTkyhmWD0VSLmQHdW8ndVXu4Ruqlz3Fxk8kqu83HheLkkpSbXRkSR9fwiFGAuoXkp5bZSSyrTN0woS1FFkWIh/ypScwyEDhdMQtV6o5VhwQVWWQAoHYoiTI7f6EIajiQkMmVC4BQlYgWpzm2CBuyYRcLNDBaJRkWU0h/vYIiEAQGJdSnurAagr1GgXIE9zumBWp07IamHB4T6VRpbIcDvyIH+hCajYnU3beR6D8hOiilTyyQFSwlWph65fTMOae1iIFj3C9BRqNixFhe4txdZeYECpIIOryNx/vsurSNLKrN8NOVM9llv6yp1APidD+ZHTPg/2t6niQQLyN5B7r5rh3Dnlb2WY4sbpa63Y3C+iULFl0y9HqKjA4RySqmIolpOjtGw/lLo4+SDa3YqwHEztfym4NdnK8LTKuBfUDgQTJMn2Wi3EPe17LBtpgQTeSD6iyS2kZ4A9VYotDJi5KxcEa7Uc2oabNLYHNux2be6zcwxRe6Tvsr1ep9Vj4ofddGKKXLOrBjV37KdenInjb3STcDwrDxxxz5KUNl83rcyyZm110TqJbpceiuG3KSBIgK0T1H0S6IXKjmOpjhOiy6nTXcqiWIe1CHWT9KS4XSfIAMMFdVCEhHAIVALFz6qY/r+kAb9kQ39UgKzm3Uh9/VHiRF0g9+yGBLlyMrlIEsCaPm9l1MXUxc+yzAaxu6hwuPf8FSzZSDeUwJA3ScXRaQJEprCgr/hPoZWq4Vunbf1m5BM+sBEcIzSbDb+x+EdQG3+7JkdKLYwKeFaBYeeRcmZ+oB9kupgWFsRHI8HuFcbTS4sjc/uXHsxXU3UzDtuHcFW6GI7LRFEOsRPqqxygfsMX52Xsaf8A6FKpnoY9RBqp/wCl3D41aeHxS883CVGnaff+1dpud/1j3H9r146rE1e5GssUJdNHoW4m26YzErFpVHRurLasb3/CznqsEV9RzShCPbLzqsgx+YVSsRx237+PRL+KSb7duEXC8jU66WRbYcL9mMstcREFv4SRsnPSeF5lGDYLhf2SqG5TT83sl0t00SWCEsoylPeB6pkklLqKWFSQhAVoXMN11QkcISeUwIfug1fYo332Sj+UwCriQQqrVYBn8JJF1LAltaLLlxaCuSAsjj3Qz/vZcuWQDuFzf4/pcuTAJvCGrt9Vy5N9DRM/wid8o9B+VK5IoNnKU/b/AHlcuSKQynv7Iqe65cmMf/vyibsuXKhIin/f5TXbBcuTRRzPm9k12y5crIZXdx6JfC5cpYgX7/7wkU91K5CAZylu/pcuQT7Op/76lcFy5OIMXV2S/wBvuuXKiUc3hVz/ACuXIGS3n/dkrELlykAwuXLkgP/Z"/>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sp>
        <p:nvSpPr>
          <p:cNvPr id="16391" name="AutoShape 15" descr="data:image/jpeg;base64,/9j/4AAQSkZJRgABAQAAAQABAAD/2wCEAAkGBxQTEhUUExQVFhUXFxoaFhgYFhQXFxcYFxYXFxQUFxcYHCggGBolHBQXITEhJikrLi4uFx8zODMsNygtLisBCgoKDg0OGhAQGiwkHCUsLCwsLCwsLCwsLCwsLCwsLCwsLCwsLCwsLCwsLCwsLCwsLCwsLCwsLCwsLCwsLCwsLP/AABEIALcBEwMBIgACEQEDEQH/xAAcAAAABwEBAAAAAAAAAAAAAAAAAQIDBAUGBwj/xAA/EAACAQIEAgcFBQYGAwEAAAABAhEAAwQSITEFQQYTIlFhcZEygaGxwQdSYtHwFCMzQnLhQ4KSssLxJFOiFf/EABkBAAMBAQEAAAAAAAAAAAAAAAECAwAEBf/EACcRAAICAQQBAwQDAAAAAAAAAAABAhESAyExUUETIjJhcYHwBEKh/9oADAMBAAIRAxEAPwDiIFKAowKOlGExSgKOKUBWMJijilZaPLQGoRFHFLAostANCMlApSxQisahrJQyVPw/Crz+zac+JED1aKtML0QvN7bInqx+ED40bBRm4ooreYfobaHtu7+ij4a/GrjCcCw6ezaSe8jMfVqGSDizl+Hw7uYRS3kpPyq3wnRTEvuqoPxEfISa6PfQCNgPQUQuqDE69259BQzNiZLC9Ax/iXfcix8T+VXWD6HYVN0LnvdifgIFW5vdw9SB/elC8TtvroATMRsTA5/Ghkw4ohcS4Tb/AGa8lu2izbaIUDUAkbDvFcjC13S3qNRvuPOuLXcPkd0O6uV/0kj6U0WBq2RgKl4bHFdDqPj7jRMtEbdaw4tcFraxCvsdfRh+dOZu/Xy39Koxb9RUi3jGG/a89/WlcV4HWo1yWJIOxpEsP7U3bxCtuY/q/MU7kPIz78woYjqaYBiTz+X5UfXg8vjSCT3A/Ckk/hNLiNl9RbHw+I/Ok9Z4U3A7iKBt+foaKFb6HQwPh7qcMEgDu+lRco7zR4VZffYfOjQMvA+1qK6f9ldqMNd8bx+CJXOH56fqa6R9n2NtWsJFy4iE3GMMyg/yjYnwrRdm1Y0jYRQqsPSLC/8Avt+tCqEKPPMUcUdHWMJFGBQpQrGQVLiiAo6AyBSooopS0AiQtERGo3Go921PcqQaFjUdNF6UVhEMBuY3GlHbubyQfIEx361D6N3M+EtnmFy7TqhK7eQ+NTFU65vVmA59w2pTBvdOkAAnvI9IG9BXYzE+4Af7qNUM6DluoAG53JNGV13B8DLGdPcKxhN8KQZI05SW85Hl86dRDpGbcbwo+GtL6zSIjTnAGnhRhj3+g+p0oADtWSPujSBA1Hfr3UvIAe05nfc+E6DlptTLgaA/Ekz4QN+fpT1saz2lH+VV843omJVsAbCK5T0qsZMZfHIvm/1gMT6k11OzlkwdYE6k9/fWC+0GxlxCtye2PVSQfgRRQKMyRSctAU8F0o8DrcaC0eUTSmoc6xqEqtOZKAG1OgaiswRQ2CddTSXuMDE041IuDUVkaX0Em+w50q1cYn+1JurUrh4hqL4AryoetYdgQWI03FWFp/L3ACou891PW0iIqbmWWnuOuo8aNMviTRIwNSCoAFbIOHkaMdwoUGNCjZsUZOjIoAUZqpyBRR0BR1gikoqOkigMKoLRTRrWMKWlEUkb0J0pRlwbToLdm1dt/dafc4/NTV4qefLZQNdzBO+1ZHoLfy4krydD6r2h8M1dBwXB3uvlIhSTDEExA1BGnOB76FAbKwoPZkd2pZt9ufjQdjvqNxBYADmTp5VqV4EqkBhsIMeyWIgMOYgxUbo/wXM2c5GAFwZIJJdSVEzuOdHFi5IorO8iY/CBry3bfSkZtSp1M8+1GsDs7d+vhVonCbly5cYKERQCWfNB7Mwg2JmdqB6M4ple6qaCQQWCt2RqSN43O/Ohiw5Ig5oI3Hh2VG2pjf8A7rfdG+jmGaxbulQ7MJMklTM9mD+pqv6O9H7mGfrb6W7lsofY7ZEx2tdSIB9a2OBvWxaHU6oNAASYj+Xv0p4RrkSUujAcf4eLDgBgc8nLsV10HiNawf2h2Jt2n+6xU+TCfmg9a6DiWu43FNaK5DbOX2TrIBzanaIpP2o4C2+FFm2ygKVgACVYMN+Y0netjvYVKjh/7Axs9ePZ6zq9jIbLmHhB1HmKn8N4Jcu3bNpg1rrWKBmRoDAAkQYk6jTxFdV6BdD3wro1zI9q7lZAAZDIrMGYHSSNR5Vp+OYey3WXm0ZJZWiYdVNtXjmRmI05Dw0LgjLUo4r0A4fnx9qfZRyrMVJXM63Ftq0bZiCBPdWl6MfZ/nwd1b6ot+4IsPmLM2XNcCKjAZX/AHBMjUpcaamdDeDdRaYqTcd71tlO2bK37oR5uxrd8LUu160FWFNprbB2ObqyUkmOwc9sjTcKDOtGKBKe+x52xuAu2CFuoUYiYI1BnUHxGkjxHfUzi/DXwy4W5mIN20t5DEZWzGAO+IUz412DpX0MXEjEXLarcuuL2V2aRbe2wCWkXZZIOZtxoPLm32kXiDhsLbLtZsWsltmJPW3M0XCvgG7A8oGlZxMpg6c8KDP+12UZLd2xbxNxWyg2zeum2IA5MwzAeJ5bZImTXRftVxhw9vD8PW2FAsWGe6fauC2HRLe2ysGO/OudIKEkFOw3WpFgaH9d9NtyqRYXQ/rvpZcDx+RYYdAUHeWHpS7zxt3fnRcNEgf1T8KXjANfP6Vyf3o9DiFjGHMz4a1NtageVQrCxPlUzDLofImrSIwsayihSZoqahbMwaBoGgaqcjAKVRUpd6zMg6TSjQAoDMTRijIoEVgUAGjpKijO/uoMZF30TwF+5ibTWbbPkcZiIgAyDJOm2au54cFCoE9lVzDnMa1lPszW0+FlbLWmhVd4IFwqDDq3MzJ8JrY4a5bnIScygTJIJPeJ9rX50yROTti7t7sOCDmDSvfOmoqJwVhN0KY/n8sx7XxX41KtYUu7EiBM6Tz3pdhLdtyFGYsdSNuYJphCXxJ+rtWws9p1Gilso3JCjeAJpGF4dcsB2t3OtJMuGETpyEwp5e+o/EL94fw7TXCuoHZAHcZbQVF4O/EOtm+qgHXJKye7mRyrGLng+JzMBBUazbcEOjDn+ITPh3aVMwmVbrgABm3A5+JH1phsQl0dk5nViDtKkHtK3MEVKwNgFiYAIOpA3rGK2/xA2UvMVGZQxX8U7T49kD0rJcA4a2OuE3A3VglmOupOgUHv763XFMPOYEe1EDxI8PL4VM4dgVs28u3f51jEfFYNgipZgZFgE8gAIE95iuR8Y4hde/lkhR2SNphu0fGuscavEobdq8lq4dsxHMbROm/wrmT8JPWtaZhcdR7YzEMwGY6nee/vBrMKLHo+z2YC21c2ypVWnW2Gh2Q/+wIZHpzrWcPwiWLos2wepFvMpkQMpze8HN61G4JwtosP92ZnuKzHyrStATO0LoC0j+UakUUKyJeuIjZR7WUuFUQ3tA3MzbAMzLpz1rC8Y6KHGY3DYsBbduw6FzcOtwK5eAo7K5SByls510FXFrHX8XjHtpZNixZKvdd1Oa+SrZbYJ0SDkbnty5q6T9JbeEQEI19crRbtpmlkhmcsVICqs9rYUTHH/tAuYZbt9AbmIxLXSzX2dhbsg3Mws2rf80L2STtOlZNF0rpPSro/b4hiFvYXE8PVbxmyCxtXrrNGZbo1m4rAiIB1qi6W2bKGxh7DWnFi0FuXEEF75Y9eWMdqCBHdSyRSDMvGoqdhrcofeZ/yzUcrBqbYHYb3/wC2pT4K6fI7w8wp86Tfucu+kYc9k+dIumX91Qivc2dc3UKFo2rVY2Rp7qhWU9o0+t07eFPPfgWG3I09vWhTJxB8fShRqQuUDOmgaOgascgIpSCio0rMKFEUEoEUFoUZvcDb0RNTcLcecqgGeWVW+YNTOL4e7abJcS3IAMhFEggHcAd8e6sFspBvRk60tn12HpTqsI9lfQz86zMmdB+zjpXbS1dTFXoZQvUh2CoFAiB4g9/I11k2EdgMobTNMiI5RFeXoaQwU6EEdkkaGdq7f0C6R9eme8EsuOywJKzGzANsI86KYkkbu9bJhRpqNvjr30xcxllCFUfvDB01iTzMwDvpTOIxVpwR1tsjwdZ+dSeGWLSoCCveNR7qNiFbxy3etqb1vtJlPWiSGy6ar4DXxrN9KcacWlpkuG0V/iFCy3MqAnfSaVxvpJf6+4gZTZzgCEkwFh7ZMwRM1zzpH0guspwzWwoU+0QM7L/LOpA0g6f2oWNQ90e6SthcWbthna0W7SvE3EO+edn5g7iBykH0JwXidvEWkvWjKOJ8RyII7wRB8q8tWG00jnXoD7J+BNh8J1lw3A97tFGJyoBISF5EiCT4juooDNncsywPdrVf0hsM9vIGZQTqV9rKNWirLDvIn3Vzf7WlxE22BPURDATo06FvA+lECGuKHhmHJ7Vy65EAo+czEzmJjTx7vOqbo9avM+ZLhDHmSCI5GNtKy/VlwACoIIILNlGm8ty0JHvrX8E6EYm6AWuJbHOZcjxBAAO/fQW4XsdQ4SjdWpcQ3P3eFO4i9mzKgV3UTkJA11yzvA91V/CnGGS1ZvX1e4QQvJnjuWSTApz9rs2g94MpD6kyOQ0j3cqcQXjrTM3VgxnUydIUfzZRzYzuayON6GG2mKa5inYXlW2118qdRhhBurbCiC7RGg+7M6yrg3SNmuNcudqWaEzLnVYHV5VmGzKQRt61Q4j7a7SXSv7O7IJkjsvmBjLlbb1omM30g6EYXAImI/bbs5RdtJ1SJiCQ4yMEuFYClkJBE7mAKxeM4g1+691woa4xdwohczGWIHLUk++tN016T8Pxd+85wtx3yxavpiHQMMvYNy26mCpMEDuPnWQsRz7qnIrAfZKscOALTH8L+pWB86rXuDlU7rx1OXv0HnM0k+EU0+WIt+yf130hB26XaHZo1TtxFRi+TrmtkTkTsnxpJ57bGn4hR7/18Kaxq/u2I5IT8hSxdjyVbkA237j/AKTQq5xF4s06DQd/IAfShVkjnyMPQFFRiqnKHSlomFKFBjIE6iloBNNoe0PMfOtf0f4i9w5Llq06DcsoEdwGm9Awx0SsF+tKhRlQancEuoEfH1rU9LsCxKK2WChnMvaBUfytuJ9NKsej3D8MReCJ1ZOSYJyntEgj3inemnDesMdZkyswLGTKnT10pGwo45dTWp/D7eq+fyq4xqYKx7M37nieyO/QaVmMXimnMvZ1JAXQDwHhRfuRk6ZtMHM6jTyrRdIruWxaZQNh3aSO73Vy/B8QugfxG+HL3Vd2uP32AUuIiIyiIrmlotM6VqpouTiWKkkk8xykH8oPpQXFEgabc4Gx118p+VI/eKFhk9kESNs3aiPfVLxXil+04VVVgVBmI5kRv4UFFvZIZyS3bNFZxhEcwe+PLf30FvbmBG2qg/rzrKLx6+YHVW/LX86krxzEH/DtD3+76U3pS6FWrDs0P7TEHKpg7QI8AakX+L3ZGW46A8gzQBpoNazP/wCjebQ2rY8czflT64q5oGVTpyJ+dD0pLwH1IPyX9vi+JykrfuATHtt8pqBd41fYEPddgdILMRHcQTTGH4rdX2VUbjzB9xqNexFw6i2nmGA/41lCfX+hz0/1EoXQZURGxHhGoqfa41eVQi3bgQRlAdgABAUDXQabVnExFwH+Dm8nHxg0i7xR1mbDj5ae6mwn+sTPT/UaK/xFjd62WN0aByxzie55kbxoedXHBVLL1zluSrJJARfPl+VYrA8T626loWnLuQqgwNSdz8TW66X31wmCVBqWi2IiTzcjxgH1q2kpLdkdVxe0aKi1x24r5gWKZh2ez7CmQoMaaNE1XdNMFaa7bv5P3d5ZBWFOee0r6at56+lV9njtpoAtvJJiY8O4+HxrQWlGIw1/D5WD2z1toEgmROZV7u7/ADUISk20/IZRikmjK2OD2mMZnXu2P0qvuWytx0P8pj61a4Lj2H3uFwRyy6cu7yqnv4sPdd+TNI8ogfKtHK9zNxrYNqn2hKLVaz1a4JuyB4fn+dHU4Doq5lhgbYNok7wfhTNi1DAmjwt/st5H4mjLa6dw+lc0btnbKqRKZtB7/n/em8Y37hvFY+IpsNoPfS8V/B84Hqy06jVfcnKVp/YfNCn1tzrQquZPBmAmlLSaUtVOQU1HSSKOsEOx7a+ddG4DwxXVYJAiZUwZ+R7oNc4A1ro/Q3jdu4mVoS4u+UaMOTZfmRSsxuOFYBFVmOkMh8/b099VOLxBuDEO50L5V8CWA+tXeA/eWrmWYBQg/fIDkx9Kz3FwOpCDd2J9D/1U5bhRhOl/CTaYNG5IYjYncH3ifSsvixoK6fxnCXMRhcpEOhBDNIVgDrJ5aVzfjWHNtsmZGjmjZhy508XYGgsJsP1zqwwlvtCoWDGg8qs8DqRPf9aDHRpMRmECNkTmPuLWe43rd5SFXx8frV5iNDz2XfwUVQcXxAW9lgzC/LvqOn8i2p8Ri0hn9Cptqz7vL86j27g7x6ipK3AdyPIwflVznFBACTvGvfpzqULg5A/SmsLBcxG3fNFbgDujQ7rtpM86DGSHrJzeXh5eNIVRMn1II8N9qfsLoefLk3y1oKmoAI8p5DwO1CzUHbsjxPnDR9afs2IMAjlImCdNdGoLbOsxvzWNvxCpuHBPiPCGHjpvRA0WnRbho683ngKiAJMDVpk793Md9Zz7Qr1y/iF6sM1u32QQCQWMZiCB5CfCo3HLOJvYx7WHFxsiJorFFQZFkmSFQSee9U/ELOLs3BauC8HMZVzOS07FYJzc9qrG6JSasb4XgnFxc1txE7q3efCtl0ecnENuDByyCASCIUnxE1irS4p7vUquIN0/4Y63P71Oo8zS7XDcW9q9dVbnV2P4rFiMpBhlEnUiZIGwpfTeWQ3qLHGiH0rwHVYq4ACEYlkkRo2pHuJiodvapovlsLeDMTluWSskmCRdDRO0gfCoFjambFiSVq4wC6T4CqpF+VXeBXs+4n4Gpar2OjQXuGEbRgP1BqVhdYqJYTtVY4FYAnn+X96m6R0K2Eh2pWI9hB+Jf96/lSkt0ziP5B+NfgZ+lFcivgurLqwkGd/nQqHggAgH61JNFSuLHUjD0taQKUK6TgFmioTQoBDG9O4e6yMGQkMDII3BpFq2WMAEk6ADc1vejHR63Z/e4h0D/wAqkyF8SOZoXSMza9Db904UveVbZzCIkZ+wdcvI6nSqjpFxFsOexa60n2T3ZjtA31qxwty01vO2JLZbhIygKAQEAXy1+NSL7r1QdVzsolRtmmdKnIKM1+w4i+huY251NrnbXTT8bfSucdIms9ZGHDC2JgkzOu47hVl0p4/iL7lLsooOlvUDzP3vOs7iDtTxVCtlngh2R5VNwg7S+dRuGjT3VOwqdoUjZVLg0mPtdvw0HpFYbpK5GJYDkF9comt1xG9DkDaTy8YrJcT4ety856yCYkEeApdLkfV+P5KvCvm86et2h1o/pJ9AYqfhejzjVWVvUUluC4hbubq2IjlB5dwM1a1ZHwWmA/iDfY93h3U5aszdvLG31E1G4XcIvW5UwduyZ1B5c9q0+Dw+a/eOUiFSZEaw39qm+RiiwlyLYn3zI8Nxz0qVlIMMGEQTswjfzqR0a4S9y4MykJJMzEgHTTxpfEsCWvvLAANERrpvrPhWNY3aZNgcp8438DpVhg0MkgqfMa+oqE1vC2j277E/dSCT7tfWk4LiAZzklVJ7IIho5DbWigNlD0qxbm/icOok3rtnaZPVKwVYG4JcGPw1YcQvvhcAlrPOJtk2iysD1Av5rlyyrDZgtoAxt1jRUjE8fw+DxOIuGw93FM7KhLZEt2yqiVI7Wc6iRqI3FUa8ewj23t3MK9sOysxtXWY5lJy3B1xMOMzg8mDnYgGuiHxRCXLLXoZib2Ia2jXXD2r1lc+ZszYa68PZdpllV0QiTpnYbaVWcHxjOccSzdWcPiXCz2Q1x0AMbSZAqf0b4xgcNMXcQvaDMxsoXuwrqltQGIRULZpJ1Md1V/DOI8PsjEJ/5jJeti0DFgMFzK7E6kTmQR4eNMKZxG/8e6O+5a+C3vzoYIbVJxuQWH6vNkOI7GeM+VbZjNGk9vlUSyNBUpFYOmT1FXuDHZPgI+FUSbVeWT2W/XKoavB16HyGcKu5qco7I/XIUxYXl+E/KrDq5Rf1zqTe50VsItrv7/rUW4hDWz+P/ix+lSrWxpvGLDW1/Gf9jUye9CyW1jtoyKKnLYAEefzoU2RsTBUdJJpQroPPDozRULlYw7ZYggqYPIzHxq34lwy/bUtczTG85lOu4P0qjBq+4XxG4ypaZxlLhVk6iSAJ8NaSV+BkavoEguWQD/LcLHy7Mf7ahdJeO3BfzWdFtFV/CdGLSO4/St3Y4QmHsRaTtNMkcyT7UcgBJiqJujRVXOhzRoeTajXw7Q9TQfyB4KtsdheIJDgLdA20DqeZRuY+fMCuf8awotXCgbMBzgg+RB2NaDpPwQWou2tB/MAfZPeO7u9Ky/EL7MwLGTA1O/hTRW+xmy0wGx91WGFPaEd9QMEJ274qYqQ6jxHxNSZaKL/Hg527sx386zOP6vrn6wEGdGXugD3bVp75l2/rPzrL8XtMbrkd+mu0b0NGr36NrfH8llwyzbPsYhx4ZlI/+hWhwli6PZvoR+JNfUNHwrDcNsKG/ermB0gGD56Vo8BgMK7QmIuW27s/0aqSRFM0VjA3U6tnyMtsQI0ZiYVd9qtbGDvNnOUIdlEB58ZBGm9Vv/4LuqrbxJGozFoaQDy7jWnTDYi0pygXVMBZYB8zHLroARJFTaGsr+hvCb9kXnxMQFXIJBgaltR7qTwvoZhcTnv4i/cOdi2UPkVQTIGm+lXY4NjDhGQt++YmR2MuXaJ7410NZ/g/2b3Wtq1zEhQdcoDOQO7tGJH0pkKWN3gvBbXtdWY5Z2cn3Amo54xw5P4GGzeJBUT/AJtT6VZW+hOEtD97fdvMog+A+tR8Ra4VZBk547nZvkYpxTlfFbFrEYm60upLHRQpEjeNdhBpKdGrBAPWXdfwpv61qMZ01w4Rl4dh0tZ5BulBn7ROYide/eqzCLFtV00AilcmvI6imropbfAbBJAe8Y8LY5T31HucOw6hiVxBgE+1aGg/ymtJhbUXGnxP/wAGqniP8K6R9xvlQ9R3RRaUcbM1i8WjgW7aFEBLdpszEkASTA5CkINqawI1PlUhF1qze5GK2smnYVbqex7/AKRVQBtVq3sAef1rnnukdens2SMJ7fu+n96sbxhB5VU4I6+41Z3W7I8qnJe4unaCwzzJ7o+VQuLuTcSBBBJ+FOWwQ0d/9qZxbs10GJhWn0Ap4x91k5v2V9R/DuSoPn8zRVXG440BNFTUwZIzc0oGkijFXOAWKNqIGjZhQGCU1K4XhHu3kS37RII8I1LHwEVEBrRcB4vbwti46DNiXbIoIMW7cA5vGTOngKLutgHclujICSII0NR8Xa7PmfltWI6FcVt3raWMVlZk7VlnO5MyviRy8PKtxfvaRStBRjOOWlJyNqtyVjxIMeRn5VyXHJlfKdxp6GuvcYYAkk6c/Wa5NxW4HvFhsxB9TWiaRacJ01PL5kaVLQ9tfFgfiKZ4dZ/d68/pT9i3DpH3h86g37mdMV7UXtw/vGAg6mkW+i9y9mbMgkmAZPPw2pd62Os05kfoeMzWy+zpVxDXEZTNsvPqctHRVv8AAus6j+TnWM6N37JOa2SAJzKCy5e+eXvq84H0KcWP2i4h/fHsExCrsNN9YmuvcN4QoBN7aSAJ7jE+VDHXbKotowLYAAEwAF8fdXRgc2ZyXpBdTD20w+GRrmJb2Qkl/wCto5Vrei/Cr2Hw/WcRxJL6MqgqBajUFmA7bfDzqo4x0rweBe4MOqtcYzvLH+pm1gcq5z0l6QYnGEm68JyRfZ98e176ml4GO6dGOkdviS3FW72reg6slcwGnWTodTy5ad9ch6W8R4hhb1yy+Iu5FfsAHLKNJVtNZ3nxBqk6FccuYHF27qaiYYfeU6ER+vhXaunfALfFsCL+HjrQMyHmSN7bRsdx4GjVMFnF04tcuaZ5uchcJKv5MTKt56U1d482V0a3laCu+x21BGlQmwrocl1Y1gHQwe7MKRxaRc7Rk5Ek95yAT8KKGLDo/bDQD4z5AmrhbpZiRpPy2iqHhNwhSR5ep1qY+P6sqx+8AfKe0fSajNNz2OjTaWm7NZYsklieQPyAqh44Mtu54qfyNabm8c0PzWs/0isnqLjE7aD3mkj8hv6syHDF1Pl9amqnaNROGmCfKpiPJPl+VWneTE00sUPIs1YR2B4A/wDKq/UD0+dWaaqf6amysR/ho0b+k/OpKtsP1vQ4YnYPkfmKCjXypG92UjwhvEP2wBR8QwA0gxoNaDWznU980eMxBDRptprBrW7VGa5sYTgwj2/iPyo6dGNb9KDQoXPs2MejCxRxTgFDLXbZ5tBAUZFKCUeShY1DZWjB/U04FqRZsg99azYibeIMRE1dYLpJjLYhHYryDQwHvIn40qxgVjUU/wBUBQcjYlXxLiWIug9Y5juEAfCqi2gzAsJ11EkeWoq7xQFVDjX+9aw4lg2MMQEUeRafUmpfAENy7GuhVvRhNVK7f3qZwnEtbfMpIPh9e+ptbOii8F9dut1hGUgg/XarfoEMR19xrbZJYgxudYII86z1zjl1j7U69y/lTXAsU6XS6sQSZJBI3M8q2lae5tXdHpHCcLC2wCSW3JkyW5/Gucfa5wW+ln9ptXSVXS4g0yr95Sd4O4/6p/DdI75WRdY6feJ5eNZvphxV71sIzuwkkgsY17xMHeuiTVHMk7OakBuY13zBgfUSDT9iB2FOXWQx1ExrpvFSbmEFNPhiKkVok28LdnMLtliIMZirH/UBPrWy6B9M3wRZbyDqN2CHMwPNgJ107qyvC7BJ5xV7bwKZYbaZoGdFj9pnA0Urj8KUbC3yGZlkgOdA2n3gPXzrmON7bsx5/AAQB6Ctbx7EoLYs21yrmzEAmCe8rMT41nLy6GigeCPh3IWAflTWNYtEmn7Y0orizW8jcxNVwLFs9ldCezE95UgH5U10nuv+zMMpAkSY7201571T4NSo0Z178jMvrBpPFbzNbym5cYSNGdmHoTSY+6xsnjRWYE71OtRMeFQ7BIqwsqrc4PdNNNWzQlS3HbpkQN6ssOOyf6f71VWrBDidp3GvKruykK3l9KjJVsdEHlbJvDtE8x/zokGpjv8AyosKeyPIf7qctH51N8srHhCeIDLkPiarceZarjiw0X1qgN0ksDHID41TRjasTWlWwgDz9aFDqvL0oVfAh6iKv9m/EPQ0BhvxfChQqeTGwiKGC/F8KV+x/iHoaFChmxvTiKt4Xx+FTLGGAO/wNChQcmFaceizGJEeyPU/lTd28D3fGhQpM2M9OPRBvKp5/Cow4epPtH0o6FPbFwj0LGCX7x9KdtYZAZzH0oUKG4aXQook7tTuEvLbmATPfQoU3AGl0WlnjpCxFRsRxINqQfdQoULfZsY9EJ8QPL40TXwf+qFCjQKXQuzjMuwp9uIsRyoUKVjKK6Itxw2+/nTZRTuPjR0K1sOMehvqk7vjTfVChQrWwYroDXIpi9cB0IoqFPEnLYZVF8adWyKOhRbYqSYpLzJ7Jj3VoP5W935UKFLPeh9NVZIw3sjyX5k/Sn8KR6/U0VCpS8l4+B7iI1HkazR/iN5j5UVCq/x+GS/kcoXmoUKFWIH/2Q=="/>
          <p:cNvSpPr>
            <a:spLocks noChangeAspect="1" noChangeArrowheads="1"/>
          </p:cNvSpPr>
          <p:nvPr/>
        </p:nvSpPr>
        <p:spPr bwMode="auto">
          <a:xfrm>
            <a:off x="311150" y="-216694"/>
            <a:ext cx="609600" cy="45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eaLnBrk="1" hangingPunct="1"/>
            <a:endParaRPr lang="en-US" altLang="en-US">
              <a:latin typeface="Arial" charset="0"/>
            </a:endParaRPr>
          </a:p>
        </p:txBody>
      </p:sp>
      <p:pic>
        <p:nvPicPr>
          <p:cNvPr id="16392" name="Picture 17" descr="phổ biến thời trang màu đỏ Phong cách hô vòng đeo đỏ San hô xốp trang s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71501"/>
            <a:ext cx="5334000" cy="4255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9" descr="Tròn màu đỏ và Xanh hô cb0006-2 vòng tay trang sứ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1" y="1028700"/>
            <a:ext cx="5737226"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1" descr="https://encrypted-tbn2.gstatic.com/images?q=tbn:ANd9GcT8pSDfwTPnFHjElZoCv7foJecEzKr1UPugaCybYUF7DsVLM1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5372101"/>
            <a:ext cx="4286250"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5" name="Picture 23" descr="Vòng tay đá San hô 9 l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4800600"/>
            <a:ext cx="5181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12268200" y="5248275"/>
            <a:ext cx="5791200" cy="1703761"/>
          </a:xfrm>
          <a:prstGeom prst="rect">
            <a:avLst/>
          </a:prstGeom>
        </p:spPr>
        <p:txBody>
          <a:bodyPr lIns="163284" tIns="81642" rIns="163284" bIns="81642">
            <a:spAutoFit/>
          </a:bodyPr>
          <a:lstStyle/>
          <a:p>
            <a:pPr>
              <a:defRPr/>
            </a:pP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Làm</a:t>
            </a: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đồ</a:t>
            </a: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trang</a:t>
            </a: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sức</a:t>
            </a: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trang</a:t>
            </a:r>
            <a:r>
              <a:rPr lang="en-US" sz="5000" dirty="0">
                <a:solidFill>
                  <a:srgbClr val="009900"/>
                </a:solidFill>
                <a:effectLst>
                  <a:outerShdw blurRad="38100" dist="38100" dir="2700000" algn="tl">
                    <a:srgbClr val="000000">
                      <a:alpha val="43137"/>
                    </a:srgbClr>
                  </a:outerShdw>
                </a:effectLst>
                <a:latin typeface="Arial" charset="0"/>
              </a:rPr>
              <a:t> </a:t>
            </a:r>
            <a:r>
              <a:rPr lang="en-US" sz="5000" dirty="0" err="1">
                <a:solidFill>
                  <a:srgbClr val="009900"/>
                </a:solidFill>
                <a:effectLst>
                  <a:outerShdw blurRad="38100" dist="38100" dir="2700000" algn="tl">
                    <a:srgbClr val="000000">
                      <a:alpha val="43137"/>
                    </a:srgbClr>
                  </a:outerShdw>
                </a:effectLst>
                <a:latin typeface="Arial" charset="0"/>
              </a:rPr>
              <a:t>trí</a:t>
            </a:r>
            <a:endParaRPr lang="en-US" sz="5000" dirty="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37016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wipe(down)">
                                      <p:cBhvr>
                                        <p:cTn id="7" dur="500"/>
                                        <p:tgtEl>
                                          <p:spTgt spid="72706"/>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2711"/>
                                        </p:tgtEl>
                                        <p:attrNameLst>
                                          <p:attrName>style.visibility</p:attrName>
                                        </p:attrNameLst>
                                      </p:cBhvr>
                                      <p:to>
                                        <p:strVal val="visible"/>
                                      </p:to>
                                    </p:set>
                                    <p:animEffect transition="in" filter="wipe(down)">
                                      <p:cBhvr>
                                        <p:cTn id="11" dur="500"/>
                                        <p:tgtEl>
                                          <p:spTgt spid="727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9"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1000" fill="hold"/>
                                        <p:tgtEl>
                                          <p:spTgt spid="18"/>
                                        </p:tgtEl>
                                        <p:attrNameLst>
                                          <p:attrName>ppt_x</p:attrName>
                                        </p:attrNameLst>
                                      </p:cBhvr>
                                      <p:tavLst>
                                        <p:tav tm="0">
                                          <p:val>
                                            <p:strVal val="#ppt_x-.2"/>
                                          </p:val>
                                        </p:tav>
                                        <p:tav tm="100000">
                                          <p:val>
                                            <p:strVal val="#ppt_x"/>
                                          </p:val>
                                        </p:tav>
                                      </p:tavLst>
                                    </p:anim>
                                    <p:anim calcmode="lin" valueType="num">
                                      <p:cBhvr>
                                        <p:cTn id="17"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8"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1" grpId="0" autoUpdateAnimBg="0"/>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encrypted-tbn2.gstatic.com/images?q=tbn:ANd9GcSWTfBEdapY63lThgvrZ-D3z5KCLWRtnOksEZvQ3nmTs8izJkwe5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42901"/>
            <a:ext cx="5029200" cy="4388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4" descr="https://encrypted-tbn0.gstatic.com/images?q=tbn:ANd9GcRQ3rDhzOY_JI69t7ipVzxsIQNHkmouKpaH1qGJf1KG40kmnmk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 y="5486400"/>
            <a:ext cx="49339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3"/>
          <p:cNvSpPr txBox="1">
            <a:spLocks noChangeArrowheads="1"/>
          </p:cNvSpPr>
          <p:nvPr/>
        </p:nvSpPr>
        <p:spPr bwMode="auto">
          <a:xfrm>
            <a:off x="2133600" y="4457701"/>
            <a:ext cx="60960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4300" b="1">
                <a:latin typeface="Arial" charset="0"/>
              </a:rPr>
              <a:t>San hô đá</a:t>
            </a:r>
          </a:p>
        </p:txBody>
      </p:sp>
      <p:sp>
        <p:nvSpPr>
          <p:cNvPr id="17413" name="TextBox 4"/>
          <p:cNvSpPr txBox="1">
            <a:spLocks noChangeArrowheads="1"/>
          </p:cNvSpPr>
          <p:nvPr/>
        </p:nvSpPr>
        <p:spPr bwMode="auto">
          <a:xfrm>
            <a:off x="1524000" y="8686801"/>
            <a:ext cx="56388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4300" b="1">
                <a:latin typeface="Arial" charset="0"/>
              </a:rPr>
              <a:t>Hóa thạch san hô</a:t>
            </a:r>
          </a:p>
        </p:txBody>
      </p:sp>
      <p:sp>
        <p:nvSpPr>
          <p:cNvPr id="6" name="Rectangle 5"/>
          <p:cNvSpPr>
            <a:spLocks noChangeArrowheads="1"/>
          </p:cNvSpPr>
          <p:nvPr/>
        </p:nvSpPr>
        <p:spPr bwMode="auto">
          <a:xfrm>
            <a:off x="8991600" y="1943101"/>
            <a:ext cx="7661893"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p>
            <a:pPr eaLnBrk="1" hangingPunct="1"/>
            <a:r>
              <a:rPr lang="en-US" altLang="en-US" sz="5000" b="1">
                <a:solidFill>
                  <a:srgbClr val="009900"/>
                </a:solidFill>
                <a:latin typeface="Arial" charset="0"/>
              </a:rPr>
              <a:t>- Làm vật liệu xây dựng </a:t>
            </a:r>
            <a:endParaRPr lang="en-US" altLang="en-US" sz="5000" b="1">
              <a:latin typeface="Arial" charset="0"/>
            </a:endParaRPr>
          </a:p>
        </p:txBody>
      </p:sp>
      <p:sp>
        <p:nvSpPr>
          <p:cNvPr id="7" name="TextBox 6"/>
          <p:cNvSpPr txBox="1">
            <a:spLocks noChangeArrowheads="1"/>
          </p:cNvSpPr>
          <p:nvPr/>
        </p:nvSpPr>
        <p:spPr bwMode="auto">
          <a:xfrm>
            <a:off x="7315200" y="6286500"/>
            <a:ext cx="9601200"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5000" b="1">
                <a:solidFill>
                  <a:srgbClr val="008000"/>
                </a:solidFill>
                <a:latin typeface="Arial" charset="0"/>
              </a:rPr>
              <a:t>- Là vật chỉ thị cho tầng địa chất</a:t>
            </a:r>
          </a:p>
        </p:txBody>
      </p:sp>
    </p:spTree>
    <p:extLst>
      <p:ext uri="{BB962C8B-B14F-4D97-AF65-F5344CB8AC3E}">
        <p14:creationId xmlns:p14="http://schemas.microsoft.com/office/powerpoint/2010/main" val="3490113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plus(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rames PPT 0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4"/>
          <p:cNvSpPr txBox="1">
            <a:spLocks noChangeArrowheads="1"/>
          </p:cNvSpPr>
          <p:nvPr/>
        </p:nvSpPr>
        <p:spPr bwMode="auto">
          <a:xfrm>
            <a:off x="3810000" y="6286501"/>
            <a:ext cx="50292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4300">
                <a:latin typeface="Arial" charset="0"/>
                <a:cs typeface="Arial" charset="0"/>
              </a:rPr>
              <a:t>Gỏi Sứa</a:t>
            </a:r>
          </a:p>
        </p:txBody>
      </p:sp>
      <p:pic>
        <p:nvPicPr>
          <p:cNvPr id="18436" name="Picture 6" descr="http://giaothuy.namdinh.gov.vn/Uploads/sua%20bi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1" y="685800"/>
            <a:ext cx="71183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8" descr="http://eva.vn/upload/1-2013/images/2013-02-25/136179447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571500"/>
            <a:ext cx="8572500" cy="482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8"/>
          <p:cNvSpPr>
            <a:spLocks noChangeArrowheads="1"/>
          </p:cNvSpPr>
          <p:nvPr/>
        </p:nvSpPr>
        <p:spPr bwMode="auto">
          <a:xfrm>
            <a:off x="9601200" y="6858001"/>
            <a:ext cx="5528296"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p>
            <a:pPr eaLnBrk="1" hangingPunct="1"/>
            <a:r>
              <a:rPr lang="en-US" altLang="en-US" sz="5000" b="1">
                <a:solidFill>
                  <a:srgbClr val="009900"/>
                </a:solidFill>
                <a:latin typeface="Arial" charset="0"/>
              </a:rPr>
              <a:t>- Làm thực phẩm</a:t>
            </a:r>
            <a:endParaRPr lang="en-US" altLang="en-US" sz="5000" b="1">
              <a:latin typeface="Arial" charset="0"/>
            </a:endParaRPr>
          </a:p>
        </p:txBody>
      </p:sp>
    </p:spTree>
    <p:extLst>
      <p:ext uri="{BB962C8B-B14F-4D97-AF65-F5344CB8AC3E}">
        <p14:creationId xmlns:p14="http://schemas.microsoft.com/office/powerpoint/2010/main" val="16917655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fade">
                                      <p:cBhvr>
                                        <p:cTn id="7" dur="1000"/>
                                        <p:tgtEl>
                                          <p:spTgt spid="17414"/>
                                        </p:tgtEl>
                                      </p:cBhvr>
                                    </p:animEffect>
                                    <p:anim calcmode="lin" valueType="num">
                                      <p:cBhvr>
                                        <p:cTn id="8" dur="1000" fill="hold"/>
                                        <p:tgtEl>
                                          <p:spTgt spid="17414"/>
                                        </p:tgtEl>
                                        <p:attrNameLst>
                                          <p:attrName>ppt_x</p:attrName>
                                        </p:attrNameLst>
                                      </p:cBhvr>
                                      <p:tavLst>
                                        <p:tav tm="0">
                                          <p:val>
                                            <p:strVal val="#ppt_x"/>
                                          </p:val>
                                        </p:tav>
                                        <p:tav tm="100000">
                                          <p:val>
                                            <p:strVal val="#ppt_x"/>
                                          </p:val>
                                        </p:tav>
                                      </p:tavLst>
                                    </p:anim>
                                    <p:anim calcmode="lin" valueType="num">
                                      <p:cBhvr>
                                        <p:cTn id="9" dur="1000" fill="hold"/>
                                        <p:tgtEl>
                                          <p:spTgt spid="174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457200" y="800100"/>
            <a:ext cx="8258176" cy="191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50000"/>
              </a:spcBef>
            </a:pPr>
            <a:r>
              <a:rPr lang="en-US" altLang="en-US" sz="5700">
                <a:solidFill>
                  <a:srgbClr val="0000FF"/>
                </a:solidFill>
                <a:latin typeface="Times New Roman" pitchFamily="18" charset="0"/>
                <a:cs typeface="Times New Roman" pitchFamily="18" charset="0"/>
              </a:rPr>
              <a:t>Một số loài sứa gây độc, gây ngứa cho con người</a:t>
            </a:r>
            <a:endParaRPr lang="en-US" altLang="en-US" sz="5700" u="sng">
              <a:solidFill>
                <a:srgbClr val="0000FF"/>
              </a:solidFill>
              <a:latin typeface="Times New Roman" pitchFamily="18" charset="0"/>
              <a:cs typeface="Times New Roman" pitchFamily="18" charset="0"/>
            </a:endParaRPr>
          </a:p>
        </p:txBody>
      </p:sp>
      <p:pic>
        <p:nvPicPr>
          <p:cNvPr id="18446" name="Picture 14" descr="Sứa đốt nguy hiểm tính mạng nếu không biết cách xử lý - Báo Quảng Ninh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5377" y="54770"/>
            <a:ext cx="954405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8" name="Picture 16" descr="Mùa đi biển, học ngay cách xử lý ĐÚNG khi bị sứa cắn để hết đau rát, khỏi  nhanh không bị sẹ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4798220"/>
            <a:ext cx="13992226" cy="548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98039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8446"/>
                                        </p:tgtEl>
                                        <p:attrNameLst>
                                          <p:attrName>style.visibility</p:attrName>
                                        </p:attrNameLst>
                                      </p:cBhvr>
                                      <p:to>
                                        <p:strVal val="visible"/>
                                      </p:to>
                                    </p:set>
                                    <p:animEffect transition="in" filter="barn(inVertical)">
                                      <p:cBhvr>
                                        <p:cTn id="7" dur="500"/>
                                        <p:tgtEl>
                                          <p:spTgt spid="184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nodeType="clickEffect">
                                  <p:stCondLst>
                                    <p:cond delay="0"/>
                                  </p:stCondLst>
                                  <p:childTnLst>
                                    <p:set>
                                      <p:cBhvr>
                                        <p:cTn id="11" dur="1" fill="hold">
                                          <p:stCondLst>
                                            <p:cond delay="0"/>
                                          </p:stCondLst>
                                        </p:cTn>
                                        <p:tgtEl>
                                          <p:spTgt spid="18448"/>
                                        </p:tgtEl>
                                        <p:attrNameLst>
                                          <p:attrName>style.visibility</p:attrName>
                                        </p:attrNameLst>
                                      </p:cBhvr>
                                      <p:to>
                                        <p:strVal val="visible"/>
                                      </p:to>
                                    </p:set>
                                    <p:animEffect transition="in" filter="fade">
                                      <p:cBhvr>
                                        <p:cTn id="12" dur="1000"/>
                                        <p:tgtEl>
                                          <p:spTgt spid="18448"/>
                                        </p:tgtEl>
                                      </p:cBhvr>
                                    </p:animEffect>
                                    <p:anim calcmode="lin" valueType="num">
                                      <p:cBhvr>
                                        <p:cTn id="13" dur="1000" fill="hold"/>
                                        <p:tgtEl>
                                          <p:spTgt spid="18448"/>
                                        </p:tgtEl>
                                        <p:attrNameLst>
                                          <p:attrName>ppt_x</p:attrName>
                                        </p:attrNameLst>
                                      </p:cBhvr>
                                      <p:tavLst>
                                        <p:tav tm="0">
                                          <p:val>
                                            <p:strVal val="#ppt_x"/>
                                          </p:val>
                                        </p:tav>
                                        <p:tav tm="100000">
                                          <p:val>
                                            <p:strVal val="#ppt_x"/>
                                          </p:val>
                                        </p:tav>
                                      </p:tavLst>
                                    </p:anim>
                                    <p:anim calcmode="lin" valueType="num">
                                      <p:cBhvr>
                                        <p:cTn id="14" dur="1000" fill="hold"/>
                                        <p:tgtEl>
                                          <p:spTgt spid="18448"/>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436"/>
                                        </p:tgtEl>
                                        <p:attrNameLst>
                                          <p:attrName>style.visibility</p:attrName>
                                        </p:attrNameLst>
                                      </p:cBhvr>
                                      <p:to>
                                        <p:strVal val="visible"/>
                                      </p:to>
                                    </p:set>
                                    <p:animEffect transition="in" filter="barn(inVertical)">
                                      <p:cBhvr>
                                        <p:cTn id="19"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Ngắm nhìn những Rạn san hô Great Barrier ở Ú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5364957"/>
            <a:ext cx="105156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Suy giảm san hô nghiêm trọng —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128588"/>
            <a:ext cx="10591800" cy="527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0" y="800100"/>
            <a:ext cx="7467600" cy="191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5700">
                <a:solidFill>
                  <a:srgbClr val="0000FF"/>
                </a:solidFill>
              </a:rPr>
              <a:t>   Tạo đá ngầm cản trở giao thông đường biển.</a:t>
            </a:r>
          </a:p>
        </p:txBody>
      </p:sp>
    </p:spTree>
    <p:extLst>
      <p:ext uri="{BB962C8B-B14F-4D97-AF65-F5344CB8AC3E}">
        <p14:creationId xmlns:p14="http://schemas.microsoft.com/office/powerpoint/2010/main" val="30997837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7652"/>
                                        </p:tgtEl>
                                        <p:attrNameLst>
                                          <p:attrName>style.visibility</p:attrName>
                                        </p:attrNameLst>
                                      </p:cBhvr>
                                      <p:to>
                                        <p:strVal val="visible"/>
                                      </p:to>
                                    </p:set>
                                    <p:animEffect transition="in" filter="barn(inVertical)">
                                      <p:cBhvr>
                                        <p:cTn id="7" dur="500"/>
                                        <p:tgtEl>
                                          <p:spTgt spid="27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barn(inVertical)">
                                      <p:cBhvr>
                                        <p:cTn id="12" dur="500"/>
                                        <p:tgtEl>
                                          <p:spTgt spid="276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762498" y="3301979"/>
            <a:ext cx="6939085" cy="5960317"/>
            <a:chOff x="0" y="0"/>
            <a:chExt cx="5372576" cy="4614767"/>
          </a:xfrm>
        </p:grpSpPr>
        <p:sp>
          <p:nvSpPr>
            <p:cNvPr id="3" name="Freeform 3"/>
            <p:cNvSpPr/>
            <p:nvPr/>
          </p:nvSpPr>
          <p:spPr>
            <a:xfrm>
              <a:off x="0" y="0"/>
              <a:ext cx="5372576" cy="4614767"/>
            </a:xfrm>
            <a:custGeom>
              <a:avLst/>
              <a:gdLst/>
              <a:ahLst/>
              <a:cxnLst/>
              <a:rect l="l" t="t" r="r" b="b"/>
              <a:pathLst>
                <a:path w="5372576" h="4614767">
                  <a:moveTo>
                    <a:pt x="5248116" y="4614767"/>
                  </a:moveTo>
                  <a:lnTo>
                    <a:pt x="124460" y="4614767"/>
                  </a:lnTo>
                  <a:cubicBezTo>
                    <a:pt x="55880" y="4614767"/>
                    <a:pt x="0" y="4558886"/>
                    <a:pt x="0" y="4490307"/>
                  </a:cubicBezTo>
                  <a:lnTo>
                    <a:pt x="0" y="124460"/>
                  </a:lnTo>
                  <a:cubicBezTo>
                    <a:pt x="0" y="55880"/>
                    <a:pt x="55880" y="0"/>
                    <a:pt x="124460" y="0"/>
                  </a:cubicBezTo>
                  <a:lnTo>
                    <a:pt x="5248116" y="0"/>
                  </a:lnTo>
                  <a:cubicBezTo>
                    <a:pt x="5316696" y="0"/>
                    <a:pt x="5372576" y="55880"/>
                    <a:pt x="5372576" y="124460"/>
                  </a:cubicBezTo>
                  <a:lnTo>
                    <a:pt x="5372576" y="4490307"/>
                  </a:lnTo>
                  <a:cubicBezTo>
                    <a:pt x="5372576" y="4558887"/>
                    <a:pt x="5316696" y="4614767"/>
                    <a:pt x="5248116" y="4614767"/>
                  </a:cubicBezTo>
                  <a:close/>
                </a:path>
              </a:pathLst>
            </a:custGeom>
            <a:solidFill>
              <a:srgbClr val="CED8FF"/>
            </a:solidFill>
          </p:spPr>
        </p:sp>
      </p:grpSp>
      <p:grpSp>
        <p:nvGrpSpPr>
          <p:cNvPr id="4" name="Group 4"/>
          <p:cNvGrpSpPr/>
          <p:nvPr/>
        </p:nvGrpSpPr>
        <p:grpSpPr>
          <a:xfrm>
            <a:off x="9367528" y="3301978"/>
            <a:ext cx="6939085" cy="5960317"/>
            <a:chOff x="0" y="0"/>
            <a:chExt cx="5372576" cy="4614767"/>
          </a:xfrm>
        </p:grpSpPr>
        <p:sp>
          <p:nvSpPr>
            <p:cNvPr id="5" name="Freeform 5"/>
            <p:cNvSpPr/>
            <p:nvPr/>
          </p:nvSpPr>
          <p:spPr>
            <a:xfrm>
              <a:off x="0" y="0"/>
              <a:ext cx="5372576" cy="4614767"/>
            </a:xfrm>
            <a:custGeom>
              <a:avLst/>
              <a:gdLst/>
              <a:ahLst/>
              <a:cxnLst/>
              <a:rect l="l" t="t" r="r" b="b"/>
              <a:pathLst>
                <a:path w="5372576" h="4614767">
                  <a:moveTo>
                    <a:pt x="5248116" y="4614767"/>
                  </a:moveTo>
                  <a:lnTo>
                    <a:pt x="124460" y="4614767"/>
                  </a:lnTo>
                  <a:cubicBezTo>
                    <a:pt x="55880" y="4614767"/>
                    <a:pt x="0" y="4558886"/>
                    <a:pt x="0" y="4490307"/>
                  </a:cubicBezTo>
                  <a:lnTo>
                    <a:pt x="0" y="124460"/>
                  </a:lnTo>
                  <a:cubicBezTo>
                    <a:pt x="0" y="55880"/>
                    <a:pt x="55880" y="0"/>
                    <a:pt x="124460" y="0"/>
                  </a:cubicBezTo>
                  <a:lnTo>
                    <a:pt x="5248116" y="0"/>
                  </a:lnTo>
                  <a:cubicBezTo>
                    <a:pt x="5316696" y="0"/>
                    <a:pt x="5372576" y="55880"/>
                    <a:pt x="5372576" y="124460"/>
                  </a:cubicBezTo>
                  <a:lnTo>
                    <a:pt x="5372576" y="4490307"/>
                  </a:lnTo>
                  <a:cubicBezTo>
                    <a:pt x="5372576" y="4558887"/>
                    <a:pt x="5316696" y="4614767"/>
                    <a:pt x="5248116" y="4614767"/>
                  </a:cubicBezTo>
                  <a:close/>
                </a:path>
              </a:pathLst>
            </a:custGeom>
            <a:solidFill>
              <a:srgbClr val="CED8FF"/>
            </a:solidFill>
          </p:spPr>
        </p:sp>
      </p:grpSp>
      <p:sp>
        <p:nvSpPr>
          <p:cNvPr id="6" name="TextBox 6"/>
          <p:cNvSpPr txBox="1"/>
          <p:nvPr/>
        </p:nvSpPr>
        <p:spPr>
          <a:xfrm>
            <a:off x="9929103" y="4800964"/>
            <a:ext cx="5815934" cy="1974900"/>
          </a:xfrm>
          <a:prstGeom prst="rect">
            <a:avLst/>
          </a:prstGeom>
        </p:spPr>
        <p:txBody>
          <a:bodyPr lIns="0" tIns="0" rIns="0" bIns="0" rtlCol="0" anchor="t">
            <a:spAutoFit/>
          </a:bodyPr>
          <a:lstStyle/>
          <a:p>
            <a:pPr marL="0" lvl="0" indent="0" algn="ctr">
              <a:lnSpc>
                <a:spcPts val="7679"/>
              </a:lnSpc>
              <a:spcBef>
                <a:spcPct val="0"/>
              </a:spcBef>
            </a:pPr>
            <a:r>
              <a:rPr lang="en-US" sz="6399" dirty="0" err="1" smtClean="0">
                <a:solidFill>
                  <a:srgbClr val="494949"/>
                </a:solidFill>
                <a:latin typeface="Quicksand"/>
              </a:rPr>
              <a:t>Động</a:t>
            </a:r>
            <a:r>
              <a:rPr lang="en-US" sz="6399" dirty="0" smtClean="0">
                <a:solidFill>
                  <a:srgbClr val="494949"/>
                </a:solidFill>
                <a:latin typeface="Quicksand"/>
              </a:rPr>
              <a:t> </a:t>
            </a:r>
            <a:r>
              <a:rPr lang="en-US" sz="6399" dirty="0" err="1" smtClean="0">
                <a:solidFill>
                  <a:srgbClr val="494949"/>
                </a:solidFill>
                <a:latin typeface="Quicksand"/>
              </a:rPr>
              <a:t>vật</a:t>
            </a:r>
            <a:r>
              <a:rPr lang="en-US" sz="6399" dirty="0" smtClean="0">
                <a:solidFill>
                  <a:srgbClr val="494949"/>
                </a:solidFill>
                <a:latin typeface="Quicksand"/>
              </a:rPr>
              <a:t> </a:t>
            </a:r>
            <a:r>
              <a:rPr lang="en-US" sz="6399" dirty="0" err="1" smtClean="0">
                <a:solidFill>
                  <a:srgbClr val="494949"/>
                </a:solidFill>
                <a:latin typeface="Quicksand"/>
              </a:rPr>
              <a:t>có</a:t>
            </a:r>
            <a:r>
              <a:rPr lang="en-US" sz="6399" dirty="0" smtClean="0">
                <a:solidFill>
                  <a:srgbClr val="494949"/>
                </a:solidFill>
                <a:latin typeface="Quicksand"/>
              </a:rPr>
              <a:t> </a:t>
            </a:r>
            <a:r>
              <a:rPr lang="en-US" sz="6399" dirty="0" err="1" smtClean="0">
                <a:solidFill>
                  <a:srgbClr val="494949"/>
                </a:solidFill>
                <a:latin typeface="Quicksand"/>
              </a:rPr>
              <a:t>xương</a:t>
            </a:r>
            <a:r>
              <a:rPr lang="en-US" sz="6399" dirty="0" smtClean="0">
                <a:solidFill>
                  <a:srgbClr val="494949"/>
                </a:solidFill>
                <a:latin typeface="Quicksand"/>
              </a:rPr>
              <a:t> </a:t>
            </a:r>
            <a:r>
              <a:rPr lang="en-US" sz="6399" dirty="0" err="1" smtClean="0">
                <a:solidFill>
                  <a:srgbClr val="494949"/>
                </a:solidFill>
                <a:latin typeface="Quicksand"/>
              </a:rPr>
              <a:t>sống</a:t>
            </a:r>
            <a:endParaRPr lang="en-US" sz="6399" dirty="0">
              <a:solidFill>
                <a:srgbClr val="494949"/>
              </a:solidFill>
              <a:latin typeface="Quicksand"/>
            </a:endParaRPr>
          </a:p>
        </p:txBody>
      </p:sp>
      <p:sp>
        <p:nvSpPr>
          <p:cNvPr id="7" name="TextBox 7"/>
          <p:cNvSpPr txBox="1"/>
          <p:nvPr/>
        </p:nvSpPr>
        <p:spPr>
          <a:xfrm>
            <a:off x="2542962" y="4800964"/>
            <a:ext cx="5815934" cy="2962349"/>
          </a:xfrm>
          <a:prstGeom prst="rect">
            <a:avLst/>
          </a:prstGeom>
        </p:spPr>
        <p:txBody>
          <a:bodyPr lIns="0" tIns="0" rIns="0" bIns="0" rtlCol="0" anchor="t">
            <a:spAutoFit/>
          </a:bodyPr>
          <a:lstStyle/>
          <a:p>
            <a:pPr algn="ctr">
              <a:lnSpc>
                <a:spcPts val="7679"/>
              </a:lnSpc>
            </a:pPr>
            <a:r>
              <a:rPr lang="en-US" sz="6399" dirty="0" err="1" smtClean="0">
                <a:solidFill>
                  <a:srgbClr val="494949"/>
                </a:solidFill>
                <a:latin typeface="Quicksand"/>
              </a:rPr>
              <a:t>Động</a:t>
            </a:r>
            <a:r>
              <a:rPr lang="en-US" sz="6399" dirty="0" smtClean="0">
                <a:solidFill>
                  <a:srgbClr val="494949"/>
                </a:solidFill>
                <a:latin typeface="Quicksand"/>
              </a:rPr>
              <a:t> </a:t>
            </a:r>
            <a:r>
              <a:rPr lang="en-US" sz="6399" dirty="0" err="1" smtClean="0">
                <a:solidFill>
                  <a:srgbClr val="494949"/>
                </a:solidFill>
                <a:latin typeface="Quicksand"/>
              </a:rPr>
              <a:t>vật</a:t>
            </a:r>
            <a:r>
              <a:rPr lang="en-US" sz="6399" dirty="0" smtClean="0">
                <a:solidFill>
                  <a:srgbClr val="494949"/>
                </a:solidFill>
                <a:latin typeface="Quicksand"/>
              </a:rPr>
              <a:t> </a:t>
            </a:r>
            <a:r>
              <a:rPr lang="en-US" sz="6399" dirty="0" err="1" smtClean="0">
                <a:solidFill>
                  <a:srgbClr val="494949"/>
                </a:solidFill>
                <a:latin typeface="Quicksand"/>
              </a:rPr>
              <a:t>không</a:t>
            </a:r>
            <a:r>
              <a:rPr lang="en-US" sz="6399" dirty="0" smtClean="0">
                <a:solidFill>
                  <a:srgbClr val="494949"/>
                </a:solidFill>
                <a:latin typeface="Quicksand"/>
              </a:rPr>
              <a:t> </a:t>
            </a:r>
            <a:r>
              <a:rPr lang="en-US" sz="6399" dirty="0" err="1" smtClean="0">
                <a:solidFill>
                  <a:srgbClr val="494949"/>
                </a:solidFill>
                <a:latin typeface="Quicksand"/>
              </a:rPr>
              <a:t>xương</a:t>
            </a:r>
            <a:r>
              <a:rPr lang="en-US" sz="6399" dirty="0" smtClean="0">
                <a:solidFill>
                  <a:srgbClr val="494949"/>
                </a:solidFill>
                <a:latin typeface="Quicksand"/>
              </a:rPr>
              <a:t> </a:t>
            </a:r>
            <a:r>
              <a:rPr lang="en-US" sz="6399" dirty="0" err="1" smtClean="0">
                <a:solidFill>
                  <a:srgbClr val="494949"/>
                </a:solidFill>
                <a:latin typeface="Quicksand"/>
              </a:rPr>
              <a:t>sống</a:t>
            </a:r>
            <a:endParaRPr lang="en-US" sz="6399" dirty="0">
              <a:solidFill>
                <a:srgbClr val="494949"/>
              </a:solidFill>
              <a:latin typeface="Quicksand"/>
            </a:endParaRPr>
          </a:p>
        </p:txBody>
      </p:sp>
      <p:grpSp>
        <p:nvGrpSpPr>
          <p:cNvPr id="8" name="Group 8"/>
          <p:cNvGrpSpPr/>
          <p:nvPr/>
        </p:nvGrpSpPr>
        <p:grpSpPr>
          <a:xfrm>
            <a:off x="4831298" y="2861878"/>
            <a:ext cx="1239263" cy="1239263"/>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0" name="TextBox 10"/>
          <p:cNvSpPr txBox="1"/>
          <p:nvPr/>
        </p:nvSpPr>
        <p:spPr>
          <a:xfrm>
            <a:off x="4831298" y="2760340"/>
            <a:ext cx="1239263" cy="1204214"/>
          </a:xfrm>
          <a:prstGeom prst="rect">
            <a:avLst/>
          </a:prstGeom>
        </p:spPr>
        <p:txBody>
          <a:bodyPr lIns="0" tIns="0" rIns="0" bIns="0" rtlCol="0" anchor="t">
            <a:spAutoFit/>
          </a:bodyPr>
          <a:lstStyle/>
          <a:p>
            <a:pPr marL="0" lvl="1" indent="0" algn="ctr">
              <a:lnSpc>
                <a:spcPts val="10047"/>
              </a:lnSpc>
              <a:spcBef>
                <a:spcPct val="0"/>
              </a:spcBef>
            </a:pPr>
            <a:r>
              <a:rPr lang="en-US" sz="6399" u="none" dirty="0">
                <a:solidFill>
                  <a:srgbClr val="494949"/>
                </a:solidFill>
                <a:latin typeface="Quicksand"/>
              </a:rPr>
              <a:t>1</a:t>
            </a:r>
          </a:p>
        </p:txBody>
      </p:sp>
      <p:grpSp>
        <p:nvGrpSpPr>
          <p:cNvPr id="11" name="Group 11"/>
          <p:cNvGrpSpPr/>
          <p:nvPr/>
        </p:nvGrpSpPr>
        <p:grpSpPr>
          <a:xfrm>
            <a:off x="12217439" y="2861878"/>
            <a:ext cx="1239263" cy="1239263"/>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3" name="TextBox 13"/>
          <p:cNvSpPr txBox="1"/>
          <p:nvPr/>
        </p:nvSpPr>
        <p:spPr>
          <a:xfrm>
            <a:off x="12217439" y="2760340"/>
            <a:ext cx="1239263" cy="1204214"/>
          </a:xfrm>
          <a:prstGeom prst="rect">
            <a:avLst/>
          </a:prstGeom>
        </p:spPr>
        <p:txBody>
          <a:bodyPr lIns="0" tIns="0" rIns="0" bIns="0" rtlCol="0" anchor="t">
            <a:spAutoFit/>
          </a:bodyPr>
          <a:lstStyle/>
          <a:p>
            <a:pPr marL="0" lvl="1" indent="0" algn="ctr">
              <a:lnSpc>
                <a:spcPts val="10047"/>
              </a:lnSpc>
              <a:spcBef>
                <a:spcPct val="0"/>
              </a:spcBef>
            </a:pPr>
            <a:r>
              <a:rPr lang="en-US" sz="6399" u="none" dirty="0">
                <a:solidFill>
                  <a:srgbClr val="494949"/>
                </a:solidFill>
                <a:latin typeface="Quicksand"/>
              </a:rPr>
              <a:t>2</a:t>
            </a:r>
          </a:p>
        </p:txBody>
      </p:sp>
      <p:grpSp>
        <p:nvGrpSpPr>
          <p:cNvPr id="14" name="Group 2"/>
          <p:cNvGrpSpPr/>
          <p:nvPr/>
        </p:nvGrpSpPr>
        <p:grpSpPr>
          <a:xfrm>
            <a:off x="5201278" y="128607"/>
            <a:ext cx="7000610" cy="2878999"/>
            <a:chOff x="0" y="0"/>
            <a:chExt cx="5420212" cy="2229061"/>
          </a:xfrm>
        </p:grpSpPr>
        <p:sp>
          <p:nvSpPr>
            <p:cNvPr id="15" name="Freeform 3"/>
            <p:cNvSpPr/>
            <p:nvPr/>
          </p:nvSpPr>
          <p:spPr>
            <a:xfrm>
              <a:off x="0" y="0"/>
              <a:ext cx="5420212" cy="2229061"/>
            </a:xfrm>
            <a:custGeom>
              <a:avLst/>
              <a:gdLst/>
              <a:ahLst/>
              <a:cxnLst/>
              <a:rect l="l" t="t" r="r" b="b"/>
              <a:pathLst>
                <a:path w="5420212" h="2229061">
                  <a:moveTo>
                    <a:pt x="5295752" y="2229060"/>
                  </a:moveTo>
                  <a:lnTo>
                    <a:pt x="124460" y="2229060"/>
                  </a:lnTo>
                  <a:cubicBezTo>
                    <a:pt x="55880" y="2229060"/>
                    <a:pt x="0" y="2173181"/>
                    <a:pt x="0" y="2104601"/>
                  </a:cubicBezTo>
                  <a:lnTo>
                    <a:pt x="0" y="124460"/>
                  </a:lnTo>
                  <a:cubicBezTo>
                    <a:pt x="0" y="55880"/>
                    <a:pt x="55880" y="0"/>
                    <a:pt x="124460" y="0"/>
                  </a:cubicBezTo>
                  <a:lnTo>
                    <a:pt x="5295752" y="0"/>
                  </a:lnTo>
                  <a:cubicBezTo>
                    <a:pt x="5364332" y="0"/>
                    <a:pt x="5420212" y="55880"/>
                    <a:pt x="5420212" y="124460"/>
                  </a:cubicBezTo>
                  <a:lnTo>
                    <a:pt x="5420212" y="2104601"/>
                  </a:lnTo>
                  <a:cubicBezTo>
                    <a:pt x="5420212" y="2173181"/>
                    <a:pt x="5364332" y="2229061"/>
                    <a:pt x="5295752" y="2229061"/>
                  </a:cubicBezTo>
                  <a:close/>
                </a:path>
              </a:pathLst>
            </a:custGeom>
            <a:solidFill>
              <a:srgbClr val="CED8FF"/>
            </a:solidFill>
          </p:spPr>
        </p:sp>
      </p:grpSp>
      <p:sp>
        <p:nvSpPr>
          <p:cNvPr id="16" name="TextBox 15"/>
          <p:cNvSpPr txBox="1"/>
          <p:nvPr/>
        </p:nvSpPr>
        <p:spPr>
          <a:xfrm>
            <a:off x="6858000" y="952500"/>
            <a:ext cx="4419600" cy="1107996"/>
          </a:xfrm>
          <a:prstGeom prst="rect">
            <a:avLst/>
          </a:prstGeom>
          <a:noFill/>
        </p:spPr>
        <p:txBody>
          <a:bodyPr wrap="square" rtlCol="0">
            <a:spAutoFit/>
          </a:bodyPr>
          <a:lstStyle/>
          <a:p>
            <a:pPr algn="ctr"/>
            <a:r>
              <a:rPr lang="en-US" sz="6600" dirty="0" err="1" smtClean="0">
                <a:latin typeface="Quicksand" charset="0"/>
              </a:rPr>
              <a:t>Động</a:t>
            </a:r>
            <a:r>
              <a:rPr lang="en-US" sz="6600" dirty="0" smtClean="0">
                <a:latin typeface="Quicksand" charset="0"/>
              </a:rPr>
              <a:t> </a:t>
            </a:r>
            <a:r>
              <a:rPr lang="en-US" sz="6600" dirty="0" err="1" smtClean="0">
                <a:latin typeface="Quicksand" charset="0"/>
              </a:rPr>
              <a:t>vật</a:t>
            </a:r>
            <a:endParaRPr lang="en-US" sz="6600" dirty="0">
              <a:latin typeface="Quicksand" charset="0"/>
            </a:endParaRPr>
          </a:p>
        </p:txBody>
      </p:sp>
    </p:spTree>
    <p:extLst>
      <p:ext uri="{BB962C8B-B14F-4D97-AF65-F5344CB8AC3E}">
        <p14:creationId xmlns:p14="http://schemas.microsoft.com/office/powerpoint/2010/main" val="20768311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barn(inVertical)">
                                      <p:cBhvr>
                                        <p:cTn id="5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42900"/>
            <a:ext cx="18288000" cy="10287000"/>
            <a:chOff x="0" y="0"/>
            <a:chExt cx="24384000" cy="13716000"/>
          </a:xfrm>
        </p:grpSpPr>
        <p:pic>
          <p:nvPicPr>
            <p:cNvPr id="3" name="Picture 3"/>
            <p:cNvPicPr>
              <a:picLocks noChangeAspect="1"/>
            </p:cNvPicPr>
            <p:nvPr/>
          </p:nvPicPr>
          <p:blipFill>
            <a:blip r:embed="rId2"/>
            <a:srcRect t="31250" b="31250"/>
            <a:stretch>
              <a:fillRect/>
            </a:stretch>
          </p:blipFill>
          <p:spPr>
            <a:xfrm>
              <a:off x="0" y="0"/>
              <a:ext cx="24384000" cy="13716000"/>
            </a:xfrm>
            <a:prstGeom prst="rect">
              <a:avLst/>
            </a:prstGeom>
          </p:spPr>
        </p:pic>
      </p:grpSp>
      <p:sp>
        <p:nvSpPr>
          <p:cNvPr id="4" name="TextBox 4"/>
          <p:cNvSpPr txBox="1"/>
          <p:nvPr/>
        </p:nvSpPr>
        <p:spPr>
          <a:xfrm>
            <a:off x="1383917" y="1866900"/>
            <a:ext cx="15608681" cy="7478970"/>
          </a:xfrm>
          <a:prstGeom prst="rect">
            <a:avLst/>
          </a:prstGeom>
        </p:spPr>
        <p:txBody>
          <a:bodyPr wrap="square" lIns="0" tIns="0" rIns="0" bIns="0" rtlCol="0" anchor="t">
            <a:spAutoFit/>
          </a:bodyPr>
          <a:lstStyle/>
          <a:p>
            <a:r>
              <a:rPr lang="en-US" sz="5400" dirty="0"/>
              <a:t>- </a:t>
            </a:r>
            <a:r>
              <a:rPr lang="en-US" sz="5400" dirty="0" err="1"/>
              <a:t>Đặc</a:t>
            </a:r>
            <a:r>
              <a:rPr lang="en-US" sz="5400" dirty="0"/>
              <a:t> </a:t>
            </a:r>
            <a:r>
              <a:rPr lang="en-US" sz="5400" dirty="0" err="1"/>
              <a:t>điểm</a:t>
            </a:r>
            <a:r>
              <a:rPr lang="en-US" sz="5400" dirty="0"/>
              <a:t> </a:t>
            </a:r>
            <a:r>
              <a:rPr lang="en-US" sz="5400" dirty="0" err="1"/>
              <a:t>nhận</a:t>
            </a:r>
            <a:r>
              <a:rPr lang="en-US" sz="5400" dirty="0"/>
              <a:t> </a:t>
            </a:r>
            <a:r>
              <a:rPr lang="en-US" sz="5400" dirty="0" err="1"/>
              <a:t>biết</a:t>
            </a:r>
            <a:r>
              <a:rPr lang="en-US" sz="5400" dirty="0"/>
              <a:t> </a:t>
            </a:r>
            <a:r>
              <a:rPr lang="en-US" sz="5400" dirty="0" err="1"/>
              <a:t>của</a:t>
            </a:r>
            <a:r>
              <a:rPr lang="en-US" sz="5400" dirty="0"/>
              <a:t> </a:t>
            </a:r>
            <a:r>
              <a:rPr lang="en-US" sz="5400" dirty="0" err="1"/>
              <a:t>động</a:t>
            </a:r>
            <a:r>
              <a:rPr lang="en-US" sz="5400" dirty="0"/>
              <a:t> </a:t>
            </a:r>
            <a:r>
              <a:rPr lang="en-US" sz="5400" dirty="0" err="1"/>
              <a:t>vật</a:t>
            </a:r>
            <a:r>
              <a:rPr lang="en-US" sz="5400" dirty="0"/>
              <a:t> </a:t>
            </a:r>
            <a:r>
              <a:rPr lang="en-US" sz="5400" dirty="0" err="1"/>
              <a:t>ngành</a:t>
            </a:r>
            <a:r>
              <a:rPr lang="en-US" sz="5400" dirty="0"/>
              <a:t> </a:t>
            </a:r>
            <a:r>
              <a:rPr lang="en-US" sz="5400" dirty="0" err="1"/>
              <a:t>Ruột</a:t>
            </a:r>
            <a:r>
              <a:rPr lang="en-US" sz="5400" dirty="0"/>
              <a:t> </a:t>
            </a:r>
            <a:r>
              <a:rPr lang="en-US" sz="5400" dirty="0" err="1"/>
              <a:t>khoang</a:t>
            </a:r>
            <a:r>
              <a:rPr lang="en-US" sz="5400" dirty="0"/>
              <a:t>: </a:t>
            </a:r>
            <a:r>
              <a:rPr lang="en-US" sz="5400" dirty="0" err="1"/>
              <a:t>cơ</a:t>
            </a:r>
            <a:r>
              <a:rPr lang="en-US" sz="5400" dirty="0"/>
              <a:t> </a:t>
            </a:r>
            <a:r>
              <a:rPr lang="en-US" sz="5400" dirty="0" err="1"/>
              <a:t>thể</a:t>
            </a:r>
            <a:r>
              <a:rPr lang="en-US" sz="5400" dirty="0"/>
              <a:t> </a:t>
            </a:r>
            <a:r>
              <a:rPr lang="en-US" sz="5400" dirty="0" err="1"/>
              <a:t>đối</a:t>
            </a:r>
            <a:r>
              <a:rPr lang="en-US" sz="5400" dirty="0"/>
              <a:t> </a:t>
            </a:r>
            <a:r>
              <a:rPr lang="en-US" sz="5400" dirty="0" err="1"/>
              <a:t>xứng</a:t>
            </a:r>
            <a:r>
              <a:rPr lang="en-US" sz="5400" dirty="0"/>
              <a:t> </a:t>
            </a:r>
            <a:r>
              <a:rPr lang="en-US" sz="5400" dirty="0" err="1"/>
              <a:t>tỏa</a:t>
            </a:r>
            <a:r>
              <a:rPr lang="en-US" sz="5400" dirty="0"/>
              <a:t> </a:t>
            </a:r>
            <a:r>
              <a:rPr lang="en-US" sz="5400" dirty="0" err="1"/>
              <a:t>tròn</a:t>
            </a:r>
            <a:r>
              <a:rPr lang="en-US" sz="5400" dirty="0"/>
              <a:t>.</a:t>
            </a:r>
          </a:p>
          <a:p>
            <a:r>
              <a:rPr lang="en-US" sz="5400" dirty="0"/>
              <a:t>- </a:t>
            </a:r>
            <a:r>
              <a:rPr lang="en-US" sz="5400" dirty="0" err="1"/>
              <a:t>Đa</a:t>
            </a:r>
            <a:r>
              <a:rPr lang="en-US" sz="5400" dirty="0"/>
              <a:t> </a:t>
            </a:r>
            <a:r>
              <a:rPr lang="en-US" sz="5400" dirty="0" err="1"/>
              <a:t>số</a:t>
            </a:r>
            <a:r>
              <a:rPr lang="en-US" sz="5400" dirty="0"/>
              <a:t> </a:t>
            </a:r>
            <a:r>
              <a:rPr lang="en-US" sz="5400" dirty="0" err="1"/>
              <a:t>sống</a:t>
            </a:r>
            <a:r>
              <a:rPr lang="en-US" sz="5400" dirty="0"/>
              <a:t> ở </a:t>
            </a:r>
            <a:r>
              <a:rPr lang="en-US" sz="5400" dirty="0" err="1"/>
              <a:t>biển</a:t>
            </a:r>
            <a:r>
              <a:rPr lang="en-US" sz="5400" dirty="0"/>
              <a:t>, </a:t>
            </a:r>
            <a:r>
              <a:rPr lang="en-US" sz="5400" dirty="0" err="1"/>
              <a:t>số</a:t>
            </a:r>
            <a:r>
              <a:rPr lang="en-US" sz="5400" dirty="0"/>
              <a:t> </a:t>
            </a:r>
            <a:r>
              <a:rPr lang="en-US" sz="5400" dirty="0" err="1"/>
              <a:t>ít</a:t>
            </a:r>
            <a:r>
              <a:rPr lang="en-US" sz="5400" dirty="0"/>
              <a:t> </a:t>
            </a:r>
            <a:r>
              <a:rPr lang="en-US" sz="5400" dirty="0" err="1"/>
              <a:t>sống</a:t>
            </a:r>
            <a:r>
              <a:rPr lang="en-US" sz="5400" dirty="0"/>
              <a:t> ở </a:t>
            </a:r>
            <a:r>
              <a:rPr lang="en-US" sz="5400" dirty="0" err="1"/>
              <a:t>nước</a:t>
            </a:r>
            <a:r>
              <a:rPr lang="en-US" sz="5400" dirty="0"/>
              <a:t> </a:t>
            </a:r>
            <a:r>
              <a:rPr lang="en-US" sz="5400" dirty="0" err="1"/>
              <a:t>ngọt</a:t>
            </a:r>
            <a:r>
              <a:rPr lang="en-US" sz="5400" dirty="0"/>
              <a:t>: </a:t>
            </a:r>
            <a:r>
              <a:rPr lang="en-US" sz="5400" dirty="0" err="1"/>
              <a:t>thuỷ</a:t>
            </a:r>
            <a:r>
              <a:rPr lang="en-US" sz="5400" dirty="0"/>
              <a:t> </a:t>
            </a:r>
            <a:r>
              <a:rPr lang="en-US" sz="5400" dirty="0" err="1"/>
              <a:t>tức</a:t>
            </a:r>
            <a:r>
              <a:rPr lang="en-US" sz="5400" dirty="0"/>
              <a:t>.</a:t>
            </a:r>
          </a:p>
          <a:p>
            <a:r>
              <a:rPr lang="en-US" sz="5400" dirty="0"/>
              <a:t>- </a:t>
            </a:r>
            <a:r>
              <a:rPr lang="en-US" sz="5400" dirty="0" err="1"/>
              <a:t>Vai</a:t>
            </a:r>
            <a:r>
              <a:rPr lang="en-US" sz="5400" dirty="0"/>
              <a:t> </a:t>
            </a:r>
            <a:r>
              <a:rPr lang="en-US" sz="5400" dirty="0" err="1"/>
              <a:t>trò</a:t>
            </a:r>
            <a:r>
              <a:rPr lang="en-US" sz="5400" dirty="0"/>
              <a:t>:</a:t>
            </a:r>
          </a:p>
          <a:p>
            <a:r>
              <a:rPr lang="en-US" sz="5400" dirty="0"/>
              <a:t>+ </a:t>
            </a:r>
            <a:r>
              <a:rPr lang="en-US" sz="5400" dirty="0" err="1"/>
              <a:t>Sử</a:t>
            </a:r>
            <a:r>
              <a:rPr lang="en-US" sz="5400" dirty="0"/>
              <a:t> </a:t>
            </a:r>
            <a:r>
              <a:rPr lang="en-US" sz="5400" dirty="0" err="1"/>
              <a:t>dụng</a:t>
            </a:r>
            <a:r>
              <a:rPr lang="en-US" sz="5400" dirty="0"/>
              <a:t> </a:t>
            </a:r>
            <a:r>
              <a:rPr lang="en-US" sz="5400" dirty="0" err="1"/>
              <a:t>làm</a:t>
            </a:r>
            <a:r>
              <a:rPr lang="en-US" sz="5400" dirty="0"/>
              <a:t> </a:t>
            </a:r>
            <a:r>
              <a:rPr lang="en-US" sz="5400" dirty="0" err="1"/>
              <a:t>thức</a:t>
            </a:r>
            <a:r>
              <a:rPr lang="en-US" sz="5400" dirty="0"/>
              <a:t> </a:t>
            </a:r>
            <a:r>
              <a:rPr lang="en-US" sz="5400" dirty="0" err="1"/>
              <a:t>ăn</a:t>
            </a:r>
            <a:r>
              <a:rPr lang="en-US" sz="5400" dirty="0"/>
              <a:t> </a:t>
            </a:r>
            <a:r>
              <a:rPr lang="en-US" sz="5400" dirty="0" err="1"/>
              <a:t>cho</a:t>
            </a:r>
            <a:r>
              <a:rPr lang="en-US" sz="5400" dirty="0"/>
              <a:t> con </a:t>
            </a:r>
            <a:r>
              <a:rPr lang="en-US" sz="5400" dirty="0" err="1"/>
              <a:t>người</a:t>
            </a:r>
            <a:r>
              <a:rPr lang="en-US" sz="5400" dirty="0"/>
              <a:t>.</a:t>
            </a:r>
          </a:p>
          <a:p>
            <a:r>
              <a:rPr lang="en-US" sz="5400" dirty="0"/>
              <a:t>+ </a:t>
            </a:r>
            <a:r>
              <a:rPr lang="en-US" sz="5400" dirty="0" err="1"/>
              <a:t>Cung</a:t>
            </a:r>
            <a:r>
              <a:rPr lang="en-US" sz="5400" dirty="0"/>
              <a:t> </a:t>
            </a:r>
            <a:r>
              <a:rPr lang="en-US" sz="5400" dirty="0" err="1"/>
              <a:t>cấp</a:t>
            </a:r>
            <a:r>
              <a:rPr lang="en-US" sz="5400" dirty="0"/>
              <a:t> </a:t>
            </a:r>
            <a:r>
              <a:rPr lang="en-US" sz="5400" dirty="0" err="1"/>
              <a:t>nơi</a:t>
            </a:r>
            <a:r>
              <a:rPr lang="en-US" sz="5400" dirty="0"/>
              <a:t> </a:t>
            </a:r>
            <a:r>
              <a:rPr lang="en-US" sz="5400" dirty="0" err="1"/>
              <a:t>ẩn</a:t>
            </a:r>
            <a:r>
              <a:rPr lang="en-US" sz="5400" dirty="0"/>
              <a:t> </a:t>
            </a:r>
            <a:r>
              <a:rPr lang="en-US" sz="5400" dirty="0" err="1"/>
              <a:t>nấp</a:t>
            </a:r>
            <a:r>
              <a:rPr lang="en-US" sz="5400" dirty="0"/>
              <a:t> </a:t>
            </a:r>
            <a:r>
              <a:rPr lang="en-US" sz="5400" dirty="0" err="1"/>
              <a:t>cho</a:t>
            </a:r>
            <a:r>
              <a:rPr lang="en-US" sz="5400" dirty="0"/>
              <a:t> </a:t>
            </a:r>
            <a:r>
              <a:rPr lang="en-US" sz="5400" dirty="0" err="1"/>
              <a:t>các</a:t>
            </a:r>
            <a:r>
              <a:rPr lang="en-US" sz="5400" dirty="0"/>
              <a:t> </a:t>
            </a:r>
            <a:r>
              <a:rPr lang="en-US" sz="5400" dirty="0" err="1"/>
              <a:t>động</a:t>
            </a:r>
            <a:r>
              <a:rPr lang="en-US" sz="5400" dirty="0"/>
              <a:t> </a:t>
            </a:r>
            <a:r>
              <a:rPr lang="en-US" sz="5400" dirty="0" err="1"/>
              <a:t>vật</a:t>
            </a:r>
            <a:r>
              <a:rPr lang="en-US" sz="5400" dirty="0"/>
              <a:t> </a:t>
            </a:r>
            <a:r>
              <a:rPr lang="en-US" sz="5400" dirty="0" err="1"/>
              <a:t>khác</a:t>
            </a:r>
            <a:r>
              <a:rPr lang="en-US" sz="5400" dirty="0"/>
              <a:t>.</a:t>
            </a:r>
          </a:p>
          <a:p>
            <a:r>
              <a:rPr lang="en-US" sz="5400" dirty="0"/>
              <a:t>+ </a:t>
            </a:r>
            <a:r>
              <a:rPr lang="en-US" sz="5400" dirty="0" err="1"/>
              <a:t>Tạo</a:t>
            </a:r>
            <a:r>
              <a:rPr lang="en-US" sz="5400" dirty="0"/>
              <a:t> </a:t>
            </a:r>
            <a:r>
              <a:rPr lang="en-US" sz="5400" dirty="0" err="1"/>
              <a:t>cảnh</a:t>
            </a:r>
            <a:r>
              <a:rPr lang="en-US" sz="5400" dirty="0"/>
              <a:t> </a:t>
            </a:r>
            <a:r>
              <a:rPr lang="en-US" sz="5400" dirty="0" err="1"/>
              <a:t>quan</a:t>
            </a:r>
            <a:r>
              <a:rPr lang="en-US" sz="5400" dirty="0"/>
              <a:t> </a:t>
            </a:r>
            <a:r>
              <a:rPr lang="en-US" sz="5400" dirty="0" err="1"/>
              <a:t>thiên</a:t>
            </a:r>
            <a:r>
              <a:rPr lang="en-US" sz="5400" dirty="0"/>
              <a:t> </a:t>
            </a:r>
            <a:r>
              <a:rPr lang="en-US" sz="5400" dirty="0" err="1"/>
              <a:t>nhiên</a:t>
            </a:r>
            <a:r>
              <a:rPr lang="en-US" sz="5400" dirty="0"/>
              <a:t> </a:t>
            </a:r>
            <a:r>
              <a:rPr lang="en-US" sz="5400" dirty="0" err="1"/>
              <a:t>độc</a:t>
            </a:r>
            <a:r>
              <a:rPr lang="en-US" sz="5400" dirty="0"/>
              <a:t> </a:t>
            </a:r>
            <a:r>
              <a:rPr lang="en-US" sz="5400" dirty="0" err="1"/>
              <a:t>đáo</a:t>
            </a:r>
            <a:r>
              <a:rPr lang="en-US" sz="5400" dirty="0"/>
              <a:t> ở </a:t>
            </a:r>
            <a:r>
              <a:rPr lang="en-US" sz="5400" dirty="0" err="1"/>
              <a:t>biển</a:t>
            </a:r>
            <a:r>
              <a:rPr lang="en-US" sz="5400" dirty="0"/>
              <a:t>.</a:t>
            </a:r>
          </a:p>
          <a:p>
            <a:r>
              <a:rPr lang="en-US" sz="5400" dirty="0"/>
              <a:t>- </a:t>
            </a:r>
            <a:r>
              <a:rPr lang="en-US" sz="5400" dirty="0" err="1"/>
              <a:t>Tác</a:t>
            </a:r>
            <a:r>
              <a:rPr lang="en-US" sz="5400" dirty="0"/>
              <a:t> </a:t>
            </a:r>
            <a:r>
              <a:rPr lang="en-US" sz="5400" dirty="0" err="1"/>
              <a:t>hại</a:t>
            </a:r>
            <a:r>
              <a:rPr lang="en-US" sz="5400" dirty="0"/>
              <a:t>: </a:t>
            </a:r>
            <a:r>
              <a:rPr lang="en-US" sz="5400" dirty="0" err="1"/>
              <a:t>Một</a:t>
            </a:r>
            <a:r>
              <a:rPr lang="en-US" sz="5400" dirty="0"/>
              <a:t> </a:t>
            </a:r>
            <a:r>
              <a:rPr lang="en-US" sz="5400" dirty="0" err="1"/>
              <a:t>số</a:t>
            </a:r>
            <a:r>
              <a:rPr lang="en-US" sz="5400" dirty="0"/>
              <a:t> </a:t>
            </a:r>
            <a:r>
              <a:rPr lang="en-US" sz="5400" dirty="0" err="1"/>
              <a:t>loài</a:t>
            </a:r>
            <a:r>
              <a:rPr lang="en-US" sz="5400" dirty="0"/>
              <a:t> </a:t>
            </a:r>
            <a:r>
              <a:rPr lang="en-US" sz="5400" dirty="0" err="1"/>
              <a:t>có</a:t>
            </a:r>
            <a:r>
              <a:rPr lang="en-US" sz="5400" dirty="0"/>
              <a:t> </a:t>
            </a:r>
            <a:r>
              <a:rPr lang="en-US" sz="5400" dirty="0" err="1"/>
              <a:t>độc</a:t>
            </a:r>
            <a:r>
              <a:rPr lang="en-US" sz="5400" dirty="0"/>
              <a:t> </a:t>
            </a:r>
            <a:r>
              <a:rPr lang="en-US" sz="5400" dirty="0" err="1"/>
              <a:t>tính</a:t>
            </a:r>
            <a:r>
              <a:rPr lang="en-US" sz="5400" dirty="0"/>
              <a:t> </a:t>
            </a:r>
            <a:r>
              <a:rPr lang="en-US" sz="5400" dirty="0" err="1"/>
              <a:t>gây</a:t>
            </a:r>
            <a:r>
              <a:rPr lang="en-US" sz="5400" dirty="0"/>
              <a:t> </a:t>
            </a:r>
            <a:r>
              <a:rPr lang="en-US" sz="5400" dirty="0" err="1"/>
              <a:t>tổn</a:t>
            </a:r>
            <a:r>
              <a:rPr lang="en-US" sz="5400" dirty="0"/>
              <a:t> </a:t>
            </a:r>
            <a:r>
              <a:rPr lang="en-US" sz="5400" dirty="0" err="1"/>
              <a:t>thương</a:t>
            </a:r>
            <a:r>
              <a:rPr lang="en-US" sz="5400" dirty="0"/>
              <a:t> </a:t>
            </a:r>
            <a:r>
              <a:rPr lang="en-US" sz="5400" dirty="0" err="1"/>
              <a:t>cho</a:t>
            </a:r>
            <a:r>
              <a:rPr lang="en-US" sz="5400" dirty="0"/>
              <a:t> con </a:t>
            </a:r>
            <a:r>
              <a:rPr lang="en-US" sz="5400" dirty="0" err="1"/>
              <a:t>người</a:t>
            </a:r>
            <a:r>
              <a:rPr lang="en-US" sz="5400" dirty="0"/>
              <a:t> </a:t>
            </a:r>
            <a:r>
              <a:rPr lang="en-US" sz="5400" dirty="0" err="1"/>
              <a:t>và</a:t>
            </a:r>
            <a:r>
              <a:rPr lang="en-US" sz="5400" dirty="0"/>
              <a:t> </a:t>
            </a:r>
            <a:r>
              <a:rPr lang="en-US" sz="5400" dirty="0" err="1"/>
              <a:t>động</a:t>
            </a:r>
            <a:r>
              <a:rPr lang="en-US" sz="5400" dirty="0"/>
              <a:t> </a:t>
            </a:r>
            <a:r>
              <a:rPr lang="en-US" sz="5400" dirty="0" err="1"/>
              <a:t>vật</a:t>
            </a:r>
            <a:r>
              <a:rPr lang="en-US" sz="5400" dirty="0"/>
              <a:t> </a:t>
            </a:r>
            <a:r>
              <a:rPr lang="en-US" sz="5400" dirty="0" err="1"/>
              <a:t>khi</a:t>
            </a:r>
            <a:r>
              <a:rPr lang="en-US" sz="5400" dirty="0"/>
              <a:t> </a:t>
            </a:r>
            <a:r>
              <a:rPr lang="en-US" sz="5400" dirty="0" err="1"/>
              <a:t>tiếp</a:t>
            </a:r>
            <a:r>
              <a:rPr lang="en-US" sz="5400" dirty="0"/>
              <a:t> </a:t>
            </a:r>
            <a:r>
              <a:rPr lang="en-US" sz="5400" dirty="0" err="1"/>
              <a:t>xúc</a:t>
            </a:r>
            <a:r>
              <a:rPr lang="en-US" sz="5400" dirty="0"/>
              <a:t>. </a:t>
            </a:r>
            <a:endParaRPr lang="en-US" sz="5400" dirty="0">
              <a:latin typeface="Quicksand"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091" y="207658"/>
            <a:ext cx="2023652" cy="196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94533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WordArt 5"/>
          <p:cNvSpPr>
            <a:spLocks noChangeArrowheads="1" noChangeShapeType="1" noTextEdit="1"/>
          </p:cNvSpPr>
          <p:nvPr/>
        </p:nvSpPr>
        <p:spPr bwMode="auto">
          <a:xfrm>
            <a:off x="4855030" y="933451"/>
            <a:ext cx="6857999" cy="952500"/>
          </a:xfrm>
          <a:prstGeom prst="rect">
            <a:avLst/>
          </a:prstGeom>
        </p:spPr>
        <p:txBody>
          <a:bodyPr wrap="none" lIns="163284" tIns="81642" rIns="163284" bIns="81642" fromWordArt="1">
            <a:prstTxWarp prst="textDoubleWave1">
              <a:avLst>
                <a:gd name="adj1" fmla="val 0"/>
                <a:gd name="adj2" fmla="val 250"/>
              </a:avLst>
            </a:prstTxWarp>
          </a:bodyPr>
          <a:lstStyle/>
          <a:p>
            <a:pPr algn="ctr"/>
            <a:r>
              <a:rPr lang="en-US" sz="5700" kern="10" dirty="0" smtClean="0">
                <a:ln w="28575">
                  <a:solidFill>
                    <a:srgbClr val="FF0000"/>
                  </a:solidFill>
                  <a:round/>
                  <a:headEnd/>
                  <a:tailEnd/>
                </a:ln>
                <a:solidFill>
                  <a:srgbClr val="0070C0"/>
                </a:solidFill>
                <a:latin typeface="Arial"/>
                <a:cs typeface="Arial"/>
              </a:rPr>
              <a:t>CỦNG CỐ</a:t>
            </a:r>
            <a:endParaRPr lang="en-US" sz="5700" kern="10" dirty="0">
              <a:ln w="28575">
                <a:solidFill>
                  <a:srgbClr val="FF0000"/>
                </a:solidFill>
                <a:round/>
                <a:headEnd/>
                <a:tailEnd/>
              </a:ln>
              <a:solidFill>
                <a:srgbClr val="0070C0"/>
              </a:solidFill>
              <a:latin typeface="Arial"/>
              <a:cs typeface="Arial"/>
            </a:endParaRPr>
          </a:p>
        </p:txBody>
      </p:sp>
      <p:sp>
        <p:nvSpPr>
          <p:cNvPr id="31747" name="Oval 6"/>
          <p:cNvSpPr>
            <a:spLocks noChangeArrowheads="1"/>
          </p:cNvSpPr>
          <p:nvPr/>
        </p:nvSpPr>
        <p:spPr bwMode="auto">
          <a:xfrm>
            <a:off x="1117600" y="8686800"/>
            <a:ext cx="863600" cy="647700"/>
          </a:xfrm>
          <a:prstGeom prst="ellipse">
            <a:avLst/>
          </a:pr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vi-VN"/>
          </a:p>
        </p:txBody>
      </p:sp>
      <p:sp>
        <p:nvSpPr>
          <p:cNvPr id="31748" name="Rectangle 4"/>
          <p:cNvSpPr>
            <a:spLocks noGrp="1" noChangeArrowheads="1"/>
          </p:cNvSpPr>
          <p:nvPr>
            <p:ph type="body" idx="4294967295"/>
          </p:nvPr>
        </p:nvSpPr>
        <p:spPr>
          <a:xfrm>
            <a:off x="1066800" y="2628900"/>
            <a:ext cx="17068800" cy="6972300"/>
          </a:xfrm>
        </p:spPr>
        <p:txBody>
          <a:bodyPr>
            <a:normAutofit fontScale="92500" lnSpcReduction="10000"/>
          </a:bodyPr>
          <a:lstStyle/>
          <a:p>
            <a:pPr marL="1088563" indent="-1088563">
              <a:lnSpc>
                <a:spcPct val="90000"/>
              </a:lnSpc>
              <a:buNone/>
            </a:pPr>
            <a:r>
              <a:rPr lang="en-US" sz="4300" b="1" i="1">
                <a:solidFill>
                  <a:srgbClr val="0000FF"/>
                </a:solidFill>
                <a:latin typeface="Times New Roman" pitchFamily="18" charset="0"/>
              </a:rPr>
              <a:t>Khoanh tròn vào đầu câu trả lời đúng về đặc điểm của thủy tức:</a:t>
            </a:r>
          </a:p>
          <a:p>
            <a:pPr marL="1088563" indent="-1088563">
              <a:lnSpc>
                <a:spcPct val="90000"/>
              </a:lnSpc>
              <a:buFontTx/>
              <a:buAutoNum type="arabicPeriod"/>
            </a:pPr>
            <a:r>
              <a:rPr lang="en-US" sz="4300" b="1">
                <a:latin typeface="Times New Roman" pitchFamily="18" charset="0"/>
              </a:rPr>
              <a:t>Cơ thể đối xứng 2 bên.</a:t>
            </a:r>
          </a:p>
          <a:p>
            <a:pPr marL="1088563" indent="-1088563">
              <a:lnSpc>
                <a:spcPct val="90000"/>
              </a:lnSpc>
              <a:buFontTx/>
              <a:buAutoNum type="arabicPeriod"/>
            </a:pPr>
            <a:r>
              <a:rPr lang="en-US" sz="4300" b="1">
                <a:latin typeface="Times New Roman" pitchFamily="18" charset="0"/>
              </a:rPr>
              <a:t>Cơ thể đối xứng tỏa tròn.</a:t>
            </a:r>
          </a:p>
          <a:p>
            <a:pPr marL="1088563" indent="-1088563">
              <a:lnSpc>
                <a:spcPct val="90000"/>
              </a:lnSpc>
              <a:buFontTx/>
              <a:buAutoNum type="arabicPeriod"/>
            </a:pPr>
            <a:r>
              <a:rPr lang="en-US" sz="4300" b="1">
                <a:latin typeface="Times New Roman" pitchFamily="18" charset="0"/>
              </a:rPr>
              <a:t>Bơi rất nhanh trong nước.</a:t>
            </a:r>
          </a:p>
          <a:p>
            <a:pPr marL="1088563" indent="-1088563">
              <a:lnSpc>
                <a:spcPct val="90000"/>
              </a:lnSpc>
              <a:buFontTx/>
              <a:buAutoNum type="arabicPeriod"/>
            </a:pPr>
            <a:r>
              <a:rPr lang="en-US" sz="4300" b="1">
                <a:latin typeface="Times New Roman" pitchFamily="18" charset="0"/>
              </a:rPr>
              <a:t>Thành cơ thể có 2 lớp: ngoài và trong.</a:t>
            </a:r>
          </a:p>
          <a:p>
            <a:pPr marL="1088563" indent="-1088563">
              <a:lnSpc>
                <a:spcPct val="90000"/>
              </a:lnSpc>
              <a:buFontTx/>
              <a:buAutoNum type="arabicPeriod"/>
            </a:pPr>
            <a:r>
              <a:rPr lang="en-US" sz="4300" b="1">
                <a:latin typeface="Times New Roman" pitchFamily="18" charset="0"/>
              </a:rPr>
              <a:t>Thành cơ thể có 3 lớp: ngoài, giữa và trong.</a:t>
            </a:r>
          </a:p>
          <a:p>
            <a:pPr marL="1088563" indent="-1088563">
              <a:lnSpc>
                <a:spcPct val="90000"/>
              </a:lnSpc>
              <a:buFontTx/>
              <a:buAutoNum type="arabicPeriod"/>
            </a:pPr>
            <a:r>
              <a:rPr lang="en-US" sz="4300" b="1">
                <a:latin typeface="Times New Roman" pitchFamily="18" charset="0"/>
              </a:rPr>
              <a:t>Cơ thể có lỗ miệng và lỗ hậu môn riêng biệt.</a:t>
            </a:r>
          </a:p>
          <a:p>
            <a:pPr marL="1088563" indent="-1088563">
              <a:lnSpc>
                <a:spcPct val="90000"/>
              </a:lnSpc>
              <a:buFontTx/>
              <a:buAutoNum type="arabicPeriod"/>
            </a:pPr>
            <a:r>
              <a:rPr lang="en-US" sz="4300" b="1">
                <a:latin typeface="Times New Roman" pitchFamily="18" charset="0"/>
              </a:rPr>
              <a:t>Sống bám vào cây thủy sinh nhờ đế bám.</a:t>
            </a:r>
          </a:p>
          <a:p>
            <a:pPr marL="1088563" indent="-1088563">
              <a:lnSpc>
                <a:spcPct val="90000"/>
              </a:lnSpc>
              <a:buFontTx/>
              <a:buAutoNum type="arabicPeriod"/>
            </a:pPr>
            <a:r>
              <a:rPr lang="en-US" sz="4300" b="1">
                <a:latin typeface="Times New Roman" pitchFamily="18" charset="0"/>
              </a:rPr>
              <a:t>Có lỗ miệng là nơi lấy thức ăn và thải bã ra ngoài.</a:t>
            </a:r>
          </a:p>
          <a:p>
            <a:pPr marL="1088563" indent="-1088563">
              <a:lnSpc>
                <a:spcPct val="90000"/>
              </a:lnSpc>
              <a:buFontTx/>
              <a:buAutoNum type="arabicPeriod"/>
            </a:pPr>
            <a:r>
              <a:rPr lang="en-US" sz="4300" b="1">
                <a:latin typeface="Times New Roman" pitchFamily="18" charset="0"/>
              </a:rPr>
              <a:t>Tổ chức cơ thể chặt chẽ.</a:t>
            </a:r>
          </a:p>
          <a:p>
            <a:pPr marL="1088563" indent="-1088563">
              <a:lnSpc>
                <a:spcPct val="90000"/>
              </a:lnSpc>
              <a:buFontTx/>
              <a:buAutoNum type="arabicPeriod"/>
            </a:pPr>
            <a:r>
              <a:rPr lang="en-US" sz="4300" b="1">
                <a:latin typeface="Times New Roman" pitchFamily="18" charset="0"/>
              </a:rPr>
              <a:t>Bắt mồi bằng tua miệng.</a:t>
            </a:r>
          </a:p>
        </p:txBody>
      </p:sp>
      <p:sp>
        <p:nvSpPr>
          <p:cNvPr id="2" name="Oval 6"/>
          <p:cNvSpPr>
            <a:spLocks noChangeArrowheads="1"/>
          </p:cNvSpPr>
          <p:nvPr/>
        </p:nvSpPr>
        <p:spPr bwMode="auto">
          <a:xfrm>
            <a:off x="965200" y="7429500"/>
            <a:ext cx="863600" cy="647700"/>
          </a:xfrm>
          <a:prstGeom prst="ellipse">
            <a:avLst/>
          </a:pr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vi-VN"/>
          </a:p>
        </p:txBody>
      </p:sp>
      <p:sp>
        <p:nvSpPr>
          <p:cNvPr id="3" name="Oval 6"/>
          <p:cNvSpPr>
            <a:spLocks noChangeArrowheads="1"/>
          </p:cNvSpPr>
          <p:nvPr/>
        </p:nvSpPr>
        <p:spPr bwMode="auto">
          <a:xfrm>
            <a:off x="914400" y="6743700"/>
            <a:ext cx="863600" cy="647700"/>
          </a:xfrm>
          <a:prstGeom prst="ellipse">
            <a:avLst/>
          </a:pr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vi-VN"/>
          </a:p>
        </p:txBody>
      </p:sp>
      <p:sp>
        <p:nvSpPr>
          <p:cNvPr id="4" name="Oval 6"/>
          <p:cNvSpPr>
            <a:spLocks noChangeArrowheads="1"/>
          </p:cNvSpPr>
          <p:nvPr/>
        </p:nvSpPr>
        <p:spPr bwMode="auto">
          <a:xfrm>
            <a:off x="1066800" y="5029200"/>
            <a:ext cx="863600" cy="647700"/>
          </a:xfrm>
          <a:prstGeom prst="ellipse">
            <a:avLst/>
          </a:pr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vi-VN"/>
          </a:p>
        </p:txBody>
      </p:sp>
      <p:sp>
        <p:nvSpPr>
          <p:cNvPr id="5" name="Oval 6"/>
          <p:cNvSpPr>
            <a:spLocks noChangeArrowheads="1"/>
          </p:cNvSpPr>
          <p:nvPr/>
        </p:nvSpPr>
        <p:spPr bwMode="auto">
          <a:xfrm>
            <a:off x="914400" y="3810000"/>
            <a:ext cx="863600" cy="647700"/>
          </a:xfrm>
          <a:prstGeom prst="ellipse">
            <a:avLst/>
          </a:prstGeom>
          <a:noFill/>
          <a:ln w="5715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endParaRPr lang="vi-VN"/>
          </a:p>
        </p:txBody>
      </p:sp>
    </p:spTree>
    <p:extLst>
      <p:ext uri="{BB962C8B-B14F-4D97-AF65-F5344CB8AC3E}">
        <p14:creationId xmlns:p14="http://schemas.microsoft.com/office/powerpoint/2010/main" val="1954827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wheel(4)">
                                      <p:cBhvr>
                                        <p:cTn id="7" dur="1000"/>
                                        <p:tgtEl>
                                          <p:spTgt spid="16389"/>
                                        </p:tgtEl>
                                      </p:cBhvr>
                                    </p:animEffect>
                                  </p:childTnLst>
                                </p:cTn>
                              </p:par>
                              <p:par>
                                <p:cTn id="8" presetID="22" presetClass="emph" presetSubtype="0" repeatCount="indefinite" fill="hold" grpId="1" nodeType="withEffect">
                                  <p:stCondLst>
                                    <p:cond delay="0"/>
                                  </p:stCondLst>
                                  <p:childTnLst>
                                    <p:animClr clrSpc="hsl" dir="cw">
                                      <p:cBhvr override="childStyle">
                                        <p:cTn id="9" dur="5000" fill="hold"/>
                                        <p:tgtEl>
                                          <p:spTgt spid="16389"/>
                                        </p:tgtEl>
                                        <p:attrNameLst>
                                          <p:attrName>style.color</p:attrName>
                                        </p:attrNameLst>
                                      </p:cBhvr>
                                      <p:by>
                                        <p:hsl h="-7200000" s="0" l="0"/>
                                      </p:by>
                                    </p:animClr>
                                    <p:animClr clrSpc="hsl" dir="cw">
                                      <p:cBhvr>
                                        <p:cTn id="10" dur="5000" fill="hold"/>
                                        <p:tgtEl>
                                          <p:spTgt spid="16389"/>
                                        </p:tgtEl>
                                        <p:attrNameLst>
                                          <p:attrName>fillcolor</p:attrName>
                                        </p:attrNameLst>
                                      </p:cBhvr>
                                      <p:by>
                                        <p:hsl h="-7200000" s="0" l="0"/>
                                      </p:by>
                                    </p:animClr>
                                    <p:animClr clrSpc="hsl" dir="cw">
                                      <p:cBhvr>
                                        <p:cTn id="11" dur="5000" fill="hold"/>
                                        <p:tgtEl>
                                          <p:spTgt spid="16389"/>
                                        </p:tgtEl>
                                        <p:attrNameLst>
                                          <p:attrName>stroke.color</p:attrName>
                                        </p:attrNameLst>
                                      </p:cBhvr>
                                      <p:by>
                                        <p:hsl h="-7200000" s="0" l="0"/>
                                      </p:by>
                                    </p:animClr>
                                    <p:set>
                                      <p:cBhvr>
                                        <p:cTn id="12" dur="5000" fill="hold"/>
                                        <p:tgtEl>
                                          <p:spTgt spid="16389"/>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747"/>
                                        </p:tgtEl>
                                        <p:attrNameLst>
                                          <p:attrName>style.visibility</p:attrName>
                                        </p:attrNameLst>
                                      </p:cBhvr>
                                      <p:to>
                                        <p:strVal val="visible"/>
                                      </p:to>
                                    </p:set>
                                    <p:anim calcmode="lin" valueType="num">
                                      <p:cBhvr additive="base">
                                        <p:cTn id="17" dur="500" fill="hold"/>
                                        <p:tgtEl>
                                          <p:spTgt spid="31747"/>
                                        </p:tgtEl>
                                        <p:attrNameLst>
                                          <p:attrName>ppt_x</p:attrName>
                                        </p:attrNameLst>
                                      </p:cBhvr>
                                      <p:tavLst>
                                        <p:tav tm="0">
                                          <p:val>
                                            <p:strVal val="#ppt_x"/>
                                          </p:val>
                                        </p:tav>
                                        <p:tav tm="100000">
                                          <p:val>
                                            <p:strVal val="#ppt_x"/>
                                          </p:val>
                                        </p:tav>
                                      </p:tavLst>
                                    </p:anim>
                                    <p:anim calcmode="lin" valueType="num">
                                      <p:cBhvr additive="base">
                                        <p:cTn id="18" dur="500" fill="hold"/>
                                        <p:tgtEl>
                                          <p:spTgt spid="317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applause.wav"/>
                                        </p:tgtEl>
                                      </p:cMediaNode>
                                    </p:audio>
                                  </p:subTnLst>
                                </p:cTn>
                              </p:par>
                              <p:par>
                                <p:cTn id="23" presetID="2" presetClass="entr" presetSubtype="4"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7" presetID="2" presetClass="entr" presetSubtype="4"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par>
                                <p:cTn id="35" presetID="3" presetClass="emph" presetSubtype="2" fill="hold" nodeType="withEffect">
                                  <p:stCondLst>
                                    <p:cond delay="0"/>
                                  </p:stCondLst>
                                  <p:childTnLst>
                                    <p:animClr clrSpc="rgb" dir="cw">
                                      <p:cBhvr override="childStyle">
                                        <p:cTn id="36" dur="2000" fill="hold"/>
                                        <p:tgtEl>
                                          <p:spTgt spid="31748">
                                            <p:txEl>
                                              <p:pRg st="2" end="2"/>
                                            </p:txEl>
                                          </p:spTgt>
                                        </p:tgtEl>
                                        <p:attrNameLst>
                                          <p:attrName>style.color</p:attrName>
                                        </p:attrNameLst>
                                      </p:cBhvr>
                                      <p:to>
                                        <a:srgbClr val="FF0000"/>
                                      </p:to>
                                    </p:animClr>
                                  </p:childTnLst>
                                  <p:subTnLst>
                                    <p:cmd type="evt" cmd="onstopaudio">
                                      <p:cBhvr>
                                        <p:cTn display="0" masterRel="sameClick">
                                          <p:stCondLst>
                                            <p:cond evt="begin" delay="0">
                                              <p:tn val="35"/>
                                            </p:cond>
                                          </p:stCondLst>
                                        </p:cTn>
                                        <p:tgtEl>
                                          <p:sldTgt/>
                                        </p:tgtEl>
                                      </p:cBhvr>
                                    </p:cmd>
                                  </p:subTnLst>
                                </p:cTn>
                              </p:par>
                              <p:par>
                                <p:cTn id="37" presetID="3" presetClass="emph" presetSubtype="2" fill="hold" nodeType="withEffect">
                                  <p:stCondLst>
                                    <p:cond delay="0"/>
                                  </p:stCondLst>
                                  <p:childTnLst>
                                    <p:animClr clrSpc="rgb" dir="cw">
                                      <p:cBhvr override="childStyle">
                                        <p:cTn id="38" dur="2000" fill="hold"/>
                                        <p:tgtEl>
                                          <p:spTgt spid="31748">
                                            <p:txEl>
                                              <p:pRg st="4" end="4"/>
                                            </p:txEl>
                                          </p:spTgt>
                                        </p:tgtEl>
                                        <p:attrNameLst>
                                          <p:attrName>style.color</p:attrName>
                                        </p:attrNameLst>
                                      </p:cBhvr>
                                      <p:to>
                                        <a:srgbClr val="FF0000"/>
                                      </p:to>
                                    </p:animClr>
                                  </p:childTnLst>
                                  <p:subTnLst>
                                    <p:cmd type="evt" cmd="onstopaudio">
                                      <p:cBhvr>
                                        <p:cTn display="0" masterRel="sameClick">
                                          <p:stCondLst>
                                            <p:cond evt="begin" delay="0">
                                              <p:tn val="37"/>
                                            </p:cond>
                                          </p:stCondLst>
                                        </p:cTn>
                                        <p:tgtEl>
                                          <p:sldTgt/>
                                        </p:tgtEl>
                                      </p:cBhvr>
                                    </p:cmd>
                                  </p:subTnLst>
                                </p:cTn>
                              </p:par>
                              <p:par>
                                <p:cTn id="39" presetID="3" presetClass="emph" presetSubtype="2" fill="hold" nodeType="withEffect">
                                  <p:stCondLst>
                                    <p:cond delay="0"/>
                                  </p:stCondLst>
                                  <p:childTnLst>
                                    <p:animClr clrSpc="rgb" dir="cw">
                                      <p:cBhvr override="childStyle">
                                        <p:cTn id="40" dur="2000" fill="hold"/>
                                        <p:tgtEl>
                                          <p:spTgt spid="31748">
                                            <p:txEl>
                                              <p:pRg st="7" end="7"/>
                                            </p:txEl>
                                          </p:spTgt>
                                        </p:tgtEl>
                                        <p:attrNameLst>
                                          <p:attrName>style.color</p:attrName>
                                        </p:attrNameLst>
                                      </p:cBhvr>
                                      <p:to>
                                        <a:srgbClr val="FF0000"/>
                                      </p:to>
                                    </p:animClr>
                                  </p:childTnLst>
                                  <p:subTnLst>
                                    <p:cmd type="evt" cmd="onstopaudio">
                                      <p:cBhvr>
                                        <p:cTn display="0" masterRel="sameClick">
                                          <p:stCondLst>
                                            <p:cond evt="begin" delay="0">
                                              <p:tn val="39"/>
                                            </p:cond>
                                          </p:stCondLst>
                                        </p:cTn>
                                        <p:tgtEl>
                                          <p:sldTgt/>
                                        </p:tgtEl>
                                      </p:cBhvr>
                                    </p:cmd>
                                  </p:subTnLst>
                                </p:cTn>
                              </p:par>
                              <p:par>
                                <p:cTn id="41" presetID="3" presetClass="emph" presetSubtype="2" fill="hold" nodeType="withEffect">
                                  <p:stCondLst>
                                    <p:cond delay="0"/>
                                  </p:stCondLst>
                                  <p:childTnLst>
                                    <p:animClr clrSpc="rgb" dir="cw">
                                      <p:cBhvr override="childStyle">
                                        <p:cTn id="42" dur="2000" fill="hold"/>
                                        <p:tgtEl>
                                          <p:spTgt spid="31748">
                                            <p:txEl>
                                              <p:pRg st="8" end="8"/>
                                            </p:txEl>
                                          </p:spTgt>
                                        </p:tgtEl>
                                        <p:attrNameLst>
                                          <p:attrName>style.color</p:attrName>
                                        </p:attrNameLst>
                                      </p:cBhvr>
                                      <p:to>
                                        <a:srgbClr val="FF0000"/>
                                      </p:to>
                                    </p:animClr>
                                  </p:childTnLst>
                                  <p:subTnLst>
                                    <p:cmd type="evt" cmd="onstopaudio">
                                      <p:cBhvr>
                                        <p:cTn display="0" masterRel="sameClick">
                                          <p:stCondLst>
                                            <p:cond evt="begin" delay="0">
                                              <p:tn val="41"/>
                                            </p:cond>
                                          </p:stCondLst>
                                        </p:cTn>
                                        <p:tgtEl>
                                          <p:sldTgt/>
                                        </p:tgtEl>
                                      </p:cBhvr>
                                    </p:cmd>
                                  </p:subTnLst>
                                </p:cTn>
                              </p:par>
                              <p:par>
                                <p:cTn id="43" presetID="3" presetClass="emph" presetSubtype="2" fill="hold" nodeType="withEffect">
                                  <p:stCondLst>
                                    <p:cond delay="0"/>
                                  </p:stCondLst>
                                  <p:childTnLst>
                                    <p:animClr clrSpc="rgb" dir="cw">
                                      <p:cBhvr override="childStyle">
                                        <p:cTn id="44" dur="2000" fill="hold"/>
                                        <p:tgtEl>
                                          <p:spTgt spid="31748">
                                            <p:txEl>
                                              <p:pRg st="10" end="10"/>
                                            </p:txEl>
                                          </p:spTgt>
                                        </p:tgtEl>
                                        <p:attrNameLst>
                                          <p:attrName>style.color</p:attrName>
                                        </p:attrNameLst>
                                      </p:cBhvr>
                                      <p:to>
                                        <a:srgbClr val="FF0000"/>
                                      </p:to>
                                    </p:animClr>
                                  </p:childTnLst>
                                  <p:subTnLst>
                                    <p:cmd type="evt" cmd="onstopaudio">
                                      <p:cBhvr>
                                        <p:cTn display="0" masterRel="sameClick">
                                          <p:stCondLst>
                                            <p:cond evt="begin" delay="0">
                                              <p:tn val="43"/>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animBg="1"/>
      <p:bldP spid="16389" grpId="1" animBg="1"/>
      <p:bldP spid="31747" grpId="0" animBg="1"/>
      <p:bldP spid="2" grpId="0" animBg="1"/>
      <p:bldP spid="3" grpId="0" animBg="1"/>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noChangeArrowheads="1"/>
          </p:cNvSpPr>
          <p:nvPr>
            <p:ph type="body" sz="half" idx="1"/>
          </p:nvPr>
        </p:nvSpPr>
        <p:spPr>
          <a:xfrm>
            <a:off x="914400" y="2400301"/>
            <a:ext cx="16764000" cy="6788945"/>
          </a:xfrm>
        </p:spPr>
        <p:txBody>
          <a:bodyPr/>
          <a:lstStyle/>
          <a:p>
            <a:pPr eaLnBrk="1" hangingPunct="1">
              <a:buFontTx/>
              <a:buNone/>
            </a:pPr>
            <a:r>
              <a:rPr lang="en-US" altLang="en-US" sz="5000" dirty="0" err="1" smtClean="0">
                <a:solidFill>
                  <a:srgbClr val="0000FF"/>
                </a:solidFill>
              </a:rPr>
              <a:t>Em</a:t>
            </a:r>
            <a:r>
              <a:rPr lang="en-US" altLang="en-US" sz="5000" dirty="0" smtClean="0">
                <a:solidFill>
                  <a:srgbClr val="0000FF"/>
                </a:solidFill>
              </a:rPr>
              <a:t> </a:t>
            </a:r>
            <a:r>
              <a:rPr lang="en-US" altLang="en-US" sz="5000" dirty="0" err="1">
                <a:solidFill>
                  <a:srgbClr val="0000FF"/>
                </a:solidFill>
              </a:rPr>
              <a:t>hãy</a:t>
            </a:r>
            <a:r>
              <a:rPr lang="en-US" altLang="en-US" sz="5000" dirty="0">
                <a:solidFill>
                  <a:srgbClr val="0000FF"/>
                </a:solidFill>
              </a:rPr>
              <a:t> </a:t>
            </a:r>
            <a:r>
              <a:rPr lang="en-US" altLang="en-US" sz="5000" dirty="0" err="1">
                <a:solidFill>
                  <a:srgbClr val="0000FF"/>
                </a:solidFill>
              </a:rPr>
              <a:t>điền</a:t>
            </a:r>
            <a:r>
              <a:rPr lang="en-US" altLang="en-US" sz="5000" dirty="0">
                <a:solidFill>
                  <a:srgbClr val="0000FF"/>
                </a:solidFill>
              </a:rPr>
              <a:t> </a:t>
            </a:r>
            <a:r>
              <a:rPr lang="en-US" altLang="en-US" sz="5000" dirty="0" err="1">
                <a:solidFill>
                  <a:srgbClr val="0000FF"/>
                </a:solidFill>
              </a:rPr>
              <a:t>dấu</a:t>
            </a:r>
            <a:r>
              <a:rPr lang="en-US" altLang="en-US" sz="5000" dirty="0"/>
              <a:t> </a:t>
            </a:r>
            <a:r>
              <a:rPr lang="en-US" altLang="en-US" sz="5000" dirty="0">
                <a:solidFill>
                  <a:srgbClr val="FF0000"/>
                </a:solidFill>
                <a:sym typeface="Wingdings" pitchFamily="2" charset="2"/>
              </a:rPr>
              <a:t></a:t>
            </a:r>
            <a:r>
              <a:rPr lang="en-US" altLang="en-US" sz="5000" dirty="0">
                <a:solidFill>
                  <a:srgbClr val="008000"/>
                </a:solidFill>
                <a:sym typeface="Wingdings" pitchFamily="2" charset="2"/>
              </a:rPr>
              <a:t> </a:t>
            </a:r>
            <a:r>
              <a:rPr lang="en-US" altLang="en-US" sz="5000" dirty="0" err="1">
                <a:solidFill>
                  <a:srgbClr val="0000FF"/>
                </a:solidFill>
                <a:sym typeface="Wingdings" pitchFamily="2" charset="2"/>
              </a:rPr>
              <a:t>để</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đánh</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giá</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đúng</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vai</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trò</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của</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các</a:t>
            </a:r>
            <a:r>
              <a:rPr lang="en-US" altLang="en-US" sz="5000" dirty="0">
                <a:solidFill>
                  <a:srgbClr val="0000FF"/>
                </a:solidFill>
                <a:sym typeface="Wingdings" pitchFamily="2" charset="2"/>
              </a:rPr>
              <a:t> </a:t>
            </a:r>
            <a:r>
              <a:rPr lang="en-US" altLang="en-US" sz="5000" dirty="0" err="1">
                <a:solidFill>
                  <a:srgbClr val="0000FF"/>
                </a:solidFill>
                <a:sym typeface="Wingdings" pitchFamily="2" charset="2"/>
              </a:rPr>
              <a:t>động</a:t>
            </a:r>
            <a:r>
              <a:rPr lang="en-US" altLang="en-US" sz="5000" dirty="0">
                <a:solidFill>
                  <a:srgbClr val="0000FF"/>
                </a:solidFill>
                <a:sym typeface="Wingdings" pitchFamily="2" charset="2"/>
              </a:rPr>
              <a:t> </a:t>
            </a:r>
            <a:r>
              <a:rPr lang="en-US" altLang="en-US" sz="5000" dirty="0" err="1" smtClean="0">
                <a:solidFill>
                  <a:srgbClr val="0000FF"/>
                </a:solidFill>
                <a:sym typeface="Wingdings" pitchFamily="2" charset="2"/>
              </a:rPr>
              <a:t>vật</a:t>
            </a:r>
            <a:r>
              <a:rPr lang="en-US" altLang="en-US" sz="5000" dirty="0" smtClean="0">
                <a:solidFill>
                  <a:srgbClr val="0000FF"/>
                </a:solidFill>
                <a:sym typeface="Wingdings" pitchFamily="2" charset="2"/>
              </a:rPr>
              <a:t> </a:t>
            </a:r>
            <a:r>
              <a:rPr lang="en-US" altLang="en-US" sz="5000" dirty="0" err="1" smtClean="0">
                <a:solidFill>
                  <a:srgbClr val="0000FF"/>
                </a:solidFill>
                <a:sym typeface="Wingdings" pitchFamily="2" charset="2"/>
              </a:rPr>
              <a:t>sau</a:t>
            </a:r>
            <a:r>
              <a:rPr lang="en-US" altLang="en-US" sz="5000" dirty="0" smtClean="0">
                <a:solidFill>
                  <a:srgbClr val="0000FF"/>
                </a:solidFill>
                <a:sym typeface="Wingdings" pitchFamily="2" charset="2"/>
              </a:rPr>
              <a:t> </a:t>
            </a:r>
            <a:endParaRPr lang="en-US" altLang="en-US" sz="5000" dirty="0">
              <a:solidFill>
                <a:srgbClr val="0000FF"/>
              </a:solidFill>
              <a:sym typeface="Wingdings" pitchFamily="2" charset="2"/>
            </a:endParaRPr>
          </a:p>
          <a:p>
            <a:pPr eaLnBrk="1" hangingPunct="1">
              <a:buFontTx/>
              <a:buNone/>
            </a:pPr>
            <a:endParaRPr lang="en-US" altLang="en-US" sz="5000" dirty="0">
              <a:solidFill>
                <a:srgbClr val="0000FF"/>
              </a:solidFill>
              <a:sym typeface="Wingdings" pitchFamily="2" charset="2"/>
            </a:endParaRPr>
          </a:p>
        </p:txBody>
      </p:sp>
      <p:graphicFrame>
        <p:nvGraphicFramePr>
          <p:cNvPr id="65588" name="Group 52"/>
          <p:cNvGraphicFramePr>
            <a:graphicFrameLocks noGrp="1"/>
          </p:cNvGraphicFramePr>
          <p:nvPr>
            <p:ph sz="half" idx="2"/>
          </p:nvPr>
        </p:nvGraphicFramePr>
        <p:xfrm>
          <a:off x="609600" y="4000500"/>
          <a:ext cx="16764000" cy="5188746"/>
        </p:xfrm>
        <a:graphic>
          <a:graphicData uri="http://schemas.openxmlformats.org/drawingml/2006/table">
            <a:tbl>
              <a:tblPr/>
              <a:tblGrid>
                <a:gridCol w="4876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45720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17264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Động vật </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Có ích </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Có hại </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Động vật</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Có ích</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1" i="0" u="none" strike="noStrike" cap="none" normalizeH="0" baseline="0">
                          <a:ln>
                            <a:noFill/>
                          </a:ln>
                          <a:solidFill>
                            <a:srgbClr val="008000"/>
                          </a:solidFill>
                          <a:effectLst/>
                          <a:latin typeface="Arial" charset="0"/>
                        </a:rPr>
                        <a:t>Có hại</a:t>
                      </a: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549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1. San hô đỏ</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4.Sứa rô</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52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2. San hô đen</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5.Sứa hoa</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549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3.Sứa hộp</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200" b="0" i="0" u="none" strike="noStrike" cap="none" normalizeH="0" baseline="0">
                          <a:ln>
                            <a:noFill/>
                          </a:ln>
                          <a:solidFill>
                            <a:schemeClr val="tx1"/>
                          </a:solidFill>
                          <a:effectLst/>
                          <a:latin typeface="Arial" charset="0"/>
                        </a:rPr>
                        <a:t>6. Hải quỳ</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200" b="0" i="0" u="none" strike="noStrike" cap="none" normalizeH="0" baseline="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65589" name="Text Box 53"/>
          <p:cNvSpPr txBox="1">
            <a:spLocks noChangeArrowheads="1"/>
          </p:cNvSpPr>
          <p:nvPr/>
        </p:nvSpPr>
        <p:spPr bwMode="auto">
          <a:xfrm>
            <a:off x="5791200" y="5943601"/>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
        <p:nvSpPr>
          <p:cNvPr id="65590" name="Text Box 54"/>
          <p:cNvSpPr txBox="1">
            <a:spLocks noChangeArrowheads="1"/>
          </p:cNvSpPr>
          <p:nvPr/>
        </p:nvSpPr>
        <p:spPr bwMode="auto">
          <a:xfrm>
            <a:off x="5791200" y="7086601"/>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
        <p:nvSpPr>
          <p:cNvPr id="65591" name="Text Box 55"/>
          <p:cNvSpPr txBox="1">
            <a:spLocks noChangeArrowheads="1"/>
          </p:cNvSpPr>
          <p:nvPr/>
        </p:nvSpPr>
        <p:spPr bwMode="auto">
          <a:xfrm>
            <a:off x="7620000" y="8229601"/>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
        <p:nvSpPr>
          <p:cNvPr id="65592" name="Text Box 56"/>
          <p:cNvSpPr txBox="1">
            <a:spLocks noChangeArrowheads="1"/>
          </p:cNvSpPr>
          <p:nvPr/>
        </p:nvSpPr>
        <p:spPr bwMode="auto">
          <a:xfrm>
            <a:off x="13868400" y="5829300"/>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
        <p:nvSpPr>
          <p:cNvPr id="65593" name="Text Box 57"/>
          <p:cNvSpPr txBox="1">
            <a:spLocks noChangeArrowheads="1"/>
          </p:cNvSpPr>
          <p:nvPr/>
        </p:nvSpPr>
        <p:spPr bwMode="auto">
          <a:xfrm>
            <a:off x="15849600" y="7200901"/>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
        <p:nvSpPr>
          <p:cNvPr id="65594" name="Text Box 58"/>
          <p:cNvSpPr txBox="1">
            <a:spLocks noChangeArrowheads="1"/>
          </p:cNvSpPr>
          <p:nvPr/>
        </p:nvSpPr>
        <p:spPr bwMode="auto">
          <a:xfrm>
            <a:off x="13716000" y="8229601"/>
            <a:ext cx="1066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spcBef>
                <a:spcPct val="50000"/>
              </a:spcBef>
            </a:pPr>
            <a:r>
              <a:rPr lang="en-US" altLang="en-US" sz="5000" b="1">
                <a:solidFill>
                  <a:srgbClr val="FF0000"/>
                </a:solidFill>
                <a:latin typeface="Arial" charset="0"/>
                <a:sym typeface="Wingdings" pitchFamily="2" charset="2"/>
              </a:rPr>
              <a:t></a:t>
            </a:r>
          </a:p>
        </p:txBody>
      </p:sp>
    </p:spTree>
    <p:extLst>
      <p:ext uri="{BB962C8B-B14F-4D97-AF65-F5344CB8AC3E}">
        <p14:creationId xmlns:p14="http://schemas.microsoft.com/office/powerpoint/2010/main" val="316150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89"/>
                                        </p:tgtEl>
                                        <p:attrNameLst>
                                          <p:attrName>style.visibility</p:attrName>
                                        </p:attrNameLst>
                                      </p:cBhvr>
                                      <p:to>
                                        <p:strVal val="visible"/>
                                      </p:to>
                                    </p:set>
                                    <p:anim calcmode="lin" valueType="num">
                                      <p:cBhvr additive="base">
                                        <p:cTn id="7" dur="500" fill="hold"/>
                                        <p:tgtEl>
                                          <p:spTgt spid="65589"/>
                                        </p:tgtEl>
                                        <p:attrNameLst>
                                          <p:attrName>ppt_x</p:attrName>
                                        </p:attrNameLst>
                                      </p:cBhvr>
                                      <p:tavLst>
                                        <p:tav tm="0">
                                          <p:val>
                                            <p:strVal val="#ppt_x"/>
                                          </p:val>
                                        </p:tav>
                                        <p:tav tm="100000">
                                          <p:val>
                                            <p:strVal val="#ppt_x"/>
                                          </p:val>
                                        </p:tav>
                                      </p:tavLst>
                                    </p:anim>
                                    <p:anim calcmode="lin" valueType="num">
                                      <p:cBhvr additive="base">
                                        <p:cTn id="8" dur="500" fill="hold"/>
                                        <p:tgtEl>
                                          <p:spTgt spid="6558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5590"/>
                                        </p:tgtEl>
                                        <p:attrNameLst>
                                          <p:attrName>style.visibility</p:attrName>
                                        </p:attrNameLst>
                                      </p:cBhvr>
                                      <p:to>
                                        <p:strVal val="visible"/>
                                      </p:to>
                                    </p:set>
                                    <p:anim calcmode="lin" valueType="num">
                                      <p:cBhvr additive="base">
                                        <p:cTn id="11" dur="500" fill="hold"/>
                                        <p:tgtEl>
                                          <p:spTgt spid="65590"/>
                                        </p:tgtEl>
                                        <p:attrNameLst>
                                          <p:attrName>ppt_x</p:attrName>
                                        </p:attrNameLst>
                                      </p:cBhvr>
                                      <p:tavLst>
                                        <p:tav tm="0">
                                          <p:val>
                                            <p:strVal val="#ppt_x"/>
                                          </p:val>
                                        </p:tav>
                                        <p:tav tm="100000">
                                          <p:val>
                                            <p:strVal val="#ppt_x"/>
                                          </p:val>
                                        </p:tav>
                                      </p:tavLst>
                                    </p:anim>
                                    <p:anim calcmode="lin" valueType="num">
                                      <p:cBhvr additive="base">
                                        <p:cTn id="12" dur="500" fill="hold"/>
                                        <p:tgtEl>
                                          <p:spTgt spid="6559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5592"/>
                                        </p:tgtEl>
                                        <p:attrNameLst>
                                          <p:attrName>style.visibility</p:attrName>
                                        </p:attrNameLst>
                                      </p:cBhvr>
                                      <p:to>
                                        <p:strVal val="visible"/>
                                      </p:to>
                                    </p:set>
                                    <p:anim calcmode="lin" valueType="num">
                                      <p:cBhvr additive="base">
                                        <p:cTn id="15" dur="500" fill="hold"/>
                                        <p:tgtEl>
                                          <p:spTgt spid="65592"/>
                                        </p:tgtEl>
                                        <p:attrNameLst>
                                          <p:attrName>ppt_x</p:attrName>
                                        </p:attrNameLst>
                                      </p:cBhvr>
                                      <p:tavLst>
                                        <p:tav tm="0">
                                          <p:val>
                                            <p:strVal val="#ppt_x"/>
                                          </p:val>
                                        </p:tav>
                                        <p:tav tm="100000">
                                          <p:val>
                                            <p:strVal val="#ppt_x"/>
                                          </p:val>
                                        </p:tav>
                                      </p:tavLst>
                                    </p:anim>
                                    <p:anim calcmode="lin" valueType="num">
                                      <p:cBhvr additive="base">
                                        <p:cTn id="16" dur="500" fill="hold"/>
                                        <p:tgtEl>
                                          <p:spTgt spid="6559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5594"/>
                                        </p:tgtEl>
                                        <p:attrNameLst>
                                          <p:attrName>style.visibility</p:attrName>
                                        </p:attrNameLst>
                                      </p:cBhvr>
                                      <p:to>
                                        <p:strVal val="visible"/>
                                      </p:to>
                                    </p:set>
                                    <p:anim calcmode="lin" valueType="num">
                                      <p:cBhvr additive="base">
                                        <p:cTn id="19" dur="500" fill="hold"/>
                                        <p:tgtEl>
                                          <p:spTgt spid="65594"/>
                                        </p:tgtEl>
                                        <p:attrNameLst>
                                          <p:attrName>ppt_x</p:attrName>
                                        </p:attrNameLst>
                                      </p:cBhvr>
                                      <p:tavLst>
                                        <p:tav tm="0">
                                          <p:val>
                                            <p:strVal val="#ppt_x"/>
                                          </p:val>
                                        </p:tav>
                                        <p:tav tm="100000">
                                          <p:val>
                                            <p:strVal val="#ppt_x"/>
                                          </p:val>
                                        </p:tav>
                                      </p:tavLst>
                                    </p:anim>
                                    <p:anim calcmode="lin" valueType="num">
                                      <p:cBhvr additive="base">
                                        <p:cTn id="20" dur="500" fill="hold"/>
                                        <p:tgtEl>
                                          <p:spTgt spid="65594"/>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65591"/>
                                        </p:tgtEl>
                                        <p:attrNameLst>
                                          <p:attrName>style.visibility</p:attrName>
                                        </p:attrNameLst>
                                      </p:cBhvr>
                                      <p:to>
                                        <p:strVal val="visible"/>
                                      </p:to>
                                    </p:set>
                                    <p:animEffect transition="in" filter="diamond(in)">
                                      <p:cBhvr>
                                        <p:cTn id="25" dur="500"/>
                                        <p:tgtEl>
                                          <p:spTgt spid="65591"/>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65593"/>
                                        </p:tgtEl>
                                        <p:attrNameLst>
                                          <p:attrName>style.visibility</p:attrName>
                                        </p:attrNameLst>
                                      </p:cBhvr>
                                      <p:to>
                                        <p:strVal val="visible"/>
                                      </p:to>
                                    </p:set>
                                    <p:animEffect transition="in" filter="diamond(in)">
                                      <p:cBhvr>
                                        <p:cTn id="28" dur="500"/>
                                        <p:tgtEl>
                                          <p:spTgt spid="65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89" grpId="0"/>
      <p:bldP spid="65590" grpId="0"/>
      <p:bldP spid="65591" grpId="0"/>
      <p:bldP spid="65592" grpId="0"/>
      <p:bldP spid="65593" grpId="0"/>
      <p:bldP spid="6559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457200" y="6057900"/>
            <a:ext cx="7615976" cy="3773987"/>
            <a:chOff x="0" y="-155590"/>
            <a:chExt cx="5896658" cy="2922004"/>
          </a:xfrm>
        </p:grpSpPr>
        <p:sp>
          <p:nvSpPr>
            <p:cNvPr id="5" name="Freeform 5"/>
            <p:cNvSpPr/>
            <p:nvPr/>
          </p:nvSpPr>
          <p:spPr>
            <a:xfrm>
              <a:off x="0" y="-155590"/>
              <a:ext cx="5896658" cy="2922004"/>
            </a:xfrm>
            <a:custGeom>
              <a:avLst/>
              <a:gdLst/>
              <a:ahLst/>
              <a:cxnLst/>
              <a:rect l="l" t="t" r="r" b="b"/>
              <a:pathLst>
                <a:path w="5896658" h="2922004">
                  <a:moveTo>
                    <a:pt x="5772197" y="2922004"/>
                  </a:moveTo>
                  <a:lnTo>
                    <a:pt x="124460" y="2922004"/>
                  </a:lnTo>
                  <a:cubicBezTo>
                    <a:pt x="55880" y="2922004"/>
                    <a:pt x="0" y="2866124"/>
                    <a:pt x="0" y="2797544"/>
                  </a:cubicBezTo>
                  <a:lnTo>
                    <a:pt x="0" y="124460"/>
                  </a:lnTo>
                  <a:cubicBezTo>
                    <a:pt x="0" y="55880"/>
                    <a:pt x="55880" y="0"/>
                    <a:pt x="124460" y="0"/>
                  </a:cubicBezTo>
                  <a:lnTo>
                    <a:pt x="5772197" y="0"/>
                  </a:lnTo>
                  <a:cubicBezTo>
                    <a:pt x="5840777" y="0"/>
                    <a:pt x="5896658" y="55880"/>
                    <a:pt x="5896658" y="124460"/>
                  </a:cubicBezTo>
                  <a:lnTo>
                    <a:pt x="5896658" y="2797544"/>
                  </a:lnTo>
                  <a:cubicBezTo>
                    <a:pt x="5896658" y="2866124"/>
                    <a:pt x="5840777" y="2922004"/>
                    <a:pt x="5772197" y="2922004"/>
                  </a:cubicBezTo>
                  <a:close/>
                </a:path>
              </a:pathLst>
            </a:custGeom>
            <a:solidFill>
              <a:srgbClr val="FFFFFF"/>
            </a:solidFill>
          </p:spPr>
        </p:sp>
      </p:grpSp>
      <p:sp>
        <p:nvSpPr>
          <p:cNvPr id="6" name="TextBox 6"/>
          <p:cNvSpPr txBox="1"/>
          <p:nvPr/>
        </p:nvSpPr>
        <p:spPr>
          <a:xfrm>
            <a:off x="1893887" y="7188994"/>
            <a:ext cx="6531452" cy="1231106"/>
          </a:xfrm>
          <a:prstGeom prst="rect">
            <a:avLst/>
          </a:prstGeom>
        </p:spPr>
        <p:txBody>
          <a:bodyPr lIns="0" tIns="0" rIns="0" bIns="0" rtlCol="0" anchor="t">
            <a:spAutoFit/>
          </a:bodyPr>
          <a:lstStyle/>
          <a:p>
            <a:pPr>
              <a:lnSpc>
                <a:spcPts val="9600"/>
              </a:lnSpc>
            </a:pPr>
            <a:r>
              <a:rPr lang="en-US" sz="8000" dirty="0" smtClean="0">
                <a:solidFill>
                  <a:srgbClr val="494949"/>
                </a:solidFill>
                <a:latin typeface="Dekko"/>
              </a:rPr>
              <a:t>2. </a:t>
            </a:r>
            <a:r>
              <a:rPr lang="en-US" sz="8000" dirty="0" err="1" smtClean="0">
                <a:solidFill>
                  <a:srgbClr val="494949"/>
                </a:solidFill>
                <a:latin typeface="Dekko"/>
              </a:rPr>
              <a:t>Ngành</a:t>
            </a:r>
            <a:r>
              <a:rPr lang="en-US" sz="8000" dirty="0" smtClean="0">
                <a:solidFill>
                  <a:srgbClr val="494949"/>
                </a:solidFill>
                <a:latin typeface="Dekko"/>
              </a:rPr>
              <a:t> </a:t>
            </a:r>
            <a:r>
              <a:rPr lang="en-US" sz="8000" dirty="0" err="1" smtClean="0">
                <a:solidFill>
                  <a:srgbClr val="494949"/>
                </a:solidFill>
                <a:latin typeface="Dekko"/>
              </a:rPr>
              <a:t>Giun</a:t>
            </a:r>
            <a:endParaRPr lang="en-US" sz="8000" dirty="0">
              <a:solidFill>
                <a:srgbClr val="494949"/>
              </a:solidFill>
              <a:latin typeface="Dekko"/>
            </a:endParaRPr>
          </a:p>
        </p:txBody>
      </p:sp>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31156" y="4762500"/>
            <a:ext cx="9101749" cy="5270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91548"/>
            <a:ext cx="9906000" cy="7470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914400" y="2719388"/>
            <a:ext cx="5168900" cy="2812257"/>
          </a:xfrm>
          <a:prstGeom prst="roundRect">
            <a:avLst/>
          </a:prstGeom>
        </p:spPr>
        <p:style>
          <a:lnRef idx="1">
            <a:schemeClr val="accent6"/>
          </a:lnRef>
          <a:fillRef idx="2">
            <a:schemeClr val="accent6"/>
          </a:fillRef>
          <a:effectRef idx="1">
            <a:schemeClr val="accent6"/>
          </a:effectRef>
          <a:fontRef idx="minor">
            <a:schemeClr val="dk1"/>
          </a:fontRef>
        </p:style>
        <p:txBody>
          <a:bodyPr lIns="163284" tIns="81642" rIns="163284" bIns="81642" anchor="ctr"/>
          <a:lstStyle/>
          <a:p>
            <a:pPr algn="ctr">
              <a:defRPr/>
            </a:pPr>
            <a:r>
              <a:rPr lang="en-US" sz="6400">
                <a:latin typeface="Times New Roman" panose="02020603050405020304" pitchFamily="18" charset="0"/>
                <a:cs typeface="Times New Roman" panose="02020603050405020304" pitchFamily="18" charset="0"/>
              </a:rPr>
              <a:t>NGÀNH GIUN DẸP</a:t>
            </a:r>
          </a:p>
        </p:txBody>
      </p:sp>
      <p:sp>
        <p:nvSpPr>
          <p:cNvPr id="7" name="Rounded Rectangle 6"/>
          <p:cNvSpPr/>
          <p:nvPr/>
        </p:nvSpPr>
        <p:spPr>
          <a:xfrm>
            <a:off x="6464301" y="2719388"/>
            <a:ext cx="5086350" cy="2812257"/>
          </a:xfrm>
          <a:prstGeom prst="roundRect">
            <a:avLst/>
          </a:prstGeom>
        </p:spPr>
        <p:style>
          <a:lnRef idx="1">
            <a:schemeClr val="accent6"/>
          </a:lnRef>
          <a:fillRef idx="2">
            <a:schemeClr val="accent6"/>
          </a:fillRef>
          <a:effectRef idx="1">
            <a:schemeClr val="accent6"/>
          </a:effectRef>
          <a:fontRef idx="minor">
            <a:schemeClr val="dk1"/>
          </a:fontRef>
        </p:style>
        <p:txBody>
          <a:bodyPr lIns="163284" tIns="81642" rIns="163284" bIns="81642" anchor="ctr"/>
          <a:lstStyle/>
          <a:p>
            <a:pPr algn="ctr">
              <a:defRPr/>
            </a:pPr>
            <a:r>
              <a:rPr lang="en-US" sz="6400">
                <a:latin typeface="Times New Roman" panose="02020603050405020304" pitchFamily="18" charset="0"/>
                <a:cs typeface="Times New Roman" panose="02020603050405020304" pitchFamily="18" charset="0"/>
              </a:rPr>
              <a:t>NGÀNH GIUN TRÒN</a:t>
            </a:r>
          </a:p>
        </p:txBody>
      </p:sp>
      <p:sp>
        <p:nvSpPr>
          <p:cNvPr id="8" name="Rounded Rectangle 7"/>
          <p:cNvSpPr/>
          <p:nvPr/>
        </p:nvSpPr>
        <p:spPr>
          <a:xfrm>
            <a:off x="11941176" y="2719388"/>
            <a:ext cx="5130800" cy="2812257"/>
          </a:xfrm>
          <a:prstGeom prst="roundRect">
            <a:avLst/>
          </a:prstGeom>
        </p:spPr>
        <p:style>
          <a:lnRef idx="1">
            <a:schemeClr val="accent6"/>
          </a:lnRef>
          <a:fillRef idx="2">
            <a:schemeClr val="accent6"/>
          </a:fillRef>
          <a:effectRef idx="1">
            <a:schemeClr val="accent6"/>
          </a:effectRef>
          <a:fontRef idx="minor">
            <a:schemeClr val="dk1"/>
          </a:fontRef>
        </p:style>
        <p:txBody>
          <a:bodyPr lIns="163284" tIns="81642" rIns="163284" bIns="81642" anchor="ctr"/>
          <a:lstStyle/>
          <a:p>
            <a:pPr algn="ctr">
              <a:defRPr/>
            </a:pPr>
            <a:r>
              <a:rPr lang="en-US" sz="6400" dirty="0">
                <a:latin typeface="Times New Roman" panose="02020603050405020304" pitchFamily="18" charset="0"/>
                <a:cs typeface="Times New Roman" panose="02020603050405020304" pitchFamily="18" charset="0"/>
              </a:rPr>
              <a:t>NGÀNH GIUN </a:t>
            </a:r>
          </a:p>
          <a:p>
            <a:pPr algn="ctr">
              <a:defRPr/>
            </a:pPr>
            <a:r>
              <a:rPr lang="en-US" sz="6400" dirty="0">
                <a:latin typeface="Times New Roman" panose="02020603050405020304" pitchFamily="18" charset="0"/>
                <a:cs typeface="Times New Roman" panose="02020603050405020304" pitchFamily="18" charset="0"/>
              </a:rPr>
              <a:t>ĐỐT</a:t>
            </a:r>
          </a:p>
        </p:txBody>
      </p:sp>
      <p:pic>
        <p:nvPicPr>
          <p:cNvPr id="107534" name="Picture 14"/>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68350" y="5803108"/>
            <a:ext cx="5311776" cy="3145631"/>
          </a:xfrm>
        </p:spPr>
      </p:pic>
      <p:pic>
        <p:nvPicPr>
          <p:cNvPr id="107532" name="Picture 1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70627" y="5805488"/>
            <a:ext cx="5476874" cy="3143250"/>
          </a:xfrm>
        </p:spPr>
      </p:pic>
      <p:pic>
        <p:nvPicPr>
          <p:cNvPr id="5018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4351" y="5803108"/>
            <a:ext cx="5432426" cy="3145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7526" name="Text Box 6"/>
          <p:cNvSpPr txBox="1">
            <a:spLocks noChangeArrowheads="1"/>
          </p:cNvSpPr>
          <p:nvPr/>
        </p:nvSpPr>
        <p:spPr bwMode="auto">
          <a:xfrm>
            <a:off x="533400" y="9064772"/>
            <a:ext cx="528955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5000" dirty="0">
                <a:solidFill>
                  <a:srgbClr val="0000FF"/>
                </a:solidFill>
                <a:latin typeface="Times New Roman" pitchFamily="18" charset="0"/>
                <a:cs typeface="Times New Roman" pitchFamily="18" charset="0"/>
              </a:rPr>
              <a:t>  SÁN LÁ GAN </a:t>
            </a:r>
          </a:p>
        </p:txBody>
      </p:sp>
      <p:sp>
        <p:nvSpPr>
          <p:cNvPr id="9" name="Text Box 6"/>
          <p:cNvSpPr txBox="1">
            <a:spLocks noChangeArrowheads="1"/>
          </p:cNvSpPr>
          <p:nvPr/>
        </p:nvSpPr>
        <p:spPr bwMode="auto">
          <a:xfrm>
            <a:off x="6654801" y="9170195"/>
            <a:ext cx="528955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5000" dirty="0">
                <a:solidFill>
                  <a:srgbClr val="0000FF"/>
                </a:solidFill>
                <a:latin typeface="Times New Roman" pitchFamily="18" charset="0"/>
                <a:cs typeface="Times New Roman" pitchFamily="18" charset="0"/>
              </a:rPr>
              <a:t>  GIUN ĐŨA </a:t>
            </a:r>
          </a:p>
        </p:txBody>
      </p:sp>
      <p:sp>
        <p:nvSpPr>
          <p:cNvPr id="10" name="Text Box 6"/>
          <p:cNvSpPr txBox="1">
            <a:spLocks noChangeArrowheads="1"/>
          </p:cNvSpPr>
          <p:nvPr/>
        </p:nvSpPr>
        <p:spPr bwMode="auto">
          <a:xfrm>
            <a:off x="12446001" y="9170195"/>
            <a:ext cx="528955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n-US" altLang="en-US" sz="5000" dirty="0">
                <a:solidFill>
                  <a:srgbClr val="0000FF"/>
                </a:solidFill>
                <a:latin typeface="Times New Roman" pitchFamily="18" charset="0"/>
                <a:cs typeface="Times New Roman" pitchFamily="18" charset="0"/>
              </a:rPr>
              <a:t>  GIUN ĐẤT</a:t>
            </a:r>
          </a:p>
        </p:txBody>
      </p:sp>
      <p:sp>
        <p:nvSpPr>
          <p:cNvPr id="4" name="TextBox 3"/>
          <p:cNvSpPr txBox="1"/>
          <p:nvPr/>
        </p:nvSpPr>
        <p:spPr>
          <a:xfrm>
            <a:off x="5441951" y="876300"/>
            <a:ext cx="7283449" cy="1015663"/>
          </a:xfrm>
          <a:prstGeom prst="rect">
            <a:avLst/>
          </a:prstGeom>
          <a:noFill/>
        </p:spPr>
        <p:txBody>
          <a:bodyPr wrap="square" rtlCol="0">
            <a:spAutoFit/>
          </a:bodyPr>
          <a:lstStyle/>
          <a:p>
            <a:r>
              <a:rPr lang="en-US" sz="6000" b="1" dirty="0" smtClean="0">
                <a:solidFill>
                  <a:srgbClr val="FF0000"/>
                </a:solidFill>
                <a:latin typeface="Times New Roman" panose="02020603050405020304" pitchFamily="18" charset="0"/>
                <a:cs typeface="Times New Roman" panose="02020603050405020304" pitchFamily="18" charset="0"/>
              </a:rPr>
              <a:t>CÁC </a:t>
            </a:r>
            <a:r>
              <a:rPr lang="en-US" sz="6000" b="1" dirty="0">
                <a:solidFill>
                  <a:srgbClr val="FF0000"/>
                </a:solidFill>
                <a:latin typeface="Times New Roman" panose="02020603050405020304" pitchFamily="18" charset="0"/>
                <a:cs typeface="Times New Roman" panose="02020603050405020304" pitchFamily="18" charset="0"/>
              </a:rPr>
              <a:t>NGÀNH GIUN</a:t>
            </a:r>
            <a:endParaRPr lang="en-US" sz="6000" dirty="0"/>
          </a:p>
        </p:txBody>
      </p:sp>
    </p:spTree>
    <p:extLst>
      <p:ext uri="{BB962C8B-B14F-4D97-AF65-F5344CB8AC3E}">
        <p14:creationId xmlns:p14="http://schemas.microsoft.com/office/powerpoint/2010/main" val="14234462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7534"/>
                                        </p:tgtEl>
                                        <p:attrNameLst>
                                          <p:attrName>style.visibility</p:attrName>
                                        </p:attrNameLst>
                                      </p:cBhvr>
                                      <p:to>
                                        <p:strVal val="visible"/>
                                      </p:to>
                                    </p:set>
                                    <p:animEffect transition="in" filter="barn(inVertical)">
                                      <p:cBhvr>
                                        <p:cTn id="29" dur="500"/>
                                        <p:tgtEl>
                                          <p:spTgt spid="1075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7526"/>
                                        </p:tgtEl>
                                        <p:attrNameLst>
                                          <p:attrName>style.visibility</p:attrName>
                                        </p:attrNameLst>
                                      </p:cBhvr>
                                      <p:to>
                                        <p:strVal val="visible"/>
                                      </p:to>
                                    </p:set>
                                    <p:animEffect transition="in" filter="barn(inVertical)">
                                      <p:cBhvr>
                                        <p:cTn id="34" dur="500"/>
                                        <p:tgtEl>
                                          <p:spTgt spid="10752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7532"/>
                                        </p:tgtEl>
                                        <p:attrNameLst>
                                          <p:attrName>style.visibility</p:attrName>
                                        </p:attrNameLst>
                                      </p:cBhvr>
                                      <p:to>
                                        <p:strVal val="visible"/>
                                      </p:to>
                                    </p:set>
                                    <p:animEffect transition="in" filter="barn(inVertical)">
                                      <p:cBhvr>
                                        <p:cTn id="39" dur="500"/>
                                        <p:tgtEl>
                                          <p:spTgt spid="10753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barn(inVertical)">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0183"/>
                                        </p:tgtEl>
                                        <p:attrNameLst>
                                          <p:attrName>style.visibility</p:attrName>
                                        </p:attrNameLst>
                                      </p:cBhvr>
                                      <p:to>
                                        <p:strVal val="visible"/>
                                      </p:to>
                                    </p:set>
                                    <p:animEffect transition="in" filter="barn(inVertical)">
                                      <p:cBhvr>
                                        <p:cTn id="49" dur="500"/>
                                        <p:tgtEl>
                                          <p:spTgt spid="5018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arn(inVertical)">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7526" grpId="0"/>
      <p:bldP spid="9" grpId="0"/>
      <p:bldP spid="10"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0981" y="-41563"/>
            <a:ext cx="15250160" cy="1257485"/>
          </a:xfrm>
          <a:prstGeom prst="rect">
            <a:avLst/>
          </a:prstGeom>
          <a:noFill/>
        </p:spPr>
        <p:txBody>
          <a:bodyPr lIns="163284" tIns="81642" rIns="163284" bIns="81642">
            <a:spAutoFit/>
            <a:scene3d>
              <a:camera prst="orthographicFront"/>
              <a:lightRig rig="threePt" dir="t"/>
            </a:scene3d>
          </a:bodyPr>
          <a:lstStyle/>
          <a:p>
            <a:pPr algn="ctr">
              <a:defRPr/>
            </a:pPr>
            <a:r>
              <a:rPr lang="en-US" sz="7100" b="1" spc="89" dirty="0" smtClean="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7100" b="1" spc="8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N</a:t>
            </a:r>
            <a:r>
              <a:rPr lang="en-US" sz="7100" b="1" spc="89" dirty="0" err="1" smtClean="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gành</a:t>
            </a:r>
            <a:r>
              <a:rPr lang="en-US" sz="7100" b="1" spc="89" dirty="0" smtClean="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7100" b="1" spc="8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Giun</a:t>
            </a:r>
            <a:r>
              <a:rPr lang="en-US" sz="7100" b="1" spc="89"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7100" b="1" spc="8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Dẹp</a:t>
            </a:r>
            <a:endParaRPr lang="en-US" sz="7100" b="1" spc="89"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4" name="Rectangle 3"/>
          <p:cNvSpPr/>
          <p:nvPr/>
        </p:nvSpPr>
        <p:spPr>
          <a:xfrm>
            <a:off x="122381" y="7387936"/>
            <a:ext cx="18508980" cy="3304200"/>
          </a:xfrm>
          <a:prstGeom prst="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lIns="163284" tIns="81642" rIns="163284" bIns="81642">
            <a:spAutoFit/>
            <a:scene3d>
              <a:camera prst="orthographicFront"/>
              <a:lightRig rig="threePt" dir="t"/>
            </a:scene3d>
          </a:bodyPr>
          <a:lstStyle/>
          <a:p>
            <a:pPr algn="ctr">
              <a:defRPr/>
            </a:pPr>
            <a:r>
              <a:rPr lang="en-US" sz="6800" b="1" spc="89" dirty="0" err="1">
                <a:solidFill>
                  <a:schemeClr val="tx1"/>
                </a:solidFill>
                <a:effectLst>
                  <a:outerShdw blurRad="38100" dist="19050" dir="2700000" algn="tl" rotWithShape="0">
                    <a:schemeClr val="dk1">
                      <a:alpha val="40000"/>
                    </a:schemeClr>
                  </a:outerShdw>
                </a:effectLst>
                <a:latin typeface="Times New Roman" pitchFamily="18" charset="0"/>
                <a:cs typeface="Times New Roman" panose="02020603050405020304" pitchFamily="18" charset="0"/>
              </a:rPr>
              <a:t>Ngoài</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sán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lông</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sán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lá</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gan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a:defRPr/>
            </a:pP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khoảng</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4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nghìn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loài</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giun</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dẹp</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khác</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chủ</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yếu</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kí</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800" b="1" spc="89"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sinh</a:t>
            </a:r>
            <a:r>
              <a:rPr lang="en-US" sz="6800" b="1" spc="89"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6" name="Picture 5" descr="800px-Bedford's_Flatworm.jpg"/>
          <p:cNvPicPr>
            <a:picLocks noChangeAspect="1"/>
          </p:cNvPicPr>
          <p:nvPr/>
        </p:nvPicPr>
        <p:blipFill>
          <a:blip r:embed="rId2"/>
          <a:stretch>
            <a:fillRect/>
          </a:stretch>
        </p:blipFill>
        <p:spPr>
          <a:xfrm>
            <a:off x="533563" y="1089804"/>
            <a:ext cx="8229600" cy="4629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1312745" y="5673437"/>
            <a:ext cx="6671237" cy="1149764"/>
          </a:xfrm>
          <a:prstGeom prst="rect">
            <a:avLst/>
          </a:prstGeom>
          <a:noFill/>
        </p:spPr>
        <p:txBody>
          <a:bodyPr wrap="none" lIns="163284" tIns="81642" rIns="163284" bIns="81642">
            <a:spAutoFit/>
            <a:scene3d>
              <a:camera prst="orthographicFront"/>
              <a:lightRig rig="threePt" dir="t"/>
            </a:scene3d>
          </a:bodyPr>
          <a:lstStyle/>
          <a:p>
            <a:pPr algn="ctr">
              <a:defRPr/>
            </a:pPr>
            <a:r>
              <a:rPr lang="en-US" sz="6400" b="1"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Giun</a:t>
            </a:r>
            <a:r>
              <a:rPr lang="en-US" sz="6400" b="1"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6400" b="1"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dẹp</a:t>
            </a:r>
            <a:r>
              <a:rPr lang="en-US" sz="6400" b="1"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Bedford</a:t>
            </a:r>
          </a:p>
        </p:txBody>
      </p:sp>
      <p:pic>
        <p:nvPicPr>
          <p:cNvPr id="9" name="Picture 8" descr="1024px-Pseudobiceros_hancockanus.jpg"/>
          <p:cNvPicPr>
            <a:picLocks noChangeAspect="1"/>
          </p:cNvPicPr>
          <p:nvPr/>
        </p:nvPicPr>
        <p:blipFill>
          <a:blip r:embed="rId3"/>
          <a:stretch>
            <a:fillRect/>
          </a:stretch>
        </p:blipFill>
        <p:spPr>
          <a:xfrm>
            <a:off x="9317181" y="1558636"/>
            <a:ext cx="8686800" cy="4686300"/>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8762969" y="6359237"/>
            <a:ext cx="9040540" cy="1149764"/>
          </a:xfrm>
          <a:prstGeom prst="rect">
            <a:avLst/>
          </a:prstGeom>
          <a:noFill/>
        </p:spPr>
        <p:txBody>
          <a:bodyPr wrap="none" lIns="163284" tIns="81642" rIns="163284" bIns="81642">
            <a:spAutoFit/>
            <a:scene3d>
              <a:camera prst="orthographicFront"/>
              <a:lightRig rig="threePt" dir="t"/>
            </a:scene3d>
          </a:bodyPr>
          <a:lstStyle/>
          <a:p>
            <a:pPr algn="ctr">
              <a:defRPr/>
            </a:pPr>
            <a:r>
              <a:rPr lang="en-US" sz="6400" b="1" i="1" spc="17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Giun</a:t>
            </a:r>
            <a:r>
              <a:rPr lang="en-US" sz="6400" b="1" i="1" spc="179"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6400" b="1" i="1" spc="17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dẹp</a:t>
            </a:r>
            <a:r>
              <a:rPr lang="en-US" sz="6400" b="1" i="1" spc="179" dirty="0">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 </a:t>
            </a:r>
            <a:r>
              <a:rPr lang="en-US" sz="6400" b="1" i="1" spc="179" dirty="0" err="1">
                <a:solidFill>
                  <a:schemeClr val="accent1"/>
                </a:solidFill>
                <a:effectLst>
                  <a:outerShdw blurRad="38100" dist="25400" dir="5400000" algn="ctr" rotWithShape="0">
                    <a:srgbClr val="6E747A">
                      <a:alpha val="43000"/>
                    </a:srgbClr>
                  </a:outerShdw>
                </a:effectLst>
                <a:latin typeface="Times New Roman" pitchFamily="18" charset="0"/>
                <a:cs typeface="Times New Roman" pitchFamily="18" charset="0"/>
              </a:rPr>
              <a:t>Pseudobiceros</a:t>
            </a:r>
          </a:p>
        </p:txBody>
      </p:sp>
    </p:spTree>
    <p:extLst>
      <p:ext uri="{BB962C8B-B14F-4D97-AF65-F5344CB8AC3E}">
        <p14:creationId xmlns:p14="http://schemas.microsoft.com/office/powerpoint/2010/main" val="15222048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1000" fill="hold"/>
                                        <p:tgtEl>
                                          <p:spTgt spid="2"/>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5"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5"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strVal val="#ppt_w*0.70"/>
                                          </p:val>
                                        </p:tav>
                                        <p:tav tm="100000">
                                          <p:val>
                                            <p:strVal val="#ppt_w"/>
                                          </p:val>
                                        </p:tav>
                                      </p:tavLst>
                                    </p:anim>
                                    <p:anim calcmode="lin" valueType="num">
                                      <p:cBhvr>
                                        <p:cTn id="17" dur="1000" fill="hold"/>
                                        <p:tgtEl>
                                          <p:spTgt spid="8"/>
                                        </p:tgtEl>
                                        <p:attrNameLst>
                                          <p:attrName>ppt_h</p:attrName>
                                        </p:attrNameLst>
                                      </p:cBhvr>
                                      <p:tavLst>
                                        <p:tav tm="0">
                                          <p:val>
                                            <p:strVal val="#ppt_h"/>
                                          </p:val>
                                        </p:tav>
                                        <p:tav tm="100000">
                                          <p:val>
                                            <p:strVal val="#ppt_h"/>
                                          </p:val>
                                        </p:tav>
                                      </p:tavLst>
                                    </p:anim>
                                    <p:animEffect transition="in" filter="fade">
                                      <p:cBhvr>
                                        <p:cTn id="18" dur="10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80">
                                          <p:stCondLst>
                                            <p:cond delay="0"/>
                                          </p:stCondLst>
                                        </p:cTn>
                                        <p:tgtEl>
                                          <p:spTgt spid="11"/>
                                        </p:tgtEl>
                                      </p:cBhvr>
                                    </p:animEffect>
                                    <p:anim calcmode="lin" valueType="num">
                                      <p:cBhvr>
                                        <p:cTn id="3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5" dur="26">
                                          <p:stCondLst>
                                            <p:cond delay="650"/>
                                          </p:stCondLst>
                                        </p:cTn>
                                        <p:tgtEl>
                                          <p:spTgt spid="11"/>
                                        </p:tgtEl>
                                      </p:cBhvr>
                                      <p:to x="100000" y="60000"/>
                                    </p:animScale>
                                    <p:animScale>
                                      <p:cBhvr>
                                        <p:cTn id="36" dur="166" decel="50000">
                                          <p:stCondLst>
                                            <p:cond delay="676"/>
                                          </p:stCondLst>
                                        </p:cTn>
                                        <p:tgtEl>
                                          <p:spTgt spid="11"/>
                                        </p:tgtEl>
                                      </p:cBhvr>
                                      <p:to x="100000" y="100000"/>
                                    </p:animScale>
                                    <p:animScale>
                                      <p:cBhvr>
                                        <p:cTn id="37" dur="26">
                                          <p:stCondLst>
                                            <p:cond delay="1312"/>
                                          </p:stCondLst>
                                        </p:cTn>
                                        <p:tgtEl>
                                          <p:spTgt spid="11"/>
                                        </p:tgtEl>
                                      </p:cBhvr>
                                      <p:to x="100000" y="80000"/>
                                    </p:animScale>
                                    <p:animScale>
                                      <p:cBhvr>
                                        <p:cTn id="38" dur="166" decel="50000">
                                          <p:stCondLst>
                                            <p:cond delay="1338"/>
                                          </p:stCondLst>
                                        </p:cTn>
                                        <p:tgtEl>
                                          <p:spTgt spid="11"/>
                                        </p:tgtEl>
                                      </p:cBhvr>
                                      <p:to x="100000" y="100000"/>
                                    </p:animScale>
                                    <p:animScale>
                                      <p:cBhvr>
                                        <p:cTn id="39" dur="26">
                                          <p:stCondLst>
                                            <p:cond delay="1642"/>
                                          </p:stCondLst>
                                        </p:cTn>
                                        <p:tgtEl>
                                          <p:spTgt spid="11"/>
                                        </p:tgtEl>
                                      </p:cBhvr>
                                      <p:to x="100000" y="90000"/>
                                    </p:animScale>
                                    <p:animScale>
                                      <p:cBhvr>
                                        <p:cTn id="40" dur="166" decel="50000">
                                          <p:stCondLst>
                                            <p:cond delay="1668"/>
                                          </p:stCondLst>
                                        </p:cTn>
                                        <p:tgtEl>
                                          <p:spTgt spid="11"/>
                                        </p:tgtEl>
                                      </p:cBhvr>
                                      <p:to x="100000" y="100000"/>
                                    </p:animScale>
                                    <p:animScale>
                                      <p:cBhvr>
                                        <p:cTn id="41" dur="26">
                                          <p:stCondLst>
                                            <p:cond delay="1808"/>
                                          </p:stCondLst>
                                        </p:cTn>
                                        <p:tgtEl>
                                          <p:spTgt spid="11"/>
                                        </p:tgtEl>
                                      </p:cBhvr>
                                      <p:to x="100000" y="95000"/>
                                    </p:animScale>
                                    <p:animScale>
                                      <p:cBhvr>
                                        <p:cTn id="42" dur="166" decel="50000">
                                          <p:stCondLst>
                                            <p:cond delay="1834"/>
                                          </p:stCondLst>
                                        </p:cTn>
                                        <p:tgtEl>
                                          <p:spTgt spid="11"/>
                                        </p:tgtEl>
                                      </p:cBhvr>
                                      <p:to x="100000" y="100000"/>
                                    </p:animScale>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7"/>
          <p:cNvSpPr>
            <a:spLocks noGrp="1"/>
          </p:cNvSpPr>
          <p:nvPr>
            <p:ph idx="1"/>
          </p:nvPr>
        </p:nvSpPr>
        <p:spPr/>
        <p:txBody>
          <a:bodyPr/>
          <a:lstStyle/>
          <a:p>
            <a:pPr eaLnBrk="1" hangingPunct="1"/>
            <a:endParaRPr lang="en-US" altLang="en-US" smtClean="0">
              <a:latin typeface="Times New Roman" pitchFamily="18" charset="0"/>
              <a:cs typeface="Times New Roman" pitchFamily="18" charset="0"/>
            </a:endParaRPr>
          </a:p>
        </p:txBody>
      </p:sp>
      <p:pic>
        <p:nvPicPr>
          <p:cNvPr id="2" name="Picture 1" descr="giun_de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57200"/>
            <a:ext cx="8077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0008 (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599" y="6643688"/>
            <a:ext cx="4857750" cy="364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465042" y="5257800"/>
            <a:ext cx="6945351" cy="1149764"/>
          </a:xfrm>
          <a:prstGeom prst="rect">
            <a:avLst/>
          </a:prstGeom>
          <a:noFill/>
        </p:spPr>
        <p:txBody>
          <a:bodyPr wrap="none" lIns="163284" tIns="81642" rIns="163284" bIns="81642">
            <a:spAutoFit/>
          </a:bodyPr>
          <a:lstStyle/>
          <a:p>
            <a:pPr algn="ctr">
              <a:defRPr/>
            </a:pPr>
            <a:r>
              <a:rPr lang="en-US" sz="6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Giun</a:t>
            </a:r>
            <a:r>
              <a:rPr lang="en-US" sz="6400" b="1" dirty="0">
                <a:ln w="24500" cmpd="dbl">
                  <a:solidFill>
                    <a:schemeClr val="bg1">
                      <a:lumMod val="95000"/>
                    </a:schemeClr>
                  </a:solidFill>
                  <a:prstDash val="solid"/>
                  <a:miter lim="800000"/>
                </a:ln>
                <a:effectLst>
                  <a:outerShdw blurRad="38100" dist="38100" dir="7020000" algn="tl">
                    <a:srgbClr val="000000">
                      <a:alpha val="35000"/>
                    </a:srgbClr>
                  </a:outerShdw>
                </a:effectLst>
                <a:latin typeface="Times New Roman" pitchFamily="18" charset="0"/>
                <a:cs typeface="Times New Roman" pitchFamily="18" charset="0"/>
              </a:rPr>
              <a:t> </a:t>
            </a:r>
            <a:r>
              <a:rPr lang="en-US" sz="6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dẹp</a:t>
            </a:r>
            <a:r>
              <a:rPr lang="en-US" sz="6400" b="1" dirty="0">
                <a:ln w="24500" cmpd="dbl">
                  <a:solidFill>
                    <a:schemeClr val="bg1">
                      <a:lumMod val="95000"/>
                    </a:schemeClr>
                  </a:solidFill>
                  <a:prstDash val="solid"/>
                  <a:miter lim="800000"/>
                </a:ln>
                <a:effectLst>
                  <a:outerShdw blurRad="38100" dist="38100" dir="7020000" algn="tl">
                    <a:srgbClr val="000000">
                      <a:alpha val="35000"/>
                    </a:srgbClr>
                  </a:outerShdw>
                </a:effectLst>
                <a:latin typeface="Times New Roman" pitchFamily="18" charset="0"/>
                <a:cs typeface="Times New Roman" pitchFamily="18" charset="0"/>
              </a:rPr>
              <a:t> </a:t>
            </a:r>
            <a:r>
              <a:rPr lang="en-US" sz="64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Planatan</a:t>
            </a:r>
            <a:endParaRPr lang="en-US" sz="6400" b="1" dirty="0">
              <a:ln w="24500" cmpd="dbl">
                <a:solidFill>
                  <a:schemeClr val="bg1">
                    <a:lumMod val="95000"/>
                  </a:schemeClr>
                </a:solidFill>
                <a:prstDash val="solid"/>
                <a:miter lim="800000"/>
              </a:ln>
              <a:effectLst>
                <a:outerShdw blurRad="38100" dist="38100" dir="7020000" algn="tl">
                  <a:srgbClr val="000000">
                    <a:alpha val="35000"/>
                  </a:srgbClr>
                </a:outerShdw>
              </a:effectLst>
              <a:latin typeface="Times New Roman" pitchFamily="18" charset="0"/>
              <a:cs typeface="Times New Roman" pitchFamily="18" charset="0"/>
            </a:endParaRPr>
          </a:p>
        </p:txBody>
      </p:sp>
      <p:pic>
        <p:nvPicPr>
          <p:cNvPr id="5" name="Picture 4" descr="Dugesia_subtentaculata_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2514600"/>
            <a:ext cx="8077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0185572" y="7658101"/>
            <a:ext cx="7262745" cy="1257485"/>
          </a:xfrm>
          <a:prstGeom prst="rect">
            <a:avLst/>
          </a:prstGeom>
          <a:noFill/>
        </p:spPr>
        <p:txBody>
          <a:bodyPr wrap="none" lIns="163284" tIns="81642" rIns="163284" bIns="81642">
            <a:spAutoFit/>
          </a:bodyPr>
          <a:lstStyle/>
          <a:p>
            <a:pPr algn="ctr">
              <a:defRPr/>
            </a:pPr>
            <a:r>
              <a:rPr lang="en-US" sz="71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Giun</a:t>
            </a:r>
            <a:r>
              <a:rPr lang="en-US" sz="7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t>
            </a:r>
            <a:r>
              <a:rPr lang="en-US" sz="71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dẹp</a:t>
            </a:r>
            <a:r>
              <a:rPr lang="en-US" sz="7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a:t>
            </a:r>
            <a:r>
              <a:rPr lang="en-US" sz="71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Dugesia</a:t>
            </a:r>
            <a:endParaRPr lang="en-US" sz="71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p:txBody>
      </p:sp>
    </p:spTree>
    <p:extLst>
      <p:ext uri="{BB962C8B-B14F-4D97-AF65-F5344CB8AC3E}">
        <p14:creationId xmlns:p14="http://schemas.microsoft.com/office/powerpoint/2010/main" val="10137465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par>
                                <p:cTn id="23" presetID="5"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heckerboard(across)">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GK-Sinh-7-hinh-12.1.jpg.jpg"/>
          <p:cNvPicPr>
            <a:picLocks noChangeAspect="1"/>
          </p:cNvPicPr>
          <p:nvPr/>
        </p:nvPicPr>
        <p:blipFill>
          <a:blip r:embed="rId2">
            <a:extLst>
              <a:ext uri="{28A0092B-C50C-407E-A947-70E740481C1C}">
                <a14:useLocalDpi xmlns:a14="http://schemas.microsoft.com/office/drawing/2010/main" val="0"/>
              </a:ext>
            </a:extLst>
          </a:blip>
          <a:srcRect l="15596" t="-27" r="13068" b="35600"/>
          <a:stretch>
            <a:fillRect/>
          </a:stretch>
        </p:blipFill>
        <p:spPr bwMode="auto">
          <a:xfrm rot="-169388">
            <a:off x="1216027" y="2416970"/>
            <a:ext cx="7204074" cy="46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nvSpPr>
        <p:spPr>
          <a:xfrm>
            <a:off x="914400" y="411957"/>
            <a:ext cx="5638800" cy="17145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6000" b="1" dirty="0" smtClean="0">
                <a:solidFill>
                  <a:srgbClr val="FF0000"/>
                </a:solidFill>
                <a:latin typeface="Times New Roman" panose="02020603050405020304" pitchFamily="18" charset="0"/>
                <a:cs typeface="Times New Roman" panose="02020603050405020304" pitchFamily="18" charset="0"/>
                <a:hlinkClick r:id="rId3" action="ppaction://hlinksldjump"/>
              </a:rPr>
              <a:t>SÁN </a:t>
            </a:r>
            <a:r>
              <a:rPr lang="en-US" sz="6000" b="1" dirty="0">
                <a:solidFill>
                  <a:srgbClr val="FF0000"/>
                </a:solidFill>
                <a:latin typeface="Times New Roman" panose="02020603050405020304" pitchFamily="18" charset="0"/>
                <a:cs typeface="Times New Roman" panose="02020603050405020304" pitchFamily="18" charset="0"/>
                <a:hlinkClick r:id="rId3" action="ppaction://hlinksldjump"/>
              </a:rPr>
              <a:t>LÁ MÁU</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7" name="TextBox 4"/>
          <p:cNvSpPr txBox="1"/>
          <p:nvPr/>
        </p:nvSpPr>
        <p:spPr>
          <a:xfrm>
            <a:off x="9906000" y="14097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1.Nơi kí sinh của sán lá máu?</a:t>
            </a:r>
          </a:p>
        </p:txBody>
      </p:sp>
      <p:sp>
        <p:nvSpPr>
          <p:cNvPr id="4" name="TextBox 4"/>
          <p:cNvSpPr txBox="1"/>
          <p:nvPr/>
        </p:nvSpPr>
        <p:spPr>
          <a:xfrm>
            <a:off x="9956800" y="4798220"/>
            <a:ext cx="7620000" cy="1257485"/>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2.Đặc điểm cơ thể?</a:t>
            </a:r>
          </a:p>
        </p:txBody>
      </p:sp>
      <p:sp>
        <p:nvSpPr>
          <p:cNvPr id="8" name="TextBox 4"/>
          <p:cNvSpPr txBox="1"/>
          <p:nvPr/>
        </p:nvSpPr>
        <p:spPr>
          <a:xfrm>
            <a:off x="9956800" y="72390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3.Con đường truyền bệnh?</a:t>
            </a:r>
          </a:p>
        </p:txBody>
      </p:sp>
    </p:spTree>
    <p:extLst>
      <p:ext uri="{BB962C8B-B14F-4D97-AF65-F5344CB8AC3E}">
        <p14:creationId xmlns:p14="http://schemas.microsoft.com/office/powerpoint/2010/main" val="2375768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3"/>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Effect transition="in" filter="fade">
                                      <p:cBhvr>
                                        <p:cTn id="9" dur="500"/>
                                        <p:tgtEl>
                                          <p:spTgt spid="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slide(fromBottom)">
                                      <p:cBhvr>
                                        <p:cTn id="14" dur="500"/>
                                        <p:tgtEl>
                                          <p:spTgt spid="3"/>
                                        </p:tgtEl>
                                      </p:cBhvr>
                                    </p:animEffect>
                                  </p:childTnLst>
                                </p:cTn>
                              </p:par>
                              <p:par>
                                <p:cTn id="15" presetID="1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slide(fromBottom)">
                                      <p:cBhvr>
                                        <p:cTn id="17" dur="500"/>
                                        <p:tgtEl>
                                          <p:spTgt spid="7"/>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lide(fromBottom)">
                                      <p:cBhvr>
                                        <p:cTn id="20" dur="500"/>
                                        <p:tgtEl>
                                          <p:spTgt spid="4"/>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slide(fromBottom)">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8"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nvSpPr>
        <p:spPr>
          <a:xfrm>
            <a:off x="914400" y="411957"/>
            <a:ext cx="5562600" cy="17145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6000" b="1" dirty="0" smtClean="0">
                <a:solidFill>
                  <a:srgbClr val="FF0000"/>
                </a:solidFill>
                <a:latin typeface="Times New Roman" panose="02020603050405020304" pitchFamily="18" charset="0"/>
                <a:cs typeface="Times New Roman" panose="02020603050405020304" pitchFamily="18" charset="0"/>
                <a:hlinkClick r:id="rId2" action="ppaction://hlinksldjump"/>
              </a:rPr>
              <a:t>SÁN </a:t>
            </a:r>
            <a:r>
              <a:rPr lang="en-US" sz="6000" b="1" dirty="0">
                <a:solidFill>
                  <a:srgbClr val="FF0000"/>
                </a:solidFill>
                <a:latin typeface="Times New Roman" panose="02020603050405020304" pitchFamily="18" charset="0"/>
                <a:cs typeface="Times New Roman" panose="02020603050405020304" pitchFamily="18" charset="0"/>
                <a:hlinkClick r:id="rId2" action="ppaction://hlinksldjump"/>
              </a:rPr>
              <a:t>BÃ TRẦU</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7" name="TextBox 4"/>
          <p:cNvSpPr txBox="1"/>
          <p:nvPr/>
        </p:nvSpPr>
        <p:spPr>
          <a:xfrm>
            <a:off x="9982200" y="14097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1.Nơi kí sinh của sán bã trầu?</a:t>
            </a:r>
          </a:p>
        </p:txBody>
      </p:sp>
      <p:sp>
        <p:nvSpPr>
          <p:cNvPr id="4" name="TextBox 4"/>
          <p:cNvSpPr txBox="1"/>
          <p:nvPr/>
        </p:nvSpPr>
        <p:spPr>
          <a:xfrm>
            <a:off x="9956800" y="4798220"/>
            <a:ext cx="7620000" cy="1257485"/>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2.Đặc điểm cơ thể?</a:t>
            </a:r>
          </a:p>
        </p:txBody>
      </p:sp>
      <p:sp>
        <p:nvSpPr>
          <p:cNvPr id="8" name="TextBox 4"/>
          <p:cNvSpPr txBox="1"/>
          <p:nvPr/>
        </p:nvSpPr>
        <p:spPr>
          <a:xfrm>
            <a:off x="9956800" y="72390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3.Con đường truyền bệnh?</a:t>
            </a:r>
          </a:p>
        </p:txBody>
      </p:sp>
      <p:pic>
        <p:nvPicPr>
          <p:cNvPr id="3" name="Content Placeholder 4" descr="fasciolopsis-busk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8176" y="2881313"/>
            <a:ext cx="2044700" cy="418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3" descr="SGK-Sinh-7-hinh-12.2.jpg.jpg"/>
          <p:cNvPicPr>
            <a:picLocks noChangeAspect="1"/>
          </p:cNvPicPr>
          <p:nvPr/>
        </p:nvPicPr>
        <p:blipFill>
          <a:blip r:embed="rId4">
            <a:extLst>
              <a:ext uri="{28A0092B-C50C-407E-A947-70E740481C1C}">
                <a14:useLocalDpi xmlns:a14="http://schemas.microsoft.com/office/drawing/2010/main" val="0"/>
              </a:ext>
            </a:extLst>
          </a:blip>
          <a:srcRect l="20212" r="19151" b="33376"/>
          <a:stretch>
            <a:fillRect/>
          </a:stretch>
        </p:blipFill>
        <p:spPr bwMode="auto">
          <a:xfrm>
            <a:off x="914401" y="2636045"/>
            <a:ext cx="5076826" cy="467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3271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lide(fromBottom)">
                                      <p:cBhvr>
                                        <p:cTn id="10" dur="500"/>
                                        <p:tgtEl>
                                          <p:spTgt spid="4"/>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Bottom)">
                                      <p:cBhvr>
                                        <p:cTn id="13" dur="500"/>
                                        <p:tgtEl>
                                          <p:spTgt spid="8"/>
                                        </p:tgtEl>
                                      </p:cBhvr>
                                    </p:animEffect>
                                  </p:childTnLst>
                                </p:cTn>
                              </p:par>
                              <p:par>
                                <p:cTn id="14" presetID="25"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9" dur="1000" fill="hold"/>
                                        <p:tgtEl>
                                          <p:spTgt spid="3"/>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5"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1" dur="1000" fill="hold"/>
                                        <p:tgtEl>
                                          <p:spTgt spid="9"/>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8"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nvSpPr>
        <p:spPr>
          <a:xfrm>
            <a:off x="914400" y="411957"/>
            <a:ext cx="6289676" cy="1714500"/>
          </a:xfrm>
          <a:prstGeom prst="rect">
            <a:avLst/>
          </a:prstGeom>
        </p:spPr>
        <p:style>
          <a:lnRef idx="1">
            <a:schemeClr val="accent3"/>
          </a:lnRef>
          <a:fillRef idx="2">
            <a:schemeClr val="accent3"/>
          </a:fillRef>
          <a:effectRef idx="1">
            <a:schemeClr val="accent3"/>
          </a:effectRef>
          <a:fontRef idx="minor">
            <a:schemeClr val="dk1"/>
          </a:fontRef>
        </p:style>
        <p:txBody>
          <a:bodyPr lIns="163284" tIns="81642" rIns="163284" bIns="81642"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US" sz="6000" b="1" dirty="0" smtClean="0">
                <a:solidFill>
                  <a:srgbClr val="FF0000"/>
                </a:solidFill>
                <a:latin typeface="Times New Roman" panose="02020603050405020304" pitchFamily="18" charset="0"/>
                <a:cs typeface="Times New Roman" panose="02020603050405020304" pitchFamily="18" charset="0"/>
                <a:hlinkClick r:id="rId2" action="ppaction://hlinksldjump"/>
              </a:rPr>
              <a:t>SÁN </a:t>
            </a:r>
            <a:r>
              <a:rPr lang="en-US" sz="6000" b="1" dirty="0">
                <a:solidFill>
                  <a:srgbClr val="FF0000"/>
                </a:solidFill>
                <a:latin typeface="Times New Roman" panose="02020603050405020304" pitchFamily="18" charset="0"/>
                <a:cs typeface="Times New Roman" panose="02020603050405020304" pitchFamily="18" charset="0"/>
                <a:hlinkClick r:id="rId2" action="ppaction://hlinksldjump"/>
              </a:rPr>
              <a:t>DÂY</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7" name="TextBox 4"/>
          <p:cNvSpPr txBox="1"/>
          <p:nvPr/>
        </p:nvSpPr>
        <p:spPr>
          <a:xfrm>
            <a:off x="9982200" y="12573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1.Nơi kí sinh của sán dây?</a:t>
            </a:r>
          </a:p>
        </p:txBody>
      </p:sp>
      <p:sp>
        <p:nvSpPr>
          <p:cNvPr id="4" name="TextBox 4"/>
          <p:cNvSpPr txBox="1"/>
          <p:nvPr/>
        </p:nvSpPr>
        <p:spPr>
          <a:xfrm>
            <a:off x="9956800" y="4798220"/>
            <a:ext cx="7620000" cy="1257485"/>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2.Đặc điểm cơ thể?</a:t>
            </a:r>
          </a:p>
        </p:txBody>
      </p:sp>
      <p:sp>
        <p:nvSpPr>
          <p:cNvPr id="8" name="TextBox 4"/>
          <p:cNvSpPr txBox="1"/>
          <p:nvPr/>
        </p:nvSpPr>
        <p:spPr>
          <a:xfrm>
            <a:off x="10002982" y="6819900"/>
            <a:ext cx="7620000" cy="235009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defRPr/>
            </a:pPr>
            <a:r>
              <a:rPr lang="en-US" sz="7100" dirty="0">
                <a:solidFill>
                  <a:schemeClr val="tx1"/>
                </a:solidFill>
                <a:latin typeface="Times New Roman" panose="02020603050405020304" pitchFamily="18" charset="0"/>
                <a:cs typeface="Times New Roman" panose="02020603050405020304" pitchFamily="18" charset="0"/>
              </a:rPr>
              <a:t>3.Con đường truyền bệnh?</a:t>
            </a:r>
          </a:p>
        </p:txBody>
      </p:sp>
      <p:pic>
        <p:nvPicPr>
          <p:cNvPr id="10246" name="Picture 6" descr="C:\Users\Administrator\AppData\Local\Microsoft\Windows\Temporary Internet Files\Content.IE5\G92ON1FP\IMG_0807.JPG"/>
          <p:cNvPicPr>
            <a:picLocks noChangeAspect="1" noChangeArrowheads="1"/>
          </p:cNvPicPr>
          <p:nvPr/>
        </p:nvPicPr>
        <p:blipFill>
          <a:blip r:embed="rId3">
            <a:extLst>
              <a:ext uri="{28A0092B-C50C-407E-A947-70E740481C1C}">
                <a14:useLocalDpi xmlns:a14="http://schemas.microsoft.com/office/drawing/2010/main" val="0"/>
              </a:ext>
            </a:extLst>
          </a:blip>
          <a:srcRect l="22189" t="6567" r="30247" b="9895"/>
          <a:stretch>
            <a:fillRect/>
          </a:stretch>
        </p:blipFill>
        <p:spPr bwMode="auto">
          <a:xfrm>
            <a:off x="914400" y="2362200"/>
            <a:ext cx="6289676" cy="77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8001000" y="7277100"/>
            <a:ext cx="1676400" cy="369332"/>
          </a:xfrm>
          <a:prstGeom prst="rect">
            <a:avLst/>
          </a:prstGeom>
          <a:noFill/>
        </p:spPr>
        <p:txBody>
          <a:bodyPr wrap="square" rtlCol="0">
            <a:spAutoFit/>
          </a:bodyPr>
          <a:lstStyle/>
          <a:p>
            <a:r>
              <a:rPr lang="en-US" dirty="0" err="1" smtClean="0"/>
              <a:t>Xem</a:t>
            </a:r>
            <a:r>
              <a:rPr lang="en-US" dirty="0" smtClean="0"/>
              <a:t> </a:t>
            </a:r>
            <a:r>
              <a:rPr lang="en-US" dirty="0" err="1" smtClean="0"/>
              <a:t>viddeo</a:t>
            </a:r>
            <a:endParaRPr lang="en-US" dirty="0"/>
          </a:p>
        </p:txBody>
      </p:sp>
    </p:spTree>
    <p:extLst>
      <p:ext uri="{BB962C8B-B14F-4D97-AF65-F5344CB8AC3E}">
        <p14:creationId xmlns:p14="http://schemas.microsoft.com/office/powerpoint/2010/main" val="2224798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lide(fromBottom)">
                                      <p:cBhvr>
                                        <p:cTn id="7" dur="500"/>
                                        <p:tgtEl>
                                          <p:spTgt spid="7"/>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lide(fromBottom)">
                                      <p:cBhvr>
                                        <p:cTn id="10" dur="500"/>
                                        <p:tgtEl>
                                          <p:spTgt spid="4"/>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slide(fromBottom)">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bldLvl="0" animBg="1"/>
      <p:bldP spid="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62000" y="2552700"/>
            <a:ext cx="8801100" cy="4424288"/>
          </a:xfrm>
          <a:prstGeom prst="rect">
            <a:avLst/>
          </a:prstGeom>
        </p:spPr>
        <p:txBody>
          <a:bodyPr wrap="square" lIns="0" tIns="0" rIns="0" bIns="0" rtlCol="0" anchor="t">
            <a:spAutoFit/>
          </a:bodyPr>
          <a:lstStyle/>
          <a:p>
            <a:pPr marL="0" lvl="0" indent="0">
              <a:lnSpc>
                <a:spcPts val="11480"/>
              </a:lnSpc>
              <a:spcBef>
                <a:spcPct val="0"/>
              </a:spcBef>
            </a:pPr>
            <a:r>
              <a:rPr lang="en-US" sz="8200" b="1" dirty="0" err="1" smtClean="0">
                <a:solidFill>
                  <a:srgbClr val="3D2E12"/>
                </a:solidFill>
                <a:latin typeface="Cormorant Garamond Light"/>
              </a:rPr>
              <a:t>Cùng</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quan</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sát</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về</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các</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loài</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động</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vật</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trong</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tự</a:t>
            </a:r>
            <a:r>
              <a:rPr lang="en-US" sz="8200" b="1" dirty="0" smtClean="0">
                <a:solidFill>
                  <a:srgbClr val="3D2E12"/>
                </a:solidFill>
                <a:latin typeface="Cormorant Garamond Light"/>
              </a:rPr>
              <a:t> </a:t>
            </a:r>
            <a:r>
              <a:rPr lang="en-US" sz="8200" b="1" dirty="0" err="1" smtClean="0">
                <a:solidFill>
                  <a:srgbClr val="3D2E12"/>
                </a:solidFill>
                <a:latin typeface="Cormorant Garamond Light"/>
              </a:rPr>
              <a:t>nhiên</a:t>
            </a:r>
            <a:endParaRPr lang="en-US" sz="8200" b="1" dirty="0">
              <a:solidFill>
                <a:srgbClr val="3D2E12"/>
              </a:solidFill>
              <a:latin typeface="Cormorant Garamond Light"/>
            </a:endParaRPr>
          </a:p>
        </p:txBody>
      </p:sp>
    </p:spTree>
    <p:extLst>
      <p:ext uri="{BB962C8B-B14F-4D97-AF65-F5344CB8AC3E}">
        <p14:creationId xmlns:p14="http://schemas.microsoft.com/office/powerpoint/2010/main" val="3525778236"/>
      </p:ext>
    </p:extLst>
  </p:cSld>
  <p:clrMapOvr>
    <a:masterClrMapping/>
  </p:clrMapOvr>
  <p:transition spd="slow">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447543425"/>
              </p:ext>
            </p:extLst>
          </p:nvPr>
        </p:nvGraphicFramePr>
        <p:xfrm>
          <a:off x="152400" y="114301"/>
          <a:ext cx="17983200" cy="9924134"/>
        </p:xfrm>
        <a:graphic>
          <a:graphicData uri="http://schemas.openxmlformats.org/drawingml/2006/table">
            <a:tbl>
              <a:tblPr firstCol="1">
                <a:effectLst>
                  <a:outerShdw blurRad="50800" dist="38100" dir="2700000" algn="tl" rotWithShape="0">
                    <a:prstClr val="black">
                      <a:alpha val="40000"/>
                    </a:prstClr>
                  </a:outerShdw>
                </a:effectLst>
                <a:tableStyleId>{5C22544A-7EE6-4342-B048-85BDC9FD1C3A}</a:tableStyleId>
              </a:tblPr>
              <a:tblGrid>
                <a:gridCol w="4557043">
                  <a:extLst>
                    <a:ext uri="{9D8B030D-6E8A-4147-A177-3AD203B41FA5}">
                      <a16:colId xmlns:a16="http://schemas.microsoft.com/office/drawing/2014/main" val="20000"/>
                    </a:ext>
                  </a:extLst>
                </a:gridCol>
                <a:gridCol w="4434557">
                  <a:extLst>
                    <a:ext uri="{9D8B030D-6E8A-4147-A177-3AD203B41FA5}">
                      <a16:colId xmlns:a16="http://schemas.microsoft.com/office/drawing/2014/main" val="20001"/>
                    </a:ext>
                  </a:extLst>
                </a:gridCol>
                <a:gridCol w="4495800">
                  <a:extLst>
                    <a:ext uri="{9D8B030D-6E8A-4147-A177-3AD203B41FA5}">
                      <a16:colId xmlns:a16="http://schemas.microsoft.com/office/drawing/2014/main" val="20002"/>
                    </a:ext>
                  </a:extLst>
                </a:gridCol>
                <a:gridCol w="4495800">
                  <a:extLst>
                    <a:ext uri="{9D8B030D-6E8A-4147-A177-3AD203B41FA5}">
                      <a16:colId xmlns:a16="http://schemas.microsoft.com/office/drawing/2014/main" val="20003"/>
                    </a:ext>
                  </a:extLst>
                </a:gridCol>
              </a:tblGrid>
              <a:tr h="2453463">
                <a:tc>
                  <a:txBody>
                    <a:bodyPr/>
                    <a:lstStyle/>
                    <a:p>
                      <a:pPr>
                        <a:buNone/>
                      </a:pPr>
                      <a:endParaRPr lang="en-US" sz="3600" dirty="0">
                        <a:latin typeface="Times New Roman" panose="02020603050405020304" pitchFamily="18" charset="0"/>
                        <a:cs typeface="Times New Roman" panose="02020603050405020304" pitchFamily="18" charset="0"/>
                      </a:endParaRPr>
                    </a:p>
                  </a:txBody>
                  <a:tcPr marL="182880" marR="182880" marT="68718" marB="68718" anchor="ctr">
                    <a:solidFill>
                      <a:schemeClr val="bg1">
                        <a:lumMod val="95000"/>
                        <a:alpha val="53000"/>
                      </a:schemeClr>
                    </a:solidFill>
                  </a:tcPr>
                </a:tc>
                <a:tc>
                  <a:txBody>
                    <a:bodyPr/>
                    <a:lstStyle/>
                    <a:p>
                      <a:pPr algn="ctr">
                        <a:lnSpc>
                          <a:spcPct val="140000"/>
                        </a:lnSpc>
                        <a:buNone/>
                      </a:pPr>
                      <a:r>
                        <a:rPr lang="en-US" sz="3600" b="0">
                          <a:solidFill>
                            <a:srgbClr val="FF0000"/>
                          </a:solidFill>
                          <a:latin typeface="Times New Roman" panose="02020603050405020304" pitchFamily="18" charset="0"/>
                          <a:cs typeface="Times New Roman" panose="02020603050405020304" pitchFamily="18" charset="0"/>
                        </a:rPr>
                        <a:t>NƠI KÍ SINH</a:t>
                      </a:r>
                    </a:p>
                  </a:txBody>
                  <a:tcPr marL="182880" marR="182880" marT="68718" marB="68718" anchor="ctr">
                    <a:solidFill>
                      <a:schemeClr val="bg1">
                        <a:lumMod val="95000"/>
                        <a:alpha val="53000"/>
                      </a:schemeClr>
                    </a:solidFill>
                  </a:tcPr>
                </a:tc>
                <a:tc>
                  <a:txBody>
                    <a:bodyPr/>
                    <a:lstStyle/>
                    <a:p>
                      <a:pPr algn="ctr">
                        <a:lnSpc>
                          <a:spcPct val="140000"/>
                        </a:lnSpc>
                        <a:buNone/>
                      </a:pPr>
                      <a:r>
                        <a:rPr lang="en-US" sz="3600" b="0">
                          <a:solidFill>
                            <a:srgbClr val="FF0000"/>
                          </a:solidFill>
                          <a:latin typeface="Times New Roman" panose="02020603050405020304" pitchFamily="18" charset="0"/>
                          <a:cs typeface="Times New Roman" panose="02020603050405020304" pitchFamily="18" charset="0"/>
                        </a:rPr>
                        <a:t>ĐẶC ĐIỂM CƠ THỂ</a:t>
                      </a:r>
                    </a:p>
                  </a:txBody>
                  <a:tcPr marL="182880" marR="182880" marT="68718" marB="68718" anchor="ctr">
                    <a:solidFill>
                      <a:schemeClr val="bg1">
                        <a:lumMod val="95000"/>
                        <a:alpha val="53000"/>
                      </a:schemeClr>
                    </a:solidFill>
                  </a:tcPr>
                </a:tc>
                <a:tc>
                  <a:txBody>
                    <a:bodyPr/>
                    <a:lstStyle/>
                    <a:p>
                      <a:pPr algn="ctr">
                        <a:lnSpc>
                          <a:spcPct val="140000"/>
                        </a:lnSpc>
                        <a:buNone/>
                      </a:pPr>
                      <a:r>
                        <a:rPr lang="en-US" sz="3600" b="0">
                          <a:solidFill>
                            <a:srgbClr val="FF0000"/>
                          </a:solidFill>
                          <a:latin typeface="Times New Roman" panose="02020603050405020304" pitchFamily="18" charset="0"/>
                          <a:cs typeface="Times New Roman" panose="02020603050405020304" pitchFamily="18" charset="0"/>
                        </a:rPr>
                        <a:t>CON ĐƯỜNG TRUYỀN BỆNH</a:t>
                      </a:r>
                    </a:p>
                  </a:txBody>
                  <a:tcPr marL="182880" marR="182880" marT="68718" marB="68718" anchor="ctr">
                    <a:solidFill>
                      <a:schemeClr val="bg1">
                        <a:lumMod val="95000"/>
                        <a:alpha val="53000"/>
                      </a:schemeClr>
                    </a:solidFill>
                  </a:tcPr>
                </a:tc>
                <a:extLst>
                  <a:ext uri="{0D108BD9-81ED-4DB2-BD59-A6C34878D82A}">
                    <a16:rowId xmlns:a16="http://schemas.microsoft.com/office/drawing/2014/main" val="10000"/>
                  </a:ext>
                </a:extLst>
              </a:tr>
              <a:tr h="2497256">
                <a:tc>
                  <a:txBody>
                    <a:bodyPr/>
                    <a:lstStyle/>
                    <a:p>
                      <a:pPr algn="ctr">
                        <a:buNone/>
                      </a:pPr>
                      <a:r>
                        <a:rPr lang="en-US" sz="4200" dirty="0">
                          <a:solidFill>
                            <a:srgbClr val="FF0000"/>
                          </a:solidFill>
                          <a:latin typeface="Times New Roman" panose="02020603050405020304" pitchFamily="18" charset="0"/>
                          <a:cs typeface="Times New Roman" panose="02020603050405020304" pitchFamily="18" charset="0"/>
                          <a:hlinkClick r:id="" action="ppaction://noaction"/>
                        </a:rPr>
                        <a:t>SÁN LÁ </a:t>
                      </a:r>
                    </a:p>
                    <a:p>
                      <a:pPr algn="ctr">
                        <a:buNone/>
                      </a:pPr>
                      <a:r>
                        <a:rPr lang="en-US" sz="4200" dirty="0">
                          <a:solidFill>
                            <a:srgbClr val="FF0000"/>
                          </a:solidFill>
                          <a:latin typeface="Times New Roman" panose="02020603050405020304" pitchFamily="18" charset="0"/>
                          <a:cs typeface="Times New Roman" panose="02020603050405020304" pitchFamily="18" charset="0"/>
                          <a:hlinkClick r:id="" action="ppaction://noaction"/>
                        </a:rPr>
                        <a:t>MÁU</a:t>
                      </a:r>
                      <a:endParaRPr lang="en-US" sz="4200" dirty="0">
                        <a:solidFill>
                          <a:srgbClr val="FF0000"/>
                        </a:solidFill>
                        <a:latin typeface="Times New Roman" panose="02020603050405020304" pitchFamily="18" charset="0"/>
                        <a:cs typeface="Times New Roman" panose="02020603050405020304" pitchFamily="18" charset="0"/>
                      </a:endParaRPr>
                    </a:p>
                  </a:txBody>
                  <a:tcPr marL="182880" marR="182880" marT="68718" marB="68718" anchor="ctr">
                    <a:solidFill>
                      <a:schemeClr val="bg1">
                        <a:lumMod val="95000"/>
                        <a:alpha val="53000"/>
                      </a:schemeClr>
                    </a:solidFill>
                  </a:tcPr>
                </a:tc>
                <a:tc>
                  <a:txBody>
                    <a:bodyPr/>
                    <a:lstStyle/>
                    <a:p>
                      <a:pPr>
                        <a:buNone/>
                      </a:pPr>
                      <a:endParaRPr lang="en-US" sz="2700" dirty="0"/>
                    </a:p>
                  </a:txBody>
                  <a:tcPr marL="182880" marR="182880" marT="68718" marB="68718">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extLst>
                  <a:ext uri="{0D108BD9-81ED-4DB2-BD59-A6C34878D82A}">
                    <a16:rowId xmlns:a16="http://schemas.microsoft.com/office/drawing/2014/main" val="10001"/>
                  </a:ext>
                </a:extLst>
              </a:tr>
              <a:tr h="2476159">
                <a:tc>
                  <a:txBody>
                    <a:bodyPr/>
                    <a:lstStyle/>
                    <a:p>
                      <a:pPr algn="ctr">
                        <a:buNone/>
                      </a:pPr>
                      <a:r>
                        <a:rPr lang="en-US" sz="4200">
                          <a:solidFill>
                            <a:srgbClr val="FF0000"/>
                          </a:solidFill>
                          <a:latin typeface="Times New Roman" panose="02020603050405020304" pitchFamily="18" charset="0"/>
                          <a:cs typeface="Times New Roman" panose="02020603050405020304" pitchFamily="18" charset="0"/>
                          <a:hlinkClick r:id="rId2" action="ppaction://hlinksldjump"/>
                        </a:rPr>
                        <a:t>SÁN BÃ TRẦU</a:t>
                      </a:r>
                      <a:endParaRPr lang="en-US" sz="4200">
                        <a:solidFill>
                          <a:srgbClr val="FF0000"/>
                        </a:solidFill>
                        <a:latin typeface="Times New Roman" panose="02020603050405020304" pitchFamily="18" charset="0"/>
                        <a:cs typeface="Times New Roman" panose="02020603050405020304" pitchFamily="18" charset="0"/>
                      </a:endParaRPr>
                    </a:p>
                  </a:txBody>
                  <a:tcPr marL="182880" marR="182880" marT="68718" marB="68718" anchor="ctr">
                    <a:solidFill>
                      <a:schemeClr val="bg1">
                        <a:lumMod val="95000"/>
                        <a:alpha val="53000"/>
                      </a:schemeClr>
                    </a:solidFill>
                  </a:tcPr>
                </a:tc>
                <a:tc>
                  <a:txBody>
                    <a:bodyPr/>
                    <a:lstStyle/>
                    <a:p>
                      <a:pPr>
                        <a:buNone/>
                      </a:pPr>
                      <a:endParaRPr lang="en-US" sz="4200">
                        <a:latin typeface="Times New Roman" panose="02020603050405020304" pitchFamily="18" charset="0"/>
                        <a:cs typeface="Times New Roman" panose="02020603050405020304" pitchFamily="18" charset="0"/>
                      </a:endParaRPr>
                    </a:p>
                  </a:txBody>
                  <a:tcPr marL="182880" marR="182880" marT="68718" marB="68718">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extLst>
                  <a:ext uri="{0D108BD9-81ED-4DB2-BD59-A6C34878D82A}">
                    <a16:rowId xmlns:a16="http://schemas.microsoft.com/office/drawing/2014/main" val="10002"/>
                  </a:ext>
                </a:extLst>
              </a:tr>
              <a:tr h="2497256">
                <a:tc>
                  <a:txBody>
                    <a:bodyPr/>
                    <a:lstStyle/>
                    <a:p>
                      <a:pPr algn="ctr">
                        <a:buNone/>
                      </a:pPr>
                      <a:r>
                        <a:rPr lang="en-US" sz="4200">
                          <a:solidFill>
                            <a:srgbClr val="FF0000"/>
                          </a:solidFill>
                          <a:latin typeface="Times New Roman" panose="02020603050405020304" pitchFamily="18" charset="0"/>
                          <a:cs typeface="Times New Roman" panose="02020603050405020304" pitchFamily="18" charset="0"/>
                          <a:hlinkClick r:id="rId3" action="ppaction://hlinksldjump"/>
                        </a:rPr>
                        <a:t>SÁN DÂY</a:t>
                      </a:r>
                      <a:endParaRPr lang="en-US" sz="4200">
                        <a:solidFill>
                          <a:srgbClr val="FF0000"/>
                        </a:solidFill>
                        <a:latin typeface="Times New Roman" panose="02020603050405020304" pitchFamily="18" charset="0"/>
                        <a:cs typeface="Times New Roman" panose="02020603050405020304" pitchFamily="18" charset="0"/>
                      </a:endParaRPr>
                    </a:p>
                  </a:txBody>
                  <a:tcPr marL="182880" marR="182880" marT="68718" marB="68718" anchor="ctr">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tc>
                  <a:txBody>
                    <a:bodyPr/>
                    <a:lstStyle/>
                    <a:p>
                      <a:pPr>
                        <a:buNone/>
                      </a:pPr>
                      <a:endParaRPr lang="en-US" sz="2700"/>
                    </a:p>
                  </a:txBody>
                  <a:tcPr marL="182880" marR="182880" marT="68718" marB="68718">
                    <a:solidFill>
                      <a:schemeClr val="bg1">
                        <a:lumMod val="95000"/>
                        <a:alpha val="53000"/>
                      </a:schemeClr>
                    </a:solidFill>
                  </a:tcPr>
                </a:tc>
                <a:tc>
                  <a:txBody>
                    <a:bodyPr/>
                    <a:lstStyle/>
                    <a:p>
                      <a:pPr>
                        <a:buNone/>
                      </a:pPr>
                      <a:endParaRPr lang="en-US" sz="2700" dirty="0"/>
                    </a:p>
                  </a:txBody>
                  <a:tcPr marL="182880" marR="182880" marT="68718" marB="68718">
                    <a:solidFill>
                      <a:schemeClr val="bg1">
                        <a:lumMod val="95000"/>
                        <a:alpha val="53000"/>
                      </a:schemeClr>
                    </a:solidFill>
                  </a:tcPr>
                </a:tc>
                <a:extLst>
                  <a:ext uri="{0D108BD9-81ED-4DB2-BD59-A6C34878D82A}">
                    <a16:rowId xmlns:a16="http://schemas.microsoft.com/office/drawing/2014/main" val="10003"/>
                  </a:ext>
                </a:extLst>
              </a:tr>
            </a:tbl>
          </a:graphicData>
        </a:graphic>
      </p:graphicFrame>
      <p:sp>
        <p:nvSpPr>
          <p:cNvPr id="6" name="Text Box 5"/>
          <p:cNvSpPr txBox="1">
            <a:spLocks noChangeArrowheads="1"/>
          </p:cNvSpPr>
          <p:nvPr/>
        </p:nvSpPr>
        <p:spPr bwMode="auto">
          <a:xfrm>
            <a:off x="4724400" y="2859883"/>
            <a:ext cx="461645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smtClean="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Máu</a:t>
            </a:r>
            <a:r>
              <a:rPr lang="en-US" altLang="en-US" sz="5000" dirty="0" smtClean="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người</a:t>
            </a:r>
            <a:endParaRPr lang="en-US" altLang="en-US" sz="5000" dirty="0">
              <a:latin typeface="Times New Roman" pitchFamily="18" charset="0"/>
              <a:cs typeface="Times New Roman" pitchFamily="18" charset="0"/>
            </a:endParaRPr>
          </a:p>
        </p:txBody>
      </p:sp>
      <p:sp>
        <p:nvSpPr>
          <p:cNvPr id="7" name="Text Box 6"/>
          <p:cNvSpPr txBox="1">
            <a:spLocks noChangeArrowheads="1"/>
          </p:cNvSpPr>
          <p:nvPr/>
        </p:nvSpPr>
        <p:spPr bwMode="auto">
          <a:xfrm>
            <a:off x="9144000" y="2628900"/>
            <a:ext cx="3749676"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smtClean="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Phân</a:t>
            </a:r>
            <a:r>
              <a:rPr lang="en-US" altLang="en-US" sz="5000" dirty="0" smtClean="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tính</a:t>
            </a:r>
            <a:endParaRPr lang="en-US" altLang="en-US" sz="5000" dirty="0">
              <a:latin typeface="Times New Roman" pitchFamily="18" charset="0"/>
              <a:cs typeface="Times New Roman" pitchFamily="18" charset="0"/>
            </a:endParaRPr>
          </a:p>
          <a:p>
            <a:pPr eaLnBrk="1" hangingPunct="1"/>
            <a:r>
              <a:rPr lang="en-US" altLang="en-US" sz="5000" dirty="0">
                <a:latin typeface="Times New Roman" pitchFamily="18" charset="0"/>
                <a:cs typeface="Times New Roman" pitchFamily="18" charset="0"/>
              </a:rPr>
              <a:t>-</a:t>
            </a:r>
            <a:r>
              <a:rPr lang="en-US" altLang="en-US" sz="5000" dirty="0" err="1">
                <a:latin typeface="Times New Roman" pitchFamily="18" charset="0"/>
                <a:cs typeface="Times New Roman" pitchFamily="18" charset="0"/>
              </a:rPr>
              <a:t>Sống</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cặp</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đôi</a:t>
            </a:r>
            <a:endParaRPr lang="en-US" altLang="en-US" sz="5000" dirty="0">
              <a:latin typeface="Times New Roman" pitchFamily="18" charset="0"/>
              <a:cs typeface="Times New Roman" pitchFamily="18" charset="0"/>
            </a:endParaRPr>
          </a:p>
        </p:txBody>
      </p:sp>
      <p:sp>
        <p:nvSpPr>
          <p:cNvPr id="8" name="Text Box 7"/>
          <p:cNvSpPr txBox="1">
            <a:spLocks noChangeArrowheads="1"/>
          </p:cNvSpPr>
          <p:nvPr/>
        </p:nvSpPr>
        <p:spPr bwMode="auto">
          <a:xfrm>
            <a:off x="13700124" y="2628900"/>
            <a:ext cx="3749676" cy="170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smtClean="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Tiếp</a:t>
            </a:r>
            <a:r>
              <a:rPr lang="en-US" altLang="en-US" sz="5000" dirty="0" smtClean="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xúc</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với</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nước</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bẩn</a:t>
            </a:r>
            <a:endParaRPr lang="en-US" altLang="en-US" sz="5000" dirty="0">
              <a:latin typeface="Times New Roman" pitchFamily="18" charset="0"/>
              <a:cs typeface="Times New Roman" pitchFamily="18" charset="0"/>
            </a:endParaRPr>
          </a:p>
        </p:txBody>
      </p:sp>
      <p:sp>
        <p:nvSpPr>
          <p:cNvPr id="9" name="Text Box 8"/>
          <p:cNvSpPr txBox="1">
            <a:spLocks noChangeArrowheads="1"/>
          </p:cNvSpPr>
          <p:nvPr/>
        </p:nvSpPr>
        <p:spPr bwMode="auto">
          <a:xfrm>
            <a:off x="4724400" y="5545933"/>
            <a:ext cx="4267201"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smtClean="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Ruột</a:t>
            </a:r>
            <a:r>
              <a:rPr lang="en-US" altLang="en-US" sz="5000" dirty="0" smtClean="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lợn</a:t>
            </a:r>
            <a:endParaRPr lang="en-US" altLang="en-US" sz="5000" dirty="0">
              <a:latin typeface="Times New Roman" pitchFamily="18" charset="0"/>
              <a:cs typeface="Times New Roman" pitchFamily="18" charset="0"/>
            </a:endParaRPr>
          </a:p>
        </p:txBody>
      </p:sp>
      <p:sp>
        <p:nvSpPr>
          <p:cNvPr id="10" name="Text Box 9"/>
          <p:cNvSpPr txBox="1">
            <a:spLocks noChangeArrowheads="1"/>
          </p:cNvSpPr>
          <p:nvPr/>
        </p:nvSpPr>
        <p:spPr bwMode="auto">
          <a:xfrm>
            <a:off x="9204326" y="4991100"/>
            <a:ext cx="4495797"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smtClean="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Cơ</a:t>
            </a:r>
            <a:r>
              <a:rPr lang="en-US" altLang="en-US" sz="5000" dirty="0" smtClean="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quan</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tiêu</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hóa</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và</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sinh</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dục</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phát</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triển</a:t>
            </a:r>
            <a:endParaRPr lang="en-US" altLang="en-US" sz="5000" dirty="0">
              <a:latin typeface="Times New Roman" pitchFamily="18" charset="0"/>
              <a:cs typeface="Times New Roman" pitchFamily="18" charset="0"/>
            </a:endParaRPr>
          </a:p>
        </p:txBody>
      </p:sp>
      <p:sp>
        <p:nvSpPr>
          <p:cNvPr id="11" name="Text Box 10"/>
          <p:cNvSpPr txBox="1">
            <a:spLocks noChangeArrowheads="1"/>
          </p:cNvSpPr>
          <p:nvPr/>
        </p:nvSpPr>
        <p:spPr bwMode="auto">
          <a:xfrm>
            <a:off x="13700126" y="5067300"/>
            <a:ext cx="3749674"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smtClean="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Xâm</a:t>
            </a:r>
            <a:r>
              <a:rPr lang="en-US" altLang="en-US" sz="5000" dirty="0" smtClean="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nhập</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vào</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cơ</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thể</a:t>
            </a:r>
            <a:r>
              <a:rPr lang="en-US" altLang="en-US" sz="5000" dirty="0">
                <a:latin typeface="Times New Roman" pitchFamily="18" charset="0"/>
                <a:cs typeface="Times New Roman" pitchFamily="18" charset="0"/>
              </a:rPr>
              <a:t> qua </a:t>
            </a:r>
            <a:r>
              <a:rPr lang="en-US" altLang="en-US" sz="5000" dirty="0" err="1">
                <a:latin typeface="Times New Roman" pitchFamily="18" charset="0"/>
                <a:cs typeface="Times New Roman" pitchFamily="18" charset="0"/>
              </a:rPr>
              <a:t>thức</a:t>
            </a:r>
            <a:r>
              <a:rPr lang="en-US" altLang="en-US" sz="5000" dirty="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ăn</a:t>
            </a:r>
            <a:endParaRPr lang="en-US" altLang="en-US" sz="5000" dirty="0">
              <a:latin typeface="Times New Roman" pitchFamily="18" charset="0"/>
              <a:cs typeface="Times New Roman" pitchFamily="18" charset="0"/>
            </a:endParaRPr>
          </a:p>
        </p:txBody>
      </p:sp>
      <p:sp>
        <p:nvSpPr>
          <p:cNvPr id="12" name="Text Box 11"/>
          <p:cNvSpPr txBox="1">
            <a:spLocks noChangeArrowheads="1"/>
          </p:cNvSpPr>
          <p:nvPr/>
        </p:nvSpPr>
        <p:spPr bwMode="auto">
          <a:xfrm>
            <a:off x="4724400" y="7586663"/>
            <a:ext cx="4114801"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smtClean="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Ruột</a:t>
            </a:r>
            <a:r>
              <a:rPr lang="en-US" altLang="en-US" sz="5000" dirty="0" smtClean="0">
                <a:latin typeface="Times New Roman" pitchFamily="18" charset="0"/>
                <a:cs typeface="Times New Roman" pitchFamily="18" charset="0"/>
              </a:rPr>
              <a:t> </a:t>
            </a:r>
            <a:r>
              <a:rPr lang="en-US" altLang="en-US" sz="5000" dirty="0">
                <a:latin typeface="Times New Roman" pitchFamily="18" charset="0"/>
                <a:cs typeface="Times New Roman" pitchFamily="18" charset="0"/>
              </a:rPr>
              <a:t>non </a:t>
            </a:r>
            <a:r>
              <a:rPr lang="en-US" altLang="en-US" sz="5000" dirty="0" err="1">
                <a:latin typeface="Times New Roman" pitchFamily="18" charset="0"/>
                <a:cs typeface="Times New Roman" pitchFamily="18" charset="0"/>
              </a:rPr>
              <a:t>người</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cơ</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bắp</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trâu</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bò</a:t>
            </a:r>
            <a:endParaRPr lang="en-US" altLang="en-US" sz="5000" dirty="0">
              <a:latin typeface="Times New Roman" pitchFamily="18" charset="0"/>
              <a:cs typeface="Times New Roman" pitchFamily="18" charset="0"/>
            </a:endParaRPr>
          </a:p>
        </p:txBody>
      </p:sp>
      <p:sp>
        <p:nvSpPr>
          <p:cNvPr id="13" name="Text Box 12"/>
          <p:cNvSpPr txBox="1">
            <a:spLocks noChangeArrowheads="1"/>
          </p:cNvSpPr>
          <p:nvPr/>
        </p:nvSpPr>
        <p:spPr bwMode="auto">
          <a:xfrm>
            <a:off x="9220200" y="7581900"/>
            <a:ext cx="3749674"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a:latin typeface="Times New Roman" pitchFamily="18" charset="0"/>
                <a:cs typeface="Times New Roman" pitchFamily="18" charset="0"/>
              </a:rPr>
              <a:t>-</a:t>
            </a:r>
            <a:r>
              <a:rPr lang="en-US" altLang="en-US" sz="5000" dirty="0" err="1">
                <a:latin typeface="Times New Roman" pitchFamily="18" charset="0"/>
                <a:cs typeface="Times New Roman" pitchFamily="18" charset="0"/>
              </a:rPr>
              <a:t>Thân</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dài</a:t>
            </a:r>
            <a:r>
              <a:rPr lang="en-US" altLang="en-US" sz="5000" dirty="0">
                <a:latin typeface="Times New Roman" pitchFamily="18" charset="0"/>
                <a:cs typeface="Times New Roman" pitchFamily="18" charset="0"/>
              </a:rPr>
              <a:t>, chia </a:t>
            </a:r>
            <a:r>
              <a:rPr lang="en-US" altLang="en-US" sz="5000" dirty="0" err="1">
                <a:latin typeface="Times New Roman" pitchFamily="18" charset="0"/>
                <a:cs typeface="Times New Roman" pitchFamily="18" charset="0"/>
              </a:rPr>
              <a:t>nhiều</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đốt</a:t>
            </a:r>
            <a:r>
              <a:rPr lang="en-US" altLang="en-US" sz="5000" dirty="0">
                <a:latin typeface="Times New Roman" pitchFamily="18" charset="0"/>
                <a:cs typeface="Times New Roman" pitchFamily="18" charset="0"/>
              </a:rPr>
              <a:t>.</a:t>
            </a:r>
          </a:p>
        </p:txBody>
      </p:sp>
      <p:sp>
        <p:nvSpPr>
          <p:cNvPr id="14" name="Text Box 13"/>
          <p:cNvSpPr txBox="1">
            <a:spLocks noChangeArrowheads="1"/>
          </p:cNvSpPr>
          <p:nvPr/>
        </p:nvSpPr>
        <p:spPr bwMode="auto">
          <a:xfrm>
            <a:off x="13700126" y="7565232"/>
            <a:ext cx="3749674" cy="2473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n-US" altLang="en-US" sz="5000" dirty="0" smtClean="0">
                <a:latin typeface="Times New Roman" pitchFamily="18" charset="0"/>
                <a:cs typeface="Times New Roman" pitchFamily="18" charset="0"/>
              </a:rPr>
              <a:t>- </a:t>
            </a:r>
            <a:r>
              <a:rPr lang="en-US" altLang="en-US" sz="5000" dirty="0" err="1" smtClean="0">
                <a:latin typeface="Times New Roman" pitchFamily="18" charset="0"/>
                <a:cs typeface="Times New Roman" pitchFamily="18" charset="0"/>
              </a:rPr>
              <a:t>Xâm</a:t>
            </a:r>
            <a:r>
              <a:rPr lang="en-US" altLang="en-US" sz="5000" dirty="0" smtClean="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nhập</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vào</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cơ</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thể</a:t>
            </a:r>
            <a:r>
              <a:rPr lang="en-US" altLang="en-US" sz="5000" dirty="0">
                <a:latin typeface="Times New Roman" pitchFamily="18" charset="0"/>
                <a:cs typeface="Times New Roman" pitchFamily="18" charset="0"/>
              </a:rPr>
              <a:t> qua </a:t>
            </a:r>
            <a:r>
              <a:rPr lang="en-US" altLang="en-US" sz="5000" dirty="0" err="1">
                <a:latin typeface="Times New Roman" pitchFamily="18" charset="0"/>
                <a:cs typeface="Times New Roman" pitchFamily="18" charset="0"/>
              </a:rPr>
              <a:t>thức</a:t>
            </a:r>
            <a:r>
              <a:rPr lang="en-US" altLang="en-US" sz="5000" dirty="0">
                <a:latin typeface="Times New Roman" pitchFamily="18" charset="0"/>
                <a:cs typeface="Times New Roman" pitchFamily="18" charset="0"/>
              </a:rPr>
              <a:t> </a:t>
            </a:r>
            <a:r>
              <a:rPr lang="en-US" altLang="en-US" sz="5000" dirty="0" err="1">
                <a:latin typeface="Times New Roman" pitchFamily="18" charset="0"/>
                <a:cs typeface="Times New Roman" pitchFamily="18" charset="0"/>
              </a:rPr>
              <a:t>ăn</a:t>
            </a:r>
            <a:endParaRPr lang="en-US" altLang="en-US" sz="5000" dirty="0">
              <a:latin typeface="Times New Roman" pitchFamily="18" charset="0"/>
              <a:cs typeface="Times New Roman" pitchFamily="18" charset="0"/>
            </a:endParaRPr>
          </a:p>
        </p:txBody>
      </p:sp>
    </p:spTree>
    <p:extLst>
      <p:ext uri="{BB962C8B-B14F-4D97-AF65-F5344CB8AC3E}">
        <p14:creationId xmlns:p14="http://schemas.microsoft.com/office/powerpoint/2010/main" val="34561786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152400" y="506902"/>
            <a:ext cx="17983200" cy="108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6000" b="1" dirty="0" smtClean="0">
                <a:solidFill>
                  <a:srgbClr val="FF0000"/>
                </a:solidFill>
                <a:cs typeface="Times New Roman" pitchFamily="18" charset="0"/>
              </a:rPr>
              <a:t>NGÀNH </a:t>
            </a:r>
            <a:r>
              <a:rPr lang="en-US" sz="6000" b="1" dirty="0">
                <a:solidFill>
                  <a:srgbClr val="FF0000"/>
                </a:solidFill>
                <a:cs typeface="Times New Roman" pitchFamily="18" charset="0"/>
              </a:rPr>
              <a:t>GIUN TRÒN</a:t>
            </a:r>
          </a:p>
        </p:txBody>
      </p:sp>
      <p:pic>
        <p:nvPicPr>
          <p:cNvPr id="9221" name="Picture 5" descr="imagejkg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0" y="2555082"/>
            <a:ext cx="8991600" cy="487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Giun ki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628900"/>
            <a:ext cx="8686800" cy="7658100"/>
          </a:xfrm>
          <a:prstGeom prst="rect">
            <a:avLst/>
          </a:prstGeom>
          <a:noFill/>
          <a:ln w="76200" cmpd="tri">
            <a:solidFill>
              <a:schemeClr val="hlink"/>
            </a:solidFill>
            <a:miter lim="800000"/>
            <a:headEnd/>
            <a:tailEnd/>
          </a:ln>
          <a:extLst>
            <a:ext uri="{909E8E84-426E-40DD-AFC4-6F175D3DCCD1}">
              <a14:hiddenFill xmlns:a14="http://schemas.microsoft.com/office/drawing/2010/main">
                <a:solidFill>
                  <a:srgbClr val="FFFFFF"/>
                </a:solidFill>
              </a14:hiddenFill>
            </a:ext>
          </a:extLst>
        </p:spPr>
      </p:pic>
      <p:sp>
        <p:nvSpPr>
          <p:cNvPr id="9224" name="Text Box 8"/>
          <p:cNvSpPr txBox="1">
            <a:spLocks noChangeArrowheads="1"/>
          </p:cNvSpPr>
          <p:nvPr/>
        </p:nvSpPr>
        <p:spPr bwMode="auto">
          <a:xfrm>
            <a:off x="9144000" y="7543800"/>
            <a:ext cx="91440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5400">
                <a:solidFill>
                  <a:srgbClr val="FF0000"/>
                </a:solidFill>
                <a:cs typeface="Times New Roman" pitchFamily="18" charset="0"/>
              </a:rPr>
              <a:t>Giun kim sống ở đâu?</a:t>
            </a:r>
          </a:p>
        </p:txBody>
      </p:sp>
      <p:sp>
        <p:nvSpPr>
          <p:cNvPr id="9225" name="Text Box 9"/>
          <p:cNvSpPr txBox="1">
            <a:spLocks noChangeArrowheads="1"/>
          </p:cNvSpPr>
          <p:nvPr/>
        </p:nvSpPr>
        <p:spPr bwMode="auto">
          <a:xfrm>
            <a:off x="1066800" y="1714501"/>
            <a:ext cx="96012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5400">
                <a:solidFill>
                  <a:srgbClr val="FF0000"/>
                </a:solidFill>
                <a:cs typeface="Times New Roman" pitchFamily="18" charset="0"/>
              </a:rPr>
              <a:t>Quan sát các hình sau:</a:t>
            </a:r>
          </a:p>
        </p:txBody>
      </p:sp>
      <p:sp>
        <p:nvSpPr>
          <p:cNvPr id="9226" name="Text Box 10"/>
          <p:cNvSpPr txBox="1">
            <a:spLocks noChangeArrowheads="1"/>
          </p:cNvSpPr>
          <p:nvPr/>
        </p:nvSpPr>
        <p:spPr bwMode="auto">
          <a:xfrm>
            <a:off x="9296400" y="7543801"/>
            <a:ext cx="8839200" cy="182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5400">
                <a:solidFill>
                  <a:srgbClr val="0000FF"/>
                </a:solidFill>
                <a:cs typeface="Times New Roman" pitchFamily="18" charset="0"/>
              </a:rPr>
              <a:t>Giun kim kí sinh trong ruột người</a:t>
            </a:r>
          </a:p>
        </p:txBody>
      </p:sp>
    </p:spTree>
    <p:extLst>
      <p:ext uri="{BB962C8B-B14F-4D97-AF65-F5344CB8AC3E}">
        <p14:creationId xmlns:p14="http://schemas.microsoft.com/office/powerpoint/2010/main" val="2921379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checkerboard(across)">
                                      <p:cBhvr>
                                        <p:cTn id="7" dur="5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 calcmode="lin" valueType="num">
                                      <p:cBhvr>
                                        <p:cTn id="12" dur="500" fill="hold"/>
                                        <p:tgtEl>
                                          <p:spTgt spid="9225"/>
                                        </p:tgtEl>
                                        <p:attrNameLst>
                                          <p:attrName>ppt_w</p:attrName>
                                        </p:attrNameLst>
                                      </p:cBhvr>
                                      <p:tavLst>
                                        <p:tav tm="0">
                                          <p:val>
                                            <p:fltVal val="0"/>
                                          </p:val>
                                        </p:tav>
                                        <p:tav tm="100000">
                                          <p:val>
                                            <p:strVal val="#ppt_w"/>
                                          </p:val>
                                        </p:tav>
                                      </p:tavLst>
                                    </p:anim>
                                    <p:anim calcmode="lin" valueType="num">
                                      <p:cBhvr>
                                        <p:cTn id="13" dur="500" fill="hold"/>
                                        <p:tgtEl>
                                          <p:spTgt spid="9225"/>
                                        </p:tgtEl>
                                        <p:attrNameLst>
                                          <p:attrName>ppt_h</p:attrName>
                                        </p:attrNameLst>
                                      </p:cBhvr>
                                      <p:tavLst>
                                        <p:tav tm="0">
                                          <p:val>
                                            <p:fltVal val="0"/>
                                          </p:val>
                                        </p:tav>
                                        <p:tav tm="100000">
                                          <p:val>
                                            <p:strVal val="#ppt_h"/>
                                          </p:val>
                                        </p:tav>
                                      </p:tavLst>
                                    </p:anim>
                                    <p:animEffect transition="in" filter="fade">
                                      <p:cBhvr>
                                        <p:cTn id="14" dur="500"/>
                                        <p:tgtEl>
                                          <p:spTgt spid="9225"/>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nodeType="clickEffect">
                                  <p:stCondLst>
                                    <p:cond delay="0"/>
                                  </p:stCondLst>
                                  <p:childTnLst>
                                    <p:set>
                                      <p:cBhvr>
                                        <p:cTn id="18" dur="1" fill="hold">
                                          <p:stCondLst>
                                            <p:cond delay="0"/>
                                          </p:stCondLst>
                                        </p:cTn>
                                        <p:tgtEl>
                                          <p:spTgt spid="9222"/>
                                        </p:tgtEl>
                                        <p:attrNameLst>
                                          <p:attrName>style.visibility</p:attrName>
                                        </p:attrNameLst>
                                      </p:cBhvr>
                                      <p:to>
                                        <p:strVal val="visible"/>
                                      </p:to>
                                    </p:set>
                                    <p:animEffect transition="in" filter="fade">
                                      <p:cBhvr>
                                        <p:cTn id="19" dur="1000"/>
                                        <p:tgtEl>
                                          <p:spTgt spid="9222"/>
                                        </p:tgtEl>
                                      </p:cBhvr>
                                    </p:animEffect>
                                    <p:anim calcmode="lin" valueType="num">
                                      <p:cBhvr>
                                        <p:cTn id="20" dur="1000" fill="hold"/>
                                        <p:tgtEl>
                                          <p:spTgt spid="9222"/>
                                        </p:tgtEl>
                                        <p:attrNameLst>
                                          <p:attrName>ppt_x</p:attrName>
                                        </p:attrNameLst>
                                      </p:cBhvr>
                                      <p:tavLst>
                                        <p:tav tm="0">
                                          <p:val>
                                            <p:strVal val="#ppt_x"/>
                                          </p:val>
                                        </p:tav>
                                        <p:tav tm="100000">
                                          <p:val>
                                            <p:strVal val="#ppt_x"/>
                                          </p:val>
                                        </p:tav>
                                      </p:tavLst>
                                    </p:anim>
                                    <p:anim calcmode="lin" valueType="num">
                                      <p:cBhvr>
                                        <p:cTn id="21" dur="1000" fill="hold"/>
                                        <p:tgtEl>
                                          <p:spTgt spid="9222"/>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nodeType="clickEffect">
                                  <p:stCondLst>
                                    <p:cond delay="0"/>
                                  </p:stCondLst>
                                  <p:childTnLst>
                                    <p:set>
                                      <p:cBhvr>
                                        <p:cTn id="25" dur="1" fill="hold">
                                          <p:stCondLst>
                                            <p:cond delay="0"/>
                                          </p:stCondLst>
                                        </p:cTn>
                                        <p:tgtEl>
                                          <p:spTgt spid="9221"/>
                                        </p:tgtEl>
                                        <p:attrNameLst>
                                          <p:attrName>style.visibility</p:attrName>
                                        </p:attrNameLst>
                                      </p:cBhvr>
                                      <p:to>
                                        <p:strVal val="visible"/>
                                      </p:to>
                                    </p:set>
                                    <p:anim calcmode="lin" valueType="num">
                                      <p:cBhvr>
                                        <p:cTn id="26" dur="1000" fill="hold"/>
                                        <p:tgtEl>
                                          <p:spTgt spid="9221"/>
                                        </p:tgtEl>
                                        <p:attrNameLst>
                                          <p:attrName>ppt_w</p:attrName>
                                        </p:attrNameLst>
                                      </p:cBhvr>
                                      <p:tavLst>
                                        <p:tav tm="0">
                                          <p:val>
                                            <p:fltVal val="0"/>
                                          </p:val>
                                        </p:tav>
                                        <p:tav tm="100000">
                                          <p:val>
                                            <p:strVal val="#ppt_w"/>
                                          </p:val>
                                        </p:tav>
                                      </p:tavLst>
                                    </p:anim>
                                    <p:anim calcmode="lin" valueType="num">
                                      <p:cBhvr>
                                        <p:cTn id="27" dur="1000" fill="hold"/>
                                        <p:tgtEl>
                                          <p:spTgt spid="9221"/>
                                        </p:tgtEl>
                                        <p:attrNameLst>
                                          <p:attrName>ppt_h</p:attrName>
                                        </p:attrNameLst>
                                      </p:cBhvr>
                                      <p:tavLst>
                                        <p:tav tm="0">
                                          <p:val>
                                            <p:fltVal val="0"/>
                                          </p:val>
                                        </p:tav>
                                        <p:tav tm="100000">
                                          <p:val>
                                            <p:strVal val="#ppt_h"/>
                                          </p:val>
                                        </p:tav>
                                      </p:tavLst>
                                    </p:anim>
                                    <p:anim calcmode="lin" valueType="num">
                                      <p:cBhvr>
                                        <p:cTn id="28" dur="1000" fill="hold"/>
                                        <p:tgtEl>
                                          <p:spTgt spid="9221"/>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92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9224"/>
                                        </p:tgtEl>
                                        <p:attrNameLst>
                                          <p:attrName>style.visibility</p:attrName>
                                        </p:attrNameLst>
                                      </p:cBhvr>
                                      <p:to>
                                        <p:strVal val="visible"/>
                                      </p:to>
                                    </p:set>
                                    <p:animEffect transition="in" filter="blinds(horizontal)">
                                      <p:cBhvr>
                                        <p:cTn id="34" dur="500"/>
                                        <p:tgtEl>
                                          <p:spTgt spid="922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xit" presetSubtype="4" fill="hold" grpId="1" nodeType="clickEffect">
                                  <p:stCondLst>
                                    <p:cond delay="0"/>
                                  </p:stCondLst>
                                  <p:childTnLst>
                                    <p:anim calcmode="lin" valueType="num">
                                      <p:cBhvr additive="base">
                                        <p:cTn id="38" dur="500"/>
                                        <p:tgtEl>
                                          <p:spTgt spid="9224"/>
                                        </p:tgtEl>
                                        <p:attrNameLst>
                                          <p:attrName>ppt_x</p:attrName>
                                        </p:attrNameLst>
                                      </p:cBhvr>
                                      <p:tavLst>
                                        <p:tav tm="0">
                                          <p:val>
                                            <p:strVal val="ppt_x"/>
                                          </p:val>
                                        </p:tav>
                                        <p:tav tm="100000">
                                          <p:val>
                                            <p:strVal val="ppt_x"/>
                                          </p:val>
                                        </p:tav>
                                      </p:tavLst>
                                    </p:anim>
                                    <p:anim calcmode="lin" valueType="num">
                                      <p:cBhvr additive="base">
                                        <p:cTn id="39" dur="500"/>
                                        <p:tgtEl>
                                          <p:spTgt spid="9224"/>
                                        </p:tgtEl>
                                        <p:attrNameLst>
                                          <p:attrName>ppt_y</p:attrName>
                                        </p:attrNameLst>
                                      </p:cBhvr>
                                      <p:tavLst>
                                        <p:tav tm="0">
                                          <p:val>
                                            <p:strVal val="ppt_y"/>
                                          </p:val>
                                        </p:tav>
                                        <p:tav tm="100000">
                                          <p:val>
                                            <p:strVal val="1+ppt_h/2"/>
                                          </p:val>
                                        </p:tav>
                                      </p:tavLst>
                                    </p:anim>
                                    <p:set>
                                      <p:cBhvr>
                                        <p:cTn id="40" dur="1" fill="hold">
                                          <p:stCondLst>
                                            <p:cond delay="499"/>
                                          </p:stCondLst>
                                        </p:cTn>
                                        <p:tgtEl>
                                          <p:spTgt spid="9224"/>
                                        </p:tgtEl>
                                        <p:attrNameLst>
                                          <p:attrName>style.visibility</p:attrName>
                                        </p:attrNameLst>
                                      </p:cBhvr>
                                      <p:to>
                                        <p:strVal val="hidden"/>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25" presetClass="entr" presetSubtype="0" fill="hold" grpId="0" nodeType="clickEffect">
                                  <p:stCondLst>
                                    <p:cond delay="0"/>
                                  </p:stCondLst>
                                  <p:childTnLst>
                                    <p:set>
                                      <p:cBhvr>
                                        <p:cTn id="44" dur="1" fill="hold">
                                          <p:stCondLst>
                                            <p:cond delay="0"/>
                                          </p:stCondLst>
                                        </p:cTn>
                                        <p:tgtEl>
                                          <p:spTgt spid="9226"/>
                                        </p:tgtEl>
                                        <p:attrNameLst>
                                          <p:attrName>style.visibility</p:attrName>
                                        </p:attrNameLst>
                                      </p:cBhvr>
                                      <p:to>
                                        <p:strVal val="visible"/>
                                      </p:to>
                                    </p:set>
                                    <p:anim calcmode="lin" valueType="num">
                                      <p:cBhvr>
                                        <p:cTn id="45" dur="500" decel="50000" fill="hold">
                                          <p:stCondLst>
                                            <p:cond delay="0"/>
                                          </p:stCondLst>
                                        </p:cTn>
                                        <p:tgtEl>
                                          <p:spTgt spid="9226"/>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9226"/>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9226"/>
                                        </p:tgtEl>
                                        <p:attrNameLst>
                                          <p:attrName>ppt_w</p:attrName>
                                        </p:attrNameLst>
                                      </p:cBhvr>
                                      <p:tavLst>
                                        <p:tav tm="0">
                                          <p:val>
                                            <p:strVal val="#ppt_w*.05"/>
                                          </p:val>
                                        </p:tav>
                                        <p:tav tm="100000">
                                          <p:val>
                                            <p:strVal val="#ppt_w"/>
                                          </p:val>
                                        </p:tav>
                                      </p:tavLst>
                                    </p:anim>
                                    <p:anim calcmode="lin" valueType="num">
                                      <p:cBhvr>
                                        <p:cTn id="48" dur="1000" fill="hold"/>
                                        <p:tgtEl>
                                          <p:spTgt spid="9226"/>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9226"/>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9226"/>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9226"/>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9224" grpId="0"/>
      <p:bldP spid="9224" grpId="1"/>
      <p:bldP spid="9225" grpId="0"/>
      <p:bldP spid="922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7"/>
          <p:cNvSpPr txBox="1">
            <a:spLocks noChangeArrowheads="1"/>
          </p:cNvSpPr>
          <p:nvPr/>
        </p:nvSpPr>
        <p:spPr bwMode="auto">
          <a:xfrm>
            <a:off x="0" y="1333500"/>
            <a:ext cx="96012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5400" dirty="0" err="1">
                <a:solidFill>
                  <a:srgbClr val="FF0000"/>
                </a:solidFill>
                <a:latin typeface="Arial" charset="0"/>
              </a:rPr>
              <a:t>Quan</a:t>
            </a:r>
            <a:r>
              <a:rPr lang="en-US" sz="5400" dirty="0">
                <a:solidFill>
                  <a:srgbClr val="FF0000"/>
                </a:solidFill>
                <a:latin typeface="Arial" charset="0"/>
              </a:rPr>
              <a:t> </a:t>
            </a:r>
            <a:r>
              <a:rPr lang="en-US" sz="5400" dirty="0" err="1">
                <a:solidFill>
                  <a:srgbClr val="FF0000"/>
                </a:solidFill>
                <a:latin typeface="Arial" charset="0"/>
              </a:rPr>
              <a:t>sát</a:t>
            </a:r>
            <a:r>
              <a:rPr lang="en-US" sz="5400" dirty="0">
                <a:solidFill>
                  <a:srgbClr val="FF0000"/>
                </a:solidFill>
                <a:latin typeface="Arial" charset="0"/>
              </a:rPr>
              <a:t> </a:t>
            </a:r>
            <a:r>
              <a:rPr lang="en-US" sz="5400" dirty="0" err="1">
                <a:solidFill>
                  <a:srgbClr val="FF0000"/>
                </a:solidFill>
                <a:latin typeface="Arial" charset="0"/>
              </a:rPr>
              <a:t>các</a:t>
            </a:r>
            <a:r>
              <a:rPr lang="en-US" sz="5400" dirty="0">
                <a:solidFill>
                  <a:srgbClr val="FF0000"/>
                </a:solidFill>
                <a:latin typeface="Arial" charset="0"/>
              </a:rPr>
              <a:t> </a:t>
            </a:r>
            <a:r>
              <a:rPr lang="en-US" sz="5400" dirty="0" err="1">
                <a:solidFill>
                  <a:srgbClr val="FF0000"/>
                </a:solidFill>
                <a:latin typeface="Arial" charset="0"/>
              </a:rPr>
              <a:t>hình</a:t>
            </a:r>
            <a:r>
              <a:rPr lang="en-US" sz="5400" dirty="0">
                <a:solidFill>
                  <a:srgbClr val="FF0000"/>
                </a:solidFill>
                <a:latin typeface="Arial" charset="0"/>
              </a:rPr>
              <a:t> </a:t>
            </a:r>
            <a:r>
              <a:rPr lang="en-US" sz="5400" dirty="0" err="1">
                <a:solidFill>
                  <a:srgbClr val="FF0000"/>
                </a:solidFill>
                <a:latin typeface="Arial" charset="0"/>
              </a:rPr>
              <a:t>sau</a:t>
            </a:r>
            <a:r>
              <a:rPr lang="en-US" sz="5400" dirty="0">
                <a:solidFill>
                  <a:srgbClr val="FF0000"/>
                </a:solidFill>
                <a:latin typeface="Arial" charset="0"/>
              </a:rPr>
              <a:t>:</a:t>
            </a:r>
          </a:p>
        </p:txBody>
      </p:sp>
      <p:pic>
        <p:nvPicPr>
          <p:cNvPr id="38921" name="Picture 9" descr="giunmoc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800100"/>
            <a:ext cx="9601200" cy="4550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10" descr="Giun moc c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400301"/>
            <a:ext cx="8229600" cy="7862888"/>
          </a:xfrm>
          <a:prstGeom prst="rect">
            <a:avLst/>
          </a:prstGeom>
          <a:noFill/>
          <a:ln w="76200" cmpd="tri">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8923" name="Picture 11" descr="moc c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5676900"/>
            <a:ext cx="96012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4" name="Text Box 12"/>
          <p:cNvSpPr txBox="1">
            <a:spLocks noChangeArrowheads="1"/>
          </p:cNvSpPr>
          <p:nvPr/>
        </p:nvSpPr>
        <p:spPr bwMode="auto">
          <a:xfrm>
            <a:off x="8229600" y="9691688"/>
            <a:ext cx="10210800" cy="718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3600">
                <a:solidFill>
                  <a:srgbClr val="0000FF"/>
                </a:solidFill>
                <a:latin typeface="Arial" charset="0"/>
              </a:rPr>
              <a:t>Giun móc câu vào cơ thể qua da bàn chân </a:t>
            </a:r>
          </a:p>
        </p:txBody>
      </p:sp>
    </p:spTree>
    <p:extLst>
      <p:ext uri="{BB962C8B-B14F-4D97-AF65-F5344CB8AC3E}">
        <p14:creationId xmlns:p14="http://schemas.microsoft.com/office/powerpoint/2010/main" val="24744997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38922"/>
                                        </p:tgtEl>
                                        <p:attrNameLst>
                                          <p:attrName>style.visibility</p:attrName>
                                        </p:attrNameLst>
                                      </p:cBhvr>
                                      <p:to>
                                        <p:strVal val="visible"/>
                                      </p:to>
                                    </p:set>
                                    <p:anim calcmode="lin" valueType="num">
                                      <p:cBhvr>
                                        <p:cTn id="7" dur="500" decel="50000" fill="hold">
                                          <p:stCondLst>
                                            <p:cond delay="0"/>
                                          </p:stCondLst>
                                        </p:cTn>
                                        <p:tgtEl>
                                          <p:spTgt spid="3892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892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8922"/>
                                        </p:tgtEl>
                                        <p:attrNameLst>
                                          <p:attrName>ppt_w</p:attrName>
                                        </p:attrNameLst>
                                      </p:cBhvr>
                                      <p:tavLst>
                                        <p:tav tm="0">
                                          <p:val>
                                            <p:strVal val="#ppt_w*.05"/>
                                          </p:val>
                                        </p:tav>
                                        <p:tav tm="100000">
                                          <p:val>
                                            <p:strVal val="#ppt_w"/>
                                          </p:val>
                                        </p:tav>
                                      </p:tavLst>
                                    </p:anim>
                                    <p:anim calcmode="lin" valueType="num">
                                      <p:cBhvr>
                                        <p:cTn id="10" dur="1000" fill="hold"/>
                                        <p:tgtEl>
                                          <p:spTgt spid="3892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892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892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892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892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2" presetClass="entr" presetSubtype="0" fill="hold" nodeType="clickEffect">
                                  <p:stCondLst>
                                    <p:cond delay="0"/>
                                  </p:stCondLst>
                                  <p:childTnLst>
                                    <p:set>
                                      <p:cBhvr>
                                        <p:cTn id="18" dur="1" fill="hold">
                                          <p:stCondLst>
                                            <p:cond delay="0"/>
                                          </p:stCondLst>
                                        </p:cTn>
                                        <p:tgtEl>
                                          <p:spTgt spid="38921"/>
                                        </p:tgtEl>
                                        <p:attrNameLst>
                                          <p:attrName>style.visibility</p:attrName>
                                        </p:attrNameLst>
                                      </p:cBhvr>
                                      <p:to>
                                        <p:strVal val="visible"/>
                                      </p:to>
                                    </p:set>
                                    <p:animScale>
                                      <p:cBhvr>
                                        <p:cTn id="19" dur="1000" decel="50000" fill="hold">
                                          <p:stCondLst>
                                            <p:cond delay="0"/>
                                          </p:stCondLst>
                                        </p:cTn>
                                        <p:tgtEl>
                                          <p:spTgt spid="389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38921"/>
                                        </p:tgtEl>
                                        <p:attrNameLst>
                                          <p:attrName>ppt_x</p:attrName>
                                          <p:attrName>ppt_y</p:attrName>
                                        </p:attrNameLst>
                                      </p:cBhvr>
                                    </p:animMotion>
                                    <p:animEffect transition="in" filter="fade">
                                      <p:cBhvr>
                                        <p:cTn id="21" dur="1000"/>
                                        <p:tgtEl>
                                          <p:spTgt spid="3892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0" presetClass="entr" presetSubtype="0" fill="hold" nodeType="clickEffect">
                                  <p:stCondLst>
                                    <p:cond delay="0"/>
                                  </p:stCondLst>
                                  <p:childTnLst>
                                    <p:set>
                                      <p:cBhvr>
                                        <p:cTn id="25" dur="1" fill="hold">
                                          <p:stCondLst>
                                            <p:cond delay="0"/>
                                          </p:stCondLst>
                                        </p:cTn>
                                        <p:tgtEl>
                                          <p:spTgt spid="38923"/>
                                        </p:tgtEl>
                                        <p:attrNameLst>
                                          <p:attrName>style.visibility</p:attrName>
                                        </p:attrNameLst>
                                      </p:cBhvr>
                                      <p:to>
                                        <p:strVal val="visible"/>
                                      </p:to>
                                    </p:set>
                                    <p:animEffect transition="in" filter="fade">
                                      <p:cBhvr>
                                        <p:cTn id="26" dur="800" decel="100000"/>
                                        <p:tgtEl>
                                          <p:spTgt spid="38923"/>
                                        </p:tgtEl>
                                      </p:cBhvr>
                                    </p:animEffect>
                                    <p:anim calcmode="lin" valueType="num">
                                      <p:cBhvr>
                                        <p:cTn id="27" dur="800" decel="100000" fill="hold"/>
                                        <p:tgtEl>
                                          <p:spTgt spid="38923"/>
                                        </p:tgtEl>
                                        <p:attrNameLst>
                                          <p:attrName>style.rotation</p:attrName>
                                        </p:attrNameLst>
                                      </p:cBhvr>
                                      <p:tavLst>
                                        <p:tav tm="0">
                                          <p:val>
                                            <p:fltVal val="-90"/>
                                          </p:val>
                                        </p:tav>
                                        <p:tav tm="100000">
                                          <p:val>
                                            <p:fltVal val="0"/>
                                          </p:val>
                                        </p:tav>
                                      </p:tavLst>
                                    </p:anim>
                                    <p:anim calcmode="lin" valueType="num">
                                      <p:cBhvr>
                                        <p:cTn id="28" dur="800" decel="100000" fill="hold"/>
                                        <p:tgtEl>
                                          <p:spTgt spid="38923"/>
                                        </p:tgtEl>
                                        <p:attrNameLst>
                                          <p:attrName>ppt_x</p:attrName>
                                        </p:attrNameLst>
                                      </p:cBhvr>
                                      <p:tavLst>
                                        <p:tav tm="0">
                                          <p:val>
                                            <p:strVal val="#ppt_x+0.4"/>
                                          </p:val>
                                        </p:tav>
                                        <p:tav tm="100000">
                                          <p:val>
                                            <p:strVal val="#ppt_x-0.05"/>
                                          </p:val>
                                        </p:tav>
                                      </p:tavLst>
                                    </p:anim>
                                    <p:anim calcmode="lin" valueType="num">
                                      <p:cBhvr>
                                        <p:cTn id="29" dur="800" decel="100000" fill="hold"/>
                                        <p:tgtEl>
                                          <p:spTgt spid="38923"/>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38923"/>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38923"/>
                                        </p:tgtEl>
                                        <p:attrNameLst>
                                          <p:attrName>ppt_y</p:attrName>
                                        </p:attrNameLst>
                                      </p:cBhvr>
                                      <p:tavLst>
                                        <p:tav tm="0">
                                          <p:val>
                                            <p:strVal val="#ppt_y+0.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39" presetClass="entr" presetSubtype="0" accel="100000" fill="hold" grpId="0" nodeType="clickEffect">
                                  <p:stCondLst>
                                    <p:cond delay="0"/>
                                  </p:stCondLst>
                                  <p:childTnLst>
                                    <p:set>
                                      <p:cBhvr>
                                        <p:cTn id="35" dur="1" fill="hold">
                                          <p:stCondLst>
                                            <p:cond delay="0"/>
                                          </p:stCondLst>
                                        </p:cTn>
                                        <p:tgtEl>
                                          <p:spTgt spid="38924"/>
                                        </p:tgtEl>
                                        <p:attrNameLst>
                                          <p:attrName>style.visibility</p:attrName>
                                        </p:attrNameLst>
                                      </p:cBhvr>
                                      <p:to>
                                        <p:strVal val="visible"/>
                                      </p:to>
                                    </p:set>
                                    <p:anim calcmode="lin" valueType="num">
                                      <p:cBhvr>
                                        <p:cTn id="36" dur="500" fill="hold"/>
                                        <p:tgtEl>
                                          <p:spTgt spid="38924"/>
                                        </p:tgtEl>
                                        <p:attrNameLst>
                                          <p:attrName>ppt_h</p:attrName>
                                        </p:attrNameLst>
                                      </p:cBhvr>
                                      <p:tavLst>
                                        <p:tav tm="0">
                                          <p:val>
                                            <p:strVal val="#ppt_h/20"/>
                                          </p:val>
                                        </p:tav>
                                        <p:tav tm="50000">
                                          <p:val>
                                            <p:strVal val="#ppt_h/20"/>
                                          </p:val>
                                        </p:tav>
                                        <p:tav tm="100000">
                                          <p:val>
                                            <p:strVal val="#ppt_h"/>
                                          </p:val>
                                        </p:tav>
                                      </p:tavLst>
                                    </p:anim>
                                    <p:anim calcmode="lin" valueType="num">
                                      <p:cBhvr>
                                        <p:cTn id="37" dur="500" fill="hold"/>
                                        <p:tgtEl>
                                          <p:spTgt spid="38924"/>
                                        </p:tgtEl>
                                        <p:attrNameLst>
                                          <p:attrName>ppt_w</p:attrName>
                                        </p:attrNameLst>
                                      </p:cBhvr>
                                      <p:tavLst>
                                        <p:tav tm="0">
                                          <p:val>
                                            <p:strVal val="#ppt_w+.3"/>
                                          </p:val>
                                        </p:tav>
                                        <p:tav tm="50000">
                                          <p:val>
                                            <p:strVal val="#ppt_w+.3"/>
                                          </p:val>
                                        </p:tav>
                                        <p:tav tm="100000">
                                          <p:val>
                                            <p:strVal val="#ppt_w"/>
                                          </p:val>
                                        </p:tav>
                                      </p:tavLst>
                                    </p:anim>
                                    <p:anim calcmode="lin" valueType="num">
                                      <p:cBhvr>
                                        <p:cTn id="38" dur="500" fill="hold"/>
                                        <p:tgtEl>
                                          <p:spTgt spid="38924"/>
                                        </p:tgtEl>
                                        <p:attrNameLst>
                                          <p:attrName>ppt_x</p:attrName>
                                        </p:attrNameLst>
                                      </p:cBhvr>
                                      <p:tavLst>
                                        <p:tav tm="0">
                                          <p:val>
                                            <p:strVal val="#ppt_x-.3"/>
                                          </p:val>
                                        </p:tav>
                                        <p:tav tm="50000">
                                          <p:val>
                                            <p:strVal val="#ppt_x"/>
                                          </p:val>
                                        </p:tav>
                                        <p:tav tm="100000">
                                          <p:val>
                                            <p:strVal val="#ppt_x"/>
                                          </p:val>
                                        </p:tav>
                                      </p:tavLst>
                                    </p:anim>
                                    <p:anim calcmode="lin" valueType="num">
                                      <p:cBhvr>
                                        <p:cTn id="39" dur="500" fill="hold"/>
                                        <p:tgtEl>
                                          <p:spTgt spid="389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152400" y="190500"/>
            <a:ext cx="89916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p>
            <a:pPr>
              <a:spcBef>
                <a:spcPct val="50000"/>
              </a:spcBef>
            </a:pPr>
            <a:r>
              <a:rPr lang="en-US" sz="5400" u="sng" dirty="0" err="1" smtClean="0">
                <a:solidFill>
                  <a:srgbClr val="0000FF"/>
                </a:solidFill>
                <a:latin typeface="Arial" charset="0"/>
              </a:rPr>
              <a:t>Một</a:t>
            </a:r>
            <a:r>
              <a:rPr lang="en-US" sz="5400" u="sng" dirty="0" smtClean="0">
                <a:solidFill>
                  <a:srgbClr val="0000FF"/>
                </a:solidFill>
                <a:latin typeface="Arial" charset="0"/>
              </a:rPr>
              <a:t> </a:t>
            </a:r>
            <a:r>
              <a:rPr lang="en-US" sz="5400" u="sng" dirty="0" err="1">
                <a:solidFill>
                  <a:srgbClr val="0000FF"/>
                </a:solidFill>
                <a:latin typeface="Arial" charset="0"/>
              </a:rPr>
              <a:t>số</a:t>
            </a:r>
            <a:r>
              <a:rPr lang="en-US" sz="5400" u="sng" dirty="0">
                <a:solidFill>
                  <a:srgbClr val="0000FF"/>
                </a:solidFill>
                <a:latin typeface="Arial" charset="0"/>
              </a:rPr>
              <a:t> </a:t>
            </a:r>
            <a:r>
              <a:rPr lang="en-US" sz="5400" u="sng" dirty="0" err="1">
                <a:solidFill>
                  <a:srgbClr val="0000FF"/>
                </a:solidFill>
                <a:latin typeface="Arial" charset="0"/>
              </a:rPr>
              <a:t>giun</a:t>
            </a:r>
            <a:r>
              <a:rPr lang="en-US" sz="5400" u="sng" dirty="0">
                <a:solidFill>
                  <a:srgbClr val="0000FF"/>
                </a:solidFill>
                <a:latin typeface="Arial" charset="0"/>
              </a:rPr>
              <a:t> </a:t>
            </a:r>
            <a:r>
              <a:rPr lang="en-US" sz="5400" u="sng" dirty="0" err="1">
                <a:solidFill>
                  <a:srgbClr val="0000FF"/>
                </a:solidFill>
                <a:latin typeface="Arial" charset="0"/>
              </a:rPr>
              <a:t>tròn</a:t>
            </a:r>
            <a:r>
              <a:rPr lang="en-US" sz="5400" u="sng" dirty="0">
                <a:solidFill>
                  <a:srgbClr val="0000FF"/>
                </a:solidFill>
                <a:latin typeface="Arial" charset="0"/>
              </a:rPr>
              <a:t> </a:t>
            </a:r>
            <a:r>
              <a:rPr lang="en-US" sz="5400" u="sng" dirty="0" err="1">
                <a:solidFill>
                  <a:srgbClr val="0000FF"/>
                </a:solidFill>
                <a:latin typeface="Arial" charset="0"/>
              </a:rPr>
              <a:t>khác</a:t>
            </a:r>
            <a:r>
              <a:rPr lang="en-US" sz="5400" dirty="0">
                <a:solidFill>
                  <a:srgbClr val="0000FF"/>
                </a:solidFill>
                <a:latin typeface="Arial" charset="0"/>
              </a:rPr>
              <a:t>:</a:t>
            </a:r>
          </a:p>
        </p:txBody>
      </p:sp>
      <p:sp>
        <p:nvSpPr>
          <p:cNvPr id="9220" name="Text Box 4"/>
          <p:cNvSpPr txBox="1">
            <a:spLocks noChangeArrowheads="1"/>
          </p:cNvSpPr>
          <p:nvPr/>
        </p:nvSpPr>
        <p:spPr bwMode="auto">
          <a:xfrm>
            <a:off x="152400" y="1257300"/>
            <a:ext cx="96012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5400" dirty="0" err="1">
                <a:solidFill>
                  <a:srgbClr val="FF0000"/>
                </a:solidFill>
                <a:latin typeface="Arial" charset="0"/>
              </a:rPr>
              <a:t>Quan</a:t>
            </a:r>
            <a:r>
              <a:rPr lang="en-US" sz="5400" dirty="0">
                <a:solidFill>
                  <a:srgbClr val="FF0000"/>
                </a:solidFill>
                <a:latin typeface="Arial" charset="0"/>
              </a:rPr>
              <a:t> </a:t>
            </a:r>
            <a:r>
              <a:rPr lang="en-US" sz="5400" dirty="0" err="1">
                <a:solidFill>
                  <a:srgbClr val="FF0000"/>
                </a:solidFill>
                <a:latin typeface="Arial" charset="0"/>
              </a:rPr>
              <a:t>sát</a:t>
            </a:r>
            <a:r>
              <a:rPr lang="en-US" sz="5400" dirty="0">
                <a:solidFill>
                  <a:srgbClr val="FF0000"/>
                </a:solidFill>
                <a:latin typeface="Arial" charset="0"/>
              </a:rPr>
              <a:t> </a:t>
            </a:r>
            <a:r>
              <a:rPr lang="en-US" sz="5400" dirty="0" err="1">
                <a:solidFill>
                  <a:srgbClr val="FF0000"/>
                </a:solidFill>
                <a:latin typeface="Arial" charset="0"/>
              </a:rPr>
              <a:t>các</a:t>
            </a:r>
            <a:r>
              <a:rPr lang="en-US" sz="5400" dirty="0">
                <a:solidFill>
                  <a:srgbClr val="FF0000"/>
                </a:solidFill>
                <a:latin typeface="Arial" charset="0"/>
              </a:rPr>
              <a:t> </a:t>
            </a:r>
            <a:r>
              <a:rPr lang="en-US" sz="5400" dirty="0" err="1">
                <a:solidFill>
                  <a:srgbClr val="FF0000"/>
                </a:solidFill>
                <a:latin typeface="Arial" charset="0"/>
              </a:rPr>
              <a:t>hình</a:t>
            </a:r>
            <a:r>
              <a:rPr lang="en-US" sz="5400" dirty="0">
                <a:solidFill>
                  <a:srgbClr val="FF0000"/>
                </a:solidFill>
                <a:latin typeface="Arial" charset="0"/>
              </a:rPr>
              <a:t> </a:t>
            </a:r>
            <a:r>
              <a:rPr lang="en-US" sz="5400" dirty="0" err="1">
                <a:solidFill>
                  <a:srgbClr val="FF0000"/>
                </a:solidFill>
                <a:latin typeface="Arial" charset="0"/>
              </a:rPr>
              <a:t>sau</a:t>
            </a:r>
            <a:r>
              <a:rPr lang="en-US" sz="5400" dirty="0">
                <a:solidFill>
                  <a:srgbClr val="FF0000"/>
                </a:solidFill>
                <a:latin typeface="Arial" charset="0"/>
              </a:rPr>
              <a:t>:</a:t>
            </a:r>
          </a:p>
        </p:txBody>
      </p:sp>
      <p:pic>
        <p:nvPicPr>
          <p:cNvPr id="39945" name="Picture 9" descr="Giun re l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464595"/>
            <a:ext cx="8077200" cy="7658100"/>
          </a:xfrm>
          <a:prstGeom prst="rect">
            <a:avLst/>
          </a:prstGeom>
          <a:noFill/>
          <a:ln w="76200" cmpd="tri">
            <a:solidFill>
              <a:schemeClr val="hlink"/>
            </a:solidFill>
            <a:miter lim="800000"/>
            <a:headEnd/>
            <a:tailEnd/>
          </a:ln>
          <a:extLst>
            <a:ext uri="{909E8E84-426E-40DD-AFC4-6F175D3DCCD1}">
              <a14:hiddenFill xmlns:a14="http://schemas.microsoft.com/office/drawing/2010/main">
                <a:solidFill>
                  <a:srgbClr val="FFFFFF"/>
                </a:solidFill>
              </a14:hiddenFill>
            </a:ext>
          </a:extLst>
        </p:spPr>
      </p:pic>
      <p:pic>
        <p:nvPicPr>
          <p:cNvPr id="39946" name="Picture 10" descr="06raynau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647700"/>
            <a:ext cx="9753600" cy="834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Text Box 11"/>
          <p:cNvSpPr txBox="1">
            <a:spLocks noChangeArrowheads="1"/>
          </p:cNvSpPr>
          <p:nvPr/>
        </p:nvSpPr>
        <p:spPr bwMode="auto">
          <a:xfrm>
            <a:off x="8991600" y="8953500"/>
            <a:ext cx="8839200" cy="934320"/>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5000">
                <a:solidFill>
                  <a:srgbClr val="0000FF"/>
                </a:solidFill>
                <a:latin typeface="Arial" charset="0"/>
              </a:rPr>
              <a:t>Bệnh vàng lụi ở lúa</a:t>
            </a:r>
          </a:p>
        </p:txBody>
      </p:sp>
    </p:spTree>
    <p:extLst>
      <p:ext uri="{BB962C8B-B14F-4D97-AF65-F5344CB8AC3E}">
        <p14:creationId xmlns:p14="http://schemas.microsoft.com/office/powerpoint/2010/main" val="3367306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39945"/>
                                        </p:tgtEl>
                                        <p:attrNameLst>
                                          <p:attrName>style.visibility</p:attrName>
                                        </p:attrNameLst>
                                      </p:cBhvr>
                                      <p:to>
                                        <p:strVal val="visible"/>
                                      </p:to>
                                    </p:set>
                                    <p:anim calcmode="lin" valueType="num">
                                      <p:cBhvr>
                                        <p:cTn id="7" dur="500" fill="hold"/>
                                        <p:tgtEl>
                                          <p:spTgt spid="39945"/>
                                        </p:tgtEl>
                                        <p:attrNameLst>
                                          <p:attrName>ppt_w</p:attrName>
                                        </p:attrNameLst>
                                      </p:cBhvr>
                                      <p:tavLst>
                                        <p:tav tm="0">
                                          <p:val>
                                            <p:strVal val="#ppt_w*0.05"/>
                                          </p:val>
                                        </p:tav>
                                        <p:tav tm="100000">
                                          <p:val>
                                            <p:strVal val="#ppt_w"/>
                                          </p:val>
                                        </p:tav>
                                      </p:tavLst>
                                    </p:anim>
                                    <p:anim calcmode="lin" valueType="num">
                                      <p:cBhvr>
                                        <p:cTn id="8" dur="500" fill="hold"/>
                                        <p:tgtEl>
                                          <p:spTgt spid="39945"/>
                                        </p:tgtEl>
                                        <p:attrNameLst>
                                          <p:attrName>ppt_h</p:attrName>
                                        </p:attrNameLst>
                                      </p:cBhvr>
                                      <p:tavLst>
                                        <p:tav tm="0">
                                          <p:val>
                                            <p:strVal val="#ppt_h"/>
                                          </p:val>
                                        </p:tav>
                                        <p:tav tm="100000">
                                          <p:val>
                                            <p:strVal val="#ppt_h"/>
                                          </p:val>
                                        </p:tav>
                                      </p:tavLst>
                                    </p:anim>
                                    <p:anim calcmode="lin" valueType="num">
                                      <p:cBhvr>
                                        <p:cTn id="9" dur="500" fill="hold"/>
                                        <p:tgtEl>
                                          <p:spTgt spid="39945"/>
                                        </p:tgtEl>
                                        <p:attrNameLst>
                                          <p:attrName>ppt_x</p:attrName>
                                        </p:attrNameLst>
                                      </p:cBhvr>
                                      <p:tavLst>
                                        <p:tav tm="0">
                                          <p:val>
                                            <p:strVal val="#ppt_x-.2"/>
                                          </p:val>
                                        </p:tav>
                                        <p:tav tm="100000">
                                          <p:val>
                                            <p:strVal val="#ppt_x"/>
                                          </p:val>
                                        </p:tav>
                                      </p:tavLst>
                                    </p:anim>
                                    <p:anim calcmode="lin" valueType="num">
                                      <p:cBhvr>
                                        <p:cTn id="10" dur="500" fill="hold"/>
                                        <p:tgtEl>
                                          <p:spTgt spid="39945"/>
                                        </p:tgtEl>
                                        <p:attrNameLst>
                                          <p:attrName>ppt_y</p:attrName>
                                        </p:attrNameLst>
                                      </p:cBhvr>
                                      <p:tavLst>
                                        <p:tav tm="0">
                                          <p:val>
                                            <p:strVal val="#ppt_y"/>
                                          </p:val>
                                        </p:tav>
                                        <p:tav tm="100000">
                                          <p:val>
                                            <p:strVal val="#ppt_y"/>
                                          </p:val>
                                        </p:tav>
                                      </p:tavLst>
                                    </p:anim>
                                    <p:animEffect transition="in" filter="fade">
                                      <p:cBhvr>
                                        <p:cTn id="11" dur="500"/>
                                        <p:tgtEl>
                                          <p:spTgt spid="3994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9947"/>
                                        </p:tgtEl>
                                        <p:attrNameLst>
                                          <p:attrName>style.visibility</p:attrName>
                                        </p:attrNameLst>
                                      </p:cBhvr>
                                      <p:to>
                                        <p:strVal val="visible"/>
                                      </p:to>
                                    </p:set>
                                    <p:anim calcmode="lin" valueType="num">
                                      <p:cBhvr additive="base">
                                        <p:cTn id="16" dur="500" fill="hold"/>
                                        <p:tgtEl>
                                          <p:spTgt spid="39947"/>
                                        </p:tgtEl>
                                        <p:attrNameLst>
                                          <p:attrName>ppt_x</p:attrName>
                                        </p:attrNameLst>
                                      </p:cBhvr>
                                      <p:tavLst>
                                        <p:tav tm="0">
                                          <p:val>
                                            <p:strVal val="#ppt_x"/>
                                          </p:val>
                                        </p:tav>
                                        <p:tav tm="100000">
                                          <p:val>
                                            <p:strVal val="#ppt_x"/>
                                          </p:val>
                                        </p:tav>
                                      </p:tavLst>
                                    </p:anim>
                                    <p:anim calcmode="lin" valueType="num">
                                      <p:cBhvr additive="base">
                                        <p:cTn id="17" dur="500" fill="hold"/>
                                        <p:tgtEl>
                                          <p:spTgt spid="39947"/>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9946"/>
                                        </p:tgtEl>
                                        <p:attrNameLst>
                                          <p:attrName>style.visibility</p:attrName>
                                        </p:attrNameLst>
                                      </p:cBhvr>
                                      <p:to>
                                        <p:strVal val="visible"/>
                                      </p:to>
                                    </p:set>
                                    <p:anim calcmode="lin" valueType="num">
                                      <p:cBhvr additive="base">
                                        <p:cTn id="20" dur="500" fill="hold"/>
                                        <p:tgtEl>
                                          <p:spTgt spid="39946"/>
                                        </p:tgtEl>
                                        <p:attrNameLst>
                                          <p:attrName>ppt_x</p:attrName>
                                        </p:attrNameLst>
                                      </p:cBhvr>
                                      <p:tavLst>
                                        <p:tav tm="0">
                                          <p:val>
                                            <p:strVal val="#ppt_x"/>
                                          </p:val>
                                        </p:tav>
                                        <p:tav tm="100000">
                                          <p:val>
                                            <p:strVal val="#ppt_x"/>
                                          </p:val>
                                        </p:tav>
                                      </p:tavLst>
                                    </p:anim>
                                    <p:anim calcmode="lin" valueType="num">
                                      <p:cBhvr additive="base">
                                        <p:cTn id="21" dur="500" fill="hold"/>
                                        <p:tgtEl>
                                          <p:spTgt spid="399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2" name="Text Box 12"/>
          <p:cNvSpPr txBox="1">
            <a:spLocks noChangeArrowheads="1"/>
          </p:cNvSpPr>
          <p:nvPr/>
        </p:nvSpPr>
        <p:spPr bwMode="auto">
          <a:xfrm>
            <a:off x="-27709" y="0"/>
            <a:ext cx="132588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5000" dirty="0" err="1">
                <a:solidFill>
                  <a:srgbClr val="0000FF"/>
                </a:solidFill>
                <a:cs typeface="Times New Roman" pitchFamily="18" charset="0"/>
              </a:rPr>
              <a:t>H</a:t>
            </a:r>
            <a:r>
              <a:rPr lang="en-US" sz="5000" dirty="0" err="1" smtClean="0">
                <a:solidFill>
                  <a:srgbClr val="0000FF"/>
                </a:solidFill>
                <a:cs typeface="Times New Roman" pitchFamily="18" charset="0"/>
              </a:rPr>
              <a:t>oàn</a:t>
            </a:r>
            <a:r>
              <a:rPr lang="en-US" sz="5000" dirty="0" smtClean="0">
                <a:solidFill>
                  <a:srgbClr val="0000FF"/>
                </a:solidFill>
                <a:cs typeface="Times New Roman" pitchFamily="18" charset="0"/>
              </a:rPr>
              <a:t> </a:t>
            </a:r>
            <a:r>
              <a:rPr lang="en-US" sz="5000" dirty="0" err="1">
                <a:solidFill>
                  <a:srgbClr val="0000FF"/>
                </a:solidFill>
                <a:cs typeface="Times New Roman" pitchFamily="18" charset="0"/>
              </a:rPr>
              <a:t>thành</a:t>
            </a:r>
            <a:r>
              <a:rPr lang="en-US" sz="5000" dirty="0">
                <a:solidFill>
                  <a:srgbClr val="0000FF"/>
                </a:solidFill>
                <a:cs typeface="Times New Roman" pitchFamily="18" charset="0"/>
              </a:rPr>
              <a:t> </a:t>
            </a:r>
            <a:r>
              <a:rPr lang="en-US" sz="5000" dirty="0" err="1">
                <a:solidFill>
                  <a:srgbClr val="0000FF"/>
                </a:solidFill>
                <a:cs typeface="Times New Roman" pitchFamily="18" charset="0"/>
              </a:rPr>
              <a:t>bảng</a:t>
            </a:r>
            <a:r>
              <a:rPr lang="en-US" sz="5000" dirty="0">
                <a:solidFill>
                  <a:srgbClr val="0000FF"/>
                </a:solidFill>
                <a:cs typeface="Times New Roman" pitchFamily="18" charset="0"/>
              </a:rPr>
              <a:t> </a:t>
            </a:r>
            <a:r>
              <a:rPr lang="en-US" sz="5000" dirty="0" err="1">
                <a:solidFill>
                  <a:srgbClr val="0000FF"/>
                </a:solidFill>
                <a:cs typeface="Times New Roman" pitchFamily="18" charset="0"/>
              </a:rPr>
              <a:t>sau</a:t>
            </a:r>
            <a:r>
              <a:rPr lang="en-US" sz="5000" dirty="0">
                <a:solidFill>
                  <a:srgbClr val="0000FF"/>
                </a:solidFill>
                <a:cs typeface="Times New Roman" pitchFamily="18" charset="0"/>
              </a:rPr>
              <a:t>: </a:t>
            </a:r>
          </a:p>
        </p:txBody>
      </p:sp>
      <p:graphicFrame>
        <p:nvGraphicFramePr>
          <p:cNvPr id="41211" name="Group 251"/>
          <p:cNvGraphicFramePr>
            <a:graphicFrameLocks noGrp="1"/>
          </p:cNvGraphicFramePr>
          <p:nvPr>
            <p:extLst>
              <p:ext uri="{D42A27DB-BD31-4B8C-83A1-F6EECF244321}">
                <p14:modId xmlns:p14="http://schemas.microsoft.com/office/powerpoint/2010/main" val="3632983577"/>
              </p:ext>
            </p:extLst>
          </p:nvPr>
        </p:nvGraphicFramePr>
        <p:xfrm>
          <a:off x="0" y="944711"/>
          <a:ext cx="18072100" cy="9430732"/>
        </p:xfrm>
        <a:graphic>
          <a:graphicData uri="http://schemas.openxmlformats.org/drawingml/2006/table">
            <a:tbl>
              <a:tblPr/>
              <a:tblGrid>
                <a:gridCol w="3289480">
                  <a:extLst>
                    <a:ext uri="{9D8B030D-6E8A-4147-A177-3AD203B41FA5}">
                      <a16:colId xmlns:a16="http://schemas.microsoft.com/office/drawing/2014/main" val="20000"/>
                    </a:ext>
                  </a:extLst>
                </a:gridCol>
                <a:gridCol w="4402291">
                  <a:extLst>
                    <a:ext uri="{9D8B030D-6E8A-4147-A177-3AD203B41FA5}">
                      <a16:colId xmlns:a16="http://schemas.microsoft.com/office/drawing/2014/main" val="20001"/>
                    </a:ext>
                  </a:extLst>
                </a:gridCol>
                <a:gridCol w="4798454">
                  <a:extLst>
                    <a:ext uri="{9D8B030D-6E8A-4147-A177-3AD203B41FA5}">
                      <a16:colId xmlns:a16="http://schemas.microsoft.com/office/drawing/2014/main" val="20002"/>
                    </a:ext>
                  </a:extLst>
                </a:gridCol>
                <a:gridCol w="5581875">
                  <a:extLst>
                    <a:ext uri="{9D8B030D-6E8A-4147-A177-3AD203B41FA5}">
                      <a16:colId xmlns:a16="http://schemas.microsoft.com/office/drawing/2014/main" val="20003"/>
                    </a:ext>
                  </a:extLst>
                </a:gridCol>
              </a:tblGrid>
              <a:tr h="911971">
                <a:tc row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dirty="0" err="1" smtClean="0">
                          <a:ln>
                            <a:noFill/>
                          </a:ln>
                          <a:solidFill>
                            <a:srgbClr val="FF0000"/>
                          </a:solidFill>
                          <a:effectLst/>
                          <a:latin typeface="Times New Roman" pitchFamily="18" charset="0"/>
                          <a:cs typeface="Times New Roman" pitchFamily="18" charset="0"/>
                        </a:rPr>
                        <a:t>Đại</a:t>
                      </a:r>
                      <a:r>
                        <a:rPr kumimoji="0" lang="en-US" sz="54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5400" b="0" i="0" u="none" strike="noStrike" cap="none" normalizeH="0" baseline="0" dirty="0" err="1" smtClean="0">
                          <a:ln>
                            <a:noFill/>
                          </a:ln>
                          <a:solidFill>
                            <a:srgbClr val="FF0000"/>
                          </a:solidFill>
                          <a:effectLst/>
                          <a:latin typeface="Times New Roman" pitchFamily="18" charset="0"/>
                          <a:cs typeface="Times New Roman" pitchFamily="18" charset="0"/>
                        </a:rPr>
                        <a:t>diện</a:t>
                      </a:r>
                      <a:r>
                        <a:rPr kumimoji="0" lang="en-US" sz="5400" b="0" i="0" u="none" strike="noStrike" cap="none" normalizeH="0" baseline="0" dirty="0" smtClean="0">
                          <a:ln>
                            <a:noFill/>
                          </a:ln>
                          <a:solidFill>
                            <a:srgbClr val="FF0000"/>
                          </a:solidFill>
                          <a:effectLst/>
                          <a:latin typeface="Times New Roman" pitchFamily="18" charset="0"/>
                          <a:cs typeface="Times New Roman" pitchFamily="18" charset="0"/>
                        </a:rPr>
                        <a:t>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dirty="0" err="1" smtClean="0">
                          <a:ln>
                            <a:noFill/>
                          </a:ln>
                          <a:solidFill>
                            <a:srgbClr val="FF0000"/>
                          </a:solidFill>
                          <a:effectLst/>
                          <a:latin typeface="Times New Roman" pitchFamily="18" charset="0"/>
                          <a:cs typeface="Times New Roman" pitchFamily="18" charset="0"/>
                        </a:rPr>
                        <a:t>giun</a:t>
                      </a:r>
                      <a:r>
                        <a:rPr kumimoji="0" lang="en-US" sz="54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5400" b="0" i="0" u="none" strike="noStrike" cap="none" normalizeH="0" baseline="0" dirty="0" err="1" smtClean="0">
                          <a:ln>
                            <a:noFill/>
                          </a:ln>
                          <a:solidFill>
                            <a:srgbClr val="FF0000"/>
                          </a:solidFill>
                          <a:effectLst/>
                          <a:latin typeface="Times New Roman" pitchFamily="18" charset="0"/>
                          <a:cs typeface="Times New Roman" pitchFamily="18" charset="0"/>
                        </a:rPr>
                        <a:t>tròn</a:t>
                      </a:r>
                      <a:endParaRPr kumimoji="0" lang="en-US" sz="5400" b="0" i="0" u="none" strike="noStrike" cap="none" normalizeH="0" baseline="0" dirty="0" smtClean="0">
                        <a:ln>
                          <a:noFill/>
                        </a:ln>
                        <a:solidFill>
                          <a:srgbClr val="FF0000"/>
                        </a:solidFill>
                        <a:effectLst/>
                        <a:latin typeface="Times New Roman" pitchFamily="18" charset="0"/>
                        <a:cs typeface="Times New Roman" pitchFamily="18" charset="0"/>
                      </a:endParaRPr>
                    </a:p>
                  </a:txBody>
                  <a:tcPr marL="182880" marR="182880" marT="68586" marB="68586" anchor="ctr" horzOverflow="overflow">
                    <a:lnL w="28575"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dirty="0" err="1" smtClean="0">
                          <a:ln>
                            <a:noFill/>
                          </a:ln>
                          <a:solidFill>
                            <a:srgbClr val="FF0000"/>
                          </a:solidFill>
                          <a:effectLst/>
                          <a:latin typeface="Times New Roman" pitchFamily="18" charset="0"/>
                          <a:cs typeface="Times New Roman" pitchFamily="18" charset="0"/>
                        </a:rPr>
                        <a:t>Đặc</a:t>
                      </a:r>
                      <a:r>
                        <a:rPr kumimoji="0" lang="en-US" sz="5400" b="0" i="0" u="none" strike="noStrike" cap="none" normalizeH="0" baseline="0" dirty="0" smtClean="0">
                          <a:ln>
                            <a:noFill/>
                          </a:ln>
                          <a:solidFill>
                            <a:srgbClr val="FF0000"/>
                          </a:solidFill>
                          <a:effectLst/>
                          <a:latin typeface="Times New Roman" pitchFamily="18" charset="0"/>
                          <a:cs typeface="Times New Roman" pitchFamily="18" charset="0"/>
                        </a:rPr>
                        <a:t> </a:t>
                      </a:r>
                      <a:r>
                        <a:rPr kumimoji="0" lang="en-US" sz="5400" b="0" i="0" u="none" strike="noStrike" cap="none" normalizeH="0" baseline="0" dirty="0" err="1" smtClean="0">
                          <a:ln>
                            <a:noFill/>
                          </a:ln>
                          <a:solidFill>
                            <a:srgbClr val="FF0000"/>
                          </a:solidFill>
                          <a:effectLst/>
                          <a:latin typeface="Times New Roman" pitchFamily="18" charset="0"/>
                          <a:cs typeface="Times New Roman" pitchFamily="18" charset="0"/>
                        </a:rPr>
                        <a:t>điểm</a:t>
                      </a:r>
                      <a:r>
                        <a:rPr kumimoji="0" lang="en-US" sz="5400" b="0" i="0" u="none" strike="noStrike" cap="none" normalizeH="0" baseline="0" dirty="0" smtClean="0">
                          <a:ln>
                            <a:noFill/>
                          </a:ln>
                          <a:solidFill>
                            <a:srgbClr val="FF0000"/>
                          </a:solidFill>
                          <a:effectLst/>
                          <a:latin typeface="Times New Roman" pitchFamily="18" charset="0"/>
                          <a:cs typeface="Times New Roman" pitchFamily="18" charset="0"/>
                        </a:rPr>
                        <a:t> so </a:t>
                      </a:r>
                      <a:r>
                        <a:rPr kumimoji="0" lang="en-US" sz="5400" b="0" i="0" u="none" strike="noStrike" cap="none" normalizeH="0" baseline="0" dirty="0" err="1" smtClean="0">
                          <a:ln>
                            <a:noFill/>
                          </a:ln>
                          <a:solidFill>
                            <a:srgbClr val="FF0000"/>
                          </a:solidFill>
                          <a:effectLst/>
                          <a:latin typeface="Times New Roman" pitchFamily="18" charset="0"/>
                          <a:cs typeface="Times New Roman" pitchFamily="18" charset="0"/>
                        </a:rPr>
                        <a:t>sánh</a:t>
                      </a:r>
                      <a:endParaRPr kumimoji="0" lang="en-US" sz="5400" b="0" i="0" u="none" strike="noStrike" cap="none" normalizeH="0" baseline="0" dirty="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628510">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smtClean="0">
                          <a:ln>
                            <a:noFill/>
                          </a:ln>
                          <a:solidFill>
                            <a:srgbClr val="FF0000"/>
                          </a:solidFill>
                          <a:effectLst/>
                          <a:latin typeface="Times New Roman" pitchFamily="18" charset="0"/>
                          <a:cs typeface="Times New Roman" pitchFamily="18" charset="0"/>
                        </a:rPr>
                        <a:t>Nơi sống</a:t>
                      </a: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smtClean="0">
                          <a:ln>
                            <a:noFill/>
                          </a:ln>
                          <a:solidFill>
                            <a:srgbClr val="FF0000"/>
                          </a:solidFill>
                          <a:effectLst/>
                          <a:latin typeface="Times New Roman" pitchFamily="18" charset="0"/>
                          <a:cs typeface="Times New Roman" pitchFamily="18" charset="0"/>
                        </a:rPr>
                        <a:t>Con đường xâm nhập</a:t>
                      </a: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5400" b="0" i="0" u="none" strike="noStrike" cap="none" normalizeH="0" baseline="0" smtClean="0">
                          <a:ln>
                            <a:noFill/>
                          </a:ln>
                          <a:solidFill>
                            <a:srgbClr val="FF0000"/>
                          </a:solidFill>
                          <a:effectLst/>
                          <a:latin typeface="Times New Roman" pitchFamily="18" charset="0"/>
                          <a:cs typeface="Times New Roman" pitchFamily="18" charset="0"/>
                        </a:rPr>
                        <a:t>Tác hại</a:t>
                      </a:r>
                    </a:p>
                  </a:txBody>
                  <a:tcPr marL="182880" marR="182880" marT="68586" marB="68586" horzOverflow="overflow">
                    <a:lnL w="19050"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123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28575"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38524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28575"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19050"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8898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28575"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dirty="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19050"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5400" b="0" i="0" u="none" strike="noStrike" cap="none" normalizeH="0" baseline="0" dirty="0" smtClean="0">
                        <a:ln>
                          <a:noFill/>
                        </a:ln>
                        <a:solidFill>
                          <a:srgbClr val="FF0000"/>
                        </a:solidFill>
                        <a:effectLst/>
                        <a:latin typeface="Times New Roman" pitchFamily="18" charset="0"/>
                        <a:cs typeface="Times New Roman" pitchFamily="18" charset="0"/>
                      </a:endParaRPr>
                    </a:p>
                  </a:txBody>
                  <a:tcPr marL="182880" marR="182880" marT="68586" marB="68586" horzOverflow="overflow">
                    <a:lnL w="19050"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19050"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1002" name="Text Box 42"/>
          <p:cNvSpPr txBox="1">
            <a:spLocks noChangeArrowheads="1"/>
          </p:cNvSpPr>
          <p:nvPr/>
        </p:nvSpPr>
        <p:spPr bwMode="auto">
          <a:xfrm>
            <a:off x="4114800" y="3848100"/>
            <a:ext cx="2895600" cy="21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Kí</a:t>
            </a:r>
            <a:r>
              <a:rPr lang="en-US" sz="4300" dirty="0">
                <a:solidFill>
                  <a:srgbClr val="0000FF"/>
                </a:solidFill>
                <a:latin typeface="Arial" charset="0"/>
              </a:rPr>
              <a:t> </a:t>
            </a:r>
            <a:r>
              <a:rPr lang="en-US" sz="4300" dirty="0" err="1">
                <a:solidFill>
                  <a:srgbClr val="0000FF"/>
                </a:solidFill>
                <a:latin typeface="Arial" charset="0"/>
              </a:rPr>
              <a:t>sinh</a:t>
            </a:r>
            <a:r>
              <a:rPr lang="en-US" sz="4300" dirty="0">
                <a:solidFill>
                  <a:srgbClr val="0000FF"/>
                </a:solidFill>
                <a:latin typeface="Arial" charset="0"/>
              </a:rPr>
              <a:t> ở </a:t>
            </a:r>
            <a:r>
              <a:rPr lang="en-US" sz="4300" dirty="0" err="1">
                <a:solidFill>
                  <a:srgbClr val="0000FF"/>
                </a:solidFill>
                <a:latin typeface="Arial" charset="0"/>
              </a:rPr>
              <a:t>ruột</a:t>
            </a:r>
            <a:r>
              <a:rPr lang="en-US" sz="4300" dirty="0">
                <a:solidFill>
                  <a:srgbClr val="0000FF"/>
                </a:solidFill>
                <a:latin typeface="Arial" charset="0"/>
              </a:rPr>
              <a:t> </a:t>
            </a:r>
            <a:r>
              <a:rPr lang="en-US" sz="4300" dirty="0" err="1">
                <a:solidFill>
                  <a:srgbClr val="0000FF"/>
                </a:solidFill>
                <a:latin typeface="Arial" charset="0"/>
              </a:rPr>
              <a:t>già</a:t>
            </a:r>
            <a:r>
              <a:rPr lang="en-US" sz="4300" dirty="0">
                <a:solidFill>
                  <a:srgbClr val="0000FF"/>
                </a:solidFill>
                <a:latin typeface="Arial" charset="0"/>
              </a:rPr>
              <a:t> </a:t>
            </a:r>
            <a:r>
              <a:rPr lang="en-US" sz="4300" dirty="0" err="1">
                <a:solidFill>
                  <a:srgbClr val="0000FF"/>
                </a:solidFill>
                <a:latin typeface="Arial" charset="0"/>
              </a:rPr>
              <a:t>người</a:t>
            </a:r>
            <a:endParaRPr lang="en-US" sz="4300" dirty="0">
              <a:solidFill>
                <a:srgbClr val="0000FF"/>
              </a:solidFill>
              <a:latin typeface="Arial" charset="0"/>
            </a:endParaRPr>
          </a:p>
        </p:txBody>
      </p:sp>
      <p:sp>
        <p:nvSpPr>
          <p:cNvPr id="41003" name="Text Box 43"/>
          <p:cNvSpPr txBox="1">
            <a:spLocks noChangeArrowheads="1"/>
          </p:cNvSpPr>
          <p:nvPr/>
        </p:nvSpPr>
        <p:spPr bwMode="auto">
          <a:xfrm>
            <a:off x="3962400" y="6117663"/>
            <a:ext cx="3048000" cy="21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Kí</a:t>
            </a:r>
            <a:r>
              <a:rPr lang="en-US" sz="4300" dirty="0">
                <a:solidFill>
                  <a:srgbClr val="0000FF"/>
                </a:solidFill>
                <a:latin typeface="Arial" charset="0"/>
              </a:rPr>
              <a:t> </a:t>
            </a:r>
            <a:r>
              <a:rPr lang="en-US" sz="4300" dirty="0" err="1">
                <a:solidFill>
                  <a:srgbClr val="0000FF"/>
                </a:solidFill>
                <a:latin typeface="Arial" charset="0"/>
              </a:rPr>
              <a:t>sinh</a:t>
            </a:r>
            <a:r>
              <a:rPr lang="en-US" sz="4300" dirty="0">
                <a:solidFill>
                  <a:srgbClr val="0000FF"/>
                </a:solidFill>
                <a:latin typeface="Arial" charset="0"/>
              </a:rPr>
              <a:t> ở </a:t>
            </a:r>
            <a:r>
              <a:rPr lang="en-US" sz="4300" dirty="0" err="1">
                <a:solidFill>
                  <a:srgbClr val="0000FF"/>
                </a:solidFill>
                <a:latin typeface="Arial" charset="0"/>
              </a:rPr>
              <a:t>tá</a:t>
            </a:r>
            <a:r>
              <a:rPr lang="en-US" sz="4300" dirty="0">
                <a:solidFill>
                  <a:srgbClr val="0000FF"/>
                </a:solidFill>
                <a:latin typeface="Arial" charset="0"/>
              </a:rPr>
              <a:t> </a:t>
            </a:r>
            <a:r>
              <a:rPr lang="en-US" sz="4300" dirty="0" err="1">
                <a:solidFill>
                  <a:srgbClr val="0000FF"/>
                </a:solidFill>
                <a:latin typeface="Arial" charset="0"/>
              </a:rPr>
              <a:t>tràng</a:t>
            </a:r>
            <a:r>
              <a:rPr lang="en-US" sz="4300" dirty="0">
                <a:solidFill>
                  <a:srgbClr val="0000FF"/>
                </a:solidFill>
                <a:latin typeface="Arial" charset="0"/>
              </a:rPr>
              <a:t> </a:t>
            </a:r>
            <a:r>
              <a:rPr lang="en-US" sz="4300" dirty="0" err="1">
                <a:solidFill>
                  <a:srgbClr val="0000FF"/>
                </a:solidFill>
                <a:latin typeface="Arial" charset="0"/>
              </a:rPr>
              <a:t>người</a:t>
            </a:r>
            <a:endParaRPr lang="en-US" sz="4300" dirty="0">
              <a:solidFill>
                <a:srgbClr val="0000FF"/>
              </a:solidFill>
              <a:latin typeface="Arial" charset="0"/>
            </a:endParaRPr>
          </a:p>
        </p:txBody>
      </p:sp>
      <p:sp>
        <p:nvSpPr>
          <p:cNvPr id="41004" name="Text Box 44"/>
          <p:cNvSpPr txBox="1">
            <a:spLocks noChangeArrowheads="1"/>
          </p:cNvSpPr>
          <p:nvPr/>
        </p:nvSpPr>
        <p:spPr bwMode="auto">
          <a:xfrm>
            <a:off x="3886200" y="8608182"/>
            <a:ext cx="25908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Kí</a:t>
            </a:r>
            <a:r>
              <a:rPr lang="en-US" sz="4300" dirty="0">
                <a:solidFill>
                  <a:srgbClr val="0000FF"/>
                </a:solidFill>
                <a:latin typeface="Arial" charset="0"/>
              </a:rPr>
              <a:t> </a:t>
            </a:r>
            <a:r>
              <a:rPr lang="en-US" sz="4300" dirty="0" err="1">
                <a:solidFill>
                  <a:srgbClr val="0000FF"/>
                </a:solidFill>
                <a:latin typeface="Arial" charset="0"/>
              </a:rPr>
              <a:t>sinh</a:t>
            </a:r>
            <a:r>
              <a:rPr lang="en-US" sz="4300" dirty="0">
                <a:solidFill>
                  <a:srgbClr val="0000FF"/>
                </a:solidFill>
                <a:latin typeface="Arial" charset="0"/>
              </a:rPr>
              <a:t> ở </a:t>
            </a:r>
            <a:r>
              <a:rPr lang="en-US" sz="4300" dirty="0" err="1">
                <a:solidFill>
                  <a:srgbClr val="0000FF"/>
                </a:solidFill>
                <a:latin typeface="Arial" charset="0"/>
              </a:rPr>
              <a:t>rễ</a:t>
            </a:r>
            <a:r>
              <a:rPr lang="en-US" sz="4300" dirty="0">
                <a:solidFill>
                  <a:srgbClr val="0000FF"/>
                </a:solidFill>
                <a:latin typeface="Arial" charset="0"/>
              </a:rPr>
              <a:t> </a:t>
            </a:r>
            <a:r>
              <a:rPr lang="en-US" sz="4300" dirty="0" err="1">
                <a:solidFill>
                  <a:srgbClr val="0000FF"/>
                </a:solidFill>
                <a:latin typeface="Arial" charset="0"/>
              </a:rPr>
              <a:t>lúa</a:t>
            </a:r>
            <a:endParaRPr lang="en-US" sz="4300" dirty="0">
              <a:solidFill>
                <a:srgbClr val="0000FF"/>
              </a:solidFill>
              <a:latin typeface="Arial" charset="0"/>
            </a:endParaRPr>
          </a:p>
        </p:txBody>
      </p:sp>
      <p:sp>
        <p:nvSpPr>
          <p:cNvPr id="41005" name="Text Box 45"/>
          <p:cNvSpPr txBox="1">
            <a:spLocks noChangeArrowheads="1"/>
          </p:cNvSpPr>
          <p:nvPr/>
        </p:nvSpPr>
        <p:spPr bwMode="auto">
          <a:xfrm>
            <a:off x="8915400" y="3848100"/>
            <a:ext cx="3048000" cy="21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a:solidFill>
                  <a:srgbClr val="0000FF"/>
                </a:solidFill>
                <a:latin typeface="Arial" charset="0"/>
              </a:rPr>
              <a:t>Qua </a:t>
            </a:r>
            <a:r>
              <a:rPr lang="en-US" sz="4300" dirty="0" err="1">
                <a:solidFill>
                  <a:srgbClr val="0000FF"/>
                </a:solidFill>
                <a:latin typeface="Arial" charset="0"/>
              </a:rPr>
              <a:t>đường</a:t>
            </a:r>
            <a:r>
              <a:rPr lang="en-US" sz="4300" dirty="0">
                <a:solidFill>
                  <a:srgbClr val="0000FF"/>
                </a:solidFill>
                <a:latin typeface="Arial" charset="0"/>
              </a:rPr>
              <a:t> </a:t>
            </a:r>
            <a:r>
              <a:rPr lang="en-US" sz="4300" dirty="0" err="1">
                <a:solidFill>
                  <a:srgbClr val="0000FF"/>
                </a:solidFill>
                <a:latin typeface="Arial" charset="0"/>
              </a:rPr>
              <a:t>tiêu</a:t>
            </a:r>
            <a:r>
              <a:rPr lang="en-US" sz="4300" dirty="0">
                <a:solidFill>
                  <a:srgbClr val="0000FF"/>
                </a:solidFill>
                <a:latin typeface="Arial" charset="0"/>
              </a:rPr>
              <a:t> </a:t>
            </a:r>
            <a:r>
              <a:rPr lang="en-US" sz="4300" dirty="0" err="1">
                <a:solidFill>
                  <a:srgbClr val="0000FF"/>
                </a:solidFill>
                <a:latin typeface="Arial" charset="0"/>
              </a:rPr>
              <a:t>hóa</a:t>
            </a:r>
            <a:endParaRPr lang="en-US" sz="4300" dirty="0">
              <a:solidFill>
                <a:srgbClr val="0000FF"/>
              </a:solidFill>
              <a:latin typeface="Arial" charset="0"/>
            </a:endParaRPr>
          </a:p>
        </p:txBody>
      </p:sp>
      <p:sp>
        <p:nvSpPr>
          <p:cNvPr id="41006" name="Text Box 46"/>
          <p:cNvSpPr txBox="1">
            <a:spLocks noChangeArrowheads="1"/>
          </p:cNvSpPr>
          <p:nvPr/>
        </p:nvSpPr>
        <p:spPr bwMode="auto">
          <a:xfrm>
            <a:off x="8782050" y="6591300"/>
            <a:ext cx="295275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a:solidFill>
                  <a:srgbClr val="0000FF"/>
                </a:solidFill>
                <a:latin typeface="Arial" charset="0"/>
              </a:rPr>
              <a:t>Qua da </a:t>
            </a:r>
            <a:r>
              <a:rPr lang="en-US" sz="4300" dirty="0" err="1">
                <a:solidFill>
                  <a:srgbClr val="0000FF"/>
                </a:solidFill>
                <a:latin typeface="Arial" charset="0"/>
              </a:rPr>
              <a:t>bàn</a:t>
            </a:r>
            <a:r>
              <a:rPr lang="en-US" sz="4300" dirty="0">
                <a:solidFill>
                  <a:srgbClr val="0000FF"/>
                </a:solidFill>
                <a:latin typeface="Arial" charset="0"/>
              </a:rPr>
              <a:t> </a:t>
            </a:r>
            <a:r>
              <a:rPr lang="en-US" sz="4300" dirty="0" err="1">
                <a:solidFill>
                  <a:srgbClr val="0000FF"/>
                </a:solidFill>
                <a:latin typeface="Arial" charset="0"/>
              </a:rPr>
              <a:t>chân</a:t>
            </a:r>
            <a:endParaRPr lang="en-US" sz="4300" dirty="0">
              <a:solidFill>
                <a:srgbClr val="0000FF"/>
              </a:solidFill>
              <a:latin typeface="Arial" charset="0"/>
            </a:endParaRPr>
          </a:p>
        </p:txBody>
      </p:sp>
      <p:sp>
        <p:nvSpPr>
          <p:cNvPr id="41007" name="Text Box 47"/>
          <p:cNvSpPr txBox="1">
            <a:spLocks noChangeArrowheads="1"/>
          </p:cNvSpPr>
          <p:nvPr/>
        </p:nvSpPr>
        <p:spPr bwMode="auto">
          <a:xfrm>
            <a:off x="8382000" y="9041302"/>
            <a:ext cx="3200400" cy="826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a:solidFill>
                  <a:srgbClr val="0000FF"/>
                </a:solidFill>
                <a:latin typeface="Arial" charset="0"/>
              </a:rPr>
              <a:t>Qua </a:t>
            </a:r>
            <a:r>
              <a:rPr lang="en-US" sz="4300" dirty="0" err="1">
                <a:solidFill>
                  <a:srgbClr val="0000FF"/>
                </a:solidFill>
                <a:latin typeface="Arial" charset="0"/>
              </a:rPr>
              <a:t>rễ</a:t>
            </a:r>
            <a:r>
              <a:rPr lang="en-US" sz="4300" dirty="0">
                <a:solidFill>
                  <a:srgbClr val="0000FF"/>
                </a:solidFill>
                <a:latin typeface="Arial" charset="0"/>
              </a:rPr>
              <a:t> </a:t>
            </a:r>
            <a:r>
              <a:rPr lang="en-US" sz="4300" dirty="0" err="1">
                <a:solidFill>
                  <a:srgbClr val="0000FF"/>
                </a:solidFill>
                <a:latin typeface="Arial" charset="0"/>
              </a:rPr>
              <a:t>lúa</a:t>
            </a:r>
            <a:endParaRPr lang="en-US" sz="4300" dirty="0">
              <a:solidFill>
                <a:srgbClr val="0000FF"/>
              </a:solidFill>
              <a:latin typeface="Arial" charset="0"/>
            </a:endParaRPr>
          </a:p>
        </p:txBody>
      </p:sp>
      <p:sp>
        <p:nvSpPr>
          <p:cNvPr id="41008" name="Text Box 48"/>
          <p:cNvSpPr txBox="1">
            <a:spLocks noChangeArrowheads="1"/>
          </p:cNvSpPr>
          <p:nvPr/>
        </p:nvSpPr>
        <p:spPr bwMode="auto">
          <a:xfrm>
            <a:off x="13335000" y="3924300"/>
            <a:ext cx="3810000" cy="21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Gây</a:t>
            </a:r>
            <a:r>
              <a:rPr lang="en-US" sz="4300" dirty="0">
                <a:solidFill>
                  <a:srgbClr val="0000FF"/>
                </a:solidFill>
                <a:latin typeface="Arial" charset="0"/>
              </a:rPr>
              <a:t> </a:t>
            </a:r>
            <a:r>
              <a:rPr lang="en-US" sz="4300" dirty="0" err="1">
                <a:solidFill>
                  <a:srgbClr val="0000FF"/>
                </a:solidFill>
                <a:latin typeface="Arial" charset="0"/>
              </a:rPr>
              <a:t>ngứa</a:t>
            </a:r>
            <a:r>
              <a:rPr lang="en-US" sz="4300" dirty="0">
                <a:solidFill>
                  <a:srgbClr val="0000FF"/>
                </a:solidFill>
                <a:latin typeface="Arial" charset="0"/>
              </a:rPr>
              <a:t>, </a:t>
            </a:r>
            <a:r>
              <a:rPr lang="en-US" sz="4300" dirty="0" err="1">
                <a:solidFill>
                  <a:srgbClr val="0000FF"/>
                </a:solidFill>
                <a:latin typeface="Arial" charset="0"/>
              </a:rPr>
              <a:t>mất</a:t>
            </a:r>
            <a:r>
              <a:rPr lang="en-US" sz="4300" dirty="0">
                <a:solidFill>
                  <a:srgbClr val="0000FF"/>
                </a:solidFill>
                <a:latin typeface="Arial" charset="0"/>
              </a:rPr>
              <a:t> </a:t>
            </a:r>
            <a:r>
              <a:rPr lang="en-US" sz="4300" dirty="0" err="1">
                <a:solidFill>
                  <a:srgbClr val="0000FF"/>
                </a:solidFill>
                <a:latin typeface="Arial" charset="0"/>
              </a:rPr>
              <a:t>chất</a:t>
            </a:r>
            <a:r>
              <a:rPr lang="en-US" sz="4300" dirty="0">
                <a:solidFill>
                  <a:srgbClr val="0000FF"/>
                </a:solidFill>
                <a:latin typeface="Arial" charset="0"/>
              </a:rPr>
              <a:t> </a:t>
            </a:r>
            <a:r>
              <a:rPr lang="en-US" sz="4300" dirty="0" err="1">
                <a:solidFill>
                  <a:srgbClr val="0000FF"/>
                </a:solidFill>
                <a:latin typeface="Arial" charset="0"/>
              </a:rPr>
              <a:t>dinh</a:t>
            </a:r>
            <a:r>
              <a:rPr lang="en-US" sz="4300" dirty="0">
                <a:solidFill>
                  <a:srgbClr val="0000FF"/>
                </a:solidFill>
                <a:latin typeface="Arial" charset="0"/>
              </a:rPr>
              <a:t> </a:t>
            </a:r>
            <a:r>
              <a:rPr lang="en-US" sz="4300" dirty="0" err="1">
                <a:solidFill>
                  <a:srgbClr val="0000FF"/>
                </a:solidFill>
                <a:latin typeface="Arial" charset="0"/>
              </a:rPr>
              <a:t>dưỡng</a:t>
            </a:r>
            <a:endParaRPr lang="en-US" sz="4300" dirty="0">
              <a:solidFill>
                <a:srgbClr val="0000FF"/>
              </a:solidFill>
              <a:latin typeface="Arial" charset="0"/>
            </a:endParaRPr>
          </a:p>
        </p:txBody>
      </p:sp>
      <p:sp>
        <p:nvSpPr>
          <p:cNvPr id="41009" name="Text Box 49"/>
          <p:cNvSpPr txBox="1">
            <a:spLocks noChangeArrowheads="1"/>
          </p:cNvSpPr>
          <p:nvPr/>
        </p:nvSpPr>
        <p:spPr bwMode="auto">
          <a:xfrm>
            <a:off x="13258800" y="6270063"/>
            <a:ext cx="3657600" cy="215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Làm</a:t>
            </a:r>
            <a:r>
              <a:rPr lang="en-US" sz="4300" dirty="0">
                <a:solidFill>
                  <a:srgbClr val="0000FF"/>
                </a:solidFill>
                <a:latin typeface="Arial" charset="0"/>
              </a:rPr>
              <a:t> </a:t>
            </a:r>
            <a:r>
              <a:rPr lang="en-US" sz="4300" dirty="0" err="1">
                <a:solidFill>
                  <a:srgbClr val="0000FF"/>
                </a:solidFill>
                <a:latin typeface="Arial" charset="0"/>
              </a:rPr>
              <a:t>người</a:t>
            </a:r>
            <a:r>
              <a:rPr lang="en-US" sz="4300" dirty="0">
                <a:solidFill>
                  <a:srgbClr val="0000FF"/>
                </a:solidFill>
                <a:latin typeface="Arial" charset="0"/>
              </a:rPr>
              <a:t> </a:t>
            </a:r>
            <a:r>
              <a:rPr lang="en-US" sz="4300" dirty="0" err="1">
                <a:solidFill>
                  <a:srgbClr val="0000FF"/>
                </a:solidFill>
                <a:latin typeface="Arial" charset="0"/>
              </a:rPr>
              <a:t>xanh</a:t>
            </a:r>
            <a:r>
              <a:rPr lang="en-US" sz="4300" dirty="0">
                <a:solidFill>
                  <a:srgbClr val="0000FF"/>
                </a:solidFill>
                <a:latin typeface="Arial" charset="0"/>
              </a:rPr>
              <a:t> </a:t>
            </a:r>
            <a:r>
              <a:rPr lang="en-US" sz="4300" dirty="0" err="1">
                <a:solidFill>
                  <a:srgbClr val="0000FF"/>
                </a:solidFill>
                <a:latin typeface="Arial" charset="0"/>
              </a:rPr>
              <a:t>xao</a:t>
            </a:r>
            <a:r>
              <a:rPr lang="en-US" sz="4300" dirty="0">
                <a:solidFill>
                  <a:srgbClr val="0000FF"/>
                </a:solidFill>
                <a:latin typeface="Arial" charset="0"/>
              </a:rPr>
              <a:t>, </a:t>
            </a:r>
            <a:r>
              <a:rPr lang="en-US" sz="4300" dirty="0" err="1">
                <a:solidFill>
                  <a:srgbClr val="0000FF"/>
                </a:solidFill>
                <a:latin typeface="Arial" charset="0"/>
              </a:rPr>
              <a:t>vàng</a:t>
            </a:r>
            <a:r>
              <a:rPr lang="en-US" sz="4300" dirty="0">
                <a:solidFill>
                  <a:srgbClr val="0000FF"/>
                </a:solidFill>
                <a:latin typeface="Arial" charset="0"/>
              </a:rPr>
              <a:t> </a:t>
            </a:r>
            <a:r>
              <a:rPr lang="en-US" sz="4300" dirty="0" err="1">
                <a:solidFill>
                  <a:srgbClr val="0000FF"/>
                </a:solidFill>
                <a:latin typeface="Arial" charset="0"/>
              </a:rPr>
              <a:t>vọt</a:t>
            </a:r>
            <a:endParaRPr lang="en-US" sz="4300" dirty="0">
              <a:solidFill>
                <a:srgbClr val="0000FF"/>
              </a:solidFill>
              <a:latin typeface="Arial" charset="0"/>
            </a:endParaRPr>
          </a:p>
        </p:txBody>
      </p:sp>
      <p:sp>
        <p:nvSpPr>
          <p:cNvPr id="41010" name="Text Box 50"/>
          <p:cNvSpPr txBox="1">
            <a:spLocks noChangeArrowheads="1"/>
          </p:cNvSpPr>
          <p:nvPr/>
        </p:nvSpPr>
        <p:spPr bwMode="auto">
          <a:xfrm>
            <a:off x="13335000" y="8608182"/>
            <a:ext cx="36576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0000FF"/>
                </a:solidFill>
                <a:latin typeface="Arial" charset="0"/>
              </a:rPr>
              <a:t>Gây</a:t>
            </a:r>
            <a:r>
              <a:rPr lang="en-US" sz="4300" dirty="0">
                <a:solidFill>
                  <a:srgbClr val="0000FF"/>
                </a:solidFill>
                <a:latin typeface="Arial" charset="0"/>
              </a:rPr>
              <a:t> </a:t>
            </a:r>
            <a:r>
              <a:rPr lang="en-US" sz="4300" dirty="0" err="1">
                <a:solidFill>
                  <a:srgbClr val="0000FF"/>
                </a:solidFill>
                <a:latin typeface="Arial" charset="0"/>
              </a:rPr>
              <a:t>bệnh</a:t>
            </a:r>
            <a:r>
              <a:rPr lang="en-US" sz="4300" dirty="0">
                <a:solidFill>
                  <a:srgbClr val="0000FF"/>
                </a:solidFill>
                <a:latin typeface="Arial" charset="0"/>
              </a:rPr>
              <a:t> </a:t>
            </a:r>
            <a:r>
              <a:rPr lang="en-US" sz="4300" dirty="0" err="1">
                <a:solidFill>
                  <a:srgbClr val="0000FF"/>
                </a:solidFill>
                <a:latin typeface="Arial" charset="0"/>
              </a:rPr>
              <a:t>vàng</a:t>
            </a:r>
            <a:r>
              <a:rPr lang="en-US" sz="4300" dirty="0">
                <a:solidFill>
                  <a:srgbClr val="0000FF"/>
                </a:solidFill>
                <a:latin typeface="Arial" charset="0"/>
              </a:rPr>
              <a:t> </a:t>
            </a:r>
            <a:r>
              <a:rPr lang="en-US" sz="4300" dirty="0" err="1">
                <a:solidFill>
                  <a:srgbClr val="0000FF"/>
                </a:solidFill>
                <a:latin typeface="Arial" charset="0"/>
              </a:rPr>
              <a:t>lụi</a:t>
            </a:r>
            <a:endParaRPr lang="en-US" sz="4300" dirty="0">
              <a:solidFill>
                <a:srgbClr val="0000FF"/>
              </a:solidFill>
              <a:latin typeface="Arial" charset="0"/>
            </a:endParaRPr>
          </a:p>
        </p:txBody>
      </p:sp>
      <p:sp>
        <p:nvSpPr>
          <p:cNvPr id="41011" name="Text Box 51"/>
          <p:cNvSpPr txBox="1">
            <a:spLocks noChangeArrowheads="1"/>
          </p:cNvSpPr>
          <p:nvPr/>
        </p:nvSpPr>
        <p:spPr bwMode="auto">
          <a:xfrm>
            <a:off x="514350" y="4036182"/>
            <a:ext cx="18288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FF0000"/>
                </a:solidFill>
                <a:latin typeface="Arial" charset="0"/>
              </a:rPr>
              <a:t>Giun</a:t>
            </a:r>
            <a:r>
              <a:rPr lang="en-US" sz="4300" dirty="0">
                <a:solidFill>
                  <a:srgbClr val="FF0000"/>
                </a:solidFill>
                <a:latin typeface="Arial" charset="0"/>
              </a:rPr>
              <a:t> </a:t>
            </a:r>
            <a:r>
              <a:rPr lang="en-US" sz="4300" dirty="0" err="1">
                <a:solidFill>
                  <a:srgbClr val="FF0000"/>
                </a:solidFill>
                <a:latin typeface="Arial" charset="0"/>
              </a:rPr>
              <a:t>kim</a:t>
            </a:r>
            <a:endParaRPr lang="en-US" sz="4300" dirty="0">
              <a:solidFill>
                <a:srgbClr val="FF0000"/>
              </a:solidFill>
              <a:latin typeface="Arial" charset="0"/>
            </a:endParaRPr>
          </a:p>
        </p:txBody>
      </p:sp>
      <p:sp>
        <p:nvSpPr>
          <p:cNvPr id="41012" name="Text Box 52"/>
          <p:cNvSpPr txBox="1">
            <a:spLocks noChangeArrowheads="1"/>
          </p:cNvSpPr>
          <p:nvPr/>
        </p:nvSpPr>
        <p:spPr bwMode="auto">
          <a:xfrm>
            <a:off x="457200" y="6626982"/>
            <a:ext cx="26670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FF0000"/>
                </a:solidFill>
                <a:latin typeface="Arial" charset="0"/>
              </a:rPr>
              <a:t>Giun</a:t>
            </a:r>
            <a:r>
              <a:rPr lang="en-US" sz="4300" dirty="0">
                <a:solidFill>
                  <a:srgbClr val="FF0000"/>
                </a:solidFill>
                <a:latin typeface="Arial" charset="0"/>
              </a:rPr>
              <a:t> </a:t>
            </a:r>
            <a:r>
              <a:rPr lang="en-US" sz="4300" dirty="0" err="1">
                <a:solidFill>
                  <a:srgbClr val="FF0000"/>
                </a:solidFill>
                <a:latin typeface="Arial" charset="0"/>
              </a:rPr>
              <a:t>móc</a:t>
            </a:r>
            <a:r>
              <a:rPr lang="en-US" sz="4300" dirty="0">
                <a:solidFill>
                  <a:srgbClr val="FF0000"/>
                </a:solidFill>
                <a:latin typeface="Arial" charset="0"/>
              </a:rPr>
              <a:t> </a:t>
            </a:r>
            <a:r>
              <a:rPr lang="en-US" sz="4300" dirty="0" err="1">
                <a:solidFill>
                  <a:srgbClr val="FF0000"/>
                </a:solidFill>
                <a:latin typeface="Arial" charset="0"/>
              </a:rPr>
              <a:t>câu</a:t>
            </a:r>
            <a:endParaRPr lang="en-US" sz="4300" dirty="0">
              <a:solidFill>
                <a:srgbClr val="FF0000"/>
              </a:solidFill>
              <a:latin typeface="Arial" charset="0"/>
            </a:endParaRPr>
          </a:p>
        </p:txBody>
      </p:sp>
      <p:sp>
        <p:nvSpPr>
          <p:cNvPr id="41013" name="Text Box 53"/>
          <p:cNvSpPr txBox="1">
            <a:spLocks noChangeArrowheads="1"/>
          </p:cNvSpPr>
          <p:nvPr/>
        </p:nvSpPr>
        <p:spPr bwMode="auto">
          <a:xfrm>
            <a:off x="457200" y="8836782"/>
            <a:ext cx="2133600" cy="1488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300" dirty="0" err="1">
                <a:solidFill>
                  <a:srgbClr val="FF0000"/>
                </a:solidFill>
                <a:latin typeface="Arial" charset="0"/>
              </a:rPr>
              <a:t>Giun</a:t>
            </a:r>
            <a:r>
              <a:rPr lang="en-US" sz="4300" dirty="0">
                <a:solidFill>
                  <a:srgbClr val="FF0000"/>
                </a:solidFill>
                <a:latin typeface="Arial" charset="0"/>
              </a:rPr>
              <a:t> </a:t>
            </a:r>
            <a:r>
              <a:rPr lang="en-US" sz="4300" dirty="0" err="1">
                <a:solidFill>
                  <a:srgbClr val="FF0000"/>
                </a:solidFill>
                <a:latin typeface="Arial" charset="0"/>
              </a:rPr>
              <a:t>rễ</a:t>
            </a:r>
            <a:r>
              <a:rPr lang="en-US" sz="4300" dirty="0">
                <a:solidFill>
                  <a:srgbClr val="FF0000"/>
                </a:solidFill>
                <a:latin typeface="Arial" charset="0"/>
              </a:rPr>
              <a:t> </a:t>
            </a:r>
            <a:r>
              <a:rPr lang="en-US" sz="4300" dirty="0" err="1">
                <a:solidFill>
                  <a:srgbClr val="FF0000"/>
                </a:solidFill>
                <a:latin typeface="Arial" charset="0"/>
              </a:rPr>
              <a:t>lúa</a:t>
            </a:r>
            <a:endParaRPr lang="en-US" sz="4300" dirty="0">
              <a:solidFill>
                <a:srgbClr val="FF0000"/>
              </a:solidFill>
              <a:latin typeface="Arial" charset="0"/>
            </a:endParaRPr>
          </a:p>
        </p:txBody>
      </p:sp>
    </p:spTree>
    <p:extLst>
      <p:ext uri="{BB962C8B-B14F-4D97-AF65-F5344CB8AC3E}">
        <p14:creationId xmlns:p14="http://schemas.microsoft.com/office/powerpoint/2010/main" val="10333388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8" presetClass="entr" presetSubtype="0" accel="100000" fill="hold" grpId="0" nodeType="clickEffect">
                                  <p:stCondLst>
                                    <p:cond delay="0"/>
                                  </p:stCondLst>
                                  <p:childTnLst>
                                    <p:set>
                                      <p:cBhvr>
                                        <p:cTn id="6" dur="1" fill="hold">
                                          <p:stCondLst>
                                            <p:cond delay="0"/>
                                          </p:stCondLst>
                                        </p:cTn>
                                        <p:tgtEl>
                                          <p:spTgt spid="40972"/>
                                        </p:tgtEl>
                                        <p:attrNameLst>
                                          <p:attrName>style.visibility</p:attrName>
                                        </p:attrNameLst>
                                      </p:cBhvr>
                                      <p:to>
                                        <p:strVal val="visible"/>
                                      </p:to>
                                    </p:set>
                                    <p:anim calcmode="lin" valueType="num">
                                      <p:cBhvr>
                                        <p:cTn id="7" dur="500" fill="hold"/>
                                        <p:tgtEl>
                                          <p:spTgt spid="40972"/>
                                        </p:tgtEl>
                                        <p:attrNameLst>
                                          <p:attrName>ppt_w</p:attrName>
                                        </p:attrNameLst>
                                      </p:cBhvr>
                                      <p:tavLst>
                                        <p:tav tm="0">
                                          <p:val>
                                            <p:strVal val="#ppt_w*2.5"/>
                                          </p:val>
                                        </p:tav>
                                        <p:tav tm="100000">
                                          <p:val>
                                            <p:strVal val="#ppt_w"/>
                                          </p:val>
                                        </p:tav>
                                      </p:tavLst>
                                    </p:anim>
                                    <p:anim calcmode="lin" valueType="num">
                                      <p:cBhvr>
                                        <p:cTn id="8" dur="500" fill="hold"/>
                                        <p:tgtEl>
                                          <p:spTgt spid="40972"/>
                                        </p:tgtEl>
                                        <p:attrNameLst>
                                          <p:attrName>ppt_h</p:attrName>
                                        </p:attrNameLst>
                                      </p:cBhvr>
                                      <p:tavLst>
                                        <p:tav tm="0">
                                          <p:val>
                                            <p:strVal val="#ppt_h*0.01"/>
                                          </p:val>
                                        </p:tav>
                                        <p:tav tm="100000">
                                          <p:val>
                                            <p:strVal val="#ppt_h"/>
                                          </p:val>
                                        </p:tav>
                                      </p:tavLst>
                                    </p:anim>
                                    <p:anim calcmode="lin" valueType="num">
                                      <p:cBhvr>
                                        <p:cTn id="9" dur="500" fill="hold"/>
                                        <p:tgtEl>
                                          <p:spTgt spid="40972"/>
                                        </p:tgtEl>
                                        <p:attrNameLst>
                                          <p:attrName>ppt_x</p:attrName>
                                        </p:attrNameLst>
                                      </p:cBhvr>
                                      <p:tavLst>
                                        <p:tav tm="0">
                                          <p:val>
                                            <p:strVal val="#ppt_x"/>
                                          </p:val>
                                        </p:tav>
                                        <p:tav tm="100000">
                                          <p:val>
                                            <p:strVal val="#ppt_x"/>
                                          </p:val>
                                        </p:tav>
                                      </p:tavLst>
                                    </p:anim>
                                    <p:anim calcmode="lin" valueType="num">
                                      <p:cBhvr>
                                        <p:cTn id="10" dur="500" fill="hold"/>
                                        <p:tgtEl>
                                          <p:spTgt spid="40972"/>
                                        </p:tgtEl>
                                        <p:attrNameLst>
                                          <p:attrName>ppt_y</p:attrName>
                                        </p:attrNameLst>
                                      </p:cBhvr>
                                      <p:tavLst>
                                        <p:tav tm="0">
                                          <p:val>
                                            <p:strVal val="#ppt_h+1"/>
                                          </p:val>
                                        </p:tav>
                                        <p:tav tm="100000">
                                          <p:val>
                                            <p:strVal val="#ppt_y"/>
                                          </p:val>
                                        </p:tav>
                                      </p:tavLst>
                                    </p:anim>
                                    <p:animEffect transition="in" filter="fade">
                                      <p:cBhvr>
                                        <p:cTn id="11" dur="500"/>
                                        <p:tgtEl>
                                          <p:spTgt spid="4097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10" fill="hold" nodeType="clickEffect">
                                  <p:stCondLst>
                                    <p:cond delay="0"/>
                                  </p:stCondLst>
                                  <p:childTnLst>
                                    <p:set>
                                      <p:cBhvr>
                                        <p:cTn id="15" dur="1" fill="hold">
                                          <p:stCondLst>
                                            <p:cond delay="0"/>
                                          </p:stCondLst>
                                        </p:cTn>
                                        <p:tgtEl>
                                          <p:spTgt spid="41211"/>
                                        </p:tgtEl>
                                        <p:attrNameLst>
                                          <p:attrName>style.visibility</p:attrName>
                                        </p:attrNameLst>
                                      </p:cBhvr>
                                      <p:to>
                                        <p:strVal val="visible"/>
                                      </p:to>
                                    </p:set>
                                    <p:animEffect transition="in" filter="blinds(horizontal)">
                                      <p:cBhvr>
                                        <p:cTn id="16" dur="500"/>
                                        <p:tgtEl>
                                          <p:spTgt spid="4121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41011"/>
                                        </p:tgtEl>
                                        <p:attrNameLst>
                                          <p:attrName>style.visibility</p:attrName>
                                        </p:attrNameLst>
                                      </p:cBhvr>
                                      <p:to>
                                        <p:strVal val="visible"/>
                                      </p:to>
                                    </p:set>
                                    <p:animEffect transition="in" filter="blinds(horizontal)">
                                      <p:cBhvr>
                                        <p:cTn id="19" dur="500"/>
                                        <p:tgtEl>
                                          <p:spTgt spid="410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41012"/>
                                        </p:tgtEl>
                                        <p:attrNameLst>
                                          <p:attrName>style.visibility</p:attrName>
                                        </p:attrNameLst>
                                      </p:cBhvr>
                                      <p:to>
                                        <p:strVal val="visible"/>
                                      </p:to>
                                    </p:set>
                                    <p:animEffect transition="in" filter="blinds(horizontal)">
                                      <p:cBhvr>
                                        <p:cTn id="22" dur="500"/>
                                        <p:tgtEl>
                                          <p:spTgt spid="410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41013"/>
                                        </p:tgtEl>
                                        <p:attrNameLst>
                                          <p:attrName>style.visibility</p:attrName>
                                        </p:attrNameLst>
                                      </p:cBhvr>
                                      <p:to>
                                        <p:strVal val="visible"/>
                                      </p:to>
                                    </p:set>
                                    <p:animEffect transition="in" filter="blinds(horizontal)">
                                      <p:cBhvr>
                                        <p:cTn id="25" dur="500"/>
                                        <p:tgtEl>
                                          <p:spTgt spid="4101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41002"/>
                                        </p:tgtEl>
                                        <p:attrNameLst>
                                          <p:attrName>style.visibility</p:attrName>
                                        </p:attrNameLst>
                                      </p:cBhvr>
                                      <p:to>
                                        <p:strVal val="visible"/>
                                      </p:to>
                                    </p:set>
                                    <p:animEffect transition="in" filter="box(in)">
                                      <p:cBhvr>
                                        <p:cTn id="30" dur="500"/>
                                        <p:tgtEl>
                                          <p:spTgt spid="41002"/>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41005"/>
                                        </p:tgtEl>
                                        <p:attrNameLst>
                                          <p:attrName>style.visibility</p:attrName>
                                        </p:attrNameLst>
                                      </p:cBhvr>
                                      <p:to>
                                        <p:strVal val="visible"/>
                                      </p:to>
                                    </p:set>
                                    <p:animEffect transition="in" filter="box(in)">
                                      <p:cBhvr>
                                        <p:cTn id="33" dur="500"/>
                                        <p:tgtEl>
                                          <p:spTgt spid="41005"/>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41008"/>
                                        </p:tgtEl>
                                        <p:attrNameLst>
                                          <p:attrName>style.visibility</p:attrName>
                                        </p:attrNameLst>
                                      </p:cBhvr>
                                      <p:to>
                                        <p:strVal val="visible"/>
                                      </p:to>
                                    </p:set>
                                    <p:animEffect transition="in" filter="box(in)">
                                      <p:cBhvr>
                                        <p:cTn id="36" dur="500"/>
                                        <p:tgtEl>
                                          <p:spTgt spid="41008"/>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4" presetClass="entr" presetSubtype="0" fill="hold" grpId="0" nodeType="clickEffect">
                                  <p:stCondLst>
                                    <p:cond delay="0"/>
                                  </p:stCondLst>
                                  <p:childTnLst>
                                    <p:set>
                                      <p:cBhvr>
                                        <p:cTn id="40" dur="1" fill="hold">
                                          <p:stCondLst>
                                            <p:cond delay="0"/>
                                          </p:stCondLst>
                                        </p:cTn>
                                        <p:tgtEl>
                                          <p:spTgt spid="41003"/>
                                        </p:tgtEl>
                                        <p:attrNameLst>
                                          <p:attrName>style.visibility</p:attrName>
                                        </p:attrNameLst>
                                      </p:cBhvr>
                                      <p:to>
                                        <p:strVal val="visible"/>
                                      </p:to>
                                    </p:set>
                                    <p:anim to="" calcmode="lin" valueType="num">
                                      <p:cBhvr>
                                        <p:cTn id="41" dur="1" fill="hold"/>
                                        <p:tgtEl>
                                          <p:spTgt spid="41003"/>
                                        </p:tgtEl>
                                        <p:attrNameLst>
                                          <p:attrName/>
                                        </p:attrNameLst>
                                      </p:cBhvr>
                                    </p:anim>
                                  </p:childTnLst>
                                </p:cTn>
                              </p:par>
                              <p:par>
                                <p:cTn id="42" presetID="24" presetClass="entr" presetSubtype="0" fill="hold" grpId="0" nodeType="withEffect">
                                  <p:stCondLst>
                                    <p:cond delay="0"/>
                                  </p:stCondLst>
                                  <p:childTnLst>
                                    <p:set>
                                      <p:cBhvr>
                                        <p:cTn id="43" dur="1" fill="hold">
                                          <p:stCondLst>
                                            <p:cond delay="0"/>
                                          </p:stCondLst>
                                        </p:cTn>
                                        <p:tgtEl>
                                          <p:spTgt spid="41006"/>
                                        </p:tgtEl>
                                        <p:attrNameLst>
                                          <p:attrName>style.visibility</p:attrName>
                                        </p:attrNameLst>
                                      </p:cBhvr>
                                      <p:to>
                                        <p:strVal val="visible"/>
                                      </p:to>
                                    </p:set>
                                    <p:anim to="" calcmode="lin" valueType="num">
                                      <p:cBhvr>
                                        <p:cTn id="44" dur="1" fill="hold"/>
                                        <p:tgtEl>
                                          <p:spTgt spid="41006"/>
                                        </p:tgtEl>
                                        <p:attrNameLst>
                                          <p:attrName/>
                                        </p:attrNameLst>
                                      </p:cBhvr>
                                    </p:anim>
                                  </p:childTnLst>
                                </p:cTn>
                              </p:par>
                              <p:par>
                                <p:cTn id="45" presetID="24" presetClass="entr" presetSubtype="0" fill="hold" grpId="0" nodeType="withEffect">
                                  <p:stCondLst>
                                    <p:cond delay="0"/>
                                  </p:stCondLst>
                                  <p:childTnLst>
                                    <p:set>
                                      <p:cBhvr>
                                        <p:cTn id="46" dur="1" fill="hold">
                                          <p:stCondLst>
                                            <p:cond delay="0"/>
                                          </p:stCondLst>
                                        </p:cTn>
                                        <p:tgtEl>
                                          <p:spTgt spid="41009"/>
                                        </p:tgtEl>
                                        <p:attrNameLst>
                                          <p:attrName>style.visibility</p:attrName>
                                        </p:attrNameLst>
                                      </p:cBhvr>
                                      <p:to>
                                        <p:strVal val="visible"/>
                                      </p:to>
                                    </p:set>
                                    <p:anim to="" calcmode="lin" valueType="num">
                                      <p:cBhvr>
                                        <p:cTn id="47" dur="1" fill="hold"/>
                                        <p:tgtEl>
                                          <p:spTgt spid="41009"/>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41004"/>
                                        </p:tgtEl>
                                        <p:attrNameLst>
                                          <p:attrName>style.visibility</p:attrName>
                                        </p:attrNameLst>
                                      </p:cBhvr>
                                      <p:to>
                                        <p:strVal val="visible"/>
                                      </p:to>
                                    </p:set>
                                    <p:animEffect transition="in" filter="diamond(in)">
                                      <p:cBhvr>
                                        <p:cTn id="52" dur="2000"/>
                                        <p:tgtEl>
                                          <p:spTgt spid="41004"/>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41007"/>
                                        </p:tgtEl>
                                        <p:attrNameLst>
                                          <p:attrName>style.visibility</p:attrName>
                                        </p:attrNameLst>
                                      </p:cBhvr>
                                      <p:to>
                                        <p:strVal val="visible"/>
                                      </p:to>
                                    </p:set>
                                    <p:animEffect transition="in" filter="diamond(in)">
                                      <p:cBhvr>
                                        <p:cTn id="55" dur="2000"/>
                                        <p:tgtEl>
                                          <p:spTgt spid="41007"/>
                                        </p:tgtEl>
                                      </p:cBhvr>
                                    </p:animEffect>
                                  </p:childTnLst>
                                </p:cTn>
                              </p:par>
                              <p:par>
                                <p:cTn id="56" presetID="8" presetClass="entr" presetSubtype="16" fill="hold" grpId="0" nodeType="withEffect">
                                  <p:stCondLst>
                                    <p:cond delay="0"/>
                                  </p:stCondLst>
                                  <p:childTnLst>
                                    <p:set>
                                      <p:cBhvr>
                                        <p:cTn id="57" dur="1" fill="hold">
                                          <p:stCondLst>
                                            <p:cond delay="0"/>
                                          </p:stCondLst>
                                        </p:cTn>
                                        <p:tgtEl>
                                          <p:spTgt spid="41010"/>
                                        </p:tgtEl>
                                        <p:attrNameLst>
                                          <p:attrName>style.visibility</p:attrName>
                                        </p:attrNameLst>
                                      </p:cBhvr>
                                      <p:to>
                                        <p:strVal val="visible"/>
                                      </p:to>
                                    </p:set>
                                    <p:animEffect transition="in" filter="diamond(in)">
                                      <p:cBhvr>
                                        <p:cTn id="58" dur="2000"/>
                                        <p:tgtEl>
                                          <p:spTgt spid="410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2" grpId="0"/>
      <p:bldP spid="41002" grpId="0"/>
      <p:bldP spid="41003" grpId="0"/>
      <p:bldP spid="41004" grpId="0"/>
      <p:bldP spid="41005" grpId="0"/>
      <p:bldP spid="41006" grpId="0"/>
      <p:bldP spid="41007" grpId="0"/>
      <p:bldP spid="41008" grpId="0"/>
      <p:bldP spid="41009" grpId="0"/>
      <p:bldP spid="41010" grpId="0"/>
      <p:bldP spid="41011" grpId="0"/>
      <p:bldP spid="41012" grpId="0"/>
      <p:bldP spid="410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609600" y="342901"/>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4099" name="Rectangle 4"/>
          <p:cNvSpPr>
            <a:spLocks noChangeArrowheads="1"/>
          </p:cNvSpPr>
          <p:nvPr/>
        </p:nvSpPr>
        <p:spPr bwMode="auto">
          <a:xfrm>
            <a:off x="6667500" y="3743327"/>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sp>
        <p:nvSpPr>
          <p:cNvPr id="16" name="Flowchart: Terminator 15"/>
          <p:cNvSpPr/>
          <p:nvPr/>
        </p:nvSpPr>
        <p:spPr>
          <a:xfrm>
            <a:off x="762000" y="571500"/>
            <a:ext cx="16764000" cy="685800"/>
          </a:xfrm>
          <a:prstGeom prst="flowChartTerminator">
            <a:avLst/>
          </a:prstGeom>
        </p:spPr>
        <p:style>
          <a:lnRef idx="1">
            <a:schemeClr val="accent2"/>
          </a:lnRef>
          <a:fillRef idx="3">
            <a:schemeClr val="accent2"/>
          </a:fillRef>
          <a:effectRef idx="2">
            <a:schemeClr val="accent2"/>
          </a:effectRef>
          <a:fontRef idx="minor">
            <a:schemeClr val="lt1"/>
          </a:fontRef>
        </p:style>
        <p:txBody>
          <a:bodyPr lIns="182880" tIns="91440" rIns="182880" bIns="91440" anchor="ctr"/>
          <a:lstStyle/>
          <a:p>
            <a:pPr algn="ctr" eaLnBrk="1" hangingPunct="1">
              <a:defRPr/>
            </a:pPr>
            <a:r>
              <a:rPr lang="vi-VN" sz="5600" b="1" dirty="0" smtClean="0">
                <a:latin typeface="Times New Roman" pitchFamily="18" charset="0"/>
                <a:cs typeface="Times New Roman" pitchFamily="18" charset="0"/>
              </a:rPr>
              <a:t> </a:t>
            </a:r>
            <a:r>
              <a:rPr lang="vi-VN" sz="5600" b="1" dirty="0">
                <a:latin typeface="Times New Roman" pitchFamily="18" charset="0"/>
                <a:cs typeface="Times New Roman" pitchFamily="18" charset="0"/>
              </a:rPr>
              <a:t>MỘT SỐ GIUN ĐỐT THƯỜNG GẶP</a:t>
            </a:r>
          </a:p>
        </p:txBody>
      </p:sp>
      <p:pic>
        <p:nvPicPr>
          <p:cNvPr id="4105" name="il_fi" descr="Earthworm-exiting-burro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68451"/>
            <a:ext cx="57912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7" descr="E:\Nam 2012-2013\Sinh 7\PP\giun đốt\tải xuống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5715001"/>
            <a:ext cx="5943600" cy="4187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8" descr="E:\Nam 2012-2013\Sinh 7\PP\giun đốt\images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44401" y="5715000"/>
            <a:ext cx="55054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715000"/>
            <a:ext cx="57912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44400" y="1568451"/>
            <a:ext cx="54864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1600200"/>
            <a:ext cx="59436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9"/>
          <p:cNvSpPr txBox="1">
            <a:spLocks noChangeArrowheads="1"/>
          </p:cNvSpPr>
          <p:nvPr/>
        </p:nvSpPr>
        <p:spPr bwMode="auto">
          <a:xfrm>
            <a:off x="1066800" y="4800601"/>
            <a:ext cx="4114800" cy="923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4800" b="1">
                <a:solidFill>
                  <a:srgbClr val="FFFF00"/>
                </a:solidFill>
                <a:latin typeface="Times New Roman" pitchFamily="18" charset="0"/>
                <a:cs typeface="Times New Roman" pitchFamily="18" charset="0"/>
              </a:rPr>
              <a:t>Giun đất</a:t>
            </a:r>
          </a:p>
        </p:txBody>
      </p:sp>
      <p:sp>
        <p:nvSpPr>
          <p:cNvPr id="25" name="Text Box 9"/>
          <p:cNvSpPr txBox="1">
            <a:spLocks noChangeArrowheads="1"/>
          </p:cNvSpPr>
          <p:nvPr/>
        </p:nvSpPr>
        <p:spPr bwMode="auto">
          <a:xfrm>
            <a:off x="7315200" y="4800601"/>
            <a:ext cx="42672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latin typeface="Times New Roman" pitchFamily="18" charset="0"/>
                <a:cs typeface="Times New Roman" pitchFamily="18" charset="0"/>
              </a:rPr>
              <a:t>Rươi</a:t>
            </a:r>
          </a:p>
        </p:txBody>
      </p:sp>
      <p:sp>
        <p:nvSpPr>
          <p:cNvPr id="28" name="Text Box 9"/>
          <p:cNvSpPr txBox="1">
            <a:spLocks noChangeArrowheads="1"/>
          </p:cNvSpPr>
          <p:nvPr/>
        </p:nvSpPr>
        <p:spPr bwMode="auto">
          <a:xfrm>
            <a:off x="13563600" y="4838701"/>
            <a:ext cx="3962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latin typeface="Times New Roman" pitchFamily="18" charset="0"/>
                <a:cs typeface="Times New Roman" pitchFamily="18" charset="0"/>
              </a:rPr>
              <a:t>Đỉa</a:t>
            </a:r>
          </a:p>
        </p:txBody>
      </p:sp>
      <p:sp>
        <p:nvSpPr>
          <p:cNvPr id="31" name="Text Box 9"/>
          <p:cNvSpPr txBox="1">
            <a:spLocks noChangeArrowheads="1"/>
          </p:cNvSpPr>
          <p:nvPr/>
        </p:nvSpPr>
        <p:spPr bwMode="auto">
          <a:xfrm>
            <a:off x="1066800" y="8953501"/>
            <a:ext cx="3962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latin typeface="Times New Roman" pitchFamily="18" charset="0"/>
                <a:cs typeface="Times New Roman" pitchFamily="18" charset="0"/>
              </a:rPr>
              <a:t>Giun đỏ</a:t>
            </a:r>
          </a:p>
        </p:txBody>
      </p:sp>
      <p:sp>
        <p:nvSpPr>
          <p:cNvPr id="32" name="Text Box 9"/>
          <p:cNvSpPr txBox="1">
            <a:spLocks noChangeArrowheads="1"/>
          </p:cNvSpPr>
          <p:nvPr/>
        </p:nvSpPr>
        <p:spPr bwMode="auto">
          <a:xfrm>
            <a:off x="7315200" y="9105901"/>
            <a:ext cx="3962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latin typeface="Times New Roman" pitchFamily="18" charset="0"/>
                <a:cs typeface="Times New Roman" pitchFamily="18" charset="0"/>
              </a:rPr>
              <a:t>Sá sùng</a:t>
            </a:r>
          </a:p>
        </p:txBody>
      </p:sp>
      <p:sp>
        <p:nvSpPr>
          <p:cNvPr id="33" name="Text Box 9"/>
          <p:cNvSpPr txBox="1">
            <a:spLocks noChangeArrowheads="1"/>
          </p:cNvSpPr>
          <p:nvPr/>
        </p:nvSpPr>
        <p:spPr bwMode="auto">
          <a:xfrm>
            <a:off x="13258800" y="9105901"/>
            <a:ext cx="3962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latin typeface="Times New Roman" pitchFamily="18" charset="0"/>
                <a:cs typeface="Times New Roman" pitchFamily="18" charset="0"/>
              </a:rPr>
              <a:t>Vắt</a:t>
            </a:r>
          </a:p>
        </p:txBody>
      </p:sp>
    </p:spTree>
    <p:extLst>
      <p:ext uri="{BB962C8B-B14F-4D97-AF65-F5344CB8AC3E}">
        <p14:creationId xmlns:p14="http://schemas.microsoft.com/office/powerpoint/2010/main" val="1177299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linds(horizontal)">
                                      <p:cBhvr>
                                        <p:cTn id="17" dur="500"/>
                                        <p:tgtEl>
                                          <p:spTgt spid="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linds(horizontal)">
                                      <p:cBhvr>
                                        <p:cTn id="22" dur="500"/>
                                        <p:tgtEl>
                                          <p:spTgt spid="3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linds(horizontal)">
                                      <p:cBhvr>
                                        <p:cTn id="27" dur="500"/>
                                        <p:tgtEl>
                                          <p:spTgt spid="3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linds(horizontal)">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8" grpId="0"/>
      <p:bldP spid="31" grpId="0"/>
      <p:bldP spid="32" grpId="0"/>
      <p:bldP spid="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609600" y="-38100"/>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6147" name="Rectangle 4"/>
          <p:cNvSpPr>
            <a:spLocks noChangeArrowheads="1"/>
          </p:cNvSpPr>
          <p:nvPr/>
        </p:nvSpPr>
        <p:spPr bwMode="auto">
          <a:xfrm>
            <a:off x="6667500" y="3362326"/>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pic>
        <p:nvPicPr>
          <p:cNvPr id="6153" name="il_fi" descr="74938404-6fe1-4bcc-a67c-b89c082450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1600" y="1333499"/>
            <a:ext cx="8686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Picture 3" descr="E:\Nam 2012-2013\Sinh 7\PP\giun đốt\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562600"/>
            <a:ext cx="8229600" cy="393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il_fi" descr="giun+da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333499"/>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9"/>
          <p:cNvSpPr txBox="1">
            <a:spLocks noChangeArrowheads="1"/>
          </p:cNvSpPr>
          <p:nvPr/>
        </p:nvSpPr>
        <p:spPr bwMode="auto">
          <a:xfrm>
            <a:off x="2590800" y="4648200"/>
            <a:ext cx="4114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solidFill>
                  <a:srgbClr val="FFFF00"/>
                </a:solidFill>
                <a:latin typeface="Times New Roman" pitchFamily="18" charset="0"/>
                <a:cs typeface="Times New Roman" pitchFamily="18" charset="0"/>
              </a:rPr>
              <a:t>Giun đất</a:t>
            </a:r>
          </a:p>
        </p:txBody>
      </p:sp>
      <p:sp>
        <p:nvSpPr>
          <p:cNvPr id="27" name="Text Box 9"/>
          <p:cNvSpPr txBox="1">
            <a:spLocks noChangeArrowheads="1"/>
          </p:cNvSpPr>
          <p:nvPr/>
        </p:nvSpPr>
        <p:spPr bwMode="auto">
          <a:xfrm>
            <a:off x="2286000" y="8550276"/>
            <a:ext cx="3962400" cy="104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solidFill>
                  <a:srgbClr val="FFFF00"/>
                </a:solidFill>
                <a:latin typeface="Times New Roman" pitchFamily="18" charset="0"/>
                <a:cs typeface="Times New Roman" pitchFamily="18" charset="0"/>
              </a:rPr>
              <a:t>Đỉa</a:t>
            </a:r>
          </a:p>
        </p:txBody>
      </p:sp>
      <p:sp>
        <p:nvSpPr>
          <p:cNvPr id="30" name="Text Box 9"/>
          <p:cNvSpPr txBox="1">
            <a:spLocks noChangeArrowheads="1"/>
          </p:cNvSpPr>
          <p:nvPr/>
        </p:nvSpPr>
        <p:spPr bwMode="auto">
          <a:xfrm>
            <a:off x="10820400" y="4457700"/>
            <a:ext cx="42672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solidFill>
                  <a:srgbClr val="FFFF00"/>
                </a:solidFill>
                <a:latin typeface="Times New Roman" pitchFamily="18" charset="0"/>
                <a:cs typeface="Times New Roman" pitchFamily="18" charset="0"/>
              </a:rPr>
              <a:t>Rươi</a:t>
            </a:r>
          </a:p>
        </p:txBody>
      </p:sp>
      <p:pic>
        <p:nvPicPr>
          <p:cNvPr id="6159" name="il_fi" descr="phim_giun_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9700" y="5562599"/>
            <a:ext cx="86487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9"/>
          <p:cNvSpPr txBox="1">
            <a:spLocks noChangeArrowheads="1"/>
          </p:cNvSpPr>
          <p:nvPr/>
        </p:nvSpPr>
        <p:spPr bwMode="auto">
          <a:xfrm>
            <a:off x="11430000" y="8534400"/>
            <a:ext cx="39624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sz="5600" b="1">
                <a:solidFill>
                  <a:srgbClr val="FFFF00"/>
                </a:solidFill>
                <a:latin typeface="Times New Roman" pitchFamily="18" charset="0"/>
                <a:cs typeface="Times New Roman" pitchFamily="18" charset="0"/>
              </a:rPr>
              <a:t>Giun đỏ</a:t>
            </a:r>
          </a:p>
        </p:txBody>
      </p:sp>
    </p:spTree>
    <p:extLst>
      <p:ext uri="{BB962C8B-B14F-4D97-AF65-F5344CB8AC3E}">
        <p14:creationId xmlns:p14="http://schemas.microsoft.com/office/powerpoint/2010/main" val="36940828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609600" y="-190500"/>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7171" name="Rectangle 4"/>
          <p:cNvSpPr>
            <a:spLocks noChangeArrowheads="1"/>
          </p:cNvSpPr>
          <p:nvPr/>
        </p:nvSpPr>
        <p:spPr bwMode="auto">
          <a:xfrm>
            <a:off x="6667500" y="3209926"/>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pic>
        <p:nvPicPr>
          <p:cNvPr id="7177" name="il_fi" descr="sa%2Bs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181099"/>
            <a:ext cx="792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4" descr="E:\Nam 2012-2013\Sinh 7\PP\giun đốt\images (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4400" y="1181099"/>
            <a:ext cx="929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5" descr="E:\Nam 2012-2013\Sinh 7\PP\giun đốt\images (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4400" y="5410199"/>
            <a:ext cx="93218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TextBox 20"/>
          <p:cNvSpPr txBox="1">
            <a:spLocks noChangeArrowheads="1"/>
          </p:cNvSpPr>
          <p:nvPr/>
        </p:nvSpPr>
        <p:spPr bwMode="auto">
          <a:xfrm>
            <a:off x="13106400" y="5219699"/>
            <a:ext cx="1676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6400" b="1">
                <a:solidFill>
                  <a:srgbClr val="0000CC"/>
                </a:solidFill>
                <a:latin typeface="Times New Roman" pitchFamily="18" charset="0"/>
                <a:cs typeface="Times New Roman" pitchFamily="18" charset="0"/>
              </a:rPr>
              <a:t>Vắt</a:t>
            </a:r>
            <a:endParaRPr lang="vi-VN" sz="6400" b="1">
              <a:solidFill>
                <a:srgbClr val="0000CC"/>
              </a:solidFill>
              <a:latin typeface="Times New Roman" pitchFamily="18" charset="0"/>
              <a:cs typeface="Times New Roman" pitchFamily="18" charset="0"/>
            </a:endParaRPr>
          </a:p>
        </p:txBody>
      </p:sp>
      <p:cxnSp>
        <p:nvCxnSpPr>
          <p:cNvPr id="23" name="Straight Arrow Connector 22"/>
          <p:cNvCxnSpPr>
            <a:stCxn id="7180" idx="0"/>
          </p:cNvCxnSpPr>
          <p:nvPr/>
        </p:nvCxnSpPr>
        <p:spPr>
          <a:xfrm flipV="1">
            <a:off x="13944600" y="3924299"/>
            <a:ext cx="228600" cy="12954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5" name="Straight Arrow Connector 24"/>
          <p:cNvCxnSpPr>
            <a:stCxn id="7180" idx="2"/>
          </p:cNvCxnSpPr>
          <p:nvPr/>
        </p:nvCxnSpPr>
        <p:spPr>
          <a:xfrm flipH="1">
            <a:off x="13258800" y="6388099"/>
            <a:ext cx="685800" cy="8509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pic>
        <p:nvPicPr>
          <p:cNvPr id="7183" name="imgb" descr="DSC035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151" y="5410199"/>
            <a:ext cx="794385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4" name="TextBox 28"/>
          <p:cNvSpPr txBox="1">
            <a:spLocks noChangeArrowheads="1"/>
          </p:cNvSpPr>
          <p:nvPr/>
        </p:nvSpPr>
        <p:spPr bwMode="auto">
          <a:xfrm>
            <a:off x="2438400" y="5219699"/>
            <a:ext cx="41148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6400" b="1">
                <a:solidFill>
                  <a:srgbClr val="FFFF00"/>
                </a:solidFill>
                <a:latin typeface="Times New Roman" pitchFamily="18" charset="0"/>
                <a:cs typeface="Times New Roman" pitchFamily="18" charset="0"/>
              </a:rPr>
              <a:t>Sá sùng</a:t>
            </a:r>
            <a:endParaRPr lang="vi-VN" sz="6400" b="1">
              <a:solidFill>
                <a:srgbClr val="FFFF00"/>
              </a:solidFill>
              <a:latin typeface="Times New Roman" pitchFamily="18" charset="0"/>
              <a:cs typeface="Times New Roman" pitchFamily="18" charset="0"/>
            </a:endParaRPr>
          </a:p>
        </p:txBody>
      </p:sp>
      <p:cxnSp>
        <p:nvCxnSpPr>
          <p:cNvPr id="31" name="Straight Arrow Connector 30"/>
          <p:cNvCxnSpPr/>
          <p:nvPr/>
        </p:nvCxnSpPr>
        <p:spPr>
          <a:xfrm rot="5400000">
            <a:off x="3124200" y="6210299"/>
            <a:ext cx="1143000" cy="6858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32" name="Straight Arrow Connector 31"/>
          <p:cNvCxnSpPr/>
          <p:nvPr/>
        </p:nvCxnSpPr>
        <p:spPr>
          <a:xfrm rot="5400000" flipH="1" flipV="1">
            <a:off x="3581400" y="4571999"/>
            <a:ext cx="1295400" cy="228600"/>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778022745"/>
      </p:ext>
    </p:extLst>
  </p:cSld>
  <p:clrMapOvr>
    <a:masterClrMapping/>
  </p:clrMapOvr>
  <p:transition spd="slow">
    <p:push dir="u"/>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0"/>
            <a:ext cx="8229600" cy="1143000"/>
          </a:xfrm>
        </p:spPr>
        <p:txBody>
          <a:bodyPr>
            <a:noAutofit/>
          </a:bodyPr>
          <a:lstStyle/>
          <a:p>
            <a:r>
              <a:rPr lang="en-US" sz="5400" b="1" dirty="0">
                <a:latin typeface="Times New Roman" pitchFamily="18" charset="0"/>
                <a:cs typeface="Times New Roman" pitchFamily="18" charset="0"/>
              </a:rPr>
              <a:t>NGÀNH GIUN </a:t>
            </a:r>
            <a:r>
              <a:rPr lang="en-US" sz="5400" b="1" dirty="0" smtClean="0">
                <a:latin typeface="Times New Roman" pitchFamily="18" charset="0"/>
                <a:cs typeface="Times New Roman" pitchFamily="18" charset="0"/>
              </a:rPr>
              <a:t>ĐỐT</a:t>
            </a:r>
            <a:endParaRPr lang="en-US" sz="5400" dirty="0"/>
          </a:p>
        </p:txBody>
      </p:sp>
      <p:sp>
        <p:nvSpPr>
          <p:cNvPr id="3" name="Content Placeholder 2"/>
          <p:cNvSpPr>
            <a:spLocks noGrp="1"/>
          </p:cNvSpPr>
          <p:nvPr>
            <p:ph idx="1"/>
          </p:nvPr>
        </p:nvSpPr>
        <p:spPr>
          <a:xfrm>
            <a:off x="381000" y="2400300"/>
            <a:ext cx="8229600" cy="4525963"/>
          </a:xfrm>
        </p:spPr>
        <p:txBody>
          <a:bodyPr>
            <a:noAutofit/>
          </a:bodyPr>
          <a:lstStyle/>
          <a:p>
            <a:r>
              <a:rPr lang="en-US" sz="4800" dirty="0" err="1" smtClean="0">
                <a:latin typeface="Times New Roman" pitchFamily="18" charset="0"/>
                <a:cs typeface="Times New Roman" pitchFamily="18" charset="0"/>
              </a:rPr>
              <a:t>Cơ</a:t>
            </a:r>
            <a:r>
              <a:rPr lang="en-US" sz="4800" dirty="0" smtClean="0">
                <a:latin typeface="Times New Roman" pitchFamily="18" charset="0"/>
                <a:cs typeface="Times New Roman" pitchFamily="18" charset="0"/>
              </a:rPr>
              <a:t> </a:t>
            </a:r>
            <a:r>
              <a:rPr lang="en-US" sz="4800" dirty="0" err="1">
                <a:latin typeface="Times New Roman" pitchFamily="18" charset="0"/>
                <a:cs typeface="Times New Roman" pitchFamily="18" charset="0"/>
              </a:rPr>
              <a:t>thể</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đốt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có</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khoang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cơ</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thể</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chính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thức</a:t>
            </a:r>
            <a:r>
              <a:rPr lang="en-US" sz="4800" dirty="0">
                <a:latin typeface="Times New Roman" pitchFamily="18" charset="0"/>
                <a:cs typeface="Times New Roman" pitchFamily="18" charset="0"/>
              </a:rPr>
              <a:t>.</a:t>
            </a:r>
          </a:p>
          <a:p>
            <a:r>
              <a:rPr lang="en-US" sz="4800" dirty="0" err="1">
                <a:latin typeface="Times New Roman" pitchFamily="18" charset="0"/>
                <a:cs typeface="Times New Roman" pitchFamily="18" charset="0"/>
              </a:rPr>
              <a:t>Gồm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các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diện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như</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giun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đất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rươi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đỉa</a:t>
            </a:r>
            <a:r>
              <a:rPr lang="en-US" sz="4800" dirty="0">
                <a:latin typeface="Times New Roman" pitchFamily="18" charset="0"/>
                <a:cs typeface="Times New Roman" pitchFamily="18" charset="0"/>
              </a:rPr>
              <a:t>, …</a:t>
            </a:r>
          </a:p>
          <a:p>
            <a:r>
              <a:rPr lang="en-US" sz="4800" dirty="0" err="1">
                <a:latin typeface="Times New Roman" pitchFamily="18" charset="0"/>
                <a:cs typeface="Times New Roman" pitchFamily="18" charset="0"/>
              </a:rPr>
              <a:t>Môi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trường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sống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nước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mặn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nước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ngọt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trong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bùn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trong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đất</a:t>
            </a:r>
            <a:r>
              <a:rPr lang="en-US" sz="4800" dirty="0">
                <a:latin typeface="Times New Roman" pitchFamily="18" charset="0"/>
                <a:cs typeface="Times New Roman" pitchFamily="18" charset="0"/>
              </a:rPr>
              <a:t>, ở </a:t>
            </a:r>
            <a:r>
              <a:rPr lang="en-US" sz="4800" dirty="0" err="1">
                <a:latin typeface="Times New Roman" pitchFamily="18" charset="0"/>
                <a:cs typeface="Times New Roman" pitchFamily="18" charset="0"/>
              </a:rPr>
              <a:t>cạn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kí</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sinh</a:t>
            </a:r>
            <a:r>
              <a:rPr lang="en-US" sz="4800" dirty="0">
                <a:latin typeface="Times New Roman" pitchFamily="18" charset="0"/>
                <a:cs typeface="Times New Roman" pitchFamily="18" charset="0"/>
              </a:rPr>
              <a:t>.</a:t>
            </a:r>
          </a:p>
          <a:p>
            <a:endParaRPr lang="en-US" sz="4800"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6727" y="2095500"/>
            <a:ext cx="8458200" cy="7071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67978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barn(inVertical)">
                                      <p:cBhvr>
                                        <p:cTn id="2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609600" y="342901"/>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11267" name="Rectangle 4"/>
          <p:cNvSpPr>
            <a:spLocks noChangeArrowheads="1"/>
          </p:cNvSpPr>
          <p:nvPr/>
        </p:nvSpPr>
        <p:spPr bwMode="auto">
          <a:xfrm>
            <a:off x="6667500" y="3743327"/>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sp>
        <p:nvSpPr>
          <p:cNvPr id="11272" name="TextBox 9"/>
          <p:cNvSpPr txBox="1">
            <a:spLocks noChangeArrowheads="1"/>
          </p:cNvSpPr>
          <p:nvPr/>
        </p:nvSpPr>
        <p:spPr bwMode="auto">
          <a:xfrm>
            <a:off x="304800" y="358777"/>
            <a:ext cx="17526000" cy="1044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5600" b="1" dirty="0" err="1" smtClean="0">
                <a:solidFill>
                  <a:srgbClr val="0000CC"/>
                </a:solidFill>
                <a:latin typeface="Times New Roman" pitchFamily="18" charset="0"/>
                <a:cs typeface="Times New Roman" pitchFamily="18" charset="0"/>
              </a:rPr>
              <a:t>Vai</a:t>
            </a:r>
            <a:r>
              <a:rPr lang="en-US" sz="5600" b="1" dirty="0" smtClean="0">
                <a:solidFill>
                  <a:srgbClr val="0000CC"/>
                </a:solidFill>
                <a:latin typeface="Times New Roman" pitchFamily="18" charset="0"/>
                <a:cs typeface="Times New Roman" pitchFamily="18" charset="0"/>
              </a:rPr>
              <a:t> </a:t>
            </a:r>
            <a:r>
              <a:rPr lang="en-US" sz="5600" b="1" dirty="0" err="1">
                <a:solidFill>
                  <a:srgbClr val="0000CC"/>
                </a:solidFill>
                <a:latin typeface="Times New Roman" pitchFamily="18" charset="0"/>
                <a:cs typeface="Times New Roman" pitchFamily="18" charset="0"/>
              </a:rPr>
              <a:t>trò</a:t>
            </a:r>
            <a:r>
              <a:rPr lang="en-US" sz="5600" b="1" dirty="0">
                <a:solidFill>
                  <a:srgbClr val="0000CC"/>
                </a:solidFill>
                <a:latin typeface="Times New Roman" pitchFamily="18" charset="0"/>
                <a:cs typeface="Times New Roman" pitchFamily="18" charset="0"/>
              </a:rPr>
              <a:t> </a:t>
            </a:r>
            <a:r>
              <a:rPr lang="en-US" sz="5600" b="1" dirty="0" err="1">
                <a:solidFill>
                  <a:srgbClr val="0000CC"/>
                </a:solidFill>
                <a:latin typeface="Times New Roman" pitchFamily="18" charset="0"/>
                <a:cs typeface="Times New Roman" pitchFamily="18" charset="0"/>
              </a:rPr>
              <a:t>của</a:t>
            </a:r>
            <a:r>
              <a:rPr lang="en-US" sz="5600" b="1" dirty="0">
                <a:solidFill>
                  <a:srgbClr val="0000CC"/>
                </a:solidFill>
                <a:latin typeface="Times New Roman" pitchFamily="18" charset="0"/>
                <a:cs typeface="Times New Roman" pitchFamily="18" charset="0"/>
              </a:rPr>
              <a:t> </a:t>
            </a:r>
            <a:r>
              <a:rPr lang="en-US" sz="5600" b="1" dirty="0" err="1">
                <a:solidFill>
                  <a:srgbClr val="0000CC"/>
                </a:solidFill>
                <a:latin typeface="Times New Roman" pitchFamily="18" charset="0"/>
                <a:cs typeface="Times New Roman" pitchFamily="18" charset="0"/>
              </a:rPr>
              <a:t>giun</a:t>
            </a:r>
            <a:r>
              <a:rPr lang="en-US" sz="5600" b="1" dirty="0">
                <a:solidFill>
                  <a:srgbClr val="0000CC"/>
                </a:solidFill>
                <a:latin typeface="Times New Roman" pitchFamily="18" charset="0"/>
                <a:cs typeface="Times New Roman" pitchFamily="18" charset="0"/>
              </a:rPr>
              <a:t> </a:t>
            </a:r>
            <a:r>
              <a:rPr lang="en-US" sz="5600" b="1" dirty="0" err="1">
                <a:solidFill>
                  <a:srgbClr val="0000CC"/>
                </a:solidFill>
                <a:latin typeface="Times New Roman" pitchFamily="18" charset="0"/>
                <a:cs typeface="Times New Roman" pitchFamily="18" charset="0"/>
              </a:rPr>
              <a:t>đốt</a:t>
            </a:r>
            <a:endParaRPr lang="vi-VN" sz="5600" b="1" dirty="0">
              <a:solidFill>
                <a:srgbClr val="0000CC"/>
              </a:solidFill>
              <a:latin typeface="Times New Roman" pitchFamily="18" charset="0"/>
              <a:cs typeface="Times New Roman" pitchFamily="18" charset="0"/>
            </a:endParaRPr>
          </a:p>
        </p:txBody>
      </p:sp>
      <p:pic>
        <p:nvPicPr>
          <p:cNvPr id="11273" name="il_fi" descr="55148066-sas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85900"/>
            <a:ext cx="86868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il_fi" descr="z300-Thuy%20san%20Viet%20Nam14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1600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il_fi" descr="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0" y="58293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5" descr="E:\Nam 2012-2013\Sinh 7\PP\giun đốt\nuoc-mam-sa-su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5807076"/>
            <a:ext cx="8839200" cy="413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7772400" y="4914900"/>
            <a:ext cx="3200400" cy="1485900"/>
          </a:xfrm>
          <a:prstGeom prst="ellipse">
            <a:avLst/>
          </a:prstGeom>
          <a:solidFill>
            <a:srgbClr val="00B050"/>
          </a:solidFill>
        </p:spPr>
        <p:style>
          <a:lnRef idx="2">
            <a:schemeClr val="accent6"/>
          </a:lnRef>
          <a:fillRef idx="1">
            <a:schemeClr val="lt1"/>
          </a:fillRef>
          <a:effectRef idx="0">
            <a:schemeClr val="accent6"/>
          </a:effectRef>
          <a:fontRef idx="minor">
            <a:schemeClr val="dk1"/>
          </a:fontRef>
        </p:style>
        <p:txBody>
          <a:bodyPr lIns="182880" tIns="91440" rIns="182880" bIns="91440" anchor="ctr"/>
          <a:lstStyle/>
          <a:p>
            <a:pPr algn="ctr" eaLnBrk="1" hangingPunct="1">
              <a:defRPr/>
            </a:pPr>
            <a:r>
              <a:rPr lang="en-US" sz="4000" b="1" dirty="0" err="1">
                <a:solidFill>
                  <a:schemeClr val="tx1"/>
                </a:solidFill>
                <a:latin typeface="Times New Roman" pitchFamily="18" charset="0"/>
                <a:cs typeface="Times New Roman" pitchFamily="18" charset="0"/>
              </a:rPr>
              <a:t>Sá</a:t>
            </a:r>
            <a:r>
              <a:rPr lang="en-US" sz="4000" b="1" dirty="0">
                <a:solidFill>
                  <a:schemeClr val="tx1"/>
                </a:solidFill>
                <a:latin typeface="Times New Roman" pitchFamily="18" charset="0"/>
                <a:cs typeface="Times New Roman" pitchFamily="18" charset="0"/>
              </a:rPr>
              <a:t> </a:t>
            </a:r>
            <a:r>
              <a:rPr lang="en-US" sz="4000" b="1" dirty="0" err="1">
                <a:solidFill>
                  <a:schemeClr val="tx1"/>
                </a:solidFill>
                <a:latin typeface="Times New Roman" pitchFamily="18" charset="0"/>
                <a:cs typeface="Times New Roman" pitchFamily="18" charset="0"/>
              </a:rPr>
              <a:t>sùng</a:t>
            </a:r>
            <a:endParaRPr lang="vi-VN" sz="4000" b="1" dirty="0">
              <a:solidFill>
                <a:schemeClr val="tx1"/>
              </a:solidFill>
              <a:latin typeface="Times New Roman" pitchFamily="18" charset="0"/>
              <a:cs typeface="Times New Roman" pitchFamily="18" charset="0"/>
            </a:endParaRPr>
          </a:p>
        </p:txBody>
      </p:sp>
      <p:sp>
        <p:nvSpPr>
          <p:cNvPr id="11278" name="TextBox 19"/>
          <p:cNvSpPr txBox="1">
            <a:spLocks noChangeArrowheads="1"/>
          </p:cNvSpPr>
          <p:nvPr/>
        </p:nvSpPr>
        <p:spPr bwMode="auto">
          <a:xfrm>
            <a:off x="13563600" y="4679951"/>
            <a:ext cx="22860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err="1">
                <a:solidFill>
                  <a:srgbClr val="FFFF00"/>
                </a:solidFill>
                <a:latin typeface="Times New Roman" pitchFamily="18" charset="0"/>
                <a:cs typeface="Times New Roman" pitchFamily="18" charset="0"/>
              </a:rPr>
              <a:t>Khô</a:t>
            </a:r>
            <a:endParaRPr lang="vi-VN" sz="4800" b="1" dirty="0">
              <a:solidFill>
                <a:srgbClr val="FFFF00"/>
              </a:solidFill>
              <a:latin typeface="Times New Roman" pitchFamily="18" charset="0"/>
              <a:cs typeface="Times New Roman" pitchFamily="18" charset="0"/>
            </a:endParaRPr>
          </a:p>
        </p:txBody>
      </p:sp>
      <p:sp>
        <p:nvSpPr>
          <p:cNvPr id="11279" name="TextBox 20"/>
          <p:cNvSpPr txBox="1">
            <a:spLocks noChangeArrowheads="1"/>
          </p:cNvSpPr>
          <p:nvPr/>
        </p:nvSpPr>
        <p:spPr bwMode="auto">
          <a:xfrm>
            <a:off x="13716000" y="6302377"/>
            <a:ext cx="2286000" cy="104457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5600" b="1" dirty="0" err="1">
                <a:solidFill>
                  <a:srgbClr val="FFFF00"/>
                </a:solidFill>
                <a:latin typeface="Times New Roman" pitchFamily="18" charset="0"/>
                <a:cs typeface="Times New Roman" pitchFamily="18" charset="0"/>
              </a:rPr>
              <a:t>X</a:t>
            </a:r>
            <a:r>
              <a:rPr lang="en-US" sz="5600" b="1" dirty="0" err="1" smtClean="0">
                <a:solidFill>
                  <a:srgbClr val="FFFF00"/>
                </a:solidFill>
                <a:latin typeface="Times New Roman" pitchFamily="18" charset="0"/>
                <a:cs typeface="Times New Roman" pitchFamily="18" charset="0"/>
              </a:rPr>
              <a:t>ào</a:t>
            </a:r>
            <a:endParaRPr lang="vi-VN" sz="5600" b="1" dirty="0">
              <a:solidFill>
                <a:srgbClr val="FFFF00"/>
              </a:solidFill>
              <a:latin typeface="Times New Roman" pitchFamily="18" charset="0"/>
              <a:cs typeface="Times New Roman" pitchFamily="18" charset="0"/>
            </a:endParaRPr>
          </a:p>
        </p:txBody>
      </p:sp>
      <p:sp>
        <p:nvSpPr>
          <p:cNvPr id="11280" name="TextBox 21"/>
          <p:cNvSpPr txBox="1">
            <a:spLocks noChangeArrowheads="1"/>
          </p:cNvSpPr>
          <p:nvPr/>
        </p:nvSpPr>
        <p:spPr bwMode="auto">
          <a:xfrm>
            <a:off x="3505200" y="4800601"/>
            <a:ext cx="22860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err="1">
                <a:solidFill>
                  <a:srgbClr val="FFFF00"/>
                </a:solidFill>
                <a:latin typeface="Times New Roman" pitchFamily="18" charset="0"/>
                <a:cs typeface="Times New Roman" pitchFamily="18" charset="0"/>
              </a:rPr>
              <a:t>Nướng</a:t>
            </a:r>
            <a:endParaRPr lang="vi-VN" sz="4800" b="1" dirty="0">
              <a:solidFill>
                <a:srgbClr val="FFFF00"/>
              </a:solidFill>
              <a:latin typeface="Times New Roman" pitchFamily="18" charset="0"/>
              <a:cs typeface="Times New Roman" pitchFamily="18" charset="0"/>
            </a:endParaRPr>
          </a:p>
        </p:txBody>
      </p:sp>
      <p:sp>
        <p:nvSpPr>
          <p:cNvPr id="11281" name="TextBox 22"/>
          <p:cNvSpPr txBox="1">
            <a:spLocks noChangeArrowheads="1"/>
          </p:cNvSpPr>
          <p:nvPr/>
        </p:nvSpPr>
        <p:spPr bwMode="auto">
          <a:xfrm>
            <a:off x="2590800" y="6280151"/>
            <a:ext cx="44196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err="1">
                <a:solidFill>
                  <a:srgbClr val="FFFF00"/>
                </a:solidFill>
                <a:latin typeface="Times New Roman" pitchFamily="18" charset="0"/>
                <a:cs typeface="Times New Roman" pitchFamily="18" charset="0"/>
              </a:rPr>
              <a:t>Nước</a:t>
            </a:r>
            <a:r>
              <a:rPr lang="en-US" sz="4800" b="1" dirty="0">
                <a:solidFill>
                  <a:srgbClr val="FFFF00"/>
                </a:solidFill>
                <a:latin typeface="Times New Roman" pitchFamily="18" charset="0"/>
                <a:cs typeface="Times New Roman" pitchFamily="18" charset="0"/>
              </a:rPr>
              <a:t> </a:t>
            </a:r>
            <a:r>
              <a:rPr lang="en-US" sz="4800" b="1" dirty="0" err="1">
                <a:solidFill>
                  <a:srgbClr val="FFFF00"/>
                </a:solidFill>
                <a:latin typeface="Times New Roman" pitchFamily="18" charset="0"/>
                <a:cs typeface="Times New Roman" pitchFamily="18" charset="0"/>
              </a:rPr>
              <a:t>mắm</a:t>
            </a:r>
            <a:endParaRPr lang="vi-VN" sz="4800" b="1" dirty="0">
              <a:solidFill>
                <a:srgbClr val="FFFF00"/>
              </a:solidFill>
              <a:latin typeface="Times New Roman" pitchFamily="18" charset="0"/>
              <a:cs typeface="Times New Roman" pitchFamily="18" charset="0"/>
            </a:endParaRPr>
          </a:p>
        </p:txBody>
      </p:sp>
      <p:cxnSp>
        <p:nvCxnSpPr>
          <p:cNvPr id="25" name="Straight Arrow Connector 24"/>
          <p:cNvCxnSpPr>
            <a:stCxn id="15" idx="6"/>
          </p:cNvCxnSpPr>
          <p:nvPr/>
        </p:nvCxnSpPr>
        <p:spPr>
          <a:xfrm flipV="1">
            <a:off x="10972800" y="5257801"/>
            <a:ext cx="2590800" cy="4000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6" name="Straight Arrow Connector 25"/>
          <p:cNvCxnSpPr>
            <a:stCxn id="15" idx="6"/>
            <a:endCxn id="11279" idx="1"/>
          </p:cNvCxnSpPr>
          <p:nvPr/>
        </p:nvCxnSpPr>
        <p:spPr>
          <a:xfrm>
            <a:off x="10972800" y="5657851"/>
            <a:ext cx="2743200" cy="116522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9" name="Straight Arrow Connector 28"/>
          <p:cNvCxnSpPr>
            <a:stCxn id="15" idx="2"/>
            <a:endCxn id="11280" idx="3"/>
          </p:cNvCxnSpPr>
          <p:nvPr/>
        </p:nvCxnSpPr>
        <p:spPr>
          <a:xfrm flipH="1" flipV="1">
            <a:off x="5791200" y="5260977"/>
            <a:ext cx="1981200" cy="39687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2" name="Straight Arrow Connector 31"/>
          <p:cNvCxnSpPr>
            <a:stCxn id="15" idx="2"/>
          </p:cNvCxnSpPr>
          <p:nvPr/>
        </p:nvCxnSpPr>
        <p:spPr>
          <a:xfrm rot="10800000" flipV="1">
            <a:off x="7010400" y="5657851"/>
            <a:ext cx="762000" cy="97155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95739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272"/>
                                        </p:tgtEl>
                                        <p:attrNameLst>
                                          <p:attrName>style.visibility</p:attrName>
                                        </p:attrNameLst>
                                      </p:cBhvr>
                                      <p:to>
                                        <p:strVal val="visible"/>
                                      </p:to>
                                    </p:set>
                                    <p:animEffect transition="in" filter="barn(inVertical)">
                                      <p:cBhvr>
                                        <p:cTn id="7" dur="500"/>
                                        <p:tgtEl>
                                          <p:spTgt spid="1127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280"/>
                                        </p:tgtEl>
                                        <p:attrNameLst>
                                          <p:attrName>style.visibility</p:attrName>
                                        </p:attrNameLst>
                                      </p:cBhvr>
                                      <p:to>
                                        <p:strVal val="visible"/>
                                      </p:to>
                                    </p:set>
                                    <p:animEffect transition="in" filter="barn(inVertical)">
                                      <p:cBhvr>
                                        <p:cTn id="22" dur="500"/>
                                        <p:tgtEl>
                                          <p:spTgt spid="1128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273"/>
                                        </p:tgtEl>
                                        <p:attrNameLst>
                                          <p:attrName>style.visibility</p:attrName>
                                        </p:attrNameLst>
                                      </p:cBhvr>
                                      <p:to>
                                        <p:strVal val="visible"/>
                                      </p:to>
                                    </p:set>
                                    <p:animEffect transition="in" filter="barn(inVertical)">
                                      <p:cBhvr>
                                        <p:cTn id="27" dur="500"/>
                                        <p:tgtEl>
                                          <p:spTgt spid="1127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278"/>
                                        </p:tgtEl>
                                        <p:attrNameLst>
                                          <p:attrName>style.visibility</p:attrName>
                                        </p:attrNameLst>
                                      </p:cBhvr>
                                      <p:to>
                                        <p:strVal val="visible"/>
                                      </p:to>
                                    </p:set>
                                    <p:animEffect transition="in" filter="barn(inVertical)">
                                      <p:cBhvr>
                                        <p:cTn id="37" dur="500"/>
                                        <p:tgtEl>
                                          <p:spTgt spid="1127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1274"/>
                                        </p:tgtEl>
                                        <p:attrNameLst>
                                          <p:attrName>style.visibility</p:attrName>
                                        </p:attrNameLst>
                                      </p:cBhvr>
                                      <p:to>
                                        <p:strVal val="visible"/>
                                      </p:to>
                                    </p:set>
                                    <p:animEffect transition="in" filter="barn(inVertical)">
                                      <p:cBhvr>
                                        <p:cTn id="42" dur="500"/>
                                        <p:tgtEl>
                                          <p:spTgt spid="1127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279"/>
                                        </p:tgtEl>
                                        <p:attrNameLst>
                                          <p:attrName>style.visibility</p:attrName>
                                        </p:attrNameLst>
                                      </p:cBhvr>
                                      <p:to>
                                        <p:strVal val="visible"/>
                                      </p:to>
                                    </p:set>
                                    <p:animEffect transition="in" filter="barn(inVertical)">
                                      <p:cBhvr>
                                        <p:cTn id="52" dur="500"/>
                                        <p:tgtEl>
                                          <p:spTgt spid="1127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1275"/>
                                        </p:tgtEl>
                                        <p:attrNameLst>
                                          <p:attrName>style.visibility</p:attrName>
                                        </p:attrNameLst>
                                      </p:cBhvr>
                                      <p:to>
                                        <p:strVal val="visible"/>
                                      </p:to>
                                    </p:set>
                                    <p:animEffect transition="in" filter="barn(inVertical)">
                                      <p:cBhvr>
                                        <p:cTn id="57" dur="500"/>
                                        <p:tgtEl>
                                          <p:spTgt spid="11275"/>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1281"/>
                                        </p:tgtEl>
                                        <p:attrNameLst>
                                          <p:attrName>style.visibility</p:attrName>
                                        </p:attrNameLst>
                                      </p:cBhvr>
                                      <p:to>
                                        <p:strVal val="visible"/>
                                      </p:to>
                                    </p:set>
                                    <p:animEffect transition="in" filter="barn(inVertical)">
                                      <p:cBhvr>
                                        <p:cTn id="67" dur="500"/>
                                        <p:tgtEl>
                                          <p:spTgt spid="1128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1276"/>
                                        </p:tgtEl>
                                        <p:attrNameLst>
                                          <p:attrName>style.visibility</p:attrName>
                                        </p:attrNameLst>
                                      </p:cBhvr>
                                      <p:to>
                                        <p:strVal val="visible"/>
                                      </p:to>
                                    </p:set>
                                    <p:animEffect transition="in" filter="barn(inVertical)">
                                      <p:cBhvr>
                                        <p:cTn id="72" dur="500"/>
                                        <p:tgtEl>
                                          <p:spTgt spid="11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2" grpId="0"/>
      <p:bldP spid="15" grpId="0" animBg="1"/>
      <p:bldP spid="11278" grpId="0" animBg="1"/>
      <p:bldP spid="11279" grpId="0" animBg="1"/>
      <p:bldP spid="11280" grpId="0" animBg="1"/>
      <p:bldP spid="1128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6477000" cy="811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4784" y="0"/>
            <a:ext cx="6248400" cy="8099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0891464">
            <a:off x="15971288" y="277696"/>
            <a:ext cx="1994161" cy="3004902"/>
          </a:xfrm>
          <a:prstGeom prst="rect">
            <a:avLst/>
          </a:prstGeom>
        </p:spPr>
      </p:pic>
      <p:pic>
        <p:nvPicPr>
          <p:cNvPr id="6" name="Picture 24"/>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a:off x="16764000" y="7284464"/>
            <a:ext cx="1676400" cy="2195287"/>
          </a:xfrm>
          <a:prstGeom prst="rect">
            <a:avLst/>
          </a:prstGeom>
        </p:spPr>
      </p:pic>
      <p:pic>
        <p:nvPicPr>
          <p:cNvPr id="7" name="Picture 29"/>
          <p:cNvPicPr>
            <a:picLocks noChangeAspect="1"/>
          </p:cNvPicPr>
          <p:nvPr/>
        </p:nvPicPr>
        <p:blipFill>
          <a:blip r:embed="rId42">
            <a:extLst>
              <a:ext uri="{28A0092B-C50C-407E-A947-70E740481C1C}">
                <a14:useLocalDpi xmlns:a14="http://schemas.microsoft.com/office/drawing/2010/main" val="0"/>
              </a:ext>
              <a:ext uri="{96DAC541-7B7A-43D3-8B79-37D633B846F1}">
                <asvg:svgBlip xmlns="" xmlns:asvg="http://schemas.microsoft.com/office/drawing/2016/SVG/main" r:embed="rId51"/>
              </a:ext>
            </a:extLst>
          </a:blip>
          <a:srcRect/>
          <a:stretch>
            <a:fillRect/>
          </a:stretch>
        </p:blipFill>
        <p:spPr>
          <a:xfrm rot="1573035">
            <a:off x="160720" y="7159865"/>
            <a:ext cx="2206713" cy="2621366"/>
          </a:xfrm>
          <a:prstGeom prst="rect">
            <a:avLst/>
          </a:prstGeom>
        </p:spPr>
      </p:pic>
      <p:sp>
        <p:nvSpPr>
          <p:cNvPr id="12" name="Rounded Rectangle 11"/>
          <p:cNvSpPr/>
          <p:nvPr/>
        </p:nvSpPr>
        <p:spPr>
          <a:xfrm>
            <a:off x="4267200" y="8549751"/>
            <a:ext cx="3733800" cy="968129"/>
          </a:xfrm>
          <a:prstGeom prst="round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không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xương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sống</a:t>
            </a:r>
            <a:endParaRPr lang="en-US" sz="3200" b="1" dirty="0">
              <a:solidFill>
                <a:srgbClr val="FF0000"/>
              </a:solidFill>
              <a:latin typeface="Times New Roman" pitchFamily="18" charset="0"/>
              <a:cs typeface="Times New Roman" pitchFamily="18" charset="0"/>
            </a:endParaRPr>
          </a:p>
        </p:txBody>
      </p:sp>
      <p:sp>
        <p:nvSpPr>
          <p:cNvPr id="13" name="Rounded Rectangle 12"/>
          <p:cNvSpPr/>
          <p:nvPr/>
        </p:nvSpPr>
        <p:spPr>
          <a:xfrm>
            <a:off x="11702300" y="8549751"/>
            <a:ext cx="3982616" cy="973708"/>
          </a:xfrm>
          <a:prstGeom prst="round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anchor="ctr"/>
          <a:lstStyle/>
          <a:p>
            <a:pPr algn="ctr" eaLnBrk="1" fontAlgn="auto" hangingPunct="1">
              <a:spcBef>
                <a:spcPts val="0"/>
              </a:spcBef>
              <a:spcAft>
                <a:spcPts val="0"/>
              </a:spcAft>
              <a:defRPr/>
            </a:pPr>
            <a:r>
              <a:rPr lang="en-US" sz="3200" b="1" dirty="0" err="1">
                <a:solidFill>
                  <a:srgbClr val="FF0000"/>
                </a:solidFill>
                <a:latin typeface="Times New Roman" pitchFamily="18" charset="0"/>
                <a:cs typeface="Times New Roman" pitchFamily="18" charset="0"/>
              </a:rPr>
              <a:t>Động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vật</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có</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xương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sống</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81272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ChangeArrowheads="1"/>
          </p:cNvSpPr>
          <p:nvPr/>
        </p:nvSpPr>
        <p:spPr bwMode="auto">
          <a:xfrm>
            <a:off x="6667500" y="3019427"/>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pic>
        <p:nvPicPr>
          <p:cNvPr id="12297" name="il_fi" descr="ru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76300"/>
            <a:ext cx="8382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il_fi" descr="mua-ruoi-ve-o-ngoai-o-4f0d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1600" y="876300"/>
            <a:ext cx="8839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rg_hi" descr="ANd9GcQvesDb7NBu-V4DrKOlmMU0paykZIdkXcVOhTW2WuDJ-Y-QI-3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1" y="4876800"/>
            <a:ext cx="83629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21"/>
          <p:cNvSpPr txBox="1">
            <a:spLocks noChangeArrowheads="1"/>
          </p:cNvSpPr>
          <p:nvPr/>
        </p:nvSpPr>
        <p:spPr bwMode="auto">
          <a:xfrm>
            <a:off x="762000" y="3390901"/>
            <a:ext cx="21336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dirty="0" err="1">
                <a:solidFill>
                  <a:srgbClr val="FFFF00"/>
                </a:solidFill>
                <a:latin typeface="Times New Roman" pitchFamily="18" charset="0"/>
                <a:cs typeface="Times New Roman" pitchFamily="18" charset="0"/>
              </a:rPr>
              <a:t>Chả</a:t>
            </a:r>
            <a:r>
              <a:rPr lang="en-US" sz="4800" b="1" dirty="0">
                <a:solidFill>
                  <a:srgbClr val="FFFF00"/>
                </a:solidFill>
                <a:latin typeface="Times New Roman" pitchFamily="18" charset="0"/>
                <a:cs typeface="Times New Roman" pitchFamily="18" charset="0"/>
              </a:rPr>
              <a:t> </a:t>
            </a:r>
            <a:endParaRPr lang="vi-VN" sz="4800" b="1" dirty="0">
              <a:solidFill>
                <a:srgbClr val="FFFF00"/>
              </a:solidFill>
              <a:latin typeface="Times New Roman" pitchFamily="18" charset="0"/>
              <a:cs typeface="Times New Roman" pitchFamily="18" charset="0"/>
            </a:endParaRPr>
          </a:p>
        </p:txBody>
      </p:sp>
      <p:sp>
        <p:nvSpPr>
          <p:cNvPr id="12301" name="TextBox 21"/>
          <p:cNvSpPr txBox="1">
            <a:spLocks noChangeArrowheads="1"/>
          </p:cNvSpPr>
          <p:nvPr/>
        </p:nvSpPr>
        <p:spPr bwMode="auto">
          <a:xfrm>
            <a:off x="762000" y="5219701"/>
            <a:ext cx="22860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a:solidFill>
                  <a:srgbClr val="FFFF00"/>
                </a:solidFill>
                <a:latin typeface="Times New Roman" pitchFamily="18" charset="0"/>
                <a:cs typeface="Times New Roman" pitchFamily="18" charset="0"/>
              </a:rPr>
              <a:t>Mắm </a:t>
            </a:r>
            <a:endParaRPr lang="vi-VN" sz="4800" b="1">
              <a:solidFill>
                <a:srgbClr val="FFFF00"/>
              </a:solidFill>
              <a:latin typeface="Times New Roman" pitchFamily="18" charset="0"/>
              <a:cs typeface="Times New Roman" pitchFamily="18" charset="0"/>
            </a:endParaRPr>
          </a:p>
        </p:txBody>
      </p:sp>
      <p:sp>
        <p:nvSpPr>
          <p:cNvPr id="12302" name="TextBox 21"/>
          <p:cNvSpPr txBox="1">
            <a:spLocks noChangeArrowheads="1"/>
          </p:cNvSpPr>
          <p:nvPr/>
        </p:nvSpPr>
        <p:spPr bwMode="auto">
          <a:xfrm>
            <a:off x="15087600" y="3962401"/>
            <a:ext cx="19812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a:solidFill>
                  <a:srgbClr val="FFFF00"/>
                </a:solidFill>
                <a:latin typeface="Times New Roman" pitchFamily="18" charset="0"/>
                <a:cs typeface="Times New Roman" pitchFamily="18" charset="0"/>
              </a:rPr>
              <a:t>Nem</a:t>
            </a:r>
            <a:endParaRPr lang="vi-VN" sz="4800" b="1">
              <a:solidFill>
                <a:srgbClr val="FFFF00"/>
              </a:solidFill>
              <a:latin typeface="Times New Roman" pitchFamily="18" charset="0"/>
              <a:cs typeface="Times New Roman" pitchFamily="18" charset="0"/>
            </a:endParaRPr>
          </a:p>
        </p:txBody>
      </p:sp>
      <p:cxnSp>
        <p:nvCxnSpPr>
          <p:cNvPr id="34" name="Straight Arrow Connector 33"/>
          <p:cNvCxnSpPr>
            <a:endCxn id="12302" idx="1"/>
          </p:cNvCxnSpPr>
          <p:nvPr/>
        </p:nvCxnSpPr>
        <p:spPr>
          <a:xfrm flipV="1">
            <a:off x="10363200" y="4422777"/>
            <a:ext cx="4724400" cy="39687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5" name="Straight Arrow Connector 34"/>
          <p:cNvCxnSpPr/>
          <p:nvPr/>
        </p:nvCxnSpPr>
        <p:spPr>
          <a:xfrm rot="10800000" flipV="1">
            <a:off x="3048000" y="4762500"/>
            <a:ext cx="4114800" cy="6350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6" name="Straight Arrow Connector 35"/>
          <p:cNvCxnSpPr>
            <a:endCxn id="12300" idx="3"/>
          </p:cNvCxnSpPr>
          <p:nvPr/>
        </p:nvCxnSpPr>
        <p:spPr>
          <a:xfrm flipH="1" flipV="1">
            <a:off x="2895600" y="3851276"/>
            <a:ext cx="4267200" cy="8509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12306" name="Picture 5" descr="E:\Nam 2012-2013\Sinh 7\PP\giun đốt\giao-mua-di-an-bun-cha-ruoi-pho-lo-duc-70753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601" y="4873626"/>
            <a:ext cx="8782050" cy="4264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Oval 39"/>
          <p:cNvSpPr/>
          <p:nvPr/>
        </p:nvSpPr>
        <p:spPr>
          <a:xfrm>
            <a:off x="7162800" y="4076700"/>
            <a:ext cx="3200400" cy="1485900"/>
          </a:xfrm>
          <a:prstGeom prst="ellipse">
            <a:avLst/>
          </a:prstGeom>
        </p:spPr>
        <p:style>
          <a:lnRef idx="2">
            <a:schemeClr val="accent6"/>
          </a:lnRef>
          <a:fillRef idx="1">
            <a:schemeClr val="lt1"/>
          </a:fillRef>
          <a:effectRef idx="0">
            <a:schemeClr val="accent6"/>
          </a:effectRef>
          <a:fontRef idx="minor">
            <a:schemeClr val="dk1"/>
          </a:fontRef>
        </p:style>
        <p:txBody>
          <a:bodyPr lIns="182880" tIns="91440" rIns="182880" bIns="91440" anchor="ctr"/>
          <a:lstStyle/>
          <a:p>
            <a:pPr algn="ctr" eaLnBrk="1" hangingPunct="1">
              <a:defRPr/>
            </a:pPr>
            <a:r>
              <a:rPr lang="en-US" sz="5600" b="1" dirty="0" err="1">
                <a:solidFill>
                  <a:schemeClr val="tx1"/>
                </a:solidFill>
                <a:latin typeface="Times New Roman" pitchFamily="18" charset="0"/>
                <a:cs typeface="Times New Roman" pitchFamily="18" charset="0"/>
              </a:rPr>
              <a:t>Rươi</a:t>
            </a:r>
            <a:endParaRPr lang="vi-VN" sz="5600" b="1" dirty="0">
              <a:solidFill>
                <a:schemeClr val="tx1"/>
              </a:solidFill>
              <a:latin typeface="Times New Roman" pitchFamily="18" charset="0"/>
              <a:cs typeface="Times New Roman" pitchFamily="18" charset="0"/>
            </a:endParaRPr>
          </a:p>
        </p:txBody>
      </p:sp>
      <p:sp>
        <p:nvSpPr>
          <p:cNvPr id="12308" name="TextBox 21"/>
          <p:cNvSpPr txBox="1">
            <a:spLocks noChangeArrowheads="1"/>
          </p:cNvSpPr>
          <p:nvPr/>
        </p:nvSpPr>
        <p:spPr bwMode="auto">
          <a:xfrm>
            <a:off x="14173200" y="5448301"/>
            <a:ext cx="3048000" cy="92392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4800" b="1">
                <a:solidFill>
                  <a:srgbClr val="FFFF00"/>
                </a:solidFill>
                <a:latin typeface="Times New Roman" pitchFamily="18" charset="0"/>
                <a:cs typeface="Times New Roman" pitchFamily="18" charset="0"/>
              </a:rPr>
              <a:t>Bún chả</a:t>
            </a:r>
            <a:endParaRPr lang="vi-VN" sz="4800" b="1">
              <a:solidFill>
                <a:srgbClr val="FFFF00"/>
              </a:solidFill>
              <a:latin typeface="Times New Roman" pitchFamily="18" charset="0"/>
              <a:cs typeface="Times New Roman" pitchFamily="18" charset="0"/>
            </a:endParaRPr>
          </a:p>
        </p:txBody>
      </p:sp>
      <p:cxnSp>
        <p:nvCxnSpPr>
          <p:cNvPr id="42" name="Straight Arrow Connector 41"/>
          <p:cNvCxnSpPr>
            <a:endCxn id="12308" idx="1"/>
          </p:cNvCxnSpPr>
          <p:nvPr/>
        </p:nvCxnSpPr>
        <p:spPr>
          <a:xfrm>
            <a:off x="10363200" y="4816476"/>
            <a:ext cx="3810000" cy="10922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1178911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300"/>
                                        </p:tgtEl>
                                        <p:attrNameLst>
                                          <p:attrName>style.visibility</p:attrName>
                                        </p:attrNameLst>
                                      </p:cBhvr>
                                      <p:to>
                                        <p:strVal val="visible"/>
                                      </p:to>
                                    </p:set>
                                    <p:animEffect transition="in" filter="fade">
                                      <p:cBhvr>
                                        <p:cTn id="17" dur="1000"/>
                                        <p:tgtEl>
                                          <p:spTgt spid="12300"/>
                                        </p:tgtEl>
                                      </p:cBhvr>
                                    </p:animEffect>
                                    <p:anim calcmode="lin" valueType="num">
                                      <p:cBhvr>
                                        <p:cTn id="18" dur="1000" fill="hold"/>
                                        <p:tgtEl>
                                          <p:spTgt spid="12300"/>
                                        </p:tgtEl>
                                        <p:attrNameLst>
                                          <p:attrName>ppt_x</p:attrName>
                                        </p:attrNameLst>
                                      </p:cBhvr>
                                      <p:tavLst>
                                        <p:tav tm="0">
                                          <p:val>
                                            <p:strVal val="#ppt_x"/>
                                          </p:val>
                                        </p:tav>
                                        <p:tav tm="100000">
                                          <p:val>
                                            <p:strVal val="#ppt_x"/>
                                          </p:val>
                                        </p:tav>
                                      </p:tavLst>
                                    </p:anim>
                                    <p:anim calcmode="lin" valueType="num">
                                      <p:cBhvr>
                                        <p:cTn id="19" dur="1000" fill="hold"/>
                                        <p:tgtEl>
                                          <p:spTgt spid="1230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297"/>
                                        </p:tgtEl>
                                        <p:attrNameLst>
                                          <p:attrName>style.visibility</p:attrName>
                                        </p:attrNameLst>
                                      </p:cBhvr>
                                      <p:to>
                                        <p:strVal val="visible"/>
                                      </p:to>
                                    </p:set>
                                    <p:animEffect transition="in" filter="fade">
                                      <p:cBhvr>
                                        <p:cTn id="24" dur="1000"/>
                                        <p:tgtEl>
                                          <p:spTgt spid="12297"/>
                                        </p:tgtEl>
                                      </p:cBhvr>
                                    </p:animEffect>
                                    <p:anim calcmode="lin" valueType="num">
                                      <p:cBhvr>
                                        <p:cTn id="25" dur="1000" fill="hold"/>
                                        <p:tgtEl>
                                          <p:spTgt spid="12297"/>
                                        </p:tgtEl>
                                        <p:attrNameLst>
                                          <p:attrName>ppt_x</p:attrName>
                                        </p:attrNameLst>
                                      </p:cBhvr>
                                      <p:tavLst>
                                        <p:tav tm="0">
                                          <p:val>
                                            <p:strVal val="#ppt_x"/>
                                          </p:val>
                                        </p:tav>
                                        <p:tav tm="100000">
                                          <p:val>
                                            <p:strVal val="#ppt_x"/>
                                          </p:val>
                                        </p:tav>
                                      </p:tavLst>
                                    </p:anim>
                                    <p:anim calcmode="lin" valueType="num">
                                      <p:cBhvr>
                                        <p:cTn id="26" dur="1000" fill="hold"/>
                                        <p:tgtEl>
                                          <p:spTgt spid="1229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302"/>
                                        </p:tgtEl>
                                        <p:attrNameLst>
                                          <p:attrName>style.visibility</p:attrName>
                                        </p:attrNameLst>
                                      </p:cBhvr>
                                      <p:to>
                                        <p:strVal val="visible"/>
                                      </p:to>
                                    </p:set>
                                    <p:animEffect transition="in" filter="fade">
                                      <p:cBhvr>
                                        <p:cTn id="38" dur="1000"/>
                                        <p:tgtEl>
                                          <p:spTgt spid="12302"/>
                                        </p:tgtEl>
                                      </p:cBhvr>
                                    </p:animEffect>
                                    <p:anim calcmode="lin" valueType="num">
                                      <p:cBhvr>
                                        <p:cTn id="39" dur="1000" fill="hold"/>
                                        <p:tgtEl>
                                          <p:spTgt spid="12302"/>
                                        </p:tgtEl>
                                        <p:attrNameLst>
                                          <p:attrName>ppt_x</p:attrName>
                                        </p:attrNameLst>
                                      </p:cBhvr>
                                      <p:tavLst>
                                        <p:tav tm="0">
                                          <p:val>
                                            <p:strVal val="#ppt_x"/>
                                          </p:val>
                                        </p:tav>
                                        <p:tav tm="100000">
                                          <p:val>
                                            <p:strVal val="#ppt_x"/>
                                          </p:val>
                                        </p:tav>
                                      </p:tavLst>
                                    </p:anim>
                                    <p:anim calcmode="lin" valueType="num">
                                      <p:cBhvr>
                                        <p:cTn id="40" dur="1000" fill="hold"/>
                                        <p:tgtEl>
                                          <p:spTgt spid="1230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298"/>
                                        </p:tgtEl>
                                        <p:attrNameLst>
                                          <p:attrName>style.visibility</p:attrName>
                                        </p:attrNameLst>
                                      </p:cBhvr>
                                      <p:to>
                                        <p:strVal val="visible"/>
                                      </p:to>
                                    </p:set>
                                    <p:animEffect transition="in" filter="fade">
                                      <p:cBhvr>
                                        <p:cTn id="45" dur="1000"/>
                                        <p:tgtEl>
                                          <p:spTgt spid="12298"/>
                                        </p:tgtEl>
                                      </p:cBhvr>
                                    </p:animEffect>
                                    <p:anim calcmode="lin" valueType="num">
                                      <p:cBhvr>
                                        <p:cTn id="46" dur="1000" fill="hold"/>
                                        <p:tgtEl>
                                          <p:spTgt spid="12298"/>
                                        </p:tgtEl>
                                        <p:attrNameLst>
                                          <p:attrName>ppt_x</p:attrName>
                                        </p:attrNameLst>
                                      </p:cBhvr>
                                      <p:tavLst>
                                        <p:tav tm="0">
                                          <p:val>
                                            <p:strVal val="#ppt_x"/>
                                          </p:val>
                                        </p:tav>
                                        <p:tav tm="100000">
                                          <p:val>
                                            <p:strVal val="#ppt_x"/>
                                          </p:val>
                                        </p:tav>
                                      </p:tavLst>
                                    </p:anim>
                                    <p:anim calcmode="lin" valueType="num">
                                      <p:cBhvr>
                                        <p:cTn id="47" dur="1000" fill="hold"/>
                                        <p:tgtEl>
                                          <p:spTgt spid="1229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1000"/>
                                        <p:tgtEl>
                                          <p:spTgt spid="42"/>
                                        </p:tgtEl>
                                      </p:cBhvr>
                                    </p:animEffect>
                                    <p:anim calcmode="lin" valueType="num">
                                      <p:cBhvr>
                                        <p:cTn id="53" dur="1000" fill="hold"/>
                                        <p:tgtEl>
                                          <p:spTgt spid="42"/>
                                        </p:tgtEl>
                                        <p:attrNameLst>
                                          <p:attrName>ppt_x</p:attrName>
                                        </p:attrNameLst>
                                      </p:cBhvr>
                                      <p:tavLst>
                                        <p:tav tm="0">
                                          <p:val>
                                            <p:strVal val="#ppt_x"/>
                                          </p:val>
                                        </p:tav>
                                        <p:tav tm="100000">
                                          <p:val>
                                            <p:strVal val="#ppt_x"/>
                                          </p:val>
                                        </p:tav>
                                      </p:tavLst>
                                    </p:anim>
                                    <p:anim calcmode="lin" valueType="num">
                                      <p:cBhvr>
                                        <p:cTn id="5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2308"/>
                                        </p:tgtEl>
                                        <p:attrNameLst>
                                          <p:attrName>style.visibility</p:attrName>
                                        </p:attrNameLst>
                                      </p:cBhvr>
                                      <p:to>
                                        <p:strVal val="visible"/>
                                      </p:to>
                                    </p:set>
                                    <p:animEffect transition="in" filter="fade">
                                      <p:cBhvr>
                                        <p:cTn id="59" dur="1000"/>
                                        <p:tgtEl>
                                          <p:spTgt spid="12308"/>
                                        </p:tgtEl>
                                      </p:cBhvr>
                                    </p:animEffect>
                                    <p:anim calcmode="lin" valueType="num">
                                      <p:cBhvr>
                                        <p:cTn id="60" dur="1000" fill="hold"/>
                                        <p:tgtEl>
                                          <p:spTgt spid="12308"/>
                                        </p:tgtEl>
                                        <p:attrNameLst>
                                          <p:attrName>ppt_x</p:attrName>
                                        </p:attrNameLst>
                                      </p:cBhvr>
                                      <p:tavLst>
                                        <p:tav tm="0">
                                          <p:val>
                                            <p:strVal val="#ppt_x"/>
                                          </p:val>
                                        </p:tav>
                                        <p:tav tm="100000">
                                          <p:val>
                                            <p:strVal val="#ppt_x"/>
                                          </p:val>
                                        </p:tav>
                                      </p:tavLst>
                                    </p:anim>
                                    <p:anim calcmode="lin" valueType="num">
                                      <p:cBhvr>
                                        <p:cTn id="61" dur="1000" fill="hold"/>
                                        <p:tgtEl>
                                          <p:spTgt spid="1230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12306"/>
                                        </p:tgtEl>
                                        <p:attrNameLst>
                                          <p:attrName>style.visibility</p:attrName>
                                        </p:attrNameLst>
                                      </p:cBhvr>
                                      <p:to>
                                        <p:strVal val="visible"/>
                                      </p:to>
                                    </p:set>
                                    <p:animEffect transition="in" filter="fade">
                                      <p:cBhvr>
                                        <p:cTn id="66" dur="1000"/>
                                        <p:tgtEl>
                                          <p:spTgt spid="12306"/>
                                        </p:tgtEl>
                                      </p:cBhvr>
                                    </p:animEffect>
                                    <p:anim calcmode="lin" valueType="num">
                                      <p:cBhvr>
                                        <p:cTn id="67" dur="1000" fill="hold"/>
                                        <p:tgtEl>
                                          <p:spTgt spid="12306"/>
                                        </p:tgtEl>
                                        <p:attrNameLst>
                                          <p:attrName>ppt_x</p:attrName>
                                        </p:attrNameLst>
                                      </p:cBhvr>
                                      <p:tavLst>
                                        <p:tav tm="0">
                                          <p:val>
                                            <p:strVal val="#ppt_x"/>
                                          </p:val>
                                        </p:tav>
                                        <p:tav tm="100000">
                                          <p:val>
                                            <p:strVal val="#ppt_x"/>
                                          </p:val>
                                        </p:tav>
                                      </p:tavLst>
                                    </p:anim>
                                    <p:anim calcmode="lin" valueType="num">
                                      <p:cBhvr>
                                        <p:cTn id="68" dur="1000" fill="hold"/>
                                        <p:tgtEl>
                                          <p:spTgt spid="1230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nodeType="click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1000"/>
                                        <p:tgtEl>
                                          <p:spTgt spid="35"/>
                                        </p:tgtEl>
                                      </p:cBhvr>
                                    </p:animEffect>
                                    <p:anim calcmode="lin" valueType="num">
                                      <p:cBhvr>
                                        <p:cTn id="74" dur="1000" fill="hold"/>
                                        <p:tgtEl>
                                          <p:spTgt spid="35"/>
                                        </p:tgtEl>
                                        <p:attrNameLst>
                                          <p:attrName>ppt_x</p:attrName>
                                        </p:attrNameLst>
                                      </p:cBhvr>
                                      <p:tavLst>
                                        <p:tav tm="0">
                                          <p:val>
                                            <p:strVal val="#ppt_x"/>
                                          </p:val>
                                        </p:tav>
                                        <p:tav tm="100000">
                                          <p:val>
                                            <p:strVal val="#ppt_x"/>
                                          </p:val>
                                        </p:tav>
                                      </p:tavLst>
                                    </p:anim>
                                    <p:anim calcmode="lin" valueType="num">
                                      <p:cBhvr>
                                        <p:cTn id="7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12301"/>
                                        </p:tgtEl>
                                        <p:attrNameLst>
                                          <p:attrName>style.visibility</p:attrName>
                                        </p:attrNameLst>
                                      </p:cBhvr>
                                      <p:to>
                                        <p:strVal val="visible"/>
                                      </p:to>
                                    </p:set>
                                    <p:animEffect transition="in" filter="fade">
                                      <p:cBhvr>
                                        <p:cTn id="80" dur="1000"/>
                                        <p:tgtEl>
                                          <p:spTgt spid="12301"/>
                                        </p:tgtEl>
                                      </p:cBhvr>
                                    </p:animEffect>
                                    <p:anim calcmode="lin" valueType="num">
                                      <p:cBhvr>
                                        <p:cTn id="81" dur="1000" fill="hold"/>
                                        <p:tgtEl>
                                          <p:spTgt spid="12301"/>
                                        </p:tgtEl>
                                        <p:attrNameLst>
                                          <p:attrName>ppt_x</p:attrName>
                                        </p:attrNameLst>
                                      </p:cBhvr>
                                      <p:tavLst>
                                        <p:tav tm="0">
                                          <p:val>
                                            <p:strVal val="#ppt_x"/>
                                          </p:val>
                                        </p:tav>
                                        <p:tav tm="100000">
                                          <p:val>
                                            <p:strVal val="#ppt_x"/>
                                          </p:val>
                                        </p:tav>
                                      </p:tavLst>
                                    </p:anim>
                                    <p:anim calcmode="lin" valueType="num">
                                      <p:cBhvr>
                                        <p:cTn id="82" dur="1000" fill="hold"/>
                                        <p:tgtEl>
                                          <p:spTgt spid="12301"/>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12299"/>
                                        </p:tgtEl>
                                        <p:attrNameLst>
                                          <p:attrName>style.visibility</p:attrName>
                                        </p:attrNameLst>
                                      </p:cBhvr>
                                      <p:to>
                                        <p:strVal val="visible"/>
                                      </p:to>
                                    </p:set>
                                    <p:animEffect transition="in" filter="fade">
                                      <p:cBhvr>
                                        <p:cTn id="87" dur="1000"/>
                                        <p:tgtEl>
                                          <p:spTgt spid="12299"/>
                                        </p:tgtEl>
                                      </p:cBhvr>
                                    </p:animEffect>
                                    <p:anim calcmode="lin" valueType="num">
                                      <p:cBhvr>
                                        <p:cTn id="88" dur="1000" fill="hold"/>
                                        <p:tgtEl>
                                          <p:spTgt spid="12299"/>
                                        </p:tgtEl>
                                        <p:attrNameLst>
                                          <p:attrName>ppt_x</p:attrName>
                                        </p:attrNameLst>
                                      </p:cBhvr>
                                      <p:tavLst>
                                        <p:tav tm="0">
                                          <p:val>
                                            <p:strVal val="#ppt_x"/>
                                          </p:val>
                                        </p:tav>
                                        <p:tav tm="100000">
                                          <p:val>
                                            <p:strVal val="#ppt_x"/>
                                          </p:val>
                                        </p:tav>
                                      </p:tavLst>
                                    </p:anim>
                                    <p:anim calcmode="lin" valueType="num">
                                      <p:cBhvr>
                                        <p:cTn id="89" dur="1000" fill="hold"/>
                                        <p:tgtEl>
                                          <p:spTgt spid="122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00" grpId="0" animBg="1"/>
      <p:bldP spid="12301" grpId="0" animBg="1"/>
      <p:bldP spid="12302" grpId="0" animBg="1"/>
      <p:bldP spid="40" grpId="0" animBg="1"/>
      <p:bldP spid="1230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609600" y="-38100"/>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13315" name="Rectangle 4"/>
          <p:cNvSpPr>
            <a:spLocks noChangeArrowheads="1"/>
          </p:cNvSpPr>
          <p:nvPr/>
        </p:nvSpPr>
        <p:spPr bwMode="auto">
          <a:xfrm>
            <a:off x="6667500" y="3362326"/>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pic>
        <p:nvPicPr>
          <p:cNvPr id="13321" name="Picture 2" descr="E:\Nam 2012-2013\Sinh 7\PP\giun đốt\giun dat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90599"/>
            <a:ext cx="8077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3" descr="E:\Nam 2012-2013\Sinh 7\PP\giun đốt\giu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990599"/>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4" descr="E:\Nam 2012-2013\Sinh 7\PP\giun đốt\giandat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5270499"/>
            <a:ext cx="8077200"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4" name="Picture 4" descr="giun dat cay da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9200" y="5219699"/>
            <a:ext cx="8991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25"/>
          <p:cNvSpPr/>
          <p:nvPr/>
        </p:nvSpPr>
        <p:spPr>
          <a:xfrm>
            <a:off x="4572000" y="4419599"/>
            <a:ext cx="8229600" cy="1257300"/>
          </a:xfrm>
          <a:prstGeom prst="ellipse">
            <a:avLst/>
          </a:prstGeom>
        </p:spPr>
        <p:style>
          <a:lnRef idx="2">
            <a:schemeClr val="accent6"/>
          </a:lnRef>
          <a:fillRef idx="1">
            <a:schemeClr val="lt1"/>
          </a:fillRef>
          <a:effectRef idx="0">
            <a:schemeClr val="accent6"/>
          </a:effectRef>
          <a:fontRef idx="minor">
            <a:schemeClr val="dk1"/>
          </a:fontRef>
        </p:style>
        <p:txBody>
          <a:bodyPr lIns="182880" tIns="91440" rIns="182880" bIns="91440" anchor="ctr"/>
          <a:lstStyle/>
          <a:p>
            <a:pPr algn="ctr" eaLnBrk="1" hangingPunct="1">
              <a:defRPr/>
            </a:pPr>
            <a:r>
              <a:rPr lang="en-US" sz="5600" b="1" dirty="0" err="1">
                <a:solidFill>
                  <a:schemeClr val="tx1"/>
                </a:solidFill>
                <a:latin typeface="Times New Roman" pitchFamily="18" charset="0"/>
                <a:cs typeface="Times New Roman" pitchFamily="18" charset="0"/>
              </a:rPr>
              <a:t>Giun</a:t>
            </a:r>
            <a:r>
              <a:rPr lang="en-US" sz="5600" b="1" dirty="0">
                <a:solidFill>
                  <a:schemeClr val="tx1"/>
                </a:solidFill>
                <a:latin typeface="Times New Roman" pitchFamily="18" charset="0"/>
                <a:cs typeface="Times New Roman" pitchFamily="18" charset="0"/>
              </a:rPr>
              <a:t> </a:t>
            </a:r>
            <a:r>
              <a:rPr lang="en-US" sz="5600" b="1" dirty="0" err="1">
                <a:solidFill>
                  <a:schemeClr val="tx1"/>
                </a:solidFill>
                <a:latin typeface="Times New Roman" pitchFamily="18" charset="0"/>
                <a:cs typeface="Times New Roman" pitchFamily="18" charset="0"/>
              </a:rPr>
              <a:t>đất</a:t>
            </a:r>
            <a:r>
              <a:rPr lang="en-US" sz="5600" b="1" dirty="0">
                <a:solidFill>
                  <a:schemeClr val="tx1"/>
                </a:solidFill>
                <a:latin typeface="Times New Roman" pitchFamily="18" charset="0"/>
                <a:cs typeface="Times New Roman" pitchFamily="18" charset="0"/>
              </a:rPr>
              <a:t> </a:t>
            </a:r>
            <a:endParaRPr lang="vi-VN" sz="5600" b="1" dirty="0">
              <a:solidFill>
                <a:schemeClr val="tx1"/>
              </a:solidFill>
              <a:latin typeface="Times New Roman" pitchFamily="18" charset="0"/>
              <a:cs typeface="Times New Roman" pitchFamily="18" charset="0"/>
            </a:endParaRPr>
          </a:p>
        </p:txBody>
      </p:sp>
      <p:sp>
        <p:nvSpPr>
          <p:cNvPr id="2" name="Rectangle 1"/>
          <p:cNvSpPr/>
          <p:nvPr/>
        </p:nvSpPr>
        <p:spPr>
          <a:xfrm>
            <a:off x="4114800" y="3943349"/>
            <a:ext cx="10401300" cy="22098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dirty="0" err="1" smtClean="0">
                <a:latin typeface="Times New Roman" pitchFamily="18" charset="0"/>
                <a:cs typeface="Times New Roman" pitchFamily="18" charset="0"/>
              </a:rPr>
              <a:t>Có</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vai</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trò</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trong</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nông</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nghiệp</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Làm</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tơi</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xốp</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đất</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làm</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thức</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ăn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cho</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gia</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súc</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gia</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cầm</a:t>
            </a: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14212603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321"/>
                                        </p:tgtEl>
                                        <p:attrNameLst>
                                          <p:attrName>style.visibility</p:attrName>
                                        </p:attrNameLst>
                                      </p:cBhvr>
                                      <p:to>
                                        <p:strVal val="visible"/>
                                      </p:to>
                                    </p:set>
                                    <p:animEffect transition="in" filter="fade">
                                      <p:cBhvr>
                                        <p:cTn id="14" dur="1000"/>
                                        <p:tgtEl>
                                          <p:spTgt spid="13321"/>
                                        </p:tgtEl>
                                      </p:cBhvr>
                                    </p:animEffect>
                                    <p:anim calcmode="lin" valueType="num">
                                      <p:cBhvr>
                                        <p:cTn id="15" dur="1000" fill="hold"/>
                                        <p:tgtEl>
                                          <p:spTgt spid="13321"/>
                                        </p:tgtEl>
                                        <p:attrNameLst>
                                          <p:attrName>ppt_x</p:attrName>
                                        </p:attrNameLst>
                                      </p:cBhvr>
                                      <p:tavLst>
                                        <p:tav tm="0">
                                          <p:val>
                                            <p:strVal val="#ppt_x"/>
                                          </p:val>
                                        </p:tav>
                                        <p:tav tm="100000">
                                          <p:val>
                                            <p:strVal val="#ppt_x"/>
                                          </p:val>
                                        </p:tav>
                                      </p:tavLst>
                                    </p:anim>
                                    <p:anim calcmode="lin" valueType="num">
                                      <p:cBhvr>
                                        <p:cTn id="16" dur="1000" fill="hold"/>
                                        <p:tgtEl>
                                          <p:spTgt spid="133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322"/>
                                        </p:tgtEl>
                                        <p:attrNameLst>
                                          <p:attrName>style.visibility</p:attrName>
                                        </p:attrNameLst>
                                      </p:cBhvr>
                                      <p:to>
                                        <p:strVal val="visible"/>
                                      </p:to>
                                    </p:set>
                                    <p:animEffect transition="in" filter="fade">
                                      <p:cBhvr>
                                        <p:cTn id="21" dur="1000"/>
                                        <p:tgtEl>
                                          <p:spTgt spid="13322"/>
                                        </p:tgtEl>
                                      </p:cBhvr>
                                    </p:animEffect>
                                    <p:anim calcmode="lin" valueType="num">
                                      <p:cBhvr>
                                        <p:cTn id="22" dur="1000" fill="hold"/>
                                        <p:tgtEl>
                                          <p:spTgt spid="13322"/>
                                        </p:tgtEl>
                                        <p:attrNameLst>
                                          <p:attrName>ppt_x</p:attrName>
                                        </p:attrNameLst>
                                      </p:cBhvr>
                                      <p:tavLst>
                                        <p:tav tm="0">
                                          <p:val>
                                            <p:strVal val="#ppt_x"/>
                                          </p:val>
                                        </p:tav>
                                        <p:tav tm="100000">
                                          <p:val>
                                            <p:strVal val="#ppt_x"/>
                                          </p:val>
                                        </p:tav>
                                      </p:tavLst>
                                    </p:anim>
                                    <p:anim calcmode="lin" valueType="num">
                                      <p:cBhvr>
                                        <p:cTn id="23" dur="1000" fill="hold"/>
                                        <p:tgtEl>
                                          <p:spTgt spid="133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3323"/>
                                        </p:tgtEl>
                                        <p:attrNameLst>
                                          <p:attrName>style.visibility</p:attrName>
                                        </p:attrNameLst>
                                      </p:cBhvr>
                                      <p:to>
                                        <p:strVal val="visible"/>
                                      </p:to>
                                    </p:set>
                                    <p:animEffect transition="in" filter="barn(inVertical)">
                                      <p:cBhvr>
                                        <p:cTn id="28" dur="500"/>
                                        <p:tgtEl>
                                          <p:spTgt spid="1332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324"/>
                                        </p:tgtEl>
                                        <p:attrNameLst>
                                          <p:attrName>style.visibility</p:attrName>
                                        </p:attrNameLst>
                                      </p:cBhvr>
                                      <p:to>
                                        <p:strVal val="visible"/>
                                      </p:to>
                                    </p:set>
                                    <p:animEffect transition="in" filter="barn(inVertical)">
                                      <p:cBhvr>
                                        <p:cTn id="33" dur="500"/>
                                        <p:tgtEl>
                                          <p:spTgt spid="1332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xit" presetSubtype="0" fill="hold" grpId="1" nodeType="clickEffect">
                                  <p:stCondLst>
                                    <p:cond delay="0"/>
                                  </p:stCondLst>
                                  <p:childTnLst>
                                    <p:animEffect transition="out" filter="fade">
                                      <p:cBhvr>
                                        <p:cTn id="37" dur="1000"/>
                                        <p:tgtEl>
                                          <p:spTgt spid="26"/>
                                        </p:tgtEl>
                                      </p:cBhvr>
                                    </p:animEffect>
                                    <p:anim calcmode="lin" valueType="num">
                                      <p:cBhvr>
                                        <p:cTn id="38" dur="1000"/>
                                        <p:tgtEl>
                                          <p:spTgt spid="26"/>
                                        </p:tgtEl>
                                        <p:attrNameLst>
                                          <p:attrName>ppt_x</p:attrName>
                                        </p:attrNameLst>
                                      </p:cBhvr>
                                      <p:tavLst>
                                        <p:tav tm="0">
                                          <p:val>
                                            <p:strVal val="ppt_x"/>
                                          </p:val>
                                        </p:tav>
                                        <p:tav tm="100000">
                                          <p:val>
                                            <p:strVal val="ppt_x"/>
                                          </p:val>
                                        </p:tav>
                                      </p:tavLst>
                                    </p:anim>
                                    <p:anim calcmode="lin" valueType="num">
                                      <p:cBhvr>
                                        <p:cTn id="39" dur="1000"/>
                                        <p:tgtEl>
                                          <p:spTgt spid="26"/>
                                        </p:tgtEl>
                                        <p:attrNameLst>
                                          <p:attrName>ppt_y</p:attrName>
                                        </p:attrNameLst>
                                      </p:cBhvr>
                                      <p:tavLst>
                                        <p:tav tm="0">
                                          <p:val>
                                            <p:strVal val="ppt_y"/>
                                          </p:val>
                                        </p:tav>
                                        <p:tav tm="100000">
                                          <p:val>
                                            <p:strVal val="ppt_y+.1"/>
                                          </p:val>
                                        </p:tav>
                                      </p:tavLst>
                                    </p:anim>
                                    <p:set>
                                      <p:cBhvr>
                                        <p:cTn id="40" dur="1" fill="hold">
                                          <p:stCondLst>
                                            <p:cond delay="999"/>
                                          </p:stCondLst>
                                        </p:cTn>
                                        <p:tgtEl>
                                          <p:spTgt spid="26"/>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circle(in)">
                                      <p:cBhvr>
                                        <p:cTn id="4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609600" y="38100"/>
            <a:ext cx="56388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5600">
              <a:solidFill>
                <a:schemeClr val="folHlink"/>
              </a:solidFill>
              <a:latin typeface=".VnTime" pitchFamily="34" charset="0"/>
              <a:cs typeface="Times New Roman" pitchFamily="18" charset="0"/>
            </a:endParaRPr>
          </a:p>
        </p:txBody>
      </p:sp>
      <p:sp>
        <p:nvSpPr>
          <p:cNvPr id="14339" name="Rectangle 4"/>
          <p:cNvSpPr>
            <a:spLocks noChangeArrowheads="1"/>
          </p:cNvSpPr>
          <p:nvPr/>
        </p:nvSpPr>
        <p:spPr bwMode="auto">
          <a:xfrm>
            <a:off x="6667500" y="3438526"/>
            <a:ext cx="1828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spAutoFit/>
          </a:bodyPr>
          <a:lstStyle/>
          <a:p>
            <a:pPr eaLnBrk="1" hangingPunct="1"/>
            <a:endParaRPr lang="en-US"/>
          </a:p>
        </p:txBody>
      </p:sp>
      <p:pic>
        <p:nvPicPr>
          <p:cNvPr id="14345" name="Picture 9" descr="dia5_s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0" y="1181099"/>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 name="Group 3"/>
          <p:cNvGraphicFramePr>
            <a:graphicFrameLocks/>
          </p:cNvGraphicFramePr>
          <p:nvPr>
            <p:extLst>
              <p:ext uri="{D42A27DB-BD31-4B8C-83A1-F6EECF244321}">
                <p14:modId xmlns:p14="http://schemas.microsoft.com/office/powerpoint/2010/main" val="114677722"/>
              </p:ext>
            </p:extLst>
          </p:nvPr>
        </p:nvGraphicFramePr>
        <p:xfrm>
          <a:off x="609600" y="7810499"/>
          <a:ext cx="8686800" cy="1714500"/>
        </p:xfrm>
        <a:graphic>
          <a:graphicData uri="http://schemas.openxmlformats.org/drawingml/2006/table">
            <a:tbl>
              <a:tblPr/>
              <a:tblGrid>
                <a:gridCol w="8686800">
                  <a:extLst>
                    <a:ext uri="{9D8B030D-6E8A-4147-A177-3AD203B41FA5}">
                      <a16:colId xmlns:a16="http://schemas.microsoft.com/office/drawing/2014/main" val="20000"/>
                    </a:ext>
                  </a:extLst>
                </a:gridCol>
              </a:tblGrid>
              <a:tr h="1714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Đỉa</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được</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đặt</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lên</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tay</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của</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một</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bệnh</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nhân</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để</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trị</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r>
                        <a:rPr kumimoji="0" lang="en-US" sz="4400" b="0" i="0" u="none" strike="noStrike" cap="none" normalizeH="0" baseline="0" dirty="0" err="1" smtClean="0">
                          <a:ln>
                            <a:noFill/>
                          </a:ln>
                          <a:solidFill>
                            <a:srgbClr val="0000CC"/>
                          </a:solidFill>
                          <a:effectLst/>
                          <a:latin typeface="Times New Roman" pitchFamily="18" charset="0"/>
                          <a:cs typeface="Times New Roman" pitchFamily="18" charset="0"/>
                        </a:rPr>
                        <a:t>liệu</a:t>
                      </a:r>
                      <a:r>
                        <a:rPr kumimoji="0" lang="en-US" sz="4400" b="0" i="0" u="none" strike="noStrike" cap="none" normalizeH="0" baseline="0" dirty="0" smtClean="0">
                          <a:ln>
                            <a:noFill/>
                          </a:ln>
                          <a:solidFill>
                            <a:srgbClr val="0000CC"/>
                          </a:solidFill>
                          <a:effectLst/>
                          <a:latin typeface="Times New Roman" pitchFamily="18" charset="0"/>
                          <a:cs typeface="Times New Roman" pitchFamily="18" charset="0"/>
                        </a:rPr>
                        <a:t>. </a:t>
                      </a:r>
                      <a:endParaRPr kumimoji="0" lang="en-US" sz="4400" b="0" i="0" u="none" strike="noStrike" cap="none" normalizeH="0" baseline="0" dirty="0" smtClean="0">
                        <a:ln>
                          <a:noFill/>
                        </a:ln>
                        <a:solidFill>
                          <a:srgbClr val="0000CC"/>
                        </a:solidFill>
                        <a:effectLst/>
                        <a:latin typeface="Times New Roman" pitchFamily="18" charset="0"/>
                        <a:cs typeface="Arial" charset="0"/>
                      </a:endParaRPr>
                    </a:p>
                  </a:txBody>
                  <a:tcPr marL="182880" marR="182880" marT="68580" marB="68580"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7" name="Rectangle 10"/>
          <p:cNvSpPr>
            <a:spLocks noChangeArrowheads="1"/>
          </p:cNvSpPr>
          <p:nvPr/>
        </p:nvSpPr>
        <p:spPr bwMode="auto">
          <a:xfrm>
            <a:off x="8991600" y="7728109"/>
            <a:ext cx="88392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2880" tIns="91440" rIns="182880" bIns="91440" anchor="ctr">
            <a:spAutoFit/>
          </a:bodyPr>
          <a:lstStyle/>
          <a:p>
            <a:pPr algn="ctr" eaLnBrk="1" hangingPunct="1"/>
            <a:r>
              <a:rPr lang="en-US" sz="4400" dirty="0" err="1">
                <a:solidFill>
                  <a:srgbClr val="0000CC"/>
                </a:solidFill>
                <a:latin typeface="Times New Roman" pitchFamily="18" charset="0"/>
              </a:rPr>
              <a:t>Một</a:t>
            </a:r>
            <a:r>
              <a:rPr lang="en-US" sz="4400" dirty="0">
                <a:solidFill>
                  <a:srgbClr val="0000CC"/>
                </a:solidFill>
                <a:latin typeface="Times New Roman" pitchFamily="18" charset="0"/>
              </a:rPr>
              <a:t> con </a:t>
            </a:r>
            <a:r>
              <a:rPr lang="en-US" sz="4400" dirty="0" err="1">
                <a:solidFill>
                  <a:srgbClr val="0000CC"/>
                </a:solidFill>
                <a:latin typeface="Times New Roman" pitchFamily="18" charset="0"/>
              </a:rPr>
              <a:t>đỉa</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đang</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chữa</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trị</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cho</a:t>
            </a:r>
            <a:r>
              <a:rPr lang="en-US" sz="4400" dirty="0">
                <a:solidFill>
                  <a:srgbClr val="0000CC"/>
                </a:solidFill>
                <a:latin typeface="Times New Roman" pitchFamily="18" charset="0"/>
              </a:rPr>
              <a:t> 1 </a:t>
            </a:r>
            <a:r>
              <a:rPr lang="en-US" sz="4400" dirty="0" err="1">
                <a:solidFill>
                  <a:srgbClr val="0000CC"/>
                </a:solidFill>
                <a:latin typeface="Times New Roman" pitchFamily="18" charset="0"/>
              </a:rPr>
              <a:t>bệnh</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nhân</a:t>
            </a:r>
            <a:r>
              <a:rPr lang="en-US" sz="4400" dirty="0">
                <a:solidFill>
                  <a:srgbClr val="0000CC"/>
                </a:solidFill>
              </a:rPr>
              <a:t> </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người</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bị</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mất</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một</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phần</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thị</a:t>
            </a:r>
            <a:r>
              <a:rPr lang="en-US" sz="4400" dirty="0">
                <a:solidFill>
                  <a:srgbClr val="0000CC"/>
                </a:solidFill>
                <a:latin typeface="Times New Roman" pitchFamily="18" charset="0"/>
              </a:rPr>
              <a:t> </a:t>
            </a:r>
            <a:r>
              <a:rPr lang="en-US" sz="4400" dirty="0" err="1">
                <a:solidFill>
                  <a:srgbClr val="0000CC"/>
                </a:solidFill>
                <a:latin typeface="Times New Roman" pitchFamily="18" charset="0"/>
              </a:rPr>
              <a:t>lực</a:t>
            </a:r>
            <a:r>
              <a:rPr lang="en-US" sz="4400" dirty="0">
                <a:solidFill>
                  <a:srgbClr val="0000CC"/>
                </a:solidFill>
                <a:latin typeface="Times New Roman" pitchFamily="18" charset="0"/>
              </a:rPr>
              <a:t>. </a:t>
            </a:r>
            <a:r>
              <a:rPr lang="en-US" sz="4400" dirty="0">
                <a:solidFill>
                  <a:srgbClr val="0000CC"/>
                </a:solidFill>
              </a:rPr>
              <a:t>  </a:t>
            </a:r>
          </a:p>
        </p:txBody>
      </p:sp>
      <p:cxnSp>
        <p:nvCxnSpPr>
          <p:cNvPr id="21" name="Straight Arrow Connector 20"/>
          <p:cNvCxnSpPr>
            <a:stCxn id="17" idx="0"/>
          </p:cNvCxnSpPr>
          <p:nvPr/>
        </p:nvCxnSpPr>
        <p:spPr>
          <a:xfrm flipH="1" flipV="1">
            <a:off x="12496800" y="4851482"/>
            <a:ext cx="914400" cy="28766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pic>
        <p:nvPicPr>
          <p:cNvPr id="23" name="Picture 2" descr="dia8_s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81099"/>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rot="5400000" flipH="1" flipV="1">
            <a:off x="4724400" y="6781799"/>
            <a:ext cx="1371600" cy="13716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913181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345"/>
                                        </p:tgtEl>
                                        <p:attrNameLst>
                                          <p:attrName>style.visibility</p:attrName>
                                        </p:attrNameLst>
                                      </p:cBhvr>
                                      <p:to>
                                        <p:strVal val="visible"/>
                                      </p:to>
                                    </p:set>
                                    <p:animEffect transition="in" filter="fade">
                                      <p:cBhvr>
                                        <p:cTn id="21" dur="1000"/>
                                        <p:tgtEl>
                                          <p:spTgt spid="14345"/>
                                        </p:tgtEl>
                                      </p:cBhvr>
                                    </p:animEffect>
                                    <p:anim calcmode="lin" valueType="num">
                                      <p:cBhvr>
                                        <p:cTn id="22" dur="1000" fill="hold"/>
                                        <p:tgtEl>
                                          <p:spTgt spid="14345"/>
                                        </p:tgtEl>
                                        <p:attrNameLst>
                                          <p:attrName>ppt_x</p:attrName>
                                        </p:attrNameLst>
                                      </p:cBhvr>
                                      <p:tavLst>
                                        <p:tav tm="0">
                                          <p:val>
                                            <p:strVal val="#ppt_x"/>
                                          </p:val>
                                        </p:tav>
                                        <p:tav tm="100000">
                                          <p:val>
                                            <p:strVal val="#ppt_x"/>
                                          </p:val>
                                        </p:tav>
                                      </p:tavLst>
                                    </p:anim>
                                    <p:anim calcmode="lin" valueType="num">
                                      <p:cBhvr>
                                        <p:cTn id="23" dur="1000" fill="hold"/>
                                        <p:tgtEl>
                                          <p:spTgt spid="143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6" name="Picture 12" descr="trichur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76" y="2400300"/>
            <a:ext cx="94488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13" descr="http://img.suckhoedoisong.vn/Images/Uploaded/Share/2009/07/09/5d5giun-xoan-nhin-au-kinh-hien-vi.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448800" y="2400300"/>
            <a:ext cx="88392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8" name="Text Box 14"/>
          <p:cNvSpPr txBox="1">
            <a:spLocks noChangeArrowheads="1"/>
          </p:cNvSpPr>
          <p:nvPr/>
        </p:nvSpPr>
        <p:spPr bwMode="auto">
          <a:xfrm>
            <a:off x="2895600" y="8039100"/>
            <a:ext cx="35052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5000" dirty="0" err="1">
                <a:latin typeface="Arial" charset="0"/>
              </a:rPr>
              <a:t>Giun</a:t>
            </a:r>
            <a:r>
              <a:rPr lang="en-US" sz="5000" dirty="0">
                <a:latin typeface="Arial" charset="0"/>
              </a:rPr>
              <a:t> </a:t>
            </a:r>
            <a:r>
              <a:rPr lang="en-US" sz="5000" dirty="0" err="1">
                <a:latin typeface="Arial" charset="0"/>
              </a:rPr>
              <a:t>tóc</a:t>
            </a:r>
            <a:endParaRPr lang="en-US" sz="5000" dirty="0">
              <a:latin typeface="Arial" charset="0"/>
            </a:endParaRPr>
          </a:p>
        </p:txBody>
      </p:sp>
      <p:sp>
        <p:nvSpPr>
          <p:cNvPr id="41999" name="Text Box 15"/>
          <p:cNvSpPr txBox="1">
            <a:spLocks noChangeArrowheads="1"/>
          </p:cNvSpPr>
          <p:nvPr/>
        </p:nvSpPr>
        <p:spPr bwMode="auto">
          <a:xfrm>
            <a:off x="11811000" y="8095380"/>
            <a:ext cx="39624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5000" dirty="0" err="1">
                <a:solidFill>
                  <a:srgbClr val="0000FF"/>
                </a:solidFill>
                <a:latin typeface="Arial" charset="0"/>
              </a:rPr>
              <a:t>Giun</a:t>
            </a:r>
            <a:r>
              <a:rPr lang="en-US" sz="5000" dirty="0">
                <a:solidFill>
                  <a:srgbClr val="0000FF"/>
                </a:solidFill>
                <a:latin typeface="Arial" charset="0"/>
              </a:rPr>
              <a:t> </a:t>
            </a:r>
            <a:r>
              <a:rPr lang="en-US" sz="5000" dirty="0" err="1">
                <a:solidFill>
                  <a:srgbClr val="0000FF"/>
                </a:solidFill>
                <a:latin typeface="Arial" charset="0"/>
              </a:rPr>
              <a:t>xoắn</a:t>
            </a:r>
            <a:endParaRPr lang="en-US" sz="5000" dirty="0">
              <a:solidFill>
                <a:srgbClr val="0000FF"/>
              </a:solidFill>
              <a:latin typeface="Arial" charset="0"/>
            </a:endParaRPr>
          </a:p>
        </p:txBody>
      </p:sp>
      <p:sp>
        <p:nvSpPr>
          <p:cNvPr id="42000" name="Rectangle 16"/>
          <p:cNvSpPr>
            <a:spLocks noChangeArrowheads="1"/>
          </p:cNvSpPr>
          <p:nvPr/>
        </p:nvSpPr>
        <p:spPr bwMode="auto">
          <a:xfrm>
            <a:off x="0" y="952500"/>
            <a:ext cx="178308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p>
            <a:pPr>
              <a:spcBef>
                <a:spcPct val="50000"/>
              </a:spcBef>
            </a:pPr>
            <a:r>
              <a:rPr lang="en-US" sz="5400" u="sng" dirty="0" err="1">
                <a:solidFill>
                  <a:srgbClr val="0000FF"/>
                </a:solidFill>
                <a:latin typeface="Arial" charset="0"/>
              </a:rPr>
              <a:t>B</a:t>
            </a:r>
            <a:r>
              <a:rPr lang="en-US" sz="5400" u="sng" dirty="0" err="1" smtClean="0">
                <a:solidFill>
                  <a:srgbClr val="0000FF"/>
                </a:solidFill>
                <a:latin typeface="Arial" charset="0"/>
              </a:rPr>
              <a:t>ệnh</a:t>
            </a:r>
            <a:r>
              <a:rPr lang="en-US" sz="5400" u="sng" dirty="0" smtClean="0">
                <a:solidFill>
                  <a:srgbClr val="0000FF"/>
                </a:solidFill>
                <a:latin typeface="Arial" charset="0"/>
              </a:rPr>
              <a:t> </a:t>
            </a:r>
            <a:r>
              <a:rPr lang="en-US" sz="5400" u="sng" dirty="0" err="1">
                <a:solidFill>
                  <a:srgbClr val="0000FF"/>
                </a:solidFill>
                <a:latin typeface="Arial" charset="0"/>
              </a:rPr>
              <a:t>giun</a:t>
            </a:r>
            <a:r>
              <a:rPr lang="en-US" sz="5400" u="sng" dirty="0">
                <a:solidFill>
                  <a:srgbClr val="0000FF"/>
                </a:solidFill>
                <a:latin typeface="Arial" charset="0"/>
              </a:rPr>
              <a:t> </a:t>
            </a:r>
            <a:r>
              <a:rPr lang="en-US" sz="5400" u="sng" dirty="0" err="1">
                <a:solidFill>
                  <a:srgbClr val="0000FF"/>
                </a:solidFill>
                <a:latin typeface="Arial" charset="0"/>
              </a:rPr>
              <a:t>và</a:t>
            </a:r>
            <a:r>
              <a:rPr lang="en-US" sz="5400" u="sng" dirty="0">
                <a:solidFill>
                  <a:srgbClr val="0000FF"/>
                </a:solidFill>
                <a:latin typeface="Arial" charset="0"/>
              </a:rPr>
              <a:t> </a:t>
            </a:r>
            <a:r>
              <a:rPr lang="en-US" sz="5400" u="sng" dirty="0" err="1">
                <a:solidFill>
                  <a:srgbClr val="0000FF"/>
                </a:solidFill>
                <a:latin typeface="Arial" charset="0"/>
              </a:rPr>
              <a:t>biện</a:t>
            </a:r>
            <a:r>
              <a:rPr lang="en-US" sz="5400" u="sng" dirty="0">
                <a:solidFill>
                  <a:srgbClr val="0000FF"/>
                </a:solidFill>
                <a:latin typeface="Arial" charset="0"/>
              </a:rPr>
              <a:t> </a:t>
            </a:r>
            <a:r>
              <a:rPr lang="en-US" sz="5400" u="sng" dirty="0" err="1">
                <a:solidFill>
                  <a:srgbClr val="0000FF"/>
                </a:solidFill>
                <a:latin typeface="Arial" charset="0"/>
              </a:rPr>
              <a:t>pháp</a:t>
            </a:r>
            <a:r>
              <a:rPr lang="en-US" sz="5400" u="sng" dirty="0">
                <a:solidFill>
                  <a:srgbClr val="0000FF"/>
                </a:solidFill>
                <a:latin typeface="Arial" charset="0"/>
              </a:rPr>
              <a:t> </a:t>
            </a:r>
            <a:r>
              <a:rPr lang="en-US" sz="5400" u="sng" dirty="0" err="1">
                <a:solidFill>
                  <a:srgbClr val="0000FF"/>
                </a:solidFill>
                <a:latin typeface="Arial" charset="0"/>
              </a:rPr>
              <a:t>phòng</a:t>
            </a:r>
            <a:r>
              <a:rPr lang="en-US" sz="5400" u="sng" dirty="0">
                <a:solidFill>
                  <a:srgbClr val="0000FF"/>
                </a:solidFill>
                <a:latin typeface="Arial" charset="0"/>
              </a:rPr>
              <a:t> </a:t>
            </a:r>
            <a:r>
              <a:rPr lang="en-US" sz="5400" u="sng" dirty="0" err="1">
                <a:solidFill>
                  <a:srgbClr val="0000FF"/>
                </a:solidFill>
                <a:latin typeface="Arial" charset="0"/>
              </a:rPr>
              <a:t>tránh</a:t>
            </a:r>
            <a:r>
              <a:rPr lang="en-US" sz="5400" dirty="0">
                <a:solidFill>
                  <a:srgbClr val="0000FF"/>
                </a:solidFill>
                <a:latin typeface="Arial" charset="0"/>
              </a:rPr>
              <a:t>:</a:t>
            </a:r>
          </a:p>
        </p:txBody>
      </p:sp>
    </p:spTree>
    <p:extLst>
      <p:ext uri="{BB962C8B-B14F-4D97-AF65-F5344CB8AC3E}">
        <p14:creationId xmlns:p14="http://schemas.microsoft.com/office/powerpoint/2010/main" val="3298226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1996"/>
                                        </p:tgtEl>
                                        <p:attrNameLst>
                                          <p:attrName>style.visibility</p:attrName>
                                        </p:attrNameLst>
                                      </p:cBhvr>
                                      <p:to>
                                        <p:strVal val="visible"/>
                                      </p:to>
                                    </p:set>
                                    <p:animEffect transition="in" filter="checkerboard(across)">
                                      <p:cBhvr>
                                        <p:cTn id="7" dur="500"/>
                                        <p:tgtEl>
                                          <p:spTgt spid="41996"/>
                                        </p:tgtEl>
                                      </p:cBhvr>
                                    </p:animEffect>
                                  </p:childTnLst>
                                </p:cTn>
                              </p:par>
                              <p:par>
                                <p:cTn id="8" presetID="5" presetClass="entr" presetSubtype="10" fill="hold" nodeType="withEffect">
                                  <p:stCondLst>
                                    <p:cond delay="0"/>
                                  </p:stCondLst>
                                  <p:childTnLst>
                                    <p:set>
                                      <p:cBhvr>
                                        <p:cTn id="9" dur="1" fill="hold">
                                          <p:stCondLst>
                                            <p:cond delay="0"/>
                                          </p:stCondLst>
                                        </p:cTn>
                                        <p:tgtEl>
                                          <p:spTgt spid="41997"/>
                                        </p:tgtEl>
                                        <p:attrNameLst>
                                          <p:attrName>style.visibility</p:attrName>
                                        </p:attrNameLst>
                                      </p:cBhvr>
                                      <p:to>
                                        <p:strVal val="visible"/>
                                      </p:to>
                                    </p:set>
                                    <p:animEffect transition="in" filter="checkerboard(across)">
                                      <p:cBhvr>
                                        <p:cTn id="10" dur="500"/>
                                        <p:tgtEl>
                                          <p:spTgt spid="4199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41998"/>
                                        </p:tgtEl>
                                        <p:attrNameLst>
                                          <p:attrName>style.visibility</p:attrName>
                                        </p:attrNameLst>
                                      </p:cBhvr>
                                      <p:to>
                                        <p:strVal val="visible"/>
                                      </p:to>
                                    </p:set>
                                    <p:animEffect transition="in" filter="checkerboard(across)">
                                      <p:cBhvr>
                                        <p:cTn id="13" dur="500"/>
                                        <p:tgtEl>
                                          <p:spTgt spid="41998"/>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41999"/>
                                        </p:tgtEl>
                                        <p:attrNameLst>
                                          <p:attrName>style.visibility</p:attrName>
                                        </p:attrNameLst>
                                      </p:cBhvr>
                                      <p:to>
                                        <p:strVal val="visible"/>
                                      </p:to>
                                    </p:set>
                                    <p:animEffect transition="in" filter="checkerboard(across)">
                                      <p:cBhvr>
                                        <p:cTn id="16" dur="500"/>
                                        <p:tgtEl>
                                          <p:spTgt spid="4199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xit" presetSubtype="4" fill="hold" grpId="1" nodeType="clickEffect">
                                  <p:stCondLst>
                                    <p:cond delay="0"/>
                                  </p:stCondLst>
                                  <p:childTnLst>
                                    <p:anim calcmode="lin" valueType="num">
                                      <p:cBhvr additive="base">
                                        <p:cTn id="20" dur="500"/>
                                        <p:tgtEl>
                                          <p:spTgt spid="41998"/>
                                        </p:tgtEl>
                                        <p:attrNameLst>
                                          <p:attrName>ppt_x</p:attrName>
                                        </p:attrNameLst>
                                      </p:cBhvr>
                                      <p:tavLst>
                                        <p:tav tm="0">
                                          <p:val>
                                            <p:strVal val="ppt_x"/>
                                          </p:val>
                                        </p:tav>
                                        <p:tav tm="100000">
                                          <p:val>
                                            <p:strVal val="ppt_x"/>
                                          </p:val>
                                        </p:tav>
                                      </p:tavLst>
                                    </p:anim>
                                    <p:anim calcmode="lin" valueType="num">
                                      <p:cBhvr additive="base">
                                        <p:cTn id="21" dur="500"/>
                                        <p:tgtEl>
                                          <p:spTgt spid="41998"/>
                                        </p:tgtEl>
                                        <p:attrNameLst>
                                          <p:attrName>ppt_y</p:attrName>
                                        </p:attrNameLst>
                                      </p:cBhvr>
                                      <p:tavLst>
                                        <p:tav tm="0">
                                          <p:val>
                                            <p:strVal val="ppt_y"/>
                                          </p:val>
                                        </p:tav>
                                        <p:tav tm="100000">
                                          <p:val>
                                            <p:strVal val="1+ppt_h/2"/>
                                          </p:val>
                                        </p:tav>
                                      </p:tavLst>
                                    </p:anim>
                                    <p:set>
                                      <p:cBhvr>
                                        <p:cTn id="22" dur="1" fill="hold">
                                          <p:stCondLst>
                                            <p:cond delay="499"/>
                                          </p:stCondLst>
                                        </p:cTn>
                                        <p:tgtEl>
                                          <p:spTgt spid="41998"/>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500"/>
                                        <p:tgtEl>
                                          <p:spTgt spid="41996"/>
                                        </p:tgtEl>
                                        <p:attrNameLst>
                                          <p:attrName>ppt_x</p:attrName>
                                        </p:attrNameLst>
                                      </p:cBhvr>
                                      <p:tavLst>
                                        <p:tav tm="0">
                                          <p:val>
                                            <p:strVal val="ppt_x"/>
                                          </p:val>
                                        </p:tav>
                                        <p:tav tm="100000">
                                          <p:val>
                                            <p:strVal val="ppt_x"/>
                                          </p:val>
                                        </p:tav>
                                      </p:tavLst>
                                    </p:anim>
                                    <p:anim calcmode="lin" valueType="num">
                                      <p:cBhvr additive="base">
                                        <p:cTn id="25" dur="500"/>
                                        <p:tgtEl>
                                          <p:spTgt spid="41996"/>
                                        </p:tgtEl>
                                        <p:attrNameLst>
                                          <p:attrName>ppt_y</p:attrName>
                                        </p:attrNameLst>
                                      </p:cBhvr>
                                      <p:tavLst>
                                        <p:tav tm="0">
                                          <p:val>
                                            <p:strVal val="ppt_y"/>
                                          </p:val>
                                        </p:tav>
                                        <p:tav tm="100000">
                                          <p:val>
                                            <p:strVal val="1+ppt_h/2"/>
                                          </p:val>
                                        </p:tav>
                                      </p:tavLst>
                                    </p:anim>
                                    <p:set>
                                      <p:cBhvr>
                                        <p:cTn id="26" dur="1" fill="hold">
                                          <p:stCondLst>
                                            <p:cond delay="499"/>
                                          </p:stCondLst>
                                        </p:cTn>
                                        <p:tgtEl>
                                          <p:spTgt spid="41996"/>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500"/>
                                        <p:tgtEl>
                                          <p:spTgt spid="41997"/>
                                        </p:tgtEl>
                                        <p:attrNameLst>
                                          <p:attrName>ppt_x</p:attrName>
                                        </p:attrNameLst>
                                      </p:cBhvr>
                                      <p:tavLst>
                                        <p:tav tm="0">
                                          <p:val>
                                            <p:strVal val="ppt_x"/>
                                          </p:val>
                                        </p:tav>
                                        <p:tav tm="100000">
                                          <p:val>
                                            <p:strVal val="ppt_x"/>
                                          </p:val>
                                        </p:tav>
                                      </p:tavLst>
                                    </p:anim>
                                    <p:anim calcmode="lin" valueType="num">
                                      <p:cBhvr additive="base">
                                        <p:cTn id="29" dur="500"/>
                                        <p:tgtEl>
                                          <p:spTgt spid="41997"/>
                                        </p:tgtEl>
                                        <p:attrNameLst>
                                          <p:attrName>ppt_y</p:attrName>
                                        </p:attrNameLst>
                                      </p:cBhvr>
                                      <p:tavLst>
                                        <p:tav tm="0">
                                          <p:val>
                                            <p:strVal val="ppt_y"/>
                                          </p:val>
                                        </p:tav>
                                        <p:tav tm="100000">
                                          <p:val>
                                            <p:strVal val="1+ppt_h/2"/>
                                          </p:val>
                                        </p:tav>
                                      </p:tavLst>
                                    </p:anim>
                                    <p:set>
                                      <p:cBhvr>
                                        <p:cTn id="30" dur="1" fill="hold">
                                          <p:stCondLst>
                                            <p:cond delay="499"/>
                                          </p:stCondLst>
                                        </p:cTn>
                                        <p:tgtEl>
                                          <p:spTgt spid="41997"/>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500"/>
                                        <p:tgtEl>
                                          <p:spTgt spid="41999"/>
                                        </p:tgtEl>
                                        <p:attrNameLst>
                                          <p:attrName>ppt_x</p:attrName>
                                        </p:attrNameLst>
                                      </p:cBhvr>
                                      <p:tavLst>
                                        <p:tav tm="0">
                                          <p:val>
                                            <p:strVal val="ppt_x"/>
                                          </p:val>
                                        </p:tav>
                                        <p:tav tm="100000">
                                          <p:val>
                                            <p:strVal val="ppt_x"/>
                                          </p:val>
                                        </p:tav>
                                      </p:tavLst>
                                    </p:anim>
                                    <p:anim calcmode="lin" valueType="num">
                                      <p:cBhvr additive="base">
                                        <p:cTn id="33" dur="500"/>
                                        <p:tgtEl>
                                          <p:spTgt spid="41999"/>
                                        </p:tgtEl>
                                        <p:attrNameLst>
                                          <p:attrName>ppt_y</p:attrName>
                                        </p:attrNameLst>
                                      </p:cBhvr>
                                      <p:tavLst>
                                        <p:tav tm="0">
                                          <p:val>
                                            <p:strVal val="ppt_y"/>
                                          </p:val>
                                        </p:tav>
                                        <p:tav tm="100000">
                                          <p:val>
                                            <p:strVal val="1+ppt_h/2"/>
                                          </p:val>
                                        </p:tav>
                                      </p:tavLst>
                                    </p:anim>
                                    <p:set>
                                      <p:cBhvr>
                                        <p:cTn id="34" dur="1" fill="hold">
                                          <p:stCondLst>
                                            <p:cond delay="499"/>
                                          </p:stCondLst>
                                        </p:cTn>
                                        <p:tgtEl>
                                          <p:spTgt spid="41999"/>
                                        </p:tgtEl>
                                        <p:attrNameLst>
                                          <p:attrName>style.visibility</p:attrName>
                                        </p:attrNameLst>
                                      </p:cBhvr>
                                      <p:to>
                                        <p:strVal val="hidden"/>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42000"/>
                                        </p:tgtEl>
                                        <p:attrNameLst>
                                          <p:attrName>style.visibility</p:attrName>
                                        </p:attrNameLst>
                                      </p:cBhvr>
                                      <p:to>
                                        <p:strVal val="visible"/>
                                      </p:to>
                                    </p:set>
                                    <p:animEffect transition="in" filter="box(in)">
                                      <p:cBhvr>
                                        <p:cTn id="39" dur="500"/>
                                        <p:tgtEl>
                                          <p:spTgt spid="42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8" grpId="0"/>
      <p:bldP spid="41998" grpId="1"/>
      <p:bldP spid="41999" grpId="0"/>
      <p:bldP spid="41999" grpId="1"/>
      <p:bldP spid="4200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images1587671_giunxo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906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descr="http://img.suckhoedoisong.vn/Images/Uploaded/Share/2009/07/09/5d5giun-xoan-nhin-au-kinh-hien-vi.JPG"/>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9906000" y="0"/>
            <a:ext cx="8382000"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4"/>
          <p:cNvSpPr>
            <a:spLocks noChangeArrowheads="1"/>
          </p:cNvSpPr>
          <p:nvPr/>
        </p:nvSpPr>
        <p:spPr bwMode="auto">
          <a:xfrm>
            <a:off x="10820400" y="571500"/>
            <a:ext cx="335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lstStyle/>
          <a:p>
            <a:pPr algn="ctr"/>
            <a:r>
              <a:rPr lang="en-US" sz="4300">
                <a:solidFill>
                  <a:srgbClr val="0000CC"/>
                </a:solidFill>
                <a:latin typeface="Arial" charset="0"/>
              </a:rPr>
              <a:t>Giun xoắn </a:t>
            </a:r>
          </a:p>
        </p:txBody>
      </p:sp>
      <p:sp>
        <p:nvSpPr>
          <p:cNvPr id="14341" name="Text Box 6"/>
          <p:cNvSpPr txBox="1">
            <a:spLocks noChangeArrowheads="1"/>
          </p:cNvSpPr>
          <p:nvPr/>
        </p:nvSpPr>
        <p:spPr bwMode="auto">
          <a:xfrm>
            <a:off x="0" y="1152526"/>
            <a:ext cx="5334000" cy="215003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4300">
                <a:solidFill>
                  <a:srgbClr val="0000FF"/>
                </a:solidFill>
                <a:latin typeface="Arial" charset="0"/>
              </a:rPr>
              <a:t>Ấu trùng của giun xoắn ở tế bào cơ của người</a:t>
            </a:r>
          </a:p>
        </p:txBody>
      </p:sp>
      <p:sp>
        <p:nvSpPr>
          <p:cNvPr id="19464" name="Text Box 8"/>
          <p:cNvSpPr txBox="1">
            <a:spLocks noChangeArrowheads="1"/>
          </p:cNvSpPr>
          <p:nvPr/>
        </p:nvSpPr>
        <p:spPr bwMode="auto">
          <a:xfrm>
            <a:off x="152400" y="7182230"/>
            <a:ext cx="17983200" cy="238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spcBef>
                <a:spcPct val="50000"/>
              </a:spcBef>
            </a:pPr>
            <a:r>
              <a:rPr lang="en-US" sz="4800" dirty="0">
                <a:solidFill>
                  <a:srgbClr val="0000FF"/>
                </a:solidFill>
                <a:cs typeface="Times New Roman" pitchFamily="18" charset="0"/>
              </a:rPr>
              <a:t>- </a:t>
            </a:r>
            <a:r>
              <a:rPr lang="en-US" sz="4800" dirty="0" err="1">
                <a:solidFill>
                  <a:srgbClr val="0000FF"/>
                </a:solidFill>
                <a:cs typeface="Times New Roman" pitchFamily="18" charset="0"/>
              </a:rPr>
              <a:t>Giun</a:t>
            </a:r>
            <a:r>
              <a:rPr lang="en-US" sz="4800" dirty="0">
                <a:solidFill>
                  <a:srgbClr val="0000FF"/>
                </a:solidFill>
                <a:cs typeface="Times New Roman" pitchFamily="18" charset="0"/>
              </a:rPr>
              <a:t> </a:t>
            </a:r>
            <a:r>
              <a:rPr lang="en-US" sz="4800" dirty="0" err="1">
                <a:solidFill>
                  <a:srgbClr val="0000FF"/>
                </a:solidFill>
                <a:cs typeface="Times New Roman" pitchFamily="18" charset="0"/>
              </a:rPr>
              <a:t>xoắn</a:t>
            </a:r>
            <a:r>
              <a:rPr lang="en-US" sz="4800" dirty="0">
                <a:solidFill>
                  <a:srgbClr val="0000FF"/>
                </a:solidFill>
                <a:cs typeface="Times New Roman" pitchFamily="18" charset="0"/>
              </a:rPr>
              <a:t> </a:t>
            </a:r>
            <a:r>
              <a:rPr lang="en-US" sz="4800" dirty="0" err="1">
                <a:solidFill>
                  <a:srgbClr val="0000FF"/>
                </a:solidFill>
                <a:cs typeface="Times New Roman" pitchFamily="18" charset="0"/>
              </a:rPr>
              <a:t>trưởng</a:t>
            </a:r>
            <a:r>
              <a:rPr lang="en-US" sz="4800" dirty="0">
                <a:solidFill>
                  <a:srgbClr val="0000FF"/>
                </a:solidFill>
                <a:cs typeface="Times New Roman" pitchFamily="18" charset="0"/>
              </a:rPr>
              <a:t> </a:t>
            </a:r>
            <a:r>
              <a:rPr lang="en-US" sz="4800" dirty="0" err="1">
                <a:solidFill>
                  <a:srgbClr val="0000FF"/>
                </a:solidFill>
                <a:cs typeface="Times New Roman" pitchFamily="18" charset="0"/>
              </a:rPr>
              <a:t>thành</a:t>
            </a:r>
            <a:r>
              <a:rPr lang="en-US" sz="4800" dirty="0">
                <a:solidFill>
                  <a:srgbClr val="0000FF"/>
                </a:solidFill>
                <a:cs typeface="Times New Roman" pitchFamily="18" charset="0"/>
              </a:rPr>
              <a:t> </a:t>
            </a:r>
            <a:r>
              <a:rPr lang="en-US" sz="4800" dirty="0" err="1">
                <a:solidFill>
                  <a:srgbClr val="0000FF"/>
                </a:solidFill>
                <a:cs typeface="Times New Roman" pitchFamily="18" charset="0"/>
              </a:rPr>
              <a:t>gây</a:t>
            </a:r>
            <a:r>
              <a:rPr lang="en-US" sz="4800" dirty="0">
                <a:solidFill>
                  <a:srgbClr val="0000FF"/>
                </a:solidFill>
                <a:cs typeface="Times New Roman" pitchFamily="18" charset="0"/>
              </a:rPr>
              <a:t> </a:t>
            </a:r>
            <a:r>
              <a:rPr lang="en-US" sz="4800" dirty="0" err="1">
                <a:solidFill>
                  <a:srgbClr val="0000FF"/>
                </a:solidFill>
                <a:cs typeface="Times New Roman" pitchFamily="18" charset="0"/>
              </a:rPr>
              <a:t>ra</a:t>
            </a:r>
            <a:r>
              <a:rPr lang="en-US" sz="4800" dirty="0">
                <a:solidFill>
                  <a:srgbClr val="0000FF"/>
                </a:solidFill>
                <a:cs typeface="Times New Roman" pitchFamily="18" charset="0"/>
              </a:rPr>
              <a:t> </a:t>
            </a:r>
            <a:r>
              <a:rPr lang="en-US" sz="4800" dirty="0" err="1">
                <a:solidFill>
                  <a:srgbClr val="0000FF"/>
                </a:solidFill>
                <a:cs typeface="Times New Roman" pitchFamily="18" charset="0"/>
              </a:rPr>
              <a:t>bệnh</a:t>
            </a:r>
            <a:r>
              <a:rPr lang="en-US" sz="4800" dirty="0">
                <a:solidFill>
                  <a:srgbClr val="0000FF"/>
                </a:solidFill>
                <a:cs typeface="Times New Roman" pitchFamily="18" charset="0"/>
              </a:rPr>
              <a:t> </a:t>
            </a:r>
            <a:r>
              <a:rPr lang="en-US" sz="4800" u="sng" dirty="0" err="1">
                <a:solidFill>
                  <a:srgbClr val="FF0000"/>
                </a:solidFill>
                <a:cs typeface="Times New Roman" pitchFamily="18" charset="0"/>
              </a:rPr>
              <a:t>tiêu</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chảy</a:t>
            </a:r>
            <a:r>
              <a:rPr lang="en-US" sz="4800" dirty="0">
                <a:solidFill>
                  <a:srgbClr val="0000FF"/>
                </a:solidFill>
                <a:cs typeface="Times New Roman" pitchFamily="18" charset="0"/>
              </a:rPr>
              <a:t>, </a:t>
            </a:r>
            <a:r>
              <a:rPr lang="en-US" sz="4800" dirty="0" err="1">
                <a:solidFill>
                  <a:srgbClr val="0000FF"/>
                </a:solidFill>
                <a:cs typeface="Times New Roman" pitchFamily="18" charset="0"/>
              </a:rPr>
              <a:t>kén</a:t>
            </a:r>
            <a:r>
              <a:rPr lang="en-US" sz="4800" dirty="0">
                <a:solidFill>
                  <a:srgbClr val="0000FF"/>
                </a:solidFill>
                <a:cs typeface="Times New Roman" pitchFamily="18" charset="0"/>
              </a:rPr>
              <a:t> </a:t>
            </a:r>
            <a:r>
              <a:rPr lang="en-US" sz="4800" dirty="0" err="1">
                <a:solidFill>
                  <a:srgbClr val="0000FF"/>
                </a:solidFill>
                <a:cs typeface="Times New Roman" pitchFamily="18" charset="0"/>
              </a:rPr>
              <a:t>của</a:t>
            </a:r>
            <a:r>
              <a:rPr lang="en-US" sz="4800" dirty="0">
                <a:solidFill>
                  <a:srgbClr val="0000FF"/>
                </a:solidFill>
                <a:cs typeface="Times New Roman" pitchFamily="18" charset="0"/>
              </a:rPr>
              <a:t> </a:t>
            </a:r>
            <a:r>
              <a:rPr lang="en-US" sz="4800" dirty="0" err="1">
                <a:solidFill>
                  <a:srgbClr val="0000FF"/>
                </a:solidFill>
                <a:cs typeface="Times New Roman" pitchFamily="18" charset="0"/>
              </a:rPr>
              <a:t>chúng</a:t>
            </a:r>
            <a:r>
              <a:rPr lang="en-US" sz="4800" dirty="0">
                <a:solidFill>
                  <a:srgbClr val="0000FF"/>
                </a:solidFill>
                <a:cs typeface="Times New Roman" pitchFamily="18" charset="0"/>
              </a:rPr>
              <a:t> </a:t>
            </a:r>
            <a:r>
              <a:rPr lang="en-US" sz="4800" dirty="0" err="1">
                <a:solidFill>
                  <a:srgbClr val="0000FF"/>
                </a:solidFill>
                <a:cs typeface="Times New Roman" pitchFamily="18" charset="0"/>
              </a:rPr>
              <a:t>gây</a:t>
            </a:r>
            <a:r>
              <a:rPr lang="en-US" sz="4800" dirty="0">
                <a:solidFill>
                  <a:srgbClr val="0000FF"/>
                </a:solidFill>
                <a:cs typeface="Times New Roman" pitchFamily="18" charset="0"/>
              </a:rPr>
              <a:t> </a:t>
            </a:r>
            <a:r>
              <a:rPr lang="en-US" sz="4800" dirty="0" err="1">
                <a:solidFill>
                  <a:srgbClr val="0000FF"/>
                </a:solidFill>
                <a:cs typeface="Times New Roman" pitchFamily="18" charset="0"/>
              </a:rPr>
              <a:t>bệnh</a:t>
            </a:r>
            <a:r>
              <a:rPr lang="en-US" sz="4800" dirty="0">
                <a:solidFill>
                  <a:srgbClr val="0000FF"/>
                </a:solidFill>
                <a:cs typeface="Times New Roman" pitchFamily="18" charset="0"/>
              </a:rPr>
              <a:t> </a:t>
            </a:r>
            <a:r>
              <a:rPr lang="en-US" sz="4800" u="sng" dirty="0" err="1">
                <a:solidFill>
                  <a:srgbClr val="FF0000"/>
                </a:solidFill>
                <a:cs typeface="Times New Roman" pitchFamily="18" charset="0"/>
              </a:rPr>
              <a:t>liệt</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cơ</a:t>
            </a:r>
            <a:r>
              <a:rPr lang="en-US" sz="4800" dirty="0">
                <a:solidFill>
                  <a:srgbClr val="0000FF"/>
                </a:solidFill>
                <a:cs typeface="Times New Roman" pitchFamily="18" charset="0"/>
              </a:rPr>
              <a:t>. </a:t>
            </a:r>
            <a:r>
              <a:rPr lang="en-US" sz="4800" dirty="0" err="1">
                <a:solidFill>
                  <a:srgbClr val="0000FF"/>
                </a:solidFill>
                <a:cs typeface="Times New Roman" pitchFamily="18" charset="0"/>
              </a:rPr>
              <a:t>Nếu</a:t>
            </a:r>
            <a:r>
              <a:rPr lang="en-US" sz="4800" dirty="0">
                <a:solidFill>
                  <a:srgbClr val="0000FF"/>
                </a:solidFill>
                <a:cs typeface="Times New Roman" pitchFamily="18" charset="0"/>
              </a:rPr>
              <a:t> </a:t>
            </a:r>
            <a:r>
              <a:rPr lang="en-US" sz="4800" dirty="0" err="1">
                <a:solidFill>
                  <a:srgbClr val="0000FF"/>
                </a:solidFill>
                <a:cs typeface="Times New Roman" pitchFamily="18" charset="0"/>
              </a:rPr>
              <a:t>bị</a:t>
            </a:r>
            <a:r>
              <a:rPr lang="en-US" sz="4800" dirty="0">
                <a:solidFill>
                  <a:srgbClr val="0000FF"/>
                </a:solidFill>
                <a:cs typeface="Times New Roman" pitchFamily="18" charset="0"/>
              </a:rPr>
              <a:t> </a:t>
            </a:r>
            <a:r>
              <a:rPr lang="en-US" sz="4800" dirty="0" err="1">
                <a:solidFill>
                  <a:srgbClr val="0000FF"/>
                </a:solidFill>
                <a:cs typeface="Times New Roman" pitchFamily="18" charset="0"/>
              </a:rPr>
              <a:t>nhiễm</a:t>
            </a:r>
            <a:r>
              <a:rPr lang="en-US" sz="4800" dirty="0">
                <a:solidFill>
                  <a:srgbClr val="0000FF"/>
                </a:solidFill>
                <a:cs typeface="Times New Roman" pitchFamily="18" charset="0"/>
              </a:rPr>
              <a:t> </a:t>
            </a:r>
            <a:r>
              <a:rPr lang="en-US" sz="4800" dirty="0" err="1">
                <a:solidFill>
                  <a:srgbClr val="0000FF"/>
                </a:solidFill>
                <a:cs typeface="Times New Roman" pitchFamily="18" charset="0"/>
              </a:rPr>
              <a:t>nhiều</a:t>
            </a:r>
            <a:r>
              <a:rPr lang="en-US" sz="4800" dirty="0">
                <a:solidFill>
                  <a:srgbClr val="0000FF"/>
                </a:solidFill>
                <a:cs typeface="Times New Roman" pitchFamily="18" charset="0"/>
              </a:rPr>
              <a:t> </a:t>
            </a:r>
            <a:r>
              <a:rPr lang="en-US" sz="4800" dirty="0" err="1">
                <a:solidFill>
                  <a:srgbClr val="0000FF"/>
                </a:solidFill>
                <a:cs typeface="Times New Roman" pitchFamily="18" charset="0"/>
              </a:rPr>
              <a:t>kén</a:t>
            </a:r>
            <a:r>
              <a:rPr lang="en-US" sz="4800" dirty="0">
                <a:solidFill>
                  <a:srgbClr val="0000FF"/>
                </a:solidFill>
                <a:cs typeface="Times New Roman" pitchFamily="18" charset="0"/>
              </a:rPr>
              <a:t> </a:t>
            </a:r>
            <a:r>
              <a:rPr lang="en-US" sz="4800" dirty="0" err="1">
                <a:solidFill>
                  <a:srgbClr val="0000FF"/>
                </a:solidFill>
                <a:cs typeface="Times New Roman" pitchFamily="18" charset="0"/>
              </a:rPr>
              <a:t>bệnh</a:t>
            </a:r>
            <a:r>
              <a:rPr lang="en-US" sz="4800" dirty="0">
                <a:solidFill>
                  <a:srgbClr val="0000FF"/>
                </a:solidFill>
                <a:cs typeface="Times New Roman" pitchFamily="18" charset="0"/>
              </a:rPr>
              <a:t> </a:t>
            </a:r>
            <a:r>
              <a:rPr lang="en-US" sz="4800" dirty="0" err="1">
                <a:solidFill>
                  <a:srgbClr val="0000FF"/>
                </a:solidFill>
                <a:cs typeface="Times New Roman" pitchFamily="18" charset="0"/>
              </a:rPr>
              <a:t>nhân</a:t>
            </a:r>
            <a:r>
              <a:rPr lang="en-US" sz="4800" dirty="0">
                <a:solidFill>
                  <a:srgbClr val="0000FF"/>
                </a:solidFill>
                <a:cs typeface="Times New Roman" pitchFamily="18" charset="0"/>
              </a:rPr>
              <a:t> </a:t>
            </a:r>
            <a:r>
              <a:rPr lang="en-US" sz="4800" dirty="0" err="1">
                <a:solidFill>
                  <a:srgbClr val="0000FF"/>
                </a:solidFill>
                <a:cs typeface="Times New Roman" pitchFamily="18" charset="0"/>
              </a:rPr>
              <a:t>có</a:t>
            </a:r>
            <a:r>
              <a:rPr lang="en-US" sz="4800" dirty="0">
                <a:solidFill>
                  <a:srgbClr val="0000FF"/>
                </a:solidFill>
                <a:cs typeface="Times New Roman" pitchFamily="18" charset="0"/>
              </a:rPr>
              <a:t> </a:t>
            </a:r>
            <a:r>
              <a:rPr lang="en-US" sz="4800" dirty="0" err="1">
                <a:solidFill>
                  <a:srgbClr val="0000FF"/>
                </a:solidFill>
                <a:cs typeface="Times New Roman" pitchFamily="18" charset="0"/>
              </a:rPr>
              <a:t>thể</a:t>
            </a:r>
            <a:r>
              <a:rPr lang="en-US" sz="4800" dirty="0">
                <a:solidFill>
                  <a:srgbClr val="0000FF"/>
                </a:solidFill>
                <a:cs typeface="Times New Roman" pitchFamily="18" charset="0"/>
              </a:rPr>
              <a:t> </a:t>
            </a:r>
            <a:r>
              <a:rPr lang="en-US" sz="4800" dirty="0" err="1">
                <a:solidFill>
                  <a:srgbClr val="0000FF"/>
                </a:solidFill>
                <a:cs typeface="Times New Roman" pitchFamily="18" charset="0"/>
              </a:rPr>
              <a:t>chết</a:t>
            </a:r>
            <a:r>
              <a:rPr lang="en-US" sz="4800" dirty="0">
                <a:solidFill>
                  <a:srgbClr val="0000FF"/>
                </a:solidFill>
                <a:cs typeface="Times New Roman" pitchFamily="18" charset="0"/>
              </a:rPr>
              <a:t> do </a:t>
            </a:r>
            <a:r>
              <a:rPr lang="en-US" sz="4800" u="sng" dirty="0" err="1">
                <a:solidFill>
                  <a:srgbClr val="FF0000"/>
                </a:solidFill>
                <a:cs typeface="Times New Roman" pitchFamily="18" charset="0"/>
              </a:rPr>
              <a:t>suy</a:t>
            </a:r>
            <a:r>
              <a:rPr lang="en-US" sz="4800" dirty="0">
                <a:solidFill>
                  <a:srgbClr val="FF0000"/>
                </a:solidFill>
                <a:cs typeface="Times New Roman" pitchFamily="18" charset="0"/>
              </a:rPr>
              <a:t> </a:t>
            </a:r>
            <a:r>
              <a:rPr lang="en-US" sz="4800" u="sng" dirty="0" err="1">
                <a:solidFill>
                  <a:srgbClr val="FF0000"/>
                </a:solidFill>
                <a:cs typeface="Times New Roman" pitchFamily="18" charset="0"/>
              </a:rPr>
              <a:t>nhược</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đau</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cơ</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và</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liệt</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hô</a:t>
            </a:r>
            <a:r>
              <a:rPr lang="en-US" sz="4800" u="sng" dirty="0">
                <a:solidFill>
                  <a:srgbClr val="FF0000"/>
                </a:solidFill>
                <a:cs typeface="Times New Roman" pitchFamily="18" charset="0"/>
              </a:rPr>
              <a:t> </a:t>
            </a:r>
            <a:r>
              <a:rPr lang="en-US" sz="4800" u="sng" dirty="0" err="1">
                <a:solidFill>
                  <a:srgbClr val="FF0000"/>
                </a:solidFill>
                <a:cs typeface="Times New Roman" pitchFamily="18" charset="0"/>
              </a:rPr>
              <a:t>hấp</a:t>
            </a:r>
            <a:r>
              <a:rPr lang="en-US" sz="4800" dirty="0">
                <a:solidFill>
                  <a:srgbClr val="0000FF"/>
                </a:solidFill>
                <a:cs typeface="Times New Roman" pitchFamily="18" charset="0"/>
              </a:rPr>
              <a:t>. </a:t>
            </a:r>
          </a:p>
        </p:txBody>
      </p:sp>
      <p:sp>
        <p:nvSpPr>
          <p:cNvPr id="14343" name="Line 9"/>
          <p:cNvSpPr>
            <a:spLocks noChangeShapeType="1"/>
          </p:cNvSpPr>
          <p:nvPr/>
        </p:nvSpPr>
        <p:spPr bwMode="auto">
          <a:xfrm>
            <a:off x="2590800" y="2971800"/>
            <a:ext cx="2286000" cy="914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163284" tIns="81642" rIns="163284" bIns="81642"/>
          <a:lstStyle/>
          <a:p>
            <a:endParaRPr lang="en-US"/>
          </a:p>
        </p:txBody>
      </p:sp>
    </p:spTree>
    <p:extLst>
      <p:ext uri="{BB962C8B-B14F-4D97-AF65-F5344CB8AC3E}">
        <p14:creationId xmlns:p14="http://schemas.microsoft.com/office/powerpoint/2010/main" val="9016350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p:cTn id="7" dur="500" fill="hold"/>
                                        <p:tgtEl>
                                          <p:spTgt spid="1945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500" fill="hold"/>
                                        <p:tgtEl>
                                          <p:spTgt spid="19458"/>
                                        </p:tgtEl>
                                        <p:attrNameLst>
                                          <p:attrName>ppt_x</p:attrName>
                                        </p:attrNameLst>
                                      </p:cBhvr>
                                      <p:tavLst>
                                        <p:tav tm="0">
                                          <p:val>
                                            <p:fltVal val="-1"/>
                                          </p:val>
                                        </p:tav>
                                        <p:tav tm="50000">
                                          <p:val>
                                            <p:fltVal val="0.95"/>
                                          </p:val>
                                        </p:tav>
                                        <p:tav tm="100000">
                                          <p:val>
                                            <p:strVal val="#ppt_x"/>
                                          </p:val>
                                        </p:tav>
                                      </p:tavLst>
                                    </p:anim>
                                    <p:anim calcmode="lin" valueType="num">
                                      <p:cBhvr>
                                        <p:cTn id="9" dur="500" fill="hold"/>
                                        <p:tgtEl>
                                          <p:spTgt spid="19458"/>
                                        </p:tgtEl>
                                        <p:attrNameLst>
                                          <p:attrName>ppt_y</p:attrName>
                                        </p:attrNameLst>
                                      </p:cBhvr>
                                      <p:tavLst>
                                        <p:tav tm="0">
                                          <p:val>
                                            <p:strVal val="#ppt_y"/>
                                          </p:val>
                                        </p:tav>
                                        <p:tav tm="100000">
                                          <p:val>
                                            <p:strVal val="#ppt_y"/>
                                          </p:val>
                                        </p:tav>
                                      </p:tavLst>
                                    </p:anim>
                                    <p:animEffect transition="in" filter="fade">
                                      <p:cBhvr>
                                        <p:cTn id="10" dur="500"/>
                                        <p:tgtEl>
                                          <p:spTgt spid="1945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19459"/>
                                        </p:tgtEl>
                                        <p:attrNameLst>
                                          <p:attrName>style.visibility</p:attrName>
                                        </p:attrNameLst>
                                      </p:cBhvr>
                                      <p:to>
                                        <p:strVal val="visible"/>
                                      </p:to>
                                    </p:set>
                                    <p:anim calcmode="lin" valueType="num">
                                      <p:cBhvr>
                                        <p:cTn id="15" dur="500" fill="hold"/>
                                        <p:tgtEl>
                                          <p:spTgt spid="19459"/>
                                        </p:tgtEl>
                                        <p:attrNameLst>
                                          <p:attrName>ppt_w</p:attrName>
                                        </p:attrNameLst>
                                      </p:cBhvr>
                                      <p:tavLst>
                                        <p:tav tm="0">
                                          <p:val>
                                            <p:fltVal val="0"/>
                                          </p:val>
                                        </p:tav>
                                        <p:tav tm="100000">
                                          <p:val>
                                            <p:strVal val="#ppt_w"/>
                                          </p:val>
                                        </p:tav>
                                      </p:tavLst>
                                    </p:anim>
                                    <p:anim calcmode="lin" valueType="num">
                                      <p:cBhvr>
                                        <p:cTn id="16" dur="500" fill="hold"/>
                                        <p:tgtEl>
                                          <p:spTgt spid="19459"/>
                                        </p:tgtEl>
                                        <p:attrNameLst>
                                          <p:attrName>ppt_h</p:attrName>
                                        </p:attrNameLst>
                                      </p:cBhvr>
                                      <p:tavLst>
                                        <p:tav tm="0">
                                          <p:val>
                                            <p:fltVal val="0"/>
                                          </p:val>
                                        </p:tav>
                                        <p:tav tm="100000">
                                          <p:val>
                                            <p:strVal val="#ppt_h"/>
                                          </p:val>
                                        </p:tav>
                                      </p:tavLst>
                                    </p:anim>
                                    <p:animEffect transition="in" filter="fade">
                                      <p:cBhvr>
                                        <p:cTn id="17" dur="500"/>
                                        <p:tgtEl>
                                          <p:spTgt spid="19459"/>
                                        </p:tgtEl>
                                      </p:cBhvr>
                                    </p:animEffect>
                                  </p:childTnLst>
                                </p:cTn>
                              </p:par>
                              <p:par>
                                <p:cTn id="18" presetID="53" presetClass="entr" presetSubtype="0" fill="hold" grpId="0" nodeType="withEffect">
                                  <p:stCondLst>
                                    <p:cond delay="0"/>
                                  </p:stCondLst>
                                  <p:childTnLst>
                                    <p:set>
                                      <p:cBhvr>
                                        <p:cTn id="19" dur="1" fill="hold">
                                          <p:stCondLst>
                                            <p:cond delay="0"/>
                                          </p:stCondLst>
                                        </p:cTn>
                                        <p:tgtEl>
                                          <p:spTgt spid="19460"/>
                                        </p:tgtEl>
                                        <p:attrNameLst>
                                          <p:attrName>style.visibility</p:attrName>
                                        </p:attrNameLst>
                                      </p:cBhvr>
                                      <p:to>
                                        <p:strVal val="visible"/>
                                      </p:to>
                                    </p:set>
                                    <p:anim calcmode="lin" valueType="num">
                                      <p:cBhvr>
                                        <p:cTn id="20" dur="500" fill="hold"/>
                                        <p:tgtEl>
                                          <p:spTgt spid="19460"/>
                                        </p:tgtEl>
                                        <p:attrNameLst>
                                          <p:attrName>ppt_w</p:attrName>
                                        </p:attrNameLst>
                                      </p:cBhvr>
                                      <p:tavLst>
                                        <p:tav tm="0">
                                          <p:val>
                                            <p:fltVal val="0"/>
                                          </p:val>
                                        </p:tav>
                                        <p:tav tm="100000">
                                          <p:val>
                                            <p:strVal val="#ppt_w"/>
                                          </p:val>
                                        </p:tav>
                                      </p:tavLst>
                                    </p:anim>
                                    <p:anim calcmode="lin" valueType="num">
                                      <p:cBhvr>
                                        <p:cTn id="21" dur="500" fill="hold"/>
                                        <p:tgtEl>
                                          <p:spTgt spid="19460"/>
                                        </p:tgtEl>
                                        <p:attrNameLst>
                                          <p:attrName>ppt_h</p:attrName>
                                        </p:attrNameLst>
                                      </p:cBhvr>
                                      <p:tavLst>
                                        <p:tav tm="0">
                                          <p:val>
                                            <p:fltVal val="0"/>
                                          </p:val>
                                        </p:tav>
                                        <p:tav tm="100000">
                                          <p:val>
                                            <p:strVal val="#ppt_h"/>
                                          </p:val>
                                        </p:tav>
                                      </p:tavLst>
                                    </p:anim>
                                    <p:animEffect transition="in" filter="fade">
                                      <p:cBhvr>
                                        <p:cTn id="22" dur="500"/>
                                        <p:tgtEl>
                                          <p:spTgt spid="1946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464"/>
                                        </p:tgtEl>
                                        <p:attrNameLst>
                                          <p:attrName>style.visibility</p:attrName>
                                        </p:attrNameLst>
                                      </p:cBhvr>
                                      <p:to>
                                        <p:strVal val="visible"/>
                                      </p:to>
                                    </p:set>
                                    <p:animEffect transition="in" filter="randombar(horizontal)">
                                      <p:cBhvr>
                                        <p:cTn id="27" dur="500"/>
                                        <p:tgtEl>
                                          <p:spTgt spid="19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P spid="1946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8" name="Picture 12" descr="giuntr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0" y="1440656"/>
            <a:ext cx="9601200" cy="768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9" name="Text Box 13"/>
          <p:cNvSpPr txBox="1">
            <a:spLocks noChangeArrowheads="1"/>
          </p:cNvSpPr>
          <p:nvPr/>
        </p:nvSpPr>
        <p:spPr bwMode="auto">
          <a:xfrm>
            <a:off x="152400" y="658558"/>
            <a:ext cx="18135600" cy="90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spcBef>
                <a:spcPct val="50000"/>
              </a:spcBef>
            </a:pPr>
            <a:r>
              <a:rPr lang="en-US" sz="4800" dirty="0">
                <a:solidFill>
                  <a:srgbClr val="0000FF"/>
                </a:solidFill>
                <a:latin typeface="Arial" charset="0"/>
              </a:rPr>
              <a:t>- </a:t>
            </a:r>
            <a:r>
              <a:rPr lang="en-US" sz="4800" dirty="0" err="1">
                <a:solidFill>
                  <a:srgbClr val="0000FF"/>
                </a:solidFill>
                <a:latin typeface="Arial" charset="0"/>
              </a:rPr>
              <a:t>Quan</a:t>
            </a:r>
            <a:r>
              <a:rPr lang="en-US" sz="4800" dirty="0">
                <a:solidFill>
                  <a:srgbClr val="0000FF"/>
                </a:solidFill>
                <a:latin typeface="Arial" charset="0"/>
              </a:rPr>
              <a:t> </a:t>
            </a:r>
            <a:r>
              <a:rPr lang="en-US" sz="4800" dirty="0" err="1">
                <a:solidFill>
                  <a:srgbClr val="0000FF"/>
                </a:solidFill>
                <a:latin typeface="Arial" charset="0"/>
              </a:rPr>
              <a:t>sát</a:t>
            </a:r>
            <a:r>
              <a:rPr lang="en-US" sz="4800" dirty="0">
                <a:solidFill>
                  <a:srgbClr val="0000FF"/>
                </a:solidFill>
                <a:latin typeface="Arial" charset="0"/>
              </a:rPr>
              <a:t> </a:t>
            </a:r>
            <a:r>
              <a:rPr lang="en-US" sz="4800" dirty="0" err="1">
                <a:solidFill>
                  <a:srgbClr val="0000FF"/>
                </a:solidFill>
                <a:latin typeface="Arial" charset="0"/>
              </a:rPr>
              <a:t>một</a:t>
            </a:r>
            <a:r>
              <a:rPr lang="en-US" sz="4800" dirty="0">
                <a:solidFill>
                  <a:srgbClr val="0000FF"/>
                </a:solidFill>
                <a:latin typeface="Arial" charset="0"/>
              </a:rPr>
              <a:t> </a:t>
            </a:r>
            <a:r>
              <a:rPr lang="en-US" sz="4800" dirty="0" err="1">
                <a:solidFill>
                  <a:srgbClr val="0000FF"/>
                </a:solidFill>
                <a:latin typeface="Arial" charset="0"/>
              </a:rPr>
              <a:t>số</a:t>
            </a:r>
            <a:r>
              <a:rPr lang="en-US" sz="4800" dirty="0">
                <a:solidFill>
                  <a:srgbClr val="0000FF"/>
                </a:solidFill>
                <a:latin typeface="Arial" charset="0"/>
              </a:rPr>
              <a:t> </a:t>
            </a:r>
            <a:r>
              <a:rPr lang="en-US" sz="4800" dirty="0" err="1">
                <a:solidFill>
                  <a:srgbClr val="0000FF"/>
                </a:solidFill>
                <a:latin typeface="Arial" charset="0"/>
              </a:rPr>
              <a:t>tác</a:t>
            </a:r>
            <a:r>
              <a:rPr lang="en-US" sz="4800" dirty="0">
                <a:solidFill>
                  <a:srgbClr val="0000FF"/>
                </a:solidFill>
                <a:latin typeface="Arial" charset="0"/>
              </a:rPr>
              <a:t> </a:t>
            </a:r>
            <a:r>
              <a:rPr lang="en-US" sz="4800" dirty="0" err="1">
                <a:solidFill>
                  <a:srgbClr val="0000FF"/>
                </a:solidFill>
                <a:latin typeface="Arial" charset="0"/>
              </a:rPr>
              <a:t>hại</a:t>
            </a:r>
            <a:r>
              <a:rPr lang="en-US" sz="4800" dirty="0">
                <a:solidFill>
                  <a:srgbClr val="0000FF"/>
                </a:solidFill>
                <a:latin typeface="Arial" charset="0"/>
              </a:rPr>
              <a:t> </a:t>
            </a:r>
            <a:r>
              <a:rPr lang="en-US" sz="4800" dirty="0" err="1">
                <a:solidFill>
                  <a:srgbClr val="0000FF"/>
                </a:solidFill>
                <a:latin typeface="Arial" charset="0"/>
              </a:rPr>
              <a:t>của</a:t>
            </a:r>
            <a:r>
              <a:rPr lang="en-US" sz="4800" dirty="0">
                <a:solidFill>
                  <a:srgbClr val="0000FF"/>
                </a:solidFill>
                <a:latin typeface="Arial" charset="0"/>
              </a:rPr>
              <a:t> </a:t>
            </a:r>
            <a:r>
              <a:rPr lang="en-US" sz="4800" dirty="0" err="1">
                <a:solidFill>
                  <a:srgbClr val="0000FF"/>
                </a:solidFill>
                <a:latin typeface="Arial" charset="0"/>
              </a:rPr>
              <a:t>giun</a:t>
            </a:r>
            <a:r>
              <a:rPr lang="en-US" sz="4800" dirty="0">
                <a:solidFill>
                  <a:srgbClr val="0000FF"/>
                </a:solidFill>
                <a:latin typeface="Arial" charset="0"/>
              </a:rPr>
              <a:t> </a:t>
            </a:r>
            <a:r>
              <a:rPr lang="en-US" sz="4800" dirty="0" err="1">
                <a:solidFill>
                  <a:srgbClr val="0000FF"/>
                </a:solidFill>
                <a:latin typeface="Arial" charset="0"/>
              </a:rPr>
              <a:t>tròn</a:t>
            </a:r>
            <a:r>
              <a:rPr lang="en-US" sz="4800" dirty="0">
                <a:solidFill>
                  <a:srgbClr val="0000FF"/>
                </a:solidFill>
                <a:latin typeface="Arial" charset="0"/>
              </a:rPr>
              <a:t> </a:t>
            </a:r>
            <a:r>
              <a:rPr lang="en-US" sz="4800" dirty="0" err="1">
                <a:solidFill>
                  <a:srgbClr val="0000FF"/>
                </a:solidFill>
                <a:latin typeface="Arial" charset="0"/>
              </a:rPr>
              <a:t>trên</a:t>
            </a:r>
            <a:r>
              <a:rPr lang="en-US" sz="4800" dirty="0">
                <a:solidFill>
                  <a:srgbClr val="0000FF"/>
                </a:solidFill>
                <a:latin typeface="Arial" charset="0"/>
              </a:rPr>
              <a:t> </a:t>
            </a:r>
            <a:r>
              <a:rPr lang="en-US" sz="4800" dirty="0" err="1">
                <a:solidFill>
                  <a:srgbClr val="0000FF"/>
                </a:solidFill>
                <a:latin typeface="Arial" charset="0"/>
              </a:rPr>
              <a:t>động</a:t>
            </a:r>
            <a:r>
              <a:rPr lang="en-US" sz="4800" dirty="0">
                <a:solidFill>
                  <a:srgbClr val="0000FF"/>
                </a:solidFill>
                <a:latin typeface="Arial" charset="0"/>
              </a:rPr>
              <a:t> </a:t>
            </a:r>
            <a:r>
              <a:rPr lang="en-US" sz="4800" dirty="0" err="1">
                <a:solidFill>
                  <a:srgbClr val="0000FF"/>
                </a:solidFill>
                <a:latin typeface="Arial" charset="0"/>
              </a:rPr>
              <a:t>vật</a:t>
            </a:r>
            <a:r>
              <a:rPr lang="en-US" sz="4800" dirty="0">
                <a:solidFill>
                  <a:srgbClr val="0000FF"/>
                </a:solidFill>
                <a:latin typeface="Arial" charset="0"/>
              </a:rPr>
              <a:t> </a:t>
            </a:r>
            <a:r>
              <a:rPr lang="en-US" sz="4800" dirty="0" err="1">
                <a:solidFill>
                  <a:srgbClr val="0000FF"/>
                </a:solidFill>
                <a:latin typeface="Arial" charset="0"/>
              </a:rPr>
              <a:t>khác</a:t>
            </a:r>
            <a:endParaRPr lang="en-US" sz="4800" dirty="0">
              <a:solidFill>
                <a:srgbClr val="0000FF"/>
              </a:solidFill>
              <a:latin typeface="Arial" charset="0"/>
            </a:endParaRPr>
          </a:p>
        </p:txBody>
      </p:sp>
      <p:pic>
        <p:nvPicPr>
          <p:cNvPr id="45070" name="ctl00_MainContentPlaceHolder_ucNewsDetail_imgNews" descr="catragiuntr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6" y="1669255"/>
            <a:ext cx="85344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1" name="Text Box 15"/>
          <p:cNvSpPr txBox="1">
            <a:spLocks noChangeArrowheads="1"/>
          </p:cNvSpPr>
          <p:nvPr/>
        </p:nvSpPr>
        <p:spPr bwMode="auto">
          <a:xfrm>
            <a:off x="152400" y="5214937"/>
            <a:ext cx="8382000" cy="436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a:r>
              <a:rPr lang="en-US" sz="3900">
                <a:solidFill>
                  <a:srgbClr val="0000FF"/>
                </a:solidFill>
                <a:latin typeface="Arial" charset="0"/>
              </a:rPr>
              <a:t>- Nguồn nước không qua xử lý, bị ô nhiễm, trong nước có nhiều trứng giun làm cá bị bệnh.</a:t>
            </a:r>
          </a:p>
          <a:p>
            <a:pPr algn="just"/>
            <a:r>
              <a:rPr lang="en-US" sz="3900">
                <a:solidFill>
                  <a:srgbClr val="0000FF"/>
                </a:solidFill>
                <a:latin typeface="Arial" charset="0"/>
              </a:rPr>
              <a:t> Giun tròn lấy chất dinh dưỡng làm tổn thương da, đuôi, ruột... ảnh hưởng tới quá trình phát dục ở cá làm cá chậm lớn.</a:t>
            </a:r>
          </a:p>
        </p:txBody>
      </p:sp>
      <p:pic>
        <p:nvPicPr>
          <p:cNvPr id="45072" name="Picture 16" descr="cc9vong-doi-1412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83555"/>
            <a:ext cx="8686800" cy="732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73" name="Text Box 17"/>
          <p:cNvSpPr txBox="1">
            <a:spLocks noChangeArrowheads="1"/>
          </p:cNvSpPr>
          <p:nvPr/>
        </p:nvSpPr>
        <p:spPr bwMode="auto">
          <a:xfrm>
            <a:off x="152400" y="8298655"/>
            <a:ext cx="8382000" cy="826598"/>
          </a:xfrm>
          <a:prstGeom prst="rect">
            <a:avLst/>
          </a:prstGeom>
          <a:gradFill rotWithShape="1">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spcBef>
                <a:spcPct val="50000"/>
              </a:spcBef>
            </a:pPr>
            <a:r>
              <a:rPr lang="en-US" sz="4300">
                <a:solidFill>
                  <a:srgbClr val="0000FF"/>
                </a:solidFill>
                <a:latin typeface="Arial" charset="0"/>
              </a:rPr>
              <a:t>Vòng đời giun kí sinh ở chó</a:t>
            </a:r>
          </a:p>
        </p:txBody>
      </p:sp>
    </p:spTree>
    <p:extLst>
      <p:ext uri="{BB962C8B-B14F-4D97-AF65-F5344CB8AC3E}">
        <p14:creationId xmlns:p14="http://schemas.microsoft.com/office/powerpoint/2010/main" val="20782707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5069"/>
                                        </p:tgtEl>
                                        <p:attrNameLst>
                                          <p:attrName>style.visibility</p:attrName>
                                        </p:attrNameLst>
                                      </p:cBhvr>
                                      <p:to>
                                        <p:strVal val="visible"/>
                                      </p:to>
                                    </p:set>
                                    <p:animEffect transition="in" filter="randombar(horizontal)">
                                      <p:cBhvr>
                                        <p:cTn id="7" dur="500"/>
                                        <p:tgtEl>
                                          <p:spTgt spid="45069"/>
                                        </p:tgtEl>
                                      </p:cBhvr>
                                    </p:animEffect>
                                  </p:childTnLst>
                                </p:cTn>
                              </p:par>
                              <p:par>
                                <p:cTn id="8" presetID="14" presetClass="entr" presetSubtype="10" fill="hold" nodeType="withEffect">
                                  <p:stCondLst>
                                    <p:cond delay="0"/>
                                  </p:stCondLst>
                                  <p:childTnLst>
                                    <p:set>
                                      <p:cBhvr>
                                        <p:cTn id="9" dur="1" fill="hold">
                                          <p:stCondLst>
                                            <p:cond delay="0"/>
                                          </p:stCondLst>
                                        </p:cTn>
                                        <p:tgtEl>
                                          <p:spTgt spid="45070"/>
                                        </p:tgtEl>
                                        <p:attrNameLst>
                                          <p:attrName>style.visibility</p:attrName>
                                        </p:attrNameLst>
                                      </p:cBhvr>
                                      <p:to>
                                        <p:strVal val="visible"/>
                                      </p:to>
                                    </p:set>
                                    <p:animEffect transition="in" filter="randombar(horizontal)">
                                      <p:cBhvr>
                                        <p:cTn id="10" dur="500"/>
                                        <p:tgtEl>
                                          <p:spTgt spid="45070"/>
                                        </p:tgtEl>
                                      </p:cBhvr>
                                    </p:animEffect>
                                  </p:childTnLst>
                                </p:cTn>
                              </p:par>
                              <p:par>
                                <p:cTn id="11" presetID="14" presetClass="entr" presetSubtype="10" fill="hold" nodeType="withEffect">
                                  <p:stCondLst>
                                    <p:cond delay="0"/>
                                  </p:stCondLst>
                                  <p:childTnLst>
                                    <p:set>
                                      <p:cBhvr>
                                        <p:cTn id="12" dur="1" fill="hold">
                                          <p:stCondLst>
                                            <p:cond delay="0"/>
                                          </p:stCondLst>
                                        </p:cTn>
                                        <p:tgtEl>
                                          <p:spTgt spid="45068"/>
                                        </p:tgtEl>
                                        <p:attrNameLst>
                                          <p:attrName>style.visibility</p:attrName>
                                        </p:attrNameLst>
                                      </p:cBhvr>
                                      <p:to>
                                        <p:strVal val="visible"/>
                                      </p:to>
                                    </p:set>
                                    <p:animEffect transition="in" filter="randombar(horizontal)">
                                      <p:cBhvr>
                                        <p:cTn id="13" dur="500"/>
                                        <p:tgtEl>
                                          <p:spTgt spid="4506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45071"/>
                                        </p:tgtEl>
                                        <p:attrNameLst>
                                          <p:attrName>style.visibility</p:attrName>
                                        </p:attrNameLst>
                                      </p:cBhvr>
                                      <p:to>
                                        <p:strVal val="visible"/>
                                      </p:to>
                                    </p:set>
                                    <p:anim calcmode="lin" valueType="num">
                                      <p:cBhvr>
                                        <p:cTn id="18" dur="500" fill="hold"/>
                                        <p:tgtEl>
                                          <p:spTgt spid="45071"/>
                                        </p:tgtEl>
                                        <p:attrNameLst>
                                          <p:attrName>ppt_w</p:attrName>
                                        </p:attrNameLst>
                                      </p:cBhvr>
                                      <p:tavLst>
                                        <p:tav tm="0">
                                          <p:val>
                                            <p:fltVal val="0"/>
                                          </p:val>
                                        </p:tav>
                                        <p:tav tm="100000">
                                          <p:val>
                                            <p:strVal val="#ppt_w"/>
                                          </p:val>
                                        </p:tav>
                                      </p:tavLst>
                                    </p:anim>
                                    <p:anim calcmode="lin" valueType="num">
                                      <p:cBhvr>
                                        <p:cTn id="19" dur="500" fill="hold"/>
                                        <p:tgtEl>
                                          <p:spTgt spid="45071"/>
                                        </p:tgtEl>
                                        <p:attrNameLst>
                                          <p:attrName>ppt_h</p:attrName>
                                        </p:attrNameLst>
                                      </p:cBhvr>
                                      <p:tavLst>
                                        <p:tav tm="0">
                                          <p:val>
                                            <p:fltVal val="0"/>
                                          </p:val>
                                        </p:tav>
                                        <p:tav tm="100000">
                                          <p:val>
                                            <p:strVal val="#ppt_h"/>
                                          </p:val>
                                        </p:tav>
                                      </p:tavLst>
                                    </p:anim>
                                    <p:animEffect transition="in" filter="fade">
                                      <p:cBhvr>
                                        <p:cTn id="20" dur="500"/>
                                        <p:tgtEl>
                                          <p:spTgt spid="4507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4507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5071"/>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450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9" grpId="0"/>
      <p:bldP spid="45071" grpId="0"/>
      <p:bldP spid="45071" grpId="1"/>
      <p:bldP spid="4507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6497" descr="TIẾT CANH"/>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106400" y="1371600"/>
            <a:ext cx="51816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06498" descr="làm ruộ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86500"/>
            <a:ext cx="56388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106499" descr="Nghich đất bẩ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44400" y="6286500"/>
            <a:ext cx="5819776"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106500" descr="Chơi với thú cư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08676" y="6286500"/>
            <a:ext cx="6296024"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06501" descr="Nhiễm sán lá gan do ăn thức ăn số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 y="1485901"/>
            <a:ext cx="5746750" cy="438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06502" descr="Gỏi cá"/>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1485900"/>
            <a:ext cx="7010400"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Rectangle 106503"/>
          <p:cNvSpPr>
            <a:spLocks noChangeArrowheads="1"/>
          </p:cNvSpPr>
          <p:nvPr/>
        </p:nvSpPr>
        <p:spPr bwMode="auto">
          <a:xfrm>
            <a:off x="609600" y="0"/>
            <a:ext cx="17068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nchor="ctr"/>
          <a:lstStyle/>
          <a:p>
            <a:pPr algn="ctr" eaLnBrk="1" hangingPunct="1"/>
            <a:r>
              <a:rPr lang="en-US" altLang="en-US" sz="6400" u="sng" dirty="0" err="1">
                <a:solidFill>
                  <a:schemeClr val="accent2"/>
                </a:solidFill>
                <a:latin typeface="Times New Roman" pitchFamily="18" charset="0"/>
              </a:rPr>
              <a:t>Một</a:t>
            </a:r>
            <a:r>
              <a:rPr lang="en-US" altLang="en-US" sz="6400" u="sng" dirty="0">
                <a:solidFill>
                  <a:schemeClr val="accent2"/>
                </a:solidFill>
                <a:latin typeface="Times New Roman" pitchFamily="18" charset="0"/>
              </a:rPr>
              <a:t> </a:t>
            </a:r>
            <a:r>
              <a:rPr lang="en-US" altLang="en-US" sz="6400" u="sng" dirty="0" err="1">
                <a:solidFill>
                  <a:schemeClr val="accent2"/>
                </a:solidFill>
                <a:latin typeface="Times New Roman" pitchFamily="18" charset="0"/>
              </a:rPr>
              <a:t>số</a:t>
            </a:r>
            <a:r>
              <a:rPr lang="en-US" altLang="en-US" sz="6400" u="sng" dirty="0">
                <a:solidFill>
                  <a:schemeClr val="accent2"/>
                </a:solidFill>
                <a:latin typeface="Times New Roman" pitchFamily="18" charset="0"/>
              </a:rPr>
              <a:t> </a:t>
            </a:r>
            <a:r>
              <a:rPr lang="en-US" altLang="en-US" sz="6400" b="1" u="sng" dirty="0" err="1">
                <a:solidFill>
                  <a:srgbClr val="FF0000"/>
                </a:solidFill>
                <a:latin typeface="Times New Roman" pitchFamily="18" charset="0"/>
                <a:hlinkClick r:id="rId8" action="ppaction://hlinksldjump"/>
              </a:rPr>
              <a:t>nguyên</a:t>
            </a:r>
            <a:r>
              <a:rPr lang="en-US" altLang="en-US" sz="6400" b="1" u="sng" dirty="0">
                <a:solidFill>
                  <a:srgbClr val="FF0000"/>
                </a:solidFill>
                <a:latin typeface="Times New Roman" pitchFamily="18" charset="0"/>
                <a:hlinkClick r:id="rId8" action="ppaction://hlinksldjump"/>
              </a:rPr>
              <a:t> </a:t>
            </a:r>
            <a:r>
              <a:rPr lang="en-US" altLang="en-US" sz="6400" b="1" u="sng" dirty="0" err="1">
                <a:solidFill>
                  <a:srgbClr val="FF0000"/>
                </a:solidFill>
                <a:latin typeface="Times New Roman" pitchFamily="18" charset="0"/>
                <a:hlinkClick r:id="rId8" action="ppaction://hlinksldjump"/>
              </a:rPr>
              <a:t>nhân</a:t>
            </a:r>
            <a:r>
              <a:rPr lang="en-US" altLang="en-US" sz="6400" u="sng" dirty="0">
                <a:solidFill>
                  <a:schemeClr val="accent2"/>
                </a:solidFill>
                <a:latin typeface="Times New Roman" pitchFamily="18" charset="0"/>
                <a:hlinkClick r:id="rId8" action="ppaction://hlinksldjump"/>
              </a:rPr>
              <a:t> </a:t>
            </a:r>
            <a:r>
              <a:rPr lang="en-US" altLang="en-US" sz="6400" u="sng" dirty="0" err="1">
                <a:solidFill>
                  <a:schemeClr val="accent2"/>
                </a:solidFill>
                <a:latin typeface="Times New Roman" pitchFamily="18" charset="0"/>
              </a:rPr>
              <a:t>dẫn</a:t>
            </a:r>
            <a:r>
              <a:rPr lang="en-US" altLang="en-US" sz="6400" u="sng" dirty="0">
                <a:solidFill>
                  <a:schemeClr val="accent2"/>
                </a:solidFill>
                <a:latin typeface="Times New Roman" pitchFamily="18" charset="0"/>
              </a:rPr>
              <a:t> </a:t>
            </a:r>
            <a:r>
              <a:rPr lang="en-US" altLang="en-US" sz="6400" u="sng" dirty="0" err="1">
                <a:solidFill>
                  <a:schemeClr val="accent2"/>
                </a:solidFill>
                <a:latin typeface="Times New Roman" pitchFamily="18" charset="0"/>
              </a:rPr>
              <a:t>đến</a:t>
            </a:r>
            <a:r>
              <a:rPr lang="en-US" altLang="en-US" sz="6400" u="sng" dirty="0">
                <a:solidFill>
                  <a:schemeClr val="accent2"/>
                </a:solidFill>
                <a:latin typeface="Times New Roman" pitchFamily="18" charset="0"/>
              </a:rPr>
              <a:t> </a:t>
            </a:r>
            <a:r>
              <a:rPr lang="en-US" altLang="en-US" sz="6400" u="sng" dirty="0" err="1">
                <a:solidFill>
                  <a:schemeClr val="accent2"/>
                </a:solidFill>
                <a:latin typeface="Times New Roman" pitchFamily="18" charset="0"/>
              </a:rPr>
              <a:t>mắc</a:t>
            </a:r>
            <a:r>
              <a:rPr lang="en-US" altLang="en-US" sz="6400" u="sng" dirty="0">
                <a:solidFill>
                  <a:schemeClr val="accent2"/>
                </a:solidFill>
                <a:latin typeface="Times New Roman" pitchFamily="18" charset="0"/>
              </a:rPr>
              <a:t> </a:t>
            </a:r>
            <a:r>
              <a:rPr lang="en-US" altLang="en-US" sz="6400" u="sng" dirty="0" err="1">
                <a:solidFill>
                  <a:schemeClr val="accent2"/>
                </a:solidFill>
                <a:latin typeface="Times New Roman" pitchFamily="18" charset="0"/>
              </a:rPr>
              <a:t>bệnh</a:t>
            </a:r>
            <a:r>
              <a:rPr lang="en-US" altLang="en-US" sz="6400" u="sng" dirty="0">
                <a:solidFill>
                  <a:schemeClr val="accent2"/>
                </a:solidFill>
                <a:latin typeface="Times New Roman" pitchFamily="18" charset="0"/>
              </a:rPr>
              <a:t> </a:t>
            </a:r>
          </a:p>
        </p:txBody>
      </p:sp>
    </p:spTree>
    <p:extLst>
      <p:ext uri="{BB962C8B-B14F-4D97-AF65-F5344CB8AC3E}">
        <p14:creationId xmlns:p14="http://schemas.microsoft.com/office/powerpoint/2010/main" val="1492531089"/>
      </p:ext>
    </p:extLst>
  </p:cSld>
  <p:clrMapOvr>
    <a:masterClrMapping/>
  </p:clrMapOvr>
  <p:transition spd="slow">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endParaRPr lang="en-US" altLang="en-US" smtClean="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151" y="261938"/>
            <a:ext cx="17608550" cy="10101263"/>
          </a:xfrm>
        </p:spPr>
      </p:pic>
    </p:spTree>
    <p:extLst>
      <p:ext uri="{BB962C8B-B14F-4D97-AF65-F5344CB8AC3E}">
        <p14:creationId xmlns:p14="http://schemas.microsoft.com/office/powerpoint/2010/main" val="39151719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42900"/>
            <a:ext cx="18288000" cy="10287000"/>
            <a:chOff x="0" y="0"/>
            <a:chExt cx="24384000" cy="13716000"/>
          </a:xfrm>
        </p:grpSpPr>
        <p:pic>
          <p:nvPicPr>
            <p:cNvPr id="3" name="Picture 3"/>
            <p:cNvPicPr>
              <a:picLocks noChangeAspect="1"/>
            </p:cNvPicPr>
            <p:nvPr/>
          </p:nvPicPr>
          <p:blipFill>
            <a:blip r:embed="rId2"/>
            <a:srcRect t="31250" b="31250"/>
            <a:stretch>
              <a:fillRect/>
            </a:stretch>
          </p:blipFill>
          <p:spPr>
            <a:xfrm>
              <a:off x="0" y="0"/>
              <a:ext cx="24384000" cy="13716000"/>
            </a:xfrm>
            <a:prstGeom prst="rect">
              <a:avLst/>
            </a:prstGeom>
          </p:spPr>
        </p:pic>
      </p:grpSp>
      <p:sp>
        <p:nvSpPr>
          <p:cNvPr id="4" name="TextBox 4"/>
          <p:cNvSpPr txBox="1"/>
          <p:nvPr/>
        </p:nvSpPr>
        <p:spPr>
          <a:xfrm>
            <a:off x="1524000" y="0"/>
            <a:ext cx="16073697" cy="10464403"/>
          </a:xfrm>
          <a:prstGeom prst="rect">
            <a:avLst/>
          </a:prstGeom>
        </p:spPr>
        <p:txBody>
          <a:bodyPr wrap="square" lIns="0" tIns="0" rIns="0" bIns="0" rtlCol="0" anchor="t">
            <a:spAutoFit/>
          </a:bodyPr>
          <a:lstStyle/>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dài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xứng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biệt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đầu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thân</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Một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a:t>
            </a:r>
          </a:p>
          <a:p>
            <a:pPr algn="just"/>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Giun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dẹp</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cơ</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thể</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mềm</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và</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dẹp</a:t>
            </a:r>
            <a:endParaRPr lang="en-US" sz="4000" dirty="0">
              <a:latin typeface="Times New Roman" pitchFamily="18" charset="0"/>
              <a:cs typeface="Times New Roman" pitchFamily="18" charset="0"/>
            </a:endParaRPr>
          </a:p>
          <a:p>
            <a:pPr algn="just"/>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Giun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tròn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cơ</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thể</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hình</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ống</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thuôn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hai</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đầu</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không</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cân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đối</a:t>
            </a:r>
            <a:r>
              <a:rPr lang="en-US" sz="4000" i="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algn="just"/>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Giun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đốt</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cơ</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thể</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dài</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phân</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đốt</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có</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các</a:t>
            </a:r>
            <a:r>
              <a:rPr lang="en-US" sz="4000" i="1" dirty="0">
                <a:latin typeface="Times New Roman" pitchFamily="18" charset="0"/>
                <a:cs typeface="Times New Roman" pitchFamily="18" charset="0"/>
              </a:rPr>
              <a:t> </a:t>
            </a:r>
            <a:r>
              <a:rPr lang="en-US" sz="4000" i="1" dirty="0" err="1">
                <a:latin typeface="Times New Roman" pitchFamily="18" charset="0"/>
                <a:cs typeface="Times New Roman" pitchFamily="18" charset="0"/>
              </a:rPr>
              <a:t>đôi</a:t>
            </a:r>
            <a:r>
              <a:rPr lang="en-US" sz="4000" i="1" dirty="0">
                <a:latin typeface="Times New Roman" pitchFamily="18" charset="0"/>
                <a:cs typeface="Times New Roman" pitchFamily="18" charset="0"/>
              </a:rPr>
              <a:t> chi </a:t>
            </a:r>
            <a:r>
              <a:rPr lang="en-US" sz="4000" i="1" dirty="0" err="1">
                <a:latin typeface="Times New Roman" pitchFamily="18" charset="0"/>
                <a:cs typeface="Times New Roman" pitchFamily="18" charset="0"/>
              </a:rPr>
              <a:t>bên</a:t>
            </a:r>
            <a:r>
              <a:rPr lang="en-US" sz="4000" i="1" dirty="0">
                <a:latin typeface="Times New Roman" pitchFamily="18" charset="0"/>
                <a:cs typeface="Times New Roman" pitchFamily="18" charset="0"/>
              </a:rPr>
              <a:t>.</a:t>
            </a:r>
            <a:endParaRPr lang="en-US" sz="4000" dirty="0">
              <a:latin typeface="Times New Roman" pitchFamily="18" charset="0"/>
              <a:cs typeface="Times New Roman" pitchFamily="18" charset="0"/>
            </a:endParaRP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về</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hình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kích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thước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a:t>
            </a:r>
          </a:p>
          <a:p>
            <a:pPr algn="just"/>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Vai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trò</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thức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súc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cầm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làm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đất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xốp</a:t>
            </a:r>
            <a:r>
              <a:rPr lang="en-US" sz="4000" dirty="0">
                <a:latin typeface="Times New Roman" pitchFamily="18" charset="0"/>
                <a:cs typeface="Times New Roman" pitchFamily="18" charset="0"/>
              </a:rPr>
              <a:t>…</a:t>
            </a:r>
          </a:p>
          <a:p>
            <a:pPr algn="just"/>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Một</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số</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bệnh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của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bệnh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và</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động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vật</a:t>
            </a:r>
            <a:r>
              <a:rPr lang="en-US" sz="4000" dirty="0" smtClean="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phòng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tránh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bệnh</a:t>
            </a:r>
            <a:r>
              <a:rPr lang="en-US" sz="4000" dirty="0">
                <a:latin typeface="Times New Roman" pitchFamily="18" charset="0"/>
                <a:cs typeface="Times New Roman" pitchFamily="18" charset="0"/>
              </a:rPr>
              <a:t> do </a:t>
            </a:r>
            <a:r>
              <a:rPr lang="en-US" sz="4000" dirty="0" err="1">
                <a:latin typeface="Times New Roman" pitchFamily="18" charset="0"/>
                <a:cs typeface="Times New Roman" pitchFamily="18" charset="0"/>
              </a:rPr>
              <a:t>sán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đũa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gây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nên</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trường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định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kì</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hằng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ngày</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uống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đồ</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đồ</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ăn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hợp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vệ</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nem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sống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loại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gỏi</a:t>
            </a:r>
            <a:r>
              <a:rPr lang="en-US" sz="4000" dirty="0">
                <a:latin typeface="Times New Roman" pitchFamily="18" charset="0"/>
                <a:cs typeface="Times New Roman" pitchFamily="18" charset="0"/>
              </a:rPr>
              <a:t>,…</a:t>
            </a:r>
          </a:p>
          <a:p>
            <a:pPr algn="just"/>
            <a:r>
              <a:rPr lang="en-US" sz="4000" dirty="0">
                <a:latin typeface="Times New Roman" pitchFamily="18" charset="0"/>
                <a:cs typeface="Times New Roman" pitchFamily="18" charset="0"/>
              </a:rPr>
              <a:t> + </a:t>
            </a:r>
            <a:r>
              <a:rPr lang="en-US" sz="4000" dirty="0" err="1">
                <a:latin typeface="Times New Roman" pitchFamily="18" charset="0"/>
                <a:cs typeface="Times New Roman" pitchFamily="18" charset="0"/>
              </a:rPr>
              <a:t>Tẩy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giun</a:t>
            </a:r>
            <a:r>
              <a:rPr lang="en-US" sz="4000" dirty="0">
                <a:latin typeface="Times New Roman" pitchFamily="18" charset="0"/>
                <a:cs typeface="Times New Roman" pitchFamily="18" charset="0"/>
              </a:rPr>
              <a:t> 2 </a:t>
            </a:r>
            <a:r>
              <a:rPr lang="en-US" sz="4000" dirty="0" err="1">
                <a:latin typeface="Times New Roman" pitchFamily="18" charset="0"/>
                <a:cs typeface="Times New Roman" pitchFamily="18" charset="0"/>
              </a:rPr>
              <a:t>lần</a:t>
            </a:r>
            <a:r>
              <a:rPr lang="en-US" sz="4000" dirty="0">
                <a:latin typeface="Times New Roman" pitchFamily="18" charset="0"/>
                <a:cs typeface="Times New Roman" pitchFamily="18" charset="0"/>
              </a:rPr>
              <a:t>/</a:t>
            </a:r>
            <a:r>
              <a:rPr lang="en-US" sz="4000" dirty="0" err="1">
                <a:latin typeface="Times New Roman" pitchFamily="18" charset="0"/>
                <a:cs typeface="Times New Roman" pitchFamily="18" charset="0"/>
              </a:rPr>
              <a:t>năm</a:t>
            </a:r>
            <a:r>
              <a:rPr lang="en-US" sz="4000" dirty="0">
                <a:latin typeface="Times New Roman" pitchFamily="18" charset="0"/>
                <a:cs typeface="Times New Roman" pitchFamily="18" charset="0"/>
              </a:rPr>
              <a:t>.</a:t>
            </a:r>
          </a:p>
          <a:p>
            <a:pPr marL="571500" indent="-571500" algn="just">
              <a:buFontTx/>
              <a:buChar char="-"/>
            </a:pPr>
            <a:endParaRPr lang="en-US" sz="4000" dirty="0">
              <a:latin typeface="Times New Roman" pitchFamily="18" charset="0"/>
              <a:cs typeface="Times New Roman" pitchFamily="18"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342900"/>
            <a:ext cx="1543736" cy="149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71725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238"/>
            <a:ext cx="7696200" cy="1592262"/>
          </a:xfrm>
          <a:solidFill>
            <a:srgbClr val="92D050"/>
          </a:solidFill>
        </p:spPr>
        <p:txBody>
          <a:bodyPr>
            <a:normAutofit/>
          </a:bodyPr>
          <a:lstStyle/>
          <a:p>
            <a:r>
              <a:rPr lang="en-US" sz="6600" dirty="0" smtClean="0">
                <a:latin typeface="Times New Roman" pitchFamily="18" charset="0"/>
                <a:cs typeface="Times New Roman" pitchFamily="18" charset="0"/>
              </a:rPr>
              <a:t>3. </a:t>
            </a:r>
            <a:r>
              <a:rPr lang="en-US" sz="6600" dirty="0" err="1" smtClean="0">
                <a:latin typeface="Times New Roman" pitchFamily="18" charset="0"/>
                <a:cs typeface="Times New Roman" pitchFamily="18" charset="0"/>
              </a:rPr>
              <a:t>Ngành</a:t>
            </a:r>
            <a:r>
              <a:rPr lang="en-US" sz="6600" dirty="0" smtClean="0">
                <a:latin typeface="Times New Roman" pitchFamily="18" charset="0"/>
                <a:cs typeface="Times New Roman" pitchFamily="18" charset="0"/>
              </a:rPr>
              <a:t> </a:t>
            </a:r>
            <a:r>
              <a:rPr lang="en-US" sz="6600" dirty="0" err="1" smtClean="0">
                <a:latin typeface="Times New Roman" pitchFamily="18" charset="0"/>
                <a:cs typeface="Times New Roman" pitchFamily="18" charset="0"/>
              </a:rPr>
              <a:t>Thân</a:t>
            </a:r>
            <a:r>
              <a:rPr lang="en-US" sz="6600" dirty="0" smtClean="0">
                <a:latin typeface="Times New Roman" pitchFamily="18" charset="0"/>
                <a:cs typeface="Times New Roman" pitchFamily="18" charset="0"/>
              </a:rPr>
              <a:t> </a:t>
            </a:r>
            <a:r>
              <a:rPr lang="en-US" sz="6600" dirty="0" err="1" smtClean="0">
                <a:latin typeface="Times New Roman" pitchFamily="18" charset="0"/>
                <a:cs typeface="Times New Roman" pitchFamily="18" charset="0"/>
              </a:rPr>
              <a:t>mềm</a:t>
            </a:r>
            <a:endParaRPr lang="en-US" sz="66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390900"/>
            <a:ext cx="6477000" cy="6560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3218" y="1181100"/>
            <a:ext cx="7696200" cy="567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35794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82" y="190500"/>
            <a:ext cx="7239000" cy="769441"/>
          </a:xfrm>
          <a:prstGeom prst="rect">
            <a:avLst/>
          </a:prstGeom>
          <a:solidFill>
            <a:srgbClr val="92D050"/>
          </a:solidFill>
        </p:spPr>
        <p:txBody>
          <a:bodyPr wrap="square" rtlCol="0">
            <a:spAutoFit/>
          </a:bodyPr>
          <a:lstStyle/>
          <a:p>
            <a:r>
              <a:rPr lang="en-US" sz="4400" dirty="0" err="1" smtClean="0">
                <a:latin typeface="Times New Roman" pitchFamily="18" charset="0"/>
                <a:cs typeface="Times New Roman" pitchFamily="18" charset="0"/>
              </a:rPr>
              <a:t>Nhận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biết</a:t>
            </a:r>
            <a:r>
              <a:rPr lang="en-US" sz="4400" dirty="0" smtClean="0">
                <a:latin typeface="Times New Roman" pitchFamily="18" charset="0"/>
                <a:cs typeface="Times New Roman" pitchFamily="18" charset="0"/>
              </a:rPr>
              <a:t> ĐVKXS </a:t>
            </a:r>
            <a:r>
              <a:rPr lang="en-US" sz="4400" dirty="0" err="1" smtClean="0">
                <a:latin typeface="Times New Roman" pitchFamily="18" charset="0"/>
                <a:cs typeface="Times New Roman" pitchFamily="18" charset="0"/>
              </a:rPr>
              <a:t>và</a:t>
            </a:r>
            <a:r>
              <a:rPr lang="en-US" sz="4400" dirty="0" smtClean="0">
                <a:latin typeface="Times New Roman" pitchFamily="18" charset="0"/>
                <a:cs typeface="Times New Roman" pitchFamily="18" charset="0"/>
              </a:rPr>
              <a:t> ĐVCXS</a:t>
            </a:r>
            <a:endParaRPr lang="en-US" sz="4400" dirty="0">
              <a:latin typeface="Times New Roman" pitchFamily="18" charset="0"/>
              <a:cs typeface="Times New Roman" pitchFamily="18" charset="0"/>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57300"/>
            <a:ext cx="3415782" cy="349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2158" y="1272073"/>
            <a:ext cx="3642942" cy="349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1280626"/>
            <a:ext cx="3965099" cy="650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03765" y="1257300"/>
            <a:ext cx="3426635"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4383" y="4770099"/>
            <a:ext cx="3289818" cy="326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30400" y="1257299"/>
            <a:ext cx="3752782" cy="327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13" y="4931279"/>
            <a:ext cx="3491455" cy="310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4504" y="4755326"/>
            <a:ext cx="3804796" cy="3283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3"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51531" y="4770099"/>
            <a:ext cx="3578869" cy="318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4"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30400" y="4755326"/>
            <a:ext cx="3657600" cy="3283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63440" y="8877300"/>
            <a:ext cx="5410200" cy="769441"/>
          </a:xfrm>
          <a:prstGeom prst="rect">
            <a:avLst/>
          </a:prstGeom>
          <a:solidFill>
            <a:schemeClr val="tx2">
              <a:lumMod val="60000"/>
              <a:lumOff val="40000"/>
            </a:schemeClr>
          </a:solidFill>
        </p:spPr>
        <p:txBody>
          <a:bodyPr wrap="square" rtlCol="0">
            <a:spAutoFit/>
          </a:bodyPr>
          <a:lstStyle/>
          <a:p>
            <a:r>
              <a:rPr lang="en-US" sz="4400" b="1" dirty="0" smtClean="0">
                <a:latin typeface="Times New Roman" pitchFamily="18" charset="0"/>
                <a:cs typeface="Times New Roman" pitchFamily="18" charset="0"/>
              </a:rPr>
              <a:t>ĐVKXS: 1, 4, 6, 8, 9</a:t>
            </a:r>
            <a:endParaRPr lang="en-US" sz="4400" b="1" dirty="0">
              <a:latin typeface="Times New Roman" pitchFamily="18" charset="0"/>
              <a:cs typeface="Times New Roman" pitchFamily="18" charset="0"/>
            </a:endParaRPr>
          </a:p>
        </p:txBody>
      </p:sp>
      <p:sp>
        <p:nvSpPr>
          <p:cNvPr id="4" name="TextBox 3"/>
          <p:cNvSpPr txBox="1"/>
          <p:nvPr/>
        </p:nvSpPr>
        <p:spPr>
          <a:xfrm>
            <a:off x="9716682" y="8877299"/>
            <a:ext cx="5294718" cy="769441"/>
          </a:xfrm>
          <a:prstGeom prst="rect">
            <a:avLst/>
          </a:prstGeom>
          <a:solidFill>
            <a:srgbClr val="FFC000"/>
          </a:solidFill>
        </p:spPr>
        <p:txBody>
          <a:bodyPr wrap="square" rtlCol="0">
            <a:spAutoFit/>
          </a:bodyPr>
          <a:lstStyle/>
          <a:p>
            <a:r>
              <a:rPr lang="en-US" sz="4400" b="1" dirty="0" smtClean="0">
                <a:latin typeface="Times New Roman" pitchFamily="18" charset="0"/>
                <a:cs typeface="Times New Roman" pitchFamily="18" charset="0"/>
              </a:rPr>
              <a:t>ĐVCXS: 2, 3, 5, 7, 10</a:t>
            </a:r>
            <a:endParaRPr lang="en-US" sz="4400" b="1" dirty="0">
              <a:latin typeface="Times New Roman" pitchFamily="18" charset="0"/>
              <a:cs typeface="Times New Roman" pitchFamily="18" charset="0"/>
            </a:endParaRPr>
          </a:p>
        </p:txBody>
      </p:sp>
      <p:sp>
        <p:nvSpPr>
          <p:cNvPr id="5" name="Rectangle 4"/>
          <p:cNvSpPr/>
          <p:nvPr/>
        </p:nvSpPr>
        <p:spPr>
          <a:xfrm>
            <a:off x="228600" y="1257299"/>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1</a:t>
            </a:r>
            <a:endParaRPr lang="en-US" sz="3200" dirty="0">
              <a:latin typeface="Times New Roman" pitchFamily="18" charset="0"/>
              <a:cs typeface="Times New Roman" pitchFamily="18" charset="0"/>
            </a:endParaRPr>
          </a:p>
        </p:txBody>
      </p:sp>
      <p:sp>
        <p:nvSpPr>
          <p:cNvPr id="17" name="Rectangle 16"/>
          <p:cNvSpPr/>
          <p:nvPr/>
        </p:nvSpPr>
        <p:spPr>
          <a:xfrm>
            <a:off x="3888656" y="1314061"/>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2</a:t>
            </a:r>
            <a:endParaRPr lang="en-US" sz="3200" dirty="0">
              <a:latin typeface="Times New Roman" pitchFamily="18" charset="0"/>
              <a:cs typeface="Times New Roman" pitchFamily="18" charset="0"/>
            </a:endParaRPr>
          </a:p>
        </p:txBody>
      </p:sp>
      <p:sp>
        <p:nvSpPr>
          <p:cNvPr id="18" name="Rectangle 17"/>
          <p:cNvSpPr/>
          <p:nvPr/>
        </p:nvSpPr>
        <p:spPr>
          <a:xfrm>
            <a:off x="6934200" y="1314061"/>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3</a:t>
            </a:r>
            <a:endParaRPr lang="en-US" sz="3200" dirty="0">
              <a:latin typeface="Times New Roman" pitchFamily="18" charset="0"/>
              <a:cs typeface="Times New Roman" pitchFamily="18" charset="0"/>
            </a:endParaRPr>
          </a:p>
        </p:txBody>
      </p:sp>
      <p:sp>
        <p:nvSpPr>
          <p:cNvPr id="19" name="Rectangle 18"/>
          <p:cNvSpPr/>
          <p:nvPr/>
        </p:nvSpPr>
        <p:spPr>
          <a:xfrm>
            <a:off x="11203765" y="1257299"/>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4</a:t>
            </a:r>
            <a:endParaRPr lang="en-US" sz="3200" dirty="0">
              <a:latin typeface="Times New Roman" pitchFamily="18" charset="0"/>
              <a:cs typeface="Times New Roman" pitchFamily="18" charset="0"/>
            </a:endParaRPr>
          </a:p>
        </p:txBody>
      </p:sp>
      <p:sp>
        <p:nvSpPr>
          <p:cNvPr id="20" name="Rectangle 19"/>
          <p:cNvSpPr/>
          <p:nvPr/>
        </p:nvSpPr>
        <p:spPr>
          <a:xfrm>
            <a:off x="14718263" y="1288402"/>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5</a:t>
            </a:r>
            <a:endParaRPr lang="en-US" sz="3200" dirty="0">
              <a:latin typeface="Times New Roman" pitchFamily="18" charset="0"/>
              <a:cs typeface="Times New Roman" pitchFamily="18" charset="0"/>
            </a:endParaRPr>
          </a:p>
        </p:txBody>
      </p:sp>
      <p:sp>
        <p:nvSpPr>
          <p:cNvPr id="21" name="Rectangle 20"/>
          <p:cNvSpPr/>
          <p:nvPr/>
        </p:nvSpPr>
        <p:spPr>
          <a:xfrm>
            <a:off x="228600" y="4931279"/>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6</a:t>
            </a:r>
            <a:endParaRPr lang="en-US" sz="3200" dirty="0">
              <a:latin typeface="Times New Roman" pitchFamily="18" charset="0"/>
              <a:cs typeface="Times New Roman" pitchFamily="18" charset="0"/>
            </a:endParaRPr>
          </a:p>
        </p:txBody>
      </p:sp>
      <p:sp>
        <p:nvSpPr>
          <p:cNvPr id="22" name="Rectangle 21"/>
          <p:cNvSpPr/>
          <p:nvPr/>
        </p:nvSpPr>
        <p:spPr>
          <a:xfrm>
            <a:off x="3709168" y="4878405"/>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7</a:t>
            </a:r>
            <a:endParaRPr lang="en-US" sz="3200" dirty="0">
              <a:latin typeface="Times New Roman" pitchFamily="18" charset="0"/>
              <a:cs typeface="Times New Roman" pitchFamily="18" charset="0"/>
            </a:endParaRPr>
          </a:p>
        </p:txBody>
      </p:sp>
      <p:sp>
        <p:nvSpPr>
          <p:cNvPr id="23" name="Rectangle 22"/>
          <p:cNvSpPr/>
          <p:nvPr/>
        </p:nvSpPr>
        <p:spPr>
          <a:xfrm>
            <a:off x="7078953" y="4770099"/>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8</a:t>
            </a:r>
            <a:endParaRPr lang="en-US" sz="3200" dirty="0">
              <a:latin typeface="Times New Roman" pitchFamily="18" charset="0"/>
              <a:cs typeface="Times New Roman" pitchFamily="18" charset="0"/>
            </a:endParaRPr>
          </a:p>
        </p:txBody>
      </p:sp>
      <p:sp>
        <p:nvSpPr>
          <p:cNvPr id="24" name="Rectangle 23"/>
          <p:cNvSpPr/>
          <p:nvPr/>
        </p:nvSpPr>
        <p:spPr>
          <a:xfrm>
            <a:off x="11051531" y="4795758"/>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9</a:t>
            </a:r>
            <a:endParaRPr lang="en-US" sz="3200" dirty="0">
              <a:latin typeface="Times New Roman" pitchFamily="18" charset="0"/>
              <a:cs typeface="Times New Roman" pitchFamily="18" charset="0"/>
            </a:endParaRPr>
          </a:p>
        </p:txBody>
      </p:sp>
      <p:sp>
        <p:nvSpPr>
          <p:cNvPr id="25" name="Rectangle 24"/>
          <p:cNvSpPr/>
          <p:nvPr/>
        </p:nvSpPr>
        <p:spPr>
          <a:xfrm>
            <a:off x="14718263" y="4770099"/>
            <a:ext cx="838200" cy="685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smtClean="0">
                <a:latin typeface="Times New Roman" pitchFamily="18" charset="0"/>
                <a:cs typeface="Times New Roman" pitchFamily="18" charset="0"/>
              </a:rPr>
              <a:t>10</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10402484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barn(inVertical)">
                                      <p:cBhvr>
                                        <p:cTn id="17" dur="500"/>
                                        <p:tgtEl>
                                          <p:spTgt spid="133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315"/>
                                        </p:tgtEl>
                                        <p:attrNameLst>
                                          <p:attrName>style.visibility</p:attrName>
                                        </p:attrNameLst>
                                      </p:cBhvr>
                                      <p:to>
                                        <p:strVal val="visible"/>
                                      </p:to>
                                    </p:set>
                                    <p:animEffect transition="in" filter="barn(inVertical)">
                                      <p:cBhvr>
                                        <p:cTn id="27" dur="500"/>
                                        <p:tgtEl>
                                          <p:spTgt spid="133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316"/>
                                        </p:tgtEl>
                                        <p:attrNameLst>
                                          <p:attrName>style.visibility</p:attrName>
                                        </p:attrNameLst>
                                      </p:cBhvr>
                                      <p:to>
                                        <p:strVal val="visible"/>
                                      </p:to>
                                    </p:set>
                                    <p:animEffect transition="in" filter="barn(inVertical)">
                                      <p:cBhvr>
                                        <p:cTn id="37" dur="500"/>
                                        <p:tgtEl>
                                          <p:spTgt spid="133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317"/>
                                        </p:tgtEl>
                                        <p:attrNameLst>
                                          <p:attrName>style.visibility</p:attrName>
                                        </p:attrNameLst>
                                      </p:cBhvr>
                                      <p:to>
                                        <p:strVal val="visible"/>
                                      </p:to>
                                    </p:set>
                                    <p:animEffect transition="in" filter="barn(inVertical)">
                                      <p:cBhvr>
                                        <p:cTn id="47" dur="500"/>
                                        <p:tgtEl>
                                          <p:spTgt spid="133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barn(inVertical)">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320"/>
                                        </p:tgtEl>
                                        <p:attrNameLst>
                                          <p:attrName>style.visibility</p:attrName>
                                        </p:attrNameLst>
                                      </p:cBhvr>
                                      <p:to>
                                        <p:strVal val="visible"/>
                                      </p:to>
                                    </p:set>
                                    <p:animEffect transition="in" filter="barn(inVertical)">
                                      <p:cBhvr>
                                        <p:cTn id="57" dur="500"/>
                                        <p:tgtEl>
                                          <p:spTgt spid="133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barn(inVertical)">
                                      <p:cBhvr>
                                        <p:cTn id="62" dur="500"/>
                                        <p:tgtEl>
                                          <p:spTgt spid="2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3321"/>
                                        </p:tgtEl>
                                        <p:attrNameLst>
                                          <p:attrName>style.visibility</p:attrName>
                                        </p:attrNameLst>
                                      </p:cBhvr>
                                      <p:to>
                                        <p:strVal val="visible"/>
                                      </p:to>
                                    </p:set>
                                    <p:animEffect transition="in" filter="barn(inVertical)">
                                      <p:cBhvr>
                                        <p:cTn id="67" dur="500"/>
                                        <p:tgtEl>
                                          <p:spTgt spid="1332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barn(inVertical)">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3319"/>
                                        </p:tgtEl>
                                        <p:attrNameLst>
                                          <p:attrName>style.visibility</p:attrName>
                                        </p:attrNameLst>
                                      </p:cBhvr>
                                      <p:to>
                                        <p:strVal val="visible"/>
                                      </p:to>
                                    </p:set>
                                    <p:animEffect transition="in" filter="barn(inVertical)">
                                      <p:cBhvr>
                                        <p:cTn id="77" dur="500"/>
                                        <p:tgtEl>
                                          <p:spTgt spid="1331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barn(inVertical)">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13322"/>
                                        </p:tgtEl>
                                        <p:attrNameLst>
                                          <p:attrName>style.visibility</p:attrName>
                                        </p:attrNameLst>
                                      </p:cBhvr>
                                      <p:to>
                                        <p:strVal val="visible"/>
                                      </p:to>
                                    </p:set>
                                    <p:animEffect transition="in" filter="barn(inVertical)">
                                      <p:cBhvr>
                                        <p:cTn id="87" dur="500"/>
                                        <p:tgtEl>
                                          <p:spTgt spid="1332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barn(inVertical)">
                                      <p:cBhvr>
                                        <p:cTn id="92" dur="500"/>
                                        <p:tgtEl>
                                          <p:spTgt spid="24"/>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13323"/>
                                        </p:tgtEl>
                                        <p:attrNameLst>
                                          <p:attrName>style.visibility</p:attrName>
                                        </p:attrNameLst>
                                      </p:cBhvr>
                                      <p:to>
                                        <p:strVal val="visible"/>
                                      </p:to>
                                    </p:set>
                                    <p:animEffect transition="in" filter="barn(inVertical)">
                                      <p:cBhvr>
                                        <p:cTn id="97" dur="500"/>
                                        <p:tgtEl>
                                          <p:spTgt spid="13323"/>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barn(inVertical)">
                                      <p:cBhvr>
                                        <p:cTn id="102" dur="500"/>
                                        <p:tgtEl>
                                          <p:spTgt spid="25"/>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13324"/>
                                        </p:tgtEl>
                                        <p:attrNameLst>
                                          <p:attrName>style.visibility</p:attrName>
                                        </p:attrNameLst>
                                      </p:cBhvr>
                                      <p:to>
                                        <p:strVal val="visible"/>
                                      </p:to>
                                    </p:set>
                                    <p:animEffect transition="in" filter="barn(inVertical)">
                                      <p:cBhvr>
                                        <p:cTn id="107" dur="500"/>
                                        <p:tgtEl>
                                          <p:spTgt spid="13324"/>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3"/>
                                        </p:tgtEl>
                                        <p:attrNameLst>
                                          <p:attrName>style.visibility</p:attrName>
                                        </p:attrNameLst>
                                      </p:cBhvr>
                                      <p:to>
                                        <p:strVal val="visible"/>
                                      </p:to>
                                    </p:set>
                                    <p:animEffect transition="in" filter="barn(inVertical)">
                                      <p:cBhvr>
                                        <p:cTn id="112" dur="500"/>
                                        <p:tgtEl>
                                          <p:spTgt spid="3"/>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4"/>
                                        </p:tgtEl>
                                        <p:attrNameLst>
                                          <p:attrName>style.visibility</p:attrName>
                                        </p:attrNameLst>
                                      </p:cBhvr>
                                      <p:to>
                                        <p:strVal val="visible"/>
                                      </p:to>
                                    </p:set>
                                    <p:animEffect transition="in" filter="barn(inVertical)">
                                      <p:cBhvr>
                                        <p:cTn id="1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ãá»c gáº¡oãçåçæå°çµæ"/>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820"/>
            <a:ext cx="9296400"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7"/>
          <p:cNvSpPr>
            <a:spLocks noChangeArrowheads="1"/>
          </p:cNvSpPr>
          <p:nvPr/>
        </p:nvSpPr>
        <p:spPr bwMode="auto">
          <a:xfrm>
            <a:off x="95250" y="4110038"/>
            <a:ext cx="32004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eaLnBrk="1" hangingPunct="1"/>
            <a:r>
              <a:rPr lang="en-US" altLang="en-US" sz="5400" dirty="0" err="1">
                <a:solidFill>
                  <a:srgbClr val="FF0000"/>
                </a:solidFill>
              </a:rPr>
              <a:t>Ốc</a:t>
            </a:r>
            <a:r>
              <a:rPr lang="en-US" altLang="en-US" sz="5400" dirty="0">
                <a:solidFill>
                  <a:srgbClr val="FF0000"/>
                </a:solidFill>
              </a:rPr>
              <a:t> </a:t>
            </a:r>
            <a:r>
              <a:rPr lang="en-US" altLang="en-US" sz="5400" dirty="0" err="1">
                <a:solidFill>
                  <a:srgbClr val="FF0000"/>
                </a:solidFill>
              </a:rPr>
              <a:t>gạo</a:t>
            </a:r>
            <a:endParaRPr lang="en-US" altLang="en-US" sz="5400" dirty="0">
              <a:solidFill>
                <a:srgbClr val="FF0000"/>
              </a:solidFill>
            </a:endParaRPr>
          </a:p>
        </p:txBody>
      </p:sp>
      <p:pic>
        <p:nvPicPr>
          <p:cNvPr id="8196" name="Picture 9" descr="H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112761"/>
            <a:ext cx="9248776" cy="523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7"/>
          <p:cNvSpPr>
            <a:spLocks noChangeArrowheads="1"/>
          </p:cNvSpPr>
          <p:nvPr/>
        </p:nvSpPr>
        <p:spPr bwMode="auto">
          <a:xfrm>
            <a:off x="57150" y="5081588"/>
            <a:ext cx="32004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eaLnBrk="1" hangingPunct="1"/>
            <a:r>
              <a:rPr lang="en-US" altLang="en-US" sz="5400" dirty="0" err="1">
                <a:solidFill>
                  <a:srgbClr val="FF0000"/>
                </a:solidFill>
              </a:rPr>
              <a:t>Hến</a:t>
            </a:r>
            <a:endParaRPr lang="en-US" altLang="en-US" sz="5400" dirty="0">
              <a:solidFill>
                <a:srgbClr val="FF0000"/>
              </a:solidFill>
            </a:endParaRPr>
          </a:p>
        </p:txBody>
      </p:sp>
      <p:pic>
        <p:nvPicPr>
          <p:cNvPr id="8198" name="Picture 5" descr="「MỰC ỐNG KHỔNG LỒ」的圖片搜尋結果"/>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6401" y="73820"/>
            <a:ext cx="9051926" cy="599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Rectangle 27"/>
          <p:cNvSpPr>
            <a:spLocks/>
          </p:cNvSpPr>
          <p:nvPr/>
        </p:nvSpPr>
        <p:spPr bwMode="auto">
          <a:xfrm>
            <a:off x="9239251" y="90488"/>
            <a:ext cx="4111626"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nchor="ctr"/>
          <a:lstStyle/>
          <a:p>
            <a:pPr algn="ctr"/>
            <a:r>
              <a:rPr lang="en-US" altLang="en-US" sz="5400" dirty="0" err="1">
                <a:solidFill>
                  <a:srgbClr val="FF0000"/>
                </a:solidFill>
              </a:rPr>
              <a:t>Mực</a:t>
            </a:r>
            <a:r>
              <a:rPr lang="en-US" altLang="en-US" sz="5400" dirty="0">
                <a:solidFill>
                  <a:srgbClr val="FF0000"/>
                </a:solidFill>
              </a:rPr>
              <a:t>  </a:t>
            </a:r>
            <a:endParaRPr lang="en-US" altLang="en-US" sz="5400" dirty="0"/>
          </a:p>
        </p:txBody>
      </p:sp>
      <p:pic>
        <p:nvPicPr>
          <p:cNvPr id="8200" name="Picture 10" descr="7 vu bach tuoc tan cong nguoi ly ky tren the gio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9250" y="5055395"/>
            <a:ext cx="9045576" cy="523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Rectangle 27"/>
          <p:cNvSpPr>
            <a:spLocks/>
          </p:cNvSpPr>
          <p:nvPr/>
        </p:nvSpPr>
        <p:spPr bwMode="auto">
          <a:xfrm>
            <a:off x="14281151" y="4941095"/>
            <a:ext cx="4111626"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nchor="ctr"/>
          <a:lstStyle/>
          <a:p>
            <a:pPr algn="ctr"/>
            <a:r>
              <a:rPr lang="en-US" altLang="en-US" sz="5400" dirty="0" err="1">
                <a:solidFill>
                  <a:srgbClr val="FF0000"/>
                </a:solidFill>
              </a:rPr>
              <a:t>Bạch</a:t>
            </a:r>
            <a:r>
              <a:rPr lang="en-US" altLang="en-US" sz="5400" dirty="0">
                <a:solidFill>
                  <a:srgbClr val="FF0000"/>
                </a:solidFill>
              </a:rPr>
              <a:t> </a:t>
            </a:r>
            <a:r>
              <a:rPr lang="en-US" altLang="en-US" sz="5400" dirty="0" err="1">
                <a:solidFill>
                  <a:srgbClr val="FF0000"/>
                </a:solidFill>
              </a:rPr>
              <a:t>tuột</a:t>
            </a:r>
            <a:r>
              <a:rPr lang="en-US" altLang="en-US" sz="5400" dirty="0">
                <a:solidFill>
                  <a:srgbClr val="FF0000"/>
                </a:solidFill>
              </a:rPr>
              <a:t>  </a:t>
            </a:r>
            <a:endParaRPr lang="en-US" altLang="en-US" sz="5400" dirty="0"/>
          </a:p>
        </p:txBody>
      </p:sp>
    </p:spTree>
    <p:extLst>
      <p:ext uri="{BB962C8B-B14F-4D97-AF65-F5344CB8AC3E}">
        <p14:creationId xmlns:p14="http://schemas.microsoft.com/office/powerpoint/2010/main" val="1362975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arn(inVertical)">
                                      <p:cBhvr>
                                        <p:cTn id="12" dur="500"/>
                                        <p:tgtEl>
                                          <p:spTgt spid="819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198"/>
                                        </p:tgtEl>
                                        <p:attrNameLst>
                                          <p:attrName>style.visibility</p:attrName>
                                        </p:attrNameLst>
                                      </p:cBhvr>
                                      <p:to>
                                        <p:strVal val="visible"/>
                                      </p:to>
                                    </p:set>
                                    <p:animEffect transition="in" filter="barn(inVertical)">
                                      <p:cBhvr>
                                        <p:cTn id="17" dur="500"/>
                                        <p:tgtEl>
                                          <p:spTgt spid="819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199"/>
                                        </p:tgtEl>
                                        <p:attrNameLst>
                                          <p:attrName>style.visibility</p:attrName>
                                        </p:attrNameLst>
                                      </p:cBhvr>
                                      <p:to>
                                        <p:strVal val="visible"/>
                                      </p:to>
                                    </p:set>
                                    <p:animEffect transition="in" filter="barn(inVertical)">
                                      <p:cBhvr>
                                        <p:cTn id="22" dur="500"/>
                                        <p:tgtEl>
                                          <p:spTgt spid="819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200"/>
                                        </p:tgtEl>
                                        <p:attrNameLst>
                                          <p:attrName>style.visibility</p:attrName>
                                        </p:attrNameLst>
                                      </p:cBhvr>
                                      <p:to>
                                        <p:strVal val="visible"/>
                                      </p:to>
                                    </p:set>
                                    <p:animEffect transition="in" filter="barn(inVertical)">
                                      <p:cBhvr>
                                        <p:cTn id="27" dur="500"/>
                                        <p:tgtEl>
                                          <p:spTgt spid="820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201"/>
                                        </p:tgtEl>
                                        <p:attrNameLst>
                                          <p:attrName>style.visibility</p:attrName>
                                        </p:attrNameLst>
                                      </p:cBhvr>
                                      <p:to>
                                        <p:strVal val="visible"/>
                                      </p:to>
                                    </p:set>
                                    <p:animEffect transition="in" filter="barn(inVertical)">
                                      <p:cBhvr>
                                        <p:cTn id="32" dur="500"/>
                                        <p:tgtEl>
                                          <p:spTgt spid="820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196"/>
                                        </p:tgtEl>
                                        <p:attrNameLst>
                                          <p:attrName>style.visibility</p:attrName>
                                        </p:attrNameLst>
                                      </p:cBhvr>
                                      <p:to>
                                        <p:strVal val="visible"/>
                                      </p:to>
                                    </p:set>
                                    <p:animEffect transition="in" filter="barn(inVertical)">
                                      <p:cBhvr>
                                        <p:cTn id="37" dur="500"/>
                                        <p:tgtEl>
                                          <p:spTgt spid="819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197"/>
                                        </p:tgtEl>
                                        <p:attrNameLst>
                                          <p:attrName>style.visibility</p:attrName>
                                        </p:attrNameLst>
                                      </p:cBhvr>
                                      <p:to>
                                        <p:strVal val="visible"/>
                                      </p:to>
                                    </p:set>
                                    <p:animEffect transition="in" filter="barn(inVertical)">
                                      <p:cBhvr>
                                        <p:cTn id="42"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8197" grpId="0"/>
      <p:bldP spid="8199" grpId="0"/>
      <p:bldP spid="820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6" descr="Trai so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850" y="1"/>
            <a:ext cx="5791200" cy="308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0" descr="So.b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
            <a:ext cx="5638800" cy="308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29" descr="Bach tuoc.bmp"/>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800" y="4343400"/>
            <a:ext cx="5791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 Box 16"/>
          <p:cNvSpPr txBox="1">
            <a:spLocks noChangeArrowheads="1"/>
          </p:cNvSpPr>
          <p:nvPr/>
        </p:nvSpPr>
        <p:spPr bwMode="auto">
          <a:xfrm>
            <a:off x="762539" y="3200401"/>
            <a:ext cx="4367721"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Trai sông</a:t>
            </a:r>
          </a:p>
          <a:p>
            <a:pPr algn="ctr" eaLnBrk="1" hangingPunct="1"/>
            <a:r>
              <a:rPr lang="en-US" altLang="en-US">
                <a:solidFill>
                  <a:srgbClr val="006600"/>
                </a:solidFill>
                <a:cs typeface="Arial" charset="0"/>
              </a:rPr>
              <a:t>(Ở nước ngọt, vùi lấp)</a:t>
            </a:r>
          </a:p>
        </p:txBody>
      </p:sp>
      <p:sp>
        <p:nvSpPr>
          <p:cNvPr id="3085" name="Text Box 18"/>
          <p:cNvSpPr txBox="1">
            <a:spLocks noChangeArrowheads="1"/>
          </p:cNvSpPr>
          <p:nvPr/>
        </p:nvSpPr>
        <p:spPr bwMode="auto">
          <a:xfrm>
            <a:off x="488950" y="7569995"/>
            <a:ext cx="4914900"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 Bạch tuộc</a:t>
            </a:r>
          </a:p>
          <a:p>
            <a:pPr algn="ctr" eaLnBrk="1" hangingPunct="1"/>
            <a:r>
              <a:rPr lang="en-US" altLang="en-US">
                <a:solidFill>
                  <a:srgbClr val="006600"/>
                </a:solidFill>
                <a:cs typeface="Arial" charset="0"/>
              </a:rPr>
              <a:t> (Ở biển, bơi nhanh)</a:t>
            </a:r>
          </a:p>
        </p:txBody>
      </p:sp>
      <p:pic>
        <p:nvPicPr>
          <p:cNvPr id="922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69776" y="1"/>
            <a:ext cx="5943600" cy="308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9976" y="4343400"/>
            <a:ext cx="56388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8" name="TextBox 16"/>
          <p:cNvSpPr txBox="1">
            <a:spLocks noChangeArrowheads="1"/>
          </p:cNvSpPr>
          <p:nvPr/>
        </p:nvSpPr>
        <p:spPr bwMode="auto">
          <a:xfrm>
            <a:off x="7471391" y="3200401"/>
            <a:ext cx="3859570"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Sò</a:t>
            </a:r>
          </a:p>
          <a:p>
            <a:pPr algn="ctr" eaLnBrk="1" hangingPunct="1"/>
            <a:r>
              <a:rPr lang="en-US" altLang="en-US">
                <a:solidFill>
                  <a:srgbClr val="006600"/>
                </a:solidFill>
                <a:cs typeface="Arial" charset="0"/>
              </a:rPr>
              <a:t>(Sống biển, vùi lấp)</a:t>
            </a:r>
          </a:p>
        </p:txBody>
      </p:sp>
      <p:sp>
        <p:nvSpPr>
          <p:cNvPr id="3090" name="TextBox 18"/>
          <p:cNvSpPr txBox="1">
            <a:spLocks noChangeArrowheads="1"/>
          </p:cNvSpPr>
          <p:nvPr/>
        </p:nvSpPr>
        <p:spPr bwMode="auto">
          <a:xfrm>
            <a:off x="7102843" y="7569995"/>
            <a:ext cx="3910866"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Mực</a:t>
            </a:r>
          </a:p>
          <a:p>
            <a:pPr algn="ctr" eaLnBrk="1" hangingPunct="1"/>
            <a:r>
              <a:rPr lang="en-US" altLang="en-US">
                <a:solidFill>
                  <a:srgbClr val="006600"/>
                </a:solidFill>
                <a:cs typeface="Arial" charset="0"/>
              </a:rPr>
              <a:t>(Ở biển, bơi nhanh)</a:t>
            </a:r>
          </a:p>
        </p:txBody>
      </p:sp>
      <p:sp>
        <p:nvSpPr>
          <p:cNvPr id="3091" name="TextBox 19"/>
          <p:cNvSpPr txBox="1">
            <a:spLocks noChangeArrowheads="1"/>
          </p:cNvSpPr>
          <p:nvPr/>
        </p:nvSpPr>
        <p:spPr bwMode="auto">
          <a:xfrm>
            <a:off x="13882528" y="3200401"/>
            <a:ext cx="3527747"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Ốc sên</a:t>
            </a:r>
          </a:p>
          <a:p>
            <a:pPr algn="ctr" eaLnBrk="1" hangingPunct="1"/>
            <a:r>
              <a:rPr lang="en-US" altLang="en-US">
                <a:solidFill>
                  <a:srgbClr val="006600"/>
                </a:solidFill>
                <a:cs typeface="Arial" charset="0"/>
              </a:rPr>
              <a:t>(Ở cạn, bò chậm)</a:t>
            </a:r>
          </a:p>
        </p:txBody>
      </p:sp>
      <p:sp>
        <p:nvSpPr>
          <p:cNvPr id="3100" name="Text Box 28"/>
          <p:cNvSpPr txBox="1">
            <a:spLocks noChangeArrowheads="1"/>
          </p:cNvSpPr>
          <p:nvPr/>
        </p:nvSpPr>
        <p:spPr bwMode="auto">
          <a:xfrm>
            <a:off x="12939177" y="7569995"/>
            <a:ext cx="4754045" cy="1149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a:solidFill>
                  <a:srgbClr val="FF3300"/>
                </a:solidFill>
                <a:cs typeface="Arial" charset="0"/>
              </a:rPr>
              <a:t>Ốc vặn</a:t>
            </a:r>
          </a:p>
          <a:p>
            <a:pPr algn="ctr" eaLnBrk="1" hangingPunct="1"/>
            <a:r>
              <a:rPr lang="en-US" altLang="en-US">
                <a:solidFill>
                  <a:srgbClr val="006600"/>
                </a:solidFill>
                <a:cs typeface="Arial" charset="0"/>
              </a:rPr>
              <a:t>(Ở nước ngọt, bò chậm)</a:t>
            </a:r>
          </a:p>
        </p:txBody>
      </p:sp>
      <p:pic>
        <p:nvPicPr>
          <p:cNvPr id="9229" name="Picture 12" descr="o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69776" y="4405313"/>
            <a:ext cx="5943600"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4"/>
          <p:cNvSpPr>
            <a:spLocks noChangeArrowheads="1"/>
          </p:cNvSpPr>
          <p:nvPr/>
        </p:nvSpPr>
        <p:spPr bwMode="auto">
          <a:xfrm>
            <a:off x="-174625" y="8686800"/>
            <a:ext cx="1828800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284" tIns="81642" rIns="163284" bIns="81642"/>
          <a:lstStyle/>
          <a:p>
            <a:pPr marL="612317" indent="-612317">
              <a:lnSpc>
                <a:spcPct val="80000"/>
              </a:lnSpc>
              <a:spcBef>
                <a:spcPct val="20000"/>
              </a:spcBef>
            </a:pPr>
            <a:r>
              <a:rPr lang="en-US" altLang="en-US" sz="4300" b="1">
                <a:latin typeface="Times New Roman" pitchFamily="18" charset="0"/>
              </a:rPr>
              <a:t>     Tuy khác nhau về kích thước, về môi trường sống, lối sống, hình dạng.... Nhưng cấu tạo cơ thể thân mềm vẫn có những đặc điểm chung</a:t>
            </a:r>
          </a:p>
        </p:txBody>
      </p:sp>
    </p:spTree>
    <p:extLst>
      <p:ext uri="{BB962C8B-B14F-4D97-AF65-F5344CB8AC3E}">
        <p14:creationId xmlns:p14="http://schemas.microsoft.com/office/powerpoint/2010/main" val="28680783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83"/>
                                        </p:tgtEl>
                                        <p:attrNameLst>
                                          <p:attrName>style.visibility</p:attrName>
                                        </p:attrNameLst>
                                      </p:cBhvr>
                                      <p:to>
                                        <p:strVal val="visible"/>
                                      </p:to>
                                    </p:set>
                                    <p:anim calcmode="lin" valueType="num">
                                      <p:cBhvr additive="base">
                                        <p:cTn id="7" dur="500" fill="hold"/>
                                        <p:tgtEl>
                                          <p:spTgt spid="3083"/>
                                        </p:tgtEl>
                                        <p:attrNameLst>
                                          <p:attrName>ppt_x</p:attrName>
                                        </p:attrNameLst>
                                      </p:cBhvr>
                                      <p:tavLst>
                                        <p:tav tm="0">
                                          <p:val>
                                            <p:strVal val="#ppt_x"/>
                                          </p:val>
                                        </p:tav>
                                        <p:tav tm="100000">
                                          <p:val>
                                            <p:strVal val="#ppt_x"/>
                                          </p:val>
                                        </p:tav>
                                      </p:tavLst>
                                    </p:anim>
                                    <p:anim calcmode="lin" valueType="num">
                                      <p:cBhvr additive="base">
                                        <p:cTn id="8" dur="500" fill="hold"/>
                                        <p:tgtEl>
                                          <p:spTgt spid="308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88"/>
                                        </p:tgtEl>
                                        <p:attrNameLst>
                                          <p:attrName>style.visibility</p:attrName>
                                        </p:attrNameLst>
                                      </p:cBhvr>
                                      <p:to>
                                        <p:strVal val="visible"/>
                                      </p:to>
                                    </p:set>
                                    <p:anim calcmode="lin" valueType="num">
                                      <p:cBhvr additive="base">
                                        <p:cTn id="13" dur="500" fill="hold"/>
                                        <p:tgtEl>
                                          <p:spTgt spid="3088"/>
                                        </p:tgtEl>
                                        <p:attrNameLst>
                                          <p:attrName>ppt_x</p:attrName>
                                        </p:attrNameLst>
                                      </p:cBhvr>
                                      <p:tavLst>
                                        <p:tav tm="0">
                                          <p:val>
                                            <p:strVal val="#ppt_x"/>
                                          </p:val>
                                        </p:tav>
                                        <p:tav tm="100000">
                                          <p:val>
                                            <p:strVal val="#ppt_x"/>
                                          </p:val>
                                        </p:tav>
                                      </p:tavLst>
                                    </p:anim>
                                    <p:anim calcmode="lin" valueType="num">
                                      <p:cBhvr additive="base">
                                        <p:cTn id="14" dur="500" fill="hold"/>
                                        <p:tgtEl>
                                          <p:spTgt spid="3088"/>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91"/>
                                        </p:tgtEl>
                                        <p:attrNameLst>
                                          <p:attrName>style.visibility</p:attrName>
                                        </p:attrNameLst>
                                      </p:cBhvr>
                                      <p:to>
                                        <p:strVal val="visible"/>
                                      </p:to>
                                    </p:set>
                                    <p:anim calcmode="lin" valueType="num">
                                      <p:cBhvr additive="base">
                                        <p:cTn id="19" dur="500" fill="hold"/>
                                        <p:tgtEl>
                                          <p:spTgt spid="3091"/>
                                        </p:tgtEl>
                                        <p:attrNameLst>
                                          <p:attrName>ppt_x</p:attrName>
                                        </p:attrNameLst>
                                      </p:cBhvr>
                                      <p:tavLst>
                                        <p:tav tm="0">
                                          <p:val>
                                            <p:strVal val="#ppt_x"/>
                                          </p:val>
                                        </p:tav>
                                        <p:tav tm="100000">
                                          <p:val>
                                            <p:strVal val="#ppt_x"/>
                                          </p:val>
                                        </p:tav>
                                      </p:tavLst>
                                    </p:anim>
                                    <p:anim calcmode="lin" valueType="num">
                                      <p:cBhvr additive="base">
                                        <p:cTn id="20" dur="500" fill="hold"/>
                                        <p:tgtEl>
                                          <p:spTgt spid="309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85"/>
                                        </p:tgtEl>
                                        <p:attrNameLst>
                                          <p:attrName>style.visibility</p:attrName>
                                        </p:attrNameLst>
                                      </p:cBhvr>
                                      <p:to>
                                        <p:strVal val="visible"/>
                                      </p:to>
                                    </p:set>
                                    <p:anim calcmode="lin" valueType="num">
                                      <p:cBhvr additive="base">
                                        <p:cTn id="25" dur="500" fill="hold"/>
                                        <p:tgtEl>
                                          <p:spTgt spid="3085"/>
                                        </p:tgtEl>
                                        <p:attrNameLst>
                                          <p:attrName>ppt_x</p:attrName>
                                        </p:attrNameLst>
                                      </p:cBhvr>
                                      <p:tavLst>
                                        <p:tav tm="0">
                                          <p:val>
                                            <p:strVal val="#ppt_x"/>
                                          </p:val>
                                        </p:tav>
                                        <p:tav tm="100000">
                                          <p:val>
                                            <p:strVal val="#ppt_x"/>
                                          </p:val>
                                        </p:tav>
                                      </p:tavLst>
                                    </p:anim>
                                    <p:anim calcmode="lin" valueType="num">
                                      <p:cBhvr additive="base">
                                        <p:cTn id="26" dur="500" fill="hold"/>
                                        <p:tgtEl>
                                          <p:spTgt spid="3085"/>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090"/>
                                        </p:tgtEl>
                                        <p:attrNameLst>
                                          <p:attrName>style.visibility</p:attrName>
                                        </p:attrNameLst>
                                      </p:cBhvr>
                                      <p:to>
                                        <p:strVal val="visible"/>
                                      </p:to>
                                    </p:set>
                                    <p:anim calcmode="lin" valueType="num">
                                      <p:cBhvr additive="base">
                                        <p:cTn id="31" dur="500" fill="hold"/>
                                        <p:tgtEl>
                                          <p:spTgt spid="3090"/>
                                        </p:tgtEl>
                                        <p:attrNameLst>
                                          <p:attrName>ppt_x</p:attrName>
                                        </p:attrNameLst>
                                      </p:cBhvr>
                                      <p:tavLst>
                                        <p:tav tm="0">
                                          <p:val>
                                            <p:strVal val="#ppt_x"/>
                                          </p:val>
                                        </p:tav>
                                        <p:tav tm="100000">
                                          <p:val>
                                            <p:strVal val="#ppt_x"/>
                                          </p:val>
                                        </p:tav>
                                      </p:tavLst>
                                    </p:anim>
                                    <p:anim calcmode="lin" valueType="num">
                                      <p:cBhvr additive="base">
                                        <p:cTn id="32" dur="500" fill="hold"/>
                                        <p:tgtEl>
                                          <p:spTgt spid="3090"/>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100"/>
                                        </p:tgtEl>
                                        <p:attrNameLst>
                                          <p:attrName>style.visibility</p:attrName>
                                        </p:attrNameLst>
                                      </p:cBhvr>
                                      <p:to>
                                        <p:strVal val="visible"/>
                                      </p:to>
                                    </p:set>
                                    <p:anim calcmode="lin" valueType="num">
                                      <p:cBhvr additive="base">
                                        <p:cTn id="37" dur="500" fill="hold"/>
                                        <p:tgtEl>
                                          <p:spTgt spid="3100"/>
                                        </p:tgtEl>
                                        <p:attrNameLst>
                                          <p:attrName>ppt_x</p:attrName>
                                        </p:attrNameLst>
                                      </p:cBhvr>
                                      <p:tavLst>
                                        <p:tav tm="0">
                                          <p:val>
                                            <p:strVal val="#ppt_x"/>
                                          </p:val>
                                        </p:tav>
                                        <p:tav tm="100000">
                                          <p:val>
                                            <p:strVal val="#ppt_x"/>
                                          </p:val>
                                        </p:tav>
                                      </p:tavLst>
                                    </p:anim>
                                    <p:anim calcmode="lin" valueType="num">
                                      <p:cBhvr additive="base">
                                        <p:cTn id="38" dur="500" fill="hold"/>
                                        <p:tgtEl>
                                          <p:spTgt spid="3100"/>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3" grpId="0"/>
      <p:bldP spid="3085" grpId="0"/>
      <p:bldP spid="3088" grpId="0"/>
      <p:bldP spid="3090" grpId="0"/>
      <p:bldP spid="3091" grpId="0"/>
      <p:bldP spid="3100" grpId="0"/>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Picture 024"/>
          <p:cNvPicPr>
            <a:picLocks noChangeAspect="1" noChangeArrowheads="1"/>
          </p:cNvPicPr>
          <p:nvPr/>
        </p:nvPicPr>
        <p:blipFill>
          <a:blip r:embed="rId3">
            <a:lum bright="20000" contrast="62000"/>
            <a:extLst>
              <a:ext uri="{28A0092B-C50C-407E-A947-70E740481C1C}">
                <a14:useLocalDpi xmlns:a14="http://schemas.microsoft.com/office/drawing/2010/main" val="0"/>
              </a:ext>
            </a:extLst>
          </a:blip>
          <a:srcRect t="23599" r="10800" b="31599"/>
          <a:stretch>
            <a:fillRect/>
          </a:stretch>
        </p:blipFill>
        <p:spPr bwMode="auto">
          <a:xfrm>
            <a:off x="304800" y="1752601"/>
            <a:ext cx="17068800" cy="4376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1267" name="Rectangle 5"/>
          <p:cNvSpPr>
            <a:spLocks noChangeArrowheads="1"/>
          </p:cNvSpPr>
          <p:nvPr/>
        </p:nvSpPr>
        <p:spPr bwMode="auto">
          <a:xfrm>
            <a:off x="7772400" y="22098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5</a:t>
            </a:r>
          </a:p>
        </p:txBody>
      </p:sp>
      <p:sp>
        <p:nvSpPr>
          <p:cNvPr id="11268" name="Rectangle 7"/>
          <p:cNvSpPr>
            <a:spLocks noChangeArrowheads="1"/>
          </p:cNvSpPr>
          <p:nvPr/>
        </p:nvSpPr>
        <p:spPr bwMode="auto">
          <a:xfrm>
            <a:off x="9144000" y="5524500"/>
            <a:ext cx="9144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3</a:t>
            </a:r>
          </a:p>
        </p:txBody>
      </p:sp>
      <p:sp>
        <p:nvSpPr>
          <p:cNvPr id="11269" name="Rectangle 9"/>
          <p:cNvSpPr>
            <a:spLocks noChangeArrowheads="1"/>
          </p:cNvSpPr>
          <p:nvPr/>
        </p:nvSpPr>
        <p:spPr bwMode="auto">
          <a:xfrm>
            <a:off x="17373600" y="3695700"/>
            <a:ext cx="1066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1F497D"/>
                </a:solidFill>
                <a:latin typeface=".VnTime" pitchFamily="34" charset="0"/>
                <a:cs typeface="Arial" charset="0"/>
              </a:rPr>
              <a:t>1</a:t>
            </a:r>
          </a:p>
        </p:txBody>
      </p:sp>
      <p:sp>
        <p:nvSpPr>
          <p:cNvPr id="11270" name="Rectangle 10"/>
          <p:cNvSpPr>
            <a:spLocks noChangeArrowheads="1"/>
          </p:cNvSpPr>
          <p:nvPr/>
        </p:nvSpPr>
        <p:spPr bwMode="auto">
          <a:xfrm>
            <a:off x="17373600" y="1638300"/>
            <a:ext cx="60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1F497D"/>
                </a:solidFill>
                <a:latin typeface=".VnTime" pitchFamily="34" charset="0"/>
                <a:cs typeface="Arial" charset="0"/>
              </a:rPr>
              <a:t>2</a:t>
            </a:r>
          </a:p>
        </p:txBody>
      </p:sp>
      <p:sp>
        <p:nvSpPr>
          <p:cNvPr id="11271" name="Rectangle 11"/>
          <p:cNvSpPr>
            <a:spLocks noChangeArrowheads="1"/>
          </p:cNvSpPr>
          <p:nvPr/>
        </p:nvSpPr>
        <p:spPr bwMode="auto">
          <a:xfrm>
            <a:off x="17373600" y="23241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1F497D"/>
                </a:solidFill>
                <a:latin typeface=".VnTime" pitchFamily="34" charset="0"/>
                <a:cs typeface="Arial" charset="0"/>
              </a:rPr>
              <a:t>3</a:t>
            </a:r>
          </a:p>
        </p:txBody>
      </p:sp>
      <p:sp>
        <p:nvSpPr>
          <p:cNvPr id="11272" name="Rectangle 12"/>
          <p:cNvSpPr>
            <a:spLocks noChangeArrowheads="1"/>
          </p:cNvSpPr>
          <p:nvPr/>
        </p:nvSpPr>
        <p:spPr bwMode="auto">
          <a:xfrm>
            <a:off x="17373600" y="3238500"/>
            <a:ext cx="914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1F497D"/>
                </a:solidFill>
                <a:latin typeface=".VnTime" pitchFamily="34" charset="0"/>
                <a:cs typeface="Arial" charset="0"/>
              </a:rPr>
              <a:t>4</a:t>
            </a:r>
          </a:p>
        </p:txBody>
      </p:sp>
      <p:sp>
        <p:nvSpPr>
          <p:cNvPr id="11273" name="Text Box 15"/>
          <p:cNvSpPr txBox="1">
            <a:spLocks noChangeArrowheads="1"/>
          </p:cNvSpPr>
          <p:nvPr/>
        </p:nvSpPr>
        <p:spPr bwMode="auto">
          <a:xfrm>
            <a:off x="1371600" y="6324601"/>
            <a:ext cx="161544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ctr">
              <a:spcBef>
                <a:spcPct val="50000"/>
              </a:spcBef>
            </a:pPr>
            <a:r>
              <a:rPr lang="en-US" altLang="en-US" sz="5000">
                <a:solidFill>
                  <a:srgbClr val="0000FF"/>
                </a:solidFill>
                <a:latin typeface="Times New Roman" pitchFamily="18" charset="0"/>
                <a:cs typeface="Times New Roman" pitchFamily="18" charset="0"/>
              </a:rPr>
              <a:t>Hình 21. Sơ đồ cấu tạo chung của đại diện thân mềm</a:t>
            </a:r>
          </a:p>
        </p:txBody>
      </p:sp>
      <p:sp>
        <p:nvSpPr>
          <p:cNvPr id="18447" name="Text Box 16"/>
          <p:cNvSpPr txBox="1">
            <a:spLocks noChangeArrowheads="1"/>
          </p:cNvSpPr>
          <p:nvPr/>
        </p:nvSpPr>
        <p:spPr bwMode="auto">
          <a:xfrm>
            <a:off x="457200" y="7467600"/>
            <a:ext cx="44196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just">
              <a:spcBef>
                <a:spcPct val="50000"/>
              </a:spcBef>
            </a:pPr>
            <a:r>
              <a:rPr lang="en-US" altLang="en-US" sz="5400">
                <a:solidFill>
                  <a:srgbClr val="0000FF"/>
                </a:solidFill>
                <a:latin typeface="Times New Roman" pitchFamily="18" charset="0"/>
                <a:cs typeface="Times New Roman" pitchFamily="18" charset="0"/>
              </a:rPr>
              <a:t>1. Chân</a:t>
            </a:r>
          </a:p>
        </p:txBody>
      </p:sp>
      <p:sp>
        <p:nvSpPr>
          <p:cNvPr id="11275" name="Rectangle 17"/>
          <p:cNvSpPr>
            <a:spLocks noChangeArrowheads="1"/>
          </p:cNvSpPr>
          <p:nvPr/>
        </p:nvSpPr>
        <p:spPr bwMode="auto">
          <a:xfrm>
            <a:off x="914400" y="5524500"/>
            <a:ext cx="335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0000FF"/>
                </a:solidFill>
                <a:cs typeface="Times New Roman" pitchFamily="18" charset="0"/>
              </a:rPr>
              <a:t>Trai sông</a:t>
            </a:r>
          </a:p>
        </p:txBody>
      </p:sp>
      <p:sp>
        <p:nvSpPr>
          <p:cNvPr id="11276" name="Rectangle 18"/>
          <p:cNvSpPr>
            <a:spLocks noChangeArrowheads="1"/>
          </p:cNvSpPr>
          <p:nvPr/>
        </p:nvSpPr>
        <p:spPr bwMode="auto">
          <a:xfrm>
            <a:off x="9906000" y="5524500"/>
            <a:ext cx="335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0000FF"/>
                </a:solidFill>
                <a:cs typeface="Times New Roman" pitchFamily="18" charset="0"/>
              </a:rPr>
              <a:t>Ốc sên</a:t>
            </a:r>
          </a:p>
        </p:txBody>
      </p:sp>
      <p:sp>
        <p:nvSpPr>
          <p:cNvPr id="11277" name="Rectangle 19"/>
          <p:cNvSpPr>
            <a:spLocks noChangeArrowheads="1"/>
          </p:cNvSpPr>
          <p:nvPr/>
        </p:nvSpPr>
        <p:spPr bwMode="auto">
          <a:xfrm>
            <a:off x="14935200" y="5524500"/>
            <a:ext cx="2438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a:solidFill>
                  <a:srgbClr val="0000FF"/>
                </a:solidFill>
                <a:cs typeface="Arial" charset="0"/>
              </a:rPr>
              <a:t>Mực</a:t>
            </a:r>
          </a:p>
        </p:txBody>
      </p:sp>
      <p:sp>
        <p:nvSpPr>
          <p:cNvPr id="18451" name="Text Box 21"/>
          <p:cNvSpPr txBox="1">
            <a:spLocks noChangeArrowheads="1"/>
          </p:cNvSpPr>
          <p:nvPr/>
        </p:nvSpPr>
        <p:spPr bwMode="auto">
          <a:xfrm>
            <a:off x="457200" y="8312945"/>
            <a:ext cx="76200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sz="5400">
                <a:solidFill>
                  <a:srgbClr val="0000FF"/>
                </a:solidFill>
                <a:latin typeface="Times New Roman" pitchFamily="18" charset="0"/>
                <a:cs typeface="Times New Roman" pitchFamily="18" charset="0"/>
              </a:rPr>
              <a:t>2. Vỏ (hay mai) đá vôi</a:t>
            </a:r>
          </a:p>
        </p:txBody>
      </p:sp>
      <p:sp>
        <p:nvSpPr>
          <p:cNvPr id="18452" name="Text Box 22"/>
          <p:cNvSpPr txBox="1">
            <a:spLocks noChangeArrowheads="1"/>
          </p:cNvSpPr>
          <p:nvPr/>
        </p:nvSpPr>
        <p:spPr bwMode="auto">
          <a:xfrm>
            <a:off x="8534400" y="7558088"/>
            <a:ext cx="64008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sz="5400">
                <a:solidFill>
                  <a:srgbClr val="0000FF"/>
                </a:solidFill>
                <a:latin typeface="Times New Roman" pitchFamily="18" charset="0"/>
                <a:cs typeface="Times New Roman" pitchFamily="18" charset="0"/>
              </a:rPr>
              <a:t>3. Ống tiêu hóa      </a:t>
            </a:r>
          </a:p>
        </p:txBody>
      </p:sp>
      <p:sp>
        <p:nvSpPr>
          <p:cNvPr id="18453" name="Text Box 23"/>
          <p:cNvSpPr txBox="1">
            <a:spLocks noChangeArrowheads="1"/>
          </p:cNvSpPr>
          <p:nvPr/>
        </p:nvSpPr>
        <p:spPr bwMode="auto">
          <a:xfrm>
            <a:off x="8534400" y="8358188"/>
            <a:ext cx="48768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sz="5400">
                <a:solidFill>
                  <a:srgbClr val="0000FF"/>
                </a:solidFill>
                <a:latin typeface=".VnTime" pitchFamily="34" charset="0"/>
                <a:cs typeface="Arial" charset="0"/>
              </a:rPr>
              <a:t>4</a:t>
            </a:r>
            <a:r>
              <a:rPr lang="en-US" altLang="en-US" sz="5400">
                <a:solidFill>
                  <a:srgbClr val="0000FF"/>
                </a:solidFill>
                <a:latin typeface="Times New Roman" pitchFamily="18" charset="0"/>
                <a:cs typeface="Times New Roman" pitchFamily="18" charset="0"/>
              </a:rPr>
              <a:t>. Khoang áo</a:t>
            </a:r>
          </a:p>
        </p:txBody>
      </p:sp>
      <p:sp>
        <p:nvSpPr>
          <p:cNvPr id="18454" name="Text Box 24"/>
          <p:cNvSpPr txBox="1">
            <a:spLocks noChangeArrowheads="1"/>
          </p:cNvSpPr>
          <p:nvPr/>
        </p:nvSpPr>
        <p:spPr bwMode="auto">
          <a:xfrm>
            <a:off x="14478000" y="7558088"/>
            <a:ext cx="3657600" cy="99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sz="5400">
                <a:solidFill>
                  <a:srgbClr val="0000FF"/>
                </a:solidFill>
                <a:latin typeface=".VnTime" pitchFamily="34" charset="0"/>
                <a:cs typeface="Arial" charset="0"/>
              </a:rPr>
              <a:t>5. </a:t>
            </a:r>
            <a:r>
              <a:rPr lang="en-US" altLang="en-US" sz="5400">
                <a:solidFill>
                  <a:srgbClr val="0000FF"/>
                </a:solidFill>
                <a:latin typeface="Times New Roman" pitchFamily="18" charset="0"/>
                <a:cs typeface="Times New Roman" pitchFamily="18" charset="0"/>
              </a:rPr>
              <a:t>Đầu</a:t>
            </a:r>
          </a:p>
        </p:txBody>
      </p:sp>
      <p:sp>
        <p:nvSpPr>
          <p:cNvPr id="11282" name="Rectangle 8"/>
          <p:cNvSpPr>
            <a:spLocks noChangeArrowheads="1"/>
          </p:cNvSpPr>
          <p:nvPr/>
        </p:nvSpPr>
        <p:spPr bwMode="auto">
          <a:xfrm>
            <a:off x="304800" y="4495800"/>
            <a:ext cx="6858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1</a:t>
            </a:r>
          </a:p>
        </p:txBody>
      </p:sp>
      <p:sp>
        <p:nvSpPr>
          <p:cNvPr id="11283" name="Rectangle 7"/>
          <p:cNvSpPr>
            <a:spLocks noChangeArrowheads="1"/>
          </p:cNvSpPr>
          <p:nvPr/>
        </p:nvSpPr>
        <p:spPr bwMode="auto">
          <a:xfrm>
            <a:off x="304800" y="32385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3</a:t>
            </a:r>
          </a:p>
        </p:txBody>
      </p:sp>
      <p:sp>
        <p:nvSpPr>
          <p:cNvPr id="11284" name="Rectangle 6"/>
          <p:cNvSpPr>
            <a:spLocks noChangeArrowheads="1"/>
          </p:cNvSpPr>
          <p:nvPr/>
        </p:nvSpPr>
        <p:spPr bwMode="auto">
          <a:xfrm>
            <a:off x="6858000" y="440055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1</a:t>
            </a:r>
          </a:p>
        </p:txBody>
      </p:sp>
      <p:sp>
        <p:nvSpPr>
          <p:cNvPr id="11285" name="Rectangle 6"/>
          <p:cNvSpPr>
            <a:spLocks noChangeArrowheads="1"/>
          </p:cNvSpPr>
          <p:nvPr/>
        </p:nvSpPr>
        <p:spPr bwMode="auto">
          <a:xfrm>
            <a:off x="8382000" y="5295900"/>
            <a:ext cx="60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endParaRPr lang="vi-VN" altLang="en-US" sz="5000" b="1">
              <a:solidFill>
                <a:srgbClr val="000000"/>
              </a:solidFill>
              <a:latin typeface=".VnTime" pitchFamily="34" charset="0"/>
              <a:cs typeface="Arial" charset="0"/>
            </a:endParaRPr>
          </a:p>
        </p:txBody>
      </p:sp>
      <p:sp>
        <p:nvSpPr>
          <p:cNvPr id="11286" name="Rectangle 6"/>
          <p:cNvSpPr>
            <a:spLocks noChangeArrowheads="1"/>
          </p:cNvSpPr>
          <p:nvPr/>
        </p:nvSpPr>
        <p:spPr bwMode="auto">
          <a:xfrm>
            <a:off x="9144000" y="19812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2</a:t>
            </a:r>
          </a:p>
        </p:txBody>
      </p:sp>
      <p:sp>
        <p:nvSpPr>
          <p:cNvPr id="11287" name="Line 72"/>
          <p:cNvSpPr>
            <a:spLocks noChangeShapeType="1"/>
          </p:cNvSpPr>
          <p:nvPr/>
        </p:nvSpPr>
        <p:spPr bwMode="auto">
          <a:xfrm flipV="1">
            <a:off x="11582400" y="2209800"/>
            <a:ext cx="152400" cy="6858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88" name="Text Box 73"/>
          <p:cNvSpPr txBox="1">
            <a:spLocks noChangeArrowheads="1"/>
          </p:cNvSpPr>
          <p:nvPr/>
        </p:nvSpPr>
        <p:spPr bwMode="auto">
          <a:xfrm>
            <a:off x="11277600" y="1774032"/>
            <a:ext cx="762000" cy="934320"/>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5000" b="1">
                <a:solidFill>
                  <a:srgbClr val="000000"/>
                </a:solidFill>
                <a:cs typeface="Arial" charset="0"/>
              </a:rPr>
              <a:t>4</a:t>
            </a:r>
          </a:p>
        </p:txBody>
      </p:sp>
      <p:sp>
        <p:nvSpPr>
          <p:cNvPr id="11289" name="Line 74"/>
          <p:cNvSpPr>
            <a:spLocks noChangeShapeType="1"/>
          </p:cNvSpPr>
          <p:nvPr/>
        </p:nvSpPr>
        <p:spPr bwMode="auto">
          <a:xfrm flipH="1" flipV="1">
            <a:off x="9677400" y="2552700"/>
            <a:ext cx="914400" cy="4572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0" name="Line 75"/>
          <p:cNvSpPr>
            <a:spLocks noChangeShapeType="1"/>
          </p:cNvSpPr>
          <p:nvPr/>
        </p:nvSpPr>
        <p:spPr bwMode="auto">
          <a:xfrm flipH="1" flipV="1">
            <a:off x="8077200" y="2895600"/>
            <a:ext cx="25400" cy="9144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1" name="Line 78"/>
          <p:cNvSpPr>
            <a:spLocks noChangeShapeType="1"/>
          </p:cNvSpPr>
          <p:nvPr/>
        </p:nvSpPr>
        <p:spPr bwMode="auto">
          <a:xfrm flipV="1">
            <a:off x="7467600" y="4819650"/>
            <a:ext cx="1066800" cy="762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2" name="Line 79"/>
          <p:cNvSpPr>
            <a:spLocks noChangeShapeType="1"/>
          </p:cNvSpPr>
          <p:nvPr/>
        </p:nvSpPr>
        <p:spPr bwMode="auto">
          <a:xfrm flipH="1">
            <a:off x="9601200" y="4229100"/>
            <a:ext cx="152400" cy="11430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3" name="Rectangle 6"/>
          <p:cNvSpPr>
            <a:spLocks noChangeArrowheads="1"/>
          </p:cNvSpPr>
          <p:nvPr/>
        </p:nvSpPr>
        <p:spPr bwMode="auto">
          <a:xfrm>
            <a:off x="304800" y="23241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2</a:t>
            </a:r>
          </a:p>
        </p:txBody>
      </p:sp>
      <p:sp>
        <p:nvSpPr>
          <p:cNvPr id="11294" name="Text Box 82"/>
          <p:cNvSpPr txBox="1">
            <a:spLocks noChangeArrowheads="1"/>
          </p:cNvSpPr>
          <p:nvPr/>
        </p:nvSpPr>
        <p:spPr bwMode="auto">
          <a:xfrm>
            <a:off x="4572000" y="5524501"/>
            <a:ext cx="762000" cy="934320"/>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5000" b="1">
                <a:solidFill>
                  <a:srgbClr val="000000"/>
                </a:solidFill>
                <a:cs typeface="Arial" charset="0"/>
              </a:rPr>
              <a:t>4</a:t>
            </a:r>
          </a:p>
        </p:txBody>
      </p:sp>
      <p:sp>
        <p:nvSpPr>
          <p:cNvPr id="11295" name="Line 83"/>
          <p:cNvSpPr>
            <a:spLocks noChangeShapeType="1"/>
          </p:cNvSpPr>
          <p:nvPr/>
        </p:nvSpPr>
        <p:spPr bwMode="auto">
          <a:xfrm flipV="1">
            <a:off x="914400" y="2895600"/>
            <a:ext cx="1676400" cy="762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6" name="Line 84"/>
          <p:cNvSpPr>
            <a:spLocks noChangeShapeType="1"/>
          </p:cNvSpPr>
          <p:nvPr/>
        </p:nvSpPr>
        <p:spPr bwMode="auto">
          <a:xfrm flipV="1">
            <a:off x="914400" y="3352800"/>
            <a:ext cx="1981200" cy="1143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7" name="Line 85"/>
          <p:cNvSpPr>
            <a:spLocks noChangeShapeType="1"/>
          </p:cNvSpPr>
          <p:nvPr/>
        </p:nvSpPr>
        <p:spPr bwMode="auto">
          <a:xfrm flipV="1">
            <a:off x="990600" y="4819650"/>
            <a:ext cx="76200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8" name="Line 86"/>
          <p:cNvSpPr>
            <a:spLocks noChangeShapeType="1"/>
          </p:cNvSpPr>
          <p:nvPr/>
        </p:nvSpPr>
        <p:spPr bwMode="auto">
          <a:xfrm flipH="1">
            <a:off x="5029200" y="4495800"/>
            <a:ext cx="0" cy="10287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299" name="Rectangle 5"/>
          <p:cNvSpPr>
            <a:spLocks noChangeArrowheads="1"/>
          </p:cNvSpPr>
          <p:nvPr/>
        </p:nvSpPr>
        <p:spPr bwMode="auto">
          <a:xfrm>
            <a:off x="13258800" y="20955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5</a:t>
            </a:r>
          </a:p>
        </p:txBody>
      </p:sp>
      <p:sp>
        <p:nvSpPr>
          <p:cNvPr id="11300" name="Rectangle 6"/>
          <p:cNvSpPr>
            <a:spLocks noChangeArrowheads="1"/>
          </p:cNvSpPr>
          <p:nvPr/>
        </p:nvSpPr>
        <p:spPr bwMode="auto">
          <a:xfrm>
            <a:off x="17373600" y="3924300"/>
            <a:ext cx="6096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1</a:t>
            </a:r>
          </a:p>
        </p:txBody>
      </p:sp>
      <p:sp>
        <p:nvSpPr>
          <p:cNvPr id="11301" name="Text Box 90"/>
          <p:cNvSpPr txBox="1">
            <a:spLocks noChangeArrowheads="1"/>
          </p:cNvSpPr>
          <p:nvPr/>
        </p:nvSpPr>
        <p:spPr bwMode="auto">
          <a:xfrm>
            <a:off x="17373600" y="3352801"/>
            <a:ext cx="762000" cy="934320"/>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spcBef>
                <a:spcPct val="50000"/>
              </a:spcBef>
            </a:pPr>
            <a:r>
              <a:rPr lang="en-US" altLang="en-US" sz="5000" b="1">
                <a:solidFill>
                  <a:srgbClr val="000000"/>
                </a:solidFill>
                <a:cs typeface="Arial" charset="0"/>
              </a:rPr>
              <a:t>4</a:t>
            </a:r>
          </a:p>
        </p:txBody>
      </p:sp>
      <p:sp>
        <p:nvSpPr>
          <p:cNvPr id="11302" name="Rectangle 7"/>
          <p:cNvSpPr>
            <a:spLocks noChangeArrowheads="1"/>
          </p:cNvSpPr>
          <p:nvPr/>
        </p:nvSpPr>
        <p:spPr bwMode="auto">
          <a:xfrm>
            <a:off x="17373600" y="2552700"/>
            <a:ext cx="9144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3</a:t>
            </a:r>
          </a:p>
        </p:txBody>
      </p:sp>
      <p:sp>
        <p:nvSpPr>
          <p:cNvPr id="11303" name="Rectangle 6"/>
          <p:cNvSpPr>
            <a:spLocks noChangeArrowheads="1"/>
          </p:cNvSpPr>
          <p:nvPr/>
        </p:nvSpPr>
        <p:spPr bwMode="auto">
          <a:xfrm>
            <a:off x="17526000" y="1866900"/>
            <a:ext cx="76200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1088563" indent="-1088563" algn="just"/>
            <a:r>
              <a:rPr lang="en-US" altLang="en-US" sz="5000" b="1">
                <a:solidFill>
                  <a:srgbClr val="000000"/>
                </a:solidFill>
                <a:latin typeface=".VnTime" pitchFamily="34" charset="0"/>
                <a:cs typeface="Arial" charset="0"/>
              </a:rPr>
              <a:t>2</a:t>
            </a:r>
          </a:p>
        </p:txBody>
      </p:sp>
      <p:sp>
        <p:nvSpPr>
          <p:cNvPr id="11304" name="Line 93"/>
          <p:cNvSpPr>
            <a:spLocks noChangeShapeType="1"/>
          </p:cNvSpPr>
          <p:nvPr/>
        </p:nvSpPr>
        <p:spPr bwMode="auto">
          <a:xfrm>
            <a:off x="16611600" y="2438400"/>
            <a:ext cx="106680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305" name="Line 96"/>
          <p:cNvSpPr>
            <a:spLocks noChangeShapeType="1"/>
          </p:cNvSpPr>
          <p:nvPr/>
        </p:nvSpPr>
        <p:spPr bwMode="auto">
          <a:xfrm>
            <a:off x="16306800" y="2781300"/>
            <a:ext cx="1066800" cy="1143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306" name="Line 97"/>
          <p:cNvSpPr>
            <a:spLocks noChangeShapeType="1"/>
          </p:cNvSpPr>
          <p:nvPr/>
        </p:nvSpPr>
        <p:spPr bwMode="auto">
          <a:xfrm>
            <a:off x="15849600" y="3771900"/>
            <a:ext cx="167640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307" name="Line 98"/>
          <p:cNvSpPr>
            <a:spLocks noChangeShapeType="1"/>
          </p:cNvSpPr>
          <p:nvPr/>
        </p:nvSpPr>
        <p:spPr bwMode="auto">
          <a:xfrm flipV="1">
            <a:off x="15240000" y="4248150"/>
            <a:ext cx="2133600" cy="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308" name="Line 99"/>
          <p:cNvSpPr>
            <a:spLocks noChangeShapeType="1"/>
          </p:cNvSpPr>
          <p:nvPr/>
        </p:nvSpPr>
        <p:spPr bwMode="auto">
          <a:xfrm>
            <a:off x="13716000" y="2781300"/>
            <a:ext cx="1219200" cy="914400"/>
          </a:xfrm>
          <a:prstGeom prst="line">
            <a:avLst/>
          </a:prstGeom>
          <a:noFill/>
          <a:ln w="25400">
            <a:solidFill>
              <a:schemeClr val="hlink"/>
            </a:solidFill>
            <a:round/>
            <a:headEnd/>
            <a:tailEnd/>
          </a:ln>
          <a:extLst>
            <a:ext uri="{909E8E84-426E-40DD-AFC4-6F175D3DCCD1}">
              <a14:hiddenFill xmlns:a14="http://schemas.microsoft.com/office/drawing/2010/main">
                <a:noFill/>
              </a14:hiddenFill>
            </a:ext>
          </a:extLst>
        </p:spPr>
        <p:txBody>
          <a:bodyPr lIns="163284" tIns="81642" rIns="163284" bIns="81642"/>
          <a:lstStyle/>
          <a:p>
            <a:endParaRPr lang="en-US"/>
          </a:p>
        </p:txBody>
      </p:sp>
      <p:sp>
        <p:nvSpPr>
          <p:cNvPr id="11309" name="Oval 100"/>
          <p:cNvSpPr>
            <a:spLocks noChangeArrowheads="1"/>
          </p:cNvSpPr>
          <p:nvPr/>
        </p:nvSpPr>
        <p:spPr bwMode="auto">
          <a:xfrm>
            <a:off x="1676400" y="8496300"/>
            <a:ext cx="1371600" cy="8001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round/>
                <a:headEnd/>
                <a:tailEnd/>
              </a14:hiddenLine>
            </a:ext>
          </a:extLst>
        </p:spPr>
        <p:txBody>
          <a:bodyPr wrap="none" lIns="163284" tIns="81642" rIns="163284" bIns="81642" anchor="ctr"/>
          <a:lstStyle/>
          <a:p>
            <a:pPr eaLnBrk="1" hangingPunct="1"/>
            <a:endParaRPr lang="vi-VN" altLang="en-US" sz="3600">
              <a:solidFill>
                <a:srgbClr val="000000"/>
              </a:solidFill>
              <a:cs typeface="Arial" charset="0"/>
            </a:endParaRPr>
          </a:p>
        </p:txBody>
      </p:sp>
      <p:sp>
        <p:nvSpPr>
          <p:cNvPr id="18535" name="Oval 103"/>
          <p:cNvSpPr>
            <a:spLocks noChangeArrowheads="1"/>
          </p:cNvSpPr>
          <p:nvPr/>
        </p:nvSpPr>
        <p:spPr bwMode="auto">
          <a:xfrm>
            <a:off x="25400" y="2209800"/>
            <a:ext cx="1346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36" name="Oval 104"/>
          <p:cNvSpPr>
            <a:spLocks noChangeArrowheads="1"/>
          </p:cNvSpPr>
          <p:nvPr/>
        </p:nvSpPr>
        <p:spPr bwMode="auto">
          <a:xfrm>
            <a:off x="8839200" y="19812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37" name="Oval 105"/>
          <p:cNvSpPr>
            <a:spLocks noChangeArrowheads="1"/>
          </p:cNvSpPr>
          <p:nvPr/>
        </p:nvSpPr>
        <p:spPr bwMode="auto">
          <a:xfrm>
            <a:off x="17373600" y="1752600"/>
            <a:ext cx="9144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38" name="Oval 106"/>
          <p:cNvSpPr>
            <a:spLocks noChangeArrowheads="1"/>
          </p:cNvSpPr>
          <p:nvPr/>
        </p:nvSpPr>
        <p:spPr bwMode="auto">
          <a:xfrm>
            <a:off x="0" y="4495800"/>
            <a:ext cx="1346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39" name="Oval 107"/>
          <p:cNvSpPr>
            <a:spLocks noChangeArrowheads="1"/>
          </p:cNvSpPr>
          <p:nvPr/>
        </p:nvSpPr>
        <p:spPr bwMode="auto">
          <a:xfrm>
            <a:off x="0" y="3124200"/>
            <a:ext cx="1346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0" name="Oval 108"/>
          <p:cNvSpPr>
            <a:spLocks noChangeArrowheads="1"/>
          </p:cNvSpPr>
          <p:nvPr/>
        </p:nvSpPr>
        <p:spPr bwMode="auto">
          <a:xfrm>
            <a:off x="12954000" y="19812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1" name="Oval 109"/>
          <p:cNvSpPr>
            <a:spLocks noChangeArrowheads="1"/>
          </p:cNvSpPr>
          <p:nvPr/>
        </p:nvSpPr>
        <p:spPr bwMode="auto">
          <a:xfrm>
            <a:off x="6553200" y="43815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2" name="Oval 110"/>
          <p:cNvSpPr>
            <a:spLocks noChangeArrowheads="1"/>
          </p:cNvSpPr>
          <p:nvPr/>
        </p:nvSpPr>
        <p:spPr bwMode="auto">
          <a:xfrm>
            <a:off x="8686800" y="55245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3" name="Oval 111"/>
          <p:cNvSpPr>
            <a:spLocks noChangeArrowheads="1"/>
          </p:cNvSpPr>
          <p:nvPr/>
        </p:nvSpPr>
        <p:spPr bwMode="auto">
          <a:xfrm>
            <a:off x="10972800" y="17526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4" name="Oval 112"/>
          <p:cNvSpPr>
            <a:spLocks noChangeArrowheads="1"/>
          </p:cNvSpPr>
          <p:nvPr/>
        </p:nvSpPr>
        <p:spPr bwMode="auto">
          <a:xfrm>
            <a:off x="17221200" y="2667000"/>
            <a:ext cx="1066800" cy="5715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5" name="Oval 113"/>
          <p:cNvSpPr>
            <a:spLocks noChangeArrowheads="1"/>
          </p:cNvSpPr>
          <p:nvPr/>
        </p:nvSpPr>
        <p:spPr bwMode="auto">
          <a:xfrm>
            <a:off x="17373600" y="3352800"/>
            <a:ext cx="9144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6" name="Oval 114"/>
          <p:cNvSpPr>
            <a:spLocks noChangeArrowheads="1"/>
          </p:cNvSpPr>
          <p:nvPr/>
        </p:nvSpPr>
        <p:spPr bwMode="auto">
          <a:xfrm>
            <a:off x="17373600" y="4038600"/>
            <a:ext cx="914400" cy="6858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7" name="Oval 115"/>
          <p:cNvSpPr>
            <a:spLocks noChangeArrowheads="1"/>
          </p:cNvSpPr>
          <p:nvPr/>
        </p:nvSpPr>
        <p:spPr bwMode="auto">
          <a:xfrm>
            <a:off x="4267200" y="55245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8548" name="Oval 116"/>
          <p:cNvSpPr>
            <a:spLocks noChangeArrowheads="1"/>
          </p:cNvSpPr>
          <p:nvPr/>
        </p:nvSpPr>
        <p:spPr bwMode="auto">
          <a:xfrm>
            <a:off x="7467600" y="2095500"/>
            <a:ext cx="1219200" cy="8001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163284" tIns="81642" rIns="163284" bIns="81642" anchor="ctr"/>
          <a:lstStyle/>
          <a:p>
            <a:pPr algn="ctr" eaLnBrk="1" hangingPunct="1"/>
            <a:endParaRPr lang="vi-VN" altLang="en-US">
              <a:solidFill>
                <a:srgbClr val="FF0000"/>
              </a:solidFill>
              <a:cs typeface="Arial" charset="0"/>
            </a:endParaRPr>
          </a:p>
        </p:txBody>
      </p:sp>
      <p:sp>
        <p:nvSpPr>
          <p:cNvPr id="11325" name="Rectangle 118"/>
          <p:cNvSpPr>
            <a:spLocks noChangeArrowheads="1"/>
          </p:cNvSpPr>
          <p:nvPr/>
        </p:nvSpPr>
        <p:spPr bwMode="auto">
          <a:xfrm>
            <a:off x="228600" y="876300"/>
            <a:ext cx="13868400" cy="621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lstStyle/>
          <a:p>
            <a:pPr marL="612317" indent="-612317">
              <a:lnSpc>
                <a:spcPct val="80000"/>
              </a:lnSpc>
              <a:spcBef>
                <a:spcPct val="20000"/>
              </a:spcBef>
            </a:pPr>
            <a:r>
              <a:rPr lang="en-US" altLang="en-US" sz="5000" dirty="0" smtClean="0">
                <a:solidFill>
                  <a:srgbClr val="FF0000"/>
                </a:solidFill>
                <a:cs typeface="Arial" charset="0"/>
              </a:rPr>
              <a:t>ĐẶC </a:t>
            </a:r>
            <a:r>
              <a:rPr lang="en-US" altLang="en-US" sz="5000" dirty="0">
                <a:solidFill>
                  <a:srgbClr val="FF0000"/>
                </a:solidFill>
                <a:cs typeface="Arial" charset="0"/>
              </a:rPr>
              <a:t>ĐIỂM CHUNG:</a:t>
            </a:r>
          </a:p>
        </p:txBody>
      </p:sp>
    </p:spTree>
    <p:extLst>
      <p:ext uri="{BB962C8B-B14F-4D97-AF65-F5344CB8AC3E}">
        <p14:creationId xmlns:p14="http://schemas.microsoft.com/office/powerpoint/2010/main" val="3936528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8447"/>
                                        </p:tgtEl>
                                        <p:attrNameLst>
                                          <p:attrName>style.visibility</p:attrName>
                                        </p:attrNameLst>
                                      </p:cBhvr>
                                      <p:to>
                                        <p:strVal val="visible"/>
                                      </p:to>
                                    </p:set>
                                    <p:animEffect transition="in" filter="blinds(horizontal)">
                                      <p:cBhvr>
                                        <p:cTn id="7" dur="500"/>
                                        <p:tgtEl>
                                          <p:spTgt spid="18447"/>
                                        </p:tgtEl>
                                      </p:cBhvr>
                                    </p:animEffect>
                                  </p:childTnLst>
                                </p:cTn>
                              </p:par>
                              <p:par>
                                <p:cTn id="8" presetID="3" presetClass="entr" presetSubtype="10" fill="hold" nodeType="withEffect">
                                  <p:stCondLst>
                                    <p:cond delay="0"/>
                                  </p:stCondLst>
                                  <p:childTnLst>
                                    <p:set>
                                      <p:cBhvr>
                                        <p:cTn id="9" dur="1" fill="hold">
                                          <p:stCondLst>
                                            <p:cond delay="0"/>
                                          </p:stCondLst>
                                        </p:cTn>
                                        <p:tgtEl>
                                          <p:spTgt spid="18538"/>
                                        </p:tgtEl>
                                        <p:attrNameLst>
                                          <p:attrName>style.visibility</p:attrName>
                                        </p:attrNameLst>
                                      </p:cBhvr>
                                      <p:to>
                                        <p:strVal val="visible"/>
                                      </p:to>
                                    </p:set>
                                    <p:animEffect transition="in" filter="blinds(horizontal)">
                                      <p:cBhvr>
                                        <p:cTn id="10" dur="500"/>
                                        <p:tgtEl>
                                          <p:spTgt spid="18538"/>
                                        </p:tgtEl>
                                      </p:cBhvr>
                                    </p:animEffect>
                                  </p:childTnLst>
                                </p:cTn>
                              </p:par>
                              <p:par>
                                <p:cTn id="11" presetID="3" presetClass="entr" presetSubtype="10" fill="hold" nodeType="withEffect">
                                  <p:stCondLst>
                                    <p:cond delay="0"/>
                                  </p:stCondLst>
                                  <p:childTnLst>
                                    <p:set>
                                      <p:cBhvr>
                                        <p:cTn id="12" dur="1" fill="hold">
                                          <p:stCondLst>
                                            <p:cond delay="0"/>
                                          </p:stCondLst>
                                        </p:cTn>
                                        <p:tgtEl>
                                          <p:spTgt spid="18541"/>
                                        </p:tgtEl>
                                        <p:attrNameLst>
                                          <p:attrName>style.visibility</p:attrName>
                                        </p:attrNameLst>
                                      </p:cBhvr>
                                      <p:to>
                                        <p:strVal val="visible"/>
                                      </p:to>
                                    </p:set>
                                    <p:animEffect transition="in" filter="blinds(horizontal)">
                                      <p:cBhvr>
                                        <p:cTn id="13" dur="500"/>
                                        <p:tgtEl>
                                          <p:spTgt spid="18541"/>
                                        </p:tgtEl>
                                      </p:cBhvr>
                                    </p:animEffect>
                                  </p:childTnLst>
                                </p:cTn>
                              </p:par>
                              <p:par>
                                <p:cTn id="14" presetID="3" presetClass="entr" presetSubtype="10" fill="hold" nodeType="withEffect">
                                  <p:stCondLst>
                                    <p:cond delay="0"/>
                                  </p:stCondLst>
                                  <p:childTnLst>
                                    <p:set>
                                      <p:cBhvr>
                                        <p:cTn id="15" dur="1" fill="hold">
                                          <p:stCondLst>
                                            <p:cond delay="0"/>
                                          </p:stCondLst>
                                        </p:cTn>
                                        <p:tgtEl>
                                          <p:spTgt spid="18546"/>
                                        </p:tgtEl>
                                        <p:attrNameLst>
                                          <p:attrName>style.visibility</p:attrName>
                                        </p:attrNameLst>
                                      </p:cBhvr>
                                      <p:to>
                                        <p:strVal val="visible"/>
                                      </p:to>
                                    </p:set>
                                    <p:animEffect transition="in" filter="blinds(horizontal)">
                                      <p:cBhvr>
                                        <p:cTn id="16" dur="500"/>
                                        <p:tgtEl>
                                          <p:spTgt spid="1854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xit" presetSubtype="10" fill="hold" grpId="0" nodeType="clickEffect">
                                  <p:stCondLst>
                                    <p:cond delay="0"/>
                                  </p:stCondLst>
                                  <p:childTnLst>
                                    <p:animEffect transition="out" filter="blinds(horizontal)">
                                      <p:cBhvr>
                                        <p:cTn id="20" dur="500"/>
                                        <p:tgtEl>
                                          <p:spTgt spid="18538"/>
                                        </p:tgtEl>
                                      </p:cBhvr>
                                    </p:animEffect>
                                    <p:set>
                                      <p:cBhvr>
                                        <p:cTn id="21" dur="1" fill="hold">
                                          <p:stCondLst>
                                            <p:cond delay="499"/>
                                          </p:stCondLst>
                                        </p:cTn>
                                        <p:tgtEl>
                                          <p:spTgt spid="18538"/>
                                        </p:tgtEl>
                                        <p:attrNameLst>
                                          <p:attrName>style.visibility</p:attrName>
                                        </p:attrNameLst>
                                      </p:cBhvr>
                                      <p:to>
                                        <p:strVal val="hidden"/>
                                      </p:to>
                                    </p:set>
                                  </p:childTnLst>
                                </p:cTn>
                              </p:par>
                              <p:par>
                                <p:cTn id="22" presetID="3" presetClass="exit" presetSubtype="10" fill="hold" grpId="0" nodeType="withEffect">
                                  <p:stCondLst>
                                    <p:cond delay="0"/>
                                  </p:stCondLst>
                                  <p:childTnLst>
                                    <p:animEffect transition="out" filter="blinds(horizontal)">
                                      <p:cBhvr>
                                        <p:cTn id="23" dur="500"/>
                                        <p:tgtEl>
                                          <p:spTgt spid="18541"/>
                                        </p:tgtEl>
                                      </p:cBhvr>
                                    </p:animEffect>
                                    <p:set>
                                      <p:cBhvr>
                                        <p:cTn id="24" dur="1" fill="hold">
                                          <p:stCondLst>
                                            <p:cond delay="499"/>
                                          </p:stCondLst>
                                        </p:cTn>
                                        <p:tgtEl>
                                          <p:spTgt spid="18541"/>
                                        </p:tgtEl>
                                        <p:attrNameLst>
                                          <p:attrName>style.visibility</p:attrName>
                                        </p:attrNameLst>
                                      </p:cBhvr>
                                      <p:to>
                                        <p:strVal val="hidden"/>
                                      </p:to>
                                    </p:set>
                                  </p:childTnLst>
                                </p:cTn>
                              </p:par>
                              <p:par>
                                <p:cTn id="25" presetID="3" presetClass="exit" presetSubtype="10" fill="hold" grpId="0" nodeType="withEffect">
                                  <p:stCondLst>
                                    <p:cond delay="0"/>
                                  </p:stCondLst>
                                  <p:childTnLst>
                                    <p:animEffect transition="out" filter="blinds(horizontal)">
                                      <p:cBhvr>
                                        <p:cTn id="26" dur="500"/>
                                        <p:tgtEl>
                                          <p:spTgt spid="18546"/>
                                        </p:tgtEl>
                                      </p:cBhvr>
                                    </p:animEffect>
                                    <p:set>
                                      <p:cBhvr>
                                        <p:cTn id="27" dur="1" fill="hold">
                                          <p:stCondLst>
                                            <p:cond delay="499"/>
                                          </p:stCondLst>
                                        </p:cTn>
                                        <p:tgtEl>
                                          <p:spTgt spid="18546"/>
                                        </p:tgtEl>
                                        <p:attrNameLst>
                                          <p:attrName>style.visibility</p:attrName>
                                        </p:attrNameLst>
                                      </p:cBhvr>
                                      <p:to>
                                        <p:strVal val="hidden"/>
                                      </p:to>
                                    </p:set>
                                  </p:childTnLst>
                                </p:cTn>
                              </p:par>
                              <p:par>
                                <p:cTn id="28" presetID="3" presetClass="entr" presetSubtype="10" fill="hold" grpId="0" nodeType="withEffect">
                                  <p:stCondLst>
                                    <p:cond delay="0"/>
                                  </p:stCondLst>
                                  <p:childTnLst>
                                    <p:set>
                                      <p:cBhvr>
                                        <p:cTn id="29" dur="1" fill="hold">
                                          <p:stCondLst>
                                            <p:cond delay="0"/>
                                          </p:stCondLst>
                                        </p:cTn>
                                        <p:tgtEl>
                                          <p:spTgt spid="18535"/>
                                        </p:tgtEl>
                                        <p:attrNameLst>
                                          <p:attrName>style.visibility</p:attrName>
                                        </p:attrNameLst>
                                      </p:cBhvr>
                                      <p:to>
                                        <p:strVal val="visible"/>
                                      </p:to>
                                    </p:set>
                                    <p:animEffect transition="in" filter="blinds(horizontal)">
                                      <p:cBhvr>
                                        <p:cTn id="30" dur="500"/>
                                        <p:tgtEl>
                                          <p:spTgt spid="1853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8536"/>
                                        </p:tgtEl>
                                        <p:attrNameLst>
                                          <p:attrName>style.visibility</p:attrName>
                                        </p:attrNameLst>
                                      </p:cBhvr>
                                      <p:to>
                                        <p:strVal val="visible"/>
                                      </p:to>
                                    </p:set>
                                    <p:animEffect transition="in" filter="blinds(horizontal)">
                                      <p:cBhvr>
                                        <p:cTn id="33" dur="500"/>
                                        <p:tgtEl>
                                          <p:spTgt spid="1853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8537"/>
                                        </p:tgtEl>
                                        <p:attrNameLst>
                                          <p:attrName>style.visibility</p:attrName>
                                        </p:attrNameLst>
                                      </p:cBhvr>
                                      <p:to>
                                        <p:strVal val="visible"/>
                                      </p:to>
                                    </p:set>
                                    <p:animEffect transition="in" filter="blinds(horizontal)">
                                      <p:cBhvr>
                                        <p:cTn id="36" dur="500"/>
                                        <p:tgtEl>
                                          <p:spTgt spid="18537"/>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8451"/>
                                        </p:tgtEl>
                                        <p:attrNameLst>
                                          <p:attrName>style.visibility</p:attrName>
                                        </p:attrNameLst>
                                      </p:cBhvr>
                                      <p:to>
                                        <p:strVal val="visible"/>
                                      </p:to>
                                    </p:set>
                                    <p:animEffect transition="in" filter="blinds(horizontal)">
                                      <p:cBhvr>
                                        <p:cTn id="39" dur="500"/>
                                        <p:tgtEl>
                                          <p:spTgt spid="1845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 presetClass="exit" presetSubtype="10" fill="hold" grpId="1" nodeType="clickEffect">
                                  <p:stCondLst>
                                    <p:cond delay="0"/>
                                  </p:stCondLst>
                                  <p:childTnLst>
                                    <p:animEffect transition="out" filter="blinds(horizontal)">
                                      <p:cBhvr>
                                        <p:cTn id="43" dur="500"/>
                                        <p:tgtEl>
                                          <p:spTgt spid="18535"/>
                                        </p:tgtEl>
                                      </p:cBhvr>
                                    </p:animEffect>
                                    <p:set>
                                      <p:cBhvr>
                                        <p:cTn id="44" dur="1" fill="hold">
                                          <p:stCondLst>
                                            <p:cond delay="499"/>
                                          </p:stCondLst>
                                        </p:cTn>
                                        <p:tgtEl>
                                          <p:spTgt spid="18535"/>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18536"/>
                                        </p:tgtEl>
                                      </p:cBhvr>
                                    </p:animEffect>
                                    <p:set>
                                      <p:cBhvr>
                                        <p:cTn id="47" dur="1" fill="hold">
                                          <p:stCondLst>
                                            <p:cond delay="499"/>
                                          </p:stCondLst>
                                        </p:cTn>
                                        <p:tgtEl>
                                          <p:spTgt spid="18536"/>
                                        </p:tgtEl>
                                        <p:attrNameLst>
                                          <p:attrName>style.visibility</p:attrName>
                                        </p:attrNameLst>
                                      </p:cBhvr>
                                      <p:to>
                                        <p:strVal val="hidden"/>
                                      </p:to>
                                    </p:set>
                                  </p:childTnLst>
                                </p:cTn>
                              </p:par>
                              <p:par>
                                <p:cTn id="48" presetID="3" presetClass="exit" presetSubtype="10" fill="hold" grpId="1" nodeType="withEffect">
                                  <p:stCondLst>
                                    <p:cond delay="0"/>
                                  </p:stCondLst>
                                  <p:childTnLst>
                                    <p:animEffect transition="out" filter="blinds(horizontal)">
                                      <p:cBhvr>
                                        <p:cTn id="49" dur="500"/>
                                        <p:tgtEl>
                                          <p:spTgt spid="18537"/>
                                        </p:tgtEl>
                                      </p:cBhvr>
                                    </p:animEffect>
                                    <p:set>
                                      <p:cBhvr>
                                        <p:cTn id="50" dur="1" fill="hold">
                                          <p:stCondLst>
                                            <p:cond delay="499"/>
                                          </p:stCondLst>
                                        </p:cTn>
                                        <p:tgtEl>
                                          <p:spTgt spid="18537"/>
                                        </p:tgtEl>
                                        <p:attrNameLst>
                                          <p:attrName>style.visibility</p:attrName>
                                        </p:attrNameLst>
                                      </p:cBhvr>
                                      <p:to>
                                        <p:strVal val="hidden"/>
                                      </p:to>
                                    </p:set>
                                  </p:childTnLst>
                                </p:cTn>
                              </p:par>
                              <p:par>
                                <p:cTn id="51" presetID="3" presetClass="entr" presetSubtype="10" fill="hold" grpId="0" nodeType="withEffect">
                                  <p:stCondLst>
                                    <p:cond delay="0"/>
                                  </p:stCondLst>
                                  <p:childTnLst>
                                    <p:set>
                                      <p:cBhvr>
                                        <p:cTn id="52" dur="1" fill="hold">
                                          <p:stCondLst>
                                            <p:cond delay="0"/>
                                          </p:stCondLst>
                                        </p:cTn>
                                        <p:tgtEl>
                                          <p:spTgt spid="18452"/>
                                        </p:tgtEl>
                                        <p:attrNameLst>
                                          <p:attrName>style.visibility</p:attrName>
                                        </p:attrNameLst>
                                      </p:cBhvr>
                                      <p:to>
                                        <p:strVal val="visible"/>
                                      </p:to>
                                    </p:set>
                                    <p:animEffect transition="in" filter="blinds(horizontal)">
                                      <p:cBhvr>
                                        <p:cTn id="53" dur="500"/>
                                        <p:tgtEl>
                                          <p:spTgt spid="18452"/>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18539"/>
                                        </p:tgtEl>
                                        <p:attrNameLst>
                                          <p:attrName>style.visibility</p:attrName>
                                        </p:attrNameLst>
                                      </p:cBhvr>
                                      <p:to>
                                        <p:strVal val="visible"/>
                                      </p:to>
                                    </p:set>
                                    <p:animEffect transition="in" filter="blinds(horizontal)">
                                      <p:cBhvr>
                                        <p:cTn id="56" dur="500"/>
                                        <p:tgtEl>
                                          <p:spTgt spid="18539"/>
                                        </p:tgtEl>
                                      </p:cBhvr>
                                    </p:animEffect>
                                  </p:childTnLst>
                                </p:cTn>
                              </p:par>
                              <p:par>
                                <p:cTn id="57" presetID="3" presetClass="entr" presetSubtype="10" fill="hold" grpId="0" nodeType="withEffect">
                                  <p:stCondLst>
                                    <p:cond delay="0"/>
                                  </p:stCondLst>
                                  <p:childTnLst>
                                    <p:set>
                                      <p:cBhvr>
                                        <p:cTn id="58" dur="1" fill="hold">
                                          <p:stCondLst>
                                            <p:cond delay="0"/>
                                          </p:stCondLst>
                                        </p:cTn>
                                        <p:tgtEl>
                                          <p:spTgt spid="18542"/>
                                        </p:tgtEl>
                                        <p:attrNameLst>
                                          <p:attrName>style.visibility</p:attrName>
                                        </p:attrNameLst>
                                      </p:cBhvr>
                                      <p:to>
                                        <p:strVal val="visible"/>
                                      </p:to>
                                    </p:set>
                                    <p:animEffect transition="in" filter="blinds(horizontal)">
                                      <p:cBhvr>
                                        <p:cTn id="59" dur="500"/>
                                        <p:tgtEl>
                                          <p:spTgt spid="18542"/>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18544"/>
                                        </p:tgtEl>
                                        <p:attrNameLst>
                                          <p:attrName>style.visibility</p:attrName>
                                        </p:attrNameLst>
                                      </p:cBhvr>
                                      <p:to>
                                        <p:strVal val="visible"/>
                                      </p:to>
                                    </p:set>
                                    <p:animEffect transition="in" filter="blinds(horizontal)">
                                      <p:cBhvr>
                                        <p:cTn id="62" dur="500"/>
                                        <p:tgtEl>
                                          <p:spTgt spid="1854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3" presetClass="exit" presetSubtype="10" fill="hold" nodeType="clickEffect">
                                  <p:stCondLst>
                                    <p:cond delay="0"/>
                                  </p:stCondLst>
                                  <p:childTnLst>
                                    <p:animEffect transition="out" filter="blinds(horizontal)">
                                      <p:cBhvr>
                                        <p:cTn id="66" dur="500"/>
                                        <p:tgtEl>
                                          <p:spTgt spid="18539"/>
                                        </p:tgtEl>
                                      </p:cBhvr>
                                    </p:animEffect>
                                    <p:set>
                                      <p:cBhvr>
                                        <p:cTn id="67" dur="1" fill="hold">
                                          <p:stCondLst>
                                            <p:cond delay="499"/>
                                          </p:stCondLst>
                                        </p:cTn>
                                        <p:tgtEl>
                                          <p:spTgt spid="18539"/>
                                        </p:tgtEl>
                                        <p:attrNameLst>
                                          <p:attrName>style.visibility</p:attrName>
                                        </p:attrNameLst>
                                      </p:cBhvr>
                                      <p:to>
                                        <p:strVal val="hidden"/>
                                      </p:to>
                                    </p:set>
                                  </p:childTnLst>
                                </p:cTn>
                              </p:par>
                              <p:par>
                                <p:cTn id="68" presetID="3" presetClass="exit" presetSubtype="10" fill="hold" grpId="1" nodeType="withEffect">
                                  <p:stCondLst>
                                    <p:cond delay="0"/>
                                  </p:stCondLst>
                                  <p:childTnLst>
                                    <p:animEffect transition="out" filter="blinds(horizontal)">
                                      <p:cBhvr>
                                        <p:cTn id="69" dur="500"/>
                                        <p:tgtEl>
                                          <p:spTgt spid="18542"/>
                                        </p:tgtEl>
                                      </p:cBhvr>
                                    </p:animEffect>
                                    <p:set>
                                      <p:cBhvr>
                                        <p:cTn id="70" dur="1" fill="hold">
                                          <p:stCondLst>
                                            <p:cond delay="499"/>
                                          </p:stCondLst>
                                        </p:cTn>
                                        <p:tgtEl>
                                          <p:spTgt spid="18542"/>
                                        </p:tgtEl>
                                        <p:attrNameLst>
                                          <p:attrName>style.visibility</p:attrName>
                                        </p:attrNameLst>
                                      </p:cBhvr>
                                      <p:to>
                                        <p:strVal val="hidden"/>
                                      </p:to>
                                    </p:set>
                                  </p:childTnLst>
                                </p:cTn>
                              </p:par>
                              <p:par>
                                <p:cTn id="71" presetID="3" presetClass="exit" presetSubtype="10" fill="hold" grpId="1" nodeType="withEffect">
                                  <p:stCondLst>
                                    <p:cond delay="0"/>
                                  </p:stCondLst>
                                  <p:childTnLst>
                                    <p:animEffect transition="out" filter="blinds(horizontal)">
                                      <p:cBhvr>
                                        <p:cTn id="72" dur="500"/>
                                        <p:tgtEl>
                                          <p:spTgt spid="18544"/>
                                        </p:tgtEl>
                                      </p:cBhvr>
                                    </p:animEffect>
                                    <p:set>
                                      <p:cBhvr>
                                        <p:cTn id="73" dur="1" fill="hold">
                                          <p:stCondLst>
                                            <p:cond delay="499"/>
                                          </p:stCondLst>
                                        </p:cTn>
                                        <p:tgtEl>
                                          <p:spTgt spid="18544"/>
                                        </p:tgtEl>
                                        <p:attrNameLst>
                                          <p:attrName>style.visibility</p:attrName>
                                        </p:attrNameLst>
                                      </p:cBhvr>
                                      <p:to>
                                        <p:strVal val="hidden"/>
                                      </p:to>
                                    </p:set>
                                  </p:childTnLst>
                                </p:cTn>
                              </p:par>
                              <p:par>
                                <p:cTn id="74" presetID="3" presetClass="entr" presetSubtype="10" fill="hold" grpId="0" nodeType="withEffect">
                                  <p:stCondLst>
                                    <p:cond delay="0"/>
                                  </p:stCondLst>
                                  <p:childTnLst>
                                    <p:set>
                                      <p:cBhvr>
                                        <p:cTn id="75" dur="1" fill="hold">
                                          <p:stCondLst>
                                            <p:cond delay="0"/>
                                          </p:stCondLst>
                                        </p:cTn>
                                        <p:tgtEl>
                                          <p:spTgt spid="18453"/>
                                        </p:tgtEl>
                                        <p:attrNameLst>
                                          <p:attrName>style.visibility</p:attrName>
                                        </p:attrNameLst>
                                      </p:cBhvr>
                                      <p:to>
                                        <p:strVal val="visible"/>
                                      </p:to>
                                    </p:set>
                                    <p:animEffect transition="in" filter="blinds(horizontal)">
                                      <p:cBhvr>
                                        <p:cTn id="76" dur="500"/>
                                        <p:tgtEl>
                                          <p:spTgt spid="18453"/>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18547"/>
                                        </p:tgtEl>
                                        <p:attrNameLst>
                                          <p:attrName>style.visibility</p:attrName>
                                        </p:attrNameLst>
                                      </p:cBhvr>
                                      <p:to>
                                        <p:strVal val="visible"/>
                                      </p:to>
                                    </p:set>
                                    <p:animEffect transition="in" filter="blinds(horizontal)">
                                      <p:cBhvr>
                                        <p:cTn id="79" dur="500"/>
                                        <p:tgtEl>
                                          <p:spTgt spid="18547"/>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18543"/>
                                        </p:tgtEl>
                                        <p:attrNameLst>
                                          <p:attrName>style.visibility</p:attrName>
                                        </p:attrNameLst>
                                      </p:cBhvr>
                                      <p:to>
                                        <p:strVal val="visible"/>
                                      </p:to>
                                    </p:set>
                                    <p:animEffect transition="in" filter="blinds(horizontal)">
                                      <p:cBhvr>
                                        <p:cTn id="82" dur="500"/>
                                        <p:tgtEl>
                                          <p:spTgt spid="18543"/>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18545"/>
                                        </p:tgtEl>
                                        <p:attrNameLst>
                                          <p:attrName>style.visibility</p:attrName>
                                        </p:attrNameLst>
                                      </p:cBhvr>
                                      <p:to>
                                        <p:strVal val="visible"/>
                                      </p:to>
                                    </p:set>
                                    <p:animEffect transition="in" filter="blinds(horizontal)">
                                      <p:cBhvr>
                                        <p:cTn id="85" dur="500"/>
                                        <p:tgtEl>
                                          <p:spTgt spid="18545"/>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3" presetClass="exit" presetSubtype="10" fill="hold" grpId="1" nodeType="clickEffect">
                                  <p:stCondLst>
                                    <p:cond delay="0"/>
                                  </p:stCondLst>
                                  <p:childTnLst>
                                    <p:animEffect transition="out" filter="blinds(horizontal)">
                                      <p:cBhvr>
                                        <p:cTn id="89" dur="500"/>
                                        <p:tgtEl>
                                          <p:spTgt spid="18547"/>
                                        </p:tgtEl>
                                      </p:cBhvr>
                                    </p:animEffect>
                                    <p:set>
                                      <p:cBhvr>
                                        <p:cTn id="90" dur="1" fill="hold">
                                          <p:stCondLst>
                                            <p:cond delay="499"/>
                                          </p:stCondLst>
                                        </p:cTn>
                                        <p:tgtEl>
                                          <p:spTgt spid="18547"/>
                                        </p:tgtEl>
                                        <p:attrNameLst>
                                          <p:attrName>style.visibility</p:attrName>
                                        </p:attrNameLst>
                                      </p:cBhvr>
                                      <p:to>
                                        <p:strVal val="hidden"/>
                                      </p:to>
                                    </p:set>
                                  </p:childTnLst>
                                </p:cTn>
                              </p:par>
                              <p:par>
                                <p:cTn id="91" presetID="3" presetClass="exit" presetSubtype="10" fill="hold" grpId="1" nodeType="withEffect">
                                  <p:stCondLst>
                                    <p:cond delay="0"/>
                                  </p:stCondLst>
                                  <p:childTnLst>
                                    <p:animEffect transition="out" filter="blinds(horizontal)">
                                      <p:cBhvr>
                                        <p:cTn id="92" dur="500"/>
                                        <p:tgtEl>
                                          <p:spTgt spid="18543"/>
                                        </p:tgtEl>
                                      </p:cBhvr>
                                    </p:animEffect>
                                    <p:set>
                                      <p:cBhvr>
                                        <p:cTn id="93" dur="1" fill="hold">
                                          <p:stCondLst>
                                            <p:cond delay="499"/>
                                          </p:stCondLst>
                                        </p:cTn>
                                        <p:tgtEl>
                                          <p:spTgt spid="18543"/>
                                        </p:tgtEl>
                                        <p:attrNameLst>
                                          <p:attrName>style.visibility</p:attrName>
                                        </p:attrNameLst>
                                      </p:cBhvr>
                                      <p:to>
                                        <p:strVal val="hidden"/>
                                      </p:to>
                                    </p:set>
                                  </p:childTnLst>
                                </p:cTn>
                              </p:par>
                              <p:par>
                                <p:cTn id="94" presetID="3" presetClass="exit" presetSubtype="10" fill="hold" grpId="1" nodeType="withEffect">
                                  <p:stCondLst>
                                    <p:cond delay="0"/>
                                  </p:stCondLst>
                                  <p:childTnLst>
                                    <p:animEffect transition="out" filter="blinds(horizontal)">
                                      <p:cBhvr>
                                        <p:cTn id="95" dur="500"/>
                                        <p:tgtEl>
                                          <p:spTgt spid="18545"/>
                                        </p:tgtEl>
                                      </p:cBhvr>
                                    </p:animEffect>
                                    <p:set>
                                      <p:cBhvr>
                                        <p:cTn id="96" dur="1" fill="hold">
                                          <p:stCondLst>
                                            <p:cond delay="499"/>
                                          </p:stCondLst>
                                        </p:cTn>
                                        <p:tgtEl>
                                          <p:spTgt spid="18545"/>
                                        </p:tgtEl>
                                        <p:attrNameLst>
                                          <p:attrName>style.visibility</p:attrName>
                                        </p:attrNameLst>
                                      </p:cBhvr>
                                      <p:to>
                                        <p:strVal val="hidden"/>
                                      </p:to>
                                    </p:set>
                                  </p:childTnLst>
                                </p:cTn>
                              </p:par>
                              <p:par>
                                <p:cTn id="97" presetID="3" presetClass="entr" presetSubtype="10" fill="hold" grpId="0" nodeType="withEffect">
                                  <p:stCondLst>
                                    <p:cond delay="0"/>
                                  </p:stCondLst>
                                  <p:childTnLst>
                                    <p:set>
                                      <p:cBhvr>
                                        <p:cTn id="98" dur="1" fill="hold">
                                          <p:stCondLst>
                                            <p:cond delay="0"/>
                                          </p:stCondLst>
                                        </p:cTn>
                                        <p:tgtEl>
                                          <p:spTgt spid="18454"/>
                                        </p:tgtEl>
                                        <p:attrNameLst>
                                          <p:attrName>style.visibility</p:attrName>
                                        </p:attrNameLst>
                                      </p:cBhvr>
                                      <p:to>
                                        <p:strVal val="visible"/>
                                      </p:to>
                                    </p:set>
                                    <p:animEffect transition="in" filter="blinds(horizontal)">
                                      <p:cBhvr>
                                        <p:cTn id="99" dur="500"/>
                                        <p:tgtEl>
                                          <p:spTgt spid="18454"/>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18548"/>
                                        </p:tgtEl>
                                        <p:attrNameLst>
                                          <p:attrName>style.visibility</p:attrName>
                                        </p:attrNameLst>
                                      </p:cBhvr>
                                      <p:to>
                                        <p:strVal val="visible"/>
                                      </p:to>
                                    </p:set>
                                    <p:animEffect transition="in" filter="blinds(horizontal)">
                                      <p:cBhvr>
                                        <p:cTn id="102" dur="500"/>
                                        <p:tgtEl>
                                          <p:spTgt spid="18548"/>
                                        </p:tgtEl>
                                      </p:cBhvr>
                                    </p:animEffect>
                                  </p:childTnLst>
                                </p:cTn>
                              </p:par>
                              <p:par>
                                <p:cTn id="103" presetID="3" presetClass="entr" presetSubtype="10" fill="hold" grpId="0" nodeType="withEffect">
                                  <p:stCondLst>
                                    <p:cond delay="0"/>
                                  </p:stCondLst>
                                  <p:childTnLst>
                                    <p:set>
                                      <p:cBhvr>
                                        <p:cTn id="104" dur="1" fill="hold">
                                          <p:stCondLst>
                                            <p:cond delay="0"/>
                                          </p:stCondLst>
                                        </p:cTn>
                                        <p:tgtEl>
                                          <p:spTgt spid="18540"/>
                                        </p:tgtEl>
                                        <p:attrNameLst>
                                          <p:attrName>style.visibility</p:attrName>
                                        </p:attrNameLst>
                                      </p:cBhvr>
                                      <p:to>
                                        <p:strVal val="visible"/>
                                      </p:to>
                                    </p:set>
                                    <p:animEffect transition="in" filter="blinds(horizontal)">
                                      <p:cBhvr>
                                        <p:cTn id="105" dur="500"/>
                                        <p:tgtEl>
                                          <p:spTgt spid="18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51" grpId="0"/>
      <p:bldP spid="18452" grpId="0"/>
      <p:bldP spid="18453" grpId="0"/>
      <p:bldP spid="18454" grpId="0"/>
      <p:bldP spid="18535" grpId="0" animBg="1"/>
      <p:bldP spid="18535" grpId="1" animBg="1"/>
      <p:bldP spid="18536" grpId="0" animBg="1"/>
      <p:bldP spid="18536" grpId="1" animBg="1"/>
      <p:bldP spid="18537" grpId="0" animBg="1"/>
      <p:bldP spid="18537" grpId="1" animBg="1"/>
      <p:bldP spid="18538" grpId="0" animBg="1"/>
      <p:bldP spid="18539" grpId="0" animBg="1"/>
      <p:bldP spid="18540" grpId="0" animBg="1"/>
      <p:bldP spid="18541" grpId="0" animBg="1"/>
      <p:bldP spid="18542" grpId="0" animBg="1"/>
      <p:bldP spid="18542" grpId="1" animBg="1"/>
      <p:bldP spid="18543" grpId="0" animBg="1"/>
      <p:bldP spid="18543" grpId="1" animBg="1"/>
      <p:bldP spid="18544" grpId="0" animBg="1"/>
      <p:bldP spid="18544" grpId="1" animBg="1"/>
      <p:bldP spid="18545" grpId="0" animBg="1"/>
      <p:bldP spid="18545" grpId="1" animBg="1"/>
      <p:bldP spid="18546" grpId="0" animBg="1"/>
      <p:bldP spid="18547" grpId="0" animBg="1"/>
      <p:bldP spid="18547" grpId="1" animBg="1"/>
      <p:bldP spid="1854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42900"/>
            <a:ext cx="10134600" cy="876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1658600" y="876300"/>
            <a:ext cx="3048000" cy="4154984"/>
          </a:xfrm>
          <a:prstGeom prst="rect">
            <a:avLst/>
          </a:prstGeom>
          <a:noFill/>
        </p:spPr>
        <p:txBody>
          <a:bodyPr wrap="square" rtlCol="0">
            <a:spAutoFit/>
          </a:bodyPr>
          <a:lstStyle/>
          <a:p>
            <a:r>
              <a:rPr lang="en-US" sz="4400" dirty="0" smtClean="0">
                <a:latin typeface="Times New Roman" pitchFamily="18" charset="0"/>
                <a:cs typeface="Times New Roman" pitchFamily="18" charset="0"/>
              </a:rPr>
              <a:t>1. </a:t>
            </a:r>
            <a:r>
              <a:rPr lang="en-US" sz="4400" dirty="0" err="1" smtClean="0">
                <a:latin typeface="Times New Roman" pitchFamily="18" charset="0"/>
                <a:cs typeface="Times New Roman" pitchFamily="18" charset="0"/>
              </a:rPr>
              <a:t>Trai</a:t>
            </a:r>
            <a:r>
              <a:rPr lang="en-US" sz="4400" dirty="0" smtClean="0">
                <a:latin typeface="Times New Roman" pitchFamily="18" charset="0"/>
                <a:cs typeface="Times New Roman" pitchFamily="18" charset="0"/>
              </a:rPr>
              <a:t> </a:t>
            </a:r>
            <a:r>
              <a:rPr lang="en-US" sz="4400" dirty="0" err="1">
                <a:latin typeface="Times New Roman" pitchFamily="18" charset="0"/>
                <a:cs typeface="Times New Roman" pitchFamily="18" charset="0"/>
              </a:rPr>
              <a:t>sông</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2. </a:t>
            </a:r>
            <a:r>
              <a:rPr lang="en-US" sz="4400" dirty="0" err="1">
                <a:latin typeface="Times New Roman" pitchFamily="18" charset="0"/>
                <a:cs typeface="Times New Roman" pitchFamily="18" charset="0"/>
              </a:rPr>
              <a:t>Ốc</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biêu</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3. </a:t>
            </a:r>
            <a:r>
              <a:rPr lang="en-US" sz="4400" dirty="0" err="1" smtClean="0">
                <a:latin typeface="Times New Roman" pitchFamily="18" charset="0"/>
                <a:cs typeface="Times New Roman" pitchFamily="18" charset="0"/>
              </a:rPr>
              <a:t>Hàu</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4. </a:t>
            </a:r>
            <a:r>
              <a:rPr lang="en-US" sz="4400" dirty="0" err="1">
                <a:latin typeface="Times New Roman" pitchFamily="18" charset="0"/>
                <a:cs typeface="Times New Roman" pitchFamily="18" charset="0"/>
              </a:rPr>
              <a:t>Mực</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5. </a:t>
            </a:r>
            <a:r>
              <a:rPr lang="en-US" sz="4400" dirty="0" err="1" smtClean="0">
                <a:latin typeface="Times New Roman" pitchFamily="18" charset="0"/>
                <a:cs typeface="Times New Roman" pitchFamily="18" charset="0"/>
              </a:rPr>
              <a:t>Ốc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sên</a:t>
            </a:r>
            <a:endParaRPr lang="en-US" sz="4400" dirty="0">
              <a:latin typeface="Times New Roman" pitchFamily="18" charset="0"/>
              <a:cs typeface="Times New Roman" pitchFamily="18" charset="0"/>
            </a:endParaRPr>
          </a:p>
          <a:p>
            <a:r>
              <a:rPr lang="en-US" sz="4400" dirty="0">
                <a:latin typeface="Times New Roman" pitchFamily="18" charset="0"/>
                <a:cs typeface="Times New Roman" pitchFamily="18" charset="0"/>
              </a:rPr>
              <a:t>6. </a:t>
            </a:r>
            <a:r>
              <a:rPr lang="en-US" sz="4400" dirty="0" err="1">
                <a:latin typeface="Times New Roman" pitchFamily="18" charset="0"/>
                <a:cs typeface="Times New Roman" pitchFamily="18" charset="0"/>
              </a:rPr>
              <a:t>Bạch</a:t>
            </a:r>
            <a:r>
              <a:rPr lang="en-US" sz="4400" dirty="0">
                <a:latin typeface="Times New Roman" pitchFamily="18" charset="0"/>
                <a:cs typeface="Times New Roman" pitchFamily="18" charset="0"/>
              </a:rPr>
              <a:t> </a:t>
            </a:r>
            <a:r>
              <a:rPr lang="en-US" sz="4400" dirty="0" err="1">
                <a:latin typeface="Times New Roman" pitchFamily="18" charset="0"/>
                <a:cs typeface="Times New Roman" pitchFamily="18" charset="0"/>
              </a:rPr>
              <a:t>tuộc</a:t>
            </a:r>
            <a:endParaRPr lang="en-US" sz="4400" dirty="0">
              <a:latin typeface="Times New Roman" pitchFamily="18" charset="0"/>
              <a:cs typeface="Times New Roman" pitchFamily="18" charset="0"/>
            </a:endParaRPr>
          </a:p>
        </p:txBody>
      </p:sp>
      <p:sp>
        <p:nvSpPr>
          <p:cNvPr id="3" name="Rectangle 2"/>
          <p:cNvSpPr/>
          <p:nvPr/>
        </p:nvSpPr>
        <p:spPr>
          <a:xfrm>
            <a:off x="1066800" y="1409700"/>
            <a:ext cx="685800" cy="685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itchFamily="18" charset="0"/>
                <a:cs typeface="Times New Roman" pitchFamily="18" charset="0"/>
              </a:rPr>
              <a:t>5</a:t>
            </a:r>
          </a:p>
        </p:txBody>
      </p:sp>
      <p:sp>
        <p:nvSpPr>
          <p:cNvPr id="5" name="Rectangle 4"/>
          <p:cNvSpPr/>
          <p:nvPr/>
        </p:nvSpPr>
        <p:spPr>
          <a:xfrm>
            <a:off x="5105400" y="1409700"/>
            <a:ext cx="685800" cy="685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itchFamily="18" charset="0"/>
                <a:cs typeface="Times New Roman" pitchFamily="18" charset="0"/>
              </a:rPr>
              <a:t>1</a:t>
            </a:r>
          </a:p>
        </p:txBody>
      </p:sp>
      <p:sp>
        <p:nvSpPr>
          <p:cNvPr id="6" name="Rectangle 5"/>
          <p:cNvSpPr/>
          <p:nvPr/>
        </p:nvSpPr>
        <p:spPr>
          <a:xfrm>
            <a:off x="8610600" y="1409700"/>
            <a:ext cx="685800" cy="685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itchFamily="18" charset="0"/>
                <a:cs typeface="Times New Roman" pitchFamily="18" charset="0"/>
              </a:rPr>
              <a:t>2</a:t>
            </a:r>
          </a:p>
        </p:txBody>
      </p:sp>
      <p:sp>
        <p:nvSpPr>
          <p:cNvPr id="7" name="Rectangle 6"/>
          <p:cNvSpPr/>
          <p:nvPr/>
        </p:nvSpPr>
        <p:spPr>
          <a:xfrm>
            <a:off x="1066800" y="5524500"/>
            <a:ext cx="685800" cy="685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itchFamily="18" charset="0"/>
                <a:cs typeface="Times New Roman" pitchFamily="18" charset="0"/>
              </a:rPr>
              <a:t>6</a:t>
            </a:r>
          </a:p>
        </p:txBody>
      </p:sp>
      <p:sp>
        <p:nvSpPr>
          <p:cNvPr id="8" name="Rectangle 7"/>
          <p:cNvSpPr/>
          <p:nvPr/>
        </p:nvSpPr>
        <p:spPr>
          <a:xfrm>
            <a:off x="8610600" y="5181600"/>
            <a:ext cx="685800" cy="68580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dirty="0">
                <a:latin typeface="Times New Roman" pitchFamily="18" charset="0"/>
                <a:cs typeface="Times New Roman" pitchFamily="18" charset="0"/>
              </a:rPr>
              <a:t>3</a:t>
            </a:r>
          </a:p>
        </p:txBody>
      </p:sp>
      <p:sp>
        <p:nvSpPr>
          <p:cNvPr id="4" name="TextBox 3"/>
          <p:cNvSpPr txBox="1"/>
          <p:nvPr/>
        </p:nvSpPr>
        <p:spPr>
          <a:xfrm>
            <a:off x="11620500" y="7200900"/>
            <a:ext cx="6172200" cy="2308324"/>
          </a:xfrm>
          <a:prstGeom prst="rect">
            <a:avLst/>
          </a:prstGeom>
          <a:solidFill>
            <a:srgbClr val="92D050"/>
          </a:solidFill>
        </p:spPr>
        <p:txBody>
          <a:bodyPr wrap="square" rtlCol="0">
            <a:spAutoFit/>
          </a:bodyPr>
          <a:lstStyle/>
          <a:p>
            <a:r>
              <a:rPr lang="en-US" sz="4800" dirty="0" err="1" smtClean="0">
                <a:latin typeface="Times New Roman" pitchFamily="18" charset="0"/>
                <a:cs typeface="Times New Roman" pitchFamily="18" charset="0"/>
              </a:rPr>
              <a:t>Chọn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tên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các</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loài</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động</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vật</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Thân</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mềm</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vào</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hình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ảnh</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sao</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cho</a:t>
            </a:r>
            <a:r>
              <a:rPr lang="en-US" sz="4800" dirty="0" smtClean="0">
                <a:latin typeface="Times New Roman" pitchFamily="18" charset="0"/>
                <a:cs typeface="Times New Roman" pitchFamily="18" charset="0"/>
              </a:rPr>
              <a:t> </a:t>
            </a:r>
            <a:r>
              <a:rPr lang="en-US" sz="4800" dirty="0" err="1" smtClean="0">
                <a:latin typeface="Times New Roman" pitchFamily="18" charset="0"/>
                <a:cs typeface="Times New Roman" pitchFamily="18" charset="0"/>
              </a:rPr>
              <a:t>đúng</a:t>
            </a:r>
            <a:endParaRPr lang="en-US" sz="4800" dirty="0">
              <a:latin typeface="Times New Roman" pitchFamily="18" charset="0"/>
              <a:cs typeface="Times New Roman" pitchFamily="18" charset="0"/>
            </a:endParaRPr>
          </a:p>
        </p:txBody>
      </p:sp>
    </p:spTree>
    <p:extLst>
      <p:ext uri="{BB962C8B-B14F-4D97-AF65-F5344CB8AC3E}">
        <p14:creationId xmlns:p14="http://schemas.microsoft.com/office/powerpoint/2010/main" val="35769143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7"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7" name="Rectangle 7"/>
          <p:cNvSpPr>
            <a:spLocks noChangeArrowheads="1"/>
          </p:cNvSpPr>
          <p:nvPr/>
        </p:nvSpPr>
        <p:spPr bwMode="auto">
          <a:xfrm>
            <a:off x="1219200" y="1800225"/>
            <a:ext cx="16459200" cy="605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284" tIns="81642" rIns="163284" bIns="81642" anchor="ctr"/>
          <a:lstStyle/>
          <a:p>
            <a:pPr algn="just"/>
            <a:r>
              <a:rPr lang="en-US" altLang="en-US" sz="6400">
                <a:solidFill>
                  <a:srgbClr val="0000FF"/>
                </a:solidFill>
                <a:latin typeface="Times New Roman" pitchFamily="18" charset="0"/>
                <a:cs typeface="Times New Roman" pitchFamily="18" charset="0"/>
              </a:rPr>
              <a:t>Hầu như tất cả các loài thân mềm đều được sử dụng làm thức ăn, không chỉ cho người mà còn cho các động vật khác. Một số loài có giá trị xuất khẩu cao. Tuy thế cũng có một số thân mềm có hại đáng kể</a:t>
            </a:r>
          </a:p>
        </p:txBody>
      </p:sp>
    </p:spTree>
    <p:extLst>
      <p:ext uri="{BB962C8B-B14F-4D97-AF65-F5344CB8AC3E}">
        <p14:creationId xmlns:p14="http://schemas.microsoft.com/office/powerpoint/2010/main" val="14184802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3847"/>
                                        </p:tgtEl>
                                        <p:attrNameLst>
                                          <p:attrName>style.visibility</p:attrName>
                                        </p:attrNameLst>
                                      </p:cBhvr>
                                      <p:to>
                                        <p:strVal val="visible"/>
                                      </p:to>
                                    </p:set>
                                    <p:animEffect transition="in" filter="blinds(horizontal)">
                                      <p:cBhvr>
                                        <p:cTn id="7" dur="500"/>
                                        <p:tgtEl>
                                          <p:spTgt spid="163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9"/>
          <p:cNvGrpSpPr>
            <a:grpSpLocks/>
          </p:cNvGrpSpPr>
          <p:nvPr/>
        </p:nvGrpSpPr>
        <p:grpSpPr bwMode="auto">
          <a:xfrm>
            <a:off x="190501" y="185738"/>
            <a:ext cx="17726026" cy="3736182"/>
            <a:chOff x="3733800" y="1752600"/>
            <a:chExt cx="5257800" cy="2057400"/>
          </a:xfrm>
        </p:grpSpPr>
        <p:pic>
          <p:nvPicPr>
            <p:cNvPr id="21518" name="Picture 9" descr="mon an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752600"/>
              <a:ext cx="2590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Text Box 10"/>
            <p:cNvSpPr txBox="1">
              <a:spLocks noChangeArrowheads="1"/>
            </p:cNvSpPr>
            <p:nvPr/>
          </p:nvSpPr>
          <p:spPr bwMode="auto">
            <a:xfrm>
              <a:off x="5276286" y="3441441"/>
              <a:ext cx="1035909" cy="35591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eaLnBrk="1" hangingPunct="1"/>
              <a:r>
                <a:rPr lang="en-US" altLang="en-US" sz="3600">
                  <a:solidFill>
                    <a:srgbClr val="FFFFFF"/>
                  </a:solidFill>
                  <a:cs typeface="Arial" charset="0"/>
                </a:rPr>
                <a:t>Mực chiên xù</a:t>
              </a:r>
            </a:p>
          </p:txBody>
        </p:sp>
        <p:pic>
          <p:nvPicPr>
            <p:cNvPr id="21520" name="Picture 15" descr="nghhee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752600"/>
              <a:ext cx="2590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1" name="Text Box 11"/>
            <p:cNvSpPr txBox="1">
              <a:spLocks noChangeArrowheads="1"/>
            </p:cNvSpPr>
            <p:nvPr/>
          </p:nvSpPr>
          <p:spPr bwMode="auto">
            <a:xfrm>
              <a:off x="8138405" y="3406543"/>
              <a:ext cx="853195" cy="35591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just" eaLnBrk="1" hangingPunct="1"/>
              <a:r>
                <a:rPr lang="en-US" altLang="en-US" sz="3600">
                  <a:solidFill>
                    <a:srgbClr val="FFFFFF"/>
                  </a:solidFill>
                  <a:cs typeface="Arial" charset="0"/>
                </a:rPr>
                <a:t>Nghêu hấp</a:t>
              </a:r>
            </a:p>
          </p:txBody>
        </p:sp>
      </p:grpSp>
      <p:grpSp>
        <p:nvGrpSpPr>
          <p:cNvPr id="21507" name="Group 21"/>
          <p:cNvGrpSpPr>
            <a:grpSpLocks/>
          </p:cNvGrpSpPr>
          <p:nvPr/>
        </p:nvGrpSpPr>
        <p:grpSpPr bwMode="auto">
          <a:xfrm>
            <a:off x="0" y="-16669"/>
            <a:ext cx="18329276" cy="10315577"/>
            <a:chOff x="0" y="-11113"/>
            <a:chExt cx="9164638" cy="6877051"/>
          </a:xfrm>
        </p:grpSpPr>
        <p:pic>
          <p:nvPicPr>
            <p:cNvPr id="21514" name="Picture 5"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11113"/>
              <a:ext cx="9074150" cy="15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6"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6705600"/>
              <a:ext cx="9074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7"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43275" y="3343275"/>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8"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649913" y="3351213"/>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1508" name="Picture 18" descr="sen-oc_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350" y="5136357"/>
            <a:ext cx="8877300" cy="3759993"/>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1509" name="Picture 22" descr="oc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01200" y="5000626"/>
            <a:ext cx="8077200" cy="3912395"/>
          </a:xfrm>
          <a:prstGeom prst="rect">
            <a:avLst/>
          </a:prstGeom>
          <a:noFill/>
          <a:ln w="38100" cmpd="dbl">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1510" name="Rectangle 8"/>
          <p:cNvSpPr>
            <a:spLocks noChangeArrowheads="1"/>
          </p:cNvSpPr>
          <p:nvPr/>
        </p:nvSpPr>
        <p:spPr bwMode="auto">
          <a:xfrm>
            <a:off x="10467977" y="5460207"/>
            <a:ext cx="6086474" cy="82659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284" tIns="81642" rIns="163284" bIns="81642">
            <a:spAutoFit/>
          </a:bodyPr>
          <a:lstStyle/>
          <a:p>
            <a:pPr algn="ctr" eaLnBrk="1" hangingPunct="1"/>
            <a:r>
              <a:rPr lang="en-US" altLang="en-US" sz="4300" b="1">
                <a:solidFill>
                  <a:srgbClr val="FF0000"/>
                </a:solidFill>
                <a:latin typeface="Times New Roman" pitchFamily="18" charset="0"/>
                <a:cs typeface="Times New Roman" pitchFamily="18" charset="0"/>
              </a:rPr>
              <a:t>Ốc bươu vàng</a:t>
            </a:r>
          </a:p>
        </p:txBody>
      </p:sp>
      <p:sp>
        <p:nvSpPr>
          <p:cNvPr id="21511" name="Rectangle 27"/>
          <p:cNvSpPr>
            <a:spLocks/>
          </p:cNvSpPr>
          <p:nvPr/>
        </p:nvSpPr>
        <p:spPr bwMode="auto">
          <a:xfrm>
            <a:off x="5534026" y="5486400"/>
            <a:ext cx="3352800" cy="64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nchor="ctr"/>
          <a:lstStyle/>
          <a:p>
            <a:pPr algn="ctr"/>
            <a:r>
              <a:rPr lang="en-US" altLang="en-US" sz="5400">
                <a:solidFill>
                  <a:srgbClr val="FF0000"/>
                </a:solidFill>
              </a:rPr>
              <a:t>Ốc sên</a:t>
            </a:r>
            <a:endParaRPr lang="en-US" altLang="en-US" sz="5400"/>
          </a:p>
        </p:txBody>
      </p:sp>
      <p:sp>
        <p:nvSpPr>
          <p:cNvPr id="18" name="Text Box 10"/>
          <p:cNvSpPr txBox="1">
            <a:spLocks noChangeArrowheads="1"/>
          </p:cNvSpPr>
          <p:nvPr/>
        </p:nvSpPr>
        <p:spPr bwMode="auto">
          <a:xfrm>
            <a:off x="3330577" y="4093370"/>
            <a:ext cx="12541250"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Làm thực phẩm cho người</a:t>
            </a:r>
          </a:p>
        </p:txBody>
      </p:sp>
      <p:sp>
        <p:nvSpPr>
          <p:cNvPr id="19" name="Text Box 10"/>
          <p:cNvSpPr txBox="1">
            <a:spLocks noChangeArrowheads="1"/>
          </p:cNvSpPr>
          <p:nvPr/>
        </p:nvSpPr>
        <p:spPr bwMode="auto">
          <a:xfrm>
            <a:off x="3305177" y="9055895"/>
            <a:ext cx="13198474"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Làm thức ăn cho động vật khác</a:t>
            </a:r>
          </a:p>
        </p:txBody>
      </p:sp>
    </p:spTree>
    <p:extLst>
      <p:ext uri="{BB962C8B-B14F-4D97-AF65-F5344CB8AC3E}">
        <p14:creationId xmlns:p14="http://schemas.microsoft.com/office/powerpoint/2010/main" val="1949335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9382126" y="164307"/>
            <a:ext cx="8686800" cy="4343400"/>
          </a:xfrm>
          <a:solidFill>
            <a:srgbClr val="FF0000"/>
          </a:solidFill>
          <a:ln w="57150" cmpd="thinThick">
            <a:solidFill>
              <a:srgbClr val="FF0000"/>
            </a:solidFill>
            <a:miter lim="800000"/>
            <a:headEnd/>
            <a:tailEnd/>
          </a:ln>
        </p:spPr>
      </p:pic>
      <p:pic>
        <p:nvPicPr>
          <p:cNvPr id="23555" name="Picture 5" descr="ngoctrai6--su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6" y="164307"/>
            <a:ext cx="8839200" cy="4343400"/>
          </a:xfrm>
          <a:prstGeom prst="rect">
            <a:avLst/>
          </a:prstGeom>
          <a:solidFill>
            <a:srgbClr val="0033CC"/>
          </a:solidFill>
          <a:ln w="57150" cmpd="thickThin">
            <a:solidFill>
              <a:srgbClr val="FF0000"/>
            </a:solidFill>
            <a:miter lim="800000"/>
            <a:headEnd/>
            <a:tailEnd/>
          </a:ln>
        </p:spPr>
      </p:pic>
      <p:pic>
        <p:nvPicPr>
          <p:cNvPr id="23556" name="Picture 11" descr="20665797_images1235427_ngoc3"/>
          <p:cNvPicPr>
            <a:picLocks noChangeAspect="1" noChangeArrowheads="1"/>
          </p:cNvPicPr>
          <p:nvPr/>
        </p:nvPicPr>
        <p:blipFill>
          <a:blip r:embed="rId4">
            <a:extLst>
              <a:ext uri="{28A0092B-C50C-407E-A947-70E740481C1C}">
                <a14:useLocalDpi xmlns:a14="http://schemas.microsoft.com/office/drawing/2010/main" val="0"/>
              </a:ext>
            </a:extLst>
          </a:blip>
          <a:srcRect l="14815" t="10739" r="24074" b="17853"/>
          <a:stretch>
            <a:fillRect/>
          </a:stretch>
        </p:blipFill>
        <p:spPr bwMode="auto">
          <a:xfrm>
            <a:off x="11430000" y="342900"/>
            <a:ext cx="2438400" cy="1774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9" descr="16-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7600" y="457200"/>
            <a:ext cx="2286000" cy="165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58" name="Group 21"/>
          <p:cNvGrpSpPr>
            <a:grpSpLocks/>
          </p:cNvGrpSpPr>
          <p:nvPr/>
        </p:nvGrpSpPr>
        <p:grpSpPr bwMode="auto">
          <a:xfrm>
            <a:off x="0" y="-16669"/>
            <a:ext cx="18329276" cy="10315577"/>
            <a:chOff x="0" y="-11113"/>
            <a:chExt cx="9164638" cy="6877051"/>
          </a:xfrm>
        </p:grpSpPr>
        <p:pic>
          <p:nvPicPr>
            <p:cNvPr id="23563" name="Picture 5" descr="NGANG1">
              <a:hlinkClick r:id="rId6" action="ppaction://hlinkpres?slideindex=1&amp;slidetit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69850" y="-11113"/>
              <a:ext cx="9074150" cy="15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6" descr="NGANG1">
              <a:hlinkClick r:id="rId6" action="ppaction://hlinkpres?slideindex=1&amp;slidetit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V="1">
              <a:off x="69850" y="6705600"/>
              <a:ext cx="9074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7" descr="NGANG1">
              <a:hlinkClick r:id="rId6" action="ppaction://hlinkpres?slideindex=1&amp;slidetit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3343275" y="3343275"/>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8" descr="NGANG1">
              <a:hlinkClick r:id="rId6" action="ppaction://hlinkpres?slideindex=1&amp;slidetit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649913" y="3351213"/>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559" name="Picture 8" descr="DSC0252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 y="5393532"/>
            <a:ext cx="8677276" cy="3750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5" descr="120725afamily-KT-trang-tri-tranh-bang-vo-so-7_810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17026" y="5462588"/>
            <a:ext cx="8772524" cy="368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prstDash val="lgDashDotDot"/>
                <a:miter lim="800000"/>
                <a:headEnd/>
                <a:tailEnd/>
              </a14:hiddenLine>
            </a:ext>
          </a:extLst>
        </p:spPr>
      </p:pic>
      <p:sp>
        <p:nvSpPr>
          <p:cNvPr id="16" name="Text Box 10"/>
          <p:cNvSpPr txBox="1">
            <a:spLocks noChangeArrowheads="1"/>
          </p:cNvSpPr>
          <p:nvPr/>
        </p:nvSpPr>
        <p:spPr bwMode="auto">
          <a:xfrm>
            <a:off x="5638800" y="9213058"/>
            <a:ext cx="8801100"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Làm vật trang trí</a:t>
            </a:r>
          </a:p>
        </p:txBody>
      </p:sp>
      <p:sp>
        <p:nvSpPr>
          <p:cNvPr id="15" name="Text Box 10"/>
          <p:cNvSpPr txBox="1">
            <a:spLocks noChangeArrowheads="1"/>
          </p:cNvSpPr>
          <p:nvPr/>
        </p:nvSpPr>
        <p:spPr bwMode="auto">
          <a:xfrm>
            <a:off x="4718050" y="4562475"/>
            <a:ext cx="8801100"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Làm đồ trang sức</a:t>
            </a:r>
          </a:p>
        </p:txBody>
      </p:sp>
    </p:spTree>
    <p:extLst>
      <p:ext uri="{BB962C8B-B14F-4D97-AF65-F5344CB8AC3E}">
        <p14:creationId xmlns:p14="http://schemas.microsoft.com/office/powerpoint/2010/main" val="531191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4578" name="Picture 4" descr="bivalvia"/>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41300" y="207170"/>
            <a:ext cx="8902700" cy="4060031"/>
          </a:xfrm>
          <a:solidFill>
            <a:srgbClr val="0033CC"/>
          </a:solidFill>
        </p:spPr>
      </p:pic>
      <p:pic>
        <p:nvPicPr>
          <p:cNvPr id="24579" name="Picture 5" descr="stachlige_herzmusch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4326" y="154783"/>
            <a:ext cx="8750300" cy="4060031"/>
          </a:xfrm>
          <a:prstGeom prst="rect">
            <a:avLst/>
          </a:prstGeom>
          <a:solidFill>
            <a:srgbClr val="0033CC"/>
          </a:solidFill>
          <a:ln>
            <a:noFill/>
          </a:ln>
          <a:extLst>
            <a:ext uri="{91240B29-F687-4F45-9708-019B960494DF}">
              <a14:hiddenLine xmlns:a14="http://schemas.microsoft.com/office/drawing/2010/main" w="57150" cmpd="thickThin">
                <a:solidFill>
                  <a:srgbClr val="000000"/>
                </a:solidFill>
                <a:miter lim="800000"/>
                <a:headEnd/>
                <a:tailEnd/>
              </a14:hiddenLine>
            </a:ext>
          </a:extLst>
        </p:spPr>
      </p:pic>
      <p:sp>
        <p:nvSpPr>
          <p:cNvPr id="24580" name="Text Box 10"/>
          <p:cNvSpPr txBox="1">
            <a:spLocks noChangeArrowheads="1"/>
          </p:cNvSpPr>
          <p:nvPr/>
        </p:nvSpPr>
        <p:spPr bwMode="auto">
          <a:xfrm>
            <a:off x="9934576" y="257175"/>
            <a:ext cx="1828800" cy="657321"/>
          </a:xfrm>
          <a:prstGeom prst="rect">
            <a:avLst/>
          </a:prstGeom>
          <a:solidFill>
            <a:schemeClr val="bg2"/>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ctr">
              <a:spcBef>
                <a:spcPct val="50000"/>
              </a:spcBef>
            </a:pPr>
            <a:r>
              <a:rPr lang="en-US" altLang="en-US">
                <a:solidFill>
                  <a:srgbClr val="FF0000"/>
                </a:solidFill>
                <a:cs typeface="Times New Roman" pitchFamily="18" charset="0"/>
              </a:rPr>
              <a:t>Sò</a:t>
            </a:r>
          </a:p>
        </p:txBody>
      </p:sp>
      <p:sp>
        <p:nvSpPr>
          <p:cNvPr id="24581" name="Rectangle 19"/>
          <p:cNvSpPr>
            <a:spLocks noChangeArrowheads="1"/>
          </p:cNvSpPr>
          <p:nvPr/>
        </p:nvSpPr>
        <p:spPr bwMode="auto">
          <a:xfrm>
            <a:off x="212726" y="257175"/>
            <a:ext cx="2133600" cy="10420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p>
            <a:pPr algn="ctr" eaLnBrk="1" hangingPunct="1"/>
            <a:r>
              <a:rPr lang="en-US" altLang="en-US" sz="5700">
                <a:solidFill>
                  <a:srgbClr val="FF0000"/>
                </a:solidFill>
                <a:cs typeface="Arial" charset="0"/>
              </a:rPr>
              <a:t>Trai</a:t>
            </a:r>
          </a:p>
        </p:txBody>
      </p:sp>
      <p:grpSp>
        <p:nvGrpSpPr>
          <p:cNvPr id="24582" name="Group 21"/>
          <p:cNvGrpSpPr>
            <a:grpSpLocks/>
          </p:cNvGrpSpPr>
          <p:nvPr/>
        </p:nvGrpSpPr>
        <p:grpSpPr bwMode="auto">
          <a:xfrm>
            <a:off x="0" y="-16669"/>
            <a:ext cx="18329276" cy="10315577"/>
            <a:chOff x="0" y="-11113"/>
            <a:chExt cx="9164638" cy="6877051"/>
          </a:xfrm>
        </p:grpSpPr>
        <p:pic>
          <p:nvPicPr>
            <p:cNvPr id="24589" name="Picture 5"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11113"/>
              <a:ext cx="9074150" cy="15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6"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6705600"/>
              <a:ext cx="9074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Picture 7"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43275" y="3343275"/>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Picture 8"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649913" y="3351213"/>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583" name="Picture 5" descr="Round_Abalone_Tokobushi_"/>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450" y="5164932"/>
            <a:ext cx="8534400" cy="4114800"/>
          </a:xfrm>
          <a:prstGeom prst="rect">
            <a:avLst/>
          </a:prstGeom>
          <a:solidFill>
            <a:srgbClr val="0033CC"/>
          </a:solidFill>
          <a:ln w="57150" cmpd="thickThin">
            <a:solidFill>
              <a:srgbClr val="003366"/>
            </a:solidFill>
            <a:miter lim="800000"/>
            <a:headEnd/>
            <a:tailEnd/>
          </a:ln>
        </p:spPr>
      </p:pic>
      <p:pic>
        <p:nvPicPr>
          <p:cNvPr id="24584" name="Picture 7" descr="pangafish43 muc o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39250" y="5143500"/>
            <a:ext cx="8686800" cy="4136232"/>
          </a:xfrm>
          <a:prstGeom prst="rect">
            <a:avLst/>
          </a:prstGeom>
          <a:solidFill>
            <a:srgbClr val="0033CC"/>
          </a:solidFill>
          <a:ln w="57150" cmpd="thickThin">
            <a:solidFill>
              <a:srgbClr val="003366"/>
            </a:solidFill>
            <a:miter lim="800000"/>
            <a:headEnd/>
            <a:tailEnd/>
          </a:ln>
        </p:spPr>
      </p:pic>
      <p:sp>
        <p:nvSpPr>
          <p:cNvPr id="24585" name="Text Box 8"/>
          <p:cNvSpPr txBox="1">
            <a:spLocks noChangeArrowheads="1"/>
          </p:cNvSpPr>
          <p:nvPr/>
        </p:nvSpPr>
        <p:spPr bwMode="auto">
          <a:xfrm>
            <a:off x="5486400" y="8229601"/>
            <a:ext cx="33401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ctr">
              <a:spcBef>
                <a:spcPct val="50000"/>
              </a:spcBef>
            </a:pPr>
            <a:r>
              <a:rPr lang="en-US" altLang="en-US" sz="5000" b="1">
                <a:solidFill>
                  <a:srgbClr val="FF0000"/>
                </a:solidFill>
                <a:latin typeface="Times New Roman" pitchFamily="18" charset="0"/>
                <a:cs typeface="Times New Roman" pitchFamily="18" charset="0"/>
              </a:rPr>
              <a:t>Bào ngư</a:t>
            </a:r>
          </a:p>
        </p:txBody>
      </p:sp>
      <p:sp>
        <p:nvSpPr>
          <p:cNvPr id="24586" name="Text Box 9"/>
          <p:cNvSpPr txBox="1">
            <a:spLocks noChangeArrowheads="1"/>
          </p:cNvSpPr>
          <p:nvPr/>
        </p:nvSpPr>
        <p:spPr bwMode="auto">
          <a:xfrm>
            <a:off x="13411200" y="8229601"/>
            <a:ext cx="1981200" cy="9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ctr">
              <a:spcBef>
                <a:spcPct val="50000"/>
              </a:spcBef>
            </a:pPr>
            <a:r>
              <a:rPr lang="en-US" altLang="en-US" sz="5000" b="1">
                <a:solidFill>
                  <a:srgbClr val="FF0000"/>
                </a:solidFill>
                <a:latin typeface="Times New Roman" pitchFamily="18" charset="0"/>
                <a:cs typeface="Times New Roman" pitchFamily="18" charset="0"/>
              </a:rPr>
              <a:t>Mực</a:t>
            </a:r>
          </a:p>
        </p:txBody>
      </p:sp>
      <p:sp>
        <p:nvSpPr>
          <p:cNvPr id="17" name="Text Box 10"/>
          <p:cNvSpPr txBox="1">
            <a:spLocks noChangeArrowheads="1"/>
          </p:cNvSpPr>
          <p:nvPr/>
        </p:nvSpPr>
        <p:spPr bwMode="auto">
          <a:xfrm>
            <a:off x="4152901" y="4248150"/>
            <a:ext cx="11718926"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Làm sạch môi trường nước</a:t>
            </a:r>
          </a:p>
        </p:txBody>
      </p:sp>
      <p:sp>
        <p:nvSpPr>
          <p:cNvPr id="18" name="Text Box 10"/>
          <p:cNvSpPr txBox="1">
            <a:spLocks noChangeArrowheads="1"/>
          </p:cNvSpPr>
          <p:nvPr/>
        </p:nvSpPr>
        <p:spPr bwMode="auto">
          <a:xfrm>
            <a:off x="4152901" y="9310688"/>
            <a:ext cx="11452226"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Có giá trị xuất khẩu</a:t>
            </a:r>
          </a:p>
        </p:txBody>
      </p:sp>
    </p:spTree>
    <p:extLst>
      <p:ext uri="{BB962C8B-B14F-4D97-AF65-F5344CB8AC3E}">
        <p14:creationId xmlns:p14="http://schemas.microsoft.com/office/powerpoint/2010/main" val="1115044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4" descr="untitled1"/>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0" y="457200"/>
            <a:ext cx="8686800" cy="6286500"/>
          </a:xfrm>
          <a:solidFill>
            <a:srgbClr val="0033CC"/>
          </a:solidFill>
          <a:ln w="57150" cap="flat" cmpd="thickThin">
            <a:solidFill>
              <a:srgbClr val="003366"/>
            </a:solidFill>
            <a:miter lim="800000"/>
            <a:headEnd/>
            <a:tailEnd/>
          </a:ln>
        </p:spPr>
      </p:pic>
      <p:grpSp>
        <p:nvGrpSpPr>
          <p:cNvPr id="26627" name="Group 21"/>
          <p:cNvGrpSpPr>
            <a:grpSpLocks/>
          </p:cNvGrpSpPr>
          <p:nvPr/>
        </p:nvGrpSpPr>
        <p:grpSpPr bwMode="auto">
          <a:xfrm>
            <a:off x="0" y="-16669"/>
            <a:ext cx="18329276" cy="10315577"/>
            <a:chOff x="0" y="-11113"/>
            <a:chExt cx="9164638" cy="6877051"/>
          </a:xfrm>
        </p:grpSpPr>
        <p:pic>
          <p:nvPicPr>
            <p:cNvPr id="26632" name="Picture 5"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69850" y="-11113"/>
              <a:ext cx="9074150" cy="15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3" name="Picture 6"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69850" y="6705600"/>
              <a:ext cx="9074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7"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43275" y="3343275"/>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8" descr="NGANG1">
              <a:hlinkClick r:id="rId4" action="ppaction://hlinkpres?slideindex=1&amp;slidetit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5649913" y="3351213"/>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Text Box 23"/>
          <p:cNvSpPr txBox="1">
            <a:spLocks noChangeArrowheads="1"/>
          </p:cNvSpPr>
          <p:nvPr/>
        </p:nvSpPr>
        <p:spPr bwMode="auto">
          <a:xfrm>
            <a:off x="609600" y="7172326"/>
            <a:ext cx="7785100" cy="9343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5000">
                <a:solidFill>
                  <a:srgbClr val="FFFFFF"/>
                </a:solidFill>
                <a:latin typeface="Times New Roman" pitchFamily="18" charset="0"/>
                <a:cs typeface="Arial" charset="0"/>
              </a:rPr>
              <a:t>Hóa thạch vỏ sò, vỏ ốc </a:t>
            </a:r>
          </a:p>
        </p:txBody>
      </p:sp>
      <p:pic>
        <p:nvPicPr>
          <p:cNvPr id="12" name="Picture 24" descr="large_gal_106933_515fe3c6c08db"/>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8800" y="342900"/>
            <a:ext cx="82296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5"/>
          <p:cNvSpPr txBox="1">
            <a:spLocks noChangeArrowheads="1"/>
          </p:cNvSpPr>
          <p:nvPr/>
        </p:nvSpPr>
        <p:spPr bwMode="auto">
          <a:xfrm>
            <a:off x="10820400" y="7058026"/>
            <a:ext cx="6858000" cy="93432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5000">
                <a:solidFill>
                  <a:srgbClr val="FFFFFF"/>
                </a:solidFill>
                <a:latin typeface="Times New Roman" pitchFamily="18" charset="0"/>
                <a:cs typeface="Arial" charset="0"/>
              </a:rPr>
              <a:t>Hóa thạch ốc anh vũ </a:t>
            </a:r>
          </a:p>
        </p:txBody>
      </p:sp>
      <p:sp>
        <p:nvSpPr>
          <p:cNvPr id="14" name="Text Box 10"/>
          <p:cNvSpPr txBox="1">
            <a:spLocks noChangeArrowheads="1"/>
          </p:cNvSpPr>
          <p:nvPr/>
        </p:nvSpPr>
        <p:spPr bwMode="auto">
          <a:xfrm>
            <a:off x="3232151" y="8386763"/>
            <a:ext cx="11718926"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b="1">
                <a:solidFill>
                  <a:srgbClr val="FF0000"/>
                </a:solidFill>
                <a:cs typeface="Arial" charset="0"/>
              </a:rPr>
              <a:t>Có giá trị về mặt địa chất</a:t>
            </a:r>
          </a:p>
        </p:txBody>
      </p:sp>
    </p:spTree>
    <p:extLst>
      <p:ext uri="{BB962C8B-B14F-4D97-AF65-F5344CB8AC3E}">
        <p14:creationId xmlns:p14="http://schemas.microsoft.com/office/powerpoint/2010/main" val="1306269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500"/>
                                        <p:tgtEl>
                                          <p:spTgt spid="11"/>
                                        </p:tgtEl>
                                      </p:cBhvr>
                                    </p:animEffect>
                                  </p:childTnLst>
                                </p:cTn>
                              </p:par>
                              <p:par>
                                <p:cTn id="8" presetID="4"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500"/>
                                        <p:tgtEl>
                                          <p:spTgt spid="1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ox(in)">
                                      <p:cBhvr>
                                        <p:cTn id="13" dur="500"/>
                                        <p:tgtEl>
                                          <p:spTgt spid="1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Text Box 6"/>
          <p:cNvSpPr txBox="1">
            <a:spLocks noChangeArrowheads="1"/>
          </p:cNvSpPr>
          <p:nvPr/>
        </p:nvSpPr>
        <p:spPr bwMode="auto">
          <a:xfrm>
            <a:off x="457200" y="9144000"/>
            <a:ext cx="7162800"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endParaRPr lang="vi-VN" altLang="en-US">
              <a:solidFill>
                <a:srgbClr val="000000"/>
              </a:solidFill>
              <a:latin typeface="VNI-Times" pitchFamily="2" charset="0"/>
              <a:cs typeface="Arial" charset="0"/>
            </a:endParaRPr>
          </a:p>
        </p:txBody>
      </p:sp>
      <p:sp>
        <p:nvSpPr>
          <p:cNvPr id="28675" name="Text Box 7"/>
          <p:cNvSpPr txBox="1">
            <a:spLocks noChangeArrowheads="1"/>
          </p:cNvSpPr>
          <p:nvPr/>
        </p:nvSpPr>
        <p:spPr bwMode="auto">
          <a:xfrm>
            <a:off x="9134476" y="614363"/>
            <a:ext cx="4114800"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a:solidFill>
                  <a:srgbClr val="FFFF00"/>
                </a:solidFill>
                <a:latin typeface="Times New Roman" pitchFamily="18" charset="0"/>
                <a:cs typeface="Times New Roman" pitchFamily="18" charset="0"/>
              </a:rPr>
              <a:t>     Ốc sên</a:t>
            </a:r>
          </a:p>
        </p:txBody>
      </p:sp>
      <p:sp>
        <p:nvSpPr>
          <p:cNvPr id="28676" name="Text Box 7"/>
          <p:cNvSpPr txBox="1">
            <a:spLocks noChangeArrowheads="1"/>
          </p:cNvSpPr>
          <p:nvPr/>
        </p:nvSpPr>
        <p:spPr bwMode="auto">
          <a:xfrm>
            <a:off x="11734800" y="571500"/>
            <a:ext cx="4876800"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a:solidFill>
                  <a:srgbClr val="FFFF00"/>
                </a:solidFill>
                <a:latin typeface="Times New Roman" pitchFamily="18" charset="0"/>
                <a:cs typeface="Times New Roman" pitchFamily="18" charset="0"/>
              </a:rPr>
              <a:t>     Sên trần</a:t>
            </a:r>
          </a:p>
        </p:txBody>
      </p:sp>
      <p:pic>
        <p:nvPicPr>
          <p:cNvPr id="28677" name="Picture 20" descr="OC%2BBUU%2BVA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4476" y="235745"/>
            <a:ext cx="8839200"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8"/>
          <p:cNvSpPr txBox="1">
            <a:spLocks noChangeArrowheads="1"/>
          </p:cNvSpPr>
          <p:nvPr/>
        </p:nvSpPr>
        <p:spPr bwMode="auto">
          <a:xfrm>
            <a:off x="11807826" y="3119438"/>
            <a:ext cx="6096000"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a:solidFill>
                  <a:srgbClr val="FF0000"/>
                </a:solidFill>
                <a:latin typeface="Times New Roman" pitchFamily="18" charset="0"/>
                <a:cs typeface="Times New Roman" pitchFamily="18" charset="0"/>
              </a:rPr>
              <a:t>Ốc bươu vàng</a:t>
            </a:r>
          </a:p>
        </p:txBody>
      </p:sp>
      <p:grpSp>
        <p:nvGrpSpPr>
          <p:cNvPr id="28679" name="Group 21"/>
          <p:cNvGrpSpPr>
            <a:grpSpLocks/>
          </p:cNvGrpSpPr>
          <p:nvPr/>
        </p:nvGrpSpPr>
        <p:grpSpPr bwMode="auto">
          <a:xfrm>
            <a:off x="0" y="-16669"/>
            <a:ext cx="18329276" cy="10315577"/>
            <a:chOff x="0" y="-11113"/>
            <a:chExt cx="9164638" cy="6877051"/>
          </a:xfrm>
        </p:grpSpPr>
        <p:pic>
          <p:nvPicPr>
            <p:cNvPr id="28688" name="Picture 5"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11113"/>
              <a:ext cx="9074150" cy="15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6"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9850" y="6705600"/>
              <a:ext cx="90741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Picture 7"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43275" y="3343275"/>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1" name="Picture 8" descr="NGANG1">
              <a:hlinkClick r:id="rId5" action="ppaction://hlinkpres?slideindex=1&amp;slidetit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5649913" y="3351213"/>
              <a:ext cx="6858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80" name="Picture 37" descr="ANd9GcSwDD5O1VTGK01vCLj6JdMPvgjJphInx2G9VJYy2vHJMPohh3H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1801" y="5055395"/>
            <a:ext cx="8528050" cy="42267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81" name="Rectangle 38"/>
          <p:cNvSpPr>
            <a:spLocks/>
          </p:cNvSpPr>
          <p:nvPr/>
        </p:nvSpPr>
        <p:spPr bwMode="auto">
          <a:xfrm>
            <a:off x="2409826" y="8201025"/>
            <a:ext cx="4114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nchor="ctr"/>
          <a:lstStyle/>
          <a:p>
            <a:pPr algn="ctr"/>
            <a:r>
              <a:rPr lang="en-US" altLang="en-US" sz="5700">
                <a:solidFill>
                  <a:srgbClr val="FF0000"/>
                </a:solidFill>
                <a:latin typeface="Times New Roman" pitchFamily="18" charset="0"/>
                <a:cs typeface="Arial" charset="0"/>
              </a:rPr>
              <a:t>Ốc gạo</a:t>
            </a:r>
          </a:p>
        </p:txBody>
      </p:sp>
      <p:pic>
        <p:nvPicPr>
          <p:cNvPr id="28682"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3851" y="5074445"/>
            <a:ext cx="8515350" cy="4207668"/>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8683" name="Rectangle 33"/>
          <p:cNvSpPr>
            <a:spLocks/>
          </p:cNvSpPr>
          <p:nvPr/>
        </p:nvSpPr>
        <p:spPr bwMode="auto">
          <a:xfrm>
            <a:off x="12039600" y="8596313"/>
            <a:ext cx="3352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3284" tIns="81642" rIns="163284" bIns="81642" anchor="ctr"/>
          <a:lstStyle/>
          <a:p>
            <a:pPr algn="ctr"/>
            <a:r>
              <a:rPr lang="en-US" altLang="en-US" sz="5700">
                <a:solidFill>
                  <a:srgbClr val="FF0000"/>
                </a:solidFill>
                <a:latin typeface="Times New Roman" pitchFamily="18" charset="0"/>
                <a:cs typeface="Arial" charset="0"/>
              </a:rPr>
              <a:t>Ốc mút</a:t>
            </a:r>
          </a:p>
        </p:txBody>
      </p:sp>
      <p:pic>
        <p:nvPicPr>
          <p:cNvPr id="28684"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235745"/>
            <a:ext cx="8534400"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 Box 8"/>
          <p:cNvSpPr txBox="1">
            <a:spLocks noChangeArrowheads="1"/>
          </p:cNvSpPr>
          <p:nvPr/>
        </p:nvSpPr>
        <p:spPr bwMode="auto">
          <a:xfrm>
            <a:off x="2784476" y="3440907"/>
            <a:ext cx="6096000" cy="65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spcBef>
                <a:spcPct val="50000"/>
              </a:spcBef>
            </a:pPr>
            <a:r>
              <a:rPr lang="en-US" altLang="en-US">
                <a:solidFill>
                  <a:srgbClr val="FF0000"/>
                </a:solidFill>
                <a:latin typeface="Times New Roman" pitchFamily="18" charset="0"/>
                <a:cs typeface="Times New Roman" pitchFamily="18" charset="0"/>
              </a:rPr>
              <a:t>Ốc sên</a:t>
            </a:r>
          </a:p>
        </p:txBody>
      </p:sp>
      <p:sp>
        <p:nvSpPr>
          <p:cNvPr id="20" name="Text Box 10"/>
          <p:cNvSpPr txBox="1">
            <a:spLocks noChangeArrowheads="1"/>
          </p:cNvSpPr>
          <p:nvPr/>
        </p:nvSpPr>
        <p:spPr bwMode="auto">
          <a:xfrm>
            <a:off x="3330577" y="4093370"/>
            <a:ext cx="12541250"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a:solidFill>
                  <a:srgbClr val="0000FF"/>
                </a:solidFill>
                <a:cs typeface="Arial" charset="0"/>
              </a:rPr>
              <a:t> </a:t>
            </a:r>
            <a:r>
              <a:rPr lang="en-US" altLang="en-US" b="1">
                <a:solidFill>
                  <a:srgbClr val="FF0000"/>
                </a:solidFill>
                <a:cs typeface="Arial" charset="0"/>
              </a:rPr>
              <a:t>Có hại cho cây trồng</a:t>
            </a:r>
          </a:p>
        </p:txBody>
      </p:sp>
      <p:sp>
        <p:nvSpPr>
          <p:cNvPr id="22" name="Text Box 10"/>
          <p:cNvSpPr txBox="1">
            <a:spLocks noChangeArrowheads="1"/>
          </p:cNvSpPr>
          <p:nvPr/>
        </p:nvSpPr>
        <p:spPr bwMode="auto">
          <a:xfrm>
            <a:off x="914400" y="9265445"/>
            <a:ext cx="17275176" cy="657321"/>
          </a:xfrm>
          <a:prstGeom prst="rect">
            <a:avLst/>
          </a:prstGeom>
          <a:solidFill>
            <a:schemeClr val="bg1">
              <a:alpha val="96861"/>
            </a:scheme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spcBef>
                <a:spcPct val="50000"/>
              </a:spcBef>
            </a:pPr>
            <a:r>
              <a:rPr lang="en-US" altLang="en-US" b="1">
                <a:solidFill>
                  <a:srgbClr val="FF0000"/>
                </a:solidFill>
                <a:cs typeface="Arial" charset="0"/>
              </a:rPr>
              <a:t>Làm vật trung gian truyền bệnh giun sán</a:t>
            </a:r>
          </a:p>
        </p:txBody>
      </p:sp>
    </p:spTree>
    <p:extLst>
      <p:ext uri="{BB962C8B-B14F-4D97-AF65-F5344CB8AC3E}">
        <p14:creationId xmlns:p14="http://schemas.microsoft.com/office/powerpoint/2010/main" val="1210924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D2F5"/>
        </a:solidFill>
        <a:effectLst/>
      </p:bgPr>
    </p:bg>
    <p:spTree>
      <p:nvGrpSpPr>
        <p:cNvPr id="1" name=""/>
        <p:cNvGrpSpPr/>
        <p:nvPr/>
      </p:nvGrpSpPr>
      <p:grpSpPr>
        <a:xfrm>
          <a:off x="0" y="0"/>
          <a:ext cx="0" cy="0"/>
          <a:chOff x="0" y="0"/>
          <a:chExt cx="0" cy="0"/>
        </a:xfrm>
      </p:grpSpPr>
      <p:grpSp>
        <p:nvGrpSpPr>
          <p:cNvPr id="4" name="Group 4"/>
          <p:cNvGrpSpPr/>
          <p:nvPr/>
        </p:nvGrpSpPr>
        <p:grpSpPr>
          <a:xfrm>
            <a:off x="1489597" y="3163750"/>
            <a:ext cx="6611948" cy="3983108"/>
            <a:chOff x="0" y="822960"/>
            <a:chExt cx="8815931" cy="5310810"/>
          </a:xfrm>
        </p:grpSpPr>
        <p:sp>
          <p:nvSpPr>
            <p:cNvPr id="5" name="TextBox 5"/>
            <p:cNvSpPr txBox="1"/>
            <p:nvPr/>
          </p:nvSpPr>
          <p:spPr>
            <a:xfrm>
              <a:off x="1049173" y="5518730"/>
              <a:ext cx="6717586" cy="615040"/>
            </a:xfrm>
            <a:prstGeom prst="rect">
              <a:avLst/>
            </a:prstGeom>
          </p:spPr>
          <p:txBody>
            <a:bodyPr lIns="0" tIns="0" rIns="0" bIns="0" rtlCol="0" anchor="t">
              <a:spAutoFit/>
            </a:bodyPr>
            <a:lstStyle/>
            <a:p>
              <a:pPr algn="ctr">
                <a:lnSpc>
                  <a:spcPts val="3920"/>
                </a:lnSpc>
              </a:pPr>
              <a:r>
                <a:rPr lang="en-US" sz="2800" dirty="0" err="1" smtClean="0">
                  <a:solidFill>
                    <a:srgbClr val="494949"/>
                  </a:solidFill>
                  <a:latin typeface="Quicksand"/>
                </a:rPr>
                <a:t>Động</a:t>
              </a:r>
              <a:r>
                <a:rPr lang="en-US" sz="2800" dirty="0" smtClean="0">
                  <a:solidFill>
                    <a:srgbClr val="494949"/>
                  </a:solidFill>
                  <a:latin typeface="Quicksand"/>
                </a:rPr>
                <a:t> </a:t>
              </a:r>
              <a:r>
                <a:rPr lang="en-US" sz="2800" dirty="0" err="1" smtClean="0">
                  <a:solidFill>
                    <a:srgbClr val="494949"/>
                  </a:solidFill>
                  <a:latin typeface="Quicksand"/>
                </a:rPr>
                <a:t>vật</a:t>
              </a:r>
              <a:r>
                <a:rPr lang="en-US" sz="2800" dirty="0" smtClean="0">
                  <a:solidFill>
                    <a:srgbClr val="494949"/>
                  </a:solidFill>
                  <a:latin typeface="Quicksand"/>
                </a:rPr>
                <a:t> </a:t>
              </a:r>
              <a:r>
                <a:rPr lang="en-US" sz="2800" dirty="0" err="1" smtClean="0">
                  <a:solidFill>
                    <a:srgbClr val="494949"/>
                  </a:solidFill>
                  <a:latin typeface="Quicksand"/>
                </a:rPr>
                <a:t>không</a:t>
              </a:r>
              <a:r>
                <a:rPr lang="en-US" sz="2800" dirty="0" smtClean="0">
                  <a:solidFill>
                    <a:srgbClr val="494949"/>
                  </a:solidFill>
                  <a:latin typeface="Quicksand"/>
                </a:rPr>
                <a:t> </a:t>
              </a:r>
              <a:r>
                <a:rPr lang="en-US" sz="2800" dirty="0" err="1" smtClean="0">
                  <a:solidFill>
                    <a:srgbClr val="494949"/>
                  </a:solidFill>
                  <a:latin typeface="Quicksand"/>
                </a:rPr>
                <a:t>xương</a:t>
              </a:r>
              <a:r>
                <a:rPr lang="en-US" sz="2800" dirty="0" smtClean="0">
                  <a:solidFill>
                    <a:srgbClr val="494949"/>
                  </a:solidFill>
                  <a:latin typeface="Quicksand"/>
                </a:rPr>
                <a:t> </a:t>
              </a:r>
              <a:r>
                <a:rPr lang="en-US" sz="2800" dirty="0" err="1" smtClean="0">
                  <a:solidFill>
                    <a:srgbClr val="494949"/>
                  </a:solidFill>
                  <a:latin typeface="Quicksand"/>
                </a:rPr>
                <a:t>sống</a:t>
              </a:r>
              <a:endParaRPr lang="en-US" sz="2800" dirty="0">
                <a:solidFill>
                  <a:srgbClr val="494949"/>
                </a:solidFill>
                <a:latin typeface="Quicksand"/>
              </a:endParaRPr>
            </a:p>
          </p:txBody>
        </p:sp>
        <p:sp>
          <p:nvSpPr>
            <p:cNvPr id="6" name="TextBox 6"/>
            <p:cNvSpPr txBox="1"/>
            <p:nvPr/>
          </p:nvSpPr>
          <p:spPr>
            <a:xfrm>
              <a:off x="0" y="822960"/>
              <a:ext cx="8815931" cy="2188633"/>
            </a:xfrm>
            <a:prstGeom prst="rect">
              <a:avLst/>
            </a:prstGeom>
          </p:spPr>
          <p:txBody>
            <a:bodyPr lIns="0" tIns="0" rIns="0" bIns="0" rtlCol="0" anchor="t">
              <a:spAutoFit/>
            </a:bodyPr>
            <a:lstStyle/>
            <a:p>
              <a:pPr algn="ctr">
                <a:lnSpc>
                  <a:spcPts val="6360"/>
                </a:lnSpc>
              </a:pPr>
              <a:r>
                <a:rPr lang="en-US" sz="5300" dirty="0" err="1" smtClean="0">
                  <a:solidFill>
                    <a:srgbClr val="494949"/>
                  </a:solidFill>
                  <a:latin typeface="Dekko"/>
                </a:rPr>
                <a:t>Chiếm</a:t>
              </a:r>
              <a:r>
                <a:rPr lang="en-US" sz="5300" dirty="0" smtClean="0">
                  <a:solidFill>
                    <a:srgbClr val="494949"/>
                  </a:solidFill>
                  <a:latin typeface="Dekko"/>
                </a:rPr>
                <a:t> 95% </a:t>
              </a:r>
              <a:r>
                <a:rPr lang="en-US" sz="5300" dirty="0" err="1" smtClean="0">
                  <a:solidFill>
                    <a:srgbClr val="494949"/>
                  </a:solidFill>
                  <a:latin typeface="Dekko"/>
                </a:rPr>
                <a:t>các</a:t>
              </a:r>
              <a:r>
                <a:rPr lang="en-US" sz="5300" dirty="0" smtClean="0">
                  <a:solidFill>
                    <a:srgbClr val="494949"/>
                  </a:solidFill>
                  <a:latin typeface="Dekko"/>
                </a:rPr>
                <a:t> </a:t>
              </a:r>
              <a:r>
                <a:rPr lang="en-US" sz="5300" dirty="0" err="1" smtClean="0">
                  <a:solidFill>
                    <a:srgbClr val="494949"/>
                  </a:solidFill>
                  <a:latin typeface="Dekko"/>
                </a:rPr>
                <a:t>loài</a:t>
              </a:r>
              <a:r>
                <a:rPr lang="en-US" sz="5300" dirty="0" smtClean="0">
                  <a:solidFill>
                    <a:srgbClr val="494949"/>
                  </a:solidFill>
                  <a:latin typeface="Dekko"/>
                </a:rPr>
                <a:t> </a:t>
              </a:r>
              <a:r>
                <a:rPr lang="en-US" sz="5300" dirty="0" err="1" smtClean="0">
                  <a:solidFill>
                    <a:srgbClr val="494949"/>
                  </a:solidFill>
                  <a:latin typeface="Dekko"/>
                </a:rPr>
                <a:t>động</a:t>
              </a:r>
              <a:r>
                <a:rPr lang="en-US" sz="5300" dirty="0" smtClean="0">
                  <a:solidFill>
                    <a:srgbClr val="494949"/>
                  </a:solidFill>
                  <a:latin typeface="Dekko"/>
                </a:rPr>
                <a:t> </a:t>
              </a:r>
              <a:r>
                <a:rPr lang="en-US" sz="5300" dirty="0" err="1" smtClean="0">
                  <a:solidFill>
                    <a:srgbClr val="494949"/>
                  </a:solidFill>
                  <a:latin typeface="Dekko"/>
                </a:rPr>
                <a:t>vật</a:t>
              </a:r>
              <a:endParaRPr lang="en-US" sz="5300" dirty="0">
                <a:solidFill>
                  <a:srgbClr val="494949"/>
                </a:solidFill>
                <a:latin typeface="Dekko"/>
              </a:endParaRPr>
            </a:p>
          </p:txBody>
        </p:sp>
      </p:grpSp>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30569">
            <a:off x="9205311" y="1512565"/>
            <a:ext cx="676920" cy="850014"/>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991777" y="456129"/>
            <a:ext cx="3233311" cy="1481444"/>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9144000" y="7296972"/>
            <a:ext cx="3081956" cy="1412096"/>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30569">
            <a:off x="16521069" y="4903598"/>
            <a:ext cx="676920" cy="850014"/>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0975" y="2678295"/>
            <a:ext cx="8575211" cy="4618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5947" name="Group 59"/>
          <p:cNvGraphicFramePr>
            <a:graphicFrameLocks noGrp="1"/>
          </p:cNvGraphicFramePr>
          <p:nvPr>
            <p:ph/>
          </p:nvPr>
        </p:nvGraphicFramePr>
        <p:xfrm>
          <a:off x="0" y="685800"/>
          <a:ext cx="18288000" cy="9448797"/>
        </p:xfrm>
        <a:graphic>
          <a:graphicData uri="http://schemas.openxmlformats.org/drawingml/2006/table">
            <a:tbl>
              <a:tblPr/>
              <a:tblGrid>
                <a:gridCol w="1123950">
                  <a:extLst>
                    <a:ext uri="{9D8B030D-6E8A-4147-A177-3AD203B41FA5}">
                      <a16:colId xmlns:a16="http://schemas.microsoft.com/office/drawing/2014/main" val="20000"/>
                    </a:ext>
                  </a:extLst>
                </a:gridCol>
                <a:gridCol w="8934450">
                  <a:extLst>
                    <a:ext uri="{9D8B030D-6E8A-4147-A177-3AD203B41FA5}">
                      <a16:colId xmlns:a16="http://schemas.microsoft.com/office/drawing/2014/main" val="20001"/>
                    </a:ext>
                  </a:extLst>
                </a:gridCol>
                <a:gridCol w="8229600">
                  <a:extLst>
                    <a:ext uri="{9D8B030D-6E8A-4147-A177-3AD203B41FA5}">
                      <a16:colId xmlns:a16="http://schemas.microsoft.com/office/drawing/2014/main" val="20002"/>
                    </a:ext>
                  </a:extLst>
                </a:gridCol>
              </a:tblGrid>
              <a:tr h="123450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dirty="0" err="1">
                          <a:ln>
                            <a:noFill/>
                          </a:ln>
                          <a:solidFill>
                            <a:srgbClr val="FF3300"/>
                          </a:solidFill>
                          <a:effectLst>
                            <a:outerShdw blurRad="38100" dist="38100" dir="2700000" algn="tl">
                              <a:srgbClr val="000000"/>
                            </a:outerShdw>
                          </a:effectLst>
                          <a:latin typeface="VNI-Times" pitchFamily="2" charset="0"/>
                          <a:cs typeface="Arial" charset="0"/>
                        </a:rPr>
                        <a:t>Stt</a:t>
                      </a:r>
                      <a:endParaRPr kumimoji="0" lang="en-US" sz="3600" b="0" i="0" u="none" strike="noStrike" cap="none" normalizeH="0" baseline="0" dirty="0">
                        <a:ln>
                          <a:noFill/>
                        </a:ln>
                        <a:solidFill>
                          <a:srgbClr val="FF3300"/>
                        </a:solidFill>
                        <a:effectLst>
                          <a:outerShdw blurRad="38100" dist="38100" dir="2700000" algn="tl">
                            <a:srgbClr val="000000"/>
                          </a:outerShdw>
                        </a:effectLst>
                        <a:latin typeface="VNI-Times" pitchFamily="2" charset="0"/>
                        <a:cs typeface="Arial" charset="0"/>
                      </a:endParaRPr>
                    </a:p>
                  </a:txBody>
                  <a:tcPr marL="182880" marR="182880" marT="68588" marB="6858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3300"/>
                          </a:solidFill>
                          <a:effectLst>
                            <a:outerShdw blurRad="38100" dist="38100" dir="2700000" algn="tl">
                              <a:srgbClr val="000000"/>
                            </a:outerShdw>
                          </a:effectLst>
                          <a:latin typeface="VNI-Times" pitchFamily="2" charset="0"/>
                          <a:cs typeface="Arial" charset="0"/>
                        </a:rPr>
                        <a:t>YÙ NGHÓA THÖÏC TIEÃN </a:t>
                      </a:r>
                    </a:p>
                  </a:txBody>
                  <a:tcPr marL="182880" marR="182880" marT="68588" marB="6858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3300"/>
                          </a:solidFill>
                          <a:effectLst>
                            <a:outerShdw blurRad="38100" dist="38100" dir="2700000" algn="tl">
                              <a:srgbClr val="000000"/>
                            </a:outerShdw>
                          </a:effectLst>
                          <a:latin typeface="VNI-Times" pitchFamily="2" charset="0"/>
                          <a:cs typeface="Arial" charset="0"/>
                        </a:rPr>
                        <a:t>TEÂN ÑAÏI DIEÄN THAÂN MEÀM COÙ ÔÛ ÑÒA PHÖÔNG </a:t>
                      </a:r>
                    </a:p>
                  </a:txBody>
                  <a:tcPr marL="182880" marR="182880" marT="68588" marB="6858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0"/>
                  </a:ext>
                </a:extLst>
              </a:tr>
              <a:tr h="854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1</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Laøm thöïc phaåm cho ngöôøi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1"/>
                  </a:ext>
                </a:extLst>
              </a:tr>
              <a:tr h="1000173">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2</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Laøm thöùc aên cho ñoäng vaät khaùc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2"/>
                  </a:ext>
                </a:extLst>
              </a:tr>
              <a:tr h="854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3</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dirty="0" err="1">
                          <a:ln>
                            <a:noFill/>
                          </a:ln>
                          <a:solidFill>
                            <a:srgbClr val="FFFF66"/>
                          </a:solidFill>
                          <a:effectLst>
                            <a:outerShdw blurRad="38100" dist="38100" dir="2700000" algn="tl">
                              <a:srgbClr val="000000"/>
                            </a:outerShdw>
                          </a:effectLst>
                          <a:latin typeface="VNI-Times" pitchFamily="2" charset="0"/>
                          <a:cs typeface="Arial" charset="0"/>
                        </a:rPr>
                        <a:t>Laøm</a:t>
                      </a:r>
                      <a:r>
                        <a:rPr kumimoji="0" lang="en-US" sz="3600" b="0" i="0" u="none" strike="noStrike" cap="none" normalizeH="0" baseline="0" dirty="0">
                          <a:ln>
                            <a:noFill/>
                          </a:ln>
                          <a:solidFill>
                            <a:srgbClr val="FFFF66"/>
                          </a:solidFill>
                          <a:effectLst>
                            <a:outerShdw blurRad="38100" dist="38100" dir="2700000" algn="tl">
                              <a:srgbClr val="000000"/>
                            </a:outerShdw>
                          </a:effectLst>
                          <a:latin typeface="VNI-Times" pitchFamily="2" charset="0"/>
                          <a:cs typeface="Arial" charset="0"/>
                        </a:rPr>
                        <a:t> </a:t>
                      </a:r>
                      <a:r>
                        <a:rPr kumimoji="0" lang="en-US" sz="3600" b="0" i="0" u="none" strike="noStrike" cap="none" normalizeH="0" baseline="0" dirty="0" err="1">
                          <a:ln>
                            <a:noFill/>
                          </a:ln>
                          <a:solidFill>
                            <a:srgbClr val="FFFF66"/>
                          </a:solidFill>
                          <a:effectLst>
                            <a:outerShdw blurRad="38100" dist="38100" dir="2700000" algn="tl">
                              <a:srgbClr val="000000"/>
                            </a:outerShdw>
                          </a:effectLst>
                          <a:latin typeface="VNI-Times" pitchFamily="2" charset="0"/>
                          <a:cs typeface="Arial" charset="0"/>
                        </a:rPr>
                        <a:t>ñoà</a:t>
                      </a:r>
                      <a:r>
                        <a:rPr kumimoji="0" lang="en-US" sz="3600" b="0" i="0" u="none" strike="noStrike" cap="none" normalizeH="0" baseline="0" dirty="0">
                          <a:ln>
                            <a:noFill/>
                          </a:ln>
                          <a:solidFill>
                            <a:srgbClr val="FFFF66"/>
                          </a:solidFill>
                          <a:effectLst>
                            <a:outerShdw blurRad="38100" dist="38100" dir="2700000" algn="tl">
                              <a:srgbClr val="000000"/>
                            </a:outerShdw>
                          </a:effectLst>
                          <a:latin typeface="VNI-Times" pitchFamily="2" charset="0"/>
                          <a:cs typeface="Arial" charset="0"/>
                        </a:rPr>
                        <a:t> </a:t>
                      </a:r>
                      <a:r>
                        <a:rPr kumimoji="0" lang="en-US" sz="3600" b="0" i="0" u="none" strike="noStrike" cap="none" normalizeH="0" baseline="0" dirty="0" err="1">
                          <a:ln>
                            <a:noFill/>
                          </a:ln>
                          <a:solidFill>
                            <a:srgbClr val="FFFF66"/>
                          </a:solidFill>
                          <a:effectLst>
                            <a:outerShdw blurRad="38100" dist="38100" dir="2700000" algn="tl">
                              <a:srgbClr val="000000"/>
                            </a:outerShdw>
                          </a:effectLst>
                          <a:latin typeface="VNI-Times" pitchFamily="2" charset="0"/>
                          <a:cs typeface="Arial" charset="0"/>
                        </a:rPr>
                        <a:t>trang</a:t>
                      </a:r>
                      <a:r>
                        <a:rPr kumimoji="0" lang="en-US" sz="3600" b="0" i="0" u="none" strike="noStrike" cap="none" normalizeH="0" baseline="0" dirty="0">
                          <a:ln>
                            <a:noFill/>
                          </a:ln>
                          <a:solidFill>
                            <a:srgbClr val="FFFF66"/>
                          </a:solidFill>
                          <a:effectLst>
                            <a:outerShdw blurRad="38100" dist="38100" dir="2700000" algn="tl">
                              <a:srgbClr val="000000"/>
                            </a:outerShdw>
                          </a:effectLst>
                          <a:latin typeface="VNI-Times" pitchFamily="2" charset="0"/>
                          <a:cs typeface="Arial" charset="0"/>
                        </a:rPr>
                        <a:t> </a:t>
                      </a:r>
                      <a:r>
                        <a:rPr kumimoji="0" lang="en-US" sz="3600" b="0" i="0" u="none" strike="noStrike" cap="none" normalizeH="0" baseline="0" dirty="0" err="1">
                          <a:ln>
                            <a:noFill/>
                          </a:ln>
                          <a:solidFill>
                            <a:srgbClr val="FFFF66"/>
                          </a:solidFill>
                          <a:effectLst>
                            <a:outerShdw blurRad="38100" dist="38100" dir="2700000" algn="tl">
                              <a:srgbClr val="000000"/>
                            </a:outerShdw>
                          </a:effectLst>
                          <a:latin typeface="VNI-Times" pitchFamily="2" charset="0"/>
                          <a:cs typeface="Arial" charset="0"/>
                        </a:rPr>
                        <a:t>söùc</a:t>
                      </a:r>
                      <a:r>
                        <a:rPr kumimoji="0" lang="en-US" sz="3600" b="0" i="0" u="none" strike="noStrike" cap="none" normalizeH="0" baseline="0" dirty="0">
                          <a:ln>
                            <a:noFill/>
                          </a:ln>
                          <a:solidFill>
                            <a:srgbClr val="FFFF66"/>
                          </a:solidFill>
                          <a:effectLst>
                            <a:outerShdw blurRad="38100" dist="38100" dir="2700000" algn="tl">
                              <a:srgbClr val="000000"/>
                            </a:outerShdw>
                          </a:effectLst>
                          <a:latin typeface="VNI-Times" pitchFamily="2" charset="0"/>
                          <a:cs typeface="Arial" charset="0"/>
                        </a:rPr>
                        <a:t>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3"/>
                  </a:ext>
                </a:extLst>
              </a:tr>
              <a:tr h="854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4</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Laøm ñoà trang trí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4"/>
                  </a:ext>
                </a:extLst>
              </a:tr>
              <a:tr h="854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Southern" pitchFamily="34" charset="0"/>
                          <a:cs typeface="Arial" charset="0"/>
                        </a:rPr>
                        <a:t>5</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Laøm saïch moâi tröôøng nöôùc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rPr>
                        <a:t>  </a:t>
                      </a: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5"/>
                  </a:ext>
                </a:extLst>
              </a:tr>
              <a:tr h="85252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6</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Coù haïi cho caây troàng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6"/>
                  </a:ext>
                </a:extLst>
              </a:tr>
              <a:tr h="123450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7</a:t>
                      </a:r>
                    </a:p>
                  </a:txBody>
                  <a:tcPr marL="182880" marR="182880" marT="68588" marB="6858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Laøm vaät chuû trung gian truyeàn bệnh giun saùn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7"/>
                  </a:ext>
                </a:extLst>
              </a:tr>
              <a:tr h="85252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8</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Coù giaù trò xuaát khaåu</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8"/>
                  </a:ext>
                </a:extLst>
              </a:tr>
              <a:tr h="8549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Arial" pitchFamily="34" charset="0"/>
                          <a:cs typeface="Arial" charset="0"/>
                        </a:rPr>
                        <a:t>9</a:t>
                      </a:r>
                    </a:p>
                  </a:txBody>
                  <a:tcPr marL="182880" marR="182880" marT="68588" marB="6858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3600" b="0" i="0" u="none" strike="noStrike" cap="none" normalizeH="0" baseline="0">
                          <a:ln>
                            <a:noFill/>
                          </a:ln>
                          <a:solidFill>
                            <a:srgbClr val="FFFF66"/>
                          </a:solidFill>
                          <a:effectLst>
                            <a:outerShdw blurRad="38100" dist="38100" dir="2700000" algn="tl">
                              <a:srgbClr val="000000"/>
                            </a:outerShdw>
                          </a:effectLst>
                          <a:latin typeface="VNI-Times" pitchFamily="2" charset="0"/>
                          <a:cs typeface="Arial" charset="0"/>
                        </a:rPr>
                        <a:t>Coù giaù trò veà maët ñòa chaát </a:t>
                      </a:r>
                    </a:p>
                  </a:txBody>
                  <a:tcPr marL="182880" marR="182880" marT="68588" marB="6858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sz="4200" b="0" i="0" u="none" strike="noStrike" cap="none" normalizeH="0" baseline="0" dirty="0">
                        <a:ln>
                          <a:noFill/>
                        </a:ln>
                        <a:solidFill>
                          <a:schemeClr val="tx1"/>
                        </a:solidFill>
                        <a:effectLst>
                          <a:outerShdw blurRad="38100" dist="38100" dir="2700000" algn="tl">
                            <a:srgbClr val="000000"/>
                          </a:outerShdw>
                        </a:effectLst>
                        <a:latin typeface=".VnArial" pitchFamily="34" charset="0"/>
                        <a:cs typeface="Arial" charset="0"/>
                      </a:endParaRPr>
                    </a:p>
                  </a:txBody>
                  <a:tcPr marL="182880" marR="182880" marT="68588" marB="6858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3300">
                        <a:alpha val="96861"/>
                      </a:srgbClr>
                    </a:solidFill>
                  </a:tcPr>
                </a:tc>
                <a:extLst>
                  <a:ext uri="{0D108BD9-81ED-4DB2-BD59-A6C34878D82A}">
                    <a16:rowId xmlns:a16="http://schemas.microsoft.com/office/drawing/2014/main" val="10009"/>
                  </a:ext>
                </a:extLst>
              </a:tr>
            </a:tbl>
          </a:graphicData>
        </a:graphic>
      </p:graphicFrame>
      <p:sp>
        <p:nvSpPr>
          <p:cNvPr id="18480" name="Text Box 58"/>
          <p:cNvSpPr txBox="1">
            <a:spLocks noChangeArrowheads="1"/>
          </p:cNvSpPr>
          <p:nvPr/>
        </p:nvSpPr>
        <p:spPr bwMode="auto">
          <a:xfrm>
            <a:off x="3200400" y="0"/>
            <a:ext cx="12954000" cy="826598"/>
          </a:xfrm>
          <a:prstGeom prst="rect">
            <a:avLst/>
          </a:prstGeom>
          <a:noFill/>
          <a:ln>
            <a:noFill/>
          </a:ln>
          <a:effectLst/>
          <a:extLst>
            <a:ext uri="{909E8E84-426E-40DD-AFC4-6F175D3DCCD1}">
              <a14:hiddenFill xmlns:a14="http://schemas.microsoft.com/office/drawing/2010/main">
                <a:gradFill rotWithShape="1">
                  <a:gsLst>
                    <a:gs pos="0">
                      <a:srgbClr val="760000"/>
                    </a:gs>
                    <a:gs pos="50000">
                      <a:srgbClr val="FF0000"/>
                    </a:gs>
                    <a:gs pos="100000">
                      <a:srgbClr val="760000"/>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284" tIns="81642" rIns="163284" bIns="81642">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612317" indent="-612317" algn="ctr">
              <a:spcBef>
                <a:spcPct val="50000"/>
              </a:spcBef>
            </a:pPr>
            <a:r>
              <a:rPr lang="en-US" altLang="en-US" sz="4300" b="1" i="1">
                <a:solidFill>
                  <a:srgbClr val="000099"/>
                </a:solidFill>
                <a:latin typeface="VNI-Times" pitchFamily="2" charset="0"/>
              </a:rPr>
              <a:t>Baûng 2: </a:t>
            </a:r>
            <a:r>
              <a:rPr lang="en-US" altLang="en-US" sz="4300" b="1" i="1">
                <a:solidFill>
                  <a:srgbClr val="000099"/>
                </a:solidFill>
                <a:latin typeface="Times New Roman" pitchFamily="18" charset="0"/>
                <a:cs typeface="Times New Roman" pitchFamily="18" charset="0"/>
              </a:rPr>
              <a:t>Ý</a:t>
            </a:r>
            <a:r>
              <a:rPr lang="en-US" altLang="en-US" sz="4300" b="1" i="1">
                <a:solidFill>
                  <a:srgbClr val="000099"/>
                </a:solidFill>
                <a:latin typeface="VNI-Times" pitchFamily="2" charset="0"/>
              </a:rPr>
              <a:t> nghóa thöïc tieãn cuûa ngaønh Thaân meàm</a:t>
            </a:r>
          </a:p>
        </p:txBody>
      </p:sp>
      <p:sp>
        <p:nvSpPr>
          <p:cNvPr id="172106" name="Rectangle 74"/>
          <p:cNvSpPr>
            <a:spLocks noChangeArrowheads="1"/>
          </p:cNvSpPr>
          <p:nvPr/>
        </p:nvSpPr>
        <p:spPr bwMode="auto">
          <a:xfrm>
            <a:off x="10363200" y="1943100"/>
            <a:ext cx="79248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3600" dirty="0" err="1">
                <a:solidFill>
                  <a:srgbClr val="FFFFFF"/>
                </a:solidFill>
                <a:effectLst>
                  <a:outerShdw blurRad="38100" dist="38100" dir="2700000" algn="tl">
                    <a:srgbClr val="000000"/>
                  </a:outerShdw>
                </a:effectLst>
                <a:latin typeface="+mj-lt"/>
              </a:rPr>
              <a:t>Mực</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nghêu</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sò</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hến</a:t>
            </a:r>
            <a:r>
              <a:rPr lang="en-US" sz="3600" dirty="0">
                <a:solidFill>
                  <a:srgbClr val="FFFFFF"/>
                </a:solidFill>
                <a:effectLst>
                  <a:outerShdw blurRad="38100" dist="38100" dir="2700000" algn="tl">
                    <a:srgbClr val="000000"/>
                  </a:outerShdw>
                </a:effectLst>
                <a:latin typeface="VNI-Times" pitchFamily="2" charset="0"/>
              </a:rPr>
              <a:t>,… </a:t>
            </a:r>
          </a:p>
        </p:txBody>
      </p:sp>
      <p:sp>
        <p:nvSpPr>
          <p:cNvPr id="172107" name="Rectangle 75"/>
          <p:cNvSpPr>
            <a:spLocks noChangeArrowheads="1"/>
          </p:cNvSpPr>
          <p:nvPr/>
        </p:nvSpPr>
        <p:spPr bwMode="auto">
          <a:xfrm>
            <a:off x="10210800" y="26289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3600" dirty="0" err="1">
                <a:solidFill>
                  <a:srgbClr val="FFFFFF"/>
                </a:solidFill>
                <a:effectLst>
                  <a:outerShdw blurRad="38100" dist="38100" dir="2700000" algn="tl">
                    <a:srgbClr val="000000"/>
                  </a:outerShdw>
                </a:effectLst>
                <a:latin typeface="+mj-lt"/>
              </a:rPr>
              <a:t>Ốc</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sên</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ốc</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bươu</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vàng</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trứng</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và</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ấu</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trùng</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của</a:t>
            </a:r>
            <a:r>
              <a:rPr lang="en-US" sz="3600" dirty="0">
                <a:solidFill>
                  <a:srgbClr val="FFFFFF"/>
                </a:solidFill>
                <a:effectLst>
                  <a:outerShdw blurRad="38100" dist="38100" dir="2700000" algn="tl">
                    <a:srgbClr val="000000"/>
                  </a:outerShdw>
                </a:effectLst>
                <a:latin typeface="+mj-lt"/>
              </a:rPr>
              <a:t> </a:t>
            </a:r>
            <a:r>
              <a:rPr lang="en-US" sz="3600" dirty="0" err="1">
                <a:solidFill>
                  <a:srgbClr val="FFFFFF"/>
                </a:solidFill>
                <a:effectLst>
                  <a:outerShdw blurRad="38100" dist="38100" dir="2700000" algn="tl">
                    <a:srgbClr val="000000"/>
                  </a:outerShdw>
                </a:effectLst>
                <a:latin typeface="+mj-lt"/>
              </a:rPr>
              <a:t>chúng</a:t>
            </a:r>
            <a:endParaRPr lang="en-US" sz="3600" dirty="0">
              <a:solidFill>
                <a:srgbClr val="FFFFFF"/>
              </a:solidFill>
              <a:effectLst>
                <a:outerShdw blurRad="38100" dist="38100" dir="2700000" algn="tl">
                  <a:srgbClr val="000000"/>
                </a:outerShdw>
              </a:effectLst>
              <a:latin typeface="VNI-Times" pitchFamily="2" charset="0"/>
            </a:endParaRPr>
          </a:p>
        </p:txBody>
      </p:sp>
      <p:sp>
        <p:nvSpPr>
          <p:cNvPr id="172109" name="Rectangle 77"/>
          <p:cNvSpPr>
            <a:spLocks noChangeArrowheads="1"/>
          </p:cNvSpPr>
          <p:nvPr/>
        </p:nvSpPr>
        <p:spPr bwMode="auto">
          <a:xfrm>
            <a:off x="10210800" y="37719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err="1">
                <a:solidFill>
                  <a:srgbClr val="FFFFFF"/>
                </a:solidFill>
                <a:effectLst>
                  <a:outerShdw blurRad="38100" dist="38100" dir="2700000" algn="tl">
                    <a:srgbClr val="000000"/>
                  </a:outerShdw>
                </a:effectLst>
                <a:latin typeface="VNI-Times" pitchFamily="2" charset="0"/>
              </a:rPr>
              <a:t>Ngoïc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trai</a:t>
            </a:r>
            <a:endParaRPr lang="en-US" sz="4300" dirty="0">
              <a:solidFill>
                <a:srgbClr val="FFFFFF"/>
              </a:solidFill>
              <a:effectLst>
                <a:outerShdw blurRad="38100" dist="38100" dir="2700000" algn="tl">
                  <a:srgbClr val="000000"/>
                </a:outerShdw>
              </a:effectLst>
              <a:latin typeface="VNI-Times" pitchFamily="2" charset="0"/>
            </a:endParaRPr>
          </a:p>
        </p:txBody>
      </p:sp>
      <p:sp>
        <p:nvSpPr>
          <p:cNvPr id="172110" name="Rectangle 78"/>
          <p:cNvSpPr>
            <a:spLocks noChangeArrowheads="1"/>
          </p:cNvSpPr>
          <p:nvPr/>
        </p:nvSpPr>
        <p:spPr bwMode="auto">
          <a:xfrm>
            <a:off x="10058400" y="46863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a:solidFill>
                  <a:srgbClr val="FFFFFF"/>
                </a:solidFill>
                <a:effectLst>
                  <a:outerShdw blurRad="38100" dist="38100" dir="2700000" algn="tl">
                    <a:srgbClr val="000000"/>
                  </a:outerShdw>
                </a:effectLst>
                <a:latin typeface="VNI-Times" pitchFamily="2" charset="0"/>
              </a:rPr>
              <a:t>Ø </a:t>
            </a:r>
            <a:r>
              <a:rPr lang="en-US" sz="4300" dirty="0" err="1">
                <a:solidFill>
                  <a:srgbClr val="FFFFFF"/>
                </a:solidFill>
                <a:effectLst>
                  <a:outerShdw blurRad="38100" dist="38100" dir="2700000" algn="tl">
                    <a:srgbClr val="000000"/>
                  </a:outerShdw>
                </a:effectLst>
                <a:latin typeface="VNI-Times" pitchFamily="2" charset="0"/>
              </a:rPr>
              <a:t>Voû</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oác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voû</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trai</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voû</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soø</a:t>
            </a:r>
            <a:r>
              <a:rPr lang="en-US" sz="4300" dirty="0">
                <a:solidFill>
                  <a:srgbClr val="FFFFFF"/>
                </a:solidFill>
                <a:effectLst>
                  <a:outerShdw blurRad="38100" dist="38100" dir="2700000" algn="tl">
                    <a:srgbClr val="000000"/>
                  </a:outerShdw>
                </a:effectLst>
                <a:latin typeface="VNI-Times" pitchFamily="2" charset="0"/>
              </a:rPr>
              <a:t>….</a:t>
            </a:r>
          </a:p>
        </p:txBody>
      </p:sp>
      <p:sp>
        <p:nvSpPr>
          <p:cNvPr id="172112" name="Rectangle 80"/>
          <p:cNvSpPr>
            <a:spLocks noChangeArrowheads="1"/>
          </p:cNvSpPr>
          <p:nvPr/>
        </p:nvSpPr>
        <p:spPr bwMode="auto">
          <a:xfrm>
            <a:off x="10058400" y="54864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a:solidFill>
                  <a:srgbClr val="FFFFFF"/>
                </a:solidFill>
                <a:effectLst>
                  <a:outerShdw blurRad="38100" dist="38100" dir="2700000" algn="tl">
                    <a:srgbClr val="000000"/>
                  </a:outerShdw>
                </a:effectLst>
                <a:latin typeface="VNI-Times" pitchFamily="2" charset="0"/>
              </a:rPr>
              <a:t>Trai, </a:t>
            </a:r>
            <a:r>
              <a:rPr lang="en-US" sz="4300" dirty="0" err="1">
                <a:solidFill>
                  <a:srgbClr val="FFFFFF"/>
                </a:solidFill>
                <a:effectLst>
                  <a:outerShdw blurRad="38100" dist="38100" dir="2700000" algn="tl">
                    <a:srgbClr val="000000"/>
                  </a:outerShdw>
                </a:effectLst>
                <a:latin typeface="VNI-Times" pitchFamily="2" charset="0"/>
              </a:rPr>
              <a:t>soø</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hến</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veïm</a:t>
            </a:r>
            <a:r>
              <a:rPr lang="en-US" sz="4300" dirty="0">
                <a:solidFill>
                  <a:srgbClr val="FFFFFF"/>
                </a:solidFill>
                <a:effectLst>
                  <a:outerShdw blurRad="38100" dist="38100" dir="2700000" algn="tl">
                    <a:srgbClr val="000000"/>
                  </a:outerShdw>
                </a:effectLst>
                <a:latin typeface="VNI-Times" pitchFamily="2" charset="0"/>
              </a:rPr>
              <a:t>… </a:t>
            </a:r>
          </a:p>
        </p:txBody>
      </p:sp>
      <p:sp>
        <p:nvSpPr>
          <p:cNvPr id="172113" name="Rectangle 81"/>
          <p:cNvSpPr>
            <a:spLocks noChangeArrowheads="1"/>
          </p:cNvSpPr>
          <p:nvPr/>
        </p:nvSpPr>
        <p:spPr bwMode="auto">
          <a:xfrm>
            <a:off x="10210800" y="6400800"/>
            <a:ext cx="80772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Ốc</a:t>
            </a:r>
            <a:r>
              <a:rPr lang="en-US" sz="4300"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300"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sên</a:t>
            </a:r>
            <a:r>
              <a:rPr lang="en-US" sz="4300"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300"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ốc</a:t>
            </a:r>
            <a:r>
              <a:rPr lang="en-US" sz="4300"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300"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bươu</a:t>
            </a:r>
            <a:r>
              <a:rPr lang="en-US" sz="4300"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300" dirty="0" err="1">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vàng</a:t>
            </a:r>
            <a:r>
              <a:rPr lang="en-US" sz="4300" dirty="0">
                <a:solidFill>
                  <a:srgbClr val="FFFFFF"/>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p:txBody>
      </p:sp>
      <p:sp>
        <p:nvSpPr>
          <p:cNvPr id="172114" name="Rectangle 82"/>
          <p:cNvSpPr>
            <a:spLocks noChangeArrowheads="1"/>
          </p:cNvSpPr>
          <p:nvPr/>
        </p:nvSpPr>
        <p:spPr bwMode="auto">
          <a:xfrm>
            <a:off x="10363200" y="74295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err="1">
                <a:solidFill>
                  <a:srgbClr val="FFFFFF"/>
                </a:solidFill>
                <a:effectLst>
                  <a:outerShdw blurRad="38100" dist="38100" dir="2700000" algn="tl">
                    <a:srgbClr val="000000"/>
                  </a:outerShdw>
                </a:effectLst>
                <a:latin typeface="VNI-Times" pitchFamily="2" charset="0"/>
              </a:rPr>
              <a:t>OÁc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gạo</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oác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muùt</a:t>
            </a:r>
            <a:r>
              <a:rPr lang="en-US" sz="4300" dirty="0">
                <a:solidFill>
                  <a:srgbClr val="FFFFFF"/>
                </a:solidFill>
                <a:effectLst>
                  <a:outerShdw blurRad="38100" dist="38100" dir="2700000" algn="tl">
                    <a:srgbClr val="000000"/>
                  </a:outerShdw>
                </a:effectLst>
                <a:latin typeface="VNI-Times" pitchFamily="2" charset="0"/>
              </a:rPr>
              <a:t>,…</a:t>
            </a:r>
          </a:p>
        </p:txBody>
      </p:sp>
      <p:sp>
        <p:nvSpPr>
          <p:cNvPr id="172115" name="Rectangle 83"/>
          <p:cNvSpPr>
            <a:spLocks noChangeArrowheads="1"/>
          </p:cNvSpPr>
          <p:nvPr/>
        </p:nvSpPr>
        <p:spPr bwMode="auto">
          <a:xfrm>
            <a:off x="10058400" y="9258300"/>
            <a:ext cx="88392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err="1">
                <a:solidFill>
                  <a:srgbClr val="FFFFFF"/>
                </a:solidFill>
                <a:effectLst>
                  <a:outerShdw blurRad="38100" dist="38100" dir="2700000" algn="tl">
                    <a:srgbClr val="000000"/>
                  </a:outerShdw>
                </a:effectLst>
                <a:latin typeface="VNI-Times" pitchFamily="2" charset="0"/>
              </a:rPr>
              <a:t>Hoaù</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thaïch</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moät</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soá</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voû</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oác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voû</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soø</a:t>
            </a:r>
            <a:r>
              <a:rPr lang="en-US" sz="4300" dirty="0">
                <a:solidFill>
                  <a:srgbClr val="FFFFFF"/>
                </a:solidFill>
                <a:effectLst>
                  <a:outerShdw blurRad="38100" dist="38100" dir="2700000" algn="tl">
                    <a:srgbClr val="000000"/>
                  </a:outerShdw>
                </a:effectLst>
                <a:latin typeface="VNI-Times" pitchFamily="2" charset="0"/>
              </a:rPr>
              <a:t>…</a:t>
            </a:r>
          </a:p>
        </p:txBody>
      </p:sp>
      <p:sp>
        <p:nvSpPr>
          <p:cNvPr id="172116" name="Rectangle 84"/>
          <p:cNvSpPr>
            <a:spLocks noChangeArrowheads="1"/>
          </p:cNvSpPr>
          <p:nvPr/>
        </p:nvSpPr>
        <p:spPr bwMode="auto">
          <a:xfrm>
            <a:off x="10058400" y="8458200"/>
            <a:ext cx="7772400" cy="1143000"/>
          </a:xfrm>
          <a:prstGeom prst="rect">
            <a:avLst/>
          </a:prstGeom>
          <a:noFill/>
          <a:ln>
            <a:noFill/>
          </a:ln>
          <a:effectLst/>
        </p:spPr>
        <p:txBody>
          <a:bodyPr lIns="163284" tIns="81642" rIns="163284" bIns="81642"/>
          <a:lstStyle/>
          <a:p>
            <a:pPr algn="just" eaLnBrk="1" hangingPunct="1">
              <a:spcBef>
                <a:spcPct val="20000"/>
              </a:spcBef>
              <a:buClr>
                <a:srgbClr val="FFCC00"/>
              </a:buClr>
              <a:buSzPct val="120000"/>
              <a:defRPr/>
            </a:pPr>
            <a:r>
              <a:rPr lang="en-US" sz="4300" dirty="0" err="1">
                <a:solidFill>
                  <a:srgbClr val="FFFFFF"/>
                </a:solidFill>
                <a:effectLst>
                  <a:outerShdw blurRad="38100" dist="38100" dir="2700000" algn="tl">
                    <a:srgbClr val="000000"/>
                  </a:outerShdw>
                </a:effectLst>
                <a:latin typeface="VNI-Times" pitchFamily="2" charset="0"/>
              </a:rPr>
              <a:t>Möïc</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baøo</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ngö</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soø</a:t>
            </a:r>
            <a:r>
              <a:rPr lang="en-US" sz="4300" dirty="0">
                <a:solidFill>
                  <a:srgbClr val="FFFFFF"/>
                </a:solidFill>
                <a:effectLst>
                  <a:outerShdw blurRad="38100" dist="38100" dir="2700000" algn="tl">
                    <a:srgbClr val="000000"/>
                  </a:outerShdw>
                </a:effectLst>
                <a:latin typeface="VNI-Times" pitchFamily="2" charset="0"/>
              </a:rPr>
              <a:t> </a:t>
            </a:r>
            <a:r>
              <a:rPr lang="en-US" sz="4300" dirty="0" err="1">
                <a:solidFill>
                  <a:srgbClr val="FFFFFF"/>
                </a:solidFill>
                <a:effectLst>
                  <a:outerShdw blurRad="38100" dist="38100" dir="2700000" algn="tl">
                    <a:srgbClr val="000000"/>
                  </a:outerShdw>
                </a:effectLst>
                <a:latin typeface="VNI-Times" pitchFamily="2" charset="0"/>
              </a:rPr>
              <a:t>huyeát</a:t>
            </a:r>
            <a:r>
              <a:rPr lang="en-US" sz="4300" dirty="0">
                <a:solidFill>
                  <a:srgbClr val="FFFFFF"/>
                </a:solidFill>
                <a:effectLst>
                  <a:outerShdw blurRad="38100" dist="38100" dir="2700000" algn="tl">
                    <a:srgbClr val="000000"/>
                  </a:outerShdw>
                </a:effectLst>
                <a:latin typeface="VNI-Times" pitchFamily="2" charset="0"/>
              </a:rPr>
              <a:t> …</a:t>
            </a:r>
          </a:p>
        </p:txBody>
      </p:sp>
    </p:spTree>
    <p:extLst>
      <p:ext uri="{BB962C8B-B14F-4D97-AF65-F5344CB8AC3E}">
        <p14:creationId xmlns:p14="http://schemas.microsoft.com/office/powerpoint/2010/main" val="32738338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2106"/>
                                        </p:tgtEl>
                                        <p:attrNameLst>
                                          <p:attrName>style.visibility</p:attrName>
                                        </p:attrNameLst>
                                      </p:cBhvr>
                                      <p:to>
                                        <p:strVal val="visible"/>
                                      </p:to>
                                    </p:set>
                                    <p:animEffect transition="in" filter="barn(inVertical)">
                                      <p:cBhvr>
                                        <p:cTn id="7" dur="500"/>
                                        <p:tgtEl>
                                          <p:spTgt spid="1721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2107"/>
                                        </p:tgtEl>
                                        <p:attrNameLst>
                                          <p:attrName>style.visibility</p:attrName>
                                        </p:attrNameLst>
                                      </p:cBhvr>
                                      <p:to>
                                        <p:strVal val="visible"/>
                                      </p:to>
                                    </p:set>
                                    <p:animEffect transition="in" filter="barn(inVertical)">
                                      <p:cBhvr>
                                        <p:cTn id="12" dur="500"/>
                                        <p:tgtEl>
                                          <p:spTgt spid="17210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2109"/>
                                        </p:tgtEl>
                                        <p:attrNameLst>
                                          <p:attrName>style.visibility</p:attrName>
                                        </p:attrNameLst>
                                      </p:cBhvr>
                                      <p:to>
                                        <p:strVal val="visible"/>
                                      </p:to>
                                    </p:set>
                                    <p:animEffect transition="in" filter="barn(inVertical)">
                                      <p:cBhvr>
                                        <p:cTn id="17" dur="500"/>
                                        <p:tgtEl>
                                          <p:spTgt spid="17210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2110"/>
                                        </p:tgtEl>
                                        <p:attrNameLst>
                                          <p:attrName>style.visibility</p:attrName>
                                        </p:attrNameLst>
                                      </p:cBhvr>
                                      <p:to>
                                        <p:strVal val="visible"/>
                                      </p:to>
                                    </p:set>
                                    <p:animEffect transition="in" filter="barn(inVertical)">
                                      <p:cBhvr>
                                        <p:cTn id="22" dur="500"/>
                                        <p:tgtEl>
                                          <p:spTgt spid="1721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2112"/>
                                        </p:tgtEl>
                                        <p:attrNameLst>
                                          <p:attrName>style.visibility</p:attrName>
                                        </p:attrNameLst>
                                      </p:cBhvr>
                                      <p:to>
                                        <p:strVal val="visible"/>
                                      </p:to>
                                    </p:set>
                                    <p:animEffect transition="in" filter="barn(inVertical)">
                                      <p:cBhvr>
                                        <p:cTn id="27" dur="500"/>
                                        <p:tgtEl>
                                          <p:spTgt spid="1721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2113"/>
                                        </p:tgtEl>
                                        <p:attrNameLst>
                                          <p:attrName>style.visibility</p:attrName>
                                        </p:attrNameLst>
                                      </p:cBhvr>
                                      <p:to>
                                        <p:strVal val="visible"/>
                                      </p:to>
                                    </p:set>
                                    <p:animEffect transition="in" filter="barn(inVertical)">
                                      <p:cBhvr>
                                        <p:cTn id="32" dur="500"/>
                                        <p:tgtEl>
                                          <p:spTgt spid="1721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2114"/>
                                        </p:tgtEl>
                                        <p:attrNameLst>
                                          <p:attrName>style.visibility</p:attrName>
                                        </p:attrNameLst>
                                      </p:cBhvr>
                                      <p:to>
                                        <p:strVal val="visible"/>
                                      </p:to>
                                    </p:set>
                                    <p:animEffect transition="in" filter="barn(inVertical)">
                                      <p:cBhvr>
                                        <p:cTn id="37" dur="500"/>
                                        <p:tgtEl>
                                          <p:spTgt spid="1721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2116"/>
                                        </p:tgtEl>
                                        <p:attrNameLst>
                                          <p:attrName>style.visibility</p:attrName>
                                        </p:attrNameLst>
                                      </p:cBhvr>
                                      <p:to>
                                        <p:strVal val="visible"/>
                                      </p:to>
                                    </p:set>
                                    <p:animEffect transition="in" filter="barn(inVertical)">
                                      <p:cBhvr>
                                        <p:cTn id="42" dur="500"/>
                                        <p:tgtEl>
                                          <p:spTgt spid="1721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2115"/>
                                        </p:tgtEl>
                                        <p:attrNameLst>
                                          <p:attrName>style.visibility</p:attrName>
                                        </p:attrNameLst>
                                      </p:cBhvr>
                                      <p:to>
                                        <p:strVal val="visible"/>
                                      </p:to>
                                    </p:set>
                                    <p:animEffect transition="in" filter="barn(inVertical)">
                                      <p:cBhvr>
                                        <p:cTn id="47" dur="500"/>
                                        <p:tgtEl>
                                          <p:spTgt spid="172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106" grpId="0"/>
      <p:bldP spid="172107" grpId="0"/>
      <p:bldP spid="172109" grpId="0"/>
      <p:bldP spid="172110" grpId="0"/>
      <p:bldP spid="172112" grpId="0"/>
      <p:bldP spid="172113" grpId="0"/>
      <p:bldP spid="172114" grpId="0"/>
      <p:bldP spid="172115" grpId="0"/>
      <p:bldP spid="17211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8100"/>
            <a:ext cx="18288000" cy="10287000"/>
            <a:chOff x="0" y="508000"/>
            <a:chExt cx="24384000" cy="13716000"/>
          </a:xfrm>
        </p:grpSpPr>
        <p:pic>
          <p:nvPicPr>
            <p:cNvPr id="3" name="Picture 3"/>
            <p:cNvPicPr>
              <a:picLocks noChangeAspect="1"/>
            </p:cNvPicPr>
            <p:nvPr/>
          </p:nvPicPr>
          <p:blipFill>
            <a:blip r:embed="rId2"/>
            <a:srcRect t="31250" b="31250"/>
            <a:stretch>
              <a:fillRect/>
            </a:stretch>
          </p:blipFill>
          <p:spPr>
            <a:xfrm>
              <a:off x="0" y="508000"/>
              <a:ext cx="24384000" cy="13716000"/>
            </a:xfrm>
            <a:prstGeom prst="rect">
              <a:avLst/>
            </a:prstGeom>
          </p:spPr>
        </p:pic>
      </p:gr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88563"/>
            <a:ext cx="1543736" cy="149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3798326575"/>
              </p:ext>
            </p:extLst>
          </p:nvPr>
        </p:nvGraphicFramePr>
        <p:xfrm>
          <a:off x="1669573" y="1333500"/>
          <a:ext cx="14948853" cy="6476586"/>
        </p:xfrm>
        <a:graphic>
          <a:graphicData uri="http://schemas.openxmlformats.org/drawingml/2006/table">
            <a:tbl>
              <a:tblPr firstRow="1" firstCol="1" bandRow="1">
                <a:tableStyleId>{5940675A-B579-460E-94D1-54222C63F5DA}</a:tableStyleId>
              </a:tblPr>
              <a:tblGrid>
                <a:gridCol w="4705506">
                  <a:extLst>
                    <a:ext uri="{9D8B030D-6E8A-4147-A177-3AD203B41FA5}">
                      <a16:colId xmlns:a16="http://schemas.microsoft.com/office/drawing/2014/main" val="20000"/>
                    </a:ext>
                  </a:extLst>
                </a:gridCol>
                <a:gridCol w="10243347">
                  <a:extLst>
                    <a:ext uri="{9D8B030D-6E8A-4147-A177-3AD203B41FA5}">
                      <a16:colId xmlns:a16="http://schemas.microsoft.com/office/drawing/2014/main" val="20001"/>
                    </a:ext>
                  </a:extLst>
                </a:gridCol>
              </a:tblGrid>
              <a:tr h="1197574">
                <a:tc>
                  <a:txBody>
                    <a:bodyPr/>
                    <a:lstStyle/>
                    <a:p>
                      <a:pPr algn="ctr">
                        <a:lnSpc>
                          <a:spcPct val="115000"/>
                        </a:lnSpc>
                        <a:spcBef>
                          <a:spcPts val="200"/>
                        </a:spcBef>
                        <a:spcAft>
                          <a:spcPts val="200"/>
                        </a:spcAft>
                      </a:pPr>
                      <a:r>
                        <a:rPr lang="en-US" sz="3600" dirty="0" err="1">
                          <a:effectLst/>
                          <a:latin typeface="Times New Roman" pitchFamily="18" charset="0"/>
                          <a:cs typeface="Times New Roman" pitchFamily="18" charset="0"/>
                        </a:rPr>
                        <a:t>Tên</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động</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vật</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Thân</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mềm</a:t>
                      </a: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tc>
                  <a:txBody>
                    <a:bodyPr/>
                    <a:lstStyle/>
                    <a:p>
                      <a:pPr algn="ctr">
                        <a:lnSpc>
                          <a:spcPct val="115000"/>
                        </a:lnSpc>
                        <a:spcBef>
                          <a:spcPts val="200"/>
                        </a:spcBef>
                        <a:spcAft>
                          <a:spcPts val="200"/>
                        </a:spcAft>
                      </a:pPr>
                      <a:r>
                        <a:rPr lang="en-US" sz="3600" dirty="0" err="1">
                          <a:effectLst/>
                          <a:latin typeface="Times New Roman" pitchFamily="18" charset="0"/>
                          <a:cs typeface="Times New Roman" pitchFamily="18" charset="0"/>
                        </a:rPr>
                        <a:t>Đặc</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điểm</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hình</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thái</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ngoài</a:t>
                      </a: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extLst>
                  <a:ext uri="{0D108BD9-81ED-4DB2-BD59-A6C34878D82A}">
                    <a16:rowId xmlns:a16="http://schemas.microsoft.com/office/drawing/2014/main" val="10000"/>
                  </a:ext>
                </a:extLst>
              </a:tr>
              <a:tr h="1322089">
                <a:tc>
                  <a:txBody>
                    <a:bodyPr/>
                    <a:lstStyle/>
                    <a:p>
                      <a:pPr algn="ctr">
                        <a:lnSpc>
                          <a:spcPct val="115000"/>
                        </a:lnSpc>
                        <a:spcBef>
                          <a:spcPts val="200"/>
                        </a:spcBef>
                        <a:spcAft>
                          <a:spcPts val="200"/>
                        </a:spcAft>
                      </a:pPr>
                      <a:r>
                        <a:rPr lang="en-US" sz="3600" dirty="0" err="1">
                          <a:effectLst/>
                          <a:latin typeface="Times New Roman" pitchFamily="18" charset="0"/>
                          <a:cs typeface="Times New Roman" pitchFamily="18" charset="0"/>
                        </a:rPr>
                        <a:t>Bạch</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tuộc</a:t>
                      </a: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tc>
                  <a:txBody>
                    <a:bodyPr/>
                    <a:lstStyle/>
                    <a:p>
                      <a:pPr algn="just">
                        <a:lnSpc>
                          <a:spcPct val="115000"/>
                        </a:lnSpc>
                        <a:spcBef>
                          <a:spcPts val="200"/>
                        </a:spcBef>
                        <a:spcAft>
                          <a:spcPts val="200"/>
                        </a:spcAft>
                      </a:pP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extLst>
                  <a:ext uri="{0D108BD9-81ED-4DB2-BD59-A6C34878D82A}">
                    <a16:rowId xmlns:a16="http://schemas.microsoft.com/office/drawing/2014/main" val="10001"/>
                  </a:ext>
                </a:extLst>
              </a:tr>
              <a:tr h="1322089">
                <a:tc>
                  <a:txBody>
                    <a:bodyPr/>
                    <a:lstStyle/>
                    <a:p>
                      <a:pPr algn="ctr">
                        <a:lnSpc>
                          <a:spcPct val="115000"/>
                        </a:lnSpc>
                        <a:spcBef>
                          <a:spcPts val="200"/>
                        </a:spcBef>
                        <a:spcAft>
                          <a:spcPts val="200"/>
                        </a:spcAft>
                      </a:pPr>
                      <a:r>
                        <a:rPr lang="en-US" sz="3600" dirty="0" err="1">
                          <a:effectLst/>
                          <a:latin typeface="Times New Roman" pitchFamily="18" charset="0"/>
                          <a:cs typeface="Times New Roman" pitchFamily="18" charset="0"/>
                        </a:rPr>
                        <a:t>Ốc</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bươu</a:t>
                      </a:r>
                      <a:r>
                        <a:rPr lang="en-US" sz="3600" dirty="0">
                          <a:effectLst/>
                          <a:latin typeface="Times New Roman" pitchFamily="18" charset="0"/>
                          <a:cs typeface="Times New Roman" pitchFamily="18" charset="0"/>
                        </a:rPr>
                        <a:t> </a:t>
                      </a:r>
                      <a:r>
                        <a:rPr lang="en-US" sz="3600" dirty="0" err="1">
                          <a:effectLst/>
                          <a:latin typeface="Times New Roman" pitchFamily="18" charset="0"/>
                          <a:cs typeface="Times New Roman" pitchFamily="18" charset="0"/>
                        </a:rPr>
                        <a:t>vàng</a:t>
                      </a: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tc>
                  <a:txBody>
                    <a:bodyPr/>
                    <a:lstStyle/>
                    <a:p>
                      <a:pPr algn="just">
                        <a:lnSpc>
                          <a:spcPct val="115000"/>
                        </a:lnSpc>
                        <a:spcBef>
                          <a:spcPts val="200"/>
                        </a:spcBef>
                        <a:spcAft>
                          <a:spcPts val="200"/>
                        </a:spcAft>
                      </a:pP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extLst>
                  <a:ext uri="{0D108BD9-81ED-4DB2-BD59-A6C34878D82A}">
                    <a16:rowId xmlns:a16="http://schemas.microsoft.com/office/drawing/2014/main" val="10002"/>
                  </a:ext>
                </a:extLst>
              </a:tr>
              <a:tr h="2634834">
                <a:tc>
                  <a:txBody>
                    <a:bodyPr/>
                    <a:lstStyle/>
                    <a:p>
                      <a:pPr algn="ctr">
                        <a:lnSpc>
                          <a:spcPct val="115000"/>
                        </a:lnSpc>
                        <a:spcBef>
                          <a:spcPts val="200"/>
                        </a:spcBef>
                        <a:spcAft>
                          <a:spcPts val="200"/>
                        </a:spcAft>
                      </a:pPr>
                      <a:r>
                        <a:rPr lang="en-US" sz="3600" dirty="0">
                          <a:effectLst/>
                          <a:latin typeface="Times New Roman" pitchFamily="18" charset="0"/>
                          <a:cs typeface="Times New Roman" pitchFamily="18" charset="0"/>
                        </a:rPr>
                        <a:t>Con </a:t>
                      </a:r>
                      <a:r>
                        <a:rPr lang="en-US" sz="3600" dirty="0" err="1">
                          <a:effectLst/>
                          <a:latin typeface="Times New Roman" pitchFamily="18" charset="0"/>
                          <a:cs typeface="Times New Roman" pitchFamily="18" charset="0"/>
                        </a:rPr>
                        <a:t>trai</a:t>
                      </a: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tc>
                  <a:txBody>
                    <a:bodyPr/>
                    <a:lstStyle/>
                    <a:p>
                      <a:pPr algn="just">
                        <a:lnSpc>
                          <a:spcPct val="115000"/>
                        </a:lnSpc>
                        <a:spcBef>
                          <a:spcPts val="200"/>
                        </a:spcBef>
                        <a:spcAft>
                          <a:spcPts val="200"/>
                        </a:spcAft>
                      </a:pPr>
                      <a:endParaRPr lang="en-US" sz="3600" dirty="0">
                        <a:solidFill>
                          <a:srgbClr val="000000"/>
                        </a:solidFill>
                        <a:effectLst/>
                        <a:latin typeface="Times New Roman" pitchFamily="18" charset="0"/>
                        <a:ea typeface="Calibri"/>
                        <a:cs typeface="Times New Roman" pitchFamily="18" charset="0"/>
                      </a:endParaRPr>
                    </a:p>
                  </a:txBody>
                  <a:tcPr marL="9525" marR="9525" marT="9525" marB="9525" anchor="ctr"/>
                </a:tc>
                <a:extLst>
                  <a:ext uri="{0D108BD9-81ED-4DB2-BD59-A6C34878D82A}">
                    <a16:rowId xmlns:a16="http://schemas.microsoft.com/office/drawing/2014/main" val="10003"/>
                  </a:ext>
                </a:extLst>
              </a:tr>
            </a:tbl>
          </a:graphicData>
        </a:graphic>
      </p:graphicFrame>
      <p:sp>
        <p:nvSpPr>
          <p:cNvPr id="6" name="TextBox 5"/>
          <p:cNvSpPr txBox="1"/>
          <p:nvPr/>
        </p:nvSpPr>
        <p:spPr>
          <a:xfrm>
            <a:off x="6400800" y="2552700"/>
            <a:ext cx="10134600" cy="1754326"/>
          </a:xfrm>
          <a:prstGeom prst="rect">
            <a:avLst/>
          </a:prstGeom>
          <a:noFill/>
        </p:spPr>
        <p:txBody>
          <a:bodyPr wrap="square" rtlCol="0">
            <a:spAutoFit/>
          </a:bodyPr>
          <a:lstStyle/>
          <a:p>
            <a:r>
              <a:rPr lang="en-US" sz="3600" dirty="0" err="1">
                <a:latin typeface="Times New Roman" pitchFamily="18" charset="0"/>
                <a:cs typeface="Times New Roman" pitchFamily="18" charset="0"/>
              </a:rPr>
              <a:t>Thân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ngắn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mềm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ovan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8 </a:t>
            </a:r>
            <a:r>
              <a:rPr lang="en-US" sz="3600" dirty="0" err="1">
                <a:latin typeface="Times New Roman" pitchFamily="18" charset="0"/>
                <a:cs typeface="Times New Roman" pitchFamily="18" charset="0"/>
              </a:rPr>
              <a:t>xúc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tua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xúc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tua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mút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bám</a:t>
            </a:r>
            <a:r>
              <a:rPr lang="en-US" sz="3600" dirty="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chặt</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vào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vật</a:t>
            </a:r>
            <a:r>
              <a:rPr lang="en-US" sz="3600" dirty="0">
                <a:latin typeface="Times New Roman" pitchFamily="18" charset="0"/>
                <a:cs typeface="Times New Roman" pitchFamily="18" charset="0"/>
              </a:rPr>
              <a:t>.</a:t>
            </a:r>
            <a:endParaRPr lang="en-US" sz="3600" dirty="0">
              <a:solidFill>
                <a:srgbClr val="000000"/>
              </a:solidFill>
              <a:latin typeface="Times New Roman" pitchFamily="18" charset="0"/>
              <a:ea typeface="Calibri"/>
              <a:cs typeface="Times New Roman" pitchFamily="18" charset="0"/>
            </a:endParaRPr>
          </a:p>
          <a:p>
            <a:endParaRPr lang="en-US" sz="3600" dirty="0"/>
          </a:p>
        </p:txBody>
      </p:sp>
      <p:sp>
        <p:nvSpPr>
          <p:cNvPr id="7" name="TextBox 6"/>
          <p:cNvSpPr txBox="1"/>
          <p:nvPr/>
        </p:nvSpPr>
        <p:spPr>
          <a:xfrm>
            <a:off x="6400800" y="3848100"/>
            <a:ext cx="10134600" cy="1754326"/>
          </a:xfrm>
          <a:prstGeom prst="rect">
            <a:avLst/>
          </a:prstGeom>
          <a:noFill/>
        </p:spPr>
        <p:txBody>
          <a:bodyPr wrap="square" rtlCol="0">
            <a:spAutoFit/>
          </a:bodyPr>
          <a:lstStyle/>
          <a:p>
            <a:r>
              <a:rPr lang="en-US" sz="3600" dirty="0" err="1">
                <a:latin typeface="Times New Roman" pitchFamily="18" charset="0"/>
                <a:cs typeface="Times New Roman" pitchFamily="18" charset="0"/>
              </a:rPr>
              <a:t>Thân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mềm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giấu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vôi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lớn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miệng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nắp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đậy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bụng</a:t>
            </a:r>
            <a:endParaRPr lang="en-US" sz="3600" dirty="0">
              <a:solidFill>
                <a:srgbClr val="000000"/>
              </a:solidFill>
              <a:latin typeface="Times New Roman" pitchFamily="18" charset="0"/>
              <a:ea typeface="Calibri"/>
              <a:cs typeface="Times New Roman" pitchFamily="18" charset="0"/>
            </a:endParaRPr>
          </a:p>
          <a:p>
            <a:endParaRPr lang="en-US" sz="3600" dirty="0"/>
          </a:p>
        </p:txBody>
      </p:sp>
      <p:sp>
        <p:nvSpPr>
          <p:cNvPr id="8" name="TextBox 7"/>
          <p:cNvSpPr txBox="1"/>
          <p:nvPr/>
        </p:nvSpPr>
        <p:spPr>
          <a:xfrm>
            <a:off x="6400800" y="5219700"/>
            <a:ext cx="10134600" cy="2862322"/>
          </a:xfrm>
          <a:prstGeom prst="rect">
            <a:avLst/>
          </a:prstGeom>
          <a:noFill/>
        </p:spPr>
        <p:txBody>
          <a:bodyPr wrap="square" rtlCol="0">
            <a:spAutoFit/>
          </a:bodyPr>
          <a:lstStyle/>
          <a:p>
            <a:r>
              <a:rPr lang="en-US" sz="3600" dirty="0" err="1">
                <a:latin typeface="Times New Roman" pitchFamily="18" charset="0"/>
                <a:cs typeface="Times New Roman" pitchFamily="18" charset="0"/>
              </a:rPr>
              <a:t>Hai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mảnh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lưỡi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rìu,có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màu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giúp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a:t>
            </a:r>
            <a:r>
              <a:rPr lang="en-US" sz="3600" dirty="0">
                <a:latin typeface="Times New Roman" pitchFamily="18" charset="0"/>
                <a:cs typeface="Times New Roman" pitchFamily="18" charset="0"/>
              </a:rPr>
              <a:t> di </a:t>
            </a:r>
            <a:r>
              <a:rPr lang="en-US" sz="3600" dirty="0" err="1">
                <a:latin typeface="Times New Roman" pitchFamily="18" charset="0"/>
                <a:cs typeface="Times New Roman" pitchFamily="18" charset="0"/>
              </a:rPr>
              <a:t>chuyển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gồm</a:t>
            </a:r>
            <a:r>
              <a:rPr lang="en-US" sz="3600" dirty="0">
                <a:latin typeface="Times New Roman" pitchFamily="18" charset="0"/>
                <a:cs typeface="Times New Roman" pitchFamily="18" charset="0"/>
              </a:rPr>
              <a:t> 2 </a:t>
            </a:r>
            <a:r>
              <a:rPr lang="en-US" sz="3600" dirty="0" err="1">
                <a:latin typeface="Times New Roman" pitchFamily="18" charset="0"/>
                <a:cs typeface="Times New Roman" pitchFamily="18" charset="0"/>
              </a:rPr>
              <a:t>mảng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gắn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với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bởi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chằng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lớp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sừng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bao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ngoài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bên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vỏ</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có</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lớp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cừ</a:t>
            </a:r>
            <a:r>
              <a:rPr lang="en-US" sz="3600" dirty="0">
                <a:latin typeface="Times New Roman" pitchFamily="18" charset="0"/>
                <a:cs typeface="Times New Roman" pitchFamily="18" charset="0"/>
              </a:rPr>
              <a:t>.</a:t>
            </a:r>
            <a:endParaRPr lang="en-US" sz="3600" dirty="0">
              <a:solidFill>
                <a:srgbClr val="000000"/>
              </a:solidFill>
              <a:latin typeface="Times New Roman" pitchFamily="18" charset="0"/>
              <a:ea typeface="Calibri"/>
              <a:cs typeface="Times New Roman" pitchFamily="18" charset="0"/>
            </a:endParaRPr>
          </a:p>
          <a:p>
            <a:endParaRPr lang="en-US" sz="3600" dirty="0"/>
          </a:p>
        </p:txBody>
      </p:sp>
    </p:spTree>
    <p:extLst>
      <p:ext uri="{BB962C8B-B14F-4D97-AF65-F5344CB8AC3E}">
        <p14:creationId xmlns:p14="http://schemas.microsoft.com/office/powerpoint/2010/main" val="4128942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855" y="-114300"/>
            <a:ext cx="18288000" cy="10287000"/>
            <a:chOff x="0" y="-152400"/>
            <a:chExt cx="24384000" cy="13716000"/>
          </a:xfrm>
        </p:grpSpPr>
        <p:pic>
          <p:nvPicPr>
            <p:cNvPr id="3" name="Picture 3"/>
            <p:cNvPicPr>
              <a:picLocks noChangeAspect="1"/>
            </p:cNvPicPr>
            <p:nvPr/>
          </p:nvPicPr>
          <p:blipFill>
            <a:blip r:embed="rId2"/>
            <a:srcRect t="31250" b="31250"/>
            <a:stretch>
              <a:fillRect/>
            </a:stretch>
          </p:blipFill>
          <p:spPr>
            <a:xfrm>
              <a:off x="0" y="-152400"/>
              <a:ext cx="24384000" cy="13716000"/>
            </a:xfrm>
            <a:prstGeom prst="rect">
              <a:avLst/>
            </a:prstGeom>
          </p:spPr>
        </p:pic>
      </p:grpSp>
      <p:sp>
        <p:nvSpPr>
          <p:cNvPr id="4" name="TextBox 4"/>
          <p:cNvSpPr txBox="1"/>
          <p:nvPr/>
        </p:nvSpPr>
        <p:spPr>
          <a:xfrm>
            <a:off x="1524000" y="2171700"/>
            <a:ext cx="16073697" cy="6647974"/>
          </a:xfrm>
          <a:prstGeom prst="rect">
            <a:avLst/>
          </a:prstGeom>
        </p:spPr>
        <p:txBody>
          <a:bodyPr wrap="square" lIns="0" tIns="0" rIns="0" bIns="0" rtlCol="0" anchor="t">
            <a:spAutoFit/>
          </a:bodyPr>
          <a:lstStyle/>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Đặc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điểm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nhận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biết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Cơ</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thể</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mềm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không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đốt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số</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bên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ngoài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vỏ</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cứng</a:t>
            </a:r>
            <a:r>
              <a:rPr lang="en-US" sz="4800" dirty="0">
                <a:latin typeface="Times New Roman" pitchFamily="18" charset="0"/>
                <a:cs typeface="Times New Roman" pitchFamily="18" charset="0"/>
              </a:rPr>
              <a:t>.</a:t>
            </a:r>
          </a:p>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Ví</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dụ</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sò</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trai</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ốc</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mực</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bạch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tuộc</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hàu</a:t>
            </a:r>
            <a:r>
              <a:rPr lang="en-US" sz="4800" dirty="0">
                <a:latin typeface="Times New Roman" pitchFamily="18" charset="0"/>
                <a:cs typeface="Times New Roman" pitchFamily="18" charset="0"/>
              </a:rPr>
              <a:t>…</a:t>
            </a:r>
          </a:p>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Ngành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thân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mềm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có</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số</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loài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lớn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đa</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dạng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về</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hình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dạng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kích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thước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môi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trường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sống</a:t>
            </a:r>
            <a:r>
              <a:rPr lang="en-US" sz="4800" dirty="0">
                <a:latin typeface="Times New Roman" pitchFamily="18" charset="0"/>
                <a:cs typeface="Times New Roman" pitchFamily="18" charset="0"/>
              </a:rPr>
              <a:t>.</a:t>
            </a:r>
          </a:p>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Vai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trò</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Làm</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thức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ăn</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cho</a:t>
            </a:r>
            <a:r>
              <a:rPr lang="en-US" sz="4800" dirty="0">
                <a:latin typeface="Times New Roman" pitchFamily="18" charset="0"/>
                <a:cs typeface="Times New Roman" pitchFamily="18" charset="0"/>
              </a:rPr>
              <a:t> con </a:t>
            </a:r>
            <a:r>
              <a:rPr lang="en-US" sz="4800" dirty="0" err="1">
                <a:latin typeface="Times New Roman" pitchFamily="18" charset="0"/>
                <a:cs typeface="Times New Roman" pitchFamily="18" charset="0"/>
              </a:rPr>
              <a:t>người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động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vật</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lọc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sạch</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nước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bẩn</a:t>
            </a:r>
            <a:r>
              <a:rPr lang="en-US" sz="4800" dirty="0">
                <a:latin typeface="Times New Roman" pitchFamily="18" charset="0"/>
                <a:cs typeface="Times New Roman" pitchFamily="18" charset="0"/>
              </a:rPr>
              <a:t>…</a:t>
            </a:r>
          </a:p>
          <a:p>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Tác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Phá</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hoại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cây</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trồng</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như</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ốc</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sên</a:t>
            </a:r>
            <a:r>
              <a:rPr lang="en-US" sz="4800" dirty="0">
                <a:latin typeface="Times New Roman" pitchFamily="18" charset="0"/>
                <a:cs typeface="Times New Roman" pitchFamily="18" charset="0"/>
              </a:rPr>
              <a:t>).</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36" y="368637"/>
            <a:ext cx="1543736" cy="149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89427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618" y="1787236"/>
            <a:ext cx="8229600" cy="1143000"/>
          </a:xfrm>
          <a:solidFill>
            <a:srgbClr val="92D050"/>
          </a:solidFill>
        </p:spPr>
        <p:txBody>
          <a:bodyPr>
            <a:noAutofit/>
          </a:bodyPr>
          <a:lstStyle/>
          <a:p>
            <a:r>
              <a:rPr lang="en-US" sz="7200" dirty="0" smtClean="0">
                <a:latin typeface="Times New Roman" pitchFamily="18" charset="0"/>
                <a:cs typeface="Times New Roman" pitchFamily="18" charset="0"/>
              </a:rPr>
              <a:t>4. </a:t>
            </a:r>
            <a:r>
              <a:rPr lang="en-US" sz="7200" dirty="0" err="1" smtClean="0">
                <a:latin typeface="Times New Roman" pitchFamily="18" charset="0"/>
                <a:cs typeface="Times New Roman" pitchFamily="18" charset="0"/>
              </a:rPr>
              <a:t>Ngành</a:t>
            </a:r>
            <a:r>
              <a:rPr lang="en-US" sz="7200" dirty="0" smtClean="0">
                <a:latin typeface="Times New Roman" pitchFamily="18" charset="0"/>
                <a:cs typeface="Times New Roman" pitchFamily="18" charset="0"/>
              </a:rPr>
              <a:t> </a:t>
            </a:r>
            <a:r>
              <a:rPr lang="en-US" sz="7200" dirty="0" err="1" smtClean="0">
                <a:latin typeface="Times New Roman" pitchFamily="18" charset="0"/>
                <a:cs typeface="Times New Roman" pitchFamily="18" charset="0"/>
              </a:rPr>
              <a:t>Chân</a:t>
            </a:r>
            <a:r>
              <a:rPr lang="en-US" sz="7200" dirty="0" smtClean="0">
                <a:latin typeface="Times New Roman" pitchFamily="18" charset="0"/>
                <a:cs typeface="Times New Roman" pitchFamily="18" charset="0"/>
              </a:rPr>
              <a:t> </a:t>
            </a:r>
            <a:r>
              <a:rPr lang="en-US" sz="7200" dirty="0" err="1" smtClean="0">
                <a:latin typeface="Times New Roman" pitchFamily="18" charset="0"/>
                <a:cs typeface="Times New Roman" pitchFamily="18" charset="0"/>
              </a:rPr>
              <a:t>khớp</a:t>
            </a:r>
            <a:endParaRPr lang="en-US" sz="72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6200" y="1790700"/>
            <a:ext cx="6376987" cy="358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533900"/>
            <a:ext cx="9734550" cy="5451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8030363"/>
      </p:ext>
    </p:extLst>
  </p:cSld>
  <p:clrMapOvr>
    <a:masterClrMapping/>
  </p:clrMapOvr>
  <p:transition spd="slow">
    <p:push dir="u"/>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609600" y="2857501"/>
            <a:ext cx="17068800" cy="3119534"/>
          </a:xfrm>
          <a:prstGeom prst="rect">
            <a:avLst/>
          </a:prstGeom>
          <a:noFill/>
          <a:ln w="9525">
            <a:solidFill>
              <a:schemeClr val="bg1"/>
            </a:solidFill>
            <a:miter lim="800000"/>
            <a:headEnd/>
            <a:tailEnd/>
          </a:ln>
        </p:spPr>
        <p:txBody>
          <a:bodyPr lIns="163284" tIns="81642" rIns="163284" bIns="81642">
            <a:spAutoFit/>
          </a:bodyPr>
          <a:lstStyle/>
          <a:p>
            <a:pPr algn="just">
              <a:spcBef>
                <a:spcPct val="50000"/>
              </a:spcBef>
            </a:pPr>
            <a:r>
              <a:rPr lang="en-US" altLang="en-US" sz="6400" b="1">
                <a:solidFill>
                  <a:srgbClr val="009900"/>
                </a:solidFill>
                <a:latin typeface="Times New Roman" pitchFamily="18" charset="0"/>
              </a:rPr>
              <a:t>Em hãy kể tên một số động vật thuộc ngành chân khớp mà em biết và cho biết loài nào có ở địa phương em?</a:t>
            </a:r>
          </a:p>
        </p:txBody>
      </p:sp>
    </p:spTree>
    <p:extLst>
      <p:ext uri="{BB962C8B-B14F-4D97-AF65-F5344CB8AC3E}">
        <p14:creationId xmlns:p14="http://schemas.microsoft.com/office/powerpoint/2010/main" val="1485821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blinds(horizontal)">
                                      <p:cBhvr>
                                        <p:cTn id="7" dur="500"/>
                                        <p:tgtEl>
                                          <p:spTgt spid="5427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54274"/>
                                        </p:tgtEl>
                                      </p:cBhvr>
                                    </p:animEffect>
                                    <p:set>
                                      <p:cBhvr>
                                        <p:cTn id="12" dur="1" fill="hold">
                                          <p:stCondLst>
                                            <p:cond delay="499"/>
                                          </p:stCondLst>
                                        </p:cTn>
                                        <p:tgtEl>
                                          <p:spTgt spid="542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p:bldP spid="54274"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over"/>
          <p:cNvPicPr>
            <a:picLocks noChangeAspect="1" noChangeArrowheads="1"/>
          </p:cNvPicPr>
          <p:nvPr/>
        </p:nvPicPr>
        <p:blipFill>
          <a:blip r:embed="rId2"/>
          <a:srcRect/>
          <a:stretch>
            <a:fillRect/>
          </a:stretch>
        </p:blipFill>
        <p:spPr bwMode="auto">
          <a:xfrm>
            <a:off x="6264277" y="7598570"/>
            <a:ext cx="2559050" cy="1376363"/>
          </a:xfrm>
          <a:prstGeom prst="rect">
            <a:avLst/>
          </a:prstGeom>
          <a:noFill/>
          <a:ln w="9525">
            <a:noFill/>
            <a:miter lim="800000"/>
            <a:headEnd/>
            <a:tailEnd/>
          </a:ln>
        </p:spPr>
      </p:pic>
      <p:pic>
        <p:nvPicPr>
          <p:cNvPr id="17410" name="Picture 3" descr="Cover"/>
          <p:cNvPicPr>
            <a:picLocks noChangeAspect="1" noChangeArrowheads="1"/>
          </p:cNvPicPr>
          <p:nvPr/>
        </p:nvPicPr>
        <p:blipFill>
          <a:blip r:embed="rId3"/>
          <a:srcRect/>
          <a:stretch>
            <a:fillRect/>
          </a:stretch>
        </p:blipFill>
        <p:spPr bwMode="auto">
          <a:xfrm>
            <a:off x="6334127" y="8665370"/>
            <a:ext cx="1920874" cy="340518"/>
          </a:xfrm>
          <a:prstGeom prst="rect">
            <a:avLst/>
          </a:prstGeom>
          <a:noFill/>
          <a:ln w="9525">
            <a:noFill/>
            <a:miter lim="800000"/>
            <a:headEnd/>
            <a:tailEnd/>
          </a:ln>
        </p:spPr>
      </p:pic>
      <p:pic>
        <p:nvPicPr>
          <p:cNvPr id="17411" name="Picture 4" descr="Cover"/>
          <p:cNvPicPr>
            <a:picLocks noChangeAspect="1" noChangeArrowheads="1"/>
          </p:cNvPicPr>
          <p:nvPr/>
        </p:nvPicPr>
        <p:blipFill>
          <a:blip r:embed="rId4"/>
          <a:srcRect/>
          <a:stretch>
            <a:fillRect/>
          </a:stretch>
        </p:blipFill>
        <p:spPr bwMode="auto">
          <a:xfrm>
            <a:off x="6334126" y="8915400"/>
            <a:ext cx="2552700" cy="1200150"/>
          </a:xfrm>
          <a:prstGeom prst="rect">
            <a:avLst/>
          </a:prstGeom>
          <a:noFill/>
          <a:ln w="9525">
            <a:noFill/>
            <a:miter lim="800000"/>
            <a:headEnd/>
            <a:tailEnd/>
          </a:ln>
        </p:spPr>
      </p:pic>
      <p:pic>
        <p:nvPicPr>
          <p:cNvPr id="17412" name="Picture 5" descr="Cover"/>
          <p:cNvPicPr>
            <a:picLocks noChangeAspect="1" noChangeArrowheads="1"/>
          </p:cNvPicPr>
          <p:nvPr/>
        </p:nvPicPr>
        <p:blipFill>
          <a:blip r:embed="rId5"/>
          <a:srcRect/>
          <a:stretch>
            <a:fillRect/>
          </a:stretch>
        </p:blipFill>
        <p:spPr bwMode="auto">
          <a:xfrm>
            <a:off x="4695826" y="5715000"/>
            <a:ext cx="5610224" cy="4264820"/>
          </a:xfrm>
          <a:prstGeom prst="rect">
            <a:avLst/>
          </a:prstGeom>
          <a:noFill/>
          <a:ln w="9525">
            <a:noFill/>
            <a:miter lim="800000"/>
            <a:headEnd/>
            <a:tailEnd/>
          </a:ln>
        </p:spPr>
      </p:pic>
      <p:pic>
        <p:nvPicPr>
          <p:cNvPr id="17413" name="Picture 6" descr="Cover"/>
          <p:cNvPicPr>
            <a:picLocks noChangeAspect="1" noChangeArrowheads="1"/>
          </p:cNvPicPr>
          <p:nvPr/>
        </p:nvPicPr>
        <p:blipFill>
          <a:blip r:embed="rId6"/>
          <a:srcRect/>
          <a:stretch>
            <a:fillRect/>
          </a:stretch>
        </p:blipFill>
        <p:spPr bwMode="auto">
          <a:xfrm>
            <a:off x="9448800" y="3031332"/>
            <a:ext cx="3736976" cy="2274093"/>
          </a:xfrm>
          <a:prstGeom prst="rect">
            <a:avLst/>
          </a:prstGeom>
          <a:noFill/>
          <a:ln w="9525">
            <a:noFill/>
            <a:miter lim="800000"/>
            <a:headEnd/>
            <a:tailEnd/>
          </a:ln>
        </p:spPr>
      </p:pic>
      <p:pic>
        <p:nvPicPr>
          <p:cNvPr id="17414" name="Picture 7" descr="Cover"/>
          <p:cNvPicPr>
            <a:picLocks noChangeAspect="1" noChangeArrowheads="1"/>
          </p:cNvPicPr>
          <p:nvPr/>
        </p:nvPicPr>
        <p:blipFill>
          <a:blip r:embed="rId7"/>
          <a:srcRect/>
          <a:stretch>
            <a:fillRect/>
          </a:stretch>
        </p:blipFill>
        <p:spPr bwMode="auto">
          <a:xfrm>
            <a:off x="9686926" y="4167188"/>
            <a:ext cx="3911600" cy="1143000"/>
          </a:xfrm>
          <a:prstGeom prst="rect">
            <a:avLst/>
          </a:prstGeom>
          <a:noFill/>
          <a:ln w="9525">
            <a:noFill/>
            <a:miter lim="800000"/>
            <a:headEnd/>
            <a:tailEnd/>
          </a:ln>
        </p:spPr>
      </p:pic>
      <p:pic>
        <p:nvPicPr>
          <p:cNvPr id="17415" name="Picture 8" descr="Cover"/>
          <p:cNvPicPr>
            <a:picLocks noChangeAspect="1" noChangeArrowheads="1"/>
          </p:cNvPicPr>
          <p:nvPr/>
        </p:nvPicPr>
        <p:blipFill>
          <a:blip r:embed="rId8"/>
          <a:srcRect/>
          <a:stretch>
            <a:fillRect/>
          </a:stretch>
        </p:blipFill>
        <p:spPr bwMode="auto">
          <a:xfrm>
            <a:off x="9686927" y="5103020"/>
            <a:ext cx="2647950" cy="840581"/>
          </a:xfrm>
          <a:prstGeom prst="rect">
            <a:avLst/>
          </a:prstGeom>
          <a:noFill/>
          <a:ln w="9525">
            <a:noFill/>
            <a:miter lim="800000"/>
            <a:headEnd/>
            <a:tailEnd/>
          </a:ln>
        </p:spPr>
      </p:pic>
      <p:pic>
        <p:nvPicPr>
          <p:cNvPr id="17416" name="Picture 9" descr="Cover"/>
          <p:cNvPicPr>
            <a:picLocks noChangeAspect="1" noChangeArrowheads="1"/>
          </p:cNvPicPr>
          <p:nvPr/>
        </p:nvPicPr>
        <p:blipFill>
          <a:blip r:embed="rId9"/>
          <a:srcRect/>
          <a:stretch>
            <a:fillRect/>
          </a:stretch>
        </p:blipFill>
        <p:spPr bwMode="auto">
          <a:xfrm>
            <a:off x="9661527" y="5207795"/>
            <a:ext cx="3749674" cy="1650206"/>
          </a:xfrm>
          <a:prstGeom prst="rect">
            <a:avLst/>
          </a:prstGeom>
          <a:noFill/>
          <a:ln w="9525">
            <a:noFill/>
            <a:miter lim="800000"/>
            <a:headEnd/>
            <a:tailEnd/>
          </a:ln>
        </p:spPr>
      </p:pic>
      <p:pic>
        <p:nvPicPr>
          <p:cNvPr id="17417" name="Picture 10" descr="Cover"/>
          <p:cNvPicPr>
            <a:picLocks noChangeAspect="1" noChangeArrowheads="1"/>
          </p:cNvPicPr>
          <p:nvPr/>
        </p:nvPicPr>
        <p:blipFill>
          <a:blip r:embed="rId10"/>
          <a:srcRect/>
          <a:stretch>
            <a:fillRect/>
          </a:stretch>
        </p:blipFill>
        <p:spPr bwMode="auto">
          <a:xfrm>
            <a:off x="9601200" y="4938713"/>
            <a:ext cx="4572000" cy="2978945"/>
          </a:xfrm>
          <a:prstGeom prst="rect">
            <a:avLst/>
          </a:prstGeom>
          <a:noFill/>
          <a:ln w="9525">
            <a:noFill/>
            <a:miter lim="800000"/>
            <a:headEnd/>
            <a:tailEnd/>
          </a:ln>
        </p:spPr>
      </p:pic>
      <p:pic>
        <p:nvPicPr>
          <p:cNvPr id="17418" name="Picture 11" descr="Cover"/>
          <p:cNvPicPr>
            <a:picLocks noChangeAspect="1" noChangeArrowheads="1"/>
          </p:cNvPicPr>
          <p:nvPr/>
        </p:nvPicPr>
        <p:blipFill>
          <a:blip r:embed="rId11"/>
          <a:srcRect/>
          <a:stretch>
            <a:fillRect/>
          </a:stretch>
        </p:blipFill>
        <p:spPr bwMode="auto">
          <a:xfrm>
            <a:off x="4695827" y="4557713"/>
            <a:ext cx="5197474" cy="885825"/>
          </a:xfrm>
          <a:prstGeom prst="rect">
            <a:avLst/>
          </a:prstGeom>
          <a:noFill/>
          <a:ln w="9525">
            <a:noFill/>
            <a:miter lim="800000"/>
            <a:headEnd/>
            <a:tailEnd/>
          </a:ln>
        </p:spPr>
      </p:pic>
      <p:pic>
        <p:nvPicPr>
          <p:cNvPr id="17419" name="Picture 12" descr="Cover"/>
          <p:cNvPicPr>
            <a:picLocks noChangeAspect="1" noChangeArrowheads="1"/>
          </p:cNvPicPr>
          <p:nvPr/>
        </p:nvPicPr>
        <p:blipFill>
          <a:blip r:embed="rId12"/>
          <a:srcRect/>
          <a:stretch>
            <a:fillRect/>
          </a:stretch>
        </p:blipFill>
        <p:spPr bwMode="auto">
          <a:xfrm>
            <a:off x="6638926" y="685800"/>
            <a:ext cx="2854324" cy="1485900"/>
          </a:xfrm>
          <a:prstGeom prst="rect">
            <a:avLst/>
          </a:prstGeom>
          <a:noFill/>
          <a:ln w="9525">
            <a:noFill/>
            <a:miter lim="800000"/>
            <a:headEnd/>
            <a:tailEnd/>
          </a:ln>
        </p:spPr>
      </p:pic>
      <p:pic>
        <p:nvPicPr>
          <p:cNvPr id="17420" name="Picture 13" descr="Cover"/>
          <p:cNvPicPr>
            <a:picLocks noChangeAspect="1" noChangeArrowheads="1"/>
          </p:cNvPicPr>
          <p:nvPr/>
        </p:nvPicPr>
        <p:blipFill>
          <a:blip r:embed="rId13"/>
          <a:srcRect/>
          <a:stretch>
            <a:fillRect/>
          </a:stretch>
        </p:blipFill>
        <p:spPr bwMode="auto">
          <a:xfrm>
            <a:off x="3581401" y="1181100"/>
            <a:ext cx="3362326" cy="990600"/>
          </a:xfrm>
          <a:prstGeom prst="rect">
            <a:avLst/>
          </a:prstGeom>
          <a:noFill/>
          <a:ln w="9525">
            <a:noFill/>
            <a:miter lim="800000"/>
            <a:headEnd/>
            <a:tailEnd/>
          </a:ln>
        </p:spPr>
      </p:pic>
      <p:pic>
        <p:nvPicPr>
          <p:cNvPr id="17421" name="Picture 14" descr="Cover"/>
          <p:cNvPicPr>
            <a:picLocks noChangeAspect="1" noChangeArrowheads="1"/>
          </p:cNvPicPr>
          <p:nvPr/>
        </p:nvPicPr>
        <p:blipFill>
          <a:blip r:embed="rId14"/>
          <a:srcRect/>
          <a:stretch>
            <a:fillRect/>
          </a:stretch>
        </p:blipFill>
        <p:spPr bwMode="auto">
          <a:xfrm>
            <a:off x="6943726" y="1319213"/>
            <a:ext cx="3362324" cy="852488"/>
          </a:xfrm>
          <a:prstGeom prst="rect">
            <a:avLst/>
          </a:prstGeom>
          <a:noFill/>
          <a:ln w="9525">
            <a:noFill/>
            <a:miter lim="800000"/>
            <a:headEnd/>
            <a:tailEnd/>
          </a:ln>
        </p:spPr>
      </p:pic>
      <p:pic>
        <p:nvPicPr>
          <p:cNvPr id="17422" name="Picture 15" descr="Cover"/>
          <p:cNvPicPr>
            <a:picLocks noChangeAspect="1" noChangeArrowheads="1"/>
          </p:cNvPicPr>
          <p:nvPr/>
        </p:nvPicPr>
        <p:blipFill>
          <a:blip r:embed="rId15"/>
          <a:srcRect/>
          <a:stretch>
            <a:fillRect/>
          </a:stretch>
        </p:blipFill>
        <p:spPr bwMode="auto">
          <a:xfrm>
            <a:off x="6943726" y="2171700"/>
            <a:ext cx="3073400" cy="638175"/>
          </a:xfrm>
          <a:prstGeom prst="rect">
            <a:avLst/>
          </a:prstGeom>
          <a:noFill/>
          <a:ln w="9525">
            <a:noFill/>
            <a:miter lim="800000"/>
            <a:headEnd/>
            <a:tailEnd/>
          </a:ln>
        </p:spPr>
      </p:pic>
      <p:pic>
        <p:nvPicPr>
          <p:cNvPr id="17423" name="Picture 16" descr="Cover"/>
          <p:cNvPicPr>
            <a:picLocks noChangeAspect="1" noChangeArrowheads="1"/>
          </p:cNvPicPr>
          <p:nvPr/>
        </p:nvPicPr>
        <p:blipFill>
          <a:blip r:embed="rId16"/>
          <a:srcRect/>
          <a:stretch>
            <a:fillRect/>
          </a:stretch>
        </p:blipFill>
        <p:spPr bwMode="auto">
          <a:xfrm>
            <a:off x="6791327" y="2171701"/>
            <a:ext cx="2352674" cy="1719263"/>
          </a:xfrm>
          <a:prstGeom prst="rect">
            <a:avLst/>
          </a:prstGeom>
          <a:noFill/>
          <a:ln w="9525">
            <a:noFill/>
            <a:miter lim="800000"/>
            <a:headEnd/>
            <a:tailEnd/>
          </a:ln>
        </p:spPr>
      </p:pic>
      <p:pic>
        <p:nvPicPr>
          <p:cNvPr id="17424" name="Picture 17" descr="Cover"/>
          <p:cNvPicPr>
            <a:picLocks noChangeAspect="1" noChangeArrowheads="1"/>
          </p:cNvPicPr>
          <p:nvPr/>
        </p:nvPicPr>
        <p:blipFill>
          <a:blip r:embed="rId17"/>
          <a:srcRect/>
          <a:stretch>
            <a:fillRect/>
          </a:stretch>
        </p:blipFill>
        <p:spPr bwMode="auto">
          <a:xfrm>
            <a:off x="4216400" y="292895"/>
            <a:ext cx="6045200" cy="4986338"/>
          </a:xfrm>
          <a:prstGeom prst="rect">
            <a:avLst/>
          </a:prstGeom>
          <a:noFill/>
          <a:ln w="9525">
            <a:noFill/>
            <a:miter lim="800000"/>
            <a:headEnd/>
            <a:tailEnd/>
          </a:ln>
        </p:spPr>
      </p:pic>
      <p:pic>
        <p:nvPicPr>
          <p:cNvPr id="17425" name="Picture 18" descr="Cover"/>
          <p:cNvPicPr>
            <a:picLocks noChangeAspect="1" noChangeArrowheads="1"/>
          </p:cNvPicPr>
          <p:nvPr/>
        </p:nvPicPr>
        <p:blipFill>
          <a:blip r:embed="rId18"/>
          <a:srcRect/>
          <a:stretch>
            <a:fillRect/>
          </a:stretch>
        </p:blipFill>
        <p:spPr bwMode="auto">
          <a:xfrm>
            <a:off x="0" y="4557713"/>
            <a:ext cx="4156076" cy="1400175"/>
          </a:xfrm>
          <a:prstGeom prst="rect">
            <a:avLst/>
          </a:prstGeom>
          <a:noFill/>
          <a:ln w="9525">
            <a:noFill/>
            <a:miter lim="800000"/>
            <a:headEnd/>
            <a:tailEnd/>
          </a:ln>
        </p:spPr>
      </p:pic>
    </p:spTree>
    <p:extLst>
      <p:ext uri="{BB962C8B-B14F-4D97-AF65-F5344CB8AC3E}">
        <p14:creationId xmlns:p14="http://schemas.microsoft.com/office/powerpoint/2010/main" val="5272660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So do phat trien qua bien thai o chau chau"/>
          <p:cNvPicPr>
            <a:picLocks noChangeAspect="1" noChangeArrowheads="1"/>
          </p:cNvPicPr>
          <p:nvPr/>
        </p:nvPicPr>
        <p:blipFill>
          <a:blip r:embed="rId2"/>
          <a:srcRect/>
          <a:stretch>
            <a:fillRect/>
          </a:stretch>
        </p:blipFill>
        <p:spPr bwMode="auto">
          <a:xfrm>
            <a:off x="304800" y="1143000"/>
            <a:ext cx="8382000" cy="5029200"/>
          </a:xfrm>
          <a:prstGeom prst="rect">
            <a:avLst/>
          </a:prstGeom>
          <a:ln>
            <a:headEnd/>
            <a:tailEnd/>
          </a:ln>
        </p:spPr>
        <p:style>
          <a:lnRef idx="1">
            <a:schemeClr val="accent2"/>
          </a:lnRef>
          <a:fillRef idx="2">
            <a:schemeClr val="accent2"/>
          </a:fillRef>
          <a:effectRef idx="1">
            <a:schemeClr val="accent2"/>
          </a:effectRef>
          <a:fontRef idx="minor">
            <a:schemeClr val="dk1"/>
          </a:fontRef>
        </p:style>
      </p:pic>
      <p:pic>
        <p:nvPicPr>
          <p:cNvPr id="30725" name="Picture 5" descr="C:\Users\Admin\Desktop\Picture3.jpg"/>
          <p:cNvPicPr>
            <a:picLocks noChangeAspect="1" noChangeArrowheads="1"/>
          </p:cNvPicPr>
          <p:nvPr/>
        </p:nvPicPr>
        <p:blipFill>
          <a:blip r:embed="rId3"/>
          <a:srcRect/>
          <a:stretch>
            <a:fillRect/>
          </a:stretch>
        </p:blipFill>
        <p:spPr bwMode="auto">
          <a:xfrm>
            <a:off x="8991600" y="1143000"/>
            <a:ext cx="8991600"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8991600" y="6172200"/>
            <a:ext cx="8991600" cy="104204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lgn="ctr">
              <a:defRPr/>
            </a:pPr>
            <a:r>
              <a:rPr lang="en-US" sz="5700" dirty="0" err="1">
                <a:solidFill>
                  <a:srgbClr val="002060"/>
                </a:solidFill>
                <a:latin typeface="Times New Roman" pitchFamily="18" charset="0"/>
                <a:cs typeface="Times New Roman" pitchFamily="18" charset="0"/>
              </a:rPr>
              <a:t>Phát</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triển</a:t>
            </a:r>
            <a:r>
              <a:rPr lang="en-US" sz="5700" dirty="0">
                <a:solidFill>
                  <a:srgbClr val="002060"/>
                </a:solidFill>
                <a:latin typeface="Times New Roman" pitchFamily="18" charset="0"/>
                <a:cs typeface="Times New Roman" pitchFamily="18" charset="0"/>
              </a:rPr>
              <a:t> ở </a:t>
            </a:r>
            <a:r>
              <a:rPr lang="en-US" sz="5700" dirty="0" err="1">
                <a:solidFill>
                  <a:srgbClr val="002060"/>
                </a:solidFill>
                <a:latin typeface="Times New Roman" pitchFamily="18" charset="0"/>
                <a:cs typeface="Times New Roman" pitchFamily="18" charset="0"/>
              </a:rPr>
              <a:t>Bướm</a:t>
            </a:r>
            <a:endParaRPr lang="en-US" sz="7900" dirty="0">
              <a:solidFill>
                <a:srgbClr val="002060"/>
              </a:solidFill>
              <a:latin typeface="Times New Roman" pitchFamily="18" charset="0"/>
              <a:cs typeface="Times New Roman" pitchFamily="18" charset="0"/>
            </a:endParaRPr>
          </a:p>
        </p:txBody>
      </p:sp>
      <p:sp>
        <p:nvSpPr>
          <p:cNvPr id="9" name="TextBox 8"/>
          <p:cNvSpPr txBox="1"/>
          <p:nvPr/>
        </p:nvSpPr>
        <p:spPr>
          <a:xfrm>
            <a:off x="304800" y="6172200"/>
            <a:ext cx="8382000" cy="1042042"/>
          </a:xfrm>
          <a:prstGeom prst="rect">
            <a:avLst/>
          </a:prstGeom>
        </p:spPr>
        <p:style>
          <a:lnRef idx="2">
            <a:schemeClr val="dk1"/>
          </a:lnRef>
          <a:fillRef idx="1">
            <a:schemeClr val="lt1"/>
          </a:fillRef>
          <a:effectRef idx="0">
            <a:schemeClr val="dk1"/>
          </a:effectRef>
          <a:fontRef idx="minor">
            <a:schemeClr val="dk1"/>
          </a:fontRef>
        </p:style>
        <p:txBody>
          <a:bodyPr lIns="163284" tIns="81642" rIns="163284" bIns="81642">
            <a:spAutoFit/>
          </a:bodyPr>
          <a:lstStyle/>
          <a:p>
            <a:pPr algn="ctr">
              <a:defRPr/>
            </a:pPr>
            <a:r>
              <a:rPr lang="en-US" sz="5700" dirty="0" err="1">
                <a:solidFill>
                  <a:srgbClr val="002060"/>
                </a:solidFill>
                <a:latin typeface="Times New Roman" pitchFamily="18" charset="0"/>
                <a:cs typeface="Times New Roman" pitchFamily="18" charset="0"/>
              </a:rPr>
              <a:t>Phát</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triển</a:t>
            </a:r>
            <a:r>
              <a:rPr lang="en-US" sz="5700" dirty="0">
                <a:solidFill>
                  <a:srgbClr val="002060"/>
                </a:solidFill>
                <a:latin typeface="Times New Roman" pitchFamily="18" charset="0"/>
                <a:cs typeface="Times New Roman" pitchFamily="18" charset="0"/>
              </a:rPr>
              <a:t> ở </a:t>
            </a:r>
            <a:r>
              <a:rPr lang="en-US" sz="5700" dirty="0" err="1">
                <a:solidFill>
                  <a:srgbClr val="002060"/>
                </a:solidFill>
                <a:latin typeface="Times New Roman" pitchFamily="18" charset="0"/>
                <a:cs typeface="Times New Roman" pitchFamily="18" charset="0"/>
              </a:rPr>
              <a:t>Châu</a:t>
            </a:r>
            <a:r>
              <a:rPr lang="en-US" sz="5700" dirty="0">
                <a:solidFill>
                  <a:srgbClr val="002060"/>
                </a:solidFill>
                <a:latin typeface="Times New Roman" pitchFamily="18" charset="0"/>
                <a:cs typeface="Times New Roman" pitchFamily="18" charset="0"/>
              </a:rPr>
              <a:t> </a:t>
            </a:r>
            <a:r>
              <a:rPr lang="en-US" sz="5700" dirty="0" err="1">
                <a:solidFill>
                  <a:srgbClr val="002060"/>
                </a:solidFill>
                <a:latin typeface="Times New Roman" pitchFamily="18" charset="0"/>
                <a:cs typeface="Times New Roman" pitchFamily="18" charset="0"/>
              </a:rPr>
              <a:t>chấu</a:t>
            </a:r>
            <a:endParaRPr lang="en-US" sz="7900" dirty="0">
              <a:solidFill>
                <a:srgbClr val="002060"/>
              </a:solidFill>
              <a:latin typeface="Times New Roman" pitchFamily="18" charset="0"/>
              <a:cs typeface="Times New Roman" pitchFamily="18" charset="0"/>
            </a:endParaRPr>
          </a:p>
        </p:txBody>
      </p:sp>
      <p:sp>
        <p:nvSpPr>
          <p:cNvPr id="6" name="Text Box 12"/>
          <p:cNvSpPr txBox="1">
            <a:spLocks noChangeArrowheads="1"/>
          </p:cNvSpPr>
          <p:nvPr/>
        </p:nvSpPr>
        <p:spPr bwMode="auto">
          <a:xfrm>
            <a:off x="457200" y="8115301"/>
            <a:ext cx="17373600" cy="826598"/>
          </a:xfrm>
          <a:prstGeom prst="rect">
            <a:avLst/>
          </a:prstGeom>
          <a:ln>
            <a:headEnd/>
            <a:tailEnd/>
          </a:ln>
        </p:spPr>
        <p:style>
          <a:lnRef idx="1">
            <a:schemeClr val="dk1"/>
          </a:lnRef>
          <a:fillRef idx="2">
            <a:schemeClr val="dk1"/>
          </a:fillRef>
          <a:effectRef idx="1">
            <a:schemeClr val="dk1"/>
          </a:effectRef>
          <a:fontRef idx="minor">
            <a:schemeClr val="dk1"/>
          </a:fontRef>
        </p:style>
        <p:txBody>
          <a:bodyPr lIns="163284" tIns="81642" rIns="163284" bIns="81642">
            <a:spAutoFit/>
          </a:bodyPr>
          <a:lstStyle/>
          <a:p>
            <a:pPr>
              <a:spcBef>
                <a:spcPct val="50000"/>
              </a:spcBef>
              <a:defRPr/>
            </a:pPr>
            <a:r>
              <a:rPr lang="en-US" sz="4300" b="1" dirty="0" err="1">
                <a:solidFill>
                  <a:srgbClr val="CC00CC"/>
                </a:solidFill>
                <a:latin typeface="Times New Roman" pitchFamily="18" charset="0"/>
                <a:cs typeface="Times New Roman" pitchFamily="18" charset="0"/>
              </a:rPr>
              <a:t>Em</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hãy</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nhận</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xét</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sự</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phát</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triển</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và</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tăng</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trưởng</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của</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chân</a:t>
            </a:r>
            <a:r>
              <a:rPr lang="en-US" sz="4300" b="1" dirty="0">
                <a:solidFill>
                  <a:srgbClr val="CC00CC"/>
                </a:solidFill>
                <a:latin typeface="Times New Roman" pitchFamily="18" charset="0"/>
                <a:cs typeface="Times New Roman" pitchFamily="18" charset="0"/>
              </a:rPr>
              <a:t> </a:t>
            </a:r>
            <a:r>
              <a:rPr lang="en-US" sz="4300" b="1" dirty="0" err="1">
                <a:solidFill>
                  <a:srgbClr val="CC00CC"/>
                </a:solidFill>
                <a:latin typeface="Times New Roman" pitchFamily="18" charset="0"/>
                <a:cs typeface="Times New Roman" pitchFamily="18" charset="0"/>
              </a:rPr>
              <a:t>khớp</a:t>
            </a:r>
            <a:r>
              <a:rPr lang="en-US" sz="4300" b="1" dirty="0">
                <a:solidFill>
                  <a:srgbClr val="CC00CC"/>
                </a:solidFill>
                <a:latin typeface="Times New Roman" pitchFamily="18" charset="0"/>
                <a:cs typeface="Times New Roman" pitchFamily="18" charset="0"/>
              </a:rPr>
              <a:t>?</a:t>
            </a:r>
          </a:p>
        </p:txBody>
      </p:sp>
    </p:spTree>
    <p:extLst>
      <p:ext uri="{BB962C8B-B14F-4D97-AF65-F5344CB8AC3E}">
        <p14:creationId xmlns:p14="http://schemas.microsoft.com/office/powerpoint/2010/main" val="792545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304800" y="342901"/>
            <a:ext cx="6400800" cy="826598"/>
          </a:xfrm>
          <a:prstGeom prst="rect">
            <a:avLst/>
          </a:prstGeom>
          <a:ln>
            <a:headEnd/>
            <a:tailEnd/>
          </a:ln>
        </p:spPr>
        <p:style>
          <a:lnRef idx="1">
            <a:schemeClr val="dk1"/>
          </a:lnRef>
          <a:fillRef idx="2">
            <a:schemeClr val="dk1"/>
          </a:fillRef>
          <a:effectRef idx="1">
            <a:schemeClr val="dk1"/>
          </a:effectRef>
          <a:fontRef idx="minor">
            <a:schemeClr val="dk1"/>
          </a:fontRef>
        </p:style>
        <p:txBody>
          <a:bodyPr wrap="square" lIns="163284" tIns="81642" rIns="163284" bIns="81642">
            <a:spAutoFit/>
          </a:bodyPr>
          <a:lstStyle/>
          <a:p>
            <a:pPr algn="just">
              <a:spcBef>
                <a:spcPct val="50000"/>
              </a:spcBef>
              <a:defRPr/>
            </a:pPr>
            <a:r>
              <a:rPr lang="en-US" b="1" dirty="0">
                <a:solidFill>
                  <a:srgbClr val="CC00CC"/>
                </a:solidFill>
                <a:cs typeface="Times New Roman" pitchFamily="18" charset="0"/>
                <a:sym typeface="Symbol" pitchFamily="18" charset="2"/>
              </a:rPr>
              <a:t> </a:t>
            </a:r>
            <a:r>
              <a:rPr lang="en-US" sz="4300" b="1" dirty="0" err="1" smtClean="0">
                <a:solidFill>
                  <a:srgbClr val="CC00CC"/>
                </a:solidFill>
                <a:latin typeface="Times New Roman" pitchFamily="18" charset="0"/>
                <a:cs typeface="Times New Roman" pitchFamily="18" charset="0"/>
                <a:sym typeface="Symbol" pitchFamily="18" charset="2"/>
              </a:rPr>
              <a:t>Đặc</a:t>
            </a:r>
            <a:r>
              <a:rPr lang="en-US" sz="4300" b="1" dirty="0" smtClean="0">
                <a:solidFill>
                  <a:srgbClr val="CC00CC"/>
                </a:solidFill>
                <a:latin typeface="Times New Roman" pitchFamily="18" charset="0"/>
                <a:cs typeface="Times New Roman" pitchFamily="18" charset="0"/>
                <a:sym typeface="Symbol" pitchFamily="18" charset="2"/>
              </a:rPr>
              <a:t> </a:t>
            </a:r>
            <a:r>
              <a:rPr lang="en-US" sz="4300" b="1" dirty="0" err="1" smtClean="0">
                <a:solidFill>
                  <a:srgbClr val="CC00CC"/>
                </a:solidFill>
                <a:latin typeface="Times New Roman" pitchFamily="18" charset="0"/>
                <a:cs typeface="Times New Roman" pitchFamily="18" charset="0"/>
                <a:sym typeface="Symbol" pitchFamily="18" charset="2"/>
              </a:rPr>
              <a:t>điểm</a:t>
            </a:r>
            <a:r>
              <a:rPr lang="en-US" sz="4300" b="1" dirty="0" smtClean="0">
                <a:solidFill>
                  <a:srgbClr val="CC00CC"/>
                </a:solidFill>
                <a:latin typeface="Times New Roman" pitchFamily="18" charset="0"/>
                <a:cs typeface="Times New Roman" pitchFamily="18" charset="0"/>
                <a:sym typeface="Symbol" pitchFamily="18" charset="2"/>
              </a:rPr>
              <a:t> </a:t>
            </a:r>
            <a:r>
              <a:rPr lang="en-US" sz="4300" b="1" dirty="0" err="1" smtClean="0">
                <a:solidFill>
                  <a:srgbClr val="CC00CC"/>
                </a:solidFill>
                <a:latin typeface="Times New Roman" pitchFamily="18" charset="0"/>
                <a:cs typeface="Times New Roman" pitchFamily="18" charset="0"/>
                <a:sym typeface="Symbol" pitchFamily="18" charset="2"/>
              </a:rPr>
              <a:t>chung</a:t>
            </a:r>
            <a:endParaRPr lang="en-US" sz="4300" b="1" dirty="0">
              <a:solidFill>
                <a:srgbClr val="FF0000"/>
              </a:solidFill>
              <a:latin typeface="Times New Roman" pitchFamily="18" charset="0"/>
              <a:cs typeface="Times New Roman" pitchFamily="18" charset="0"/>
            </a:endParaRPr>
          </a:p>
        </p:txBody>
      </p:sp>
      <p:sp>
        <p:nvSpPr>
          <p:cNvPr id="26626" name="Text Box 3"/>
          <p:cNvSpPr txBox="1">
            <a:spLocks noChangeArrowheads="1"/>
          </p:cNvSpPr>
          <p:nvPr/>
        </p:nvSpPr>
        <p:spPr bwMode="auto">
          <a:xfrm>
            <a:off x="0" y="2743201"/>
            <a:ext cx="47244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p>
        </p:txBody>
      </p:sp>
      <p:sp>
        <p:nvSpPr>
          <p:cNvPr id="26627" name="Text Box 4"/>
          <p:cNvSpPr txBox="1">
            <a:spLocks noChangeArrowheads="1"/>
          </p:cNvSpPr>
          <p:nvPr/>
        </p:nvSpPr>
        <p:spPr bwMode="auto">
          <a:xfrm>
            <a:off x="1219200" y="1943100"/>
            <a:ext cx="15544800" cy="1703761"/>
          </a:xfrm>
          <a:prstGeom prst="rect">
            <a:avLst/>
          </a:prstGeom>
          <a:noFill/>
          <a:ln w="9525">
            <a:noFill/>
            <a:miter lim="800000"/>
            <a:headEnd/>
            <a:tailEnd/>
          </a:ln>
        </p:spPr>
        <p:txBody>
          <a:bodyPr lIns="163284" tIns="81642" rIns="163284" bIns="81642">
            <a:spAutoFit/>
          </a:bodyPr>
          <a:lstStyle/>
          <a:p>
            <a:pPr>
              <a:spcBef>
                <a:spcPct val="50000"/>
              </a:spcBef>
            </a:pPr>
            <a:r>
              <a:rPr lang="en-US" sz="5000">
                <a:solidFill>
                  <a:srgbClr val="000000"/>
                </a:solidFill>
                <a:latin typeface="Times New Roman" pitchFamily="18" charset="0"/>
                <a:cs typeface="Times New Roman" pitchFamily="18" charset="0"/>
              </a:rPr>
              <a:t>-  Phần phụ chân khớp phân đốt. Các đốt khớp động với nhau làm phần phụ rất linh hoạt.</a:t>
            </a:r>
          </a:p>
        </p:txBody>
      </p:sp>
      <p:sp>
        <p:nvSpPr>
          <p:cNvPr id="59398" name="Text Box 6"/>
          <p:cNvSpPr txBox="1">
            <a:spLocks noChangeArrowheads="1"/>
          </p:cNvSpPr>
          <p:nvPr/>
        </p:nvSpPr>
        <p:spPr bwMode="auto">
          <a:xfrm>
            <a:off x="1371600" y="3429000"/>
            <a:ext cx="15087600" cy="1703761"/>
          </a:xfrm>
          <a:prstGeom prst="rect">
            <a:avLst/>
          </a:prstGeom>
          <a:noFill/>
          <a:ln w="9525">
            <a:noFill/>
            <a:miter lim="800000"/>
            <a:headEnd/>
            <a:tailEnd/>
          </a:ln>
        </p:spPr>
        <p:txBody>
          <a:bodyPr lIns="163284" tIns="81642" rIns="163284" bIns="81642">
            <a:spAutoFit/>
          </a:bodyPr>
          <a:lstStyle/>
          <a:p>
            <a:pPr>
              <a:spcBef>
                <a:spcPct val="50000"/>
              </a:spcBef>
            </a:pPr>
            <a:r>
              <a:rPr lang="en-US" sz="5000">
                <a:solidFill>
                  <a:srgbClr val="000000"/>
                </a:solidFill>
                <a:latin typeface="Times New Roman" pitchFamily="18" charset="0"/>
                <a:cs typeface="Times New Roman" pitchFamily="18" charset="0"/>
              </a:rPr>
              <a:t>- Sự phát triển và tăng trưởng gắn liền với sự lột xác, thay vỏ cũ bằng vỏ mới thích hợp với cơ thể.</a:t>
            </a:r>
          </a:p>
        </p:txBody>
      </p:sp>
      <p:sp>
        <p:nvSpPr>
          <p:cNvPr id="26629" name="Text Box 7"/>
          <p:cNvSpPr txBox="1">
            <a:spLocks noChangeArrowheads="1"/>
          </p:cNvSpPr>
          <p:nvPr/>
        </p:nvSpPr>
        <p:spPr bwMode="auto">
          <a:xfrm>
            <a:off x="1371600" y="5143500"/>
            <a:ext cx="15392400" cy="2473203"/>
          </a:xfrm>
          <a:prstGeom prst="rect">
            <a:avLst/>
          </a:prstGeom>
          <a:noFill/>
          <a:ln w="9525">
            <a:noFill/>
            <a:miter lim="800000"/>
            <a:headEnd/>
            <a:tailEnd/>
          </a:ln>
        </p:spPr>
        <p:txBody>
          <a:bodyPr lIns="163284" tIns="81642" rIns="163284" bIns="81642">
            <a:spAutoFit/>
          </a:bodyPr>
          <a:lstStyle/>
          <a:p>
            <a:pPr>
              <a:spcBef>
                <a:spcPct val="50000"/>
              </a:spcBef>
            </a:pPr>
            <a:r>
              <a:rPr lang="en-US" sz="5000">
                <a:solidFill>
                  <a:srgbClr val="000000"/>
                </a:solidFill>
                <a:latin typeface="Times New Roman" pitchFamily="18" charset="0"/>
                <a:cs typeface="Times New Roman" pitchFamily="18" charset="0"/>
              </a:rPr>
              <a:t>-  Vỏ ki tin vừa che chở bên ngoài, vừa làm chỗ bám cho cơ. Do đó có chức năng như xương, được gọi là bộ xương ngoài.</a:t>
            </a:r>
          </a:p>
        </p:txBody>
      </p:sp>
    </p:spTree>
    <p:extLst>
      <p:ext uri="{BB962C8B-B14F-4D97-AF65-F5344CB8AC3E}">
        <p14:creationId xmlns:p14="http://schemas.microsoft.com/office/powerpoint/2010/main" val="97012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59398"/>
                                        </p:tgtEl>
                                      </p:cBhvr>
                                    </p:animEffect>
                                    <p:set>
                                      <p:cBhvr>
                                        <p:cTn id="7" dur="1" fill="hold">
                                          <p:stCondLst>
                                            <p:cond delay="499"/>
                                          </p:stCondLst>
                                        </p:cTn>
                                        <p:tgtEl>
                                          <p:spTgt spid="593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114301"/>
            <a:ext cx="16459200" cy="1073945"/>
          </a:xfrm>
        </p:spPr>
        <p:txBody>
          <a:bodyPr/>
          <a:lstStyle/>
          <a:p>
            <a:pPr algn="l" eaLnBrk="1" hangingPunct="1"/>
            <a:r>
              <a:rPr lang="en-US" altLang="en-US" sz="5000" b="1" dirty="0" smtClean="0">
                <a:solidFill>
                  <a:srgbClr val="006600"/>
                </a:solidFill>
                <a:latin typeface="Times New Roman" pitchFamily="18" charset="0"/>
              </a:rPr>
              <a:t> </a:t>
            </a:r>
            <a:r>
              <a:rPr lang="en-US" altLang="en-US" sz="5000" b="1" dirty="0">
                <a:solidFill>
                  <a:srgbClr val="006600"/>
                </a:solidFill>
                <a:latin typeface="Times New Roman" pitchFamily="18" charset="0"/>
              </a:rPr>
              <a:t>SỰ ĐA DẠNG Ở CHÂN KHỚP</a:t>
            </a:r>
          </a:p>
        </p:txBody>
      </p:sp>
      <p:sp>
        <p:nvSpPr>
          <p:cNvPr id="24580" name="Rectangle 4"/>
          <p:cNvSpPr>
            <a:spLocks noChangeArrowheads="1"/>
          </p:cNvSpPr>
          <p:nvPr/>
        </p:nvSpPr>
        <p:spPr bwMode="auto">
          <a:xfrm>
            <a:off x="914400" y="800100"/>
            <a:ext cx="11887200" cy="914400"/>
          </a:xfrm>
          <a:prstGeom prst="rect">
            <a:avLst/>
          </a:prstGeom>
          <a:noFill/>
          <a:ln w="9525">
            <a:noFill/>
            <a:miter lim="800000"/>
            <a:headEnd/>
            <a:tailEnd/>
          </a:ln>
        </p:spPr>
        <p:txBody>
          <a:bodyPr wrap="none" lIns="163284" tIns="81642" rIns="163284" bIns="81642" anchor="ctr"/>
          <a:lstStyle/>
          <a:p>
            <a:pPr algn="ctr"/>
            <a:r>
              <a:rPr lang="en-US" altLang="en-US" sz="4300" b="1" u="sng" dirty="0" err="1" smtClean="0">
                <a:solidFill>
                  <a:srgbClr val="0000FF"/>
                </a:solidFill>
                <a:latin typeface="Times New Roman" pitchFamily="18" charset="0"/>
              </a:rPr>
              <a:t>Đa</a:t>
            </a:r>
            <a:r>
              <a:rPr lang="en-US" altLang="en-US" sz="4300" b="1" u="sng" dirty="0" smtClean="0">
                <a:solidFill>
                  <a:srgbClr val="0000FF"/>
                </a:solidFill>
                <a:latin typeface="Times New Roman" pitchFamily="18" charset="0"/>
              </a:rPr>
              <a:t> </a:t>
            </a:r>
            <a:r>
              <a:rPr lang="en-US" altLang="en-US" sz="4300" b="1" u="sng" dirty="0" err="1">
                <a:solidFill>
                  <a:srgbClr val="0000FF"/>
                </a:solidFill>
                <a:latin typeface="Times New Roman" pitchFamily="18" charset="0"/>
              </a:rPr>
              <a:t>dạng</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về</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cấu</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tạo</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và</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môi</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trường</a:t>
            </a:r>
            <a:r>
              <a:rPr lang="en-US" altLang="en-US" sz="4300" b="1" u="sng" dirty="0">
                <a:solidFill>
                  <a:srgbClr val="0000FF"/>
                </a:solidFill>
                <a:latin typeface="Times New Roman" pitchFamily="18" charset="0"/>
              </a:rPr>
              <a:t> </a:t>
            </a:r>
            <a:r>
              <a:rPr lang="en-US" altLang="en-US" sz="4300" b="1" u="sng" dirty="0" err="1">
                <a:solidFill>
                  <a:srgbClr val="0000FF"/>
                </a:solidFill>
                <a:latin typeface="Times New Roman" pitchFamily="18" charset="0"/>
              </a:rPr>
              <a:t>sống</a:t>
            </a:r>
            <a:r>
              <a:rPr lang="en-US" altLang="en-US" sz="4300" b="1" u="sng" dirty="0">
                <a:solidFill>
                  <a:srgbClr val="0000FF"/>
                </a:solidFill>
                <a:latin typeface="Times New Roman" pitchFamily="18" charset="0"/>
              </a:rPr>
              <a:t>:</a:t>
            </a:r>
          </a:p>
        </p:txBody>
      </p:sp>
      <p:pic>
        <p:nvPicPr>
          <p:cNvPr id="9220" name="Picture 13" descr="tomhum1"/>
          <p:cNvPicPr>
            <a:picLocks noChangeAspect="1" noChangeArrowheads="1"/>
          </p:cNvPicPr>
          <p:nvPr/>
        </p:nvPicPr>
        <p:blipFill>
          <a:blip r:embed="rId2"/>
          <a:srcRect/>
          <a:stretch>
            <a:fillRect/>
          </a:stretch>
        </p:blipFill>
        <p:spPr bwMode="auto">
          <a:xfrm>
            <a:off x="914400" y="1828800"/>
            <a:ext cx="8839200" cy="3955257"/>
          </a:xfrm>
          <a:prstGeom prst="rect">
            <a:avLst/>
          </a:prstGeom>
          <a:noFill/>
          <a:ln w="9525">
            <a:noFill/>
            <a:miter lim="800000"/>
            <a:headEnd/>
            <a:tailEnd/>
          </a:ln>
        </p:spPr>
      </p:pic>
      <p:sp>
        <p:nvSpPr>
          <p:cNvPr id="9221" name="Text Box 14"/>
          <p:cNvSpPr txBox="1">
            <a:spLocks noChangeArrowheads="1"/>
          </p:cNvSpPr>
          <p:nvPr/>
        </p:nvSpPr>
        <p:spPr bwMode="auto">
          <a:xfrm>
            <a:off x="5029200" y="1828801"/>
            <a:ext cx="4267200" cy="934320"/>
          </a:xfrm>
          <a:prstGeom prst="rect">
            <a:avLst/>
          </a:prstGeom>
          <a:noFill/>
          <a:ln w="9525">
            <a:noFill/>
            <a:miter lim="800000"/>
            <a:headEnd/>
            <a:tailEnd/>
          </a:ln>
        </p:spPr>
        <p:txBody>
          <a:bodyPr lIns="163284" tIns="81642" rIns="163284" bIns="81642">
            <a:spAutoFit/>
          </a:bodyPr>
          <a:lstStyle/>
          <a:p>
            <a:r>
              <a:rPr lang="en-US" altLang="en-US" sz="5000" b="1">
                <a:latin typeface="Times New Roman" pitchFamily="18" charset="0"/>
              </a:rPr>
              <a:t>TÔM HÙM</a:t>
            </a:r>
          </a:p>
        </p:txBody>
      </p:sp>
      <p:pic>
        <p:nvPicPr>
          <p:cNvPr id="9222" name="Picture 19" descr="chauchau"/>
          <p:cNvPicPr>
            <a:picLocks noChangeAspect="1" noChangeArrowheads="1"/>
          </p:cNvPicPr>
          <p:nvPr/>
        </p:nvPicPr>
        <p:blipFill>
          <a:blip r:embed="rId3"/>
          <a:srcRect/>
          <a:stretch>
            <a:fillRect/>
          </a:stretch>
        </p:blipFill>
        <p:spPr bwMode="auto">
          <a:xfrm>
            <a:off x="10515600" y="1828801"/>
            <a:ext cx="7772400" cy="3919538"/>
          </a:xfrm>
          <a:prstGeom prst="rect">
            <a:avLst/>
          </a:prstGeom>
          <a:noFill/>
          <a:ln w="9525">
            <a:noFill/>
            <a:miter lim="800000"/>
            <a:headEnd/>
            <a:tailEnd/>
          </a:ln>
        </p:spPr>
      </p:pic>
      <p:sp>
        <p:nvSpPr>
          <p:cNvPr id="9223" name="Text Box 20"/>
          <p:cNvSpPr txBox="1">
            <a:spLocks noChangeArrowheads="1"/>
          </p:cNvSpPr>
          <p:nvPr/>
        </p:nvSpPr>
        <p:spPr bwMode="auto">
          <a:xfrm>
            <a:off x="12192000" y="5600701"/>
            <a:ext cx="5181600" cy="934320"/>
          </a:xfrm>
          <a:prstGeom prst="rect">
            <a:avLst/>
          </a:prstGeom>
          <a:noFill/>
          <a:ln w="9525">
            <a:noFill/>
            <a:miter lim="800000"/>
            <a:headEnd/>
            <a:tailEnd/>
          </a:ln>
        </p:spPr>
        <p:txBody>
          <a:bodyPr lIns="163284" tIns="81642" rIns="163284" bIns="81642">
            <a:spAutoFit/>
          </a:bodyPr>
          <a:lstStyle/>
          <a:p>
            <a:r>
              <a:rPr lang="en-US" altLang="en-US" sz="5000" b="1">
                <a:latin typeface="Times New Roman" pitchFamily="18" charset="0"/>
              </a:rPr>
              <a:t>CHÂU CHẤU</a:t>
            </a:r>
          </a:p>
        </p:txBody>
      </p:sp>
      <p:grpSp>
        <p:nvGrpSpPr>
          <p:cNvPr id="24603" name="Group 27"/>
          <p:cNvGrpSpPr>
            <a:grpSpLocks/>
          </p:cNvGrpSpPr>
          <p:nvPr/>
        </p:nvGrpSpPr>
        <p:grpSpPr bwMode="auto">
          <a:xfrm>
            <a:off x="5181600" y="6172201"/>
            <a:ext cx="10210800" cy="3948113"/>
            <a:chOff x="1632" y="2592"/>
            <a:chExt cx="3216" cy="1658"/>
          </a:xfrm>
        </p:grpSpPr>
        <p:pic>
          <p:nvPicPr>
            <p:cNvPr id="27656" name="Picture 4" descr="2003364953866119323_rs"/>
            <p:cNvPicPr>
              <a:picLocks noChangeAspect="1" noChangeArrowheads="1"/>
            </p:cNvPicPr>
            <p:nvPr/>
          </p:nvPicPr>
          <p:blipFill>
            <a:blip r:embed="rId4"/>
            <a:srcRect/>
            <a:stretch>
              <a:fillRect/>
            </a:stretch>
          </p:blipFill>
          <p:spPr bwMode="auto">
            <a:xfrm>
              <a:off x="1632" y="2592"/>
              <a:ext cx="2064" cy="1555"/>
            </a:xfrm>
            <a:prstGeom prst="rect">
              <a:avLst/>
            </a:prstGeom>
            <a:noFill/>
            <a:ln w="9525">
              <a:noFill/>
              <a:miter lim="800000"/>
              <a:headEnd/>
              <a:tailEnd/>
            </a:ln>
          </p:spPr>
        </p:pic>
        <p:sp>
          <p:nvSpPr>
            <p:cNvPr id="27657" name="Text Box 26"/>
            <p:cNvSpPr txBox="1">
              <a:spLocks noChangeArrowheads="1"/>
            </p:cNvSpPr>
            <p:nvPr/>
          </p:nvSpPr>
          <p:spPr bwMode="auto">
            <a:xfrm>
              <a:off x="3744" y="3888"/>
              <a:ext cx="1104" cy="362"/>
            </a:xfrm>
            <a:prstGeom prst="rect">
              <a:avLst/>
            </a:prstGeom>
            <a:noFill/>
            <a:ln w="9525">
              <a:noFill/>
              <a:miter lim="800000"/>
              <a:headEnd/>
              <a:tailEnd/>
            </a:ln>
          </p:spPr>
          <p:txBody>
            <a:bodyPr>
              <a:spAutoFit/>
            </a:bodyPr>
            <a:lstStyle/>
            <a:p>
              <a:r>
                <a:rPr lang="en-US" altLang="en-US" sz="5000" b="1">
                  <a:latin typeface="Times New Roman" pitchFamily="18" charset="0"/>
                </a:rPr>
                <a:t>NHỆN</a:t>
              </a:r>
            </a:p>
          </p:txBody>
        </p:sp>
      </p:grpSp>
    </p:spTree>
    <p:extLst>
      <p:ext uri="{BB962C8B-B14F-4D97-AF65-F5344CB8AC3E}">
        <p14:creationId xmlns:p14="http://schemas.microsoft.com/office/powerpoint/2010/main" val="423460325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80"/>
                                        </p:tgtEl>
                                        <p:attrNameLst>
                                          <p:attrName>style.visibility</p:attrName>
                                        </p:attrNameLst>
                                      </p:cBhvr>
                                      <p:to>
                                        <p:strVal val="visible"/>
                                      </p:to>
                                    </p:set>
                                    <p:anim calcmode="lin" valueType="num">
                                      <p:cBhvr additive="base">
                                        <p:cTn id="13" dur="500" fill="hold"/>
                                        <p:tgtEl>
                                          <p:spTgt spid="24580"/>
                                        </p:tgtEl>
                                        <p:attrNameLst>
                                          <p:attrName>ppt_x</p:attrName>
                                        </p:attrNameLst>
                                      </p:cBhvr>
                                      <p:tavLst>
                                        <p:tav tm="0">
                                          <p:val>
                                            <p:strVal val="#ppt_x"/>
                                          </p:val>
                                        </p:tav>
                                        <p:tav tm="100000">
                                          <p:val>
                                            <p:strVal val="#ppt_x"/>
                                          </p:val>
                                        </p:tav>
                                      </p:tavLst>
                                    </p:anim>
                                    <p:anim calcmode="lin" valueType="num">
                                      <p:cBhvr additive="base">
                                        <p:cTn id="14"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nodeType="clickEffect">
                                  <p:stCondLst>
                                    <p:cond delay="0"/>
                                  </p:stCondLst>
                                  <p:childTnLst>
                                    <p:set>
                                      <p:cBhvr>
                                        <p:cTn id="18" dur="1" fill="hold">
                                          <p:stCondLst>
                                            <p:cond delay="0"/>
                                          </p:stCondLst>
                                        </p:cTn>
                                        <p:tgtEl>
                                          <p:spTgt spid="24603"/>
                                        </p:tgtEl>
                                        <p:attrNameLst>
                                          <p:attrName>style.visibility</p:attrName>
                                        </p:attrNameLst>
                                      </p:cBhvr>
                                      <p:to>
                                        <p:strVal val="visible"/>
                                      </p:to>
                                    </p:set>
                                    <p:animEffect transition="in" filter="randombar(horizontal)">
                                      <p:cBhvr>
                                        <p:cTn id="19" dur="500"/>
                                        <p:tgtEl>
                                          <p:spTgt spid="24603"/>
                                        </p:tgtEl>
                                      </p:cBhvr>
                                    </p:animEffect>
                                  </p:childTnLst>
                                </p:cTn>
                              </p:par>
                              <p:par>
                                <p:cTn id="20" presetID="14" presetClass="entr" presetSubtype="10" fill="hold" nodeType="withEffect">
                                  <p:stCondLst>
                                    <p:cond delay="0"/>
                                  </p:stCondLst>
                                  <p:childTnLst>
                                    <p:set>
                                      <p:cBhvr>
                                        <p:cTn id="21" dur="1" fill="hold">
                                          <p:stCondLst>
                                            <p:cond delay="0"/>
                                          </p:stCondLst>
                                        </p:cTn>
                                        <p:tgtEl>
                                          <p:spTgt spid="9220"/>
                                        </p:tgtEl>
                                        <p:attrNameLst>
                                          <p:attrName>style.visibility</p:attrName>
                                        </p:attrNameLst>
                                      </p:cBhvr>
                                      <p:to>
                                        <p:strVal val="visible"/>
                                      </p:to>
                                    </p:set>
                                    <p:animEffect transition="in" filter="randombar(horizontal)">
                                      <p:cBhvr>
                                        <p:cTn id="22" dur="500"/>
                                        <p:tgtEl>
                                          <p:spTgt spid="9220"/>
                                        </p:tgtEl>
                                      </p:cBhvr>
                                    </p:animEffect>
                                  </p:childTnLst>
                                </p:cTn>
                              </p:par>
                              <p:par>
                                <p:cTn id="23" presetID="14" presetClass="entr" presetSubtype="10" fill="hold" nodeType="withEffect">
                                  <p:stCondLst>
                                    <p:cond delay="0"/>
                                  </p:stCondLst>
                                  <p:childTnLst>
                                    <p:set>
                                      <p:cBhvr>
                                        <p:cTn id="24" dur="1" fill="hold">
                                          <p:stCondLst>
                                            <p:cond delay="0"/>
                                          </p:stCondLst>
                                        </p:cTn>
                                        <p:tgtEl>
                                          <p:spTgt spid="9222"/>
                                        </p:tgtEl>
                                        <p:attrNameLst>
                                          <p:attrName>style.visibility</p:attrName>
                                        </p:attrNameLst>
                                      </p:cBhvr>
                                      <p:to>
                                        <p:strVal val="visible"/>
                                      </p:to>
                                    </p:set>
                                    <p:animEffect transition="in" filter="randombar(horizontal)">
                                      <p:cBhvr>
                                        <p:cTn id="25" dur="500"/>
                                        <p:tgtEl>
                                          <p:spTgt spid="92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9221"/>
                                        </p:tgtEl>
                                        <p:attrNameLst>
                                          <p:attrName>style.visibility</p:attrName>
                                        </p:attrNameLst>
                                      </p:cBhvr>
                                      <p:to>
                                        <p:strVal val="visible"/>
                                      </p:to>
                                    </p:set>
                                    <p:animEffect transition="in" filter="randombar(horizontal)">
                                      <p:cBhvr>
                                        <p:cTn id="28" dur="500"/>
                                        <p:tgtEl>
                                          <p:spTgt spid="92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223"/>
                                        </p:tgtEl>
                                        <p:attrNameLst>
                                          <p:attrName>style.visibility</p:attrName>
                                        </p:attrNameLst>
                                      </p:cBhvr>
                                      <p:to>
                                        <p:strVal val="visible"/>
                                      </p:to>
                                    </p:set>
                                    <p:animEffect transition="in" filter="randombar(horizontal)">
                                      <p:cBhvr>
                                        <p:cTn id="31"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80" grpId="0"/>
      <p:bldP spid="9221" grpId="0"/>
      <p:bldP spid="922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530" name="Group 2"/>
          <p:cNvGrpSpPr>
            <a:grpSpLocks/>
          </p:cNvGrpSpPr>
          <p:nvPr/>
        </p:nvGrpSpPr>
        <p:grpSpPr bwMode="auto">
          <a:xfrm>
            <a:off x="304800" y="228600"/>
            <a:ext cx="3962400" cy="2743200"/>
            <a:chOff x="4512" y="864"/>
            <a:chExt cx="1200" cy="624"/>
          </a:xfrm>
        </p:grpSpPr>
        <p:pic>
          <p:nvPicPr>
            <p:cNvPr id="28703" name="Picture 3"/>
            <p:cNvPicPr>
              <a:picLocks noChangeAspect="1" noChangeArrowheads="1"/>
            </p:cNvPicPr>
            <p:nvPr/>
          </p:nvPicPr>
          <p:blipFill>
            <a:blip r:embed="rId2"/>
            <a:srcRect/>
            <a:stretch>
              <a:fillRect/>
            </a:stretch>
          </p:blipFill>
          <p:spPr bwMode="auto">
            <a:xfrm>
              <a:off x="4608" y="864"/>
              <a:ext cx="1104" cy="624"/>
            </a:xfrm>
            <a:prstGeom prst="rect">
              <a:avLst/>
            </a:prstGeom>
            <a:noFill/>
            <a:ln w="9525">
              <a:noFill/>
              <a:miter lim="800000"/>
              <a:headEnd/>
              <a:tailEnd/>
            </a:ln>
          </p:spPr>
        </p:pic>
        <p:sp>
          <p:nvSpPr>
            <p:cNvPr id="28704" name="Rectangle 4"/>
            <p:cNvSpPr>
              <a:spLocks noChangeArrowheads="1"/>
            </p:cNvSpPr>
            <p:nvPr/>
          </p:nvSpPr>
          <p:spPr bwMode="auto">
            <a:xfrm>
              <a:off x="4512" y="950"/>
              <a:ext cx="336" cy="84"/>
            </a:xfrm>
            <a:prstGeom prst="rect">
              <a:avLst/>
            </a:prstGeom>
            <a:noFill/>
            <a:ln w="9525">
              <a:noFill/>
              <a:miter lim="800000"/>
              <a:headEnd/>
              <a:tailEnd/>
            </a:ln>
          </p:spPr>
          <p:txBody>
            <a:bodyPr>
              <a:spAutoFit/>
            </a:bodyPr>
            <a:lstStyle/>
            <a:p>
              <a:r>
                <a:rPr lang="en-US" altLang="en-US" b="1">
                  <a:solidFill>
                    <a:srgbClr val="FF0000"/>
                  </a:solidFill>
                  <a:latin typeface=".VnTime" pitchFamily="34" charset="0"/>
                </a:rPr>
                <a:t>Ve bß</a:t>
              </a:r>
            </a:p>
          </p:txBody>
        </p:sp>
      </p:grpSp>
      <p:grpSp>
        <p:nvGrpSpPr>
          <p:cNvPr id="150533" name="Group 5"/>
          <p:cNvGrpSpPr>
            <a:grpSpLocks/>
          </p:cNvGrpSpPr>
          <p:nvPr/>
        </p:nvGrpSpPr>
        <p:grpSpPr bwMode="auto">
          <a:xfrm>
            <a:off x="4267200" y="228600"/>
            <a:ext cx="3657600" cy="2963305"/>
            <a:chOff x="3635" y="864"/>
            <a:chExt cx="1008" cy="1279"/>
          </a:xfrm>
        </p:grpSpPr>
        <p:pic>
          <p:nvPicPr>
            <p:cNvPr id="28701" name="Picture 6" descr="haiquy"/>
            <p:cNvPicPr>
              <a:picLocks noChangeAspect="1" noChangeArrowheads="1"/>
            </p:cNvPicPr>
            <p:nvPr/>
          </p:nvPicPr>
          <p:blipFill>
            <a:blip r:embed="rId3"/>
            <a:srcRect/>
            <a:stretch>
              <a:fillRect/>
            </a:stretch>
          </p:blipFill>
          <p:spPr bwMode="auto">
            <a:xfrm>
              <a:off x="3648" y="864"/>
              <a:ext cx="972" cy="960"/>
            </a:xfrm>
            <a:prstGeom prst="rect">
              <a:avLst/>
            </a:prstGeom>
            <a:noFill/>
            <a:ln w="9525">
              <a:noFill/>
              <a:miter lim="800000"/>
              <a:headEnd/>
              <a:tailEnd/>
            </a:ln>
          </p:spPr>
        </p:pic>
        <p:sp>
          <p:nvSpPr>
            <p:cNvPr id="150535" name="Text Box 7"/>
            <p:cNvSpPr txBox="1">
              <a:spLocks noChangeArrowheads="1"/>
            </p:cNvSpPr>
            <p:nvPr/>
          </p:nvSpPr>
          <p:spPr bwMode="auto">
            <a:xfrm>
              <a:off x="3635" y="1771"/>
              <a:ext cx="1008" cy="372"/>
            </a:xfrm>
            <a:prstGeom prst="rect">
              <a:avLst/>
            </a:prstGeom>
            <a:solidFill>
              <a:schemeClr val="accent1"/>
            </a:solidFill>
            <a:ln>
              <a:noFill/>
            </a:ln>
            <a:effectLst/>
            <a:extLst/>
          </p:spPr>
          <p:txBody>
            <a:bodyPr>
              <a:spAutoFit/>
            </a:bodyPr>
            <a:lstStyle>
              <a:lvl1pPr eaLnBrk="0" hangingPunct="0">
                <a:defRPr sz="4800">
                  <a:solidFill>
                    <a:schemeClr val="tx2"/>
                  </a:solidFill>
                  <a:latin typeface="Times New Roman" pitchFamily="18" charset="0"/>
                </a:defRPr>
              </a:lvl1pPr>
              <a:lvl2pPr marL="742950" indent="-285750" eaLnBrk="0" hangingPunct="0">
                <a:defRPr sz="4800">
                  <a:solidFill>
                    <a:schemeClr val="tx2"/>
                  </a:solidFill>
                  <a:latin typeface="Times New Roman" pitchFamily="18" charset="0"/>
                </a:defRPr>
              </a:lvl2pPr>
              <a:lvl3pPr marL="1143000" indent="-228600" eaLnBrk="0" hangingPunct="0">
                <a:defRPr sz="4800">
                  <a:solidFill>
                    <a:schemeClr val="tx2"/>
                  </a:solidFill>
                  <a:latin typeface="Times New Roman" pitchFamily="18" charset="0"/>
                </a:defRPr>
              </a:lvl3pPr>
              <a:lvl4pPr marL="1600200" indent="-228600" eaLnBrk="0" hangingPunct="0">
                <a:defRPr sz="4800">
                  <a:solidFill>
                    <a:schemeClr val="tx2"/>
                  </a:solidFill>
                  <a:latin typeface="Times New Roman" pitchFamily="18" charset="0"/>
                </a:defRPr>
              </a:lvl4pPr>
              <a:lvl5pPr marL="2057400" indent="-228600" eaLnBrk="0" hangingPunct="0">
                <a:defRPr sz="4800">
                  <a:solidFill>
                    <a:schemeClr val="tx2"/>
                  </a:solidFill>
                  <a:latin typeface="Times New Roman" pitchFamily="18" charset="0"/>
                </a:defRPr>
              </a:lvl5pPr>
              <a:lvl6pPr marL="2514600" indent="-228600" eaLnBrk="0" fontAlgn="base" hangingPunct="0">
                <a:spcBef>
                  <a:spcPct val="0"/>
                </a:spcBef>
                <a:spcAft>
                  <a:spcPct val="0"/>
                </a:spcAft>
                <a:defRPr sz="4800">
                  <a:solidFill>
                    <a:schemeClr val="tx2"/>
                  </a:solidFill>
                  <a:latin typeface="Times New Roman" pitchFamily="18" charset="0"/>
                </a:defRPr>
              </a:lvl6pPr>
              <a:lvl7pPr marL="2971800" indent="-228600" eaLnBrk="0" fontAlgn="base" hangingPunct="0">
                <a:spcBef>
                  <a:spcPct val="0"/>
                </a:spcBef>
                <a:spcAft>
                  <a:spcPct val="0"/>
                </a:spcAft>
                <a:defRPr sz="4800">
                  <a:solidFill>
                    <a:schemeClr val="tx2"/>
                  </a:solidFill>
                  <a:latin typeface="Times New Roman" pitchFamily="18" charset="0"/>
                </a:defRPr>
              </a:lvl7pPr>
              <a:lvl8pPr marL="3429000" indent="-228600" eaLnBrk="0" fontAlgn="base" hangingPunct="0">
                <a:spcBef>
                  <a:spcPct val="0"/>
                </a:spcBef>
                <a:spcAft>
                  <a:spcPct val="0"/>
                </a:spcAft>
                <a:defRPr sz="4800">
                  <a:solidFill>
                    <a:schemeClr val="tx2"/>
                  </a:solidFill>
                  <a:latin typeface="Times New Roman" pitchFamily="18" charset="0"/>
                </a:defRPr>
              </a:lvl8pPr>
              <a:lvl9pPr marL="3886200" indent="-228600" eaLnBrk="0" fontAlgn="base" hangingPunct="0">
                <a:spcBef>
                  <a:spcPct val="0"/>
                </a:spcBef>
                <a:spcAft>
                  <a:spcPct val="0"/>
                </a:spcAft>
                <a:defRPr sz="4800">
                  <a:solidFill>
                    <a:schemeClr val="tx2"/>
                  </a:solidFill>
                  <a:latin typeface="Times New Roman" pitchFamily="18" charset="0"/>
                </a:defRPr>
              </a:lvl9pPr>
            </a:lstStyle>
            <a:p>
              <a:pPr algn="ctr" eaLnBrk="1" hangingPunct="1">
                <a:defRPr/>
              </a:pPr>
              <a:r>
                <a:rPr lang="en-US" altLang="en-US" sz="5000">
                  <a:solidFill>
                    <a:srgbClr val="CC3300"/>
                  </a:solidFill>
                  <a:effectLst>
                    <a:outerShdw blurRad="38100" dist="38100" dir="2700000" algn="tl">
                      <a:srgbClr val="000000"/>
                    </a:outerShdw>
                  </a:effectLst>
                </a:rPr>
                <a:t>Hải quỳ</a:t>
              </a:r>
            </a:p>
          </p:txBody>
        </p:sp>
      </p:grpSp>
      <p:grpSp>
        <p:nvGrpSpPr>
          <p:cNvPr id="150536" name="Group 8"/>
          <p:cNvGrpSpPr>
            <a:grpSpLocks/>
          </p:cNvGrpSpPr>
          <p:nvPr/>
        </p:nvGrpSpPr>
        <p:grpSpPr bwMode="auto">
          <a:xfrm>
            <a:off x="8077200" y="228601"/>
            <a:ext cx="3962400" cy="2887946"/>
            <a:chOff x="2352" y="336"/>
            <a:chExt cx="1296" cy="1364"/>
          </a:xfrm>
        </p:grpSpPr>
        <p:pic>
          <p:nvPicPr>
            <p:cNvPr id="28699" name="Picture 9" descr="moi2"/>
            <p:cNvPicPr>
              <a:picLocks noChangeAspect="1" noChangeArrowheads="1"/>
            </p:cNvPicPr>
            <p:nvPr/>
          </p:nvPicPr>
          <p:blipFill>
            <a:blip r:embed="rId4"/>
            <a:srcRect/>
            <a:stretch>
              <a:fillRect/>
            </a:stretch>
          </p:blipFill>
          <p:spPr bwMode="auto">
            <a:xfrm>
              <a:off x="2352" y="336"/>
              <a:ext cx="1296" cy="987"/>
            </a:xfrm>
            <a:prstGeom prst="rect">
              <a:avLst/>
            </a:prstGeom>
            <a:noFill/>
            <a:ln w="9525">
              <a:noFill/>
              <a:miter lim="800000"/>
              <a:headEnd/>
              <a:tailEnd/>
            </a:ln>
          </p:spPr>
        </p:pic>
        <p:sp>
          <p:nvSpPr>
            <p:cNvPr id="28700" name="Text Box 10"/>
            <p:cNvSpPr txBox="1">
              <a:spLocks noChangeArrowheads="1"/>
            </p:cNvSpPr>
            <p:nvPr/>
          </p:nvSpPr>
          <p:spPr bwMode="auto">
            <a:xfrm>
              <a:off x="2352" y="1344"/>
              <a:ext cx="1296" cy="356"/>
            </a:xfrm>
            <a:prstGeom prst="rect">
              <a:avLst/>
            </a:prstGeom>
            <a:solidFill>
              <a:schemeClr val="accent1"/>
            </a:solidFill>
            <a:ln w="9525">
              <a:noFill/>
              <a:miter lim="800000"/>
              <a:headEnd/>
              <a:tailEnd/>
            </a:ln>
          </p:spPr>
          <p:txBody>
            <a:bodyPr>
              <a:spAutoFit/>
            </a:bodyPr>
            <a:lstStyle/>
            <a:p>
              <a:pPr algn="ctr"/>
              <a:r>
                <a:rPr lang="en-US" altLang="en-US" sz="4300" b="1">
                  <a:solidFill>
                    <a:srgbClr val="CC3300"/>
                  </a:solidFill>
                  <a:latin typeface="Times New Roman" pitchFamily="18" charset="0"/>
                </a:rPr>
                <a:t>mối</a:t>
              </a:r>
            </a:p>
          </p:txBody>
        </p:sp>
      </p:grpSp>
      <p:grpSp>
        <p:nvGrpSpPr>
          <p:cNvPr id="150539" name="Group 11"/>
          <p:cNvGrpSpPr>
            <a:grpSpLocks/>
          </p:cNvGrpSpPr>
          <p:nvPr/>
        </p:nvGrpSpPr>
        <p:grpSpPr bwMode="auto">
          <a:xfrm>
            <a:off x="12325351" y="3543301"/>
            <a:ext cx="5962650" cy="3097987"/>
            <a:chOff x="3978" y="192"/>
            <a:chExt cx="1878" cy="1205"/>
          </a:xfrm>
        </p:grpSpPr>
        <p:pic>
          <p:nvPicPr>
            <p:cNvPr id="28697" name="Picture 12" descr="muc"/>
            <p:cNvPicPr>
              <a:picLocks noChangeAspect="1" noChangeArrowheads="1"/>
            </p:cNvPicPr>
            <p:nvPr/>
          </p:nvPicPr>
          <p:blipFill>
            <a:blip r:embed="rId5"/>
            <a:srcRect/>
            <a:stretch>
              <a:fillRect/>
            </a:stretch>
          </p:blipFill>
          <p:spPr bwMode="auto">
            <a:xfrm>
              <a:off x="3978" y="192"/>
              <a:ext cx="1590" cy="1180"/>
            </a:xfrm>
            <a:prstGeom prst="rect">
              <a:avLst/>
            </a:prstGeom>
            <a:noFill/>
            <a:ln w="9525">
              <a:noFill/>
              <a:miter lim="800000"/>
              <a:headEnd/>
              <a:tailEnd/>
            </a:ln>
          </p:spPr>
        </p:pic>
        <p:sp>
          <p:nvSpPr>
            <p:cNvPr id="28698" name="Text Box 13"/>
            <p:cNvSpPr txBox="1">
              <a:spLocks noChangeArrowheads="1"/>
            </p:cNvSpPr>
            <p:nvPr/>
          </p:nvSpPr>
          <p:spPr bwMode="auto">
            <a:xfrm>
              <a:off x="4608" y="1104"/>
              <a:ext cx="1248" cy="293"/>
            </a:xfrm>
            <a:prstGeom prst="rect">
              <a:avLst/>
            </a:prstGeom>
            <a:noFill/>
            <a:ln w="9525">
              <a:noFill/>
              <a:miter lim="800000"/>
              <a:headEnd/>
              <a:tailEnd/>
            </a:ln>
          </p:spPr>
          <p:txBody>
            <a:bodyPr>
              <a:spAutoFit/>
            </a:bodyPr>
            <a:lstStyle/>
            <a:p>
              <a:pPr algn="ctr"/>
              <a:r>
                <a:rPr lang="en-US" altLang="en-US" sz="4300" b="1">
                  <a:solidFill>
                    <a:schemeClr val="bg1"/>
                  </a:solidFill>
                  <a:latin typeface="Times New Roman" pitchFamily="18" charset="0"/>
                </a:rPr>
                <a:t>Mực</a:t>
              </a:r>
            </a:p>
          </p:txBody>
        </p:sp>
      </p:grpSp>
      <p:grpSp>
        <p:nvGrpSpPr>
          <p:cNvPr id="150545" name="Group 17"/>
          <p:cNvGrpSpPr>
            <a:grpSpLocks/>
          </p:cNvGrpSpPr>
          <p:nvPr/>
        </p:nvGrpSpPr>
        <p:grpSpPr bwMode="auto">
          <a:xfrm>
            <a:off x="6400800" y="3543299"/>
            <a:ext cx="5029200" cy="3223747"/>
            <a:chOff x="0" y="2880"/>
            <a:chExt cx="1440" cy="1504"/>
          </a:xfrm>
        </p:grpSpPr>
        <p:pic>
          <p:nvPicPr>
            <p:cNvPr id="28695" name="Picture 18" descr="cua"/>
            <p:cNvPicPr>
              <a:picLocks noChangeAspect="1" noChangeArrowheads="1"/>
            </p:cNvPicPr>
            <p:nvPr/>
          </p:nvPicPr>
          <p:blipFill>
            <a:blip r:embed="rId6"/>
            <a:srcRect/>
            <a:stretch>
              <a:fillRect/>
            </a:stretch>
          </p:blipFill>
          <p:spPr bwMode="auto">
            <a:xfrm>
              <a:off x="0" y="2880"/>
              <a:ext cx="1440" cy="1170"/>
            </a:xfrm>
            <a:prstGeom prst="rect">
              <a:avLst/>
            </a:prstGeom>
            <a:noFill/>
            <a:ln w="9525">
              <a:noFill/>
              <a:miter lim="800000"/>
              <a:headEnd/>
              <a:tailEnd/>
            </a:ln>
          </p:spPr>
        </p:pic>
        <p:sp>
          <p:nvSpPr>
            <p:cNvPr id="28696" name="Text Box 19"/>
            <p:cNvSpPr txBox="1">
              <a:spLocks noChangeArrowheads="1"/>
            </p:cNvSpPr>
            <p:nvPr/>
          </p:nvSpPr>
          <p:spPr bwMode="auto">
            <a:xfrm>
              <a:off x="0" y="4032"/>
              <a:ext cx="1440" cy="352"/>
            </a:xfrm>
            <a:prstGeom prst="rect">
              <a:avLst/>
            </a:prstGeom>
            <a:solidFill>
              <a:schemeClr val="tx1"/>
            </a:solidFill>
            <a:ln w="9525">
              <a:noFill/>
              <a:miter lim="800000"/>
              <a:headEnd/>
              <a:tailEnd/>
            </a:ln>
          </p:spPr>
          <p:txBody>
            <a:bodyPr>
              <a:spAutoFit/>
            </a:bodyPr>
            <a:lstStyle/>
            <a:p>
              <a:pPr algn="ctr"/>
              <a:r>
                <a:rPr lang="en-US" altLang="en-US" sz="4300" b="1">
                  <a:solidFill>
                    <a:schemeClr val="bg1"/>
                  </a:solidFill>
                  <a:latin typeface="Times New Roman" pitchFamily="18" charset="0"/>
                </a:rPr>
                <a:t>Cua </a:t>
              </a:r>
            </a:p>
          </p:txBody>
        </p:sp>
      </p:grpSp>
      <p:grpSp>
        <p:nvGrpSpPr>
          <p:cNvPr id="150548" name="Group 20"/>
          <p:cNvGrpSpPr>
            <a:grpSpLocks/>
          </p:cNvGrpSpPr>
          <p:nvPr/>
        </p:nvGrpSpPr>
        <p:grpSpPr bwMode="auto">
          <a:xfrm>
            <a:off x="609600" y="3543300"/>
            <a:ext cx="5029200" cy="3303903"/>
            <a:chOff x="0" y="1440"/>
            <a:chExt cx="1344" cy="1291"/>
          </a:xfrm>
        </p:grpSpPr>
        <p:pic>
          <p:nvPicPr>
            <p:cNvPr id="28693" name="Picture 21" descr="untitled"/>
            <p:cNvPicPr>
              <a:picLocks noChangeAspect="1" noChangeArrowheads="1"/>
            </p:cNvPicPr>
            <p:nvPr/>
          </p:nvPicPr>
          <p:blipFill>
            <a:blip r:embed="rId7"/>
            <a:srcRect/>
            <a:stretch>
              <a:fillRect/>
            </a:stretch>
          </p:blipFill>
          <p:spPr bwMode="auto">
            <a:xfrm>
              <a:off x="0" y="1440"/>
              <a:ext cx="1344" cy="1008"/>
            </a:xfrm>
            <a:prstGeom prst="rect">
              <a:avLst/>
            </a:prstGeom>
            <a:solidFill>
              <a:schemeClr val="accent1"/>
            </a:solidFill>
            <a:ln w="9525">
              <a:noFill/>
              <a:miter lim="800000"/>
              <a:headEnd/>
              <a:tailEnd/>
            </a:ln>
          </p:spPr>
        </p:pic>
        <p:sp>
          <p:nvSpPr>
            <p:cNvPr id="150550" name="Text Box 22"/>
            <p:cNvSpPr txBox="1">
              <a:spLocks noChangeArrowheads="1"/>
            </p:cNvSpPr>
            <p:nvPr/>
          </p:nvSpPr>
          <p:spPr bwMode="auto">
            <a:xfrm>
              <a:off x="0" y="2394"/>
              <a:ext cx="1344" cy="337"/>
            </a:xfrm>
            <a:prstGeom prst="rect">
              <a:avLst/>
            </a:prstGeom>
            <a:solidFill>
              <a:schemeClr val="accent1"/>
            </a:solidFill>
            <a:ln>
              <a:noFill/>
            </a:ln>
            <a:effectLst/>
            <a:extLst/>
          </p:spPr>
          <p:txBody>
            <a:bodyPr>
              <a:spAutoFit/>
            </a:bodyPr>
            <a:lstStyle>
              <a:lvl1pPr eaLnBrk="0" hangingPunct="0">
                <a:defRPr sz="4800">
                  <a:solidFill>
                    <a:schemeClr val="tx2"/>
                  </a:solidFill>
                  <a:latin typeface="Times New Roman" pitchFamily="18" charset="0"/>
                </a:defRPr>
              </a:lvl1pPr>
              <a:lvl2pPr marL="742950" indent="-285750" eaLnBrk="0" hangingPunct="0">
                <a:defRPr sz="4800">
                  <a:solidFill>
                    <a:schemeClr val="tx2"/>
                  </a:solidFill>
                  <a:latin typeface="Times New Roman" pitchFamily="18" charset="0"/>
                </a:defRPr>
              </a:lvl2pPr>
              <a:lvl3pPr marL="1143000" indent="-228600" eaLnBrk="0" hangingPunct="0">
                <a:defRPr sz="4800">
                  <a:solidFill>
                    <a:schemeClr val="tx2"/>
                  </a:solidFill>
                  <a:latin typeface="Times New Roman" pitchFamily="18" charset="0"/>
                </a:defRPr>
              </a:lvl3pPr>
              <a:lvl4pPr marL="1600200" indent="-228600" eaLnBrk="0" hangingPunct="0">
                <a:defRPr sz="4800">
                  <a:solidFill>
                    <a:schemeClr val="tx2"/>
                  </a:solidFill>
                  <a:latin typeface="Times New Roman" pitchFamily="18" charset="0"/>
                </a:defRPr>
              </a:lvl4pPr>
              <a:lvl5pPr marL="2057400" indent="-228600" eaLnBrk="0" hangingPunct="0">
                <a:defRPr sz="4800">
                  <a:solidFill>
                    <a:schemeClr val="tx2"/>
                  </a:solidFill>
                  <a:latin typeface="Times New Roman" pitchFamily="18" charset="0"/>
                </a:defRPr>
              </a:lvl5pPr>
              <a:lvl6pPr marL="2514600" indent="-228600" eaLnBrk="0" fontAlgn="base" hangingPunct="0">
                <a:spcBef>
                  <a:spcPct val="0"/>
                </a:spcBef>
                <a:spcAft>
                  <a:spcPct val="0"/>
                </a:spcAft>
                <a:defRPr sz="4800">
                  <a:solidFill>
                    <a:schemeClr val="tx2"/>
                  </a:solidFill>
                  <a:latin typeface="Times New Roman" pitchFamily="18" charset="0"/>
                </a:defRPr>
              </a:lvl6pPr>
              <a:lvl7pPr marL="2971800" indent="-228600" eaLnBrk="0" fontAlgn="base" hangingPunct="0">
                <a:spcBef>
                  <a:spcPct val="0"/>
                </a:spcBef>
                <a:spcAft>
                  <a:spcPct val="0"/>
                </a:spcAft>
                <a:defRPr sz="4800">
                  <a:solidFill>
                    <a:schemeClr val="tx2"/>
                  </a:solidFill>
                  <a:latin typeface="Times New Roman" pitchFamily="18" charset="0"/>
                </a:defRPr>
              </a:lvl7pPr>
              <a:lvl8pPr marL="3429000" indent="-228600" eaLnBrk="0" fontAlgn="base" hangingPunct="0">
                <a:spcBef>
                  <a:spcPct val="0"/>
                </a:spcBef>
                <a:spcAft>
                  <a:spcPct val="0"/>
                </a:spcAft>
                <a:defRPr sz="4800">
                  <a:solidFill>
                    <a:schemeClr val="tx2"/>
                  </a:solidFill>
                  <a:latin typeface="Times New Roman" pitchFamily="18" charset="0"/>
                </a:defRPr>
              </a:lvl8pPr>
              <a:lvl9pPr marL="3886200" indent="-228600" eaLnBrk="0" fontAlgn="base" hangingPunct="0">
                <a:spcBef>
                  <a:spcPct val="0"/>
                </a:spcBef>
                <a:spcAft>
                  <a:spcPct val="0"/>
                </a:spcAft>
                <a:defRPr sz="4800">
                  <a:solidFill>
                    <a:schemeClr val="tx2"/>
                  </a:solidFill>
                  <a:latin typeface="Times New Roman" pitchFamily="18" charset="0"/>
                </a:defRPr>
              </a:lvl9pPr>
            </a:lstStyle>
            <a:p>
              <a:pPr algn="ctr" eaLnBrk="1" hangingPunct="1">
                <a:defRPr/>
              </a:pPr>
              <a:r>
                <a:rPr lang="en-US" altLang="en-US" sz="5000" b="1">
                  <a:solidFill>
                    <a:srgbClr val="CC3300"/>
                  </a:solidFill>
                  <a:effectLst>
                    <a:outerShdw blurRad="38100" dist="38100" dir="2700000" algn="tl">
                      <a:srgbClr val="000000"/>
                    </a:outerShdw>
                  </a:effectLst>
                </a:rPr>
                <a:t>Gián</a:t>
              </a:r>
            </a:p>
          </p:txBody>
        </p:sp>
      </p:grpSp>
      <p:grpSp>
        <p:nvGrpSpPr>
          <p:cNvPr id="150557" name="Group 29"/>
          <p:cNvGrpSpPr>
            <a:grpSpLocks/>
          </p:cNvGrpSpPr>
          <p:nvPr/>
        </p:nvGrpSpPr>
        <p:grpSpPr bwMode="auto">
          <a:xfrm>
            <a:off x="12649200" y="342900"/>
            <a:ext cx="4267200" cy="2612232"/>
            <a:chOff x="1872" y="3120"/>
            <a:chExt cx="1824" cy="1097"/>
          </a:xfrm>
        </p:grpSpPr>
        <p:pic>
          <p:nvPicPr>
            <p:cNvPr id="28691" name="Picture 30" descr="tổm rong"/>
            <p:cNvPicPr>
              <a:picLocks noChangeAspect="1" noChangeArrowheads="1"/>
            </p:cNvPicPr>
            <p:nvPr/>
          </p:nvPicPr>
          <p:blipFill>
            <a:blip r:embed="rId8"/>
            <a:srcRect/>
            <a:stretch>
              <a:fillRect/>
            </a:stretch>
          </p:blipFill>
          <p:spPr bwMode="auto">
            <a:xfrm>
              <a:off x="1872" y="3120"/>
              <a:ext cx="1824" cy="1097"/>
            </a:xfrm>
            <a:prstGeom prst="rect">
              <a:avLst/>
            </a:prstGeom>
            <a:solidFill>
              <a:schemeClr val="accent1"/>
            </a:solidFill>
            <a:ln w="9525">
              <a:noFill/>
              <a:miter lim="800000"/>
              <a:headEnd/>
              <a:tailEnd/>
            </a:ln>
          </p:spPr>
        </p:pic>
        <p:sp>
          <p:nvSpPr>
            <p:cNvPr id="150559" name="Text Box 31"/>
            <p:cNvSpPr txBox="1">
              <a:spLocks noChangeArrowheads="1"/>
            </p:cNvSpPr>
            <p:nvPr/>
          </p:nvSpPr>
          <p:spPr bwMode="auto">
            <a:xfrm>
              <a:off x="2979" y="3120"/>
              <a:ext cx="717" cy="317"/>
            </a:xfrm>
            <a:prstGeom prst="rect">
              <a:avLst/>
            </a:prstGeom>
            <a:solidFill>
              <a:schemeClr val="accent1"/>
            </a:solidFill>
            <a:ln>
              <a:noFill/>
            </a:ln>
            <a:effectLst/>
            <a:extLst/>
          </p:spPr>
          <p:txBody>
            <a:bodyPr>
              <a:spAutoFit/>
            </a:bodyPr>
            <a:lstStyle/>
            <a:p>
              <a:pPr>
                <a:defRPr/>
              </a:pPr>
              <a:r>
                <a:rPr lang="en-US" sz="4300" dirty="0" err="1">
                  <a:solidFill>
                    <a:srgbClr val="CC3300"/>
                  </a:solidFill>
                  <a:effectLst>
                    <a:outerShdw blurRad="38100" dist="38100" dir="2700000" algn="tl">
                      <a:srgbClr val="000000"/>
                    </a:outerShdw>
                  </a:effectLst>
                </a:rPr>
                <a:t>Tôm</a:t>
              </a:r>
              <a:endParaRPr lang="en-US" sz="4300" dirty="0">
                <a:solidFill>
                  <a:srgbClr val="CC3300"/>
                </a:solidFill>
                <a:effectLst>
                  <a:outerShdw blurRad="38100" dist="38100" dir="2700000" algn="tl">
                    <a:srgbClr val="000000"/>
                  </a:outerShdw>
                </a:effectLst>
              </a:endParaRPr>
            </a:p>
          </p:txBody>
        </p:sp>
      </p:grpSp>
      <p:sp>
        <p:nvSpPr>
          <p:cNvPr id="150560" name="Text Box 32"/>
          <p:cNvSpPr txBox="1">
            <a:spLocks noChangeArrowheads="1"/>
          </p:cNvSpPr>
          <p:nvPr/>
        </p:nvSpPr>
        <p:spPr bwMode="auto">
          <a:xfrm>
            <a:off x="0" y="3086100"/>
            <a:ext cx="18288000" cy="4781527"/>
          </a:xfrm>
          <a:prstGeom prst="rect">
            <a:avLst/>
          </a:prstGeom>
          <a:noFill/>
          <a:ln>
            <a:noFill/>
          </a:ln>
          <a:effectLst/>
          <a:extLst/>
        </p:spPr>
        <p:txBody>
          <a:bodyPr lIns="163284" tIns="81642" rIns="163284" bIns="81642">
            <a:spAutoFit/>
          </a:bodyPr>
          <a:lstStyle>
            <a:lvl1pPr eaLnBrk="0" hangingPunct="0">
              <a:defRPr sz="4800">
                <a:solidFill>
                  <a:schemeClr val="tx2"/>
                </a:solidFill>
                <a:latin typeface="Times New Roman" pitchFamily="18" charset="0"/>
              </a:defRPr>
            </a:lvl1pPr>
            <a:lvl2pPr marL="742950" indent="-285750" eaLnBrk="0" hangingPunct="0">
              <a:defRPr sz="4800">
                <a:solidFill>
                  <a:schemeClr val="tx2"/>
                </a:solidFill>
                <a:latin typeface="Times New Roman" pitchFamily="18" charset="0"/>
              </a:defRPr>
            </a:lvl2pPr>
            <a:lvl3pPr marL="1143000" indent="-228600" eaLnBrk="0" hangingPunct="0">
              <a:defRPr sz="4800">
                <a:solidFill>
                  <a:schemeClr val="tx2"/>
                </a:solidFill>
                <a:latin typeface="Times New Roman" pitchFamily="18" charset="0"/>
              </a:defRPr>
            </a:lvl3pPr>
            <a:lvl4pPr marL="1600200" indent="-228600" eaLnBrk="0" hangingPunct="0">
              <a:defRPr sz="4800">
                <a:solidFill>
                  <a:schemeClr val="tx2"/>
                </a:solidFill>
                <a:latin typeface="Times New Roman" pitchFamily="18" charset="0"/>
              </a:defRPr>
            </a:lvl4pPr>
            <a:lvl5pPr marL="2057400" indent="-228600" eaLnBrk="0" hangingPunct="0">
              <a:defRPr sz="4800">
                <a:solidFill>
                  <a:schemeClr val="tx2"/>
                </a:solidFill>
                <a:latin typeface="Times New Roman" pitchFamily="18" charset="0"/>
              </a:defRPr>
            </a:lvl5pPr>
            <a:lvl6pPr marL="2514600" indent="-228600" eaLnBrk="0" fontAlgn="base" hangingPunct="0">
              <a:spcBef>
                <a:spcPct val="0"/>
              </a:spcBef>
              <a:spcAft>
                <a:spcPct val="0"/>
              </a:spcAft>
              <a:defRPr sz="4800">
                <a:solidFill>
                  <a:schemeClr val="tx2"/>
                </a:solidFill>
                <a:latin typeface="Times New Roman" pitchFamily="18" charset="0"/>
              </a:defRPr>
            </a:lvl6pPr>
            <a:lvl7pPr marL="2971800" indent="-228600" eaLnBrk="0" fontAlgn="base" hangingPunct="0">
              <a:spcBef>
                <a:spcPct val="0"/>
              </a:spcBef>
              <a:spcAft>
                <a:spcPct val="0"/>
              </a:spcAft>
              <a:defRPr sz="4800">
                <a:solidFill>
                  <a:schemeClr val="tx2"/>
                </a:solidFill>
                <a:latin typeface="Times New Roman" pitchFamily="18" charset="0"/>
              </a:defRPr>
            </a:lvl7pPr>
            <a:lvl8pPr marL="3429000" indent="-228600" eaLnBrk="0" fontAlgn="base" hangingPunct="0">
              <a:spcBef>
                <a:spcPct val="0"/>
              </a:spcBef>
              <a:spcAft>
                <a:spcPct val="0"/>
              </a:spcAft>
              <a:defRPr sz="4800">
                <a:solidFill>
                  <a:schemeClr val="tx2"/>
                </a:solidFill>
                <a:latin typeface="Times New Roman" pitchFamily="18" charset="0"/>
              </a:defRPr>
            </a:lvl8pPr>
            <a:lvl9pPr marL="3886200" indent="-228600" eaLnBrk="0" fontAlgn="base" hangingPunct="0">
              <a:spcBef>
                <a:spcPct val="0"/>
              </a:spcBef>
              <a:spcAft>
                <a:spcPct val="0"/>
              </a:spcAft>
              <a:defRPr sz="4800">
                <a:solidFill>
                  <a:schemeClr val="tx2"/>
                </a:solidFill>
                <a:latin typeface="Times New Roman" pitchFamily="18" charset="0"/>
              </a:defRPr>
            </a:lvl9pPr>
          </a:lstStyle>
          <a:p>
            <a:pPr algn="just" eaLnBrk="1" hangingPunct="1">
              <a:defRPr/>
            </a:pPr>
            <a:r>
              <a:rPr lang="en-US" altLang="en-US" sz="5000" b="1" dirty="0" err="1">
                <a:solidFill>
                  <a:schemeClr val="tx1"/>
                </a:solidFill>
                <a:effectLst>
                  <a:outerShdw blurRad="38100" dist="38100" dir="2700000" algn="tl">
                    <a:srgbClr val="C0C0C0"/>
                  </a:outerShdw>
                </a:effectLst>
                <a:cs typeface="Times New Roman" pitchFamily="18" charset="0"/>
              </a:rPr>
              <a:t>Quan</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sát</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các</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động</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vật</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sau</a:t>
            </a:r>
            <a:r>
              <a:rPr lang="en-US" altLang="en-US" sz="5000" b="1" dirty="0">
                <a:solidFill>
                  <a:schemeClr val="tx1"/>
                </a:solidFill>
                <a:effectLst>
                  <a:outerShdw blurRad="38100" dist="38100" dir="2700000" algn="tl">
                    <a:srgbClr val="C0C0C0"/>
                  </a:outerShdw>
                </a:effectLst>
                <a:cs typeface="Times New Roman" pitchFamily="18" charset="0"/>
              </a:rPr>
              <a:t>. </a:t>
            </a:r>
          </a:p>
          <a:p>
            <a:pPr algn="just" eaLnBrk="1" hangingPunct="1">
              <a:defRPr/>
            </a:pPr>
            <a:r>
              <a:rPr lang="en-US" altLang="en-US" sz="5000" b="1" dirty="0">
                <a:solidFill>
                  <a:schemeClr val="tx1"/>
                </a:solidFill>
                <a:effectLst>
                  <a:outerShdw blurRad="38100" dist="38100" dir="2700000" algn="tl">
                    <a:srgbClr val="C0C0C0"/>
                  </a:outerShdw>
                </a:effectLst>
                <a:cs typeface="Times New Roman" pitchFamily="18" charset="0"/>
              </a:rPr>
              <a:t>	- </a:t>
            </a:r>
            <a:r>
              <a:rPr lang="en-US" altLang="en-US" sz="5000" b="1" dirty="0" err="1">
                <a:solidFill>
                  <a:schemeClr val="tx1"/>
                </a:solidFill>
                <a:effectLst>
                  <a:outerShdw blurRad="38100" dist="38100" dir="2700000" algn="tl">
                    <a:srgbClr val="C0C0C0"/>
                  </a:outerShdw>
                </a:effectLst>
                <a:cs typeface="Times New Roman" pitchFamily="18" charset="0"/>
              </a:rPr>
              <a:t>Động</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vật</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nào</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thuộc</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ngành</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chân</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khớp</a:t>
            </a:r>
            <a:r>
              <a:rPr lang="en-US" altLang="en-US" sz="5000" b="1" dirty="0">
                <a:solidFill>
                  <a:schemeClr val="tx1"/>
                </a:solidFill>
                <a:effectLst>
                  <a:outerShdw blurRad="38100" dist="38100" dir="2700000" algn="tl">
                    <a:srgbClr val="C0C0C0"/>
                  </a:outerShdw>
                </a:effectLst>
                <a:cs typeface="Times New Roman" pitchFamily="18" charset="0"/>
              </a:rPr>
              <a:t>?</a:t>
            </a:r>
          </a:p>
          <a:p>
            <a:pPr algn="just" eaLnBrk="1" hangingPunct="1">
              <a:defRPr/>
            </a:pPr>
            <a:r>
              <a:rPr lang="en-US" altLang="en-US" sz="5000" b="1" dirty="0">
                <a:solidFill>
                  <a:schemeClr val="tx1"/>
                </a:solidFill>
                <a:effectLst>
                  <a:outerShdw blurRad="38100" dist="38100" dir="2700000" algn="tl">
                    <a:srgbClr val="C0C0C0"/>
                  </a:outerShdw>
                </a:effectLst>
                <a:cs typeface="Times New Roman" pitchFamily="18" charset="0"/>
              </a:rPr>
              <a:t>	- </a:t>
            </a:r>
            <a:r>
              <a:rPr lang="en-US" altLang="en-US" sz="5000" b="1" dirty="0" err="1">
                <a:solidFill>
                  <a:schemeClr val="tx1"/>
                </a:solidFill>
                <a:effectLst>
                  <a:outerShdw blurRad="38100" dist="38100" dir="2700000" algn="tl">
                    <a:srgbClr val="C0C0C0"/>
                  </a:outerShdw>
                </a:effectLst>
                <a:cs typeface="Times New Roman" pitchFamily="18" charset="0"/>
              </a:rPr>
              <a:t>Sắp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xếp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các</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động</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vật</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đó</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vào</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đúng</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các</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lớp</a:t>
            </a:r>
            <a:r>
              <a:rPr lang="en-US" altLang="en-US" sz="5000" b="1" dirty="0">
                <a:solidFill>
                  <a:schemeClr val="tx1"/>
                </a:solidFill>
                <a:effectLst>
                  <a:outerShdw blurRad="38100" dist="38100" dir="2700000" algn="tl">
                    <a:srgbClr val="C0C0C0"/>
                  </a:outerShdw>
                </a:effectLst>
                <a:cs typeface="Times New Roman" pitchFamily="18" charset="0"/>
              </a:rPr>
              <a:t> </a:t>
            </a:r>
          </a:p>
          <a:p>
            <a:pPr algn="just" eaLnBrk="1" hangingPunct="1">
              <a:defRPr/>
            </a:pPr>
            <a:r>
              <a:rPr lang="en-US" altLang="en-US" sz="5000" b="1" dirty="0" err="1">
                <a:solidFill>
                  <a:schemeClr val="tx1"/>
                </a:solidFill>
                <a:effectLst>
                  <a:outerShdw blurRad="38100" dist="38100" dir="2700000" algn="tl">
                    <a:srgbClr val="C0C0C0"/>
                  </a:outerShdw>
                </a:effectLst>
                <a:cs typeface="Times New Roman" pitchFamily="18" charset="0"/>
              </a:rPr>
              <a:t>đã</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học</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Lớp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giáp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xác</a:t>
            </a:r>
            <a:r>
              <a:rPr lang="en-US" altLang="en-US" sz="5000" b="1" dirty="0">
                <a:solidFill>
                  <a:schemeClr val="tx1"/>
                </a:solidFill>
                <a:effectLst>
                  <a:outerShdw blurRad="38100" dist="38100" dir="2700000" algn="tl">
                    <a:srgbClr val="C0C0C0"/>
                  </a:outerShdw>
                </a:effectLst>
                <a:cs typeface="Times New Roman" pitchFamily="18" charset="0"/>
              </a:rPr>
              <a:t>:</a:t>
            </a:r>
          </a:p>
          <a:p>
            <a:pPr algn="just" eaLnBrk="1" hangingPunct="1">
              <a:defRPr/>
            </a:pP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Lớp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hình</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nhện</a:t>
            </a:r>
            <a:r>
              <a:rPr lang="en-US" altLang="en-US" sz="5000" b="1" dirty="0">
                <a:solidFill>
                  <a:schemeClr val="tx1"/>
                </a:solidFill>
                <a:effectLst>
                  <a:outerShdw blurRad="38100" dist="38100" dir="2700000" algn="tl">
                    <a:srgbClr val="C0C0C0"/>
                  </a:outerShdw>
                </a:effectLst>
                <a:cs typeface="Times New Roman" pitchFamily="18" charset="0"/>
              </a:rPr>
              <a:t>:</a:t>
            </a:r>
          </a:p>
          <a:p>
            <a:pPr algn="just" eaLnBrk="1" hangingPunct="1">
              <a:defRPr/>
            </a:pP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Lớp</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sâu</a:t>
            </a:r>
            <a:r>
              <a:rPr lang="en-US" altLang="en-US" sz="5000" b="1" dirty="0">
                <a:solidFill>
                  <a:schemeClr val="tx1"/>
                </a:solidFill>
                <a:effectLst>
                  <a:outerShdw blurRad="38100" dist="38100" dir="2700000" algn="tl">
                    <a:srgbClr val="C0C0C0"/>
                  </a:outerShdw>
                </a:effectLst>
                <a:cs typeface="Times New Roman" pitchFamily="18" charset="0"/>
              </a:rPr>
              <a:t> </a:t>
            </a:r>
            <a:r>
              <a:rPr lang="en-US" altLang="en-US" sz="5000" b="1" dirty="0" err="1">
                <a:solidFill>
                  <a:schemeClr val="tx1"/>
                </a:solidFill>
                <a:effectLst>
                  <a:outerShdw blurRad="38100" dist="38100" dir="2700000" algn="tl">
                    <a:srgbClr val="C0C0C0"/>
                  </a:outerShdw>
                </a:effectLst>
                <a:cs typeface="Times New Roman" pitchFamily="18" charset="0"/>
              </a:rPr>
              <a:t>bọ</a:t>
            </a:r>
            <a:r>
              <a:rPr lang="en-US" altLang="en-US" sz="5000" b="1" dirty="0">
                <a:solidFill>
                  <a:schemeClr val="tx1"/>
                </a:solidFill>
                <a:effectLst>
                  <a:outerShdw blurRad="38100" dist="38100" dir="2700000" algn="tl">
                    <a:srgbClr val="C0C0C0"/>
                  </a:outerShdw>
                </a:effectLst>
                <a:cs typeface="Times New Roman" pitchFamily="18" charset="0"/>
              </a:rPr>
              <a:t>:</a:t>
            </a:r>
          </a:p>
        </p:txBody>
      </p:sp>
      <p:sp>
        <p:nvSpPr>
          <p:cNvPr id="28681" name="Text Box 34"/>
          <p:cNvSpPr txBox="1">
            <a:spLocks noChangeArrowheads="1"/>
          </p:cNvSpPr>
          <p:nvPr/>
        </p:nvSpPr>
        <p:spPr bwMode="auto">
          <a:xfrm>
            <a:off x="12922251" y="9486900"/>
            <a:ext cx="2317750" cy="549599"/>
          </a:xfrm>
          <a:prstGeom prst="rect">
            <a:avLst/>
          </a:prstGeom>
          <a:noFill/>
          <a:ln w="9525">
            <a:noFill/>
            <a:miter lim="800000"/>
            <a:headEnd/>
            <a:tailEnd/>
          </a:ln>
        </p:spPr>
        <p:txBody>
          <a:bodyPr lIns="163284" tIns="81642" rIns="163284" bIns="81642">
            <a:spAutoFit/>
          </a:bodyPr>
          <a:lstStyle/>
          <a:p>
            <a:r>
              <a:rPr lang="en-US" altLang="en-US" sz="2500" b="1">
                <a:solidFill>
                  <a:schemeClr val="bg1"/>
                </a:solidFill>
                <a:latin typeface="Times New Roman" pitchFamily="18" charset="0"/>
              </a:rPr>
              <a:t>SỪNG BÒ</a:t>
            </a:r>
          </a:p>
        </p:txBody>
      </p:sp>
      <p:grpSp>
        <p:nvGrpSpPr>
          <p:cNvPr id="150565" name="Group 37"/>
          <p:cNvGrpSpPr>
            <a:grpSpLocks/>
          </p:cNvGrpSpPr>
          <p:nvPr/>
        </p:nvGrpSpPr>
        <p:grpSpPr bwMode="auto">
          <a:xfrm>
            <a:off x="457200" y="7086601"/>
            <a:ext cx="5181600" cy="3080898"/>
            <a:chOff x="1728" y="1060"/>
            <a:chExt cx="1776" cy="1758"/>
          </a:xfrm>
        </p:grpSpPr>
        <p:pic>
          <p:nvPicPr>
            <p:cNvPr id="28689" name="Picture 35" descr="giapxac"/>
            <p:cNvPicPr>
              <a:picLocks noChangeAspect="1" noChangeArrowheads="1"/>
            </p:cNvPicPr>
            <p:nvPr/>
          </p:nvPicPr>
          <p:blipFill>
            <a:blip r:embed="rId9"/>
            <a:srcRect/>
            <a:stretch>
              <a:fillRect/>
            </a:stretch>
          </p:blipFill>
          <p:spPr bwMode="auto">
            <a:xfrm>
              <a:off x="1728" y="1060"/>
              <a:ext cx="1776" cy="1696"/>
            </a:xfrm>
            <a:prstGeom prst="rect">
              <a:avLst/>
            </a:prstGeom>
            <a:noFill/>
            <a:ln w="9525">
              <a:noFill/>
              <a:miter lim="800000"/>
              <a:headEnd/>
              <a:tailEnd/>
            </a:ln>
          </p:spPr>
        </p:pic>
        <p:sp>
          <p:nvSpPr>
            <p:cNvPr id="150564" name="Text Box 36"/>
            <p:cNvSpPr txBox="1">
              <a:spLocks noChangeArrowheads="1"/>
            </p:cNvSpPr>
            <p:nvPr/>
          </p:nvSpPr>
          <p:spPr bwMode="auto">
            <a:xfrm>
              <a:off x="2831" y="2449"/>
              <a:ext cx="584" cy="369"/>
            </a:xfrm>
            <a:prstGeom prst="rect">
              <a:avLst/>
            </a:prstGeom>
            <a:noFill/>
            <a:ln>
              <a:noFill/>
            </a:ln>
            <a:effectLst/>
            <a:extLst/>
          </p:spPr>
          <p:txBody>
            <a:bodyPr>
              <a:spAutoFit/>
            </a:bodyPr>
            <a:lstStyle/>
            <a:p>
              <a:pPr>
                <a:defRPr/>
              </a:pPr>
              <a:r>
                <a:rPr lang="en-US" sz="3600">
                  <a:solidFill>
                    <a:schemeClr val="bg1"/>
                  </a:solidFill>
                  <a:effectLst>
                    <a:outerShdw blurRad="38100" dist="38100" dir="2700000" algn="tl">
                      <a:srgbClr val="C0C0C0"/>
                    </a:outerShdw>
                  </a:effectLst>
                </a:rPr>
                <a:t>KINL</a:t>
              </a:r>
            </a:p>
          </p:txBody>
        </p:sp>
      </p:grpSp>
      <p:grpSp>
        <p:nvGrpSpPr>
          <p:cNvPr id="150574" name="Group 46"/>
          <p:cNvGrpSpPr>
            <a:grpSpLocks/>
          </p:cNvGrpSpPr>
          <p:nvPr/>
        </p:nvGrpSpPr>
        <p:grpSpPr bwMode="auto">
          <a:xfrm>
            <a:off x="6400800" y="7086599"/>
            <a:ext cx="5029200" cy="3050381"/>
            <a:chOff x="1776" y="3072"/>
            <a:chExt cx="1359" cy="1281"/>
          </a:xfrm>
        </p:grpSpPr>
        <p:pic>
          <p:nvPicPr>
            <p:cNvPr id="28687" name="Picture 44" descr="nhendo"/>
            <p:cNvPicPr>
              <a:picLocks noChangeAspect="1" noChangeArrowheads="1"/>
            </p:cNvPicPr>
            <p:nvPr/>
          </p:nvPicPr>
          <p:blipFill>
            <a:blip r:embed="rId10"/>
            <a:srcRect/>
            <a:stretch>
              <a:fillRect/>
            </a:stretch>
          </p:blipFill>
          <p:spPr bwMode="auto">
            <a:xfrm>
              <a:off x="1776" y="3072"/>
              <a:ext cx="1359" cy="1140"/>
            </a:xfrm>
            <a:prstGeom prst="rect">
              <a:avLst/>
            </a:prstGeom>
            <a:noFill/>
            <a:ln w="9525">
              <a:noFill/>
              <a:miter lim="800000"/>
              <a:headEnd/>
              <a:tailEnd/>
            </a:ln>
          </p:spPr>
        </p:pic>
        <p:sp>
          <p:nvSpPr>
            <p:cNvPr id="28688" name="Text Box 45"/>
            <p:cNvSpPr txBox="1">
              <a:spLocks noChangeArrowheads="1"/>
            </p:cNvSpPr>
            <p:nvPr/>
          </p:nvSpPr>
          <p:spPr bwMode="auto">
            <a:xfrm>
              <a:off x="1776" y="4036"/>
              <a:ext cx="1344" cy="317"/>
            </a:xfrm>
            <a:prstGeom prst="rect">
              <a:avLst/>
            </a:prstGeom>
            <a:solidFill>
              <a:schemeClr val="tx2"/>
            </a:solidFill>
            <a:ln w="9525">
              <a:noFill/>
              <a:miter lim="800000"/>
              <a:headEnd/>
              <a:tailEnd/>
            </a:ln>
          </p:spPr>
          <p:txBody>
            <a:bodyPr>
              <a:spAutoFit/>
            </a:bodyPr>
            <a:lstStyle/>
            <a:p>
              <a:pPr algn="ctr"/>
              <a:r>
                <a:rPr lang="en-US" altLang="en-US" sz="4300" b="1">
                  <a:solidFill>
                    <a:schemeClr val="bg1"/>
                  </a:solidFill>
                  <a:latin typeface="Times New Roman" pitchFamily="18" charset="0"/>
                </a:rPr>
                <a:t>Nhện đỏ</a:t>
              </a:r>
            </a:p>
          </p:txBody>
        </p:sp>
      </p:grpSp>
      <p:grpSp>
        <p:nvGrpSpPr>
          <p:cNvPr id="150575" name="Group 47"/>
          <p:cNvGrpSpPr>
            <a:grpSpLocks/>
          </p:cNvGrpSpPr>
          <p:nvPr/>
        </p:nvGrpSpPr>
        <p:grpSpPr bwMode="auto">
          <a:xfrm>
            <a:off x="12192000" y="6972301"/>
            <a:ext cx="6096000" cy="3313928"/>
            <a:chOff x="3264" y="2230"/>
            <a:chExt cx="2784" cy="2090"/>
          </a:xfrm>
        </p:grpSpPr>
        <p:pic>
          <p:nvPicPr>
            <p:cNvPr id="28685" name="Picture 48" descr="cai ghe"/>
            <p:cNvPicPr>
              <a:picLocks noChangeAspect="1" noChangeArrowheads="1"/>
            </p:cNvPicPr>
            <p:nvPr/>
          </p:nvPicPr>
          <p:blipFill>
            <a:blip r:embed="rId11"/>
            <a:srcRect/>
            <a:stretch>
              <a:fillRect/>
            </a:stretch>
          </p:blipFill>
          <p:spPr bwMode="auto">
            <a:xfrm>
              <a:off x="3264" y="2230"/>
              <a:ext cx="2496" cy="2090"/>
            </a:xfrm>
            <a:prstGeom prst="rect">
              <a:avLst/>
            </a:prstGeom>
            <a:noFill/>
            <a:ln w="9525">
              <a:noFill/>
              <a:miter lim="800000"/>
              <a:headEnd/>
              <a:tailEnd/>
            </a:ln>
          </p:spPr>
        </p:pic>
        <p:sp>
          <p:nvSpPr>
            <p:cNvPr id="28686" name="Text Box 49"/>
            <p:cNvSpPr txBox="1">
              <a:spLocks noChangeArrowheads="1"/>
            </p:cNvSpPr>
            <p:nvPr/>
          </p:nvSpPr>
          <p:spPr bwMode="auto">
            <a:xfrm>
              <a:off x="4945" y="3984"/>
              <a:ext cx="1103" cy="233"/>
            </a:xfrm>
            <a:prstGeom prst="rect">
              <a:avLst/>
            </a:prstGeom>
            <a:noFill/>
            <a:ln w="9525">
              <a:noFill/>
              <a:miter lim="800000"/>
              <a:headEnd/>
              <a:tailEnd/>
            </a:ln>
          </p:spPr>
          <p:txBody>
            <a:bodyPr>
              <a:spAutoFit/>
            </a:bodyPr>
            <a:lstStyle/>
            <a:p>
              <a:r>
                <a:rPr lang="en-US" altLang="en-US" b="1">
                  <a:solidFill>
                    <a:srgbClr val="FF0000"/>
                  </a:solidFill>
                  <a:latin typeface="Times New Roman" pitchFamily="18" charset="0"/>
                </a:rPr>
                <a:t>CÁI GHẺ</a:t>
              </a:r>
            </a:p>
          </p:txBody>
        </p:sp>
      </p:grpSp>
    </p:spTree>
    <p:extLst>
      <p:ext uri="{BB962C8B-B14F-4D97-AF65-F5344CB8AC3E}">
        <p14:creationId xmlns:p14="http://schemas.microsoft.com/office/powerpoint/2010/main" val="103520087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50560"/>
                                        </p:tgtEl>
                                        <p:attrNameLst>
                                          <p:attrName>style.visibility</p:attrName>
                                        </p:attrNameLst>
                                      </p:cBhvr>
                                      <p:to>
                                        <p:strVal val="visible"/>
                                      </p:to>
                                    </p:set>
                                    <p:animEffect transition="in" filter="checkerboard(across)">
                                      <p:cBhvr>
                                        <p:cTn id="7" dur="500"/>
                                        <p:tgtEl>
                                          <p:spTgt spid="1505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1" nodeType="clickEffect">
                                  <p:stCondLst>
                                    <p:cond delay="0"/>
                                  </p:stCondLst>
                                  <p:childTnLst>
                                    <p:animEffect transition="out" filter="blinds(horizontal)">
                                      <p:cBhvr>
                                        <p:cTn id="11" dur="500"/>
                                        <p:tgtEl>
                                          <p:spTgt spid="150560"/>
                                        </p:tgtEl>
                                      </p:cBhvr>
                                    </p:animEffect>
                                    <p:set>
                                      <p:cBhvr>
                                        <p:cTn id="12" dur="1" fill="hold">
                                          <p:stCondLst>
                                            <p:cond delay="499"/>
                                          </p:stCondLst>
                                        </p:cTn>
                                        <p:tgtEl>
                                          <p:spTgt spid="150560"/>
                                        </p:tgtEl>
                                        <p:attrNameLst>
                                          <p:attrName>style.visibility</p:attrName>
                                        </p:attrNameLst>
                                      </p:cBhvr>
                                      <p:to>
                                        <p:strVal val="hidden"/>
                                      </p:to>
                                    </p:set>
                                  </p:childTnLst>
                                </p:cTn>
                              </p:par>
                              <p:par>
                                <p:cTn id="13" presetID="3" presetClass="entr" presetSubtype="10" fill="hold" nodeType="withEffect">
                                  <p:stCondLst>
                                    <p:cond delay="0"/>
                                  </p:stCondLst>
                                  <p:childTnLst>
                                    <p:set>
                                      <p:cBhvr>
                                        <p:cTn id="14" dur="1" fill="hold">
                                          <p:stCondLst>
                                            <p:cond delay="0"/>
                                          </p:stCondLst>
                                        </p:cTn>
                                        <p:tgtEl>
                                          <p:spTgt spid="150533"/>
                                        </p:tgtEl>
                                        <p:attrNameLst>
                                          <p:attrName>style.visibility</p:attrName>
                                        </p:attrNameLst>
                                      </p:cBhvr>
                                      <p:to>
                                        <p:strVal val="visible"/>
                                      </p:to>
                                    </p:set>
                                    <p:animEffect transition="in" filter="blinds(horizontal)">
                                      <p:cBhvr>
                                        <p:cTn id="15" dur="500"/>
                                        <p:tgtEl>
                                          <p:spTgt spid="150533"/>
                                        </p:tgtEl>
                                      </p:cBhvr>
                                    </p:animEffect>
                                  </p:childTnLst>
                                </p:cTn>
                              </p:par>
                              <p:par>
                                <p:cTn id="16" presetID="3" presetClass="entr" presetSubtype="10" fill="hold" nodeType="withEffect">
                                  <p:stCondLst>
                                    <p:cond delay="0"/>
                                  </p:stCondLst>
                                  <p:childTnLst>
                                    <p:set>
                                      <p:cBhvr>
                                        <p:cTn id="17" dur="1" fill="hold">
                                          <p:stCondLst>
                                            <p:cond delay="0"/>
                                          </p:stCondLst>
                                        </p:cTn>
                                        <p:tgtEl>
                                          <p:spTgt spid="150536"/>
                                        </p:tgtEl>
                                        <p:attrNameLst>
                                          <p:attrName>style.visibility</p:attrName>
                                        </p:attrNameLst>
                                      </p:cBhvr>
                                      <p:to>
                                        <p:strVal val="visible"/>
                                      </p:to>
                                    </p:set>
                                    <p:animEffect transition="in" filter="blinds(horizontal)">
                                      <p:cBhvr>
                                        <p:cTn id="18" dur="500"/>
                                        <p:tgtEl>
                                          <p:spTgt spid="150536"/>
                                        </p:tgtEl>
                                      </p:cBhvr>
                                    </p:animEffect>
                                  </p:childTnLst>
                                </p:cTn>
                              </p:par>
                              <p:par>
                                <p:cTn id="19" presetID="3" presetClass="entr" presetSubtype="10" fill="hold" nodeType="withEffect">
                                  <p:stCondLst>
                                    <p:cond delay="0"/>
                                  </p:stCondLst>
                                  <p:childTnLst>
                                    <p:set>
                                      <p:cBhvr>
                                        <p:cTn id="20" dur="1" fill="hold">
                                          <p:stCondLst>
                                            <p:cond delay="0"/>
                                          </p:stCondLst>
                                        </p:cTn>
                                        <p:tgtEl>
                                          <p:spTgt spid="150530"/>
                                        </p:tgtEl>
                                        <p:attrNameLst>
                                          <p:attrName>style.visibility</p:attrName>
                                        </p:attrNameLst>
                                      </p:cBhvr>
                                      <p:to>
                                        <p:strVal val="visible"/>
                                      </p:to>
                                    </p:set>
                                    <p:animEffect transition="in" filter="blinds(horizontal)">
                                      <p:cBhvr>
                                        <p:cTn id="21" dur="500"/>
                                        <p:tgtEl>
                                          <p:spTgt spid="150530"/>
                                        </p:tgtEl>
                                      </p:cBhvr>
                                    </p:animEffect>
                                  </p:childTnLst>
                                </p:cTn>
                              </p:par>
                              <p:par>
                                <p:cTn id="22" presetID="3" presetClass="entr" presetSubtype="10" fill="hold" nodeType="withEffect">
                                  <p:stCondLst>
                                    <p:cond delay="0"/>
                                  </p:stCondLst>
                                  <p:childTnLst>
                                    <p:set>
                                      <p:cBhvr>
                                        <p:cTn id="23" dur="1" fill="hold">
                                          <p:stCondLst>
                                            <p:cond delay="0"/>
                                          </p:stCondLst>
                                        </p:cTn>
                                        <p:tgtEl>
                                          <p:spTgt spid="150548"/>
                                        </p:tgtEl>
                                        <p:attrNameLst>
                                          <p:attrName>style.visibility</p:attrName>
                                        </p:attrNameLst>
                                      </p:cBhvr>
                                      <p:to>
                                        <p:strVal val="visible"/>
                                      </p:to>
                                    </p:set>
                                    <p:animEffect transition="in" filter="blinds(horizontal)">
                                      <p:cBhvr>
                                        <p:cTn id="24" dur="500"/>
                                        <p:tgtEl>
                                          <p:spTgt spid="150548"/>
                                        </p:tgtEl>
                                      </p:cBhvr>
                                    </p:animEffect>
                                  </p:childTnLst>
                                </p:cTn>
                              </p:par>
                              <p:par>
                                <p:cTn id="25" presetID="3" presetClass="entr" presetSubtype="10" fill="hold" nodeType="withEffect">
                                  <p:stCondLst>
                                    <p:cond delay="0"/>
                                  </p:stCondLst>
                                  <p:childTnLst>
                                    <p:set>
                                      <p:cBhvr>
                                        <p:cTn id="26" dur="1" fill="hold">
                                          <p:stCondLst>
                                            <p:cond delay="0"/>
                                          </p:stCondLst>
                                        </p:cTn>
                                        <p:tgtEl>
                                          <p:spTgt spid="150545"/>
                                        </p:tgtEl>
                                        <p:attrNameLst>
                                          <p:attrName>style.visibility</p:attrName>
                                        </p:attrNameLst>
                                      </p:cBhvr>
                                      <p:to>
                                        <p:strVal val="visible"/>
                                      </p:to>
                                    </p:set>
                                    <p:animEffect transition="in" filter="blinds(horizontal)">
                                      <p:cBhvr>
                                        <p:cTn id="27" dur="500"/>
                                        <p:tgtEl>
                                          <p:spTgt spid="150545"/>
                                        </p:tgtEl>
                                      </p:cBhvr>
                                    </p:animEffect>
                                  </p:childTnLst>
                                </p:cTn>
                              </p:par>
                              <p:par>
                                <p:cTn id="28" presetID="3" presetClass="entr" presetSubtype="10" fill="hold" nodeType="withEffect">
                                  <p:stCondLst>
                                    <p:cond delay="0"/>
                                  </p:stCondLst>
                                  <p:childTnLst>
                                    <p:set>
                                      <p:cBhvr>
                                        <p:cTn id="29" dur="1" fill="hold">
                                          <p:stCondLst>
                                            <p:cond delay="0"/>
                                          </p:stCondLst>
                                        </p:cTn>
                                        <p:tgtEl>
                                          <p:spTgt spid="150557"/>
                                        </p:tgtEl>
                                        <p:attrNameLst>
                                          <p:attrName>style.visibility</p:attrName>
                                        </p:attrNameLst>
                                      </p:cBhvr>
                                      <p:to>
                                        <p:strVal val="visible"/>
                                      </p:to>
                                    </p:set>
                                    <p:animEffect transition="in" filter="blinds(horizontal)">
                                      <p:cBhvr>
                                        <p:cTn id="30" dur="500"/>
                                        <p:tgtEl>
                                          <p:spTgt spid="150557"/>
                                        </p:tgtEl>
                                      </p:cBhvr>
                                    </p:animEffect>
                                  </p:childTnLst>
                                </p:cTn>
                              </p:par>
                              <p:par>
                                <p:cTn id="31" presetID="4" presetClass="entr" presetSubtype="16" fill="hold" nodeType="withEffect">
                                  <p:stCondLst>
                                    <p:cond delay="0"/>
                                  </p:stCondLst>
                                  <p:childTnLst>
                                    <p:set>
                                      <p:cBhvr>
                                        <p:cTn id="32" dur="1" fill="hold">
                                          <p:stCondLst>
                                            <p:cond delay="0"/>
                                          </p:stCondLst>
                                        </p:cTn>
                                        <p:tgtEl>
                                          <p:spTgt spid="150539"/>
                                        </p:tgtEl>
                                        <p:attrNameLst>
                                          <p:attrName>style.visibility</p:attrName>
                                        </p:attrNameLst>
                                      </p:cBhvr>
                                      <p:to>
                                        <p:strVal val="visible"/>
                                      </p:to>
                                    </p:set>
                                    <p:animEffect transition="in" filter="box(in)">
                                      <p:cBhvr>
                                        <p:cTn id="33" dur="500"/>
                                        <p:tgtEl>
                                          <p:spTgt spid="150539"/>
                                        </p:tgtEl>
                                      </p:cBhvr>
                                    </p:animEffect>
                                  </p:childTnLst>
                                </p:cTn>
                              </p:par>
                              <p:par>
                                <p:cTn id="34" presetID="3" presetClass="entr" presetSubtype="10" fill="hold" nodeType="withEffect">
                                  <p:stCondLst>
                                    <p:cond delay="0"/>
                                  </p:stCondLst>
                                  <p:childTnLst>
                                    <p:set>
                                      <p:cBhvr>
                                        <p:cTn id="35" dur="1" fill="hold">
                                          <p:stCondLst>
                                            <p:cond delay="0"/>
                                          </p:stCondLst>
                                        </p:cTn>
                                        <p:tgtEl>
                                          <p:spTgt spid="150565"/>
                                        </p:tgtEl>
                                        <p:attrNameLst>
                                          <p:attrName>style.visibility</p:attrName>
                                        </p:attrNameLst>
                                      </p:cBhvr>
                                      <p:to>
                                        <p:strVal val="visible"/>
                                      </p:to>
                                    </p:set>
                                    <p:animEffect transition="in" filter="blinds(horizontal)">
                                      <p:cBhvr>
                                        <p:cTn id="36" dur="500"/>
                                        <p:tgtEl>
                                          <p:spTgt spid="150565"/>
                                        </p:tgtEl>
                                      </p:cBhvr>
                                    </p:animEffect>
                                  </p:childTnLst>
                                </p:cTn>
                              </p:par>
                              <p:par>
                                <p:cTn id="37" presetID="3" presetClass="entr" presetSubtype="10" fill="hold" nodeType="withEffect">
                                  <p:stCondLst>
                                    <p:cond delay="0"/>
                                  </p:stCondLst>
                                  <p:childTnLst>
                                    <p:set>
                                      <p:cBhvr>
                                        <p:cTn id="38" dur="1" fill="hold">
                                          <p:stCondLst>
                                            <p:cond delay="0"/>
                                          </p:stCondLst>
                                        </p:cTn>
                                        <p:tgtEl>
                                          <p:spTgt spid="150574"/>
                                        </p:tgtEl>
                                        <p:attrNameLst>
                                          <p:attrName>style.visibility</p:attrName>
                                        </p:attrNameLst>
                                      </p:cBhvr>
                                      <p:to>
                                        <p:strVal val="visible"/>
                                      </p:to>
                                    </p:set>
                                    <p:animEffect transition="in" filter="blinds(horizontal)">
                                      <p:cBhvr>
                                        <p:cTn id="39" dur="500"/>
                                        <p:tgtEl>
                                          <p:spTgt spid="150574"/>
                                        </p:tgtEl>
                                      </p:cBhvr>
                                    </p:animEffect>
                                  </p:childTnLst>
                                </p:cTn>
                              </p:par>
                              <p:par>
                                <p:cTn id="40" presetID="3" presetClass="entr" presetSubtype="10" fill="hold" nodeType="withEffect">
                                  <p:stCondLst>
                                    <p:cond delay="0"/>
                                  </p:stCondLst>
                                  <p:childTnLst>
                                    <p:set>
                                      <p:cBhvr>
                                        <p:cTn id="41" dur="1" fill="hold">
                                          <p:stCondLst>
                                            <p:cond delay="0"/>
                                          </p:stCondLst>
                                        </p:cTn>
                                        <p:tgtEl>
                                          <p:spTgt spid="150575"/>
                                        </p:tgtEl>
                                        <p:attrNameLst>
                                          <p:attrName>style.visibility</p:attrName>
                                        </p:attrNameLst>
                                      </p:cBhvr>
                                      <p:to>
                                        <p:strVal val="visible"/>
                                      </p:to>
                                    </p:set>
                                    <p:animEffect transition="in" filter="blinds(horizontal)">
                                      <p:cBhvr>
                                        <p:cTn id="42" dur="500"/>
                                        <p:tgtEl>
                                          <p:spTgt spid="1505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xit" presetSubtype="10" fill="hold" nodeType="clickEffect">
                                  <p:stCondLst>
                                    <p:cond delay="0"/>
                                  </p:stCondLst>
                                  <p:childTnLst>
                                    <p:animEffect transition="out" filter="blinds(horizontal)">
                                      <p:cBhvr>
                                        <p:cTn id="46" dur="500"/>
                                        <p:tgtEl>
                                          <p:spTgt spid="150533"/>
                                        </p:tgtEl>
                                      </p:cBhvr>
                                    </p:animEffect>
                                    <p:set>
                                      <p:cBhvr>
                                        <p:cTn id="47" dur="1" fill="hold">
                                          <p:stCondLst>
                                            <p:cond delay="499"/>
                                          </p:stCondLst>
                                        </p:cTn>
                                        <p:tgtEl>
                                          <p:spTgt spid="150533"/>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150539"/>
                                        </p:tgtEl>
                                      </p:cBhvr>
                                    </p:animEffect>
                                    <p:set>
                                      <p:cBhvr>
                                        <p:cTn id="50" dur="1" fill="hold">
                                          <p:stCondLst>
                                            <p:cond delay="499"/>
                                          </p:stCondLst>
                                        </p:cTn>
                                        <p:tgtEl>
                                          <p:spTgt spid="1505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60" grpId="0"/>
      <p:bldP spid="150560"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ED8FF"/>
        </a:solidFill>
        <a:effectLst/>
      </p:bgPr>
    </p:bg>
    <p:spTree>
      <p:nvGrpSpPr>
        <p:cNvPr id="1" name=""/>
        <p:cNvGrpSpPr/>
        <p:nvPr/>
      </p:nvGrpSpPr>
      <p:grpSpPr>
        <a:xfrm>
          <a:off x="0" y="0"/>
          <a:ext cx="0" cy="0"/>
          <a:chOff x="0" y="0"/>
          <a:chExt cx="0" cy="0"/>
        </a:xfrm>
      </p:grpSpPr>
      <p:grpSp>
        <p:nvGrpSpPr>
          <p:cNvPr id="6" name="Group 6"/>
          <p:cNvGrpSpPr/>
          <p:nvPr/>
        </p:nvGrpSpPr>
        <p:grpSpPr>
          <a:xfrm>
            <a:off x="10684601" y="3383118"/>
            <a:ext cx="6574699" cy="3102187"/>
            <a:chOff x="0" y="386715"/>
            <a:chExt cx="8766265" cy="4136250"/>
          </a:xfrm>
        </p:grpSpPr>
        <p:sp>
          <p:nvSpPr>
            <p:cNvPr id="7" name="TextBox 7"/>
            <p:cNvSpPr txBox="1"/>
            <p:nvPr/>
          </p:nvSpPr>
          <p:spPr>
            <a:xfrm>
              <a:off x="942279" y="3767886"/>
              <a:ext cx="6881709" cy="755079"/>
            </a:xfrm>
            <a:prstGeom prst="rect">
              <a:avLst/>
            </a:prstGeom>
          </p:spPr>
          <p:txBody>
            <a:bodyPr lIns="0" tIns="0" rIns="0" bIns="0" rtlCol="0" anchor="t">
              <a:spAutoFit/>
            </a:bodyPr>
            <a:lstStyle/>
            <a:p>
              <a:pPr algn="ctr">
                <a:lnSpc>
                  <a:spcPts val="4760"/>
                </a:lnSpc>
              </a:pPr>
              <a:r>
                <a:rPr lang="en-US" sz="3400" dirty="0" smtClean="0">
                  <a:solidFill>
                    <a:srgbClr val="494949"/>
                  </a:solidFill>
                  <a:latin typeface="Quicksand"/>
                </a:rPr>
                <a:t>ĐV </a:t>
              </a:r>
              <a:r>
                <a:rPr lang="en-US" sz="3400" dirty="0" err="1" smtClean="0">
                  <a:solidFill>
                    <a:srgbClr val="494949"/>
                  </a:solidFill>
                  <a:latin typeface="Quicksand"/>
                </a:rPr>
                <a:t>không</a:t>
              </a:r>
              <a:r>
                <a:rPr lang="en-US" sz="3400" dirty="0" smtClean="0">
                  <a:solidFill>
                    <a:srgbClr val="494949"/>
                  </a:solidFill>
                  <a:latin typeface="Quicksand"/>
                </a:rPr>
                <a:t> </a:t>
              </a:r>
              <a:r>
                <a:rPr lang="en-US" sz="3400" dirty="0" err="1" smtClean="0">
                  <a:solidFill>
                    <a:srgbClr val="494949"/>
                  </a:solidFill>
                  <a:latin typeface="Quicksand"/>
                </a:rPr>
                <a:t>xương</a:t>
              </a:r>
              <a:r>
                <a:rPr lang="en-US" sz="3400" dirty="0" smtClean="0">
                  <a:solidFill>
                    <a:srgbClr val="494949"/>
                  </a:solidFill>
                  <a:latin typeface="Quicksand"/>
                </a:rPr>
                <a:t> </a:t>
              </a:r>
              <a:r>
                <a:rPr lang="en-US" sz="3400" dirty="0" err="1" smtClean="0">
                  <a:solidFill>
                    <a:srgbClr val="494949"/>
                  </a:solidFill>
                  <a:latin typeface="Quicksand"/>
                </a:rPr>
                <a:t>sống</a:t>
              </a:r>
              <a:endParaRPr lang="en-US" sz="3400" dirty="0">
                <a:solidFill>
                  <a:srgbClr val="494949"/>
                </a:solidFill>
                <a:latin typeface="Quicksand"/>
              </a:endParaRPr>
            </a:p>
          </p:txBody>
        </p:sp>
        <p:sp>
          <p:nvSpPr>
            <p:cNvPr id="8" name="TextBox 8"/>
            <p:cNvSpPr txBox="1"/>
            <p:nvPr/>
          </p:nvSpPr>
          <p:spPr>
            <a:xfrm>
              <a:off x="0" y="386715"/>
              <a:ext cx="8766265" cy="3744615"/>
            </a:xfrm>
            <a:prstGeom prst="rect">
              <a:avLst/>
            </a:prstGeom>
          </p:spPr>
          <p:txBody>
            <a:bodyPr lIns="0" tIns="0" rIns="0" bIns="0" rtlCol="0" anchor="t">
              <a:spAutoFit/>
            </a:bodyPr>
            <a:lstStyle/>
            <a:p>
              <a:pPr algn="ctr">
                <a:lnSpc>
                  <a:spcPts val="7260"/>
                </a:lnSpc>
              </a:pPr>
              <a:r>
                <a:rPr lang="en-US" sz="6050" dirty="0" err="1" smtClean="0">
                  <a:solidFill>
                    <a:srgbClr val="494949"/>
                  </a:solidFill>
                  <a:latin typeface="Dekko"/>
                </a:rPr>
                <a:t>Có</a:t>
              </a:r>
              <a:r>
                <a:rPr lang="en-US" sz="6050" dirty="0" smtClean="0">
                  <a:solidFill>
                    <a:srgbClr val="494949"/>
                  </a:solidFill>
                  <a:latin typeface="Dekko"/>
                </a:rPr>
                <a:t> </a:t>
              </a:r>
              <a:r>
                <a:rPr lang="en-US" sz="6050" dirty="0" err="1" smtClean="0">
                  <a:solidFill>
                    <a:srgbClr val="494949"/>
                  </a:solidFill>
                  <a:latin typeface="Dekko"/>
                </a:rPr>
                <a:t>sự</a:t>
              </a:r>
              <a:r>
                <a:rPr lang="en-US" sz="6050" dirty="0" smtClean="0">
                  <a:solidFill>
                    <a:srgbClr val="494949"/>
                  </a:solidFill>
                  <a:latin typeface="Dekko"/>
                </a:rPr>
                <a:t> </a:t>
              </a:r>
              <a:r>
                <a:rPr lang="en-US" sz="6050" dirty="0" err="1" smtClean="0">
                  <a:solidFill>
                    <a:srgbClr val="494949"/>
                  </a:solidFill>
                  <a:latin typeface="Dekko"/>
                </a:rPr>
                <a:t>đa</a:t>
              </a:r>
              <a:r>
                <a:rPr lang="en-US" sz="6050" dirty="0" smtClean="0">
                  <a:solidFill>
                    <a:srgbClr val="494949"/>
                  </a:solidFill>
                  <a:latin typeface="Dekko"/>
                </a:rPr>
                <a:t> </a:t>
              </a:r>
              <a:r>
                <a:rPr lang="en-US" sz="6050" dirty="0" err="1" smtClean="0">
                  <a:solidFill>
                    <a:srgbClr val="494949"/>
                  </a:solidFill>
                  <a:latin typeface="Dekko"/>
                </a:rPr>
                <a:t>dạng</a:t>
              </a:r>
              <a:r>
                <a:rPr lang="en-US" sz="6050" dirty="0" smtClean="0">
                  <a:solidFill>
                    <a:srgbClr val="494949"/>
                  </a:solidFill>
                  <a:latin typeface="Dekko"/>
                </a:rPr>
                <a:t> </a:t>
              </a:r>
              <a:r>
                <a:rPr lang="en-US" sz="6050" dirty="0" err="1" smtClean="0">
                  <a:solidFill>
                    <a:srgbClr val="494949"/>
                  </a:solidFill>
                  <a:latin typeface="Dekko"/>
                </a:rPr>
                <a:t>về</a:t>
              </a:r>
              <a:r>
                <a:rPr lang="en-US" sz="6050" dirty="0" smtClean="0">
                  <a:solidFill>
                    <a:srgbClr val="494949"/>
                  </a:solidFill>
                  <a:latin typeface="Dekko"/>
                </a:rPr>
                <a:t> </a:t>
              </a:r>
              <a:r>
                <a:rPr lang="en-US" sz="6050" dirty="0" err="1" smtClean="0">
                  <a:solidFill>
                    <a:srgbClr val="494949"/>
                  </a:solidFill>
                  <a:latin typeface="Dekko"/>
                </a:rPr>
                <a:t>hình</a:t>
              </a:r>
              <a:r>
                <a:rPr lang="en-US" sz="6050" dirty="0" smtClean="0">
                  <a:solidFill>
                    <a:srgbClr val="494949"/>
                  </a:solidFill>
                  <a:latin typeface="Dekko"/>
                </a:rPr>
                <a:t> </a:t>
              </a:r>
              <a:r>
                <a:rPr lang="en-US" sz="6050" dirty="0" err="1" smtClean="0">
                  <a:solidFill>
                    <a:srgbClr val="494949"/>
                  </a:solidFill>
                  <a:latin typeface="Dekko"/>
                </a:rPr>
                <a:t>dạng</a:t>
              </a:r>
              <a:r>
                <a:rPr lang="en-US" sz="6050" dirty="0" smtClean="0">
                  <a:solidFill>
                    <a:srgbClr val="494949"/>
                  </a:solidFill>
                  <a:latin typeface="Dekko"/>
                </a:rPr>
                <a:t>, </a:t>
              </a:r>
              <a:r>
                <a:rPr lang="en-US" sz="6050" dirty="0" err="1" smtClean="0">
                  <a:solidFill>
                    <a:srgbClr val="494949"/>
                  </a:solidFill>
                  <a:latin typeface="Dekko"/>
                </a:rPr>
                <a:t>số</a:t>
              </a:r>
              <a:r>
                <a:rPr lang="en-US" sz="6050" dirty="0" smtClean="0">
                  <a:solidFill>
                    <a:srgbClr val="494949"/>
                  </a:solidFill>
                  <a:latin typeface="Dekko"/>
                </a:rPr>
                <a:t> </a:t>
              </a:r>
              <a:r>
                <a:rPr lang="en-US" sz="6050" dirty="0" err="1" smtClean="0">
                  <a:solidFill>
                    <a:srgbClr val="494949"/>
                  </a:solidFill>
                  <a:latin typeface="Dekko"/>
                </a:rPr>
                <a:t>lượng</a:t>
              </a:r>
              <a:r>
                <a:rPr lang="en-US" sz="6050" dirty="0" smtClean="0">
                  <a:solidFill>
                    <a:srgbClr val="494949"/>
                  </a:solidFill>
                  <a:latin typeface="Dekko"/>
                </a:rPr>
                <a:t>, </a:t>
              </a:r>
              <a:r>
                <a:rPr lang="en-US" sz="6050" dirty="0" err="1" smtClean="0">
                  <a:solidFill>
                    <a:srgbClr val="494949"/>
                  </a:solidFill>
                  <a:latin typeface="Dekko"/>
                </a:rPr>
                <a:t>lối</a:t>
              </a:r>
              <a:r>
                <a:rPr lang="en-US" sz="6050" dirty="0" smtClean="0">
                  <a:solidFill>
                    <a:srgbClr val="494949"/>
                  </a:solidFill>
                  <a:latin typeface="Dekko"/>
                </a:rPr>
                <a:t> </a:t>
              </a:r>
              <a:r>
                <a:rPr lang="en-US" sz="6050" dirty="0" err="1" smtClean="0">
                  <a:solidFill>
                    <a:srgbClr val="494949"/>
                  </a:solidFill>
                  <a:latin typeface="Dekko"/>
                </a:rPr>
                <a:t>sống</a:t>
              </a:r>
              <a:endParaRPr lang="en-US" sz="6050" dirty="0">
                <a:solidFill>
                  <a:srgbClr val="494949"/>
                </a:solidFill>
                <a:latin typeface="Dekko"/>
              </a:endParaRPr>
            </a:p>
          </p:txBody>
        </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603370" y="1956250"/>
            <a:ext cx="841010" cy="917769"/>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944959" y="7087238"/>
            <a:ext cx="841010" cy="917769"/>
          </a:xfrm>
          <a:prstGeom prst="rect">
            <a:avLst/>
          </a:prstGeom>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179377"/>
            <a:ext cx="4773798" cy="357609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16087" y="4787348"/>
            <a:ext cx="6856586" cy="460676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3370" y="2805530"/>
            <a:ext cx="3236913" cy="148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barn(inVertical)">
                                      <p:cBhvr>
                                        <p:cTn id="12" dur="500"/>
                                        <p:tgtEl>
                                          <p:spTgt spid="307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7281" name="Group 65"/>
          <p:cNvGraphicFramePr>
            <a:graphicFrameLocks noGrp="1"/>
          </p:cNvGraphicFramePr>
          <p:nvPr>
            <p:ph/>
          </p:nvPr>
        </p:nvGraphicFramePr>
        <p:xfrm>
          <a:off x="914400" y="411958"/>
          <a:ext cx="16459200" cy="9532145"/>
        </p:xfrm>
        <a:graphic>
          <a:graphicData uri="http://schemas.openxmlformats.org/drawingml/2006/table">
            <a:tbl>
              <a:tblPr/>
              <a:tblGrid>
                <a:gridCol w="54864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gridCol w="4876800">
                  <a:extLst>
                    <a:ext uri="{9D8B030D-6E8A-4147-A177-3AD203B41FA5}">
                      <a16:colId xmlns:a16="http://schemas.microsoft.com/office/drawing/2014/main" val="20002"/>
                    </a:ext>
                  </a:extLst>
                </a:gridCol>
              </a:tblGrid>
              <a:tr h="1073945">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200" b="0" i="0" u="none" strike="noStrike" cap="none" normalizeH="0" baseline="0" smtClean="0">
                          <a:ln>
                            <a:noFill/>
                          </a:ln>
                          <a:solidFill>
                            <a:srgbClr val="0000FF"/>
                          </a:solidFill>
                          <a:effectLst/>
                          <a:latin typeface="Arial" charset="0"/>
                        </a:rPr>
                        <a:t>Lớp Giáp xác</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4200" b="0" i="0" u="none" strike="noStrike" cap="none" normalizeH="0" baseline="0" smtClean="0">
                          <a:ln>
                            <a:noFill/>
                          </a:ln>
                          <a:solidFill>
                            <a:srgbClr val="0000FF"/>
                          </a:solidFill>
                          <a:effectLst/>
                          <a:latin typeface="Arial" charset="0"/>
                        </a:rPr>
                        <a:t>Lớp hình nhện</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4200" b="0" i="0" u="none" strike="noStrike" cap="none" normalizeH="0" baseline="0" smtClean="0">
                          <a:ln>
                            <a:noFill/>
                          </a:ln>
                          <a:solidFill>
                            <a:srgbClr val="0000FF"/>
                          </a:solidFill>
                          <a:effectLst/>
                          <a:latin typeface="Arial" charset="0"/>
                        </a:rPr>
                        <a:t>Lớp sâu bọ</a:t>
                      </a: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458200">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4200" b="0" i="0" u="none" strike="noStrike" cap="none" normalizeH="0" baseline="0" smtClean="0">
                        <a:ln>
                          <a:noFill/>
                        </a:ln>
                        <a:solidFill>
                          <a:schemeClr val="tx1"/>
                        </a:solidFill>
                        <a:effectLst/>
                        <a:latin typeface="Arial" charset="0"/>
                      </a:endParaRP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4200" b="0" i="0" u="none" strike="noStrike" cap="none" normalizeH="0" baseline="0" smtClean="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sz="2800">
                          <a:solidFill>
                            <a:schemeClr val="tx1"/>
                          </a:solidFill>
                          <a:latin typeface="Arial" charset="0"/>
                        </a:defRPr>
                      </a:lvl1pPr>
                      <a:lvl2pPr marL="742950" indent="-285750" eaLnBrk="0" hangingPunct="0">
                        <a:spcBef>
                          <a:spcPct val="20000"/>
                        </a:spcBef>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defRPr>
                          <a:solidFill>
                            <a:schemeClr val="tx1"/>
                          </a:solidFill>
                          <a:latin typeface="Arial" charset="0"/>
                        </a:defRPr>
                      </a:lvl4pPr>
                      <a:lvl5pPr marL="2057400" indent="-228600" eaLnBrk="0" hangingPunct="0">
                        <a:spcBef>
                          <a:spcPct val="20000"/>
                        </a:spcBef>
                        <a:defRPr>
                          <a:solidFill>
                            <a:schemeClr val="tx1"/>
                          </a:solidFill>
                          <a:latin typeface="Arial" charset="0"/>
                        </a:defRPr>
                      </a:lvl5pPr>
                      <a:lvl6pPr marL="2514600" indent="-228600" eaLnBrk="0" fontAlgn="base" hangingPunct="0">
                        <a:spcBef>
                          <a:spcPct val="20000"/>
                        </a:spcBef>
                        <a:spcAft>
                          <a:spcPct val="0"/>
                        </a:spcAft>
                        <a:defRPr>
                          <a:solidFill>
                            <a:schemeClr val="tx1"/>
                          </a:solidFill>
                          <a:latin typeface="Arial" charset="0"/>
                        </a:defRPr>
                      </a:lvl6pPr>
                      <a:lvl7pPr marL="2971800" indent="-228600" eaLnBrk="0" fontAlgn="base" hangingPunct="0">
                        <a:spcBef>
                          <a:spcPct val="20000"/>
                        </a:spcBef>
                        <a:spcAft>
                          <a:spcPct val="0"/>
                        </a:spcAft>
                        <a:defRPr>
                          <a:solidFill>
                            <a:schemeClr val="tx1"/>
                          </a:solidFill>
                          <a:latin typeface="Arial" charset="0"/>
                        </a:defRPr>
                      </a:lvl7pPr>
                      <a:lvl8pPr marL="3429000" indent="-228600" eaLnBrk="0" fontAlgn="base" hangingPunct="0">
                        <a:spcBef>
                          <a:spcPct val="20000"/>
                        </a:spcBef>
                        <a:spcAft>
                          <a:spcPct val="0"/>
                        </a:spcAft>
                        <a:defRPr>
                          <a:solidFill>
                            <a:schemeClr val="tx1"/>
                          </a:solidFill>
                          <a:latin typeface="Arial" charset="0"/>
                        </a:defRPr>
                      </a:lvl8pPr>
                      <a:lvl9pPr marL="3886200" indent="-228600" eaLnBrk="0" fontAlgn="base" hangingPunct="0">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altLang="en-US" sz="4200" b="0" i="0" u="none" strike="noStrike" cap="none" normalizeH="0" baseline="0" smtClean="0">
                        <a:ln>
                          <a:noFill/>
                        </a:ln>
                        <a:solidFill>
                          <a:schemeClr val="tx1"/>
                        </a:solidFill>
                        <a:effectLst/>
                        <a:latin typeface="Arial"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pSp>
        <p:nvGrpSpPr>
          <p:cNvPr id="137236" name="Group 20"/>
          <p:cNvGrpSpPr>
            <a:grpSpLocks/>
          </p:cNvGrpSpPr>
          <p:nvPr/>
        </p:nvGrpSpPr>
        <p:grpSpPr bwMode="auto">
          <a:xfrm>
            <a:off x="6613527" y="1485900"/>
            <a:ext cx="6035674" cy="2743200"/>
            <a:chOff x="4488" y="833"/>
            <a:chExt cx="1584" cy="655"/>
          </a:xfrm>
        </p:grpSpPr>
        <p:pic>
          <p:nvPicPr>
            <p:cNvPr id="29733" name="Picture 21"/>
            <p:cNvPicPr>
              <a:picLocks noChangeAspect="1" noChangeArrowheads="1"/>
            </p:cNvPicPr>
            <p:nvPr/>
          </p:nvPicPr>
          <p:blipFill>
            <a:blip r:embed="rId2"/>
            <a:srcRect/>
            <a:stretch>
              <a:fillRect/>
            </a:stretch>
          </p:blipFill>
          <p:spPr bwMode="auto">
            <a:xfrm>
              <a:off x="4488" y="864"/>
              <a:ext cx="1584" cy="624"/>
            </a:xfrm>
            <a:prstGeom prst="rect">
              <a:avLst/>
            </a:prstGeom>
            <a:noFill/>
            <a:ln w="9525">
              <a:noFill/>
              <a:miter lim="800000"/>
              <a:headEnd/>
              <a:tailEnd/>
            </a:ln>
          </p:spPr>
        </p:pic>
        <p:sp>
          <p:nvSpPr>
            <p:cNvPr id="29734" name="Rectangle 22"/>
            <p:cNvSpPr>
              <a:spLocks noChangeArrowheads="1"/>
            </p:cNvSpPr>
            <p:nvPr/>
          </p:nvSpPr>
          <p:spPr bwMode="auto">
            <a:xfrm>
              <a:off x="5344" y="833"/>
              <a:ext cx="648" cy="180"/>
            </a:xfrm>
            <a:prstGeom prst="rect">
              <a:avLst/>
            </a:prstGeom>
            <a:noFill/>
            <a:ln w="9525">
              <a:noFill/>
              <a:miter lim="800000"/>
              <a:headEnd/>
              <a:tailEnd/>
            </a:ln>
          </p:spPr>
          <p:txBody>
            <a:bodyPr>
              <a:spAutoFit/>
            </a:bodyPr>
            <a:lstStyle/>
            <a:p>
              <a:r>
                <a:rPr lang="en-US" altLang="en-US" sz="4300" b="1">
                  <a:solidFill>
                    <a:srgbClr val="FF0000"/>
                  </a:solidFill>
                  <a:latin typeface=".VnTime" pitchFamily="34" charset="0"/>
                </a:rPr>
                <a:t>Ve bß</a:t>
              </a:r>
            </a:p>
          </p:txBody>
        </p:sp>
      </p:grpSp>
      <p:grpSp>
        <p:nvGrpSpPr>
          <p:cNvPr id="137242" name="Group 26"/>
          <p:cNvGrpSpPr>
            <a:grpSpLocks/>
          </p:cNvGrpSpPr>
          <p:nvPr/>
        </p:nvGrpSpPr>
        <p:grpSpPr bwMode="auto">
          <a:xfrm>
            <a:off x="914400" y="7200900"/>
            <a:ext cx="5334000" cy="2562163"/>
            <a:chOff x="0" y="2880"/>
            <a:chExt cx="1440" cy="1634"/>
          </a:xfrm>
        </p:grpSpPr>
        <p:pic>
          <p:nvPicPr>
            <p:cNvPr id="29731" name="Picture 27" descr="cua"/>
            <p:cNvPicPr>
              <a:picLocks noChangeAspect="1" noChangeArrowheads="1"/>
            </p:cNvPicPr>
            <p:nvPr/>
          </p:nvPicPr>
          <p:blipFill>
            <a:blip r:embed="rId3"/>
            <a:srcRect/>
            <a:stretch>
              <a:fillRect/>
            </a:stretch>
          </p:blipFill>
          <p:spPr bwMode="auto">
            <a:xfrm>
              <a:off x="0" y="2880"/>
              <a:ext cx="1440" cy="1170"/>
            </a:xfrm>
            <a:prstGeom prst="rect">
              <a:avLst/>
            </a:prstGeom>
            <a:noFill/>
            <a:ln w="9525">
              <a:noFill/>
              <a:miter lim="800000"/>
              <a:headEnd/>
              <a:tailEnd/>
            </a:ln>
          </p:spPr>
        </p:pic>
        <p:sp>
          <p:nvSpPr>
            <p:cNvPr id="29732" name="Text Box 28"/>
            <p:cNvSpPr txBox="1">
              <a:spLocks noChangeArrowheads="1"/>
            </p:cNvSpPr>
            <p:nvPr/>
          </p:nvSpPr>
          <p:spPr bwMode="auto">
            <a:xfrm>
              <a:off x="0" y="4033"/>
              <a:ext cx="1440" cy="481"/>
            </a:xfrm>
            <a:prstGeom prst="rect">
              <a:avLst/>
            </a:prstGeom>
            <a:solidFill>
              <a:schemeClr val="tx1"/>
            </a:solidFill>
            <a:ln w="9525">
              <a:noFill/>
              <a:miter lim="800000"/>
              <a:headEnd/>
              <a:tailEnd/>
            </a:ln>
          </p:spPr>
          <p:txBody>
            <a:bodyPr>
              <a:spAutoFit/>
            </a:bodyPr>
            <a:lstStyle/>
            <a:p>
              <a:pPr algn="ctr"/>
              <a:r>
                <a:rPr lang="en-US" altLang="en-US" sz="4300" b="1">
                  <a:solidFill>
                    <a:schemeClr val="bg1"/>
                  </a:solidFill>
                  <a:latin typeface="Times New Roman" pitchFamily="18" charset="0"/>
                </a:rPr>
                <a:t>Cua biển </a:t>
              </a:r>
            </a:p>
          </p:txBody>
        </p:sp>
      </p:grpSp>
      <p:grpSp>
        <p:nvGrpSpPr>
          <p:cNvPr id="137253" name="Group 37"/>
          <p:cNvGrpSpPr>
            <a:grpSpLocks/>
          </p:cNvGrpSpPr>
          <p:nvPr/>
        </p:nvGrpSpPr>
        <p:grpSpPr bwMode="auto">
          <a:xfrm>
            <a:off x="12649200" y="1485900"/>
            <a:ext cx="4724400" cy="3643048"/>
            <a:chOff x="2352" y="336"/>
            <a:chExt cx="1296" cy="1271"/>
          </a:xfrm>
        </p:grpSpPr>
        <p:pic>
          <p:nvPicPr>
            <p:cNvPr id="29729" name="Picture 38" descr="moi2"/>
            <p:cNvPicPr>
              <a:picLocks noChangeAspect="1" noChangeArrowheads="1"/>
            </p:cNvPicPr>
            <p:nvPr/>
          </p:nvPicPr>
          <p:blipFill>
            <a:blip r:embed="rId4"/>
            <a:srcRect/>
            <a:stretch>
              <a:fillRect/>
            </a:stretch>
          </p:blipFill>
          <p:spPr bwMode="auto">
            <a:xfrm>
              <a:off x="2352" y="336"/>
              <a:ext cx="1296" cy="987"/>
            </a:xfrm>
            <a:prstGeom prst="rect">
              <a:avLst/>
            </a:prstGeom>
            <a:noFill/>
            <a:ln w="9525">
              <a:noFill/>
              <a:miter lim="800000"/>
              <a:headEnd/>
              <a:tailEnd/>
            </a:ln>
          </p:spPr>
        </p:pic>
        <p:sp>
          <p:nvSpPr>
            <p:cNvPr id="29730" name="Text Box 39"/>
            <p:cNvSpPr txBox="1">
              <a:spLocks noChangeArrowheads="1"/>
            </p:cNvSpPr>
            <p:nvPr/>
          </p:nvSpPr>
          <p:spPr bwMode="auto">
            <a:xfrm>
              <a:off x="2352" y="1344"/>
              <a:ext cx="1248" cy="263"/>
            </a:xfrm>
            <a:prstGeom prst="rect">
              <a:avLst/>
            </a:prstGeom>
            <a:solidFill>
              <a:schemeClr val="accent1"/>
            </a:solidFill>
            <a:ln w="9525">
              <a:noFill/>
              <a:miter lim="800000"/>
              <a:headEnd/>
              <a:tailEnd/>
            </a:ln>
          </p:spPr>
          <p:txBody>
            <a:bodyPr>
              <a:spAutoFit/>
            </a:bodyPr>
            <a:lstStyle/>
            <a:p>
              <a:pPr algn="ctr"/>
              <a:r>
                <a:rPr lang="en-US" altLang="en-US" sz="4300" b="1">
                  <a:solidFill>
                    <a:srgbClr val="CC3300"/>
                  </a:solidFill>
                  <a:latin typeface="Times New Roman" pitchFamily="18" charset="0"/>
                </a:rPr>
                <a:t>mối</a:t>
              </a:r>
            </a:p>
          </p:txBody>
        </p:sp>
      </p:grpSp>
      <p:grpSp>
        <p:nvGrpSpPr>
          <p:cNvPr id="137256" name="Group 40"/>
          <p:cNvGrpSpPr>
            <a:grpSpLocks/>
          </p:cNvGrpSpPr>
          <p:nvPr/>
        </p:nvGrpSpPr>
        <p:grpSpPr bwMode="auto">
          <a:xfrm>
            <a:off x="12496800" y="6858001"/>
            <a:ext cx="4724400" cy="3173243"/>
            <a:chOff x="0" y="1440"/>
            <a:chExt cx="1344" cy="1309"/>
          </a:xfrm>
        </p:grpSpPr>
        <p:pic>
          <p:nvPicPr>
            <p:cNvPr id="29727" name="Picture 41" descr="untitled"/>
            <p:cNvPicPr>
              <a:picLocks noChangeAspect="1" noChangeArrowheads="1"/>
            </p:cNvPicPr>
            <p:nvPr/>
          </p:nvPicPr>
          <p:blipFill>
            <a:blip r:embed="rId5"/>
            <a:srcRect/>
            <a:stretch>
              <a:fillRect/>
            </a:stretch>
          </p:blipFill>
          <p:spPr bwMode="auto">
            <a:xfrm>
              <a:off x="0" y="1440"/>
              <a:ext cx="1344" cy="1008"/>
            </a:xfrm>
            <a:prstGeom prst="rect">
              <a:avLst/>
            </a:prstGeom>
            <a:solidFill>
              <a:schemeClr val="accent1"/>
            </a:solidFill>
            <a:ln w="9525">
              <a:noFill/>
              <a:miter lim="800000"/>
              <a:headEnd/>
              <a:tailEnd/>
            </a:ln>
          </p:spPr>
        </p:pic>
        <p:sp>
          <p:nvSpPr>
            <p:cNvPr id="137258" name="Text Box 42"/>
            <p:cNvSpPr txBox="1">
              <a:spLocks noChangeArrowheads="1"/>
            </p:cNvSpPr>
            <p:nvPr/>
          </p:nvSpPr>
          <p:spPr bwMode="auto">
            <a:xfrm>
              <a:off x="0" y="2394"/>
              <a:ext cx="1344" cy="355"/>
            </a:xfrm>
            <a:prstGeom prst="rect">
              <a:avLst/>
            </a:prstGeom>
            <a:solidFill>
              <a:schemeClr val="accent1"/>
            </a:solidFill>
            <a:ln>
              <a:noFill/>
            </a:ln>
            <a:effectLst/>
            <a:extLst/>
          </p:spPr>
          <p:txBody>
            <a:bodyPr>
              <a:spAutoFit/>
            </a:bodyPr>
            <a:lstStyle>
              <a:lvl1pPr eaLnBrk="0" hangingPunct="0">
                <a:defRPr sz="4800">
                  <a:solidFill>
                    <a:schemeClr val="tx2"/>
                  </a:solidFill>
                  <a:latin typeface="Times New Roman" pitchFamily="18" charset="0"/>
                </a:defRPr>
              </a:lvl1pPr>
              <a:lvl2pPr marL="742950" indent="-285750" eaLnBrk="0" hangingPunct="0">
                <a:defRPr sz="4800">
                  <a:solidFill>
                    <a:schemeClr val="tx2"/>
                  </a:solidFill>
                  <a:latin typeface="Times New Roman" pitchFamily="18" charset="0"/>
                </a:defRPr>
              </a:lvl2pPr>
              <a:lvl3pPr marL="1143000" indent="-228600" eaLnBrk="0" hangingPunct="0">
                <a:defRPr sz="4800">
                  <a:solidFill>
                    <a:schemeClr val="tx2"/>
                  </a:solidFill>
                  <a:latin typeface="Times New Roman" pitchFamily="18" charset="0"/>
                </a:defRPr>
              </a:lvl3pPr>
              <a:lvl4pPr marL="1600200" indent="-228600" eaLnBrk="0" hangingPunct="0">
                <a:defRPr sz="4800">
                  <a:solidFill>
                    <a:schemeClr val="tx2"/>
                  </a:solidFill>
                  <a:latin typeface="Times New Roman" pitchFamily="18" charset="0"/>
                </a:defRPr>
              </a:lvl4pPr>
              <a:lvl5pPr marL="2057400" indent="-228600" eaLnBrk="0" hangingPunct="0">
                <a:defRPr sz="4800">
                  <a:solidFill>
                    <a:schemeClr val="tx2"/>
                  </a:solidFill>
                  <a:latin typeface="Times New Roman" pitchFamily="18" charset="0"/>
                </a:defRPr>
              </a:lvl5pPr>
              <a:lvl6pPr marL="2514600" indent="-228600" eaLnBrk="0" fontAlgn="base" hangingPunct="0">
                <a:spcBef>
                  <a:spcPct val="0"/>
                </a:spcBef>
                <a:spcAft>
                  <a:spcPct val="0"/>
                </a:spcAft>
                <a:defRPr sz="4800">
                  <a:solidFill>
                    <a:schemeClr val="tx2"/>
                  </a:solidFill>
                  <a:latin typeface="Times New Roman" pitchFamily="18" charset="0"/>
                </a:defRPr>
              </a:lvl6pPr>
              <a:lvl7pPr marL="2971800" indent="-228600" eaLnBrk="0" fontAlgn="base" hangingPunct="0">
                <a:spcBef>
                  <a:spcPct val="0"/>
                </a:spcBef>
                <a:spcAft>
                  <a:spcPct val="0"/>
                </a:spcAft>
                <a:defRPr sz="4800">
                  <a:solidFill>
                    <a:schemeClr val="tx2"/>
                  </a:solidFill>
                  <a:latin typeface="Times New Roman" pitchFamily="18" charset="0"/>
                </a:defRPr>
              </a:lvl7pPr>
              <a:lvl8pPr marL="3429000" indent="-228600" eaLnBrk="0" fontAlgn="base" hangingPunct="0">
                <a:spcBef>
                  <a:spcPct val="0"/>
                </a:spcBef>
                <a:spcAft>
                  <a:spcPct val="0"/>
                </a:spcAft>
                <a:defRPr sz="4800">
                  <a:solidFill>
                    <a:schemeClr val="tx2"/>
                  </a:solidFill>
                  <a:latin typeface="Times New Roman" pitchFamily="18" charset="0"/>
                </a:defRPr>
              </a:lvl8pPr>
              <a:lvl9pPr marL="3886200" indent="-228600" eaLnBrk="0" fontAlgn="base" hangingPunct="0">
                <a:spcBef>
                  <a:spcPct val="0"/>
                </a:spcBef>
                <a:spcAft>
                  <a:spcPct val="0"/>
                </a:spcAft>
                <a:defRPr sz="4800">
                  <a:solidFill>
                    <a:schemeClr val="tx2"/>
                  </a:solidFill>
                  <a:latin typeface="Times New Roman" pitchFamily="18" charset="0"/>
                </a:defRPr>
              </a:lvl9pPr>
            </a:lstStyle>
            <a:p>
              <a:pPr algn="ctr" eaLnBrk="1" hangingPunct="1">
                <a:defRPr/>
              </a:pPr>
              <a:r>
                <a:rPr lang="en-US" altLang="en-US" sz="5000" b="1">
                  <a:solidFill>
                    <a:srgbClr val="CC3300"/>
                  </a:solidFill>
                  <a:effectLst>
                    <a:outerShdw blurRad="38100" dist="38100" dir="2700000" algn="tl">
                      <a:srgbClr val="000000"/>
                    </a:outerShdw>
                  </a:effectLst>
                </a:rPr>
                <a:t>Gián</a:t>
              </a:r>
            </a:p>
          </p:txBody>
        </p:sp>
      </p:grpSp>
      <p:grpSp>
        <p:nvGrpSpPr>
          <p:cNvPr id="137271" name="Group 55"/>
          <p:cNvGrpSpPr>
            <a:grpSpLocks/>
          </p:cNvGrpSpPr>
          <p:nvPr/>
        </p:nvGrpSpPr>
        <p:grpSpPr bwMode="auto">
          <a:xfrm>
            <a:off x="1066800" y="4572001"/>
            <a:ext cx="5181600" cy="2610787"/>
            <a:chOff x="1728" y="1060"/>
            <a:chExt cx="1776" cy="1845"/>
          </a:xfrm>
        </p:grpSpPr>
        <p:pic>
          <p:nvPicPr>
            <p:cNvPr id="29723" name="Picture 56" descr="giapxac"/>
            <p:cNvPicPr>
              <a:picLocks noChangeAspect="1" noChangeArrowheads="1"/>
            </p:cNvPicPr>
            <p:nvPr/>
          </p:nvPicPr>
          <p:blipFill>
            <a:blip r:embed="rId6"/>
            <a:srcRect/>
            <a:stretch>
              <a:fillRect/>
            </a:stretch>
          </p:blipFill>
          <p:spPr bwMode="auto">
            <a:xfrm>
              <a:off x="1728" y="1060"/>
              <a:ext cx="1776" cy="1696"/>
            </a:xfrm>
            <a:prstGeom prst="rect">
              <a:avLst/>
            </a:prstGeom>
            <a:noFill/>
            <a:ln w="9525">
              <a:noFill/>
              <a:miter lim="800000"/>
              <a:headEnd/>
              <a:tailEnd/>
            </a:ln>
          </p:spPr>
        </p:pic>
        <p:sp>
          <p:nvSpPr>
            <p:cNvPr id="137273" name="Text Box 57"/>
            <p:cNvSpPr txBox="1">
              <a:spLocks noChangeArrowheads="1"/>
            </p:cNvSpPr>
            <p:nvPr/>
          </p:nvSpPr>
          <p:spPr bwMode="auto">
            <a:xfrm>
              <a:off x="2831" y="2448"/>
              <a:ext cx="587" cy="457"/>
            </a:xfrm>
            <a:prstGeom prst="rect">
              <a:avLst/>
            </a:prstGeom>
            <a:noFill/>
            <a:ln>
              <a:noFill/>
            </a:ln>
            <a:effectLst/>
            <a:extLst/>
          </p:spPr>
          <p:txBody>
            <a:bodyPr>
              <a:spAutoFit/>
            </a:bodyPr>
            <a:lstStyle/>
            <a:p>
              <a:pPr>
                <a:defRPr/>
              </a:pPr>
              <a:r>
                <a:rPr lang="en-US" sz="3600">
                  <a:solidFill>
                    <a:schemeClr val="bg1"/>
                  </a:solidFill>
                  <a:effectLst>
                    <a:outerShdw blurRad="38100" dist="38100" dir="2700000" algn="tl">
                      <a:srgbClr val="C0C0C0"/>
                    </a:outerShdw>
                  </a:effectLst>
                </a:rPr>
                <a:t>KINL</a:t>
              </a:r>
            </a:p>
          </p:txBody>
        </p:sp>
      </p:grpSp>
      <p:grpSp>
        <p:nvGrpSpPr>
          <p:cNvPr id="137274" name="Group 58"/>
          <p:cNvGrpSpPr>
            <a:grpSpLocks/>
          </p:cNvGrpSpPr>
          <p:nvPr/>
        </p:nvGrpSpPr>
        <p:grpSpPr bwMode="auto">
          <a:xfrm>
            <a:off x="6553200" y="7200900"/>
            <a:ext cx="5638800" cy="2873262"/>
            <a:chOff x="1776" y="3072"/>
            <a:chExt cx="1359" cy="1307"/>
          </a:xfrm>
        </p:grpSpPr>
        <p:pic>
          <p:nvPicPr>
            <p:cNvPr id="29721" name="Picture 59" descr="nhendo"/>
            <p:cNvPicPr>
              <a:picLocks noChangeAspect="1" noChangeArrowheads="1"/>
            </p:cNvPicPr>
            <p:nvPr/>
          </p:nvPicPr>
          <p:blipFill>
            <a:blip r:embed="rId7"/>
            <a:srcRect/>
            <a:stretch>
              <a:fillRect/>
            </a:stretch>
          </p:blipFill>
          <p:spPr bwMode="auto">
            <a:xfrm>
              <a:off x="1776" y="3072"/>
              <a:ext cx="1359" cy="1140"/>
            </a:xfrm>
            <a:prstGeom prst="rect">
              <a:avLst/>
            </a:prstGeom>
            <a:noFill/>
            <a:ln w="9525">
              <a:noFill/>
              <a:miter lim="800000"/>
              <a:headEnd/>
              <a:tailEnd/>
            </a:ln>
          </p:spPr>
        </p:pic>
        <p:sp>
          <p:nvSpPr>
            <p:cNvPr id="29722" name="Text Box 60"/>
            <p:cNvSpPr txBox="1">
              <a:spLocks noChangeArrowheads="1"/>
            </p:cNvSpPr>
            <p:nvPr/>
          </p:nvSpPr>
          <p:spPr bwMode="auto">
            <a:xfrm>
              <a:off x="1776" y="4036"/>
              <a:ext cx="1344" cy="343"/>
            </a:xfrm>
            <a:prstGeom prst="rect">
              <a:avLst/>
            </a:prstGeom>
            <a:solidFill>
              <a:schemeClr val="tx2"/>
            </a:solidFill>
            <a:ln w="9525">
              <a:noFill/>
              <a:miter lim="800000"/>
              <a:headEnd/>
              <a:tailEnd/>
            </a:ln>
          </p:spPr>
          <p:txBody>
            <a:bodyPr>
              <a:spAutoFit/>
            </a:bodyPr>
            <a:lstStyle/>
            <a:p>
              <a:pPr algn="ctr"/>
              <a:r>
                <a:rPr lang="en-US" altLang="en-US" sz="4300" b="1">
                  <a:solidFill>
                    <a:schemeClr val="bg1"/>
                  </a:solidFill>
                  <a:latin typeface="Times New Roman" pitchFamily="18" charset="0"/>
                </a:rPr>
                <a:t>Nhện đỏ</a:t>
              </a:r>
            </a:p>
          </p:txBody>
        </p:sp>
      </p:grpSp>
      <p:grpSp>
        <p:nvGrpSpPr>
          <p:cNvPr id="29718" name="Group 61"/>
          <p:cNvGrpSpPr>
            <a:grpSpLocks/>
          </p:cNvGrpSpPr>
          <p:nvPr/>
        </p:nvGrpSpPr>
        <p:grpSpPr bwMode="auto">
          <a:xfrm>
            <a:off x="6553200" y="4457701"/>
            <a:ext cx="6248400" cy="2440273"/>
            <a:chOff x="3264" y="2230"/>
            <a:chExt cx="2784" cy="2090"/>
          </a:xfrm>
        </p:grpSpPr>
        <p:pic>
          <p:nvPicPr>
            <p:cNvPr id="29719" name="Picture 62" descr="cai ghe"/>
            <p:cNvPicPr>
              <a:picLocks noChangeAspect="1" noChangeArrowheads="1"/>
            </p:cNvPicPr>
            <p:nvPr/>
          </p:nvPicPr>
          <p:blipFill>
            <a:blip r:embed="rId8"/>
            <a:srcRect/>
            <a:stretch>
              <a:fillRect/>
            </a:stretch>
          </p:blipFill>
          <p:spPr bwMode="auto">
            <a:xfrm>
              <a:off x="3264" y="2230"/>
              <a:ext cx="2496" cy="2090"/>
            </a:xfrm>
            <a:prstGeom prst="rect">
              <a:avLst/>
            </a:prstGeom>
            <a:noFill/>
            <a:ln w="9525">
              <a:noFill/>
              <a:miter lim="800000"/>
              <a:headEnd/>
              <a:tailEnd/>
            </a:ln>
          </p:spPr>
        </p:pic>
        <p:sp>
          <p:nvSpPr>
            <p:cNvPr id="29720" name="Text Box 63"/>
            <p:cNvSpPr txBox="1">
              <a:spLocks noChangeArrowheads="1"/>
            </p:cNvSpPr>
            <p:nvPr/>
          </p:nvSpPr>
          <p:spPr bwMode="auto">
            <a:xfrm>
              <a:off x="4945" y="3982"/>
              <a:ext cx="1103" cy="316"/>
            </a:xfrm>
            <a:prstGeom prst="rect">
              <a:avLst/>
            </a:prstGeom>
            <a:noFill/>
            <a:ln w="9525">
              <a:noFill/>
              <a:miter lim="800000"/>
              <a:headEnd/>
              <a:tailEnd/>
            </a:ln>
          </p:spPr>
          <p:txBody>
            <a:bodyPr>
              <a:spAutoFit/>
            </a:bodyPr>
            <a:lstStyle/>
            <a:p>
              <a:r>
                <a:rPr lang="en-US" altLang="en-US" b="1">
                  <a:solidFill>
                    <a:srgbClr val="FF0000"/>
                  </a:solidFill>
                  <a:latin typeface="Times New Roman" pitchFamily="18" charset="0"/>
                </a:rPr>
                <a:t>CÁI GHẺ</a:t>
              </a:r>
            </a:p>
          </p:txBody>
        </p:sp>
      </p:grpSp>
      <p:grpSp>
        <p:nvGrpSpPr>
          <p:cNvPr id="150557" name="Group 29"/>
          <p:cNvGrpSpPr>
            <a:grpSpLocks/>
          </p:cNvGrpSpPr>
          <p:nvPr/>
        </p:nvGrpSpPr>
        <p:grpSpPr bwMode="auto">
          <a:xfrm>
            <a:off x="914400" y="1485900"/>
            <a:ext cx="5486400" cy="2971800"/>
            <a:chOff x="1872" y="3120"/>
            <a:chExt cx="1824" cy="1097"/>
          </a:xfrm>
        </p:grpSpPr>
        <p:pic>
          <p:nvPicPr>
            <p:cNvPr id="29740" name="Picture 30" descr="tổm rong"/>
            <p:cNvPicPr>
              <a:picLocks noChangeAspect="1" noChangeArrowheads="1"/>
            </p:cNvPicPr>
            <p:nvPr/>
          </p:nvPicPr>
          <p:blipFill>
            <a:blip r:embed="rId9"/>
            <a:srcRect/>
            <a:stretch>
              <a:fillRect/>
            </a:stretch>
          </p:blipFill>
          <p:spPr bwMode="auto">
            <a:xfrm>
              <a:off x="1872" y="3120"/>
              <a:ext cx="1824" cy="1097"/>
            </a:xfrm>
            <a:prstGeom prst="rect">
              <a:avLst/>
            </a:prstGeom>
            <a:solidFill>
              <a:schemeClr val="accent1"/>
            </a:solidFill>
            <a:ln w="9525">
              <a:noFill/>
              <a:miter lim="800000"/>
              <a:headEnd/>
              <a:tailEnd/>
            </a:ln>
          </p:spPr>
        </p:pic>
        <p:sp>
          <p:nvSpPr>
            <p:cNvPr id="150559" name="Text Box 31"/>
            <p:cNvSpPr txBox="1">
              <a:spLocks noChangeArrowheads="1"/>
            </p:cNvSpPr>
            <p:nvPr/>
          </p:nvSpPr>
          <p:spPr bwMode="auto">
            <a:xfrm>
              <a:off x="2977" y="3120"/>
              <a:ext cx="719" cy="278"/>
            </a:xfrm>
            <a:prstGeom prst="rect">
              <a:avLst/>
            </a:prstGeom>
            <a:solidFill>
              <a:schemeClr val="accent1"/>
            </a:solidFill>
            <a:ln>
              <a:noFill/>
            </a:ln>
            <a:effectLst/>
            <a:extLst/>
          </p:spPr>
          <p:txBody>
            <a:bodyPr>
              <a:spAutoFit/>
            </a:bodyPr>
            <a:lstStyle/>
            <a:p>
              <a:pPr>
                <a:defRPr/>
              </a:pPr>
              <a:r>
                <a:rPr lang="en-US" sz="4300" dirty="0" err="1">
                  <a:solidFill>
                    <a:srgbClr val="CC3300"/>
                  </a:solidFill>
                  <a:effectLst>
                    <a:outerShdw blurRad="38100" dist="38100" dir="2700000" algn="tl">
                      <a:srgbClr val="000000"/>
                    </a:outerShdw>
                  </a:effectLst>
                </a:rPr>
                <a:t>Tôm</a:t>
              </a:r>
              <a:endParaRPr lang="en-US" sz="4300" dirty="0">
                <a:solidFill>
                  <a:srgbClr val="CC3300"/>
                </a:solidFill>
                <a:effectLst>
                  <a:outerShdw blurRad="38100" dist="38100" dir="2700000" algn="tl">
                    <a:srgbClr val="000000"/>
                  </a:outerShdw>
                </a:effectLst>
              </a:endParaRPr>
            </a:p>
          </p:txBody>
        </p:sp>
      </p:grpSp>
    </p:spTree>
    <p:extLst>
      <p:ext uri="{BB962C8B-B14F-4D97-AF65-F5344CB8AC3E}">
        <p14:creationId xmlns:p14="http://schemas.microsoft.com/office/powerpoint/2010/main" val="38749681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137236"/>
                                        </p:tgtEl>
                                        <p:attrNameLst>
                                          <p:attrName>style.visibility</p:attrName>
                                        </p:attrNameLst>
                                      </p:cBhvr>
                                      <p:to>
                                        <p:strVal val="visible"/>
                                      </p:to>
                                    </p:set>
                                    <p:animEffect transition="in" filter="blinds(horizontal)">
                                      <p:cBhvr>
                                        <p:cTn id="7" dur="1000"/>
                                        <p:tgtEl>
                                          <p:spTgt spid="137236"/>
                                        </p:tgtEl>
                                      </p:cBhvr>
                                    </p:animEffect>
                                  </p:childTnLst>
                                </p:cTn>
                              </p:par>
                              <p:par>
                                <p:cTn id="8" presetID="3" presetClass="entr" presetSubtype="10" fill="hold" nodeType="withEffect">
                                  <p:stCondLst>
                                    <p:cond delay="0"/>
                                  </p:stCondLst>
                                  <p:childTnLst>
                                    <p:set>
                                      <p:cBhvr>
                                        <p:cTn id="9" dur="1" fill="hold">
                                          <p:stCondLst>
                                            <p:cond delay="0"/>
                                          </p:stCondLst>
                                        </p:cTn>
                                        <p:tgtEl>
                                          <p:spTgt spid="137242"/>
                                        </p:tgtEl>
                                        <p:attrNameLst>
                                          <p:attrName>style.visibility</p:attrName>
                                        </p:attrNameLst>
                                      </p:cBhvr>
                                      <p:to>
                                        <p:strVal val="visible"/>
                                      </p:to>
                                    </p:set>
                                    <p:animEffect transition="in" filter="blinds(horizontal)">
                                      <p:cBhvr>
                                        <p:cTn id="10" dur="1000"/>
                                        <p:tgtEl>
                                          <p:spTgt spid="137242"/>
                                        </p:tgtEl>
                                      </p:cBhvr>
                                    </p:animEffect>
                                  </p:childTnLst>
                                </p:cTn>
                              </p:par>
                              <p:par>
                                <p:cTn id="11" presetID="3" presetClass="entr" presetSubtype="10" fill="hold" nodeType="withEffect">
                                  <p:stCondLst>
                                    <p:cond delay="0"/>
                                  </p:stCondLst>
                                  <p:childTnLst>
                                    <p:set>
                                      <p:cBhvr>
                                        <p:cTn id="12" dur="1" fill="hold">
                                          <p:stCondLst>
                                            <p:cond delay="0"/>
                                          </p:stCondLst>
                                        </p:cTn>
                                        <p:tgtEl>
                                          <p:spTgt spid="137253"/>
                                        </p:tgtEl>
                                        <p:attrNameLst>
                                          <p:attrName>style.visibility</p:attrName>
                                        </p:attrNameLst>
                                      </p:cBhvr>
                                      <p:to>
                                        <p:strVal val="visible"/>
                                      </p:to>
                                    </p:set>
                                    <p:animEffect transition="in" filter="blinds(horizontal)">
                                      <p:cBhvr>
                                        <p:cTn id="13" dur="1000"/>
                                        <p:tgtEl>
                                          <p:spTgt spid="137253"/>
                                        </p:tgtEl>
                                      </p:cBhvr>
                                    </p:animEffect>
                                  </p:childTnLst>
                                </p:cTn>
                              </p:par>
                              <p:par>
                                <p:cTn id="14" presetID="3" presetClass="entr" presetSubtype="10" fill="hold" nodeType="withEffect">
                                  <p:stCondLst>
                                    <p:cond delay="0"/>
                                  </p:stCondLst>
                                  <p:childTnLst>
                                    <p:set>
                                      <p:cBhvr>
                                        <p:cTn id="15" dur="1" fill="hold">
                                          <p:stCondLst>
                                            <p:cond delay="0"/>
                                          </p:stCondLst>
                                        </p:cTn>
                                        <p:tgtEl>
                                          <p:spTgt spid="137256"/>
                                        </p:tgtEl>
                                        <p:attrNameLst>
                                          <p:attrName>style.visibility</p:attrName>
                                        </p:attrNameLst>
                                      </p:cBhvr>
                                      <p:to>
                                        <p:strVal val="visible"/>
                                      </p:to>
                                    </p:set>
                                    <p:animEffect transition="in" filter="blinds(horizontal)">
                                      <p:cBhvr>
                                        <p:cTn id="16" dur="1000"/>
                                        <p:tgtEl>
                                          <p:spTgt spid="137256"/>
                                        </p:tgtEl>
                                      </p:cBhvr>
                                    </p:animEffect>
                                  </p:childTnLst>
                                </p:cTn>
                              </p:par>
                              <p:par>
                                <p:cTn id="17" presetID="3" presetClass="entr" presetSubtype="10" fill="hold" nodeType="withEffect">
                                  <p:stCondLst>
                                    <p:cond delay="0"/>
                                  </p:stCondLst>
                                  <p:childTnLst>
                                    <p:set>
                                      <p:cBhvr>
                                        <p:cTn id="18" dur="1" fill="hold">
                                          <p:stCondLst>
                                            <p:cond delay="0"/>
                                          </p:stCondLst>
                                        </p:cTn>
                                        <p:tgtEl>
                                          <p:spTgt spid="137271"/>
                                        </p:tgtEl>
                                        <p:attrNameLst>
                                          <p:attrName>style.visibility</p:attrName>
                                        </p:attrNameLst>
                                      </p:cBhvr>
                                      <p:to>
                                        <p:strVal val="visible"/>
                                      </p:to>
                                    </p:set>
                                    <p:animEffect transition="in" filter="blinds(horizontal)">
                                      <p:cBhvr>
                                        <p:cTn id="19" dur="500"/>
                                        <p:tgtEl>
                                          <p:spTgt spid="137271"/>
                                        </p:tgtEl>
                                      </p:cBhvr>
                                    </p:animEffect>
                                  </p:childTnLst>
                                </p:cTn>
                              </p:par>
                              <p:par>
                                <p:cTn id="20" presetID="3" presetClass="entr" presetSubtype="10" fill="hold" nodeType="withEffect">
                                  <p:stCondLst>
                                    <p:cond delay="0"/>
                                  </p:stCondLst>
                                  <p:childTnLst>
                                    <p:set>
                                      <p:cBhvr>
                                        <p:cTn id="21" dur="1" fill="hold">
                                          <p:stCondLst>
                                            <p:cond delay="0"/>
                                          </p:stCondLst>
                                        </p:cTn>
                                        <p:tgtEl>
                                          <p:spTgt spid="137274"/>
                                        </p:tgtEl>
                                        <p:attrNameLst>
                                          <p:attrName>style.visibility</p:attrName>
                                        </p:attrNameLst>
                                      </p:cBhvr>
                                      <p:to>
                                        <p:strVal val="visible"/>
                                      </p:to>
                                    </p:set>
                                    <p:animEffect transition="in" filter="blinds(horizontal)">
                                      <p:cBhvr>
                                        <p:cTn id="22" dur="500"/>
                                        <p:tgtEl>
                                          <p:spTgt spid="137274"/>
                                        </p:tgtEl>
                                      </p:cBhvr>
                                    </p:animEffect>
                                  </p:childTnLst>
                                </p:cTn>
                              </p:par>
                              <p:par>
                                <p:cTn id="23" presetID="3" presetClass="entr" presetSubtype="10" fill="hold" nodeType="withEffect">
                                  <p:stCondLst>
                                    <p:cond delay="0"/>
                                  </p:stCondLst>
                                  <p:childTnLst>
                                    <p:set>
                                      <p:cBhvr>
                                        <p:cTn id="24" dur="1" fill="hold">
                                          <p:stCondLst>
                                            <p:cond delay="0"/>
                                          </p:stCondLst>
                                        </p:cTn>
                                        <p:tgtEl>
                                          <p:spTgt spid="150557"/>
                                        </p:tgtEl>
                                        <p:attrNameLst>
                                          <p:attrName>style.visibility</p:attrName>
                                        </p:attrNameLst>
                                      </p:cBhvr>
                                      <p:to>
                                        <p:strVal val="visible"/>
                                      </p:to>
                                    </p:set>
                                    <p:animEffect transition="in" filter="blinds(horizontal)">
                                      <p:cBhvr>
                                        <p:cTn id="25" dur="500"/>
                                        <p:tgtEl>
                                          <p:spTgt spid="150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ong mat"/>
          <p:cNvPicPr>
            <a:picLocks noGrp="1" noChangeAspect="1" noChangeArrowheads="1"/>
          </p:cNvPicPr>
          <p:nvPr>
            <p:ph type="body" idx="1"/>
          </p:nvPr>
        </p:nvPicPr>
        <p:blipFill>
          <a:blip r:embed="rId2"/>
          <a:srcRect/>
          <a:stretch>
            <a:fillRect/>
          </a:stretch>
        </p:blipFill>
        <p:spPr>
          <a:xfrm>
            <a:off x="1" y="-40482"/>
            <a:ext cx="4391026" cy="2590802"/>
          </a:xfrm>
        </p:spPr>
      </p:pic>
      <p:pic>
        <p:nvPicPr>
          <p:cNvPr id="30722" name="Picture 3" descr="getdetailimage">
            <a:hlinkClick r:id="rId3"/>
          </p:cNvPr>
          <p:cNvPicPr>
            <a:picLocks noChangeAspect="1" noChangeArrowheads="1"/>
          </p:cNvPicPr>
          <p:nvPr/>
        </p:nvPicPr>
        <p:blipFill>
          <a:blip r:embed="rId4"/>
          <a:srcRect/>
          <a:stretch>
            <a:fillRect/>
          </a:stretch>
        </p:blipFill>
        <p:spPr bwMode="auto">
          <a:xfrm>
            <a:off x="14617700" y="0"/>
            <a:ext cx="3670300" cy="2514600"/>
          </a:xfrm>
          <a:prstGeom prst="rect">
            <a:avLst/>
          </a:prstGeom>
          <a:noFill/>
          <a:ln w="9525">
            <a:noFill/>
            <a:miter lim="800000"/>
            <a:headEnd/>
            <a:tailEnd/>
          </a:ln>
        </p:spPr>
      </p:pic>
      <p:pic>
        <p:nvPicPr>
          <p:cNvPr id="30723" name="Picture 4" descr="canh_cam_yeu1"/>
          <p:cNvPicPr>
            <a:picLocks noChangeAspect="1" noChangeArrowheads="1"/>
          </p:cNvPicPr>
          <p:nvPr/>
        </p:nvPicPr>
        <p:blipFill>
          <a:blip r:embed="rId5"/>
          <a:srcRect/>
          <a:stretch>
            <a:fillRect/>
          </a:stretch>
        </p:blipFill>
        <p:spPr bwMode="auto">
          <a:xfrm>
            <a:off x="9144000" y="3307557"/>
            <a:ext cx="4610100" cy="2914650"/>
          </a:xfrm>
          <a:prstGeom prst="rect">
            <a:avLst/>
          </a:prstGeom>
          <a:noFill/>
          <a:ln w="9525">
            <a:noFill/>
            <a:miter lim="800000"/>
            <a:headEnd/>
            <a:tailEnd/>
          </a:ln>
        </p:spPr>
      </p:pic>
      <p:pic>
        <p:nvPicPr>
          <p:cNvPr id="30724" name="Picture 5" descr="nhen lam thuoc"/>
          <p:cNvPicPr>
            <a:picLocks noChangeAspect="1" noChangeArrowheads="1"/>
          </p:cNvPicPr>
          <p:nvPr/>
        </p:nvPicPr>
        <p:blipFill>
          <a:blip r:embed="rId6"/>
          <a:srcRect/>
          <a:stretch>
            <a:fillRect/>
          </a:stretch>
        </p:blipFill>
        <p:spPr bwMode="auto">
          <a:xfrm>
            <a:off x="4391026" y="1"/>
            <a:ext cx="5257800" cy="2550320"/>
          </a:xfrm>
          <a:prstGeom prst="rect">
            <a:avLst/>
          </a:prstGeom>
          <a:noFill/>
          <a:ln w="9525">
            <a:noFill/>
            <a:miter lim="800000"/>
            <a:headEnd/>
            <a:tailEnd/>
          </a:ln>
        </p:spPr>
      </p:pic>
      <p:pic>
        <p:nvPicPr>
          <p:cNvPr id="30725" name="ncode_imageresizer_container_2" descr="4a7e5dfea93cd6aca28906bf7171757e"/>
          <p:cNvPicPr>
            <a:picLocks noChangeAspect="1" noChangeArrowheads="1"/>
          </p:cNvPicPr>
          <p:nvPr/>
        </p:nvPicPr>
        <p:blipFill>
          <a:blip r:embed="rId7"/>
          <a:srcRect/>
          <a:stretch>
            <a:fillRect/>
          </a:stretch>
        </p:blipFill>
        <p:spPr bwMode="auto">
          <a:xfrm>
            <a:off x="9575800" y="0"/>
            <a:ext cx="5041900" cy="2514600"/>
          </a:xfrm>
          <a:prstGeom prst="rect">
            <a:avLst/>
          </a:prstGeom>
          <a:noFill/>
          <a:ln w="9525">
            <a:noFill/>
            <a:miter lim="800000"/>
            <a:headEnd/>
            <a:tailEnd/>
          </a:ln>
        </p:spPr>
      </p:pic>
      <p:pic>
        <p:nvPicPr>
          <p:cNvPr id="30727" name="Picture 8" descr="ve sau"/>
          <p:cNvPicPr>
            <a:picLocks noChangeAspect="1" noChangeArrowheads="1"/>
          </p:cNvPicPr>
          <p:nvPr/>
        </p:nvPicPr>
        <p:blipFill>
          <a:blip r:embed="rId8"/>
          <a:srcRect/>
          <a:stretch>
            <a:fillRect/>
          </a:stretch>
        </p:blipFill>
        <p:spPr bwMode="auto">
          <a:xfrm>
            <a:off x="4537076" y="6872288"/>
            <a:ext cx="4606924" cy="3024188"/>
          </a:xfrm>
          <a:prstGeom prst="rect">
            <a:avLst/>
          </a:prstGeom>
          <a:noFill/>
          <a:ln w="9525">
            <a:noFill/>
            <a:miter lim="800000"/>
            <a:headEnd/>
            <a:tailEnd/>
          </a:ln>
        </p:spPr>
      </p:pic>
      <p:pic>
        <p:nvPicPr>
          <p:cNvPr id="30728" name="Picture 9" descr="bo-cap"/>
          <p:cNvPicPr>
            <a:picLocks noChangeAspect="1" noChangeArrowheads="1"/>
          </p:cNvPicPr>
          <p:nvPr/>
        </p:nvPicPr>
        <p:blipFill>
          <a:blip r:embed="rId9"/>
          <a:srcRect/>
          <a:stretch>
            <a:fillRect/>
          </a:stretch>
        </p:blipFill>
        <p:spPr bwMode="auto">
          <a:xfrm>
            <a:off x="14039851" y="6972301"/>
            <a:ext cx="4248150" cy="2807495"/>
          </a:xfrm>
          <a:prstGeom prst="rect">
            <a:avLst/>
          </a:prstGeom>
          <a:noFill/>
          <a:ln w="9525">
            <a:noFill/>
            <a:miter lim="800000"/>
            <a:headEnd/>
            <a:tailEnd/>
          </a:ln>
        </p:spPr>
      </p:pic>
      <p:sp>
        <p:nvSpPr>
          <p:cNvPr id="30729" name="Rectangle 10"/>
          <p:cNvSpPr>
            <a:spLocks noChangeArrowheads="1"/>
          </p:cNvSpPr>
          <p:nvPr/>
        </p:nvSpPr>
        <p:spPr bwMode="auto">
          <a:xfrm>
            <a:off x="5543550" y="2621757"/>
            <a:ext cx="2610831"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nhÖn</a:t>
            </a:r>
          </a:p>
        </p:txBody>
      </p:sp>
      <p:sp>
        <p:nvSpPr>
          <p:cNvPr id="30730" name="Rectangle 11"/>
          <p:cNvSpPr>
            <a:spLocks noChangeArrowheads="1"/>
          </p:cNvSpPr>
          <p:nvPr/>
        </p:nvSpPr>
        <p:spPr bwMode="auto">
          <a:xfrm>
            <a:off x="936627" y="2621757"/>
            <a:ext cx="2304657"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ong</a:t>
            </a:r>
          </a:p>
        </p:txBody>
      </p:sp>
      <p:sp>
        <p:nvSpPr>
          <p:cNvPr id="30731" name="Rectangle 12"/>
          <p:cNvSpPr>
            <a:spLocks noChangeArrowheads="1"/>
          </p:cNvSpPr>
          <p:nvPr/>
        </p:nvSpPr>
        <p:spPr bwMode="auto">
          <a:xfrm>
            <a:off x="9001127" y="6115050"/>
            <a:ext cx="3699269"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c¸nh cam</a:t>
            </a:r>
          </a:p>
        </p:txBody>
      </p:sp>
      <p:sp>
        <p:nvSpPr>
          <p:cNvPr id="30732" name="Rectangle 13"/>
          <p:cNvSpPr>
            <a:spLocks noChangeArrowheads="1"/>
          </p:cNvSpPr>
          <p:nvPr/>
        </p:nvSpPr>
        <p:spPr bwMode="auto">
          <a:xfrm>
            <a:off x="14039851" y="6172200"/>
            <a:ext cx="4248150"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 </a:t>
            </a:r>
            <a:r>
              <a:rPr lang="vi-VN" sz="4300" b="1">
                <a:solidFill>
                  <a:srgbClr val="FF0000"/>
                </a:solidFill>
                <a:latin typeface="Times New Roman" pitchFamily="18" charset="0"/>
              </a:rPr>
              <a:t>Rận nước</a:t>
            </a:r>
          </a:p>
        </p:txBody>
      </p:sp>
      <p:sp>
        <p:nvSpPr>
          <p:cNvPr id="30733" name="Rectangle 14"/>
          <p:cNvSpPr>
            <a:spLocks noChangeArrowheads="1"/>
          </p:cNvSpPr>
          <p:nvPr/>
        </p:nvSpPr>
        <p:spPr bwMode="auto">
          <a:xfrm>
            <a:off x="14760576" y="9751220"/>
            <a:ext cx="1937570"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Bä c¹p</a:t>
            </a:r>
          </a:p>
        </p:txBody>
      </p:sp>
      <p:sp>
        <p:nvSpPr>
          <p:cNvPr id="30734" name="Rectangle 15"/>
          <p:cNvSpPr>
            <a:spLocks noChangeArrowheads="1"/>
          </p:cNvSpPr>
          <p:nvPr/>
        </p:nvSpPr>
        <p:spPr bwMode="auto">
          <a:xfrm>
            <a:off x="5254627" y="9751220"/>
            <a:ext cx="2902577"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ve sÇu</a:t>
            </a:r>
          </a:p>
        </p:txBody>
      </p:sp>
      <p:sp>
        <p:nvSpPr>
          <p:cNvPr id="30735" name="Rectangle 16"/>
          <p:cNvSpPr>
            <a:spLocks noChangeArrowheads="1"/>
          </p:cNvSpPr>
          <p:nvPr/>
        </p:nvSpPr>
        <p:spPr bwMode="auto">
          <a:xfrm>
            <a:off x="10871201" y="2628900"/>
            <a:ext cx="2520950"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Con cua</a:t>
            </a:r>
          </a:p>
        </p:txBody>
      </p:sp>
      <p:sp>
        <p:nvSpPr>
          <p:cNvPr id="30736" name="Rectangle 17"/>
          <p:cNvSpPr>
            <a:spLocks noChangeArrowheads="1"/>
          </p:cNvSpPr>
          <p:nvPr/>
        </p:nvSpPr>
        <p:spPr bwMode="auto">
          <a:xfrm>
            <a:off x="1" y="6115050"/>
            <a:ext cx="5254626"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Con ch©n kiÕm</a:t>
            </a:r>
          </a:p>
        </p:txBody>
      </p:sp>
      <p:sp>
        <p:nvSpPr>
          <p:cNvPr id="30737" name="Rectangle 18"/>
          <p:cNvSpPr>
            <a:spLocks noChangeArrowheads="1"/>
          </p:cNvSpPr>
          <p:nvPr/>
        </p:nvSpPr>
        <p:spPr bwMode="auto">
          <a:xfrm>
            <a:off x="15049501" y="2562225"/>
            <a:ext cx="2458545"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kiÕn</a:t>
            </a:r>
          </a:p>
        </p:txBody>
      </p:sp>
      <p:pic>
        <p:nvPicPr>
          <p:cNvPr id="30738" name="Picture 19" descr="chan kiem"/>
          <p:cNvPicPr>
            <a:picLocks noChangeAspect="1" noChangeArrowheads="1"/>
          </p:cNvPicPr>
          <p:nvPr/>
        </p:nvPicPr>
        <p:blipFill>
          <a:blip r:embed="rId10"/>
          <a:srcRect/>
          <a:stretch>
            <a:fillRect/>
          </a:stretch>
        </p:blipFill>
        <p:spPr bwMode="auto">
          <a:xfrm>
            <a:off x="0" y="3200400"/>
            <a:ext cx="4537076" cy="2914650"/>
          </a:xfrm>
          <a:prstGeom prst="rect">
            <a:avLst/>
          </a:prstGeom>
          <a:noFill/>
          <a:ln w="9525">
            <a:noFill/>
            <a:miter lim="800000"/>
            <a:headEnd/>
            <a:tailEnd/>
          </a:ln>
        </p:spPr>
      </p:pic>
      <p:pic>
        <p:nvPicPr>
          <p:cNvPr id="30739" name="Picture 20" descr="ran nuoc"/>
          <p:cNvPicPr>
            <a:picLocks noChangeAspect="1" noChangeArrowheads="1"/>
          </p:cNvPicPr>
          <p:nvPr/>
        </p:nvPicPr>
        <p:blipFill>
          <a:blip r:embed="rId11"/>
          <a:srcRect/>
          <a:stretch>
            <a:fillRect/>
          </a:stretch>
        </p:blipFill>
        <p:spPr bwMode="auto">
          <a:xfrm>
            <a:off x="13754100" y="3307557"/>
            <a:ext cx="4533900" cy="2914650"/>
          </a:xfrm>
          <a:prstGeom prst="rect">
            <a:avLst/>
          </a:prstGeom>
          <a:noFill/>
          <a:ln w="9525">
            <a:noFill/>
            <a:miter lim="800000"/>
            <a:headEnd/>
            <a:tailEnd/>
          </a:ln>
        </p:spPr>
      </p:pic>
      <p:sp>
        <p:nvSpPr>
          <p:cNvPr id="30740" name="Rectangle 21"/>
          <p:cNvSpPr>
            <a:spLocks noChangeArrowheads="1"/>
          </p:cNvSpPr>
          <p:nvPr/>
        </p:nvSpPr>
        <p:spPr bwMode="auto">
          <a:xfrm>
            <a:off x="10585451" y="9751220"/>
            <a:ext cx="2367174"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t</a:t>
            </a:r>
            <a:r>
              <a:rPr lang="en-US" altLang="en-US" sz="4300" b="1">
                <a:solidFill>
                  <a:srgbClr val="FF0000"/>
                </a:solidFill>
                <a:latin typeface="Times New Roman" pitchFamily="18" charset="0"/>
              </a:rPr>
              <a:t>ôm</a:t>
            </a:r>
            <a:endParaRPr lang="en-US" altLang="en-US" sz="4300" b="1">
              <a:solidFill>
                <a:srgbClr val="FF0000"/>
              </a:solidFill>
              <a:latin typeface=".VnTime" pitchFamily="34" charset="0"/>
            </a:endParaRPr>
          </a:p>
        </p:txBody>
      </p:sp>
      <p:pic>
        <p:nvPicPr>
          <p:cNvPr id="30741" name="Picture 22" descr="con_ghe"/>
          <p:cNvPicPr>
            <a:picLocks noChangeAspect="1" noChangeArrowheads="1"/>
          </p:cNvPicPr>
          <p:nvPr/>
        </p:nvPicPr>
        <p:blipFill>
          <a:blip r:embed="rId12"/>
          <a:srcRect/>
          <a:stretch>
            <a:fillRect/>
          </a:stretch>
        </p:blipFill>
        <p:spPr bwMode="auto">
          <a:xfrm>
            <a:off x="4537076" y="3307558"/>
            <a:ext cx="4606924" cy="2917031"/>
          </a:xfrm>
          <a:prstGeom prst="rect">
            <a:avLst/>
          </a:prstGeom>
          <a:noFill/>
          <a:ln w="9525">
            <a:noFill/>
            <a:miter lim="800000"/>
            <a:headEnd/>
            <a:tailEnd/>
          </a:ln>
        </p:spPr>
      </p:pic>
      <p:sp>
        <p:nvSpPr>
          <p:cNvPr id="30742" name="Rectangle 23"/>
          <p:cNvSpPr>
            <a:spLocks noChangeArrowheads="1"/>
          </p:cNvSpPr>
          <p:nvPr/>
        </p:nvSpPr>
        <p:spPr bwMode="auto">
          <a:xfrm>
            <a:off x="4968876" y="6186488"/>
            <a:ext cx="3086922"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c¸i ghÎ</a:t>
            </a:r>
          </a:p>
        </p:txBody>
      </p:sp>
      <p:pic>
        <p:nvPicPr>
          <p:cNvPr id="30743" name="Picture 24" descr="Cai ve bo"/>
          <p:cNvPicPr>
            <a:picLocks noChangeAspect="1" noChangeArrowheads="1"/>
          </p:cNvPicPr>
          <p:nvPr/>
        </p:nvPicPr>
        <p:blipFill>
          <a:blip r:embed="rId13"/>
          <a:srcRect/>
          <a:stretch>
            <a:fillRect/>
          </a:stretch>
        </p:blipFill>
        <p:spPr bwMode="auto">
          <a:xfrm>
            <a:off x="0" y="6872288"/>
            <a:ext cx="4537076" cy="3414713"/>
          </a:xfrm>
          <a:prstGeom prst="rect">
            <a:avLst/>
          </a:prstGeom>
          <a:solidFill>
            <a:srgbClr val="FFCC00"/>
          </a:solidFill>
          <a:ln w="9525">
            <a:noFill/>
            <a:miter lim="800000"/>
            <a:headEnd/>
            <a:tailEnd/>
          </a:ln>
        </p:spPr>
      </p:pic>
      <p:sp>
        <p:nvSpPr>
          <p:cNvPr id="30744" name="Rectangle 25"/>
          <p:cNvSpPr>
            <a:spLocks noChangeArrowheads="1"/>
          </p:cNvSpPr>
          <p:nvPr/>
        </p:nvSpPr>
        <p:spPr bwMode="auto">
          <a:xfrm>
            <a:off x="936627" y="9751220"/>
            <a:ext cx="2687775"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ve bß</a:t>
            </a:r>
          </a:p>
        </p:txBody>
      </p:sp>
      <p:grpSp>
        <p:nvGrpSpPr>
          <p:cNvPr id="150557" name="Group 29"/>
          <p:cNvGrpSpPr>
            <a:grpSpLocks/>
          </p:cNvGrpSpPr>
          <p:nvPr/>
        </p:nvGrpSpPr>
        <p:grpSpPr bwMode="auto">
          <a:xfrm>
            <a:off x="9296400" y="6972300"/>
            <a:ext cx="4724400" cy="2955132"/>
            <a:chOff x="1872" y="3120"/>
            <a:chExt cx="1824" cy="1097"/>
          </a:xfrm>
        </p:grpSpPr>
        <p:pic>
          <p:nvPicPr>
            <p:cNvPr id="30750" name="Picture 30" descr="tổm rong"/>
            <p:cNvPicPr>
              <a:picLocks noChangeAspect="1" noChangeArrowheads="1"/>
            </p:cNvPicPr>
            <p:nvPr/>
          </p:nvPicPr>
          <p:blipFill>
            <a:blip r:embed="rId14"/>
            <a:srcRect/>
            <a:stretch>
              <a:fillRect/>
            </a:stretch>
          </p:blipFill>
          <p:spPr bwMode="auto">
            <a:xfrm>
              <a:off x="1872" y="3120"/>
              <a:ext cx="1824" cy="1097"/>
            </a:xfrm>
            <a:prstGeom prst="rect">
              <a:avLst/>
            </a:prstGeom>
            <a:solidFill>
              <a:schemeClr val="accent1"/>
            </a:solidFill>
            <a:ln w="9525">
              <a:noFill/>
              <a:miter lim="800000"/>
              <a:headEnd/>
              <a:tailEnd/>
            </a:ln>
          </p:spPr>
        </p:pic>
        <p:sp>
          <p:nvSpPr>
            <p:cNvPr id="150559" name="Text Box 31"/>
            <p:cNvSpPr txBox="1">
              <a:spLocks noChangeArrowheads="1"/>
            </p:cNvSpPr>
            <p:nvPr/>
          </p:nvSpPr>
          <p:spPr bwMode="auto">
            <a:xfrm>
              <a:off x="2979" y="3120"/>
              <a:ext cx="717" cy="280"/>
            </a:xfrm>
            <a:prstGeom prst="rect">
              <a:avLst/>
            </a:prstGeom>
            <a:solidFill>
              <a:schemeClr val="accent1"/>
            </a:solidFill>
            <a:ln>
              <a:noFill/>
            </a:ln>
            <a:effectLst/>
            <a:extLst/>
          </p:spPr>
          <p:txBody>
            <a:bodyPr>
              <a:spAutoFit/>
            </a:bodyPr>
            <a:lstStyle/>
            <a:p>
              <a:pPr>
                <a:defRPr/>
              </a:pPr>
              <a:r>
                <a:rPr lang="en-US" sz="4300" dirty="0" err="1">
                  <a:solidFill>
                    <a:srgbClr val="CC3300"/>
                  </a:solidFill>
                  <a:effectLst>
                    <a:outerShdw blurRad="38100" dist="38100" dir="2700000" algn="tl">
                      <a:srgbClr val="000000"/>
                    </a:outerShdw>
                  </a:effectLst>
                </a:rPr>
                <a:t>Tôm</a:t>
              </a:r>
              <a:endParaRPr lang="en-US" sz="4300" dirty="0">
                <a:solidFill>
                  <a:srgbClr val="CC3300"/>
                </a:solidFill>
                <a:effectLst>
                  <a:outerShdw blurRad="38100" dist="38100" dir="2700000" algn="tl">
                    <a:srgbClr val="000000"/>
                  </a:outerShdw>
                </a:effectLst>
              </a:endParaRPr>
            </a:p>
          </p:txBody>
        </p:sp>
      </p:grpSp>
    </p:spTree>
    <p:extLst>
      <p:ext uri="{BB962C8B-B14F-4D97-AF65-F5344CB8AC3E}">
        <p14:creationId xmlns:p14="http://schemas.microsoft.com/office/powerpoint/2010/main" val="2422576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50557"/>
                                        </p:tgtEl>
                                        <p:attrNameLst>
                                          <p:attrName>style.visibility</p:attrName>
                                        </p:attrNameLst>
                                      </p:cBhvr>
                                      <p:to>
                                        <p:strVal val="visible"/>
                                      </p:to>
                                    </p:set>
                                    <p:animEffect transition="in" filter="blinds(horizontal)">
                                      <p:cBhvr>
                                        <p:cTn id="7" dur="500"/>
                                        <p:tgtEl>
                                          <p:spTgt spid="150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getdetailimage">
            <a:hlinkClick r:id="rId2"/>
          </p:cNvPr>
          <p:cNvPicPr>
            <a:picLocks noChangeAspect="1" noChangeArrowheads="1"/>
          </p:cNvPicPr>
          <p:nvPr/>
        </p:nvPicPr>
        <p:blipFill>
          <a:blip r:embed="rId3"/>
          <a:srcRect/>
          <a:stretch>
            <a:fillRect/>
          </a:stretch>
        </p:blipFill>
        <p:spPr bwMode="auto">
          <a:xfrm>
            <a:off x="9144000" y="6979445"/>
            <a:ext cx="4102100" cy="2593181"/>
          </a:xfrm>
          <a:prstGeom prst="rect">
            <a:avLst/>
          </a:prstGeom>
          <a:noFill/>
          <a:ln w="9525">
            <a:noFill/>
            <a:miter lim="800000"/>
            <a:headEnd/>
            <a:tailEnd/>
          </a:ln>
        </p:spPr>
      </p:pic>
      <p:pic>
        <p:nvPicPr>
          <p:cNvPr id="31746" name="Picture 3" descr="canh_cam_yeu1"/>
          <p:cNvPicPr>
            <a:picLocks noChangeAspect="1" noChangeArrowheads="1"/>
          </p:cNvPicPr>
          <p:nvPr/>
        </p:nvPicPr>
        <p:blipFill>
          <a:blip r:embed="rId4"/>
          <a:srcRect/>
          <a:stretch>
            <a:fillRect/>
          </a:stretch>
        </p:blipFill>
        <p:spPr bwMode="auto">
          <a:xfrm>
            <a:off x="1" y="6872288"/>
            <a:ext cx="4467226" cy="2914650"/>
          </a:xfrm>
          <a:prstGeom prst="rect">
            <a:avLst/>
          </a:prstGeom>
          <a:noFill/>
          <a:ln w="9525">
            <a:noFill/>
            <a:miter lim="800000"/>
            <a:headEnd/>
            <a:tailEnd/>
          </a:ln>
        </p:spPr>
      </p:pic>
      <p:pic>
        <p:nvPicPr>
          <p:cNvPr id="31747" name="Picture 4" descr="nhen lam thuoc"/>
          <p:cNvPicPr>
            <a:picLocks noChangeAspect="1" noChangeArrowheads="1"/>
          </p:cNvPicPr>
          <p:nvPr/>
        </p:nvPicPr>
        <p:blipFill>
          <a:blip r:embed="rId5"/>
          <a:srcRect/>
          <a:stretch>
            <a:fillRect/>
          </a:stretch>
        </p:blipFill>
        <p:spPr bwMode="auto">
          <a:xfrm>
            <a:off x="0" y="3200401"/>
            <a:ext cx="4537076" cy="2767013"/>
          </a:xfrm>
          <a:prstGeom prst="rect">
            <a:avLst/>
          </a:prstGeom>
          <a:noFill/>
          <a:ln w="9525">
            <a:noFill/>
            <a:miter lim="800000"/>
            <a:headEnd/>
            <a:tailEnd/>
          </a:ln>
        </p:spPr>
      </p:pic>
      <p:pic>
        <p:nvPicPr>
          <p:cNvPr id="31748" name="ncode_imageresizer_container_2" descr="4a7e5dfea93cd6aca28906bf7171757e"/>
          <p:cNvPicPr>
            <a:picLocks noChangeAspect="1" noChangeArrowheads="1"/>
          </p:cNvPicPr>
          <p:nvPr/>
        </p:nvPicPr>
        <p:blipFill>
          <a:blip r:embed="rId6"/>
          <a:srcRect/>
          <a:stretch>
            <a:fillRect/>
          </a:stretch>
        </p:blipFill>
        <p:spPr bwMode="auto">
          <a:xfrm>
            <a:off x="9286877" y="1"/>
            <a:ext cx="4756150" cy="2443163"/>
          </a:xfrm>
          <a:prstGeom prst="rect">
            <a:avLst/>
          </a:prstGeom>
          <a:noFill/>
          <a:ln w="9525">
            <a:noFill/>
            <a:miter lim="800000"/>
            <a:headEnd/>
            <a:tailEnd/>
          </a:ln>
        </p:spPr>
      </p:pic>
      <p:pic>
        <p:nvPicPr>
          <p:cNvPr id="31750" name="Picture 7" descr="ve sau"/>
          <p:cNvPicPr>
            <a:picLocks noChangeAspect="1" noChangeArrowheads="1"/>
          </p:cNvPicPr>
          <p:nvPr/>
        </p:nvPicPr>
        <p:blipFill>
          <a:blip r:embed="rId7"/>
          <a:srcRect/>
          <a:stretch>
            <a:fillRect/>
          </a:stretch>
        </p:blipFill>
        <p:spPr bwMode="auto">
          <a:xfrm>
            <a:off x="4391027" y="6872288"/>
            <a:ext cx="4752974" cy="2807495"/>
          </a:xfrm>
          <a:prstGeom prst="rect">
            <a:avLst/>
          </a:prstGeom>
          <a:noFill/>
          <a:ln w="9525">
            <a:noFill/>
            <a:miter lim="800000"/>
            <a:headEnd/>
            <a:tailEnd/>
          </a:ln>
        </p:spPr>
      </p:pic>
      <p:pic>
        <p:nvPicPr>
          <p:cNvPr id="31751" name="Picture 8" descr="bo-cap"/>
          <p:cNvPicPr>
            <a:picLocks noChangeAspect="1" noChangeArrowheads="1"/>
          </p:cNvPicPr>
          <p:nvPr/>
        </p:nvPicPr>
        <p:blipFill>
          <a:blip r:embed="rId8"/>
          <a:srcRect/>
          <a:stretch>
            <a:fillRect/>
          </a:stretch>
        </p:blipFill>
        <p:spPr bwMode="auto">
          <a:xfrm>
            <a:off x="13319127" y="3307558"/>
            <a:ext cx="4968874" cy="2917031"/>
          </a:xfrm>
          <a:prstGeom prst="rect">
            <a:avLst/>
          </a:prstGeom>
          <a:noFill/>
          <a:ln w="9525">
            <a:noFill/>
            <a:miter lim="800000"/>
            <a:headEnd/>
            <a:tailEnd/>
          </a:ln>
        </p:spPr>
      </p:pic>
      <p:sp>
        <p:nvSpPr>
          <p:cNvPr id="31752" name="Rectangle 9"/>
          <p:cNvSpPr>
            <a:spLocks noChangeArrowheads="1"/>
          </p:cNvSpPr>
          <p:nvPr/>
        </p:nvSpPr>
        <p:spPr bwMode="auto">
          <a:xfrm>
            <a:off x="501650" y="6007895"/>
            <a:ext cx="2610831"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nhÖn</a:t>
            </a:r>
          </a:p>
        </p:txBody>
      </p:sp>
      <p:sp>
        <p:nvSpPr>
          <p:cNvPr id="31753" name="Rectangle 10"/>
          <p:cNvSpPr>
            <a:spLocks noChangeArrowheads="1"/>
          </p:cNvSpPr>
          <p:nvPr/>
        </p:nvSpPr>
        <p:spPr bwMode="auto">
          <a:xfrm>
            <a:off x="14903450" y="9601200"/>
            <a:ext cx="2304657"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ong</a:t>
            </a:r>
          </a:p>
        </p:txBody>
      </p:sp>
      <p:sp>
        <p:nvSpPr>
          <p:cNvPr id="31754" name="Rectangle 11"/>
          <p:cNvSpPr>
            <a:spLocks noChangeArrowheads="1"/>
          </p:cNvSpPr>
          <p:nvPr/>
        </p:nvSpPr>
        <p:spPr bwMode="auto">
          <a:xfrm>
            <a:off x="1" y="9751220"/>
            <a:ext cx="3699269"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c¸nh cam</a:t>
            </a:r>
          </a:p>
        </p:txBody>
      </p:sp>
      <p:sp>
        <p:nvSpPr>
          <p:cNvPr id="31755" name="Rectangle 12"/>
          <p:cNvSpPr>
            <a:spLocks noChangeArrowheads="1"/>
          </p:cNvSpPr>
          <p:nvPr/>
        </p:nvSpPr>
        <p:spPr bwMode="auto">
          <a:xfrm>
            <a:off x="14039851" y="2371725"/>
            <a:ext cx="4248150"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 </a:t>
            </a:r>
            <a:r>
              <a:rPr lang="vi-VN" sz="4300" b="1">
                <a:solidFill>
                  <a:srgbClr val="FF0000"/>
                </a:solidFill>
                <a:latin typeface="Times New Roman" pitchFamily="18" charset="0"/>
              </a:rPr>
              <a:t>Rận nước</a:t>
            </a:r>
          </a:p>
        </p:txBody>
      </p:sp>
      <p:sp>
        <p:nvSpPr>
          <p:cNvPr id="31756" name="Rectangle 13"/>
          <p:cNvSpPr>
            <a:spLocks noChangeArrowheads="1"/>
          </p:cNvSpPr>
          <p:nvPr/>
        </p:nvSpPr>
        <p:spPr bwMode="auto">
          <a:xfrm>
            <a:off x="15192376" y="6224588"/>
            <a:ext cx="2146300"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Bä c¹p</a:t>
            </a:r>
          </a:p>
        </p:txBody>
      </p:sp>
      <p:sp>
        <p:nvSpPr>
          <p:cNvPr id="31757" name="Rectangle 14"/>
          <p:cNvSpPr>
            <a:spLocks noChangeArrowheads="1"/>
          </p:cNvSpPr>
          <p:nvPr/>
        </p:nvSpPr>
        <p:spPr bwMode="auto">
          <a:xfrm>
            <a:off x="5254627" y="9613107"/>
            <a:ext cx="2902577"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ve sÇu</a:t>
            </a:r>
          </a:p>
        </p:txBody>
      </p:sp>
      <p:sp>
        <p:nvSpPr>
          <p:cNvPr id="31758" name="Rectangle 15"/>
          <p:cNvSpPr>
            <a:spLocks noChangeArrowheads="1"/>
          </p:cNvSpPr>
          <p:nvPr/>
        </p:nvSpPr>
        <p:spPr bwMode="auto">
          <a:xfrm>
            <a:off x="4391026" y="2550320"/>
            <a:ext cx="5254624"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Con ch©n kiÕm</a:t>
            </a:r>
          </a:p>
        </p:txBody>
      </p:sp>
      <p:sp>
        <p:nvSpPr>
          <p:cNvPr id="31759" name="Rectangle 16"/>
          <p:cNvSpPr>
            <a:spLocks noChangeArrowheads="1"/>
          </p:cNvSpPr>
          <p:nvPr/>
        </p:nvSpPr>
        <p:spPr bwMode="auto">
          <a:xfrm>
            <a:off x="10585451" y="9601200"/>
            <a:ext cx="2458545"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kiÕn</a:t>
            </a:r>
          </a:p>
        </p:txBody>
      </p:sp>
      <p:pic>
        <p:nvPicPr>
          <p:cNvPr id="31760" name="Picture 17" descr="chan kiem"/>
          <p:cNvPicPr>
            <a:picLocks noChangeAspect="1" noChangeArrowheads="1"/>
          </p:cNvPicPr>
          <p:nvPr/>
        </p:nvPicPr>
        <p:blipFill>
          <a:blip r:embed="rId9"/>
          <a:srcRect/>
          <a:stretch>
            <a:fillRect/>
          </a:stretch>
        </p:blipFill>
        <p:spPr bwMode="auto">
          <a:xfrm>
            <a:off x="4679950" y="1"/>
            <a:ext cx="4537076" cy="2443163"/>
          </a:xfrm>
          <a:prstGeom prst="rect">
            <a:avLst/>
          </a:prstGeom>
          <a:noFill/>
          <a:ln w="9525">
            <a:noFill/>
            <a:miter lim="800000"/>
            <a:headEnd/>
            <a:tailEnd/>
          </a:ln>
        </p:spPr>
      </p:pic>
      <p:pic>
        <p:nvPicPr>
          <p:cNvPr id="31761" name="Picture 18" descr="ran nuoc"/>
          <p:cNvPicPr>
            <a:picLocks noChangeAspect="1" noChangeArrowheads="1"/>
          </p:cNvPicPr>
          <p:nvPr/>
        </p:nvPicPr>
        <p:blipFill>
          <a:blip r:embed="rId10"/>
          <a:srcRect/>
          <a:stretch>
            <a:fillRect/>
          </a:stretch>
        </p:blipFill>
        <p:spPr bwMode="auto">
          <a:xfrm>
            <a:off x="14039851" y="1"/>
            <a:ext cx="4248150" cy="2443163"/>
          </a:xfrm>
          <a:prstGeom prst="rect">
            <a:avLst/>
          </a:prstGeom>
          <a:noFill/>
          <a:ln w="9525">
            <a:noFill/>
            <a:miter lim="800000"/>
            <a:headEnd/>
            <a:tailEnd/>
          </a:ln>
        </p:spPr>
      </p:pic>
      <p:sp>
        <p:nvSpPr>
          <p:cNvPr id="31762" name="Rectangle 19"/>
          <p:cNvSpPr>
            <a:spLocks noChangeArrowheads="1"/>
          </p:cNvSpPr>
          <p:nvPr/>
        </p:nvSpPr>
        <p:spPr bwMode="auto">
          <a:xfrm>
            <a:off x="647701" y="2550320"/>
            <a:ext cx="2367174" cy="826598"/>
          </a:xfrm>
          <a:prstGeom prst="rect">
            <a:avLst/>
          </a:prstGeom>
          <a:noFill/>
          <a:ln w="9525">
            <a:noFill/>
            <a:miter lim="800000"/>
            <a:headEnd/>
            <a:tailEnd/>
          </a:ln>
        </p:spPr>
        <p:txBody>
          <a:bodyPr wrap="none" lIns="163284" tIns="81642" rIns="163284" bIns="81642">
            <a:spAutoFit/>
          </a:bodyPr>
          <a:lstStyle/>
          <a:p>
            <a:r>
              <a:rPr lang="en-US" altLang="en-US" sz="4300" b="1">
                <a:solidFill>
                  <a:srgbClr val="FF0000"/>
                </a:solidFill>
                <a:latin typeface=".VnTime" pitchFamily="34" charset="0"/>
              </a:rPr>
              <a:t>Con </a:t>
            </a:r>
            <a:r>
              <a:rPr lang="en-US" altLang="en-US" sz="4300" b="1">
                <a:solidFill>
                  <a:srgbClr val="FF0000"/>
                </a:solidFill>
                <a:latin typeface="Times New Roman" pitchFamily="18" charset="0"/>
              </a:rPr>
              <a:t>tôm</a:t>
            </a:r>
            <a:endParaRPr lang="en-US" altLang="en-US" sz="4300" b="1">
              <a:solidFill>
                <a:srgbClr val="FF0000"/>
              </a:solidFill>
              <a:latin typeface=".VnTime" pitchFamily="34" charset="0"/>
            </a:endParaRPr>
          </a:p>
        </p:txBody>
      </p:sp>
      <p:pic>
        <p:nvPicPr>
          <p:cNvPr id="31763" name="Picture 20" descr="con_ghe"/>
          <p:cNvPicPr>
            <a:picLocks noChangeAspect="1" noChangeArrowheads="1"/>
          </p:cNvPicPr>
          <p:nvPr/>
        </p:nvPicPr>
        <p:blipFill>
          <a:blip r:embed="rId11"/>
          <a:srcRect/>
          <a:stretch>
            <a:fillRect/>
          </a:stretch>
        </p:blipFill>
        <p:spPr bwMode="auto">
          <a:xfrm>
            <a:off x="4537077" y="3307557"/>
            <a:ext cx="4895850" cy="2807493"/>
          </a:xfrm>
          <a:prstGeom prst="rect">
            <a:avLst/>
          </a:prstGeom>
          <a:noFill/>
          <a:ln w="9525">
            <a:noFill/>
            <a:miter lim="800000"/>
            <a:headEnd/>
            <a:tailEnd/>
          </a:ln>
        </p:spPr>
      </p:pic>
      <p:sp>
        <p:nvSpPr>
          <p:cNvPr id="31764" name="Rectangle 21"/>
          <p:cNvSpPr>
            <a:spLocks noChangeArrowheads="1"/>
          </p:cNvSpPr>
          <p:nvPr/>
        </p:nvSpPr>
        <p:spPr bwMode="auto">
          <a:xfrm>
            <a:off x="4968876" y="6007895"/>
            <a:ext cx="3086922" cy="826598"/>
          </a:xfrm>
          <a:prstGeom prst="rect">
            <a:avLst/>
          </a:prstGeom>
          <a:noFill/>
          <a:ln w="9525">
            <a:noFill/>
            <a:miter lim="800000"/>
            <a:headEnd/>
            <a:tailEnd/>
          </a:ln>
        </p:spPr>
        <p:txBody>
          <a:bodyPr wrap="none" lIns="163284" tIns="81642" rIns="163284" bIns="81642">
            <a:spAutoFit/>
          </a:bodyPr>
          <a:lstStyle/>
          <a:p>
            <a:pPr>
              <a:spcBef>
                <a:spcPct val="20000"/>
              </a:spcBef>
            </a:pPr>
            <a:r>
              <a:rPr lang="en-US" altLang="en-US" sz="4300" b="1">
                <a:solidFill>
                  <a:srgbClr val="FF0000"/>
                </a:solidFill>
                <a:latin typeface=".VnTime" pitchFamily="34" charset="0"/>
              </a:rPr>
              <a:t>Con c¸i ghÎ</a:t>
            </a:r>
          </a:p>
        </p:txBody>
      </p:sp>
      <p:pic>
        <p:nvPicPr>
          <p:cNvPr id="31765" name="Picture 22" descr="Cai ve bo"/>
          <p:cNvPicPr>
            <a:picLocks noChangeAspect="1" noChangeArrowheads="1"/>
          </p:cNvPicPr>
          <p:nvPr/>
        </p:nvPicPr>
        <p:blipFill>
          <a:blip r:embed="rId12"/>
          <a:srcRect/>
          <a:stretch>
            <a:fillRect/>
          </a:stretch>
        </p:blipFill>
        <p:spPr bwMode="auto">
          <a:xfrm>
            <a:off x="9432927" y="3200400"/>
            <a:ext cx="3889374" cy="2914650"/>
          </a:xfrm>
          <a:prstGeom prst="rect">
            <a:avLst/>
          </a:prstGeom>
          <a:solidFill>
            <a:srgbClr val="FFCC00"/>
          </a:solidFill>
          <a:ln w="9525">
            <a:noFill/>
            <a:miter lim="800000"/>
            <a:headEnd/>
            <a:tailEnd/>
          </a:ln>
        </p:spPr>
      </p:pic>
      <p:sp>
        <p:nvSpPr>
          <p:cNvPr id="31766" name="Rectangle 23"/>
          <p:cNvSpPr>
            <a:spLocks noChangeArrowheads="1"/>
          </p:cNvSpPr>
          <p:nvPr/>
        </p:nvSpPr>
        <p:spPr bwMode="auto">
          <a:xfrm>
            <a:off x="9575801" y="6057900"/>
            <a:ext cx="3600450" cy="826598"/>
          </a:xfrm>
          <a:prstGeom prst="rect">
            <a:avLst/>
          </a:prstGeom>
          <a:noFill/>
          <a:ln w="9525">
            <a:noFill/>
            <a:miter lim="800000"/>
            <a:headEnd/>
            <a:tailEnd/>
          </a:ln>
        </p:spPr>
        <p:txBody>
          <a:bodyPr lIns="163284" tIns="81642" rIns="163284" bIns="81642">
            <a:spAutoFit/>
          </a:bodyPr>
          <a:lstStyle/>
          <a:p>
            <a:r>
              <a:rPr lang="en-US" altLang="en-US" sz="4300" b="1">
                <a:solidFill>
                  <a:srgbClr val="FF0000"/>
                </a:solidFill>
                <a:latin typeface=".VnTime" pitchFamily="34" charset="0"/>
              </a:rPr>
              <a:t>Con ve bß</a:t>
            </a:r>
          </a:p>
        </p:txBody>
      </p:sp>
      <p:sp>
        <p:nvSpPr>
          <p:cNvPr id="31767" name="Rectangle 24"/>
          <p:cNvSpPr>
            <a:spLocks noChangeArrowheads="1"/>
          </p:cNvSpPr>
          <p:nvPr/>
        </p:nvSpPr>
        <p:spPr bwMode="auto">
          <a:xfrm>
            <a:off x="10363200" y="2514600"/>
            <a:ext cx="3352800" cy="826598"/>
          </a:xfrm>
          <a:prstGeom prst="rect">
            <a:avLst/>
          </a:prstGeom>
          <a:noFill/>
          <a:ln w="9525">
            <a:noFill/>
            <a:miter lim="800000"/>
            <a:headEnd/>
            <a:tailEnd/>
          </a:ln>
        </p:spPr>
        <p:txBody>
          <a:bodyPr lIns="163284" tIns="81642" rIns="163284" bIns="81642">
            <a:spAutoFit/>
          </a:bodyPr>
          <a:lstStyle/>
          <a:p>
            <a:pPr>
              <a:spcBef>
                <a:spcPct val="20000"/>
              </a:spcBef>
            </a:pPr>
            <a:r>
              <a:rPr lang="en-US" altLang="en-US" sz="4300" b="1">
                <a:solidFill>
                  <a:srgbClr val="FF0000"/>
                </a:solidFill>
                <a:latin typeface=".VnTime" pitchFamily="34" charset="0"/>
              </a:rPr>
              <a:t> Con cua</a:t>
            </a:r>
          </a:p>
        </p:txBody>
      </p:sp>
      <p:pic>
        <p:nvPicPr>
          <p:cNvPr id="31768" name="Picture 25" descr="ong mat"/>
          <p:cNvPicPr>
            <a:picLocks noChangeAspect="1" noChangeArrowheads="1"/>
          </p:cNvPicPr>
          <p:nvPr/>
        </p:nvPicPr>
        <p:blipFill>
          <a:blip r:embed="rId13"/>
          <a:srcRect/>
          <a:stretch>
            <a:fillRect/>
          </a:stretch>
        </p:blipFill>
        <p:spPr bwMode="auto">
          <a:xfrm>
            <a:off x="13319127" y="6979445"/>
            <a:ext cx="4968874" cy="2593181"/>
          </a:xfrm>
          <a:prstGeom prst="rect">
            <a:avLst/>
          </a:prstGeom>
          <a:noFill/>
          <a:ln w="9525">
            <a:noFill/>
            <a:miter lim="800000"/>
            <a:headEnd/>
            <a:tailEnd/>
          </a:ln>
        </p:spPr>
      </p:pic>
      <p:sp>
        <p:nvSpPr>
          <p:cNvPr id="31769" name="WordArt 26"/>
          <p:cNvSpPr>
            <a:spLocks noChangeArrowheads="1" noChangeShapeType="1" noTextEdit="1"/>
          </p:cNvSpPr>
          <p:nvPr/>
        </p:nvSpPr>
        <p:spPr bwMode="auto">
          <a:xfrm>
            <a:off x="5181600" y="1371601"/>
            <a:ext cx="9144000" cy="785813"/>
          </a:xfrm>
          <a:prstGeom prst="rect">
            <a:avLst/>
          </a:prstGeom>
        </p:spPr>
        <p:txBody>
          <a:bodyPr wrap="none" lIns="163284" tIns="81642" rIns="163284" bIns="81642" fromWordArt="1">
            <a:prstTxWarp prst="textPlain">
              <a:avLst>
                <a:gd name="adj" fmla="val 50000"/>
              </a:avLst>
            </a:prstTxWarp>
          </a:bodyPr>
          <a:lstStyle/>
          <a:p>
            <a:pPr algn="ctr"/>
            <a:r>
              <a:rPr lang="en-US" sz="6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Lớp Giáp xác</a:t>
            </a:r>
          </a:p>
        </p:txBody>
      </p:sp>
      <p:sp>
        <p:nvSpPr>
          <p:cNvPr id="31770" name="WordArt 27"/>
          <p:cNvSpPr>
            <a:spLocks noChangeArrowheads="1" noChangeShapeType="1" noTextEdit="1"/>
          </p:cNvSpPr>
          <p:nvPr/>
        </p:nvSpPr>
        <p:spPr bwMode="auto">
          <a:xfrm>
            <a:off x="5181600" y="4343401"/>
            <a:ext cx="9144000" cy="785813"/>
          </a:xfrm>
          <a:prstGeom prst="rect">
            <a:avLst/>
          </a:prstGeom>
        </p:spPr>
        <p:txBody>
          <a:bodyPr wrap="none" lIns="163284" tIns="81642" rIns="163284" bIns="81642" fromWordArt="1">
            <a:prstTxWarp prst="textPlain">
              <a:avLst>
                <a:gd name="adj" fmla="val 50000"/>
              </a:avLst>
            </a:prstTxWarp>
          </a:bodyPr>
          <a:lstStyle/>
          <a:p>
            <a:pPr algn="ctr"/>
            <a:r>
              <a:rPr lang="en-US" sz="6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Lớp Hình nhện</a:t>
            </a:r>
          </a:p>
        </p:txBody>
      </p:sp>
      <p:sp>
        <p:nvSpPr>
          <p:cNvPr id="31771" name="WordArt 28"/>
          <p:cNvSpPr>
            <a:spLocks noChangeArrowheads="1" noChangeShapeType="1" noTextEdit="1"/>
          </p:cNvSpPr>
          <p:nvPr/>
        </p:nvSpPr>
        <p:spPr bwMode="auto">
          <a:xfrm>
            <a:off x="5181600" y="7772400"/>
            <a:ext cx="9144000" cy="785813"/>
          </a:xfrm>
          <a:prstGeom prst="rect">
            <a:avLst/>
          </a:prstGeom>
        </p:spPr>
        <p:txBody>
          <a:bodyPr wrap="none" lIns="163284" tIns="81642" rIns="163284" bIns="81642" fromWordArt="1">
            <a:prstTxWarp prst="textPlain">
              <a:avLst>
                <a:gd name="adj" fmla="val 50000"/>
              </a:avLst>
            </a:prstTxWarp>
          </a:bodyPr>
          <a:lstStyle/>
          <a:p>
            <a:pPr algn="ctr"/>
            <a:r>
              <a:rPr lang="en-US" sz="64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Lớp Sâu bọ</a:t>
            </a:r>
          </a:p>
        </p:txBody>
      </p:sp>
      <p:grpSp>
        <p:nvGrpSpPr>
          <p:cNvPr id="31777" name="Group 33"/>
          <p:cNvGrpSpPr>
            <a:grpSpLocks/>
          </p:cNvGrpSpPr>
          <p:nvPr/>
        </p:nvGrpSpPr>
        <p:grpSpPr bwMode="auto">
          <a:xfrm>
            <a:off x="0" y="-342900"/>
            <a:ext cx="4902200" cy="2743200"/>
            <a:chOff x="2624" y="2112"/>
            <a:chExt cx="1544" cy="1152"/>
          </a:xfrm>
        </p:grpSpPr>
        <p:pic>
          <p:nvPicPr>
            <p:cNvPr id="31774" name="Picture 50" descr="tổm rong"/>
            <p:cNvPicPr>
              <a:picLocks noChangeAspect="1" noChangeArrowheads="1"/>
            </p:cNvPicPr>
            <p:nvPr/>
          </p:nvPicPr>
          <p:blipFill>
            <a:blip r:embed="rId14"/>
            <a:srcRect/>
            <a:stretch>
              <a:fillRect/>
            </a:stretch>
          </p:blipFill>
          <p:spPr bwMode="auto">
            <a:xfrm>
              <a:off x="2624" y="2160"/>
              <a:ext cx="1443" cy="1104"/>
            </a:xfrm>
            <a:prstGeom prst="rect">
              <a:avLst/>
            </a:prstGeom>
            <a:solidFill>
              <a:schemeClr val="accent1"/>
            </a:solidFill>
            <a:ln w="9525">
              <a:noFill/>
              <a:miter lim="800000"/>
              <a:headEnd/>
              <a:tailEnd/>
            </a:ln>
          </p:spPr>
        </p:pic>
        <p:sp>
          <p:nvSpPr>
            <p:cNvPr id="137267" name="Text Box 51"/>
            <p:cNvSpPr txBox="1">
              <a:spLocks noChangeArrowheads="1"/>
            </p:cNvSpPr>
            <p:nvPr/>
          </p:nvSpPr>
          <p:spPr bwMode="auto">
            <a:xfrm>
              <a:off x="3648" y="2112"/>
              <a:ext cx="520" cy="317"/>
            </a:xfrm>
            <a:prstGeom prst="rect">
              <a:avLst/>
            </a:prstGeom>
            <a:solidFill>
              <a:schemeClr val="accent1"/>
            </a:solidFill>
            <a:ln>
              <a:noFill/>
            </a:ln>
            <a:effectLst/>
            <a:extLst/>
          </p:spPr>
          <p:txBody>
            <a:bodyPr>
              <a:spAutoFit/>
            </a:bodyPr>
            <a:lstStyle/>
            <a:p>
              <a:pPr>
                <a:defRPr/>
              </a:pPr>
              <a:r>
                <a:rPr lang="en-US" sz="4300">
                  <a:solidFill>
                    <a:srgbClr val="CC3300"/>
                  </a:solidFill>
                  <a:effectLst>
                    <a:outerShdw blurRad="38100" dist="38100" dir="2700000" algn="tl">
                      <a:srgbClr val="000000"/>
                    </a:outerShdw>
                  </a:effectLst>
                </a:rPr>
                <a:t>Tôm</a:t>
              </a:r>
            </a:p>
          </p:txBody>
        </p:sp>
      </p:grpSp>
    </p:spTree>
    <p:extLst>
      <p:ext uri="{BB962C8B-B14F-4D97-AF65-F5344CB8AC3E}">
        <p14:creationId xmlns:p14="http://schemas.microsoft.com/office/powerpoint/2010/main" val="125268048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4"/>
          <p:cNvSpPr txBox="1">
            <a:spLocks noChangeArrowheads="1"/>
          </p:cNvSpPr>
          <p:nvPr/>
        </p:nvSpPr>
        <p:spPr bwMode="auto">
          <a:xfrm>
            <a:off x="5334000" y="2857501"/>
            <a:ext cx="899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0" name="Text Box 5"/>
          <p:cNvSpPr txBox="1">
            <a:spLocks noChangeArrowheads="1"/>
          </p:cNvSpPr>
          <p:nvPr/>
        </p:nvSpPr>
        <p:spPr bwMode="auto">
          <a:xfrm>
            <a:off x="2438400" y="2743201"/>
            <a:ext cx="10668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1" name="Text Box 6"/>
          <p:cNvSpPr txBox="1">
            <a:spLocks noChangeArrowheads="1"/>
          </p:cNvSpPr>
          <p:nvPr/>
        </p:nvSpPr>
        <p:spPr bwMode="auto">
          <a:xfrm>
            <a:off x="1676400" y="3429001"/>
            <a:ext cx="77724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2" name="Text Box 7"/>
          <p:cNvSpPr txBox="1">
            <a:spLocks noChangeArrowheads="1"/>
          </p:cNvSpPr>
          <p:nvPr/>
        </p:nvSpPr>
        <p:spPr bwMode="auto">
          <a:xfrm>
            <a:off x="914400" y="2743201"/>
            <a:ext cx="12192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3" name="Text Box 8"/>
          <p:cNvSpPr txBox="1">
            <a:spLocks noChangeArrowheads="1"/>
          </p:cNvSpPr>
          <p:nvPr/>
        </p:nvSpPr>
        <p:spPr bwMode="auto">
          <a:xfrm>
            <a:off x="1066800" y="7086601"/>
            <a:ext cx="518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4" name="Text Box 9"/>
          <p:cNvSpPr txBox="1">
            <a:spLocks noChangeArrowheads="1"/>
          </p:cNvSpPr>
          <p:nvPr/>
        </p:nvSpPr>
        <p:spPr bwMode="auto">
          <a:xfrm>
            <a:off x="1066800" y="2628901"/>
            <a:ext cx="149352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5" name="Text Box 10"/>
          <p:cNvSpPr txBox="1">
            <a:spLocks noChangeArrowheads="1"/>
          </p:cNvSpPr>
          <p:nvPr/>
        </p:nvSpPr>
        <p:spPr bwMode="auto">
          <a:xfrm>
            <a:off x="1219200" y="3200401"/>
            <a:ext cx="518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6" name="Text Box 11"/>
          <p:cNvSpPr txBox="1">
            <a:spLocks noChangeArrowheads="1"/>
          </p:cNvSpPr>
          <p:nvPr/>
        </p:nvSpPr>
        <p:spPr bwMode="auto">
          <a:xfrm>
            <a:off x="1371600" y="8229601"/>
            <a:ext cx="48768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2777" name="Text Box 14"/>
          <p:cNvSpPr txBox="1">
            <a:spLocks noChangeArrowheads="1"/>
          </p:cNvSpPr>
          <p:nvPr/>
        </p:nvSpPr>
        <p:spPr bwMode="auto">
          <a:xfrm>
            <a:off x="5181600" y="5474495"/>
            <a:ext cx="48768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20498" name="Text Box 18"/>
          <p:cNvSpPr txBox="1">
            <a:spLocks noChangeArrowheads="1"/>
          </p:cNvSpPr>
          <p:nvPr/>
        </p:nvSpPr>
        <p:spPr bwMode="auto">
          <a:xfrm>
            <a:off x="222250" y="257175"/>
            <a:ext cx="14160500" cy="1042042"/>
          </a:xfrm>
          <a:prstGeom prst="rect">
            <a:avLst/>
          </a:prstGeom>
          <a:noFill/>
          <a:ln w="9525">
            <a:noFill/>
            <a:miter lim="800000"/>
            <a:headEnd/>
            <a:tailEnd/>
          </a:ln>
        </p:spPr>
        <p:txBody>
          <a:bodyPr lIns="163284" tIns="81642" rIns="163284" bIns="81642">
            <a:spAutoFit/>
          </a:bodyPr>
          <a:lstStyle/>
          <a:p>
            <a:pPr>
              <a:spcBef>
                <a:spcPct val="50000"/>
              </a:spcBef>
            </a:pPr>
            <a:r>
              <a:rPr lang="en-US" altLang="en-US" sz="5700" b="1" dirty="0" smtClean="0">
                <a:solidFill>
                  <a:srgbClr val="FF0000"/>
                </a:solidFill>
                <a:latin typeface="Times New Roman" pitchFamily="18" charset="0"/>
                <a:cs typeface="Times New Roman" pitchFamily="18" charset="0"/>
              </a:rPr>
              <a:t>SỰ </a:t>
            </a:r>
            <a:r>
              <a:rPr lang="en-US" altLang="en-US" sz="5700" b="1" dirty="0">
                <a:solidFill>
                  <a:srgbClr val="FF0000"/>
                </a:solidFill>
                <a:latin typeface="Times New Roman" pitchFamily="18" charset="0"/>
                <a:cs typeface="Times New Roman" pitchFamily="18" charset="0"/>
              </a:rPr>
              <a:t>ĐA DẠNG Ở CHÂN KHỚP</a:t>
            </a:r>
          </a:p>
        </p:txBody>
      </p:sp>
      <p:sp>
        <p:nvSpPr>
          <p:cNvPr id="20500" name="Text Box 20"/>
          <p:cNvSpPr txBox="1">
            <a:spLocks noChangeArrowheads="1"/>
          </p:cNvSpPr>
          <p:nvPr/>
        </p:nvSpPr>
        <p:spPr bwMode="auto">
          <a:xfrm>
            <a:off x="736600" y="1402557"/>
            <a:ext cx="15875000" cy="1042042"/>
          </a:xfrm>
          <a:prstGeom prst="rect">
            <a:avLst/>
          </a:prstGeom>
          <a:noFill/>
          <a:ln w="9525">
            <a:noFill/>
            <a:miter lim="800000"/>
            <a:headEnd/>
            <a:tailEnd/>
          </a:ln>
        </p:spPr>
        <p:txBody>
          <a:bodyPr lIns="163284" tIns="81642" rIns="163284" bIns="81642">
            <a:spAutoFit/>
          </a:bodyPr>
          <a:lstStyle/>
          <a:p>
            <a:pPr>
              <a:spcBef>
                <a:spcPct val="50000"/>
              </a:spcBef>
            </a:pPr>
            <a:r>
              <a:rPr lang="en-US" altLang="en-US" sz="5700" b="1" dirty="0" err="1" smtClean="0">
                <a:solidFill>
                  <a:srgbClr val="FF0000"/>
                </a:solidFill>
                <a:latin typeface="Times New Roman" pitchFamily="18" charset="0"/>
                <a:cs typeface="Times New Roman" pitchFamily="18" charset="0"/>
              </a:rPr>
              <a:t>Đa</a:t>
            </a:r>
            <a:r>
              <a:rPr lang="en-US" altLang="en-US" sz="5700" b="1" dirty="0" smtClean="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dạng</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về</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cấu</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tạo</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và</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môi</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trường</a:t>
            </a:r>
            <a:r>
              <a:rPr lang="en-US" altLang="en-US" sz="5700" b="1" dirty="0">
                <a:solidFill>
                  <a:srgbClr val="FF0000"/>
                </a:solidFill>
                <a:latin typeface="Times New Roman" pitchFamily="18" charset="0"/>
                <a:cs typeface="Times New Roman" pitchFamily="18" charset="0"/>
              </a:rPr>
              <a:t> </a:t>
            </a:r>
            <a:r>
              <a:rPr lang="en-US" altLang="en-US" sz="5700" b="1" dirty="0" err="1">
                <a:solidFill>
                  <a:srgbClr val="FF0000"/>
                </a:solidFill>
                <a:latin typeface="Times New Roman" pitchFamily="18" charset="0"/>
                <a:cs typeface="Times New Roman" pitchFamily="18" charset="0"/>
              </a:rPr>
              <a:t>sống</a:t>
            </a:r>
            <a:endParaRPr lang="en-US" altLang="en-US" sz="5700" b="1" dirty="0">
              <a:solidFill>
                <a:srgbClr val="FF0000"/>
              </a:solidFill>
              <a:latin typeface="Times New Roman" pitchFamily="18" charset="0"/>
              <a:cs typeface="Times New Roman" pitchFamily="18" charset="0"/>
            </a:endParaRPr>
          </a:p>
        </p:txBody>
      </p:sp>
      <p:graphicFrame>
        <p:nvGraphicFramePr>
          <p:cNvPr id="20588" name="Group 108"/>
          <p:cNvGraphicFramePr>
            <a:graphicFrameLocks noGrp="1"/>
          </p:cNvGraphicFramePr>
          <p:nvPr/>
        </p:nvGraphicFramePr>
        <p:xfrm>
          <a:off x="57150" y="3581400"/>
          <a:ext cx="18288000" cy="5562604"/>
        </p:xfrm>
        <a:graphic>
          <a:graphicData uri="http://schemas.openxmlformats.org/drawingml/2006/table">
            <a:tbl>
              <a:tblPr/>
              <a:tblGrid>
                <a:gridCol w="9144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gridCol w="1466850">
                  <a:extLst>
                    <a:ext uri="{9D8B030D-6E8A-4147-A177-3AD203B41FA5}">
                      <a16:colId xmlns:a16="http://schemas.microsoft.com/office/drawing/2014/main" val="20003"/>
                    </a:ext>
                  </a:extLst>
                </a:gridCol>
                <a:gridCol w="142875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gridCol w="1885950">
                  <a:extLst>
                    <a:ext uri="{9D8B030D-6E8A-4147-A177-3AD203B41FA5}">
                      <a16:colId xmlns:a16="http://schemas.microsoft.com/office/drawing/2014/main" val="20006"/>
                    </a:ext>
                  </a:extLst>
                </a:gridCol>
                <a:gridCol w="1924050">
                  <a:extLst>
                    <a:ext uri="{9D8B030D-6E8A-4147-A177-3AD203B41FA5}">
                      <a16:colId xmlns:a16="http://schemas.microsoft.com/office/drawing/2014/main" val="20007"/>
                    </a:ext>
                  </a:extLst>
                </a:gridCol>
                <a:gridCol w="1524000">
                  <a:extLst>
                    <a:ext uri="{9D8B030D-6E8A-4147-A177-3AD203B41FA5}">
                      <a16:colId xmlns:a16="http://schemas.microsoft.com/office/drawing/2014/main" val="20008"/>
                    </a:ext>
                  </a:extLst>
                </a:gridCol>
                <a:gridCol w="1981200">
                  <a:extLst>
                    <a:ext uri="{9D8B030D-6E8A-4147-A177-3AD203B41FA5}">
                      <a16:colId xmlns:a16="http://schemas.microsoft.com/office/drawing/2014/main" val="20009"/>
                    </a:ext>
                  </a:extLst>
                </a:gridCol>
                <a:gridCol w="1219200">
                  <a:extLst>
                    <a:ext uri="{9D8B030D-6E8A-4147-A177-3AD203B41FA5}">
                      <a16:colId xmlns:a16="http://schemas.microsoft.com/office/drawing/2014/main" val="20010"/>
                    </a:ext>
                  </a:extLst>
                </a:gridCol>
              </a:tblGrid>
              <a:tr h="1283495">
                <a:tc row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STT</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TÊN ĐẠI DIỆN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MÔI TRƯỜNG SỐNG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row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CÁC PHẦN CƠ THỂ</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RÂU</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row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smtClean="0">
                          <a:ln>
                            <a:noFill/>
                          </a:ln>
                          <a:solidFill>
                            <a:schemeClr val="tx1"/>
                          </a:solidFill>
                          <a:effectLst/>
                          <a:latin typeface="Times New Roman" pitchFamily="18" charset="0"/>
                          <a:cs typeface="Times New Roman" pitchFamily="18" charset="0"/>
                        </a:rPr>
                        <a:t>CHÂN NGỰC (SỐ ĐÔI)</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CÁNH</a:t>
                      </a: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1228725">
                <a:tc vMerge="1">
                  <a:txBody>
                    <a:bodyPr/>
                    <a:lstStyle/>
                    <a:p>
                      <a:endParaRPr lang="en-US"/>
                    </a:p>
                  </a:txBody>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NƯỚC</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NƠI ẨM</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Ở CẠN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smtClean="0">
                          <a:ln>
                            <a:noFill/>
                          </a:ln>
                          <a:solidFill>
                            <a:schemeClr val="tx1"/>
                          </a:solidFill>
                          <a:effectLst/>
                          <a:latin typeface="Times New Roman" pitchFamily="18" charset="0"/>
                          <a:cs typeface="Times New Roman" pitchFamily="18" charset="0"/>
                        </a:rPr>
                        <a:t>SỐ LƯỢNG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smtClean="0">
                          <a:ln>
                            <a:noFill/>
                          </a:ln>
                          <a:solidFill>
                            <a:schemeClr val="tx1"/>
                          </a:solidFill>
                          <a:effectLst/>
                          <a:latin typeface="Times New Roman" pitchFamily="18" charset="0"/>
                          <a:cs typeface="Times New Roman" pitchFamily="18" charset="0"/>
                        </a:rPr>
                        <a:t>KHÔNG CÓ</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100" b="1" i="0" u="none" strike="noStrike" cap="none" normalizeH="0" baseline="0" smtClean="0">
                          <a:ln>
                            <a:noFill/>
                          </a:ln>
                          <a:solidFill>
                            <a:schemeClr val="tx1"/>
                          </a:solidFill>
                          <a:effectLst/>
                          <a:latin typeface="Times New Roman" pitchFamily="18" charset="0"/>
                          <a:cs typeface="Times New Roman" pitchFamily="18" charset="0"/>
                        </a:rPr>
                        <a:t>KHÔNG CÓ</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CÓ</a:t>
                      </a: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31082">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1</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Giáp xác (Tôm sông)</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54895">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2</a:t>
                      </a: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Hình nhện (Nhện)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64407">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3</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cap="none" normalizeH="0" baseline="0" smtClean="0">
                          <a:ln>
                            <a:noFill/>
                          </a:ln>
                          <a:solidFill>
                            <a:schemeClr val="tx1"/>
                          </a:solidFill>
                          <a:effectLst/>
                          <a:latin typeface="Times New Roman" pitchFamily="18" charset="0"/>
                          <a:cs typeface="Times New Roman" pitchFamily="18" charset="0"/>
                        </a:rPr>
                        <a:t>Sâu bọ (Châu chấu)</a:t>
                      </a: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400" b="1"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0569" name="Text Box 89"/>
          <p:cNvSpPr txBox="1">
            <a:spLocks noChangeArrowheads="1"/>
          </p:cNvSpPr>
          <p:nvPr/>
        </p:nvSpPr>
        <p:spPr bwMode="auto">
          <a:xfrm>
            <a:off x="3914776" y="6486526"/>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0" name="Text Box 90"/>
          <p:cNvSpPr txBox="1">
            <a:spLocks noChangeArrowheads="1"/>
          </p:cNvSpPr>
          <p:nvPr/>
        </p:nvSpPr>
        <p:spPr bwMode="auto">
          <a:xfrm>
            <a:off x="5638800" y="7429501"/>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1" name="Text Box 91"/>
          <p:cNvSpPr txBox="1">
            <a:spLocks noChangeArrowheads="1"/>
          </p:cNvSpPr>
          <p:nvPr/>
        </p:nvSpPr>
        <p:spPr bwMode="auto">
          <a:xfrm>
            <a:off x="7058026" y="8343901"/>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2" name="Text Box 92"/>
          <p:cNvSpPr txBox="1">
            <a:spLocks noChangeArrowheads="1"/>
          </p:cNvSpPr>
          <p:nvPr/>
        </p:nvSpPr>
        <p:spPr bwMode="auto">
          <a:xfrm>
            <a:off x="15697200" y="6486526"/>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3" name="Text Box 93"/>
          <p:cNvSpPr txBox="1">
            <a:spLocks noChangeArrowheads="1"/>
          </p:cNvSpPr>
          <p:nvPr/>
        </p:nvSpPr>
        <p:spPr bwMode="auto">
          <a:xfrm>
            <a:off x="15697200" y="7429501"/>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4" name="Text Box 94"/>
          <p:cNvSpPr txBox="1">
            <a:spLocks noChangeArrowheads="1"/>
          </p:cNvSpPr>
          <p:nvPr/>
        </p:nvSpPr>
        <p:spPr bwMode="auto">
          <a:xfrm>
            <a:off x="12172950" y="7572375"/>
            <a:ext cx="914400" cy="441877"/>
          </a:xfrm>
          <a:prstGeom prst="rect">
            <a:avLst/>
          </a:prstGeom>
          <a:noFill/>
          <a:ln w="9525">
            <a:noFill/>
            <a:miter lim="800000"/>
            <a:headEnd/>
            <a:tailEnd/>
          </a:ln>
        </p:spPr>
        <p:txBody>
          <a:bodyPr lIns="163284" tIns="81642" rIns="163284" bIns="81642">
            <a:spAutoFit/>
          </a:bodyPr>
          <a:lstStyle/>
          <a:p>
            <a:pPr>
              <a:spcBef>
                <a:spcPct val="20000"/>
              </a:spcBef>
            </a:pPr>
            <a:r>
              <a:rPr lang="en-US" altLang="en-US" b="1">
                <a:solidFill>
                  <a:srgbClr val="0000CC"/>
                </a:solidFill>
                <a:latin typeface="Calibri" pitchFamily="34" charset="0"/>
                <a:sym typeface="Wingdings 2" pitchFamily="18" charset="2"/>
              </a:rPr>
              <a:t></a:t>
            </a:r>
            <a:endParaRPr lang="en-US" altLang="en-US">
              <a:solidFill>
                <a:srgbClr val="0000CC"/>
              </a:solidFill>
              <a:latin typeface="Calibri" pitchFamily="34" charset="0"/>
            </a:endParaRPr>
          </a:p>
        </p:txBody>
      </p:sp>
      <p:sp>
        <p:nvSpPr>
          <p:cNvPr id="20575" name="Text Box 95"/>
          <p:cNvSpPr txBox="1">
            <a:spLocks noChangeArrowheads="1"/>
          </p:cNvSpPr>
          <p:nvPr/>
        </p:nvSpPr>
        <p:spPr bwMode="auto">
          <a:xfrm>
            <a:off x="8534400" y="6529388"/>
            <a:ext cx="7620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sym typeface="Wingdings 2" pitchFamily="18" charset="2"/>
              </a:rPr>
              <a:t>2</a:t>
            </a:r>
          </a:p>
        </p:txBody>
      </p:sp>
      <p:sp>
        <p:nvSpPr>
          <p:cNvPr id="20576" name="Text Box 96"/>
          <p:cNvSpPr txBox="1">
            <a:spLocks noChangeArrowheads="1"/>
          </p:cNvSpPr>
          <p:nvPr/>
        </p:nvSpPr>
        <p:spPr bwMode="auto">
          <a:xfrm>
            <a:off x="8534400" y="7429501"/>
            <a:ext cx="7620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sym typeface="Wingdings 2" pitchFamily="18" charset="2"/>
              </a:rPr>
              <a:t>2</a:t>
            </a:r>
          </a:p>
        </p:txBody>
      </p:sp>
      <p:sp>
        <p:nvSpPr>
          <p:cNvPr id="20577" name="Text Box 97"/>
          <p:cNvSpPr txBox="1">
            <a:spLocks noChangeArrowheads="1"/>
          </p:cNvSpPr>
          <p:nvPr/>
        </p:nvSpPr>
        <p:spPr bwMode="auto">
          <a:xfrm>
            <a:off x="8534400" y="8343901"/>
            <a:ext cx="7620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sym typeface="Wingdings 2" pitchFamily="18" charset="2"/>
              </a:rPr>
              <a:t>3</a:t>
            </a:r>
          </a:p>
        </p:txBody>
      </p:sp>
      <p:sp>
        <p:nvSpPr>
          <p:cNvPr id="20578" name="Text Box 98"/>
          <p:cNvSpPr txBox="1">
            <a:spLocks noChangeArrowheads="1"/>
          </p:cNvSpPr>
          <p:nvPr/>
        </p:nvSpPr>
        <p:spPr bwMode="auto">
          <a:xfrm>
            <a:off x="9906000" y="6529388"/>
            <a:ext cx="1676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rPr>
              <a:t>2 đôi</a:t>
            </a:r>
          </a:p>
        </p:txBody>
      </p:sp>
      <p:sp>
        <p:nvSpPr>
          <p:cNvPr id="20579" name="Text Box 99"/>
          <p:cNvSpPr txBox="1">
            <a:spLocks noChangeArrowheads="1"/>
          </p:cNvSpPr>
          <p:nvPr/>
        </p:nvSpPr>
        <p:spPr bwMode="auto">
          <a:xfrm>
            <a:off x="9906000" y="8343901"/>
            <a:ext cx="1676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rPr>
              <a:t>1 đôi</a:t>
            </a:r>
          </a:p>
        </p:txBody>
      </p:sp>
      <p:sp>
        <p:nvSpPr>
          <p:cNvPr id="20580" name="Text Box 100"/>
          <p:cNvSpPr txBox="1">
            <a:spLocks noChangeArrowheads="1"/>
          </p:cNvSpPr>
          <p:nvPr/>
        </p:nvSpPr>
        <p:spPr bwMode="auto">
          <a:xfrm>
            <a:off x="13668376" y="6522245"/>
            <a:ext cx="1676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rPr>
              <a:t>5 đôi</a:t>
            </a:r>
          </a:p>
        </p:txBody>
      </p:sp>
      <p:sp>
        <p:nvSpPr>
          <p:cNvPr id="20581" name="Text Box 101"/>
          <p:cNvSpPr txBox="1">
            <a:spLocks noChangeArrowheads="1"/>
          </p:cNvSpPr>
          <p:nvPr/>
        </p:nvSpPr>
        <p:spPr bwMode="auto">
          <a:xfrm>
            <a:off x="13620750" y="7429501"/>
            <a:ext cx="1676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rPr>
              <a:t>4 đôi</a:t>
            </a:r>
          </a:p>
        </p:txBody>
      </p:sp>
      <p:sp>
        <p:nvSpPr>
          <p:cNvPr id="20582" name="Text Box 102"/>
          <p:cNvSpPr txBox="1">
            <a:spLocks noChangeArrowheads="1"/>
          </p:cNvSpPr>
          <p:nvPr/>
        </p:nvSpPr>
        <p:spPr bwMode="auto">
          <a:xfrm>
            <a:off x="13592176" y="8343901"/>
            <a:ext cx="1676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Times New Roman" pitchFamily="18" charset="0"/>
                <a:cs typeface="Times New Roman" pitchFamily="18" charset="0"/>
              </a:rPr>
              <a:t>3 đôi</a:t>
            </a:r>
          </a:p>
        </p:txBody>
      </p:sp>
      <p:sp>
        <p:nvSpPr>
          <p:cNvPr id="20583" name="Text Box 103"/>
          <p:cNvSpPr txBox="1">
            <a:spLocks noChangeArrowheads="1"/>
          </p:cNvSpPr>
          <p:nvPr/>
        </p:nvSpPr>
        <p:spPr bwMode="auto">
          <a:xfrm>
            <a:off x="17068800" y="8115300"/>
            <a:ext cx="1219200" cy="441877"/>
          </a:xfrm>
          <a:prstGeom prst="rect">
            <a:avLst/>
          </a:prstGeom>
          <a:noFill/>
          <a:ln w="9525">
            <a:noFill/>
            <a:miter lim="800000"/>
            <a:headEnd/>
            <a:tailEnd/>
          </a:ln>
        </p:spPr>
        <p:txBody>
          <a:bodyPr lIns="163284" tIns="81642" rIns="163284" bIns="81642">
            <a:spAutoFit/>
          </a:bodyPr>
          <a:lstStyle/>
          <a:p>
            <a:pPr algn="ctr">
              <a:spcBef>
                <a:spcPct val="50000"/>
              </a:spcBef>
            </a:pPr>
            <a:r>
              <a:rPr lang="en-US" altLang="en-US" b="1">
                <a:solidFill>
                  <a:srgbClr val="0000CC"/>
                </a:solidFill>
                <a:latin typeface="Times New Roman" pitchFamily="18" charset="0"/>
                <a:cs typeface="Times New Roman" pitchFamily="18" charset="0"/>
              </a:rPr>
              <a:t>2 đôi</a:t>
            </a:r>
          </a:p>
        </p:txBody>
      </p:sp>
      <p:sp>
        <p:nvSpPr>
          <p:cNvPr id="20584" name="Text Box 104"/>
          <p:cNvSpPr txBox="1">
            <a:spLocks noChangeArrowheads="1"/>
          </p:cNvSpPr>
          <p:nvPr/>
        </p:nvSpPr>
        <p:spPr bwMode="auto">
          <a:xfrm>
            <a:off x="0" y="2416970"/>
            <a:ext cx="18288000" cy="826598"/>
          </a:xfrm>
          <a:prstGeom prst="rect">
            <a:avLst/>
          </a:prstGeom>
          <a:noFill/>
          <a:ln w="9525">
            <a:noFill/>
            <a:miter lim="800000"/>
            <a:headEnd/>
            <a:tailEnd/>
          </a:ln>
        </p:spPr>
        <p:txBody>
          <a:bodyPr lIns="163284" tIns="81642" rIns="163284" bIns="81642">
            <a:spAutoFit/>
          </a:bodyPr>
          <a:lstStyle/>
          <a:p>
            <a:pPr algn="just">
              <a:spcBef>
                <a:spcPct val="50000"/>
              </a:spcBef>
            </a:pPr>
            <a:r>
              <a:rPr lang="en-US" altLang="en-US" sz="4300" b="1">
                <a:solidFill>
                  <a:srgbClr val="000000"/>
                </a:solidFill>
                <a:latin typeface="Times New Roman" pitchFamily="18" charset="0"/>
                <a:cs typeface="Times New Roman" pitchFamily="18" charset="0"/>
              </a:rPr>
              <a:t>Bảng 1. Sự đa dạng về cấu tạo và môi trường sống của chân khớp</a:t>
            </a:r>
          </a:p>
        </p:txBody>
      </p:sp>
      <p:sp>
        <p:nvSpPr>
          <p:cNvPr id="20589" name="Text Box 109"/>
          <p:cNvSpPr txBox="1">
            <a:spLocks noChangeArrowheads="1"/>
          </p:cNvSpPr>
          <p:nvPr/>
        </p:nvSpPr>
        <p:spPr bwMode="auto">
          <a:xfrm>
            <a:off x="114300" y="9429751"/>
            <a:ext cx="18173700" cy="795821"/>
          </a:xfrm>
          <a:prstGeom prst="rect">
            <a:avLst/>
          </a:prstGeom>
          <a:noFill/>
          <a:ln w="9525">
            <a:noFill/>
            <a:miter lim="800000"/>
            <a:headEnd/>
            <a:tailEnd/>
          </a:ln>
        </p:spPr>
        <p:txBody>
          <a:bodyPr lIns="163284" tIns="81642" rIns="163284" bIns="81642">
            <a:spAutoFit/>
          </a:bodyPr>
          <a:lstStyle/>
          <a:p>
            <a:pPr>
              <a:spcBef>
                <a:spcPct val="50000"/>
              </a:spcBef>
            </a:pPr>
            <a:r>
              <a:rPr lang="en-US" altLang="en-US" sz="4100" b="1">
                <a:solidFill>
                  <a:srgbClr val="0000CC"/>
                </a:solidFill>
                <a:latin typeface="Times New Roman" pitchFamily="18" charset="0"/>
                <a:cs typeface="Times New Roman" pitchFamily="18" charset="0"/>
              </a:rPr>
              <a:t>Em hãy rút ra nhận xét về cấu tạo và môi trường sống của chân khớp?</a:t>
            </a:r>
          </a:p>
        </p:txBody>
      </p:sp>
    </p:spTree>
    <p:extLst>
      <p:ext uri="{BB962C8B-B14F-4D97-AF65-F5344CB8AC3E}">
        <p14:creationId xmlns:p14="http://schemas.microsoft.com/office/powerpoint/2010/main" val="1117030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0498">
                                            <p:txEl>
                                              <p:pRg st="0" end="0"/>
                                            </p:txEl>
                                          </p:spTgt>
                                        </p:tgtEl>
                                        <p:attrNameLst>
                                          <p:attrName>style.visibility</p:attrName>
                                        </p:attrNameLst>
                                      </p:cBhvr>
                                      <p:to>
                                        <p:strVal val="visible"/>
                                      </p:to>
                                    </p:set>
                                    <p:animEffect transition="in" filter="checkerboard(across)">
                                      <p:cBhvr>
                                        <p:cTn id="7" dur="500"/>
                                        <p:tgtEl>
                                          <p:spTgt spid="204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500"/>
                                        </p:tgtEl>
                                        <p:attrNameLst>
                                          <p:attrName>style.visibility</p:attrName>
                                        </p:attrNameLst>
                                      </p:cBhvr>
                                      <p:to>
                                        <p:strVal val="visible"/>
                                      </p:to>
                                    </p:set>
                                    <p:animEffect transition="in" filter="blinds(horizontal)">
                                      <p:cBhvr>
                                        <p:cTn id="12" dur="500"/>
                                        <p:tgtEl>
                                          <p:spTgt spid="205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84"/>
                                        </p:tgtEl>
                                        <p:attrNameLst>
                                          <p:attrName>style.visibility</p:attrName>
                                        </p:attrNameLst>
                                      </p:cBhvr>
                                      <p:to>
                                        <p:strVal val="visible"/>
                                      </p:to>
                                    </p:set>
                                    <p:animEffect transition="in" filter="checkerboard(across)">
                                      <p:cBhvr>
                                        <p:cTn id="17" dur="500"/>
                                        <p:tgtEl>
                                          <p:spTgt spid="20584"/>
                                        </p:tgtEl>
                                      </p:cBhvr>
                                    </p:animEffect>
                                  </p:childTnLst>
                                </p:cTn>
                              </p:par>
                            </p:childTnLst>
                          </p:cTn>
                        </p:par>
                        <p:par>
                          <p:cTn id="18" fill="hold" nodeType="afterGroup">
                            <p:stCondLst>
                              <p:cond delay="500"/>
                            </p:stCondLst>
                            <p:childTnLst>
                              <p:par>
                                <p:cTn id="19" presetID="3" presetClass="entr" presetSubtype="10" fill="hold" nodeType="afterEffect">
                                  <p:stCondLst>
                                    <p:cond delay="0"/>
                                  </p:stCondLst>
                                  <p:childTnLst>
                                    <p:set>
                                      <p:cBhvr>
                                        <p:cTn id="20" dur="1" fill="hold">
                                          <p:stCondLst>
                                            <p:cond delay="0"/>
                                          </p:stCondLst>
                                        </p:cTn>
                                        <p:tgtEl>
                                          <p:spTgt spid="20588"/>
                                        </p:tgtEl>
                                        <p:attrNameLst>
                                          <p:attrName>style.visibility</p:attrName>
                                        </p:attrNameLst>
                                      </p:cBhvr>
                                      <p:to>
                                        <p:strVal val="visible"/>
                                      </p:to>
                                    </p:set>
                                    <p:animEffect transition="in" filter="blinds(horizontal)">
                                      <p:cBhvr>
                                        <p:cTn id="21" dur="500"/>
                                        <p:tgtEl>
                                          <p:spTgt spid="2058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0569"/>
                                        </p:tgtEl>
                                        <p:attrNameLst>
                                          <p:attrName>style.visibility</p:attrName>
                                        </p:attrNameLst>
                                      </p:cBhvr>
                                      <p:to>
                                        <p:strVal val="visible"/>
                                      </p:to>
                                    </p:set>
                                    <p:anim calcmode="lin" valueType="num">
                                      <p:cBhvr additive="base">
                                        <p:cTn id="26" dur="500" fill="hold"/>
                                        <p:tgtEl>
                                          <p:spTgt spid="20569"/>
                                        </p:tgtEl>
                                        <p:attrNameLst>
                                          <p:attrName>ppt_x</p:attrName>
                                        </p:attrNameLst>
                                      </p:cBhvr>
                                      <p:tavLst>
                                        <p:tav tm="0">
                                          <p:val>
                                            <p:strVal val="#ppt_x"/>
                                          </p:val>
                                        </p:tav>
                                        <p:tav tm="100000">
                                          <p:val>
                                            <p:strVal val="#ppt_x"/>
                                          </p:val>
                                        </p:tav>
                                      </p:tavLst>
                                    </p:anim>
                                    <p:anim calcmode="lin" valueType="num">
                                      <p:cBhvr additive="base">
                                        <p:cTn id="27" dur="500" fill="hold"/>
                                        <p:tgtEl>
                                          <p:spTgt spid="20569"/>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20570"/>
                                        </p:tgtEl>
                                        <p:attrNameLst>
                                          <p:attrName>style.visibility</p:attrName>
                                        </p:attrNameLst>
                                      </p:cBhvr>
                                      <p:to>
                                        <p:strVal val="visible"/>
                                      </p:to>
                                    </p:set>
                                    <p:anim calcmode="lin" valueType="num">
                                      <p:cBhvr additive="base">
                                        <p:cTn id="32" dur="500" fill="hold"/>
                                        <p:tgtEl>
                                          <p:spTgt spid="20570"/>
                                        </p:tgtEl>
                                        <p:attrNameLst>
                                          <p:attrName>ppt_x</p:attrName>
                                        </p:attrNameLst>
                                      </p:cBhvr>
                                      <p:tavLst>
                                        <p:tav tm="0">
                                          <p:val>
                                            <p:strVal val="#ppt_x"/>
                                          </p:val>
                                        </p:tav>
                                        <p:tav tm="100000">
                                          <p:val>
                                            <p:strVal val="#ppt_x"/>
                                          </p:val>
                                        </p:tav>
                                      </p:tavLst>
                                    </p:anim>
                                    <p:anim calcmode="lin" valueType="num">
                                      <p:cBhvr additive="base">
                                        <p:cTn id="33" dur="500" fill="hold"/>
                                        <p:tgtEl>
                                          <p:spTgt spid="20570"/>
                                        </p:tgtEl>
                                        <p:attrNameLst>
                                          <p:attrName>ppt_y</p:attrName>
                                        </p:attrNameLst>
                                      </p:cBhvr>
                                      <p:tavLst>
                                        <p:tav tm="0">
                                          <p:val>
                                            <p:strVal val="1+#ppt_h/2"/>
                                          </p:val>
                                        </p:tav>
                                        <p:tav tm="100000">
                                          <p:val>
                                            <p:strVal val="#ppt_y"/>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nodeType="clickEffect">
                                  <p:stCondLst>
                                    <p:cond delay="0"/>
                                  </p:stCondLst>
                                  <p:childTnLst>
                                    <p:set>
                                      <p:cBhvr>
                                        <p:cTn id="37" dur="1" fill="hold">
                                          <p:stCondLst>
                                            <p:cond delay="0"/>
                                          </p:stCondLst>
                                        </p:cTn>
                                        <p:tgtEl>
                                          <p:spTgt spid="20571"/>
                                        </p:tgtEl>
                                        <p:attrNameLst>
                                          <p:attrName>style.visibility</p:attrName>
                                        </p:attrNameLst>
                                      </p:cBhvr>
                                      <p:to>
                                        <p:strVal val="visible"/>
                                      </p:to>
                                    </p:set>
                                    <p:anim calcmode="lin" valueType="num">
                                      <p:cBhvr additive="base">
                                        <p:cTn id="38" dur="500" fill="hold"/>
                                        <p:tgtEl>
                                          <p:spTgt spid="20571"/>
                                        </p:tgtEl>
                                        <p:attrNameLst>
                                          <p:attrName>ppt_x</p:attrName>
                                        </p:attrNameLst>
                                      </p:cBhvr>
                                      <p:tavLst>
                                        <p:tav tm="0">
                                          <p:val>
                                            <p:strVal val="#ppt_x"/>
                                          </p:val>
                                        </p:tav>
                                        <p:tav tm="100000">
                                          <p:val>
                                            <p:strVal val="#ppt_x"/>
                                          </p:val>
                                        </p:tav>
                                      </p:tavLst>
                                    </p:anim>
                                    <p:anim calcmode="lin" valueType="num">
                                      <p:cBhvr additive="base">
                                        <p:cTn id="39" dur="500" fill="hold"/>
                                        <p:tgtEl>
                                          <p:spTgt spid="20571"/>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nodeType="clickEffect">
                                  <p:stCondLst>
                                    <p:cond delay="0"/>
                                  </p:stCondLst>
                                  <p:childTnLst>
                                    <p:set>
                                      <p:cBhvr>
                                        <p:cTn id="43" dur="1" fill="hold">
                                          <p:stCondLst>
                                            <p:cond delay="0"/>
                                          </p:stCondLst>
                                        </p:cTn>
                                        <p:tgtEl>
                                          <p:spTgt spid="20575"/>
                                        </p:tgtEl>
                                        <p:attrNameLst>
                                          <p:attrName>style.visibility</p:attrName>
                                        </p:attrNameLst>
                                      </p:cBhvr>
                                      <p:to>
                                        <p:strVal val="visible"/>
                                      </p:to>
                                    </p:set>
                                    <p:anim calcmode="lin" valueType="num">
                                      <p:cBhvr additive="base">
                                        <p:cTn id="44" dur="500" fill="hold"/>
                                        <p:tgtEl>
                                          <p:spTgt spid="20575"/>
                                        </p:tgtEl>
                                        <p:attrNameLst>
                                          <p:attrName>ppt_x</p:attrName>
                                        </p:attrNameLst>
                                      </p:cBhvr>
                                      <p:tavLst>
                                        <p:tav tm="0">
                                          <p:val>
                                            <p:strVal val="#ppt_x"/>
                                          </p:val>
                                        </p:tav>
                                        <p:tav tm="100000">
                                          <p:val>
                                            <p:strVal val="#ppt_x"/>
                                          </p:val>
                                        </p:tav>
                                      </p:tavLst>
                                    </p:anim>
                                    <p:anim calcmode="lin" valueType="num">
                                      <p:cBhvr additive="base">
                                        <p:cTn id="45" dur="500" fill="hold"/>
                                        <p:tgtEl>
                                          <p:spTgt spid="20575"/>
                                        </p:tgtEl>
                                        <p:attrNameLst>
                                          <p:attrName>ppt_y</p:attrName>
                                        </p:attrNameLst>
                                      </p:cBhvr>
                                      <p:tavLst>
                                        <p:tav tm="0">
                                          <p:val>
                                            <p:strVal val="1+#ppt_h/2"/>
                                          </p:val>
                                        </p:tav>
                                        <p:tav tm="100000">
                                          <p:val>
                                            <p:strVal val="#ppt_y"/>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 presetClass="entr" presetSubtype="4" fill="hold" nodeType="clickEffect">
                                  <p:stCondLst>
                                    <p:cond delay="0"/>
                                  </p:stCondLst>
                                  <p:childTnLst>
                                    <p:set>
                                      <p:cBhvr>
                                        <p:cTn id="49" dur="1" fill="hold">
                                          <p:stCondLst>
                                            <p:cond delay="0"/>
                                          </p:stCondLst>
                                        </p:cTn>
                                        <p:tgtEl>
                                          <p:spTgt spid="20576"/>
                                        </p:tgtEl>
                                        <p:attrNameLst>
                                          <p:attrName>style.visibility</p:attrName>
                                        </p:attrNameLst>
                                      </p:cBhvr>
                                      <p:to>
                                        <p:strVal val="visible"/>
                                      </p:to>
                                    </p:set>
                                    <p:anim calcmode="lin" valueType="num">
                                      <p:cBhvr additive="base">
                                        <p:cTn id="50" dur="500" fill="hold"/>
                                        <p:tgtEl>
                                          <p:spTgt spid="20576"/>
                                        </p:tgtEl>
                                        <p:attrNameLst>
                                          <p:attrName>ppt_x</p:attrName>
                                        </p:attrNameLst>
                                      </p:cBhvr>
                                      <p:tavLst>
                                        <p:tav tm="0">
                                          <p:val>
                                            <p:strVal val="#ppt_x"/>
                                          </p:val>
                                        </p:tav>
                                        <p:tav tm="100000">
                                          <p:val>
                                            <p:strVal val="#ppt_x"/>
                                          </p:val>
                                        </p:tav>
                                      </p:tavLst>
                                    </p:anim>
                                    <p:anim calcmode="lin" valueType="num">
                                      <p:cBhvr additive="base">
                                        <p:cTn id="51" dur="500" fill="hold"/>
                                        <p:tgtEl>
                                          <p:spTgt spid="20576"/>
                                        </p:tgtEl>
                                        <p:attrNameLst>
                                          <p:attrName>ppt_y</p:attrName>
                                        </p:attrNameLst>
                                      </p:cBhvr>
                                      <p:tavLst>
                                        <p:tav tm="0">
                                          <p:val>
                                            <p:strVal val="1+#ppt_h/2"/>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20577"/>
                                        </p:tgtEl>
                                        <p:attrNameLst>
                                          <p:attrName>style.visibility</p:attrName>
                                        </p:attrNameLst>
                                      </p:cBhvr>
                                      <p:to>
                                        <p:strVal val="visible"/>
                                      </p:to>
                                    </p:set>
                                    <p:anim calcmode="lin" valueType="num">
                                      <p:cBhvr additive="base">
                                        <p:cTn id="56" dur="500" fill="hold"/>
                                        <p:tgtEl>
                                          <p:spTgt spid="20577"/>
                                        </p:tgtEl>
                                        <p:attrNameLst>
                                          <p:attrName>ppt_x</p:attrName>
                                        </p:attrNameLst>
                                      </p:cBhvr>
                                      <p:tavLst>
                                        <p:tav tm="0">
                                          <p:val>
                                            <p:strVal val="#ppt_x"/>
                                          </p:val>
                                        </p:tav>
                                        <p:tav tm="100000">
                                          <p:val>
                                            <p:strVal val="#ppt_x"/>
                                          </p:val>
                                        </p:tav>
                                      </p:tavLst>
                                    </p:anim>
                                    <p:anim calcmode="lin" valueType="num">
                                      <p:cBhvr additive="base">
                                        <p:cTn id="57" dur="500" fill="hold"/>
                                        <p:tgtEl>
                                          <p:spTgt spid="20577"/>
                                        </p:tgtEl>
                                        <p:attrNameLst>
                                          <p:attrName>ppt_y</p:attrName>
                                        </p:attrNameLst>
                                      </p:cBhvr>
                                      <p:tavLst>
                                        <p:tav tm="0">
                                          <p:val>
                                            <p:strVal val="1+#ppt_h/2"/>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 presetClass="entr" presetSubtype="4" fill="hold" nodeType="clickEffect">
                                  <p:stCondLst>
                                    <p:cond delay="0"/>
                                  </p:stCondLst>
                                  <p:childTnLst>
                                    <p:set>
                                      <p:cBhvr>
                                        <p:cTn id="61" dur="1" fill="hold">
                                          <p:stCondLst>
                                            <p:cond delay="0"/>
                                          </p:stCondLst>
                                        </p:cTn>
                                        <p:tgtEl>
                                          <p:spTgt spid="20578"/>
                                        </p:tgtEl>
                                        <p:attrNameLst>
                                          <p:attrName>style.visibility</p:attrName>
                                        </p:attrNameLst>
                                      </p:cBhvr>
                                      <p:to>
                                        <p:strVal val="visible"/>
                                      </p:to>
                                    </p:set>
                                    <p:anim calcmode="lin" valueType="num">
                                      <p:cBhvr additive="base">
                                        <p:cTn id="62" dur="500" fill="hold"/>
                                        <p:tgtEl>
                                          <p:spTgt spid="20578"/>
                                        </p:tgtEl>
                                        <p:attrNameLst>
                                          <p:attrName>ppt_x</p:attrName>
                                        </p:attrNameLst>
                                      </p:cBhvr>
                                      <p:tavLst>
                                        <p:tav tm="0">
                                          <p:val>
                                            <p:strVal val="#ppt_x"/>
                                          </p:val>
                                        </p:tav>
                                        <p:tav tm="100000">
                                          <p:val>
                                            <p:strVal val="#ppt_x"/>
                                          </p:val>
                                        </p:tav>
                                      </p:tavLst>
                                    </p:anim>
                                    <p:anim calcmode="lin" valueType="num">
                                      <p:cBhvr additive="base">
                                        <p:cTn id="63" dur="500" fill="hold"/>
                                        <p:tgtEl>
                                          <p:spTgt spid="20578"/>
                                        </p:tgtEl>
                                        <p:attrNameLst>
                                          <p:attrName>ppt_y</p:attrName>
                                        </p:attrNameLst>
                                      </p:cBhvr>
                                      <p:tavLst>
                                        <p:tav tm="0">
                                          <p:val>
                                            <p:strVal val="1+#ppt_h/2"/>
                                          </p:val>
                                        </p:tav>
                                        <p:tav tm="100000">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 presetClass="entr" presetSubtype="4" fill="hold" nodeType="clickEffect">
                                  <p:stCondLst>
                                    <p:cond delay="0"/>
                                  </p:stCondLst>
                                  <p:childTnLst>
                                    <p:set>
                                      <p:cBhvr>
                                        <p:cTn id="67" dur="1" fill="hold">
                                          <p:stCondLst>
                                            <p:cond delay="0"/>
                                          </p:stCondLst>
                                        </p:cTn>
                                        <p:tgtEl>
                                          <p:spTgt spid="20579"/>
                                        </p:tgtEl>
                                        <p:attrNameLst>
                                          <p:attrName>style.visibility</p:attrName>
                                        </p:attrNameLst>
                                      </p:cBhvr>
                                      <p:to>
                                        <p:strVal val="visible"/>
                                      </p:to>
                                    </p:set>
                                    <p:anim calcmode="lin" valueType="num">
                                      <p:cBhvr additive="base">
                                        <p:cTn id="68" dur="500" fill="hold"/>
                                        <p:tgtEl>
                                          <p:spTgt spid="20579"/>
                                        </p:tgtEl>
                                        <p:attrNameLst>
                                          <p:attrName>ppt_x</p:attrName>
                                        </p:attrNameLst>
                                      </p:cBhvr>
                                      <p:tavLst>
                                        <p:tav tm="0">
                                          <p:val>
                                            <p:strVal val="#ppt_x"/>
                                          </p:val>
                                        </p:tav>
                                        <p:tav tm="100000">
                                          <p:val>
                                            <p:strVal val="#ppt_x"/>
                                          </p:val>
                                        </p:tav>
                                      </p:tavLst>
                                    </p:anim>
                                    <p:anim calcmode="lin" valueType="num">
                                      <p:cBhvr additive="base">
                                        <p:cTn id="69" dur="500" fill="hold"/>
                                        <p:tgtEl>
                                          <p:spTgt spid="20579"/>
                                        </p:tgtEl>
                                        <p:attrNameLst>
                                          <p:attrName>ppt_y</p:attrName>
                                        </p:attrNameLst>
                                      </p:cBhvr>
                                      <p:tavLst>
                                        <p:tav tm="0">
                                          <p:val>
                                            <p:strVal val="1+#ppt_h/2"/>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2" presetClass="entr" presetSubtype="4" fill="hold" nodeType="clickEffect">
                                  <p:stCondLst>
                                    <p:cond delay="0"/>
                                  </p:stCondLst>
                                  <p:childTnLst>
                                    <p:set>
                                      <p:cBhvr>
                                        <p:cTn id="73" dur="1" fill="hold">
                                          <p:stCondLst>
                                            <p:cond delay="0"/>
                                          </p:stCondLst>
                                        </p:cTn>
                                        <p:tgtEl>
                                          <p:spTgt spid="20574"/>
                                        </p:tgtEl>
                                        <p:attrNameLst>
                                          <p:attrName>style.visibility</p:attrName>
                                        </p:attrNameLst>
                                      </p:cBhvr>
                                      <p:to>
                                        <p:strVal val="visible"/>
                                      </p:to>
                                    </p:set>
                                    <p:anim calcmode="lin" valueType="num">
                                      <p:cBhvr additive="base">
                                        <p:cTn id="74" dur="500" fill="hold"/>
                                        <p:tgtEl>
                                          <p:spTgt spid="20574"/>
                                        </p:tgtEl>
                                        <p:attrNameLst>
                                          <p:attrName>ppt_x</p:attrName>
                                        </p:attrNameLst>
                                      </p:cBhvr>
                                      <p:tavLst>
                                        <p:tav tm="0">
                                          <p:val>
                                            <p:strVal val="#ppt_x"/>
                                          </p:val>
                                        </p:tav>
                                        <p:tav tm="100000">
                                          <p:val>
                                            <p:strVal val="#ppt_x"/>
                                          </p:val>
                                        </p:tav>
                                      </p:tavLst>
                                    </p:anim>
                                    <p:anim calcmode="lin" valueType="num">
                                      <p:cBhvr additive="base">
                                        <p:cTn id="75" dur="500" fill="hold"/>
                                        <p:tgtEl>
                                          <p:spTgt spid="20574"/>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2" presetClass="entr" presetSubtype="4" fill="hold" nodeType="clickEffect">
                                  <p:stCondLst>
                                    <p:cond delay="0"/>
                                  </p:stCondLst>
                                  <p:childTnLst>
                                    <p:set>
                                      <p:cBhvr>
                                        <p:cTn id="79" dur="1" fill="hold">
                                          <p:stCondLst>
                                            <p:cond delay="0"/>
                                          </p:stCondLst>
                                        </p:cTn>
                                        <p:tgtEl>
                                          <p:spTgt spid="20580"/>
                                        </p:tgtEl>
                                        <p:attrNameLst>
                                          <p:attrName>style.visibility</p:attrName>
                                        </p:attrNameLst>
                                      </p:cBhvr>
                                      <p:to>
                                        <p:strVal val="visible"/>
                                      </p:to>
                                    </p:set>
                                    <p:anim calcmode="lin" valueType="num">
                                      <p:cBhvr additive="base">
                                        <p:cTn id="80" dur="500" fill="hold"/>
                                        <p:tgtEl>
                                          <p:spTgt spid="20580"/>
                                        </p:tgtEl>
                                        <p:attrNameLst>
                                          <p:attrName>ppt_x</p:attrName>
                                        </p:attrNameLst>
                                      </p:cBhvr>
                                      <p:tavLst>
                                        <p:tav tm="0">
                                          <p:val>
                                            <p:strVal val="#ppt_x"/>
                                          </p:val>
                                        </p:tav>
                                        <p:tav tm="100000">
                                          <p:val>
                                            <p:strVal val="#ppt_x"/>
                                          </p:val>
                                        </p:tav>
                                      </p:tavLst>
                                    </p:anim>
                                    <p:anim calcmode="lin" valueType="num">
                                      <p:cBhvr additive="base">
                                        <p:cTn id="81" dur="500" fill="hold"/>
                                        <p:tgtEl>
                                          <p:spTgt spid="20580"/>
                                        </p:tgtEl>
                                        <p:attrNameLst>
                                          <p:attrName>ppt_y</p:attrName>
                                        </p:attrNameLst>
                                      </p:cBhvr>
                                      <p:tavLst>
                                        <p:tav tm="0">
                                          <p:val>
                                            <p:strVal val="1+#ppt_h/2"/>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2" presetClass="entr" presetSubtype="4" fill="hold" nodeType="clickEffect">
                                  <p:stCondLst>
                                    <p:cond delay="0"/>
                                  </p:stCondLst>
                                  <p:childTnLst>
                                    <p:set>
                                      <p:cBhvr>
                                        <p:cTn id="85" dur="1" fill="hold">
                                          <p:stCondLst>
                                            <p:cond delay="0"/>
                                          </p:stCondLst>
                                        </p:cTn>
                                        <p:tgtEl>
                                          <p:spTgt spid="20581"/>
                                        </p:tgtEl>
                                        <p:attrNameLst>
                                          <p:attrName>style.visibility</p:attrName>
                                        </p:attrNameLst>
                                      </p:cBhvr>
                                      <p:to>
                                        <p:strVal val="visible"/>
                                      </p:to>
                                    </p:set>
                                    <p:anim calcmode="lin" valueType="num">
                                      <p:cBhvr additive="base">
                                        <p:cTn id="86" dur="500" fill="hold"/>
                                        <p:tgtEl>
                                          <p:spTgt spid="20581"/>
                                        </p:tgtEl>
                                        <p:attrNameLst>
                                          <p:attrName>ppt_x</p:attrName>
                                        </p:attrNameLst>
                                      </p:cBhvr>
                                      <p:tavLst>
                                        <p:tav tm="0">
                                          <p:val>
                                            <p:strVal val="#ppt_x"/>
                                          </p:val>
                                        </p:tav>
                                        <p:tav tm="100000">
                                          <p:val>
                                            <p:strVal val="#ppt_x"/>
                                          </p:val>
                                        </p:tav>
                                      </p:tavLst>
                                    </p:anim>
                                    <p:anim calcmode="lin" valueType="num">
                                      <p:cBhvr additive="base">
                                        <p:cTn id="87" dur="500" fill="hold"/>
                                        <p:tgtEl>
                                          <p:spTgt spid="20581"/>
                                        </p:tgtEl>
                                        <p:attrNameLst>
                                          <p:attrName>ppt_y</p:attrName>
                                        </p:attrNameLst>
                                      </p:cBhvr>
                                      <p:tavLst>
                                        <p:tav tm="0">
                                          <p:val>
                                            <p:strVal val="1+#ppt_h/2"/>
                                          </p:val>
                                        </p:tav>
                                        <p:tav tm="100000">
                                          <p:val>
                                            <p:strVal val="#ppt_y"/>
                                          </p:val>
                                        </p:tav>
                                      </p:tavLst>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2" presetClass="entr" presetSubtype="4" fill="hold" nodeType="clickEffect">
                                  <p:stCondLst>
                                    <p:cond delay="0"/>
                                  </p:stCondLst>
                                  <p:childTnLst>
                                    <p:set>
                                      <p:cBhvr>
                                        <p:cTn id="91" dur="1" fill="hold">
                                          <p:stCondLst>
                                            <p:cond delay="0"/>
                                          </p:stCondLst>
                                        </p:cTn>
                                        <p:tgtEl>
                                          <p:spTgt spid="20582"/>
                                        </p:tgtEl>
                                        <p:attrNameLst>
                                          <p:attrName>style.visibility</p:attrName>
                                        </p:attrNameLst>
                                      </p:cBhvr>
                                      <p:to>
                                        <p:strVal val="visible"/>
                                      </p:to>
                                    </p:set>
                                    <p:anim calcmode="lin" valueType="num">
                                      <p:cBhvr additive="base">
                                        <p:cTn id="92" dur="500" fill="hold"/>
                                        <p:tgtEl>
                                          <p:spTgt spid="20582"/>
                                        </p:tgtEl>
                                        <p:attrNameLst>
                                          <p:attrName>ppt_x</p:attrName>
                                        </p:attrNameLst>
                                      </p:cBhvr>
                                      <p:tavLst>
                                        <p:tav tm="0">
                                          <p:val>
                                            <p:strVal val="#ppt_x"/>
                                          </p:val>
                                        </p:tav>
                                        <p:tav tm="100000">
                                          <p:val>
                                            <p:strVal val="#ppt_x"/>
                                          </p:val>
                                        </p:tav>
                                      </p:tavLst>
                                    </p:anim>
                                    <p:anim calcmode="lin" valueType="num">
                                      <p:cBhvr additive="base">
                                        <p:cTn id="93" dur="500" fill="hold"/>
                                        <p:tgtEl>
                                          <p:spTgt spid="20582"/>
                                        </p:tgtEl>
                                        <p:attrNameLst>
                                          <p:attrName>ppt_y</p:attrName>
                                        </p:attrNameLst>
                                      </p:cBhvr>
                                      <p:tavLst>
                                        <p:tav tm="0">
                                          <p:val>
                                            <p:strVal val="1+#ppt_h/2"/>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2" presetClass="entr" presetSubtype="4" fill="hold" nodeType="clickEffect">
                                  <p:stCondLst>
                                    <p:cond delay="0"/>
                                  </p:stCondLst>
                                  <p:childTnLst>
                                    <p:set>
                                      <p:cBhvr>
                                        <p:cTn id="97" dur="1" fill="hold">
                                          <p:stCondLst>
                                            <p:cond delay="0"/>
                                          </p:stCondLst>
                                        </p:cTn>
                                        <p:tgtEl>
                                          <p:spTgt spid="20572"/>
                                        </p:tgtEl>
                                        <p:attrNameLst>
                                          <p:attrName>style.visibility</p:attrName>
                                        </p:attrNameLst>
                                      </p:cBhvr>
                                      <p:to>
                                        <p:strVal val="visible"/>
                                      </p:to>
                                    </p:set>
                                    <p:anim calcmode="lin" valueType="num">
                                      <p:cBhvr additive="base">
                                        <p:cTn id="98" dur="500" fill="hold"/>
                                        <p:tgtEl>
                                          <p:spTgt spid="20572"/>
                                        </p:tgtEl>
                                        <p:attrNameLst>
                                          <p:attrName>ppt_x</p:attrName>
                                        </p:attrNameLst>
                                      </p:cBhvr>
                                      <p:tavLst>
                                        <p:tav tm="0">
                                          <p:val>
                                            <p:strVal val="#ppt_x"/>
                                          </p:val>
                                        </p:tav>
                                        <p:tav tm="100000">
                                          <p:val>
                                            <p:strVal val="#ppt_x"/>
                                          </p:val>
                                        </p:tav>
                                      </p:tavLst>
                                    </p:anim>
                                    <p:anim calcmode="lin" valueType="num">
                                      <p:cBhvr additive="base">
                                        <p:cTn id="99" dur="500" fill="hold"/>
                                        <p:tgtEl>
                                          <p:spTgt spid="20572"/>
                                        </p:tgtEl>
                                        <p:attrNameLst>
                                          <p:attrName>ppt_y</p:attrName>
                                        </p:attrNameLst>
                                      </p:cBhvr>
                                      <p:tavLst>
                                        <p:tav tm="0">
                                          <p:val>
                                            <p:strVal val="1+#ppt_h/2"/>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 presetClass="entr" presetSubtype="4" fill="hold" nodeType="clickEffect">
                                  <p:stCondLst>
                                    <p:cond delay="0"/>
                                  </p:stCondLst>
                                  <p:childTnLst>
                                    <p:set>
                                      <p:cBhvr>
                                        <p:cTn id="103" dur="1" fill="hold">
                                          <p:stCondLst>
                                            <p:cond delay="0"/>
                                          </p:stCondLst>
                                        </p:cTn>
                                        <p:tgtEl>
                                          <p:spTgt spid="20573"/>
                                        </p:tgtEl>
                                        <p:attrNameLst>
                                          <p:attrName>style.visibility</p:attrName>
                                        </p:attrNameLst>
                                      </p:cBhvr>
                                      <p:to>
                                        <p:strVal val="visible"/>
                                      </p:to>
                                    </p:set>
                                    <p:anim calcmode="lin" valueType="num">
                                      <p:cBhvr additive="base">
                                        <p:cTn id="104" dur="500" fill="hold"/>
                                        <p:tgtEl>
                                          <p:spTgt spid="20573"/>
                                        </p:tgtEl>
                                        <p:attrNameLst>
                                          <p:attrName>ppt_x</p:attrName>
                                        </p:attrNameLst>
                                      </p:cBhvr>
                                      <p:tavLst>
                                        <p:tav tm="0">
                                          <p:val>
                                            <p:strVal val="#ppt_x"/>
                                          </p:val>
                                        </p:tav>
                                        <p:tav tm="100000">
                                          <p:val>
                                            <p:strVal val="#ppt_x"/>
                                          </p:val>
                                        </p:tav>
                                      </p:tavLst>
                                    </p:anim>
                                    <p:anim calcmode="lin" valueType="num">
                                      <p:cBhvr additive="base">
                                        <p:cTn id="105" dur="500" fill="hold"/>
                                        <p:tgtEl>
                                          <p:spTgt spid="20573"/>
                                        </p:tgtEl>
                                        <p:attrNameLst>
                                          <p:attrName>ppt_y</p:attrName>
                                        </p:attrNameLst>
                                      </p:cBhvr>
                                      <p:tavLst>
                                        <p:tav tm="0">
                                          <p:val>
                                            <p:strVal val="1+#ppt_h/2"/>
                                          </p:val>
                                        </p:tav>
                                        <p:tav tm="100000">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 presetClass="entr" presetSubtype="4" fill="hold" nodeType="clickEffect">
                                  <p:stCondLst>
                                    <p:cond delay="0"/>
                                  </p:stCondLst>
                                  <p:childTnLst>
                                    <p:set>
                                      <p:cBhvr>
                                        <p:cTn id="109" dur="1" fill="hold">
                                          <p:stCondLst>
                                            <p:cond delay="0"/>
                                          </p:stCondLst>
                                        </p:cTn>
                                        <p:tgtEl>
                                          <p:spTgt spid="20583"/>
                                        </p:tgtEl>
                                        <p:attrNameLst>
                                          <p:attrName>style.visibility</p:attrName>
                                        </p:attrNameLst>
                                      </p:cBhvr>
                                      <p:to>
                                        <p:strVal val="visible"/>
                                      </p:to>
                                    </p:set>
                                    <p:anim calcmode="lin" valueType="num">
                                      <p:cBhvr additive="base">
                                        <p:cTn id="110" dur="500" fill="hold"/>
                                        <p:tgtEl>
                                          <p:spTgt spid="20583"/>
                                        </p:tgtEl>
                                        <p:attrNameLst>
                                          <p:attrName>ppt_x</p:attrName>
                                        </p:attrNameLst>
                                      </p:cBhvr>
                                      <p:tavLst>
                                        <p:tav tm="0">
                                          <p:val>
                                            <p:strVal val="#ppt_x"/>
                                          </p:val>
                                        </p:tav>
                                        <p:tav tm="100000">
                                          <p:val>
                                            <p:strVal val="#ppt_x"/>
                                          </p:val>
                                        </p:tav>
                                      </p:tavLst>
                                    </p:anim>
                                    <p:anim calcmode="lin" valueType="num">
                                      <p:cBhvr additive="base">
                                        <p:cTn id="111" dur="500" fill="hold"/>
                                        <p:tgtEl>
                                          <p:spTgt spid="20583"/>
                                        </p:tgtEl>
                                        <p:attrNameLst>
                                          <p:attrName>ppt_y</p:attrName>
                                        </p:attrNameLst>
                                      </p:cBhvr>
                                      <p:tavLst>
                                        <p:tav tm="0">
                                          <p:val>
                                            <p:strVal val="1+#ppt_h/2"/>
                                          </p:val>
                                        </p:tav>
                                        <p:tav tm="100000">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27" presetClass="entr" presetSubtype="0" fill="hold" grpId="0" nodeType="clickEffect">
                                  <p:stCondLst>
                                    <p:cond delay="0"/>
                                  </p:stCondLst>
                                  <p:iterate type="lt">
                                    <p:tmPct val="50000"/>
                                  </p:iterate>
                                  <p:childTnLst>
                                    <p:set>
                                      <p:cBhvr>
                                        <p:cTn id="115" dur="1" fill="hold">
                                          <p:stCondLst>
                                            <p:cond delay="0"/>
                                          </p:stCondLst>
                                        </p:cTn>
                                        <p:tgtEl>
                                          <p:spTgt spid="20589"/>
                                        </p:tgtEl>
                                        <p:attrNameLst>
                                          <p:attrName>style.visibility</p:attrName>
                                        </p:attrNameLst>
                                      </p:cBhvr>
                                      <p:to>
                                        <p:strVal val="visible"/>
                                      </p:to>
                                    </p:set>
                                    <p:anim calcmode="discrete" valueType="clr">
                                      <p:cBhvr override="childStyle">
                                        <p:cTn id="116" dur="80"/>
                                        <p:tgtEl>
                                          <p:spTgt spid="20589"/>
                                        </p:tgtEl>
                                        <p:attrNameLst>
                                          <p:attrName>style.color</p:attrName>
                                        </p:attrNameLst>
                                      </p:cBhvr>
                                      <p:tavLst>
                                        <p:tav tm="0">
                                          <p:val>
                                            <p:clrVal>
                                              <a:schemeClr val="accent2"/>
                                            </p:clrVal>
                                          </p:val>
                                        </p:tav>
                                        <p:tav tm="50000">
                                          <p:val>
                                            <p:clrVal>
                                              <a:schemeClr val="hlink"/>
                                            </p:clrVal>
                                          </p:val>
                                        </p:tav>
                                      </p:tavLst>
                                    </p:anim>
                                    <p:anim calcmode="discrete" valueType="clr">
                                      <p:cBhvr>
                                        <p:cTn id="117" dur="80"/>
                                        <p:tgtEl>
                                          <p:spTgt spid="20589"/>
                                        </p:tgtEl>
                                        <p:attrNameLst>
                                          <p:attrName>fillcolor</p:attrName>
                                        </p:attrNameLst>
                                      </p:cBhvr>
                                      <p:tavLst>
                                        <p:tav tm="0">
                                          <p:val>
                                            <p:clrVal>
                                              <a:schemeClr val="accent2"/>
                                            </p:clrVal>
                                          </p:val>
                                        </p:tav>
                                        <p:tav tm="50000">
                                          <p:val>
                                            <p:clrVal>
                                              <a:schemeClr val="hlink"/>
                                            </p:clrVal>
                                          </p:val>
                                        </p:tav>
                                      </p:tavLst>
                                    </p:anim>
                                    <p:set>
                                      <p:cBhvr>
                                        <p:cTn id="118" dur="80"/>
                                        <p:tgtEl>
                                          <p:spTgt spid="205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0" grpId="0"/>
      <p:bldP spid="20569" grpId="0"/>
      <p:bldP spid="20584" grpId="0"/>
      <p:bldP spid="20589"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842" name="Group 266"/>
          <p:cNvGraphicFramePr>
            <a:graphicFrameLocks noGrp="1"/>
          </p:cNvGraphicFramePr>
          <p:nvPr/>
        </p:nvGraphicFramePr>
        <p:xfrm>
          <a:off x="152400" y="914400"/>
          <a:ext cx="17830800" cy="7795260"/>
        </p:xfrm>
        <a:graphic>
          <a:graphicData uri="http://schemas.openxmlformats.org/drawingml/2006/table">
            <a:tbl>
              <a:tblPr/>
              <a:tblGrid>
                <a:gridCol w="600076">
                  <a:extLst>
                    <a:ext uri="{9D8B030D-6E8A-4147-A177-3AD203B41FA5}">
                      <a16:colId xmlns:a16="http://schemas.microsoft.com/office/drawing/2014/main" val="20000"/>
                    </a:ext>
                  </a:extLst>
                </a:gridCol>
                <a:gridCol w="7042150">
                  <a:extLst>
                    <a:ext uri="{9D8B030D-6E8A-4147-A177-3AD203B41FA5}">
                      <a16:colId xmlns:a16="http://schemas.microsoft.com/office/drawing/2014/main" val="20001"/>
                    </a:ext>
                  </a:extLst>
                </a:gridCol>
                <a:gridCol w="1498600">
                  <a:extLst>
                    <a:ext uri="{9D8B030D-6E8A-4147-A177-3AD203B41FA5}">
                      <a16:colId xmlns:a16="http://schemas.microsoft.com/office/drawing/2014/main" val="20002"/>
                    </a:ext>
                  </a:extLst>
                </a:gridCol>
                <a:gridCol w="1797050">
                  <a:extLst>
                    <a:ext uri="{9D8B030D-6E8A-4147-A177-3AD203B41FA5}">
                      <a16:colId xmlns:a16="http://schemas.microsoft.com/office/drawing/2014/main" val="20003"/>
                    </a:ext>
                  </a:extLst>
                </a:gridCol>
                <a:gridCol w="1949450">
                  <a:extLst>
                    <a:ext uri="{9D8B030D-6E8A-4147-A177-3AD203B41FA5}">
                      <a16:colId xmlns:a16="http://schemas.microsoft.com/office/drawing/2014/main" val="20004"/>
                    </a:ext>
                  </a:extLst>
                </a:gridCol>
                <a:gridCol w="1498600">
                  <a:extLst>
                    <a:ext uri="{9D8B030D-6E8A-4147-A177-3AD203B41FA5}">
                      <a16:colId xmlns:a16="http://schemas.microsoft.com/office/drawing/2014/main" val="20005"/>
                    </a:ext>
                  </a:extLst>
                </a:gridCol>
                <a:gridCol w="1647824">
                  <a:extLst>
                    <a:ext uri="{9D8B030D-6E8A-4147-A177-3AD203B41FA5}">
                      <a16:colId xmlns:a16="http://schemas.microsoft.com/office/drawing/2014/main" val="20006"/>
                    </a:ext>
                  </a:extLst>
                </a:gridCol>
                <a:gridCol w="1797050">
                  <a:extLst>
                    <a:ext uri="{9D8B030D-6E8A-4147-A177-3AD203B41FA5}">
                      <a16:colId xmlns:a16="http://schemas.microsoft.com/office/drawing/2014/main" val="20007"/>
                    </a:ext>
                  </a:extLst>
                </a:gridCol>
              </a:tblGrid>
              <a:tr h="137160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dirty="0" err="1" smtClean="0">
                          <a:ln>
                            <a:noFill/>
                          </a:ln>
                          <a:solidFill>
                            <a:schemeClr val="tx1"/>
                          </a:solidFill>
                          <a:effectLst/>
                          <a:latin typeface="Times New Roman" pitchFamily="18" charset="0"/>
                          <a:cs typeface="Times New Roman" pitchFamily="18" charset="0"/>
                        </a:rPr>
                        <a:t>STT</a:t>
                      </a:r>
                      <a:endParaRPr kumimoji="0" lang="en-US" altLang="en-US" sz="2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82880" marR="182880" marT="68580" marB="6858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dirty="0" err="1" smtClean="0">
                          <a:ln>
                            <a:noFill/>
                          </a:ln>
                          <a:solidFill>
                            <a:schemeClr val="tx1"/>
                          </a:solidFill>
                          <a:effectLst/>
                          <a:latin typeface="Times New Roman" pitchFamily="18" charset="0"/>
                          <a:cs typeface="Times New Roman" pitchFamily="18" charset="0"/>
                        </a:rPr>
                        <a:t>CÁC</a:t>
                      </a:r>
                      <a:r>
                        <a:rPr kumimoji="0" lang="en-US" altLang="en-US" sz="27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altLang="en-US" sz="2700" b="1" i="0" u="none" strike="noStrike" cap="none" normalizeH="0" baseline="0" dirty="0" err="1" smtClean="0">
                          <a:ln>
                            <a:noFill/>
                          </a:ln>
                          <a:solidFill>
                            <a:schemeClr val="tx1"/>
                          </a:solidFill>
                          <a:effectLst/>
                          <a:latin typeface="Times New Roman" pitchFamily="18" charset="0"/>
                          <a:cs typeface="Times New Roman" pitchFamily="18" charset="0"/>
                        </a:rPr>
                        <a:t>TẬP</a:t>
                      </a:r>
                      <a:r>
                        <a:rPr kumimoji="0" lang="en-US" altLang="en-US" sz="27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altLang="en-US" sz="2700" b="1" i="0" u="none" strike="noStrike" cap="none" normalizeH="0" baseline="0" dirty="0" err="1" smtClean="0">
                          <a:ln>
                            <a:noFill/>
                          </a:ln>
                          <a:solidFill>
                            <a:schemeClr val="tx1"/>
                          </a:solidFill>
                          <a:effectLst/>
                          <a:latin typeface="Times New Roman" pitchFamily="18" charset="0"/>
                          <a:cs typeface="Times New Roman" pitchFamily="18" charset="0"/>
                        </a:rPr>
                        <a:t>TÍNH</a:t>
                      </a:r>
                      <a:r>
                        <a:rPr kumimoji="0" lang="en-US" altLang="en-US" sz="27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en-US" altLang="en-US" sz="2700" b="1" i="0" u="none" strike="noStrike" cap="none" normalizeH="0" baseline="0" dirty="0" err="1" smtClean="0">
                          <a:ln>
                            <a:noFill/>
                          </a:ln>
                          <a:solidFill>
                            <a:schemeClr val="tx1"/>
                          </a:solidFill>
                          <a:effectLst/>
                          <a:latin typeface="Times New Roman" pitchFamily="18" charset="0"/>
                          <a:cs typeface="Times New Roman" pitchFamily="18" charset="0"/>
                        </a:rPr>
                        <a:t>CHÍNH</a:t>
                      </a:r>
                      <a:endParaRPr kumimoji="0" lang="en-US" altLang="en-US" sz="27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chemeClr val="tx1"/>
                          </a:solidFill>
                          <a:effectLst/>
                          <a:latin typeface="Times New Roman" pitchFamily="18" charset="0"/>
                          <a:cs typeface="Times New Roman" pitchFamily="18" charset="0"/>
                        </a:rPr>
                        <a:t>TÔM</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chemeClr val="tx1"/>
                          </a:solidFill>
                          <a:effectLst/>
                          <a:latin typeface="Times New Roman" pitchFamily="18" charset="0"/>
                          <a:cs typeface="Times New Roman" pitchFamily="18" charset="0"/>
                        </a:rPr>
                        <a:t>TÔM Ở NHỜ</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chemeClr val="tx1"/>
                          </a:solidFill>
                          <a:effectLst/>
                          <a:latin typeface="Times New Roman" pitchFamily="18" charset="0"/>
                          <a:cs typeface="Times New Roman" pitchFamily="18" charset="0"/>
                        </a:rPr>
                        <a:t>NHỆN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chemeClr val="tx1"/>
                          </a:solidFill>
                          <a:effectLst/>
                          <a:latin typeface="Times New Roman" pitchFamily="18" charset="0"/>
                          <a:cs typeface="Times New Roman" pitchFamily="18" charset="0"/>
                        </a:rPr>
                        <a:t>VE SẦU</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chemeClr val="tx1"/>
                          </a:solidFill>
                          <a:effectLst/>
                          <a:latin typeface="Times New Roman" pitchFamily="18" charset="0"/>
                          <a:cs typeface="Times New Roman" pitchFamily="18" charset="0"/>
                        </a:rPr>
                        <a:t>KIẾN</a:t>
                      </a: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chemeClr val="tx1"/>
                          </a:solidFill>
                          <a:effectLst/>
                          <a:latin typeface="Times New Roman" pitchFamily="18" charset="0"/>
                          <a:cs typeface="Times New Roman" pitchFamily="18" charset="0"/>
                        </a:rPr>
                        <a:t>ONG MẬT</a:t>
                      </a: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0010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1</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Tự vệ và tấn công.</a:t>
                      </a: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2</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Dự trữ thức ăn.</a:t>
                      </a: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3</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Dệt lưới bẫy mồi.</a:t>
                      </a: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4</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Cộng sinh để tồn tại.</a:t>
                      </a: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5</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Sống thành xã hội.</a:t>
                      </a: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6</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Chăn nuôi động vật khác.</a:t>
                      </a: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96012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7</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Đực, cái nhận biết nhau bằng tín hiệu.</a:t>
                      </a: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77240">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8</a:t>
                      </a:r>
                    </a:p>
                  </a:txBody>
                  <a:tcPr marL="182880" marR="182880" marT="68580" marB="685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altLang="en-US" sz="2700" b="1" i="0" u="none" strike="noStrike" cap="none" normalizeH="0" baseline="0" smtClean="0">
                          <a:ln>
                            <a:noFill/>
                          </a:ln>
                          <a:solidFill>
                            <a:srgbClr val="663300"/>
                          </a:solidFill>
                          <a:effectLst/>
                          <a:latin typeface="Times New Roman" pitchFamily="18" charset="0"/>
                          <a:cs typeface="Times New Roman" pitchFamily="18" charset="0"/>
                        </a:rPr>
                        <a:t>Chăm sóc thế hệ sau.</a:t>
                      </a: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2700" b="0" i="0" u="none" strike="noStrike" cap="none" normalizeH="0" baseline="0" smtClean="0">
                        <a:ln>
                          <a:noFill/>
                        </a:ln>
                        <a:solidFill>
                          <a:srgbClr val="663300"/>
                        </a:solidFill>
                        <a:effectLst/>
                        <a:latin typeface="Times New Roman" pitchFamily="18" charset="0"/>
                        <a:cs typeface="Times New Roman" pitchFamily="18" charset="0"/>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Verdana" pitchFamily="34" charset="0"/>
                        </a:defRPr>
                      </a:lvl1pPr>
                      <a:lvl2pPr>
                        <a:spcBef>
                          <a:spcPct val="20000"/>
                        </a:spcBef>
                        <a:defRPr sz="2400">
                          <a:solidFill>
                            <a:schemeClr val="tx1"/>
                          </a:solidFill>
                          <a:latin typeface="Verdana" pitchFamily="34" charset="0"/>
                        </a:defRPr>
                      </a:lvl2pPr>
                      <a:lvl3pPr>
                        <a:spcBef>
                          <a:spcPct val="20000"/>
                        </a:spcBef>
                        <a:defRPr sz="2000">
                          <a:solidFill>
                            <a:schemeClr val="tx1"/>
                          </a:solidFill>
                          <a:latin typeface="Verdana" pitchFamily="34" charset="0"/>
                        </a:defRPr>
                      </a:lvl3pPr>
                      <a:lvl4pPr>
                        <a:spcBef>
                          <a:spcPct val="20000"/>
                        </a:spcBef>
                        <a:defRPr>
                          <a:solidFill>
                            <a:schemeClr val="tx1"/>
                          </a:solidFill>
                          <a:latin typeface="Verdana" pitchFamily="34" charset="0"/>
                        </a:defRPr>
                      </a:lvl4pPr>
                      <a:lvl5pPr>
                        <a:spcBef>
                          <a:spcPct val="20000"/>
                        </a:spcBef>
                        <a:defRPr>
                          <a:solidFill>
                            <a:schemeClr val="tx1"/>
                          </a:solidFill>
                          <a:latin typeface="Verdana" pitchFamily="34" charset="0"/>
                        </a:defRPr>
                      </a:lvl5pPr>
                      <a:lvl6pPr fontAlgn="base">
                        <a:spcBef>
                          <a:spcPct val="20000"/>
                        </a:spcBef>
                        <a:spcAft>
                          <a:spcPct val="0"/>
                        </a:spcAft>
                        <a:defRPr>
                          <a:solidFill>
                            <a:schemeClr val="tx1"/>
                          </a:solidFill>
                          <a:latin typeface="Verdana" pitchFamily="34" charset="0"/>
                        </a:defRPr>
                      </a:lvl6pPr>
                      <a:lvl7pPr fontAlgn="base">
                        <a:spcBef>
                          <a:spcPct val="20000"/>
                        </a:spcBef>
                        <a:spcAft>
                          <a:spcPct val="0"/>
                        </a:spcAft>
                        <a:defRPr>
                          <a:solidFill>
                            <a:schemeClr val="tx1"/>
                          </a:solidFill>
                          <a:latin typeface="Verdana" pitchFamily="34" charset="0"/>
                        </a:defRPr>
                      </a:lvl7pPr>
                      <a:lvl8pPr fontAlgn="base">
                        <a:spcBef>
                          <a:spcPct val="20000"/>
                        </a:spcBef>
                        <a:spcAft>
                          <a:spcPct val="0"/>
                        </a:spcAft>
                        <a:defRPr>
                          <a:solidFill>
                            <a:schemeClr val="tx1"/>
                          </a:solidFill>
                          <a:latin typeface="Verdana" pitchFamily="34" charset="0"/>
                        </a:defRPr>
                      </a:lvl8pPr>
                      <a:lvl9pPr fontAlgn="base">
                        <a:spcBef>
                          <a:spcPct val="20000"/>
                        </a:spcBef>
                        <a:spcAft>
                          <a:spcPct val="0"/>
                        </a:spcAft>
                        <a:defRPr>
                          <a:solidFill>
                            <a:schemeClr val="tx1"/>
                          </a:solidFill>
                          <a:latin typeface="Verdana"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4200" b="1" i="0" u="none" strike="noStrike" cap="none" normalizeH="0" baseline="0" dirty="0" smtClean="0">
                        <a:ln>
                          <a:noFill/>
                        </a:ln>
                        <a:solidFill>
                          <a:srgbClr val="0000CC"/>
                        </a:solidFill>
                        <a:effectLst/>
                        <a:latin typeface="Times New Roman" pitchFamily="18" charset="0"/>
                        <a:cs typeface="Times New Roman" pitchFamily="18" charset="0"/>
                        <a:sym typeface="Wingdings 2" pitchFamily="18" charset="2"/>
                      </a:endParaRPr>
                    </a:p>
                  </a:txBody>
                  <a:tcPr marL="182880" marR="182880" marT="68580" marB="6858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24803" name="Text Box 227"/>
          <p:cNvSpPr txBox="1">
            <a:spLocks noChangeArrowheads="1"/>
          </p:cNvSpPr>
          <p:nvPr/>
        </p:nvSpPr>
        <p:spPr bwMode="auto">
          <a:xfrm>
            <a:off x="241300" y="9029701"/>
            <a:ext cx="17830800" cy="1272874"/>
          </a:xfrm>
          <a:prstGeom prst="rect">
            <a:avLst/>
          </a:prstGeom>
          <a:noFill/>
          <a:ln w="9525">
            <a:noFill/>
            <a:miter lim="800000"/>
            <a:headEnd/>
            <a:tailEnd/>
          </a:ln>
        </p:spPr>
        <p:txBody>
          <a:bodyPr lIns="163284" tIns="81642" rIns="163284" bIns="81642">
            <a:spAutoFit/>
          </a:bodyPr>
          <a:lstStyle/>
          <a:p>
            <a:pPr>
              <a:spcBef>
                <a:spcPct val="50000"/>
              </a:spcBef>
            </a:pPr>
            <a:r>
              <a:rPr lang="en-US" altLang="en-US" sz="3600" b="1">
                <a:solidFill>
                  <a:srgbClr val="000000"/>
                </a:solidFill>
                <a:latin typeface="Times New Roman" pitchFamily="18" charset="0"/>
                <a:cs typeface="Times New Roman" pitchFamily="18" charset="0"/>
                <a:sym typeface="Symbol" pitchFamily="18" charset="2"/>
              </a:rPr>
              <a:t> </a:t>
            </a:r>
            <a:r>
              <a:rPr lang="en-US" altLang="en-US" sz="3600" b="1">
                <a:solidFill>
                  <a:srgbClr val="000000"/>
                </a:solidFill>
                <a:latin typeface="Times New Roman" pitchFamily="18" charset="0"/>
                <a:cs typeface="Times New Roman" pitchFamily="18" charset="0"/>
              </a:rPr>
              <a:t>Đánh dấu (</a:t>
            </a:r>
            <a:r>
              <a:rPr lang="en-US" altLang="en-US" sz="3600" b="1">
                <a:solidFill>
                  <a:srgbClr val="000000"/>
                </a:solidFill>
                <a:latin typeface="Times New Roman" pitchFamily="18" charset="0"/>
                <a:cs typeface="Times New Roman" pitchFamily="18" charset="0"/>
                <a:sym typeface="Wingdings 2" pitchFamily="18" charset="2"/>
              </a:rPr>
              <a:t>) vào  ô trống của bảng 2  để chỉ rõ  tập tính đặc trưng  của từng đại diện  chân khớp.</a:t>
            </a:r>
          </a:p>
        </p:txBody>
      </p:sp>
      <p:sp>
        <p:nvSpPr>
          <p:cNvPr id="33886" name="Text Box 237"/>
          <p:cNvSpPr txBox="1">
            <a:spLocks noChangeArrowheads="1"/>
          </p:cNvSpPr>
          <p:nvPr/>
        </p:nvSpPr>
        <p:spPr bwMode="auto">
          <a:xfrm>
            <a:off x="9753600" y="7543801"/>
            <a:ext cx="9144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latin typeface="Calibri" pitchFamily="34" charset="0"/>
            </a:endParaRPr>
          </a:p>
        </p:txBody>
      </p:sp>
      <p:sp>
        <p:nvSpPr>
          <p:cNvPr id="24814" name="Text Box 238"/>
          <p:cNvSpPr txBox="1">
            <a:spLocks noChangeArrowheads="1"/>
          </p:cNvSpPr>
          <p:nvPr/>
        </p:nvSpPr>
        <p:spPr bwMode="auto">
          <a:xfrm>
            <a:off x="8229600" y="2400301"/>
            <a:ext cx="914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3888" name="Text Box 240"/>
          <p:cNvSpPr txBox="1">
            <a:spLocks noChangeArrowheads="1"/>
          </p:cNvSpPr>
          <p:nvPr/>
        </p:nvSpPr>
        <p:spPr bwMode="auto">
          <a:xfrm>
            <a:off x="9753600" y="3314700"/>
            <a:ext cx="762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latin typeface="Calibri" pitchFamily="34" charset="0"/>
            </a:endParaRPr>
          </a:p>
        </p:txBody>
      </p:sp>
      <p:sp>
        <p:nvSpPr>
          <p:cNvPr id="33889" name="Text Box 241"/>
          <p:cNvSpPr txBox="1">
            <a:spLocks noChangeArrowheads="1"/>
          </p:cNvSpPr>
          <p:nvPr/>
        </p:nvSpPr>
        <p:spPr bwMode="auto">
          <a:xfrm>
            <a:off x="9906000" y="3314700"/>
            <a:ext cx="762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latin typeface="Calibri" pitchFamily="34" charset="0"/>
            </a:endParaRPr>
          </a:p>
        </p:txBody>
      </p:sp>
      <p:sp>
        <p:nvSpPr>
          <p:cNvPr id="24818" name="Text Box 242"/>
          <p:cNvSpPr txBox="1">
            <a:spLocks noChangeArrowheads="1"/>
          </p:cNvSpPr>
          <p:nvPr/>
        </p:nvSpPr>
        <p:spPr bwMode="auto">
          <a:xfrm>
            <a:off x="9906000" y="24003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3891" name="Text Box 243"/>
          <p:cNvSpPr txBox="1">
            <a:spLocks noChangeArrowheads="1"/>
          </p:cNvSpPr>
          <p:nvPr/>
        </p:nvSpPr>
        <p:spPr bwMode="auto">
          <a:xfrm>
            <a:off x="11430000" y="2514601"/>
            <a:ext cx="4572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latin typeface="Calibri" pitchFamily="34" charset="0"/>
            </a:endParaRPr>
          </a:p>
        </p:txBody>
      </p:sp>
      <p:sp>
        <p:nvSpPr>
          <p:cNvPr id="24820" name="Text Box 244"/>
          <p:cNvSpPr txBox="1">
            <a:spLocks noChangeArrowheads="1"/>
          </p:cNvSpPr>
          <p:nvPr/>
        </p:nvSpPr>
        <p:spPr bwMode="auto">
          <a:xfrm>
            <a:off x="11887200" y="2400301"/>
            <a:ext cx="914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3893" name="Text Box 246"/>
          <p:cNvSpPr txBox="1">
            <a:spLocks noChangeArrowheads="1"/>
          </p:cNvSpPr>
          <p:nvPr/>
        </p:nvSpPr>
        <p:spPr bwMode="auto">
          <a:xfrm>
            <a:off x="15360650" y="2790826"/>
            <a:ext cx="329822" cy="441877"/>
          </a:xfrm>
          <a:prstGeom prst="rect">
            <a:avLst/>
          </a:prstGeom>
          <a:noFill/>
          <a:ln w="9525">
            <a:noFill/>
            <a:miter lim="800000"/>
            <a:headEnd/>
            <a:tailEnd/>
          </a:ln>
        </p:spPr>
        <p:txBody>
          <a:bodyPr wrap="none" lIns="163284" tIns="81642" rIns="163284" bIns="81642">
            <a:spAutoFit/>
          </a:bodyPr>
          <a:lstStyle/>
          <a:p>
            <a:endParaRPr lang="en-US" altLang="en-US">
              <a:latin typeface="Calibri" pitchFamily="34" charset="0"/>
            </a:endParaRPr>
          </a:p>
        </p:txBody>
      </p:sp>
      <p:sp>
        <p:nvSpPr>
          <p:cNvPr id="24823" name="Text Box 247"/>
          <p:cNvSpPr txBox="1">
            <a:spLocks noChangeArrowheads="1"/>
          </p:cNvSpPr>
          <p:nvPr/>
        </p:nvSpPr>
        <p:spPr bwMode="auto">
          <a:xfrm>
            <a:off x="15087600" y="2400301"/>
            <a:ext cx="914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4" name="Text Box 248"/>
          <p:cNvSpPr txBox="1">
            <a:spLocks noChangeArrowheads="1"/>
          </p:cNvSpPr>
          <p:nvPr/>
        </p:nvSpPr>
        <p:spPr bwMode="auto">
          <a:xfrm>
            <a:off x="16916400" y="2400301"/>
            <a:ext cx="9144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5" name="Text Box 249"/>
          <p:cNvSpPr txBox="1">
            <a:spLocks noChangeArrowheads="1"/>
          </p:cNvSpPr>
          <p:nvPr/>
        </p:nvSpPr>
        <p:spPr bwMode="auto">
          <a:xfrm>
            <a:off x="11734800" y="3200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6" name="Text Box 250"/>
          <p:cNvSpPr txBox="1">
            <a:spLocks noChangeArrowheads="1"/>
          </p:cNvSpPr>
          <p:nvPr/>
        </p:nvSpPr>
        <p:spPr bwMode="auto">
          <a:xfrm>
            <a:off x="13411200" y="3200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7" name="Text Box 251"/>
          <p:cNvSpPr txBox="1">
            <a:spLocks noChangeArrowheads="1"/>
          </p:cNvSpPr>
          <p:nvPr/>
        </p:nvSpPr>
        <p:spPr bwMode="auto">
          <a:xfrm>
            <a:off x="15087600" y="3200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8" name="Text Box 252"/>
          <p:cNvSpPr txBox="1">
            <a:spLocks noChangeArrowheads="1"/>
          </p:cNvSpPr>
          <p:nvPr/>
        </p:nvSpPr>
        <p:spPr bwMode="auto">
          <a:xfrm>
            <a:off x="16916400" y="3200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29" name="Text Box 253"/>
          <p:cNvSpPr txBox="1">
            <a:spLocks noChangeArrowheads="1"/>
          </p:cNvSpPr>
          <p:nvPr/>
        </p:nvSpPr>
        <p:spPr bwMode="auto">
          <a:xfrm>
            <a:off x="11734800" y="40005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0" name="Text Box 254"/>
          <p:cNvSpPr txBox="1">
            <a:spLocks noChangeArrowheads="1"/>
          </p:cNvSpPr>
          <p:nvPr/>
        </p:nvSpPr>
        <p:spPr bwMode="auto">
          <a:xfrm>
            <a:off x="9906000" y="46863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1" name="Text Box 255"/>
          <p:cNvSpPr txBox="1">
            <a:spLocks noChangeArrowheads="1"/>
          </p:cNvSpPr>
          <p:nvPr/>
        </p:nvSpPr>
        <p:spPr bwMode="auto">
          <a:xfrm>
            <a:off x="15087600" y="5486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2" name="Text Box 256"/>
          <p:cNvSpPr txBox="1">
            <a:spLocks noChangeArrowheads="1"/>
          </p:cNvSpPr>
          <p:nvPr/>
        </p:nvSpPr>
        <p:spPr bwMode="auto">
          <a:xfrm>
            <a:off x="16916400" y="54864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3" name="Text Box 257"/>
          <p:cNvSpPr txBox="1">
            <a:spLocks noChangeArrowheads="1"/>
          </p:cNvSpPr>
          <p:nvPr/>
        </p:nvSpPr>
        <p:spPr bwMode="auto">
          <a:xfrm>
            <a:off x="15087600" y="6286500"/>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4" name="Text Box 258"/>
          <p:cNvSpPr txBox="1">
            <a:spLocks noChangeArrowheads="1"/>
          </p:cNvSpPr>
          <p:nvPr/>
        </p:nvSpPr>
        <p:spPr bwMode="auto">
          <a:xfrm>
            <a:off x="13563600" y="72009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5" name="Text Box 259"/>
          <p:cNvSpPr txBox="1">
            <a:spLocks noChangeArrowheads="1"/>
          </p:cNvSpPr>
          <p:nvPr/>
        </p:nvSpPr>
        <p:spPr bwMode="auto">
          <a:xfrm>
            <a:off x="11734800" y="80010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6" name="Text Box 260"/>
          <p:cNvSpPr txBox="1">
            <a:spLocks noChangeArrowheads="1"/>
          </p:cNvSpPr>
          <p:nvPr/>
        </p:nvSpPr>
        <p:spPr bwMode="auto">
          <a:xfrm>
            <a:off x="16916400" y="80010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24837" name="Text Box 261"/>
          <p:cNvSpPr txBox="1">
            <a:spLocks noChangeArrowheads="1"/>
          </p:cNvSpPr>
          <p:nvPr/>
        </p:nvSpPr>
        <p:spPr bwMode="auto">
          <a:xfrm>
            <a:off x="15087600" y="8001001"/>
            <a:ext cx="1066800" cy="441877"/>
          </a:xfrm>
          <a:prstGeom prst="rect">
            <a:avLst/>
          </a:prstGeom>
          <a:noFill/>
          <a:ln w="9525">
            <a:noFill/>
            <a:miter lim="800000"/>
            <a:headEnd/>
            <a:tailEnd/>
          </a:ln>
        </p:spPr>
        <p:txBody>
          <a:bodyPr lIns="163284" tIns="81642" rIns="163284" bIns="81642">
            <a:spAutoFit/>
          </a:bodyPr>
          <a:lstStyle/>
          <a:p>
            <a:pPr>
              <a:spcBef>
                <a:spcPct val="50000"/>
              </a:spcBef>
            </a:pPr>
            <a:r>
              <a:rPr lang="en-US" altLang="en-US" b="1">
                <a:solidFill>
                  <a:srgbClr val="0000CC"/>
                </a:solidFill>
                <a:latin typeface="Calibri" pitchFamily="34" charset="0"/>
                <a:sym typeface="Wingdings 2" pitchFamily="18" charset="2"/>
              </a:rPr>
              <a:t></a:t>
            </a:r>
          </a:p>
        </p:txBody>
      </p:sp>
      <p:sp>
        <p:nvSpPr>
          <p:cNvPr id="33909" name="Text Box 16"/>
          <p:cNvSpPr txBox="1">
            <a:spLocks noChangeArrowheads="1"/>
          </p:cNvSpPr>
          <p:nvPr/>
        </p:nvSpPr>
        <p:spPr bwMode="auto">
          <a:xfrm>
            <a:off x="292100" y="33338"/>
            <a:ext cx="18288000" cy="1149764"/>
          </a:xfrm>
          <a:prstGeom prst="rect">
            <a:avLst/>
          </a:prstGeom>
          <a:noFill/>
          <a:ln w="9525">
            <a:noFill/>
            <a:miter lim="800000"/>
            <a:headEnd/>
            <a:tailEnd/>
          </a:ln>
        </p:spPr>
        <p:txBody>
          <a:bodyPr lIns="163284" tIns="81642" rIns="163284" bIns="81642">
            <a:spAutoFit/>
          </a:bodyPr>
          <a:lstStyle/>
          <a:p>
            <a:pPr>
              <a:spcBef>
                <a:spcPct val="50000"/>
              </a:spcBef>
            </a:pPr>
            <a:r>
              <a:rPr lang="en-US" altLang="en-US" sz="6400" b="1" dirty="0" err="1" smtClean="0">
                <a:solidFill>
                  <a:srgbClr val="FF0000"/>
                </a:solidFill>
                <a:latin typeface="Times New Roman" pitchFamily="18" charset="0"/>
                <a:cs typeface="Times New Roman" pitchFamily="18" charset="0"/>
              </a:rPr>
              <a:t>Đa</a:t>
            </a:r>
            <a:r>
              <a:rPr lang="en-US" altLang="en-US" sz="6400" b="1" dirty="0" smtClean="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dạng</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về</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tập</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tính</a:t>
            </a:r>
            <a:endParaRPr lang="en-US" altLang="en-US" sz="6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585074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4842"/>
                                        </p:tgtEl>
                                        <p:attrNameLst>
                                          <p:attrName>style.visibility</p:attrName>
                                        </p:attrNameLst>
                                      </p:cBhvr>
                                      <p:to>
                                        <p:strVal val="visible"/>
                                      </p:to>
                                    </p:set>
                                    <p:animEffect transition="in" filter="diamond(in)">
                                      <p:cBhvr>
                                        <p:cTn id="7" dur="2000"/>
                                        <p:tgtEl>
                                          <p:spTgt spid="248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803"/>
                                        </p:tgtEl>
                                        <p:attrNameLst>
                                          <p:attrName>style.visibility</p:attrName>
                                        </p:attrNameLst>
                                      </p:cBhvr>
                                      <p:to>
                                        <p:strVal val="visible"/>
                                      </p:to>
                                    </p:set>
                                    <p:anim calcmode="lin" valueType="num">
                                      <p:cBhvr additive="base">
                                        <p:cTn id="12" dur="500" fill="hold"/>
                                        <p:tgtEl>
                                          <p:spTgt spid="24803"/>
                                        </p:tgtEl>
                                        <p:attrNameLst>
                                          <p:attrName>ppt_x</p:attrName>
                                        </p:attrNameLst>
                                      </p:cBhvr>
                                      <p:tavLst>
                                        <p:tav tm="0">
                                          <p:val>
                                            <p:strVal val="#ppt_x"/>
                                          </p:val>
                                        </p:tav>
                                        <p:tav tm="100000">
                                          <p:val>
                                            <p:strVal val="#ppt_x"/>
                                          </p:val>
                                        </p:tav>
                                      </p:tavLst>
                                    </p:anim>
                                    <p:anim calcmode="lin" valueType="num">
                                      <p:cBhvr additive="base">
                                        <p:cTn id="13" dur="500" fill="hold"/>
                                        <p:tgtEl>
                                          <p:spTgt spid="2480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4814"/>
                                        </p:tgtEl>
                                        <p:attrNameLst>
                                          <p:attrName>style.visibility</p:attrName>
                                        </p:attrNameLst>
                                      </p:cBhvr>
                                      <p:to>
                                        <p:strVal val="visible"/>
                                      </p:to>
                                    </p:set>
                                    <p:anim calcmode="lin" valueType="num">
                                      <p:cBhvr additive="base">
                                        <p:cTn id="18" dur="500" fill="hold"/>
                                        <p:tgtEl>
                                          <p:spTgt spid="24814"/>
                                        </p:tgtEl>
                                        <p:attrNameLst>
                                          <p:attrName>ppt_x</p:attrName>
                                        </p:attrNameLst>
                                      </p:cBhvr>
                                      <p:tavLst>
                                        <p:tav tm="0">
                                          <p:val>
                                            <p:strVal val="#ppt_x"/>
                                          </p:val>
                                        </p:tav>
                                        <p:tav tm="100000">
                                          <p:val>
                                            <p:strVal val="#ppt_x"/>
                                          </p:val>
                                        </p:tav>
                                      </p:tavLst>
                                    </p:anim>
                                    <p:anim calcmode="lin" valueType="num">
                                      <p:cBhvr additive="base">
                                        <p:cTn id="19" dur="500" fill="hold"/>
                                        <p:tgtEl>
                                          <p:spTgt spid="248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4818"/>
                                        </p:tgtEl>
                                        <p:attrNameLst>
                                          <p:attrName>style.visibility</p:attrName>
                                        </p:attrNameLst>
                                      </p:cBhvr>
                                      <p:to>
                                        <p:strVal val="visible"/>
                                      </p:to>
                                    </p:set>
                                    <p:anim calcmode="lin" valueType="num">
                                      <p:cBhvr additive="base">
                                        <p:cTn id="22" dur="500" fill="hold"/>
                                        <p:tgtEl>
                                          <p:spTgt spid="24818"/>
                                        </p:tgtEl>
                                        <p:attrNameLst>
                                          <p:attrName>ppt_x</p:attrName>
                                        </p:attrNameLst>
                                      </p:cBhvr>
                                      <p:tavLst>
                                        <p:tav tm="0">
                                          <p:val>
                                            <p:strVal val="#ppt_x"/>
                                          </p:val>
                                        </p:tav>
                                        <p:tav tm="100000">
                                          <p:val>
                                            <p:strVal val="#ppt_x"/>
                                          </p:val>
                                        </p:tav>
                                      </p:tavLst>
                                    </p:anim>
                                    <p:anim calcmode="lin" valueType="num">
                                      <p:cBhvr additive="base">
                                        <p:cTn id="23" dur="500" fill="hold"/>
                                        <p:tgtEl>
                                          <p:spTgt spid="2481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4820"/>
                                        </p:tgtEl>
                                        <p:attrNameLst>
                                          <p:attrName>style.visibility</p:attrName>
                                        </p:attrNameLst>
                                      </p:cBhvr>
                                      <p:to>
                                        <p:strVal val="visible"/>
                                      </p:to>
                                    </p:set>
                                    <p:anim calcmode="lin" valueType="num">
                                      <p:cBhvr additive="base">
                                        <p:cTn id="26" dur="500" fill="hold"/>
                                        <p:tgtEl>
                                          <p:spTgt spid="24820"/>
                                        </p:tgtEl>
                                        <p:attrNameLst>
                                          <p:attrName>ppt_x</p:attrName>
                                        </p:attrNameLst>
                                      </p:cBhvr>
                                      <p:tavLst>
                                        <p:tav tm="0">
                                          <p:val>
                                            <p:strVal val="#ppt_x"/>
                                          </p:val>
                                        </p:tav>
                                        <p:tav tm="100000">
                                          <p:val>
                                            <p:strVal val="#ppt_x"/>
                                          </p:val>
                                        </p:tav>
                                      </p:tavLst>
                                    </p:anim>
                                    <p:anim calcmode="lin" valueType="num">
                                      <p:cBhvr additive="base">
                                        <p:cTn id="27" dur="500" fill="hold"/>
                                        <p:tgtEl>
                                          <p:spTgt spid="2482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4823"/>
                                        </p:tgtEl>
                                        <p:attrNameLst>
                                          <p:attrName>style.visibility</p:attrName>
                                        </p:attrNameLst>
                                      </p:cBhvr>
                                      <p:to>
                                        <p:strVal val="visible"/>
                                      </p:to>
                                    </p:set>
                                    <p:anim calcmode="lin" valueType="num">
                                      <p:cBhvr additive="base">
                                        <p:cTn id="30" dur="500" fill="hold"/>
                                        <p:tgtEl>
                                          <p:spTgt spid="24823"/>
                                        </p:tgtEl>
                                        <p:attrNameLst>
                                          <p:attrName>ppt_x</p:attrName>
                                        </p:attrNameLst>
                                      </p:cBhvr>
                                      <p:tavLst>
                                        <p:tav tm="0">
                                          <p:val>
                                            <p:strVal val="#ppt_x"/>
                                          </p:val>
                                        </p:tav>
                                        <p:tav tm="100000">
                                          <p:val>
                                            <p:strVal val="#ppt_x"/>
                                          </p:val>
                                        </p:tav>
                                      </p:tavLst>
                                    </p:anim>
                                    <p:anim calcmode="lin" valueType="num">
                                      <p:cBhvr additive="base">
                                        <p:cTn id="31" dur="500" fill="hold"/>
                                        <p:tgtEl>
                                          <p:spTgt spid="2482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4824"/>
                                        </p:tgtEl>
                                        <p:attrNameLst>
                                          <p:attrName>style.visibility</p:attrName>
                                        </p:attrNameLst>
                                      </p:cBhvr>
                                      <p:to>
                                        <p:strVal val="visible"/>
                                      </p:to>
                                    </p:set>
                                    <p:anim calcmode="lin" valueType="num">
                                      <p:cBhvr additive="base">
                                        <p:cTn id="34" dur="500" fill="hold"/>
                                        <p:tgtEl>
                                          <p:spTgt spid="24824"/>
                                        </p:tgtEl>
                                        <p:attrNameLst>
                                          <p:attrName>ppt_x</p:attrName>
                                        </p:attrNameLst>
                                      </p:cBhvr>
                                      <p:tavLst>
                                        <p:tav tm="0">
                                          <p:val>
                                            <p:strVal val="#ppt_x"/>
                                          </p:val>
                                        </p:tav>
                                        <p:tav tm="100000">
                                          <p:val>
                                            <p:strVal val="#ppt_x"/>
                                          </p:val>
                                        </p:tav>
                                      </p:tavLst>
                                    </p:anim>
                                    <p:anim calcmode="lin" valueType="num">
                                      <p:cBhvr additive="base">
                                        <p:cTn id="35" dur="500" fill="hold"/>
                                        <p:tgtEl>
                                          <p:spTgt spid="2482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4828"/>
                                        </p:tgtEl>
                                        <p:attrNameLst>
                                          <p:attrName>style.visibility</p:attrName>
                                        </p:attrNameLst>
                                      </p:cBhvr>
                                      <p:to>
                                        <p:strVal val="visible"/>
                                      </p:to>
                                    </p:set>
                                    <p:anim calcmode="lin" valueType="num">
                                      <p:cBhvr additive="base">
                                        <p:cTn id="40" dur="500" fill="hold"/>
                                        <p:tgtEl>
                                          <p:spTgt spid="24828"/>
                                        </p:tgtEl>
                                        <p:attrNameLst>
                                          <p:attrName>ppt_x</p:attrName>
                                        </p:attrNameLst>
                                      </p:cBhvr>
                                      <p:tavLst>
                                        <p:tav tm="0">
                                          <p:val>
                                            <p:strVal val="#ppt_x"/>
                                          </p:val>
                                        </p:tav>
                                        <p:tav tm="100000">
                                          <p:val>
                                            <p:strVal val="#ppt_x"/>
                                          </p:val>
                                        </p:tav>
                                      </p:tavLst>
                                    </p:anim>
                                    <p:anim calcmode="lin" valueType="num">
                                      <p:cBhvr additive="base">
                                        <p:cTn id="41" dur="500" fill="hold"/>
                                        <p:tgtEl>
                                          <p:spTgt spid="24828"/>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4827"/>
                                        </p:tgtEl>
                                        <p:attrNameLst>
                                          <p:attrName>style.visibility</p:attrName>
                                        </p:attrNameLst>
                                      </p:cBhvr>
                                      <p:to>
                                        <p:strVal val="visible"/>
                                      </p:to>
                                    </p:set>
                                    <p:anim calcmode="lin" valueType="num">
                                      <p:cBhvr additive="base">
                                        <p:cTn id="44" dur="500" fill="hold"/>
                                        <p:tgtEl>
                                          <p:spTgt spid="24827"/>
                                        </p:tgtEl>
                                        <p:attrNameLst>
                                          <p:attrName>ppt_x</p:attrName>
                                        </p:attrNameLst>
                                      </p:cBhvr>
                                      <p:tavLst>
                                        <p:tav tm="0">
                                          <p:val>
                                            <p:strVal val="#ppt_x"/>
                                          </p:val>
                                        </p:tav>
                                        <p:tav tm="100000">
                                          <p:val>
                                            <p:strVal val="#ppt_x"/>
                                          </p:val>
                                        </p:tav>
                                      </p:tavLst>
                                    </p:anim>
                                    <p:anim calcmode="lin" valueType="num">
                                      <p:cBhvr additive="base">
                                        <p:cTn id="45" dur="500" fill="hold"/>
                                        <p:tgtEl>
                                          <p:spTgt spid="24827"/>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4826"/>
                                        </p:tgtEl>
                                        <p:attrNameLst>
                                          <p:attrName>style.visibility</p:attrName>
                                        </p:attrNameLst>
                                      </p:cBhvr>
                                      <p:to>
                                        <p:strVal val="visible"/>
                                      </p:to>
                                    </p:set>
                                    <p:anim calcmode="lin" valueType="num">
                                      <p:cBhvr additive="base">
                                        <p:cTn id="48" dur="500" fill="hold"/>
                                        <p:tgtEl>
                                          <p:spTgt spid="24826"/>
                                        </p:tgtEl>
                                        <p:attrNameLst>
                                          <p:attrName>ppt_x</p:attrName>
                                        </p:attrNameLst>
                                      </p:cBhvr>
                                      <p:tavLst>
                                        <p:tav tm="0">
                                          <p:val>
                                            <p:strVal val="#ppt_x"/>
                                          </p:val>
                                        </p:tav>
                                        <p:tav tm="100000">
                                          <p:val>
                                            <p:strVal val="#ppt_x"/>
                                          </p:val>
                                        </p:tav>
                                      </p:tavLst>
                                    </p:anim>
                                    <p:anim calcmode="lin" valueType="num">
                                      <p:cBhvr additive="base">
                                        <p:cTn id="49" dur="500" fill="hold"/>
                                        <p:tgtEl>
                                          <p:spTgt spid="24826"/>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4825"/>
                                        </p:tgtEl>
                                        <p:attrNameLst>
                                          <p:attrName>style.visibility</p:attrName>
                                        </p:attrNameLst>
                                      </p:cBhvr>
                                      <p:to>
                                        <p:strVal val="visible"/>
                                      </p:to>
                                    </p:set>
                                    <p:anim calcmode="lin" valueType="num">
                                      <p:cBhvr additive="base">
                                        <p:cTn id="52" dur="500" fill="hold"/>
                                        <p:tgtEl>
                                          <p:spTgt spid="24825"/>
                                        </p:tgtEl>
                                        <p:attrNameLst>
                                          <p:attrName>ppt_x</p:attrName>
                                        </p:attrNameLst>
                                      </p:cBhvr>
                                      <p:tavLst>
                                        <p:tav tm="0">
                                          <p:val>
                                            <p:strVal val="#ppt_x"/>
                                          </p:val>
                                        </p:tav>
                                        <p:tav tm="100000">
                                          <p:val>
                                            <p:strVal val="#ppt_x"/>
                                          </p:val>
                                        </p:tav>
                                      </p:tavLst>
                                    </p:anim>
                                    <p:anim calcmode="lin" valueType="num">
                                      <p:cBhvr additive="base">
                                        <p:cTn id="53" dur="500" fill="hold"/>
                                        <p:tgtEl>
                                          <p:spTgt spid="24825"/>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4829"/>
                                        </p:tgtEl>
                                        <p:attrNameLst>
                                          <p:attrName>style.visibility</p:attrName>
                                        </p:attrNameLst>
                                      </p:cBhvr>
                                      <p:to>
                                        <p:strVal val="visible"/>
                                      </p:to>
                                    </p:set>
                                    <p:anim calcmode="lin" valueType="num">
                                      <p:cBhvr additive="base">
                                        <p:cTn id="58" dur="500" fill="hold"/>
                                        <p:tgtEl>
                                          <p:spTgt spid="24829"/>
                                        </p:tgtEl>
                                        <p:attrNameLst>
                                          <p:attrName>ppt_x</p:attrName>
                                        </p:attrNameLst>
                                      </p:cBhvr>
                                      <p:tavLst>
                                        <p:tav tm="0">
                                          <p:val>
                                            <p:strVal val="#ppt_x"/>
                                          </p:val>
                                        </p:tav>
                                        <p:tav tm="100000">
                                          <p:val>
                                            <p:strVal val="#ppt_x"/>
                                          </p:val>
                                        </p:tav>
                                      </p:tavLst>
                                    </p:anim>
                                    <p:anim calcmode="lin" valueType="num">
                                      <p:cBhvr additive="base">
                                        <p:cTn id="59" dur="500" fill="hold"/>
                                        <p:tgtEl>
                                          <p:spTgt spid="2482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4830"/>
                                        </p:tgtEl>
                                        <p:attrNameLst>
                                          <p:attrName>style.visibility</p:attrName>
                                        </p:attrNameLst>
                                      </p:cBhvr>
                                      <p:to>
                                        <p:strVal val="visible"/>
                                      </p:to>
                                    </p:set>
                                    <p:anim calcmode="lin" valueType="num">
                                      <p:cBhvr additive="base">
                                        <p:cTn id="64" dur="500" fill="hold"/>
                                        <p:tgtEl>
                                          <p:spTgt spid="24830"/>
                                        </p:tgtEl>
                                        <p:attrNameLst>
                                          <p:attrName>ppt_x</p:attrName>
                                        </p:attrNameLst>
                                      </p:cBhvr>
                                      <p:tavLst>
                                        <p:tav tm="0">
                                          <p:val>
                                            <p:strVal val="#ppt_x"/>
                                          </p:val>
                                        </p:tav>
                                        <p:tav tm="100000">
                                          <p:val>
                                            <p:strVal val="#ppt_x"/>
                                          </p:val>
                                        </p:tav>
                                      </p:tavLst>
                                    </p:anim>
                                    <p:anim calcmode="lin" valueType="num">
                                      <p:cBhvr additive="base">
                                        <p:cTn id="65" dur="500" fill="hold"/>
                                        <p:tgtEl>
                                          <p:spTgt spid="24830"/>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24831"/>
                                        </p:tgtEl>
                                        <p:attrNameLst>
                                          <p:attrName>style.visibility</p:attrName>
                                        </p:attrNameLst>
                                      </p:cBhvr>
                                      <p:to>
                                        <p:strVal val="visible"/>
                                      </p:to>
                                    </p:set>
                                    <p:anim calcmode="lin" valueType="num">
                                      <p:cBhvr additive="base">
                                        <p:cTn id="70" dur="500" fill="hold"/>
                                        <p:tgtEl>
                                          <p:spTgt spid="24831"/>
                                        </p:tgtEl>
                                        <p:attrNameLst>
                                          <p:attrName>ppt_x</p:attrName>
                                        </p:attrNameLst>
                                      </p:cBhvr>
                                      <p:tavLst>
                                        <p:tav tm="0">
                                          <p:val>
                                            <p:strVal val="#ppt_x"/>
                                          </p:val>
                                        </p:tav>
                                        <p:tav tm="100000">
                                          <p:val>
                                            <p:strVal val="#ppt_x"/>
                                          </p:val>
                                        </p:tav>
                                      </p:tavLst>
                                    </p:anim>
                                    <p:anim calcmode="lin" valueType="num">
                                      <p:cBhvr additive="base">
                                        <p:cTn id="71" dur="500" fill="hold"/>
                                        <p:tgtEl>
                                          <p:spTgt spid="24831"/>
                                        </p:tgtEl>
                                        <p:attrNameLst>
                                          <p:attrName>ppt_y</p:attrName>
                                        </p:attrNameLst>
                                      </p:cBhvr>
                                      <p:tavLst>
                                        <p:tav tm="0">
                                          <p:val>
                                            <p:strVal val="1+#ppt_h/2"/>
                                          </p:val>
                                        </p:tav>
                                        <p:tav tm="100000">
                                          <p:val>
                                            <p:strVal val="#ppt_y"/>
                                          </p:val>
                                        </p:tav>
                                      </p:tavLst>
                                    </p:anim>
                                  </p:childTnLst>
                                </p:cTn>
                              </p:par>
                            </p:childTnLst>
                          </p:cTn>
                        </p:par>
                        <p:par>
                          <p:cTn id="72" fill="hold">
                            <p:stCondLst>
                              <p:cond delay="500"/>
                            </p:stCondLst>
                            <p:childTnLst>
                              <p:par>
                                <p:cTn id="73" presetID="2" presetClass="entr" presetSubtype="4" fill="hold" grpId="0" nodeType="afterEffect">
                                  <p:stCondLst>
                                    <p:cond delay="0"/>
                                  </p:stCondLst>
                                  <p:childTnLst>
                                    <p:set>
                                      <p:cBhvr>
                                        <p:cTn id="74" dur="1" fill="hold">
                                          <p:stCondLst>
                                            <p:cond delay="0"/>
                                          </p:stCondLst>
                                        </p:cTn>
                                        <p:tgtEl>
                                          <p:spTgt spid="24832"/>
                                        </p:tgtEl>
                                        <p:attrNameLst>
                                          <p:attrName>style.visibility</p:attrName>
                                        </p:attrNameLst>
                                      </p:cBhvr>
                                      <p:to>
                                        <p:strVal val="visible"/>
                                      </p:to>
                                    </p:set>
                                    <p:anim calcmode="lin" valueType="num">
                                      <p:cBhvr additive="base">
                                        <p:cTn id="75" dur="500" fill="hold"/>
                                        <p:tgtEl>
                                          <p:spTgt spid="24832"/>
                                        </p:tgtEl>
                                        <p:attrNameLst>
                                          <p:attrName>ppt_x</p:attrName>
                                        </p:attrNameLst>
                                      </p:cBhvr>
                                      <p:tavLst>
                                        <p:tav tm="0">
                                          <p:val>
                                            <p:strVal val="#ppt_x"/>
                                          </p:val>
                                        </p:tav>
                                        <p:tav tm="100000">
                                          <p:val>
                                            <p:strVal val="#ppt_x"/>
                                          </p:val>
                                        </p:tav>
                                      </p:tavLst>
                                    </p:anim>
                                    <p:anim calcmode="lin" valueType="num">
                                      <p:cBhvr additive="base">
                                        <p:cTn id="76" dur="500" fill="hold"/>
                                        <p:tgtEl>
                                          <p:spTgt spid="2483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4833"/>
                                        </p:tgtEl>
                                        <p:attrNameLst>
                                          <p:attrName>style.visibility</p:attrName>
                                        </p:attrNameLst>
                                      </p:cBhvr>
                                      <p:to>
                                        <p:strVal val="visible"/>
                                      </p:to>
                                    </p:set>
                                    <p:anim calcmode="lin" valueType="num">
                                      <p:cBhvr additive="base">
                                        <p:cTn id="81" dur="500" fill="hold"/>
                                        <p:tgtEl>
                                          <p:spTgt spid="24833"/>
                                        </p:tgtEl>
                                        <p:attrNameLst>
                                          <p:attrName>ppt_x</p:attrName>
                                        </p:attrNameLst>
                                      </p:cBhvr>
                                      <p:tavLst>
                                        <p:tav tm="0">
                                          <p:val>
                                            <p:strVal val="#ppt_x"/>
                                          </p:val>
                                        </p:tav>
                                        <p:tav tm="100000">
                                          <p:val>
                                            <p:strVal val="#ppt_x"/>
                                          </p:val>
                                        </p:tav>
                                      </p:tavLst>
                                    </p:anim>
                                    <p:anim calcmode="lin" valueType="num">
                                      <p:cBhvr additive="base">
                                        <p:cTn id="82" dur="500" fill="hold"/>
                                        <p:tgtEl>
                                          <p:spTgt spid="2483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4834"/>
                                        </p:tgtEl>
                                        <p:attrNameLst>
                                          <p:attrName>style.visibility</p:attrName>
                                        </p:attrNameLst>
                                      </p:cBhvr>
                                      <p:to>
                                        <p:strVal val="visible"/>
                                      </p:to>
                                    </p:set>
                                    <p:anim calcmode="lin" valueType="num">
                                      <p:cBhvr additive="base">
                                        <p:cTn id="87" dur="500" fill="hold"/>
                                        <p:tgtEl>
                                          <p:spTgt spid="24834"/>
                                        </p:tgtEl>
                                        <p:attrNameLst>
                                          <p:attrName>ppt_x</p:attrName>
                                        </p:attrNameLst>
                                      </p:cBhvr>
                                      <p:tavLst>
                                        <p:tav tm="0">
                                          <p:val>
                                            <p:strVal val="#ppt_x"/>
                                          </p:val>
                                        </p:tav>
                                        <p:tav tm="100000">
                                          <p:val>
                                            <p:strVal val="#ppt_x"/>
                                          </p:val>
                                        </p:tav>
                                      </p:tavLst>
                                    </p:anim>
                                    <p:anim calcmode="lin" valueType="num">
                                      <p:cBhvr additive="base">
                                        <p:cTn id="88" dur="500" fill="hold"/>
                                        <p:tgtEl>
                                          <p:spTgt spid="2483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24835"/>
                                        </p:tgtEl>
                                        <p:attrNameLst>
                                          <p:attrName>style.visibility</p:attrName>
                                        </p:attrNameLst>
                                      </p:cBhvr>
                                      <p:to>
                                        <p:strVal val="visible"/>
                                      </p:to>
                                    </p:set>
                                    <p:anim calcmode="lin" valueType="num">
                                      <p:cBhvr additive="base">
                                        <p:cTn id="93" dur="500" fill="hold"/>
                                        <p:tgtEl>
                                          <p:spTgt spid="24835"/>
                                        </p:tgtEl>
                                        <p:attrNameLst>
                                          <p:attrName>ppt_x</p:attrName>
                                        </p:attrNameLst>
                                      </p:cBhvr>
                                      <p:tavLst>
                                        <p:tav tm="0">
                                          <p:val>
                                            <p:strVal val="#ppt_x"/>
                                          </p:val>
                                        </p:tav>
                                        <p:tav tm="100000">
                                          <p:val>
                                            <p:strVal val="#ppt_x"/>
                                          </p:val>
                                        </p:tav>
                                      </p:tavLst>
                                    </p:anim>
                                    <p:anim calcmode="lin" valueType="num">
                                      <p:cBhvr additive="base">
                                        <p:cTn id="94" dur="500" fill="hold"/>
                                        <p:tgtEl>
                                          <p:spTgt spid="24835"/>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4837"/>
                                        </p:tgtEl>
                                        <p:attrNameLst>
                                          <p:attrName>style.visibility</p:attrName>
                                        </p:attrNameLst>
                                      </p:cBhvr>
                                      <p:to>
                                        <p:strVal val="visible"/>
                                      </p:to>
                                    </p:set>
                                    <p:anim calcmode="lin" valueType="num">
                                      <p:cBhvr additive="base">
                                        <p:cTn id="97" dur="500" fill="hold"/>
                                        <p:tgtEl>
                                          <p:spTgt spid="24837"/>
                                        </p:tgtEl>
                                        <p:attrNameLst>
                                          <p:attrName>ppt_x</p:attrName>
                                        </p:attrNameLst>
                                      </p:cBhvr>
                                      <p:tavLst>
                                        <p:tav tm="0">
                                          <p:val>
                                            <p:strVal val="#ppt_x"/>
                                          </p:val>
                                        </p:tav>
                                        <p:tav tm="100000">
                                          <p:val>
                                            <p:strVal val="#ppt_x"/>
                                          </p:val>
                                        </p:tav>
                                      </p:tavLst>
                                    </p:anim>
                                    <p:anim calcmode="lin" valueType="num">
                                      <p:cBhvr additive="base">
                                        <p:cTn id="98" dur="500" fill="hold"/>
                                        <p:tgtEl>
                                          <p:spTgt spid="24837"/>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0"/>
                                  </p:stCondLst>
                                  <p:childTnLst>
                                    <p:set>
                                      <p:cBhvr>
                                        <p:cTn id="100" dur="1" fill="hold">
                                          <p:stCondLst>
                                            <p:cond delay="0"/>
                                          </p:stCondLst>
                                        </p:cTn>
                                        <p:tgtEl>
                                          <p:spTgt spid="24836"/>
                                        </p:tgtEl>
                                        <p:attrNameLst>
                                          <p:attrName>style.visibility</p:attrName>
                                        </p:attrNameLst>
                                      </p:cBhvr>
                                      <p:to>
                                        <p:strVal val="visible"/>
                                      </p:to>
                                    </p:set>
                                    <p:anim calcmode="lin" valueType="num">
                                      <p:cBhvr additive="base">
                                        <p:cTn id="101" dur="500" fill="hold"/>
                                        <p:tgtEl>
                                          <p:spTgt spid="24836"/>
                                        </p:tgtEl>
                                        <p:attrNameLst>
                                          <p:attrName>ppt_x</p:attrName>
                                        </p:attrNameLst>
                                      </p:cBhvr>
                                      <p:tavLst>
                                        <p:tav tm="0">
                                          <p:val>
                                            <p:strVal val="#ppt_x"/>
                                          </p:val>
                                        </p:tav>
                                        <p:tav tm="100000">
                                          <p:val>
                                            <p:strVal val="#ppt_x"/>
                                          </p:val>
                                        </p:tav>
                                      </p:tavLst>
                                    </p:anim>
                                    <p:anim calcmode="lin" valueType="num">
                                      <p:cBhvr additive="base">
                                        <p:cTn id="102" dur="500" fill="hold"/>
                                        <p:tgtEl>
                                          <p:spTgt spid="248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03" grpId="0"/>
      <p:bldP spid="24814" grpId="0"/>
      <p:bldP spid="24818" grpId="0"/>
      <p:bldP spid="24820" grpId="0"/>
      <p:bldP spid="24823" grpId="0"/>
      <p:bldP spid="24824" grpId="0"/>
      <p:bldP spid="24825" grpId="0"/>
      <p:bldP spid="24826" grpId="0"/>
      <p:bldP spid="24827" grpId="0"/>
      <p:bldP spid="24828" grpId="0"/>
      <p:bldP spid="24829" grpId="0"/>
      <p:bldP spid="24830" grpId="0"/>
      <p:bldP spid="24831" grpId="0"/>
      <p:bldP spid="24832" grpId="0"/>
      <p:bldP spid="24833" grpId="0"/>
      <p:bldP spid="24834" grpId="0"/>
      <p:bldP spid="24835" grpId="0"/>
      <p:bldP spid="24836" grpId="0"/>
      <p:bldP spid="2483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4"/>
          <p:cNvSpPr txBox="1">
            <a:spLocks noChangeArrowheads="1"/>
          </p:cNvSpPr>
          <p:nvPr/>
        </p:nvSpPr>
        <p:spPr bwMode="auto">
          <a:xfrm>
            <a:off x="5334000" y="2857501"/>
            <a:ext cx="899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2" name="Text Box 5"/>
          <p:cNvSpPr txBox="1">
            <a:spLocks noChangeArrowheads="1"/>
          </p:cNvSpPr>
          <p:nvPr/>
        </p:nvSpPr>
        <p:spPr bwMode="auto">
          <a:xfrm>
            <a:off x="2438400" y="2743201"/>
            <a:ext cx="10668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3" name="Text Box 6"/>
          <p:cNvSpPr txBox="1">
            <a:spLocks noChangeArrowheads="1"/>
          </p:cNvSpPr>
          <p:nvPr/>
        </p:nvSpPr>
        <p:spPr bwMode="auto">
          <a:xfrm>
            <a:off x="1676400" y="3429001"/>
            <a:ext cx="77724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4" name="Text Box 7"/>
          <p:cNvSpPr txBox="1">
            <a:spLocks noChangeArrowheads="1"/>
          </p:cNvSpPr>
          <p:nvPr/>
        </p:nvSpPr>
        <p:spPr bwMode="auto">
          <a:xfrm>
            <a:off x="914400" y="2743201"/>
            <a:ext cx="12192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5" name="Text Box 8"/>
          <p:cNvSpPr txBox="1">
            <a:spLocks noChangeArrowheads="1"/>
          </p:cNvSpPr>
          <p:nvPr/>
        </p:nvSpPr>
        <p:spPr bwMode="auto">
          <a:xfrm>
            <a:off x="1066800" y="2628901"/>
            <a:ext cx="149352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6" name="Text Box 9"/>
          <p:cNvSpPr txBox="1">
            <a:spLocks noChangeArrowheads="1"/>
          </p:cNvSpPr>
          <p:nvPr/>
        </p:nvSpPr>
        <p:spPr bwMode="auto">
          <a:xfrm>
            <a:off x="1219200" y="3200401"/>
            <a:ext cx="51816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7" name="Text Box 10"/>
          <p:cNvSpPr txBox="1">
            <a:spLocks noChangeArrowheads="1"/>
          </p:cNvSpPr>
          <p:nvPr/>
        </p:nvSpPr>
        <p:spPr bwMode="auto">
          <a:xfrm>
            <a:off x="1371600" y="8229601"/>
            <a:ext cx="48768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8" name="Text Box 11"/>
          <p:cNvSpPr txBox="1">
            <a:spLocks noChangeArrowheads="1"/>
          </p:cNvSpPr>
          <p:nvPr/>
        </p:nvSpPr>
        <p:spPr bwMode="auto">
          <a:xfrm>
            <a:off x="1371600" y="3074195"/>
            <a:ext cx="2286000" cy="441877"/>
          </a:xfrm>
          <a:prstGeom prst="rect">
            <a:avLst/>
          </a:prstGeom>
          <a:noFill/>
          <a:ln w="9525">
            <a:noFill/>
            <a:miter lim="800000"/>
            <a:headEnd/>
            <a:tailEnd/>
          </a:ln>
        </p:spPr>
        <p:txBody>
          <a:bodyPr lIns="163284" tIns="81642" rIns="163284" bIns="81642">
            <a:spAutoFit/>
          </a:bodyPr>
          <a:lstStyle/>
          <a:p>
            <a:pPr>
              <a:spcBef>
                <a:spcPct val="50000"/>
              </a:spcBef>
            </a:pPr>
            <a:endParaRPr lang="en-US" altLang="en-US"/>
          </a:p>
        </p:txBody>
      </p:sp>
      <p:sp>
        <p:nvSpPr>
          <p:cNvPr id="35849" name="Text Box 12"/>
          <p:cNvSpPr txBox="1">
            <a:spLocks noChangeArrowheads="1"/>
          </p:cNvSpPr>
          <p:nvPr/>
        </p:nvSpPr>
        <p:spPr bwMode="auto">
          <a:xfrm>
            <a:off x="142876" y="571501"/>
            <a:ext cx="16163924" cy="1149764"/>
          </a:xfrm>
          <a:prstGeom prst="rect">
            <a:avLst/>
          </a:prstGeom>
          <a:noFill/>
          <a:ln w="9525">
            <a:noFill/>
            <a:miter lim="800000"/>
            <a:headEnd/>
            <a:tailEnd/>
          </a:ln>
        </p:spPr>
        <p:txBody>
          <a:bodyPr lIns="163284" tIns="81642" rIns="163284" bIns="81642">
            <a:spAutoFit/>
          </a:bodyPr>
          <a:lstStyle/>
          <a:p>
            <a:pPr>
              <a:spcBef>
                <a:spcPct val="50000"/>
              </a:spcBef>
            </a:pPr>
            <a:r>
              <a:rPr lang="en-US" altLang="en-US" sz="6400" b="1" dirty="0" smtClean="0">
                <a:solidFill>
                  <a:srgbClr val="FF0000"/>
                </a:solidFill>
                <a:latin typeface="Times New Roman" pitchFamily="18" charset="0"/>
                <a:cs typeface="Times New Roman" pitchFamily="18" charset="0"/>
              </a:rPr>
              <a:t>SỰ </a:t>
            </a:r>
            <a:r>
              <a:rPr lang="en-US" altLang="en-US" sz="6400" b="1" dirty="0">
                <a:solidFill>
                  <a:srgbClr val="FF0000"/>
                </a:solidFill>
                <a:latin typeface="Times New Roman" pitchFamily="18" charset="0"/>
                <a:cs typeface="Times New Roman" pitchFamily="18" charset="0"/>
              </a:rPr>
              <a:t>ĐA DẠNG Ở CHÂN KHỚP</a:t>
            </a:r>
          </a:p>
        </p:txBody>
      </p:sp>
      <p:sp>
        <p:nvSpPr>
          <p:cNvPr id="35850" name="Text Box 16"/>
          <p:cNvSpPr txBox="1">
            <a:spLocks noChangeArrowheads="1"/>
          </p:cNvSpPr>
          <p:nvPr/>
        </p:nvSpPr>
        <p:spPr bwMode="auto">
          <a:xfrm>
            <a:off x="142876" y="1828801"/>
            <a:ext cx="18288000" cy="1149764"/>
          </a:xfrm>
          <a:prstGeom prst="rect">
            <a:avLst/>
          </a:prstGeom>
          <a:noFill/>
          <a:ln w="9525">
            <a:noFill/>
            <a:miter lim="800000"/>
            <a:headEnd/>
            <a:tailEnd/>
          </a:ln>
        </p:spPr>
        <p:txBody>
          <a:bodyPr lIns="163284" tIns="81642" rIns="163284" bIns="81642">
            <a:spAutoFit/>
          </a:bodyPr>
          <a:lstStyle/>
          <a:p>
            <a:pPr>
              <a:spcBef>
                <a:spcPct val="50000"/>
              </a:spcBef>
            </a:pPr>
            <a:r>
              <a:rPr lang="en-US" altLang="en-US" sz="6400" b="1" dirty="0" err="1" smtClean="0">
                <a:solidFill>
                  <a:srgbClr val="FF0000"/>
                </a:solidFill>
                <a:latin typeface="Times New Roman" pitchFamily="18" charset="0"/>
                <a:cs typeface="Times New Roman" pitchFamily="18" charset="0"/>
              </a:rPr>
              <a:t>Đa</a:t>
            </a:r>
            <a:r>
              <a:rPr lang="en-US" altLang="en-US" sz="6400" b="1" dirty="0" smtClean="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dạng</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về</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tập</a:t>
            </a:r>
            <a:r>
              <a:rPr lang="en-US" altLang="en-US" sz="6400" b="1" dirty="0">
                <a:solidFill>
                  <a:srgbClr val="FF0000"/>
                </a:solidFill>
                <a:latin typeface="Times New Roman" pitchFamily="18" charset="0"/>
                <a:cs typeface="Times New Roman" pitchFamily="18" charset="0"/>
              </a:rPr>
              <a:t> </a:t>
            </a:r>
            <a:r>
              <a:rPr lang="en-US" altLang="en-US" sz="6400" b="1" dirty="0" err="1">
                <a:solidFill>
                  <a:srgbClr val="FF0000"/>
                </a:solidFill>
                <a:latin typeface="Times New Roman" pitchFamily="18" charset="0"/>
                <a:cs typeface="Times New Roman" pitchFamily="18" charset="0"/>
              </a:rPr>
              <a:t>tính</a:t>
            </a:r>
            <a:endParaRPr lang="en-US" altLang="en-US" sz="6400" b="1" dirty="0">
              <a:solidFill>
                <a:srgbClr val="FF0000"/>
              </a:solidFill>
              <a:latin typeface="Times New Roman" pitchFamily="18" charset="0"/>
              <a:cs typeface="Times New Roman" pitchFamily="18" charset="0"/>
            </a:endParaRPr>
          </a:p>
        </p:txBody>
      </p:sp>
      <p:sp>
        <p:nvSpPr>
          <p:cNvPr id="13" name="Rectangle 7"/>
          <p:cNvSpPr>
            <a:spLocks noChangeArrowheads="1"/>
          </p:cNvSpPr>
          <p:nvPr/>
        </p:nvSpPr>
        <p:spPr bwMode="auto">
          <a:xfrm>
            <a:off x="685800" y="3702845"/>
            <a:ext cx="15697200" cy="5089304"/>
          </a:xfrm>
          <a:prstGeom prst="rect">
            <a:avLst/>
          </a:prstGeom>
          <a:ln/>
        </p:spPr>
        <p:style>
          <a:lnRef idx="1">
            <a:schemeClr val="accent3"/>
          </a:lnRef>
          <a:fillRef idx="2">
            <a:schemeClr val="accent3"/>
          </a:fillRef>
          <a:effectRef idx="1">
            <a:schemeClr val="accent3"/>
          </a:effectRef>
          <a:fontRef idx="minor">
            <a:schemeClr val="dk1"/>
          </a:fontRef>
        </p:style>
        <p:txBody>
          <a:bodyPr lIns="163284" tIns="81642" rIns="163284" bIns="81642">
            <a:spAutoFit/>
          </a:bodyPr>
          <a:lstStyle/>
          <a:p>
            <a:pPr>
              <a:defRPr/>
            </a:pPr>
            <a:r>
              <a:rPr lang="en-US" altLang="en-US" sz="6400">
                <a:solidFill>
                  <a:srgbClr val="0000FF"/>
                </a:solidFill>
                <a:latin typeface=".VnArial" pitchFamily="34" charset="0"/>
              </a:rPr>
              <a:t>	</a:t>
            </a:r>
            <a:r>
              <a:rPr lang="vi-VN" sz="6400"/>
              <a:t>Nhờ sự thích nghi với điều kiện sống và môi trường sống khác nhau mà chân khớp rất đa dạng về cấu tạo, môi trường sống và tập tính.</a:t>
            </a:r>
          </a:p>
          <a:p>
            <a:pPr>
              <a:defRPr/>
            </a:pPr>
            <a:endParaRPr lang="en-US" altLang="en-US" sz="6400">
              <a:solidFill>
                <a:srgbClr val="0000FF"/>
              </a:solidFill>
              <a:latin typeface=".VnArial" pitchFamily="34" charset="0"/>
            </a:endParaRPr>
          </a:p>
        </p:txBody>
      </p:sp>
      <p:sp>
        <p:nvSpPr>
          <p:cNvPr id="14" name="AutoShape 6"/>
          <p:cNvSpPr>
            <a:spLocks noChangeArrowheads="1"/>
          </p:cNvSpPr>
          <p:nvPr/>
        </p:nvSpPr>
        <p:spPr bwMode="auto">
          <a:xfrm>
            <a:off x="4114800" y="3512345"/>
            <a:ext cx="10820400" cy="5403056"/>
          </a:xfrm>
          <a:prstGeom prst="wedgeRoundRectCallout">
            <a:avLst>
              <a:gd name="adj1" fmla="val 3051"/>
              <a:gd name="adj2" fmla="val 65625"/>
              <a:gd name="adj3" fmla="val 16667"/>
            </a:avLst>
          </a:prstGeom>
          <a:ln>
            <a:headEnd/>
            <a:tailEnd/>
          </a:ln>
        </p:spPr>
        <p:style>
          <a:lnRef idx="1">
            <a:schemeClr val="accent2"/>
          </a:lnRef>
          <a:fillRef idx="2">
            <a:schemeClr val="accent2"/>
          </a:fillRef>
          <a:effectRef idx="1">
            <a:schemeClr val="accent2"/>
          </a:effectRef>
          <a:fontRef idx="minor">
            <a:schemeClr val="dk1"/>
          </a:fontRef>
        </p:style>
        <p:txBody>
          <a:bodyPr lIns="163284" tIns="81642" rIns="163284" bIns="81642"/>
          <a:lstStyle/>
          <a:p>
            <a:pPr>
              <a:defRPr/>
            </a:pPr>
            <a:r>
              <a:rPr lang="en-US" sz="6400"/>
              <a:t>Qua phần 1 và 2, các em hãy cho biết</a:t>
            </a:r>
            <a:r>
              <a:rPr lang="en-US" sz="6400" i="1"/>
              <a:t>: </a:t>
            </a:r>
          </a:p>
          <a:p>
            <a:pPr>
              <a:defRPr/>
            </a:pPr>
            <a:r>
              <a:rPr lang="vi-VN" sz="6400" i="1"/>
              <a:t>Vì sao chân khớp rất đa dạng về cấu tạo, môi trường sống và tập tính? </a:t>
            </a:r>
          </a:p>
        </p:txBody>
      </p:sp>
    </p:spTree>
    <p:extLst>
      <p:ext uri="{BB962C8B-B14F-4D97-AF65-F5344CB8AC3E}">
        <p14:creationId xmlns:p14="http://schemas.microsoft.com/office/powerpoint/2010/main" val="3187057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ou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checkerboard(across)">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2" name="Picture 4" descr="Kiến Argentina">
            <a:hlinkClick r:id="rId2" action="ppaction://hlinkfile"/>
          </p:cNvPr>
          <p:cNvPicPr>
            <a:picLocks noGrp="1" noChangeAspect="1" noChangeArrowheads="1"/>
          </p:cNvPicPr>
          <p:nvPr>
            <p:ph type="title"/>
          </p:nvPr>
        </p:nvPicPr>
        <p:blipFill>
          <a:blip r:embed="rId3"/>
          <a:srcRect/>
          <a:stretch>
            <a:fillRect/>
          </a:stretch>
        </p:blipFill>
        <p:spPr>
          <a:xfrm>
            <a:off x="2587627" y="411957"/>
            <a:ext cx="12347574" cy="6296025"/>
          </a:xfrm>
        </p:spPr>
      </p:pic>
      <p:sp>
        <p:nvSpPr>
          <p:cNvPr id="109573" name="Rectangle 5"/>
          <p:cNvSpPr>
            <a:spLocks noChangeArrowheads="1"/>
          </p:cNvSpPr>
          <p:nvPr/>
        </p:nvSpPr>
        <p:spPr bwMode="auto">
          <a:xfrm>
            <a:off x="1371600" y="7086600"/>
            <a:ext cx="16459200" cy="1714500"/>
          </a:xfrm>
          <a:prstGeom prst="rect">
            <a:avLst/>
          </a:prstGeom>
          <a:noFill/>
          <a:ln w="9525">
            <a:noFill/>
            <a:miter lim="800000"/>
            <a:headEnd/>
            <a:tailEnd/>
          </a:ln>
        </p:spPr>
        <p:txBody>
          <a:bodyPr lIns="163284" tIns="81642" rIns="163284" bIns="81642" anchor="ctr"/>
          <a:lstStyle/>
          <a:p>
            <a:pPr algn="ctr"/>
            <a:r>
              <a:rPr lang="en-US" altLang="en-US" sz="7900" b="1">
                <a:solidFill>
                  <a:schemeClr val="tx2"/>
                </a:solidFill>
                <a:latin typeface="Times New Roman" pitchFamily="18" charset="0"/>
              </a:rPr>
              <a:t>Chăm sóc  thế hệ sau</a:t>
            </a:r>
            <a:endParaRPr lang="en-US" altLang="en-US" sz="7900">
              <a:solidFill>
                <a:schemeClr val="tx2"/>
              </a:solidFill>
              <a:latin typeface="Times New Roman" pitchFamily="18" charset="0"/>
            </a:endParaRPr>
          </a:p>
        </p:txBody>
      </p:sp>
      <p:sp>
        <p:nvSpPr>
          <p:cNvPr id="109597" name="Text Box 29"/>
          <p:cNvSpPr txBox="1">
            <a:spLocks noChangeArrowheads="1"/>
          </p:cNvSpPr>
          <p:nvPr/>
        </p:nvSpPr>
        <p:spPr bwMode="auto">
          <a:xfrm>
            <a:off x="914400" y="909638"/>
            <a:ext cx="14498444" cy="1257485"/>
          </a:xfrm>
          <a:prstGeom prst="rect">
            <a:avLst/>
          </a:prstGeom>
          <a:noFill/>
          <a:ln>
            <a:noFill/>
          </a:ln>
          <a:effectLst/>
          <a:extLst/>
        </p:spPr>
        <p:txBody>
          <a:bodyPr wrap="none" lIns="163284" tIns="81642" rIns="163284" bIns="81642">
            <a:spAutoFit/>
          </a:bodyPr>
          <a:lstStyle>
            <a:lvl1pPr eaLnBrk="0" hangingPunct="0">
              <a:defRPr sz="4800">
                <a:solidFill>
                  <a:schemeClr val="tx2"/>
                </a:solidFill>
                <a:latin typeface="Times New Roman" pitchFamily="18" charset="0"/>
              </a:defRPr>
            </a:lvl1pPr>
            <a:lvl2pPr marL="742950" indent="-285750" eaLnBrk="0" hangingPunct="0">
              <a:defRPr sz="4800">
                <a:solidFill>
                  <a:schemeClr val="tx2"/>
                </a:solidFill>
                <a:latin typeface="Times New Roman" pitchFamily="18" charset="0"/>
              </a:defRPr>
            </a:lvl2pPr>
            <a:lvl3pPr marL="1143000" indent="-228600" eaLnBrk="0" hangingPunct="0">
              <a:defRPr sz="4800">
                <a:solidFill>
                  <a:schemeClr val="tx2"/>
                </a:solidFill>
                <a:latin typeface="Times New Roman" pitchFamily="18" charset="0"/>
              </a:defRPr>
            </a:lvl3pPr>
            <a:lvl4pPr marL="1600200" indent="-228600" eaLnBrk="0" hangingPunct="0">
              <a:defRPr sz="4800">
                <a:solidFill>
                  <a:schemeClr val="tx2"/>
                </a:solidFill>
                <a:latin typeface="Times New Roman" pitchFamily="18" charset="0"/>
              </a:defRPr>
            </a:lvl4pPr>
            <a:lvl5pPr marL="2057400" indent="-228600" eaLnBrk="0" hangingPunct="0">
              <a:defRPr sz="4800">
                <a:solidFill>
                  <a:schemeClr val="tx2"/>
                </a:solidFill>
                <a:latin typeface="Times New Roman" pitchFamily="18" charset="0"/>
              </a:defRPr>
            </a:lvl5pPr>
            <a:lvl6pPr marL="2514600" indent="-228600" eaLnBrk="0" fontAlgn="base" hangingPunct="0">
              <a:spcBef>
                <a:spcPct val="0"/>
              </a:spcBef>
              <a:spcAft>
                <a:spcPct val="0"/>
              </a:spcAft>
              <a:defRPr sz="4800">
                <a:solidFill>
                  <a:schemeClr val="tx2"/>
                </a:solidFill>
                <a:latin typeface="Times New Roman" pitchFamily="18" charset="0"/>
              </a:defRPr>
            </a:lvl6pPr>
            <a:lvl7pPr marL="2971800" indent="-228600" eaLnBrk="0" fontAlgn="base" hangingPunct="0">
              <a:spcBef>
                <a:spcPct val="0"/>
              </a:spcBef>
              <a:spcAft>
                <a:spcPct val="0"/>
              </a:spcAft>
              <a:defRPr sz="4800">
                <a:solidFill>
                  <a:schemeClr val="tx2"/>
                </a:solidFill>
                <a:latin typeface="Times New Roman" pitchFamily="18" charset="0"/>
              </a:defRPr>
            </a:lvl7pPr>
            <a:lvl8pPr marL="3429000" indent="-228600" eaLnBrk="0" fontAlgn="base" hangingPunct="0">
              <a:spcBef>
                <a:spcPct val="0"/>
              </a:spcBef>
              <a:spcAft>
                <a:spcPct val="0"/>
              </a:spcAft>
              <a:defRPr sz="4800">
                <a:solidFill>
                  <a:schemeClr val="tx2"/>
                </a:solidFill>
                <a:latin typeface="Times New Roman" pitchFamily="18" charset="0"/>
              </a:defRPr>
            </a:lvl8pPr>
            <a:lvl9pPr marL="3886200" indent="-228600" eaLnBrk="0" fontAlgn="base" hangingPunct="0">
              <a:spcBef>
                <a:spcPct val="0"/>
              </a:spcBef>
              <a:spcAft>
                <a:spcPct val="0"/>
              </a:spcAft>
              <a:defRPr sz="4800">
                <a:solidFill>
                  <a:schemeClr val="tx2"/>
                </a:solidFill>
                <a:latin typeface="Times New Roman" pitchFamily="18" charset="0"/>
              </a:defRPr>
            </a:lvl9pPr>
          </a:lstStyle>
          <a:p>
            <a:pPr eaLnBrk="1" hangingPunct="1">
              <a:defRPr/>
            </a:pPr>
            <a:r>
              <a:rPr lang="en-US" altLang="en-US" sz="7100" b="1">
                <a:solidFill>
                  <a:srgbClr val="FF0000"/>
                </a:solidFill>
                <a:effectLst>
                  <a:outerShdw blurRad="38100" dist="38100" dir="2700000" algn="tl">
                    <a:srgbClr val="C0C0C0"/>
                  </a:outerShdw>
                </a:effectLst>
              </a:rPr>
              <a:t>MỘT SỐ TẬP TÍNH Ở LOÀI KIẾN</a:t>
            </a:r>
          </a:p>
        </p:txBody>
      </p:sp>
    </p:spTree>
    <p:extLst>
      <p:ext uri="{BB962C8B-B14F-4D97-AF65-F5344CB8AC3E}">
        <p14:creationId xmlns:p14="http://schemas.microsoft.com/office/powerpoint/2010/main" val="93595244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9573"/>
                                        </p:tgtEl>
                                        <p:attrNameLst>
                                          <p:attrName>style.visibility</p:attrName>
                                        </p:attrNameLst>
                                      </p:cBhvr>
                                      <p:to>
                                        <p:strVal val="visible"/>
                                      </p:to>
                                    </p:set>
                                    <p:animEffect transition="in" filter="checkerboard(across)">
                                      <p:cBhvr>
                                        <p:cTn id="7" dur="500"/>
                                        <p:tgtEl>
                                          <p:spTgt spid="109573"/>
                                        </p:tgtEl>
                                      </p:cBhvr>
                                    </p:animEffect>
                                  </p:childTnLst>
                                </p:cTn>
                              </p:par>
                              <p:par>
                                <p:cTn id="8" presetID="3" presetClass="exit" presetSubtype="10" fill="hold" grpId="0" nodeType="withEffect">
                                  <p:stCondLst>
                                    <p:cond delay="0"/>
                                  </p:stCondLst>
                                  <p:childTnLst>
                                    <p:animEffect transition="out" filter="blinds(horizontal)">
                                      <p:cBhvr>
                                        <p:cTn id="9" dur="500"/>
                                        <p:tgtEl>
                                          <p:spTgt spid="109597"/>
                                        </p:tgtEl>
                                      </p:cBhvr>
                                    </p:animEffect>
                                    <p:set>
                                      <p:cBhvr>
                                        <p:cTn id="10" dur="1" fill="hold">
                                          <p:stCondLst>
                                            <p:cond delay="499"/>
                                          </p:stCondLst>
                                        </p:cTn>
                                        <p:tgtEl>
                                          <p:spTgt spid="109597"/>
                                        </p:tgtEl>
                                        <p:attrNameLst>
                                          <p:attrName>style.visibility</p:attrName>
                                        </p:attrNameLst>
                                      </p:cBhvr>
                                      <p:to>
                                        <p:strVal val="hidden"/>
                                      </p:to>
                                    </p:set>
                                  </p:childTnLst>
                                </p:cTn>
                              </p:par>
                              <p:par>
                                <p:cTn id="11" presetID="5" presetClass="entr" presetSubtype="10" fill="hold" nodeType="withEffect">
                                  <p:stCondLst>
                                    <p:cond delay="0"/>
                                  </p:stCondLst>
                                  <p:childTnLst>
                                    <p:set>
                                      <p:cBhvr>
                                        <p:cTn id="12" dur="1" fill="hold">
                                          <p:stCondLst>
                                            <p:cond delay="0"/>
                                          </p:stCondLst>
                                        </p:cTn>
                                        <p:tgtEl>
                                          <p:spTgt spid="109572"/>
                                        </p:tgtEl>
                                        <p:attrNameLst>
                                          <p:attrName>style.visibility</p:attrName>
                                        </p:attrNameLst>
                                      </p:cBhvr>
                                      <p:to>
                                        <p:strVal val="visible"/>
                                      </p:to>
                                    </p:set>
                                    <p:animEffect transition="in" filter="checkerboard(across)">
                                      <p:cBhvr>
                                        <p:cTn id="13" dur="500"/>
                                        <p:tgtEl>
                                          <p:spTgt spid="109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p:bldP spid="109597"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p:txBody>
          <a:bodyPr/>
          <a:lstStyle/>
          <a:p>
            <a:pPr eaLnBrk="1" hangingPunct="1"/>
            <a:r>
              <a:rPr lang="en-US" altLang="en-US" b="1" smtClean="0">
                <a:latin typeface="Times New Roman" pitchFamily="18" charset="0"/>
              </a:rPr>
              <a:t>Tấn công kẻ đột nhập</a:t>
            </a:r>
          </a:p>
        </p:txBody>
      </p:sp>
      <p:pic>
        <p:nvPicPr>
          <p:cNvPr id="37890" name="Picture 4" descr="kiến "/>
          <p:cNvPicPr>
            <a:picLocks noGrp="1" noChangeAspect="1" noChangeArrowheads="1"/>
          </p:cNvPicPr>
          <p:nvPr>
            <p:ph type="body" idx="1"/>
          </p:nvPr>
        </p:nvPicPr>
        <p:blipFill>
          <a:blip r:embed="rId2"/>
          <a:srcRect/>
          <a:stretch>
            <a:fillRect/>
          </a:stretch>
        </p:blipFill>
        <p:spPr>
          <a:xfrm>
            <a:off x="2590800" y="2514601"/>
            <a:ext cx="12649200" cy="6617495"/>
          </a:xfrm>
        </p:spPr>
      </p:pic>
    </p:spTree>
    <p:extLst>
      <p:ext uri="{BB962C8B-B14F-4D97-AF65-F5344CB8AC3E}">
        <p14:creationId xmlns:p14="http://schemas.microsoft.com/office/powerpoint/2010/main" val="4071846952"/>
      </p:ext>
    </p:extLst>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p:txBody>
          <a:bodyPr>
            <a:normAutofit fontScale="90000"/>
          </a:bodyPr>
          <a:lstStyle/>
          <a:p>
            <a:pPr eaLnBrk="1" hangingPunct="1"/>
            <a:r>
              <a:rPr lang="en-US" altLang="en-US" sz="6400" b="1">
                <a:latin typeface="Times New Roman" pitchFamily="18" charset="0"/>
              </a:rPr>
              <a:t>Một "xã hội" hoàn hảo</a:t>
            </a:r>
            <a:br>
              <a:rPr lang="en-US" altLang="en-US" sz="6400" b="1">
                <a:latin typeface="Times New Roman" pitchFamily="18" charset="0"/>
              </a:rPr>
            </a:br>
            <a:r>
              <a:rPr lang="en-US" altLang="en-US" sz="6400" b="1">
                <a:latin typeface="Times New Roman" pitchFamily="18" charset="0"/>
              </a:rPr>
              <a:t>Có sự phân công lao động</a:t>
            </a:r>
          </a:p>
        </p:txBody>
      </p:sp>
      <p:pic>
        <p:nvPicPr>
          <p:cNvPr id="38914" name="Picture 4" descr="kiến và lỗ châu mai"/>
          <p:cNvPicPr>
            <a:picLocks noGrp="1" noChangeAspect="1" noChangeArrowheads="1"/>
          </p:cNvPicPr>
          <p:nvPr>
            <p:ph type="body" idx="1"/>
          </p:nvPr>
        </p:nvPicPr>
        <p:blipFill>
          <a:blip r:embed="rId2"/>
          <a:srcRect/>
          <a:stretch>
            <a:fillRect/>
          </a:stretch>
        </p:blipFill>
        <p:spPr>
          <a:xfrm>
            <a:off x="1524000" y="2971800"/>
            <a:ext cx="7620000" cy="3914775"/>
          </a:xfrm>
        </p:spPr>
      </p:pic>
      <p:pic>
        <p:nvPicPr>
          <p:cNvPr id="38915" name="Picture 5" descr="181110ant04"/>
          <p:cNvPicPr>
            <a:picLocks noChangeAspect="1" noChangeArrowheads="1"/>
          </p:cNvPicPr>
          <p:nvPr/>
        </p:nvPicPr>
        <p:blipFill>
          <a:blip r:embed="rId3"/>
          <a:srcRect/>
          <a:stretch>
            <a:fillRect/>
          </a:stretch>
        </p:blipFill>
        <p:spPr bwMode="auto">
          <a:xfrm>
            <a:off x="11372851" y="2543175"/>
            <a:ext cx="5238750" cy="6486525"/>
          </a:xfrm>
          <a:prstGeom prst="rect">
            <a:avLst/>
          </a:prstGeom>
          <a:noFill/>
          <a:ln w="9525">
            <a:noFill/>
            <a:miter lim="800000"/>
            <a:headEnd/>
            <a:tailEnd/>
          </a:ln>
        </p:spPr>
      </p:pic>
    </p:spTree>
    <p:extLst>
      <p:ext uri="{BB962C8B-B14F-4D97-AF65-F5344CB8AC3E}">
        <p14:creationId xmlns:p14="http://schemas.microsoft.com/office/powerpoint/2010/main" val="3073804387"/>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p:txBody>
          <a:bodyPr/>
          <a:lstStyle/>
          <a:p>
            <a:pPr eaLnBrk="1" hangingPunct="1"/>
            <a:r>
              <a:rPr lang="en-US" altLang="en-US" b="1" smtClean="0">
                <a:latin typeface="Times New Roman" pitchFamily="18" charset="0"/>
              </a:rPr>
              <a:t>Bảo vệ các đối tác</a:t>
            </a:r>
            <a:r>
              <a:rPr lang="en-US" altLang="en-US" smtClean="0"/>
              <a:t> </a:t>
            </a:r>
          </a:p>
        </p:txBody>
      </p:sp>
      <p:pic>
        <p:nvPicPr>
          <p:cNvPr id="39938" name="Picture 4" descr="kiến đối tác"/>
          <p:cNvPicPr>
            <a:picLocks noChangeAspect="1" noChangeArrowheads="1"/>
          </p:cNvPicPr>
          <p:nvPr/>
        </p:nvPicPr>
        <p:blipFill>
          <a:blip r:embed="rId2"/>
          <a:srcRect/>
          <a:stretch>
            <a:fillRect/>
          </a:stretch>
        </p:blipFill>
        <p:spPr bwMode="auto">
          <a:xfrm>
            <a:off x="3810000" y="2921795"/>
            <a:ext cx="11277600" cy="5879306"/>
          </a:xfrm>
          <a:prstGeom prst="rect">
            <a:avLst/>
          </a:prstGeom>
          <a:noFill/>
          <a:ln w="9525">
            <a:noFill/>
            <a:miter lim="800000"/>
            <a:headEnd/>
            <a:tailEnd/>
          </a:ln>
        </p:spPr>
      </p:pic>
    </p:spTree>
    <p:extLst>
      <p:ext uri="{BB962C8B-B14F-4D97-AF65-F5344CB8AC3E}">
        <p14:creationId xmlns:p14="http://schemas.microsoft.com/office/powerpoint/2010/main" val="2402573141"/>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4883</TotalTime>
  <Words>4091</Words>
  <Application>Microsoft Office PowerPoint</Application>
  <PresentationFormat>Custom</PresentationFormat>
  <Paragraphs>839</Paragraphs>
  <Slides>114</Slides>
  <Notes>9</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114</vt:i4>
      </vt:variant>
    </vt:vector>
  </HeadingPairs>
  <TitlesOfParts>
    <vt:vector size="128" baseType="lpstr">
      <vt:lpstr>Quicksand</vt:lpstr>
      <vt:lpstr>.VnArial</vt:lpstr>
      <vt:lpstr>Wingdings 2</vt:lpstr>
      <vt:lpstr>.VnSouthern</vt:lpstr>
      <vt:lpstr>VNI-Times</vt:lpstr>
      <vt:lpstr>Times New Roman</vt:lpstr>
      <vt:lpstr>Dekko</vt:lpstr>
      <vt:lpstr>.VnTime</vt:lpstr>
      <vt:lpstr>Wingdings</vt:lpstr>
      <vt:lpstr>Cormorant Garamond Light</vt:lpstr>
      <vt:lpstr>Calibri</vt:lpstr>
      <vt:lpstr>Symbol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VAI TRÒ VÀ TÁC HẠI CỦA NGÀNH RUỘT KHOANG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NGÀNH GIUN ĐỐT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Ngành Thân mềm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Ngành Chân khớp</vt:lpstr>
      <vt:lpstr>PowerPoint Presentation</vt:lpstr>
      <vt:lpstr>PowerPoint Presentation</vt:lpstr>
      <vt:lpstr>PowerPoint Presentation</vt:lpstr>
      <vt:lpstr>PowerPoint Presentation</vt:lpstr>
      <vt:lpstr> SỰ ĐA DẠNG Ở CHÂN KHỚP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Tấn công kẻ đột nhập</vt:lpstr>
      <vt:lpstr>Một "xã hội" hoàn hảo Có sự phân công lao động</vt:lpstr>
      <vt:lpstr>Bảo vệ các đối tác </vt:lpstr>
      <vt:lpstr>Số lượng cá thể khổng lồ</vt:lpstr>
      <vt:lpstr> 3. Diễn viên xiếc tài ba </vt:lpstr>
      <vt:lpstr>PowerPoint Presentation</vt:lpstr>
      <vt:lpstr>PowerPoint Presentation</vt:lpstr>
      <vt:lpstr>PowerPoint Presentation</vt:lpstr>
      <vt:lpstr>PowerPoint Presentation</vt:lpstr>
      <vt:lpstr>Củng cố</vt:lpstr>
      <vt:lpstr>PowerPoint Presentation</vt:lpstr>
      <vt:lpstr>PowerPoint Presentation</vt:lpstr>
      <vt:lpstr>PowerPoint Presentation</vt:lpstr>
      <vt:lpstr>PowerPoint Presentation</vt:lpstr>
      <vt:lpstr>PowerPoint Presentation</vt:lpstr>
      <vt:lpstr>TỰ LUẬN</vt:lpstr>
      <vt:lpstr>Hoàn thiện bảng sau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dc:creator>
  <cp:lastModifiedBy>HP</cp:lastModifiedBy>
  <cp:revision>38</cp:revision>
  <dcterms:created xsi:type="dcterms:W3CDTF">2006-08-16T00:00:00Z</dcterms:created>
  <dcterms:modified xsi:type="dcterms:W3CDTF">2023-02-02T03:09:14Z</dcterms:modified>
  <dc:identifier>DAE1kSjlLOs</dc:identifier>
</cp:coreProperties>
</file>