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audio1.bin" ContentType="audio/unknown"/>
  <Override PartName="/ppt/media/audio2.bin" ContentType="audio/unknown"/>
  <Override PartName="/ppt/media/audio3.bin" ContentType="audio/unknown"/>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8"/>
  </p:notesMasterIdLst>
  <p:sldIdLst>
    <p:sldId id="275" r:id="rId2"/>
    <p:sldId id="266" r:id="rId3"/>
    <p:sldId id="267" r:id="rId4"/>
    <p:sldId id="260" r:id="rId5"/>
    <p:sldId id="262" r:id="rId6"/>
    <p:sldId id="263" r:id="rId7"/>
    <p:sldId id="269" r:id="rId8"/>
    <p:sldId id="270" r:id="rId9"/>
    <p:sldId id="271" r:id="rId10"/>
    <p:sldId id="273" r:id="rId11"/>
    <p:sldId id="274" r:id="rId12"/>
    <p:sldId id="276" r:id="rId13"/>
    <p:sldId id="277" r:id="rId14"/>
    <p:sldId id="278" r:id="rId15"/>
    <p:sldId id="272" r:id="rId16"/>
    <p:sldId id="279" r:id="rId17"/>
  </p:sldIdLst>
  <p:sldSz cx="12192000" cy="6858000"/>
  <p:notesSz cx="6858000" cy="9144000"/>
  <p:embeddedFontLst>
    <p:embeddedFont>
      <p:font typeface="Calibri Light" charset="0"/>
      <p:regular r:id="rId19"/>
      <p:italic r:id="rId20"/>
    </p:embeddedFont>
    <p:embeddedFont>
      <p:font typeface="Calibri" pitchFamily="34" charset="0"/>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D3354F"/>
    <a:srgbClr val="BD013B"/>
    <a:srgbClr val="1212F6"/>
    <a:srgbClr val="A8607A"/>
    <a:srgbClr val="FF0066"/>
    <a:srgbClr val="D2D236"/>
    <a:srgbClr val="00FFFF"/>
    <a:srgbClr val="7D4C18"/>
    <a:srgbClr val="6E3D0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34" d="100"/>
          <a:sy n="34" d="100"/>
        </p:scale>
        <p:origin x="-3510" y="-18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192B21-AB04-4DA6-AE08-F92C3E811DFF}" type="datetimeFigureOut">
              <a:rPr lang="en-US" smtClean="0"/>
              <a:t>30/08/2021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56145E-9C1F-44D9-A5C9-28827C0C3A21}" type="slidenum">
              <a:rPr lang="en-US" smtClean="0"/>
              <a:t>‹#›</a:t>
            </a:fld>
            <a:endParaRPr lang="en-US"/>
          </a:p>
        </p:txBody>
      </p:sp>
    </p:spTree>
    <p:extLst>
      <p:ext uri="{BB962C8B-B14F-4D97-AF65-F5344CB8AC3E}">
        <p14:creationId xmlns:p14="http://schemas.microsoft.com/office/powerpoint/2010/main" val="3057852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
        <p:cNvGrpSpPr/>
        <p:nvPr/>
      </p:nvGrpSpPr>
      <p:grpSpPr>
        <a:xfrm>
          <a:off x="0" y="0"/>
          <a:ext cx="0" cy="0"/>
          <a:chOff x="0" y="0"/>
          <a:chExt cx="0" cy="0"/>
        </a:xfrm>
      </p:grpSpPr>
      <p:sp>
        <p:nvSpPr>
          <p:cNvPr id="20" name="Google Shape;2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 name="Google Shape;2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31E1A7-BE2A-4821-8BD1-246388A165D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79BA4416-CAFA-4893-A486-5942232A5F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3F49F51B-A2F2-482D-9C06-A092524DF03A}"/>
              </a:ext>
            </a:extLst>
          </p:cNvPr>
          <p:cNvSpPr>
            <a:spLocks noGrp="1"/>
          </p:cNvSpPr>
          <p:nvPr>
            <p:ph type="dt" sz="half" idx="10"/>
          </p:nvPr>
        </p:nvSpPr>
        <p:spPr/>
        <p:txBody>
          <a:bodyPr/>
          <a:lstStyle/>
          <a:p>
            <a:fld id="{A3C7057A-3CB6-4482-95B3-991E6705BD35}" type="datetimeFigureOut">
              <a:rPr lang="en-US" smtClean="0"/>
              <a:t>30/08/2021</a:t>
            </a:fld>
            <a:endParaRPr lang="en-US"/>
          </a:p>
        </p:txBody>
      </p:sp>
      <p:sp>
        <p:nvSpPr>
          <p:cNvPr id="5" name="Footer Placeholder 4">
            <a:extLst>
              <a:ext uri="{FF2B5EF4-FFF2-40B4-BE49-F238E27FC236}">
                <a16:creationId xmlns:a16="http://schemas.microsoft.com/office/drawing/2014/main" xmlns="" id="{4CA563D0-A6AD-47AD-BF54-151C9EB591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7BA4C79-2347-4B61-AC85-31D06AB467DA}"/>
              </a:ext>
            </a:extLst>
          </p:cNvPr>
          <p:cNvSpPr>
            <a:spLocks noGrp="1"/>
          </p:cNvSpPr>
          <p:nvPr>
            <p:ph type="sldNum" sz="quarter" idx="12"/>
          </p:nvPr>
        </p:nvSpPr>
        <p:spPr/>
        <p:txBody>
          <a:bodyPr/>
          <a:lstStyle/>
          <a:p>
            <a:fld id="{98258438-8E98-4F0D-B134-7A50166EB272}" type="slidenum">
              <a:rPr lang="en-US" smtClean="0"/>
              <a:t>‹#›</a:t>
            </a:fld>
            <a:endParaRPr lang="en-US"/>
          </a:p>
        </p:txBody>
      </p:sp>
    </p:spTree>
    <p:extLst>
      <p:ext uri="{BB962C8B-B14F-4D97-AF65-F5344CB8AC3E}">
        <p14:creationId xmlns:p14="http://schemas.microsoft.com/office/powerpoint/2010/main" val="2002167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47945B-4394-405E-9CD0-93E3B0C4172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FB160DC9-EA05-465D-A8C7-6032F8FBEA6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8FB7ABC-73FC-4185-9238-2377C477B14A}"/>
              </a:ext>
            </a:extLst>
          </p:cNvPr>
          <p:cNvSpPr>
            <a:spLocks noGrp="1"/>
          </p:cNvSpPr>
          <p:nvPr>
            <p:ph type="dt" sz="half" idx="10"/>
          </p:nvPr>
        </p:nvSpPr>
        <p:spPr/>
        <p:txBody>
          <a:bodyPr/>
          <a:lstStyle/>
          <a:p>
            <a:fld id="{A3C7057A-3CB6-4482-95B3-991E6705BD35}" type="datetimeFigureOut">
              <a:rPr lang="en-US" smtClean="0"/>
              <a:t>30/08/2021</a:t>
            </a:fld>
            <a:endParaRPr lang="en-US"/>
          </a:p>
        </p:txBody>
      </p:sp>
      <p:sp>
        <p:nvSpPr>
          <p:cNvPr id="5" name="Footer Placeholder 4">
            <a:extLst>
              <a:ext uri="{FF2B5EF4-FFF2-40B4-BE49-F238E27FC236}">
                <a16:creationId xmlns:a16="http://schemas.microsoft.com/office/drawing/2014/main" xmlns="" id="{2522FF99-8EC3-423D-B8B9-100DD7E6B3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CA971E0-E9CC-44ED-8D84-2EBC525AE3FB}"/>
              </a:ext>
            </a:extLst>
          </p:cNvPr>
          <p:cNvSpPr>
            <a:spLocks noGrp="1"/>
          </p:cNvSpPr>
          <p:nvPr>
            <p:ph type="sldNum" sz="quarter" idx="12"/>
          </p:nvPr>
        </p:nvSpPr>
        <p:spPr/>
        <p:txBody>
          <a:bodyPr/>
          <a:lstStyle/>
          <a:p>
            <a:fld id="{98258438-8E98-4F0D-B134-7A50166EB272}" type="slidenum">
              <a:rPr lang="en-US" smtClean="0"/>
              <a:t>‹#›</a:t>
            </a:fld>
            <a:endParaRPr lang="en-US"/>
          </a:p>
        </p:txBody>
      </p:sp>
    </p:spTree>
    <p:extLst>
      <p:ext uri="{BB962C8B-B14F-4D97-AF65-F5344CB8AC3E}">
        <p14:creationId xmlns:p14="http://schemas.microsoft.com/office/powerpoint/2010/main" val="1028455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DDA0DD7F-B25C-4A41-AF41-DCBE3153C90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E752D5DC-F4B9-491F-B696-ED598291C77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8FAE70A-32DE-4FD3-BF12-0372F98449BB}"/>
              </a:ext>
            </a:extLst>
          </p:cNvPr>
          <p:cNvSpPr>
            <a:spLocks noGrp="1"/>
          </p:cNvSpPr>
          <p:nvPr>
            <p:ph type="dt" sz="half" idx="10"/>
          </p:nvPr>
        </p:nvSpPr>
        <p:spPr/>
        <p:txBody>
          <a:bodyPr/>
          <a:lstStyle/>
          <a:p>
            <a:fld id="{A3C7057A-3CB6-4482-95B3-991E6705BD35}" type="datetimeFigureOut">
              <a:rPr lang="en-US" smtClean="0"/>
              <a:t>30/08/2021</a:t>
            </a:fld>
            <a:endParaRPr lang="en-US"/>
          </a:p>
        </p:txBody>
      </p:sp>
      <p:sp>
        <p:nvSpPr>
          <p:cNvPr id="5" name="Footer Placeholder 4">
            <a:extLst>
              <a:ext uri="{FF2B5EF4-FFF2-40B4-BE49-F238E27FC236}">
                <a16:creationId xmlns:a16="http://schemas.microsoft.com/office/drawing/2014/main" xmlns="" id="{20F44A2A-8EE7-41E5-91CF-1166C5C196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3A8FD15-11B8-45D1-A628-3957418EC03B}"/>
              </a:ext>
            </a:extLst>
          </p:cNvPr>
          <p:cNvSpPr>
            <a:spLocks noGrp="1"/>
          </p:cNvSpPr>
          <p:nvPr>
            <p:ph type="sldNum" sz="quarter" idx="12"/>
          </p:nvPr>
        </p:nvSpPr>
        <p:spPr/>
        <p:txBody>
          <a:bodyPr/>
          <a:lstStyle/>
          <a:p>
            <a:fld id="{98258438-8E98-4F0D-B134-7A50166EB272}" type="slidenum">
              <a:rPr lang="en-US" smtClean="0"/>
              <a:t>‹#›</a:t>
            </a:fld>
            <a:endParaRPr lang="en-US"/>
          </a:p>
        </p:txBody>
      </p:sp>
    </p:spTree>
    <p:extLst>
      <p:ext uri="{BB962C8B-B14F-4D97-AF65-F5344CB8AC3E}">
        <p14:creationId xmlns:p14="http://schemas.microsoft.com/office/powerpoint/2010/main" val="33652518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标题幻灯片" type="title">
  <p:cSld name="标题幻灯片">
    <p:spTree>
      <p:nvGrpSpPr>
        <p:cNvPr id="1" name="Shape 10"/>
        <p:cNvGrpSpPr/>
        <p:nvPr/>
      </p:nvGrpSpPr>
      <p:grpSpPr>
        <a:xfrm>
          <a:off x="0" y="0"/>
          <a:ext cx="0" cy="0"/>
          <a:chOff x="0" y="0"/>
          <a:chExt cx="0" cy="0"/>
        </a:xfrm>
      </p:grpSpPr>
    </p:spTree>
    <p:extLst>
      <p:ext uri="{BB962C8B-B14F-4D97-AF65-F5344CB8AC3E}">
        <p14:creationId xmlns:p14="http://schemas.microsoft.com/office/powerpoint/2010/main" val="1122904375"/>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90710EA-721A-42B4-A325-451846CD6A8C}" type="slidenum">
              <a:rPr lang="en-US" altLang="en-US"/>
              <a:pPr>
                <a:defRPr/>
              </a:pPr>
              <a:t>‹#›</a:t>
            </a:fld>
            <a:endParaRPr lang="en-US" altLang="en-US"/>
          </a:p>
        </p:txBody>
      </p:sp>
    </p:spTree>
    <p:extLst>
      <p:ext uri="{BB962C8B-B14F-4D97-AF65-F5344CB8AC3E}">
        <p14:creationId xmlns:p14="http://schemas.microsoft.com/office/powerpoint/2010/main" val="2448050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90B6A4-6B21-43B1-BEC1-315431077A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4FF20D95-5629-4D8C-BAAF-9C808BC44B6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F7F2A3B-F856-46AF-94E2-4D9A62074768}"/>
              </a:ext>
            </a:extLst>
          </p:cNvPr>
          <p:cNvSpPr>
            <a:spLocks noGrp="1"/>
          </p:cNvSpPr>
          <p:nvPr>
            <p:ph type="dt" sz="half" idx="10"/>
          </p:nvPr>
        </p:nvSpPr>
        <p:spPr/>
        <p:txBody>
          <a:bodyPr/>
          <a:lstStyle/>
          <a:p>
            <a:fld id="{A3C7057A-3CB6-4482-95B3-991E6705BD35}" type="datetimeFigureOut">
              <a:rPr lang="en-US" smtClean="0"/>
              <a:t>30/08/2021</a:t>
            </a:fld>
            <a:endParaRPr lang="en-US"/>
          </a:p>
        </p:txBody>
      </p:sp>
      <p:sp>
        <p:nvSpPr>
          <p:cNvPr id="5" name="Footer Placeholder 4">
            <a:extLst>
              <a:ext uri="{FF2B5EF4-FFF2-40B4-BE49-F238E27FC236}">
                <a16:creationId xmlns:a16="http://schemas.microsoft.com/office/drawing/2014/main" xmlns="" id="{C0190A9B-2595-499B-A0D8-015AEB7AEE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768A7F1-8976-494B-AF2C-A110BC16559F}"/>
              </a:ext>
            </a:extLst>
          </p:cNvPr>
          <p:cNvSpPr>
            <a:spLocks noGrp="1"/>
          </p:cNvSpPr>
          <p:nvPr>
            <p:ph type="sldNum" sz="quarter" idx="12"/>
          </p:nvPr>
        </p:nvSpPr>
        <p:spPr/>
        <p:txBody>
          <a:bodyPr/>
          <a:lstStyle/>
          <a:p>
            <a:fld id="{98258438-8E98-4F0D-B134-7A50166EB272}" type="slidenum">
              <a:rPr lang="en-US" smtClean="0"/>
              <a:t>‹#›</a:t>
            </a:fld>
            <a:endParaRPr lang="en-US"/>
          </a:p>
        </p:txBody>
      </p:sp>
    </p:spTree>
    <p:extLst>
      <p:ext uri="{BB962C8B-B14F-4D97-AF65-F5344CB8AC3E}">
        <p14:creationId xmlns:p14="http://schemas.microsoft.com/office/powerpoint/2010/main" val="3075130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8018C9-42EB-4190-AF3F-B1CA323CBD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21ECB7CF-63CF-41EB-8063-D363E1D0BD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921A4C4E-EACE-42A6-8D5F-EE4A117A09BA}"/>
              </a:ext>
            </a:extLst>
          </p:cNvPr>
          <p:cNvSpPr>
            <a:spLocks noGrp="1"/>
          </p:cNvSpPr>
          <p:nvPr>
            <p:ph type="dt" sz="half" idx="10"/>
          </p:nvPr>
        </p:nvSpPr>
        <p:spPr/>
        <p:txBody>
          <a:bodyPr/>
          <a:lstStyle/>
          <a:p>
            <a:fld id="{A3C7057A-3CB6-4482-95B3-991E6705BD35}" type="datetimeFigureOut">
              <a:rPr lang="en-US" smtClean="0"/>
              <a:t>30/08/2021</a:t>
            </a:fld>
            <a:endParaRPr lang="en-US"/>
          </a:p>
        </p:txBody>
      </p:sp>
      <p:sp>
        <p:nvSpPr>
          <p:cNvPr id="5" name="Footer Placeholder 4">
            <a:extLst>
              <a:ext uri="{FF2B5EF4-FFF2-40B4-BE49-F238E27FC236}">
                <a16:creationId xmlns:a16="http://schemas.microsoft.com/office/drawing/2014/main" xmlns="" id="{555A4612-D2C0-4707-8C7A-6377D8974F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26AA644-A205-4BDE-BEC2-0F0B129B6DA2}"/>
              </a:ext>
            </a:extLst>
          </p:cNvPr>
          <p:cNvSpPr>
            <a:spLocks noGrp="1"/>
          </p:cNvSpPr>
          <p:nvPr>
            <p:ph type="sldNum" sz="quarter" idx="12"/>
          </p:nvPr>
        </p:nvSpPr>
        <p:spPr/>
        <p:txBody>
          <a:bodyPr/>
          <a:lstStyle/>
          <a:p>
            <a:fld id="{98258438-8E98-4F0D-B134-7A50166EB272}" type="slidenum">
              <a:rPr lang="en-US" smtClean="0"/>
              <a:t>‹#›</a:t>
            </a:fld>
            <a:endParaRPr lang="en-US"/>
          </a:p>
        </p:txBody>
      </p:sp>
    </p:spTree>
    <p:extLst>
      <p:ext uri="{BB962C8B-B14F-4D97-AF65-F5344CB8AC3E}">
        <p14:creationId xmlns:p14="http://schemas.microsoft.com/office/powerpoint/2010/main" val="50706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58286E-2FC8-474D-9605-C724463B28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49E7086-50CB-4FDB-8059-6EBDA117B1D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B8E87264-D1FA-40C4-8D2F-1E422BD9B79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8BE37009-E083-4E6D-8B1F-1D7B5BA48CA2}"/>
              </a:ext>
            </a:extLst>
          </p:cNvPr>
          <p:cNvSpPr>
            <a:spLocks noGrp="1"/>
          </p:cNvSpPr>
          <p:nvPr>
            <p:ph type="dt" sz="half" idx="10"/>
          </p:nvPr>
        </p:nvSpPr>
        <p:spPr/>
        <p:txBody>
          <a:bodyPr/>
          <a:lstStyle/>
          <a:p>
            <a:fld id="{A3C7057A-3CB6-4482-95B3-991E6705BD35}" type="datetimeFigureOut">
              <a:rPr lang="en-US" smtClean="0"/>
              <a:t>30/08/2021</a:t>
            </a:fld>
            <a:endParaRPr lang="en-US"/>
          </a:p>
        </p:txBody>
      </p:sp>
      <p:sp>
        <p:nvSpPr>
          <p:cNvPr id="6" name="Footer Placeholder 5">
            <a:extLst>
              <a:ext uri="{FF2B5EF4-FFF2-40B4-BE49-F238E27FC236}">
                <a16:creationId xmlns:a16="http://schemas.microsoft.com/office/drawing/2014/main" xmlns="" id="{BF07C21B-6526-4860-A19F-17AC4F5D37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2F21CA5-3FDC-4143-87D4-D130F08B7053}"/>
              </a:ext>
            </a:extLst>
          </p:cNvPr>
          <p:cNvSpPr>
            <a:spLocks noGrp="1"/>
          </p:cNvSpPr>
          <p:nvPr>
            <p:ph type="sldNum" sz="quarter" idx="12"/>
          </p:nvPr>
        </p:nvSpPr>
        <p:spPr/>
        <p:txBody>
          <a:bodyPr/>
          <a:lstStyle/>
          <a:p>
            <a:fld id="{98258438-8E98-4F0D-B134-7A50166EB272}" type="slidenum">
              <a:rPr lang="en-US" smtClean="0"/>
              <a:t>‹#›</a:t>
            </a:fld>
            <a:endParaRPr lang="en-US"/>
          </a:p>
        </p:txBody>
      </p:sp>
    </p:spTree>
    <p:extLst>
      <p:ext uri="{BB962C8B-B14F-4D97-AF65-F5344CB8AC3E}">
        <p14:creationId xmlns:p14="http://schemas.microsoft.com/office/powerpoint/2010/main" val="2200218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6EC685-EFF1-498C-9766-A24371084E5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69556CF2-235F-4889-9ACE-A55CCAFE15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39773D81-1446-48F4-BE86-1AB02C72D25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20CC5920-D0CD-4A65-A44B-519785950B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313939DF-0A36-4D0A-9FE2-389AA2C8863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A382C1C1-98A9-4164-98F9-5F3CFFBD0C04}"/>
              </a:ext>
            </a:extLst>
          </p:cNvPr>
          <p:cNvSpPr>
            <a:spLocks noGrp="1"/>
          </p:cNvSpPr>
          <p:nvPr>
            <p:ph type="dt" sz="half" idx="10"/>
          </p:nvPr>
        </p:nvSpPr>
        <p:spPr/>
        <p:txBody>
          <a:bodyPr/>
          <a:lstStyle/>
          <a:p>
            <a:fld id="{A3C7057A-3CB6-4482-95B3-991E6705BD35}" type="datetimeFigureOut">
              <a:rPr lang="en-US" smtClean="0"/>
              <a:t>30/08/2021</a:t>
            </a:fld>
            <a:endParaRPr lang="en-US"/>
          </a:p>
        </p:txBody>
      </p:sp>
      <p:sp>
        <p:nvSpPr>
          <p:cNvPr id="8" name="Footer Placeholder 7">
            <a:extLst>
              <a:ext uri="{FF2B5EF4-FFF2-40B4-BE49-F238E27FC236}">
                <a16:creationId xmlns:a16="http://schemas.microsoft.com/office/drawing/2014/main" xmlns="" id="{6BEA244E-3674-471E-944C-2EA16748B76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C6CBB536-390B-4FB0-856D-8C7184548E4E}"/>
              </a:ext>
            </a:extLst>
          </p:cNvPr>
          <p:cNvSpPr>
            <a:spLocks noGrp="1"/>
          </p:cNvSpPr>
          <p:nvPr>
            <p:ph type="sldNum" sz="quarter" idx="12"/>
          </p:nvPr>
        </p:nvSpPr>
        <p:spPr/>
        <p:txBody>
          <a:bodyPr/>
          <a:lstStyle/>
          <a:p>
            <a:fld id="{98258438-8E98-4F0D-B134-7A50166EB272}" type="slidenum">
              <a:rPr lang="en-US" smtClean="0"/>
              <a:t>‹#›</a:t>
            </a:fld>
            <a:endParaRPr lang="en-US"/>
          </a:p>
        </p:txBody>
      </p:sp>
    </p:spTree>
    <p:extLst>
      <p:ext uri="{BB962C8B-B14F-4D97-AF65-F5344CB8AC3E}">
        <p14:creationId xmlns:p14="http://schemas.microsoft.com/office/powerpoint/2010/main" val="2395863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272E28-AB03-471A-B91A-A50E133A707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958A5676-A4BE-45B3-B9B8-61CF14A544D1}"/>
              </a:ext>
            </a:extLst>
          </p:cNvPr>
          <p:cNvSpPr>
            <a:spLocks noGrp="1"/>
          </p:cNvSpPr>
          <p:nvPr>
            <p:ph type="dt" sz="half" idx="10"/>
          </p:nvPr>
        </p:nvSpPr>
        <p:spPr/>
        <p:txBody>
          <a:bodyPr/>
          <a:lstStyle/>
          <a:p>
            <a:fld id="{A3C7057A-3CB6-4482-95B3-991E6705BD35}" type="datetimeFigureOut">
              <a:rPr lang="en-US" smtClean="0"/>
              <a:t>30/08/2021</a:t>
            </a:fld>
            <a:endParaRPr lang="en-US"/>
          </a:p>
        </p:txBody>
      </p:sp>
      <p:sp>
        <p:nvSpPr>
          <p:cNvPr id="4" name="Footer Placeholder 3">
            <a:extLst>
              <a:ext uri="{FF2B5EF4-FFF2-40B4-BE49-F238E27FC236}">
                <a16:creationId xmlns:a16="http://schemas.microsoft.com/office/drawing/2014/main" xmlns="" id="{1D59EDE9-B984-4C49-B666-5223BBA92CE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F221E185-B971-4F2E-B2D9-C86B0DB06823}"/>
              </a:ext>
            </a:extLst>
          </p:cNvPr>
          <p:cNvSpPr>
            <a:spLocks noGrp="1"/>
          </p:cNvSpPr>
          <p:nvPr>
            <p:ph type="sldNum" sz="quarter" idx="12"/>
          </p:nvPr>
        </p:nvSpPr>
        <p:spPr/>
        <p:txBody>
          <a:bodyPr/>
          <a:lstStyle/>
          <a:p>
            <a:fld id="{98258438-8E98-4F0D-B134-7A50166EB272}" type="slidenum">
              <a:rPr lang="en-US" smtClean="0"/>
              <a:t>‹#›</a:t>
            </a:fld>
            <a:endParaRPr lang="en-US"/>
          </a:p>
        </p:txBody>
      </p:sp>
    </p:spTree>
    <p:extLst>
      <p:ext uri="{BB962C8B-B14F-4D97-AF65-F5344CB8AC3E}">
        <p14:creationId xmlns:p14="http://schemas.microsoft.com/office/powerpoint/2010/main" val="496740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7704910-9590-4BC3-BB88-5C62276CEB10}"/>
              </a:ext>
            </a:extLst>
          </p:cNvPr>
          <p:cNvSpPr>
            <a:spLocks noGrp="1"/>
          </p:cNvSpPr>
          <p:nvPr>
            <p:ph type="dt" sz="half" idx="10"/>
          </p:nvPr>
        </p:nvSpPr>
        <p:spPr/>
        <p:txBody>
          <a:bodyPr/>
          <a:lstStyle/>
          <a:p>
            <a:fld id="{A3C7057A-3CB6-4482-95B3-991E6705BD35}" type="datetimeFigureOut">
              <a:rPr lang="en-US" smtClean="0"/>
              <a:t>30/08/2021</a:t>
            </a:fld>
            <a:endParaRPr lang="en-US"/>
          </a:p>
        </p:txBody>
      </p:sp>
      <p:sp>
        <p:nvSpPr>
          <p:cNvPr id="3" name="Footer Placeholder 2">
            <a:extLst>
              <a:ext uri="{FF2B5EF4-FFF2-40B4-BE49-F238E27FC236}">
                <a16:creationId xmlns:a16="http://schemas.microsoft.com/office/drawing/2014/main" xmlns="" id="{59C27E7A-16D0-4841-A2F9-2BC249F37F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CF72985B-4DB1-4323-9E57-FAA7D82E11F5}"/>
              </a:ext>
            </a:extLst>
          </p:cNvPr>
          <p:cNvSpPr>
            <a:spLocks noGrp="1"/>
          </p:cNvSpPr>
          <p:nvPr>
            <p:ph type="sldNum" sz="quarter" idx="12"/>
          </p:nvPr>
        </p:nvSpPr>
        <p:spPr/>
        <p:txBody>
          <a:bodyPr/>
          <a:lstStyle/>
          <a:p>
            <a:fld id="{98258438-8E98-4F0D-B134-7A50166EB272}" type="slidenum">
              <a:rPr lang="en-US" smtClean="0"/>
              <a:t>‹#›</a:t>
            </a:fld>
            <a:endParaRPr lang="en-US"/>
          </a:p>
        </p:txBody>
      </p:sp>
    </p:spTree>
    <p:extLst>
      <p:ext uri="{BB962C8B-B14F-4D97-AF65-F5344CB8AC3E}">
        <p14:creationId xmlns:p14="http://schemas.microsoft.com/office/powerpoint/2010/main" val="2439009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849D84-29D6-417F-81F2-20BBB5B6BC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FB40E798-AE75-466C-858F-2BE3F52489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04807AA0-5EF6-4F80-AFB0-9DC09B09FC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C5A87F80-ECA2-4385-AC5B-BA85DBD61263}"/>
              </a:ext>
            </a:extLst>
          </p:cNvPr>
          <p:cNvSpPr>
            <a:spLocks noGrp="1"/>
          </p:cNvSpPr>
          <p:nvPr>
            <p:ph type="dt" sz="half" idx="10"/>
          </p:nvPr>
        </p:nvSpPr>
        <p:spPr/>
        <p:txBody>
          <a:bodyPr/>
          <a:lstStyle/>
          <a:p>
            <a:fld id="{A3C7057A-3CB6-4482-95B3-991E6705BD35}" type="datetimeFigureOut">
              <a:rPr lang="en-US" smtClean="0"/>
              <a:t>30/08/2021</a:t>
            </a:fld>
            <a:endParaRPr lang="en-US"/>
          </a:p>
        </p:txBody>
      </p:sp>
      <p:sp>
        <p:nvSpPr>
          <p:cNvPr id="6" name="Footer Placeholder 5">
            <a:extLst>
              <a:ext uri="{FF2B5EF4-FFF2-40B4-BE49-F238E27FC236}">
                <a16:creationId xmlns:a16="http://schemas.microsoft.com/office/drawing/2014/main" xmlns="" id="{200B74E1-5124-4579-8F9C-6F62519474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C9EBF02-625D-48A4-9A48-C10170B20BB1}"/>
              </a:ext>
            </a:extLst>
          </p:cNvPr>
          <p:cNvSpPr>
            <a:spLocks noGrp="1"/>
          </p:cNvSpPr>
          <p:nvPr>
            <p:ph type="sldNum" sz="quarter" idx="12"/>
          </p:nvPr>
        </p:nvSpPr>
        <p:spPr/>
        <p:txBody>
          <a:bodyPr/>
          <a:lstStyle/>
          <a:p>
            <a:fld id="{98258438-8E98-4F0D-B134-7A50166EB272}" type="slidenum">
              <a:rPr lang="en-US" smtClean="0"/>
              <a:t>‹#›</a:t>
            </a:fld>
            <a:endParaRPr lang="en-US"/>
          </a:p>
        </p:txBody>
      </p:sp>
    </p:spTree>
    <p:extLst>
      <p:ext uri="{BB962C8B-B14F-4D97-AF65-F5344CB8AC3E}">
        <p14:creationId xmlns:p14="http://schemas.microsoft.com/office/powerpoint/2010/main" val="4135888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365FCC-6926-4633-A72C-7319DFC70B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AF5A419E-1C5B-4A4C-9806-2540F72440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F4ED372A-0E41-4E8C-9CFF-FA8B0D17A3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29070A92-E8EB-4772-8E24-FA577A6553FC}"/>
              </a:ext>
            </a:extLst>
          </p:cNvPr>
          <p:cNvSpPr>
            <a:spLocks noGrp="1"/>
          </p:cNvSpPr>
          <p:nvPr>
            <p:ph type="dt" sz="half" idx="10"/>
          </p:nvPr>
        </p:nvSpPr>
        <p:spPr/>
        <p:txBody>
          <a:bodyPr/>
          <a:lstStyle/>
          <a:p>
            <a:fld id="{A3C7057A-3CB6-4482-95B3-991E6705BD35}" type="datetimeFigureOut">
              <a:rPr lang="en-US" smtClean="0"/>
              <a:t>30/08/2021</a:t>
            </a:fld>
            <a:endParaRPr lang="en-US"/>
          </a:p>
        </p:txBody>
      </p:sp>
      <p:sp>
        <p:nvSpPr>
          <p:cNvPr id="6" name="Footer Placeholder 5">
            <a:extLst>
              <a:ext uri="{FF2B5EF4-FFF2-40B4-BE49-F238E27FC236}">
                <a16:creationId xmlns:a16="http://schemas.microsoft.com/office/drawing/2014/main" xmlns="" id="{ADC8457D-0CA3-4938-B534-82A4C887A8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26B34EF-44E3-4BEF-BCBF-BD257F3CEF76}"/>
              </a:ext>
            </a:extLst>
          </p:cNvPr>
          <p:cNvSpPr>
            <a:spLocks noGrp="1"/>
          </p:cNvSpPr>
          <p:nvPr>
            <p:ph type="sldNum" sz="quarter" idx="12"/>
          </p:nvPr>
        </p:nvSpPr>
        <p:spPr/>
        <p:txBody>
          <a:bodyPr/>
          <a:lstStyle/>
          <a:p>
            <a:fld id="{98258438-8E98-4F0D-B134-7A50166EB272}" type="slidenum">
              <a:rPr lang="en-US" smtClean="0"/>
              <a:t>‹#›</a:t>
            </a:fld>
            <a:endParaRPr lang="en-US"/>
          </a:p>
        </p:txBody>
      </p:sp>
    </p:spTree>
    <p:extLst>
      <p:ext uri="{BB962C8B-B14F-4D97-AF65-F5344CB8AC3E}">
        <p14:creationId xmlns:p14="http://schemas.microsoft.com/office/powerpoint/2010/main" val="1532630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6ABC6C3-2A12-45DD-86FC-47F1E55C387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FDE2E244-42DE-4113-A621-C6B64C166A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AB5AE31-8DBF-4DF5-A633-62C9050E43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C7057A-3CB6-4482-95B3-991E6705BD35}" type="datetimeFigureOut">
              <a:rPr lang="en-US" smtClean="0"/>
              <a:t>30/08/2021</a:t>
            </a:fld>
            <a:endParaRPr lang="en-US"/>
          </a:p>
        </p:txBody>
      </p:sp>
      <p:sp>
        <p:nvSpPr>
          <p:cNvPr id="5" name="Footer Placeholder 4">
            <a:extLst>
              <a:ext uri="{FF2B5EF4-FFF2-40B4-BE49-F238E27FC236}">
                <a16:creationId xmlns:a16="http://schemas.microsoft.com/office/drawing/2014/main" xmlns="" id="{838DB619-CB95-4139-8402-B1294AA199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EC2F0A53-ACCF-488C-AAD4-9DEAB8181E9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258438-8E98-4F0D-B134-7A50166EB272}" type="slidenum">
              <a:rPr lang="en-US" smtClean="0"/>
              <a:t>‹#›</a:t>
            </a:fld>
            <a:endParaRPr lang="en-US"/>
          </a:p>
        </p:txBody>
      </p:sp>
    </p:spTree>
    <p:extLst>
      <p:ext uri="{BB962C8B-B14F-4D97-AF65-F5344CB8AC3E}">
        <p14:creationId xmlns:p14="http://schemas.microsoft.com/office/powerpoint/2010/main" val="2508261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0.jpg"/><Relationship Id="rId7" Type="http://schemas.openxmlformats.org/officeDocument/2006/relationships/image" Target="../media/image18.jpg"/><Relationship Id="rId2" Type="http://schemas.openxmlformats.org/officeDocument/2006/relationships/audio" Target="../media/audio1.bin"/><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jpeg"/><Relationship Id="rId4" Type="http://schemas.openxmlformats.org/officeDocument/2006/relationships/image" Target="../media/image15.gif"/></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audio" Target="../media/audio1.bin"/><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audio" Target="../media/audio1.bin"/><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15.xml.rels><?xml version="1.0" encoding="UTF-8" standalone="yes"?>
<Relationships xmlns="http://schemas.openxmlformats.org/package/2006/relationships"><Relationship Id="rId8" Type="http://schemas.openxmlformats.org/officeDocument/2006/relationships/image" Target="../media/image15.gif"/><Relationship Id="rId3" Type="http://schemas.openxmlformats.org/officeDocument/2006/relationships/audio" Target="../media/audio1.bin"/><Relationship Id="rId7" Type="http://schemas.openxmlformats.org/officeDocument/2006/relationships/image" Target="../media/image12.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22.pn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8" Type="http://schemas.openxmlformats.org/officeDocument/2006/relationships/image" Target="../media/image26.gif"/><Relationship Id="rId3" Type="http://schemas.openxmlformats.org/officeDocument/2006/relationships/audio" Target="../media/audio2.bin"/><Relationship Id="rId7" Type="http://schemas.openxmlformats.org/officeDocument/2006/relationships/image" Target="../media/image25.gif"/><Relationship Id="rId2" Type="http://schemas.openxmlformats.org/officeDocument/2006/relationships/slideLayout" Target="../slideLayouts/slideLayout13.xml"/><Relationship Id="rId1" Type="http://schemas.openxmlformats.org/officeDocument/2006/relationships/audio" Target="file:///F:\bd\ABUNDA~1.MP3" TargetMode="Externa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audio" Target="../media/audio3.bin"/></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4.xml"/><Relationship Id="rId7" Type="http://schemas.openxmlformats.org/officeDocument/2006/relationships/slide" Target="slide6.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slide" Target="slide8.xml"/><Relationship Id="rId5" Type="http://schemas.openxmlformats.org/officeDocument/2006/relationships/slide" Target="slide7.xml"/><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slide" Target="slide5.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3.jpeg"/><Relationship Id="rId4" Type="http://schemas.openxmlformats.org/officeDocument/2006/relationships/image" Target="../media/image1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55106853"/>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511951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878324" y="1841130"/>
            <a:ext cx="10620206" cy="4031873"/>
          </a:xfrm>
          <a:prstGeom prst="rect">
            <a:avLst/>
          </a:prstGeom>
          <a:noFill/>
        </p:spPr>
        <p:txBody>
          <a:bodyPr wrap="square" rtlCol="0">
            <a:spAutoFit/>
          </a:bodyPr>
          <a:lstStyle/>
          <a:p>
            <a:pPr algn="just"/>
            <a:r>
              <a:rPr lang="en-US" sz="3200">
                <a:latin typeface="Times New Roman" pitchFamily="18" charset="0"/>
                <a:cs typeface="Times New Roman" pitchFamily="18" charset="0"/>
              </a:rPr>
              <a:t>	Có hai đội chơi, mỗi đội có 3 thành viên (6 người chơi bắt thăm để chia đội). MC đọc xong câu hỏi. Mỗi đội có </a:t>
            </a:r>
            <a:r>
              <a:rPr lang="en-US" sz="3200" b="1">
                <a:latin typeface="Times New Roman" pitchFamily="18" charset="0"/>
                <a:cs typeface="Times New Roman" pitchFamily="18" charset="0"/>
              </a:rPr>
              <a:t>30 giây </a:t>
            </a:r>
            <a:r>
              <a:rPr lang="en-US" sz="3200">
                <a:latin typeface="Times New Roman" pitchFamily="18" charset="0"/>
                <a:cs typeface="Times New Roman" pitchFamily="18" charset="0"/>
              </a:rPr>
              <a:t>để suy nghĩ câu trả lời. </a:t>
            </a:r>
          </a:p>
          <a:p>
            <a:pPr algn="just"/>
            <a:r>
              <a:rPr lang="en-US" sz="3200">
                <a:latin typeface="Times New Roman" pitchFamily="18" charset="0"/>
                <a:cs typeface="Times New Roman" pitchFamily="18" charset="0"/>
              </a:rPr>
              <a:t>	Khi hiệu lệnh “</a:t>
            </a:r>
            <a:r>
              <a:rPr lang="en-US" sz="3200" b="1">
                <a:latin typeface="Times New Roman" pitchFamily="18" charset="0"/>
                <a:cs typeface="Times New Roman" pitchFamily="18" charset="0"/>
              </a:rPr>
              <a:t>BẮT ĐẦU</a:t>
            </a:r>
            <a:r>
              <a:rPr lang="en-US" sz="3200">
                <a:latin typeface="Times New Roman" pitchFamily="18" charset="0"/>
                <a:cs typeface="Times New Roman" pitchFamily="18" charset="0"/>
              </a:rPr>
              <a:t>” vang lên, hai đội phất cờ. </a:t>
            </a:r>
          </a:p>
          <a:p>
            <a:pPr algn="just"/>
            <a:r>
              <a:rPr lang="en-US" sz="3200" b="1">
                <a:latin typeface="Times New Roman" pitchFamily="18" charset="0"/>
                <a:cs typeface="Times New Roman" pitchFamily="18" charset="0"/>
              </a:rPr>
              <a:t>Đội phất cờ trước là đội giành được quyền trả lời</a:t>
            </a:r>
            <a:r>
              <a:rPr lang="en-US" sz="3200">
                <a:latin typeface="Times New Roman" pitchFamily="18" charset="0"/>
                <a:cs typeface="Times New Roman" pitchFamily="18" charset="0"/>
              </a:rPr>
              <a:t>. Trả lời sai, đội còn lại có quyền trả lời. </a:t>
            </a:r>
          </a:p>
          <a:p>
            <a:pPr algn="just"/>
            <a:r>
              <a:rPr lang="en-US" sz="3200">
                <a:latin typeface="Times New Roman" pitchFamily="18" charset="0"/>
                <a:cs typeface="Times New Roman" pitchFamily="18" charset="0"/>
              </a:rPr>
              <a:t>	</a:t>
            </a:r>
            <a:r>
              <a:rPr lang="en-US" sz="3200" b="1">
                <a:latin typeface="Times New Roman" pitchFamily="18" charset="0"/>
                <a:cs typeface="Times New Roman" pitchFamily="18" charset="0"/>
              </a:rPr>
              <a:t>Đội cao điểm hơn là đội chiến thắng và nhận được quà.</a:t>
            </a:r>
          </a:p>
        </p:txBody>
      </p:sp>
      <p:sp>
        <p:nvSpPr>
          <p:cNvPr id="5" name="TextBox 4"/>
          <p:cNvSpPr txBox="1"/>
          <p:nvPr/>
        </p:nvSpPr>
        <p:spPr>
          <a:xfrm>
            <a:off x="4039986" y="572822"/>
            <a:ext cx="4296882" cy="1015663"/>
          </a:xfrm>
          <a:prstGeom prst="rect">
            <a:avLst/>
          </a:prstGeom>
          <a:noFill/>
        </p:spPr>
        <p:txBody>
          <a:bodyPr wrap="none" rtlCol="0">
            <a:spAutoFit/>
          </a:bodyPr>
          <a:lstStyle/>
          <a:p>
            <a:r>
              <a:rPr lang="en-US" sz="6000">
                <a:solidFill>
                  <a:srgbClr val="FF0000"/>
                </a:solidFill>
                <a:latin typeface="Times New Roman" pitchFamily="18" charset="0"/>
                <a:cs typeface="Times New Roman" pitchFamily="18" charset="0"/>
              </a:rPr>
              <a:t>LUẬT CHƠI</a:t>
            </a:r>
          </a:p>
        </p:txBody>
      </p:sp>
    </p:spTree>
    <p:extLst>
      <p:ext uri="{BB962C8B-B14F-4D97-AF65-F5344CB8AC3E}">
        <p14:creationId xmlns:p14="http://schemas.microsoft.com/office/powerpoint/2010/main" val="3435109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78" name="Picture 11" descr="Digit 3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853596" y="305131"/>
            <a:ext cx="20574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 name="Picture 80"/>
          <p:cNvPicPr/>
          <p:nvPr/>
        </p:nvPicPr>
        <p:blipFill rotWithShape="1">
          <a:blip r:embed="rId5" cstate="print">
            <a:extLst>
              <a:ext uri="{28A0092B-C50C-407E-A947-70E740481C1C}">
                <a14:useLocalDpi xmlns:a14="http://schemas.microsoft.com/office/drawing/2010/main" val="0"/>
              </a:ext>
            </a:extLst>
          </a:blip>
          <a:srcRect l="10803" r="14621" b="11428"/>
          <a:stretch/>
        </p:blipFill>
        <p:spPr bwMode="auto">
          <a:xfrm>
            <a:off x="97914" y="3929856"/>
            <a:ext cx="4830925" cy="2928144"/>
          </a:xfrm>
          <a:prstGeom prst="rect">
            <a:avLst/>
          </a:prstGeom>
          <a:ln>
            <a:noFill/>
          </a:ln>
          <a:extLst>
            <a:ext uri="{53640926-AAD7-44D8-BBD7-CCE9431645EC}">
              <a14:shadowObscured xmlns:a14="http://schemas.microsoft.com/office/drawing/2010/main"/>
            </a:ext>
          </a:extLst>
        </p:spPr>
      </p:pic>
      <p:pic>
        <p:nvPicPr>
          <p:cNvPr id="82" name="Picture 81"/>
          <p:cNvPicPr>
            <a:picLocks noChangeAspect="1"/>
          </p:cNvPicPr>
          <p:nvPr/>
        </p:nvPicPr>
        <p:blipFill rotWithShape="1">
          <a:blip r:embed="rId6">
            <a:extLst>
              <a:ext uri="{28A0092B-C50C-407E-A947-70E740481C1C}">
                <a14:useLocalDpi xmlns:a14="http://schemas.microsoft.com/office/drawing/2010/main" val="0"/>
              </a:ext>
            </a:extLst>
          </a:blip>
          <a:srcRect l="34982" t="-1685" r="29300" b="56158"/>
          <a:stretch/>
        </p:blipFill>
        <p:spPr>
          <a:xfrm>
            <a:off x="0" y="897210"/>
            <a:ext cx="4928839" cy="2849600"/>
          </a:xfrm>
          <a:prstGeom prst="rect">
            <a:avLst/>
          </a:prstGeom>
        </p:spPr>
      </p:pic>
      <p:pic>
        <p:nvPicPr>
          <p:cNvPr id="83" name="Picture 8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13092" y="3929856"/>
            <a:ext cx="4339782" cy="2865627"/>
          </a:xfrm>
          <a:prstGeom prst="rect">
            <a:avLst/>
          </a:prstGeom>
        </p:spPr>
      </p:pic>
      <p:pic>
        <p:nvPicPr>
          <p:cNvPr id="84" name="Picture 83"/>
          <p:cNvPicPr/>
          <p:nvPr/>
        </p:nvPicPr>
        <p:blipFill>
          <a:blip r:embed="rId8">
            <a:extLst>
              <a:ext uri="{28A0092B-C50C-407E-A947-70E740481C1C}">
                <a14:useLocalDpi xmlns:a14="http://schemas.microsoft.com/office/drawing/2010/main" val="0"/>
              </a:ext>
            </a:extLst>
          </a:blip>
          <a:stretch>
            <a:fillRect/>
          </a:stretch>
        </p:blipFill>
        <p:spPr>
          <a:xfrm>
            <a:off x="5313092" y="1137424"/>
            <a:ext cx="4191000" cy="2792432"/>
          </a:xfrm>
          <a:prstGeom prst="rect">
            <a:avLst/>
          </a:prstGeom>
        </p:spPr>
      </p:pic>
      <p:sp>
        <p:nvSpPr>
          <p:cNvPr id="85" name="TextBox 84"/>
          <p:cNvSpPr txBox="1"/>
          <p:nvPr/>
        </p:nvSpPr>
        <p:spPr>
          <a:xfrm>
            <a:off x="8706" y="247810"/>
            <a:ext cx="10003059" cy="600164"/>
          </a:xfrm>
          <a:prstGeom prst="rect">
            <a:avLst/>
          </a:prstGeom>
          <a:noFill/>
        </p:spPr>
        <p:txBody>
          <a:bodyPr wrap="none" rtlCol="0">
            <a:spAutoFit/>
          </a:bodyPr>
          <a:lstStyle/>
          <a:p>
            <a:r>
              <a:rPr lang="en-US" sz="3300">
                <a:latin typeface="Times New Roman" pitchFamily="18" charset="0"/>
                <a:cs typeface="Times New Roman" pitchFamily="18" charset="0"/>
              </a:rPr>
              <a:t>Tìm hình có chứa hình thang cân trong các hình bên dưới.</a:t>
            </a:r>
          </a:p>
        </p:txBody>
      </p:sp>
    </p:spTree>
    <p:extLst>
      <p:ext uri="{BB962C8B-B14F-4D97-AF65-F5344CB8AC3E}">
        <p14:creationId xmlns:p14="http://schemas.microsoft.com/office/powerpoint/2010/main" val="805404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500"/>
                                        <p:tgtEl>
                                          <p:spTgt spid="8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500"/>
                                        <p:tgtEl>
                                          <p:spTgt spid="8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1"/>
                                        </p:tgtEl>
                                        <p:attrNameLst>
                                          <p:attrName>style.visibility</p:attrName>
                                        </p:attrNameLst>
                                      </p:cBhvr>
                                      <p:to>
                                        <p:strVal val="visible"/>
                                      </p:to>
                                    </p:set>
                                    <p:animEffect transition="in" filter="fade">
                                      <p:cBhvr>
                                        <p:cTn id="15" dur="500"/>
                                        <p:tgtEl>
                                          <p:spTgt spid="81"/>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3"/>
                                        </p:tgtEl>
                                        <p:attrNameLst>
                                          <p:attrName>style.visibility</p:attrName>
                                        </p:attrNameLst>
                                      </p:cBhvr>
                                      <p:to>
                                        <p:strVal val="visible"/>
                                      </p:to>
                                    </p:set>
                                    <p:animEffect transition="in" filter="fade">
                                      <p:cBhvr>
                                        <p:cTn id="19" dur="500"/>
                                        <p:tgtEl>
                                          <p:spTgt spid="8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iterate type="lt">
                                    <p:tmPct val="0"/>
                                  </p:iterate>
                                  <p:childTnLst>
                                    <p:set>
                                      <p:cBhvr>
                                        <p:cTn id="23" dur="1" fill="hold">
                                          <p:stCondLst>
                                            <p:cond delay="0"/>
                                          </p:stCondLst>
                                        </p:cTn>
                                        <p:tgtEl>
                                          <p:spTgt spid="78"/>
                                        </p:tgtEl>
                                        <p:attrNameLst>
                                          <p:attrName>style.visibility</p:attrName>
                                        </p:attrNameLst>
                                      </p:cBhvr>
                                      <p:to>
                                        <p:strVal val="visible"/>
                                      </p:to>
                                    </p:set>
                                    <p:animEffect transition="in" filter="fade">
                                      <p:cBhvr>
                                        <p:cTn id="24" dur="500"/>
                                        <p:tgtEl>
                                          <p:spTgt spid="78"/>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xit" presetSubtype="0" fill="hold" nodeType="clickEffect">
                                  <p:stCondLst>
                                    <p:cond delay="0"/>
                                  </p:stCondLst>
                                  <p:iterate type="lt">
                                    <p:tmPct val="5000"/>
                                  </p:iterate>
                                  <p:childTnLst>
                                    <p:anim calcmode="lin" valueType="num">
                                      <p:cBhvr>
                                        <p:cTn id="28" dur="1000"/>
                                        <p:tgtEl>
                                          <p:spTgt spid="78"/>
                                        </p:tgtEl>
                                        <p:attrNameLst>
                                          <p:attrName>ppt_w</p:attrName>
                                        </p:attrNameLst>
                                      </p:cBhvr>
                                      <p:tavLst>
                                        <p:tav tm="0">
                                          <p:val>
                                            <p:strVal val="ppt_w"/>
                                          </p:val>
                                        </p:tav>
                                        <p:tav tm="100000">
                                          <p:val>
                                            <p:fltVal val="0"/>
                                          </p:val>
                                        </p:tav>
                                      </p:tavLst>
                                    </p:anim>
                                    <p:anim calcmode="lin" valueType="num">
                                      <p:cBhvr>
                                        <p:cTn id="29" dur="1000"/>
                                        <p:tgtEl>
                                          <p:spTgt spid="78"/>
                                        </p:tgtEl>
                                        <p:attrNameLst>
                                          <p:attrName>ppt_h</p:attrName>
                                        </p:attrNameLst>
                                      </p:cBhvr>
                                      <p:tavLst>
                                        <p:tav tm="0">
                                          <p:val>
                                            <p:strVal val="ppt_h"/>
                                          </p:val>
                                        </p:tav>
                                        <p:tav tm="100000">
                                          <p:val>
                                            <p:fltVal val="0"/>
                                          </p:val>
                                        </p:tav>
                                      </p:tavLst>
                                    </p:anim>
                                    <p:anim calcmode="lin" valueType="num">
                                      <p:cBhvr>
                                        <p:cTn id="30" dur="1000"/>
                                        <p:tgtEl>
                                          <p:spTgt spid="78"/>
                                        </p:tgtEl>
                                        <p:attrNameLst>
                                          <p:attrName>style.rotation</p:attrName>
                                        </p:attrNameLst>
                                      </p:cBhvr>
                                      <p:tavLst>
                                        <p:tav tm="0">
                                          <p:val>
                                            <p:fltVal val="0"/>
                                          </p:val>
                                        </p:tav>
                                        <p:tav tm="100000">
                                          <p:val>
                                            <p:fltVal val="90"/>
                                          </p:val>
                                        </p:tav>
                                      </p:tavLst>
                                    </p:anim>
                                    <p:animEffect transition="out" filter="fade">
                                      <p:cBhvr>
                                        <p:cTn id="31" dur="1000"/>
                                        <p:tgtEl>
                                          <p:spTgt spid="78"/>
                                        </p:tgtEl>
                                      </p:cBhvr>
                                    </p:animEffect>
                                    <p:set>
                                      <p:cBhvr>
                                        <p:cTn id="32" dur="1" fill="hold">
                                          <p:stCondLst>
                                            <p:cond delay="999"/>
                                          </p:stCondLst>
                                        </p:cTn>
                                        <p:tgtEl>
                                          <p:spTgt spid="78"/>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2" name="RINGIN.WAV"/>
                                        </p:tgtEl>
                                      </p:cMediaNode>
                                    </p:audio>
                                  </p:subTnLst>
                                </p:cTn>
                              </p:par>
                            </p:childTnLst>
                          </p:cTn>
                        </p:par>
                      </p:childTnLst>
                    </p:cTn>
                  </p:par>
                  <p:par>
                    <p:cTn id="33" fill="hold">
                      <p:stCondLst>
                        <p:cond delay="indefinite"/>
                      </p:stCondLst>
                      <p:childTnLst>
                        <p:par>
                          <p:cTn id="34" fill="hold">
                            <p:stCondLst>
                              <p:cond delay="0"/>
                            </p:stCondLst>
                            <p:childTnLst>
                              <p:par>
                                <p:cTn id="35" presetID="3" presetClass="exit" presetSubtype="10" fill="hold" nodeType="clickEffect">
                                  <p:stCondLst>
                                    <p:cond delay="0"/>
                                  </p:stCondLst>
                                  <p:childTnLst>
                                    <p:animEffect transition="out" filter="blinds(horizontal)">
                                      <p:cBhvr>
                                        <p:cTn id="36" dur="500"/>
                                        <p:tgtEl>
                                          <p:spTgt spid="82"/>
                                        </p:tgtEl>
                                      </p:cBhvr>
                                    </p:animEffect>
                                    <p:set>
                                      <p:cBhvr>
                                        <p:cTn id="37" dur="1" fill="hold">
                                          <p:stCondLst>
                                            <p:cond delay="499"/>
                                          </p:stCondLst>
                                        </p:cTn>
                                        <p:tgtEl>
                                          <p:spTgt spid="82"/>
                                        </p:tgtEl>
                                        <p:attrNameLst>
                                          <p:attrName>style.visibility</p:attrName>
                                        </p:attrNameLst>
                                      </p:cBhvr>
                                      <p:to>
                                        <p:strVal val="hidden"/>
                                      </p:to>
                                    </p:set>
                                  </p:childTnLst>
                                </p:cTn>
                              </p:par>
                              <p:par>
                                <p:cTn id="38" presetID="3" presetClass="exit" presetSubtype="10" fill="hold" nodeType="withEffect">
                                  <p:stCondLst>
                                    <p:cond delay="0"/>
                                  </p:stCondLst>
                                  <p:childTnLst>
                                    <p:animEffect transition="out" filter="blinds(horizontal)">
                                      <p:cBhvr>
                                        <p:cTn id="39" dur="500"/>
                                        <p:tgtEl>
                                          <p:spTgt spid="83"/>
                                        </p:tgtEl>
                                      </p:cBhvr>
                                    </p:animEffect>
                                    <p:set>
                                      <p:cBhvr>
                                        <p:cTn id="40" dur="1" fill="hold">
                                          <p:stCondLst>
                                            <p:cond delay="499"/>
                                          </p:stCondLst>
                                        </p:cTn>
                                        <p:tgtEl>
                                          <p:spTgt spid="8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Cloud Callout 61"/>
          <p:cNvSpPr/>
          <p:nvPr/>
        </p:nvSpPr>
        <p:spPr>
          <a:xfrm>
            <a:off x="-22535" y="195503"/>
            <a:ext cx="7317731" cy="1616348"/>
          </a:xfrm>
          <a:prstGeom prst="cloudCallout">
            <a:avLst>
              <a:gd name="adj1" fmla="val -21443"/>
              <a:gd name="adj2" fmla="val 244634"/>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2318" t="18177" b="21822"/>
          <a:stretch/>
        </p:blipFill>
        <p:spPr>
          <a:xfrm>
            <a:off x="0" y="3963514"/>
            <a:ext cx="2398630" cy="2926127"/>
          </a:xfrm>
          <a:prstGeom prst="rect">
            <a:avLst/>
          </a:prstGeom>
        </p:spPr>
      </p:pic>
      <p:sp>
        <p:nvSpPr>
          <p:cNvPr id="5" name="TextBox 4"/>
          <p:cNvSpPr txBox="1"/>
          <p:nvPr/>
        </p:nvSpPr>
        <p:spPr>
          <a:xfrm>
            <a:off x="766120" y="449679"/>
            <a:ext cx="6317755" cy="1107996"/>
          </a:xfrm>
          <a:prstGeom prst="rect">
            <a:avLst/>
          </a:prstGeom>
          <a:noFill/>
        </p:spPr>
        <p:txBody>
          <a:bodyPr wrap="none" rtlCol="0">
            <a:spAutoFit/>
          </a:bodyPr>
          <a:lstStyle/>
          <a:p>
            <a:r>
              <a:rPr lang="en-US" sz="3300">
                <a:solidFill>
                  <a:schemeClr val="bg1"/>
                </a:solidFill>
                <a:latin typeface="Times New Roman" pitchFamily="18" charset="0"/>
                <a:cs typeface="Times New Roman" pitchFamily="18" charset="0"/>
              </a:rPr>
              <a:t>Cho hình thang cân EFGH (</a:t>
            </a:r>
            <a:r>
              <a:rPr lang="en-US" sz="3300" i="1">
                <a:solidFill>
                  <a:schemeClr val="bg1"/>
                </a:solidFill>
                <a:latin typeface="Times New Roman" pitchFamily="18" charset="0"/>
                <a:cs typeface="Times New Roman" pitchFamily="18" charset="0"/>
              </a:rPr>
              <a:t>hình vẽ</a:t>
            </a:r>
            <a:r>
              <a:rPr lang="en-US" sz="3300">
                <a:solidFill>
                  <a:schemeClr val="bg1"/>
                </a:solidFill>
                <a:latin typeface="Times New Roman" pitchFamily="18" charset="0"/>
                <a:cs typeface="Times New Roman" pitchFamily="18" charset="0"/>
              </a:rPr>
              <a:t>)</a:t>
            </a:r>
          </a:p>
          <a:p>
            <a:r>
              <a:rPr lang="en-US" sz="3300">
                <a:solidFill>
                  <a:schemeClr val="bg1"/>
                </a:solidFill>
                <a:latin typeface="Times New Roman" pitchFamily="18" charset="0"/>
                <a:cs typeface="Times New Roman" pitchFamily="18" charset="0"/>
              </a:rPr>
              <a:t>Đáp án nào dưới đây là đúng.</a:t>
            </a:r>
          </a:p>
        </p:txBody>
      </p:sp>
      <p:grpSp>
        <p:nvGrpSpPr>
          <p:cNvPr id="56" name="Group 55"/>
          <p:cNvGrpSpPr/>
          <p:nvPr/>
        </p:nvGrpSpPr>
        <p:grpSpPr>
          <a:xfrm rot="2406065">
            <a:off x="1254076" y="2199838"/>
            <a:ext cx="4152103" cy="3401038"/>
            <a:chOff x="5165178" y="1483722"/>
            <a:chExt cx="5361853" cy="3865949"/>
          </a:xfrm>
        </p:grpSpPr>
        <p:cxnSp>
          <p:nvCxnSpPr>
            <p:cNvPr id="31" name="Straight Connector 30"/>
            <p:cNvCxnSpPr/>
            <p:nvPr/>
          </p:nvCxnSpPr>
          <p:spPr>
            <a:xfrm>
              <a:off x="6413068" y="2247666"/>
              <a:ext cx="277553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485572" y="4537046"/>
              <a:ext cx="46812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510938" y="2247666"/>
              <a:ext cx="924432" cy="2320771"/>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9171376" y="2233504"/>
              <a:ext cx="981308" cy="2320771"/>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rot="19193935">
              <a:off x="9812791" y="4618200"/>
              <a:ext cx="714240" cy="731471"/>
            </a:xfrm>
            <a:prstGeom prst="rect">
              <a:avLst/>
            </a:prstGeom>
            <a:noFill/>
          </p:spPr>
          <p:txBody>
            <a:bodyPr wrap="none" rtlCol="0">
              <a:spAutoFit/>
            </a:bodyPr>
            <a:lstStyle/>
            <a:p>
              <a:r>
                <a:rPr lang="en-US" sz="4800">
                  <a:solidFill>
                    <a:srgbClr val="C00000"/>
                  </a:solidFill>
                  <a:latin typeface="Times New Roman" pitchFamily="18" charset="0"/>
                  <a:cs typeface="Times New Roman" pitchFamily="18" charset="0"/>
                </a:rPr>
                <a:t>G</a:t>
              </a:r>
            </a:p>
          </p:txBody>
        </p:sp>
        <p:sp>
          <p:nvSpPr>
            <p:cNvPr id="54" name="TextBox 53"/>
            <p:cNvSpPr txBox="1"/>
            <p:nvPr/>
          </p:nvSpPr>
          <p:spPr>
            <a:xfrm rot="19361885">
              <a:off x="5165178" y="4618200"/>
              <a:ext cx="714240" cy="731471"/>
            </a:xfrm>
            <a:prstGeom prst="rect">
              <a:avLst/>
            </a:prstGeom>
            <a:noFill/>
          </p:spPr>
          <p:txBody>
            <a:bodyPr wrap="none" rtlCol="0">
              <a:spAutoFit/>
            </a:bodyPr>
            <a:lstStyle/>
            <a:p>
              <a:r>
                <a:rPr lang="en-US" sz="4800">
                  <a:solidFill>
                    <a:srgbClr val="C00000"/>
                  </a:solidFill>
                  <a:latin typeface="Times New Roman" pitchFamily="18" charset="0"/>
                  <a:cs typeface="Times New Roman" pitchFamily="18" charset="0"/>
                </a:rPr>
                <a:t>H</a:t>
              </a:r>
            </a:p>
          </p:txBody>
        </p:sp>
        <p:sp>
          <p:nvSpPr>
            <p:cNvPr id="79" name="TextBox 78"/>
            <p:cNvSpPr txBox="1"/>
            <p:nvPr/>
          </p:nvSpPr>
          <p:spPr>
            <a:xfrm rot="19361885">
              <a:off x="5621942" y="1857844"/>
              <a:ext cx="724932" cy="944592"/>
            </a:xfrm>
            <a:prstGeom prst="rect">
              <a:avLst/>
            </a:prstGeom>
            <a:noFill/>
          </p:spPr>
          <p:txBody>
            <a:bodyPr wrap="none" rtlCol="0">
              <a:spAutoFit/>
            </a:bodyPr>
            <a:lstStyle/>
            <a:p>
              <a:r>
                <a:rPr lang="en-US" sz="4800">
                  <a:solidFill>
                    <a:srgbClr val="C00000"/>
                  </a:solidFill>
                  <a:latin typeface="Times New Roman" pitchFamily="18" charset="0"/>
                  <a:cs typeface="Times New Roman" pitchFamily="18" charset="0"/>
                </a:rPr>
                <a:t>E</a:t>
              </a:r>
            </a:p>
          </p:txBody>
        </p:sp>
        <p:sp>
          <p:nvSpPr>
            <p:cNvPr id="80" name="TextBox 79"/>
            <p:cNvSpPr txBox="1"/>
            <p:nvPr/>
          </p:nvSpPr>
          <p:spPr>
            <a:xfrm rot="19193935">
              <a:off x="9241325" y="1483722"/>
              <a:ext cx="681461" cy="944592"/>
            </a:xfrm>
            <a:prstGeom prst="rect">
              <a:avLst/>
            </a:prstGeom>
            <a:noFill/>
          </p:spPr>
          <p:txBody>
            <a:bodyPr wrap="none" rtlCol="0">
              <a:spAutoFit/>
            </a:bodyPr>
            <a:lstStyle/>
            <a:p>
              <a:r>
                <a:rPr lang="en-US" sz="4800">
                  <a:solidFill>
                    <a:srgbClr val="C00000"/>
                  </a:solidFill>
                  <a:latin typeface="Times New Roman" pitchFamily="18" charset="0"/>
                  <a:cs typeface="Times New Roman" pitchFamily="18" charset="0"/>
                </a:rPr>
                <a:t>F</a:t>
              </a:r>
            </a:p>
          </p:txBody>
        </p:sp>
      </p:grpSp>
      <p:grpSp>
        <p:nvGrpSpPr>
          <p:cNvPr id="71" name="Group 70"/>
          <p:cNvGrpSpPr/>
          <p:nvPr/>
        </p:nvGrpSpPr>
        <p:grpSpPr>
          <a:xfrm>
            <a:off x="5778717" y="2446650"/>
            <a:ext cx="5257460" cy="654154"/>
            <a:chOff x="3347799" y="2446650"/>
            <a:chExt cx="5257460" cy="654154"/>
          </a:xfrm>
        </p:grpSpPr>
        <p:sp>
          <p:nvSpPr>
            <p:cNvPr id="67" name="Snip Single Corner Rectangle 66"/>
            <p:cNvSpPr/>
            <p:nvPr/>
          </p:nvSpPr>
          <p:spPr>
            <a:xfrm>
              <a:off x="3347799" y="2446650"/>
              <a:ext cx="5257460" cy="654154"/>
            </a:xfrm>
            <a:prstGeom prst="snip1Rect">
              <a:avLst/>
            </a:prstGeom>
            <a:solidFill>
              <a:srgbClr val="A860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3574306" y="2500640"/>
              <a:ext cx="2307042" cy="600164"/>
            </a:xfrm>
            <a:prstGeom prst="rect">
              <a:avLst/>
            </a:prstGeom>
            <a:noFill/>
          </p:spPr>
          <p:txBody>
            <a:bodyPr wrap="none" rtlCol="0">
              <a:spAutoFit/>
            </a:bodyPr>
            <a:lstStyle/>
            <a:p>
              <a:r>
                <a:rPr lang="en-US" sz="3300">
                  <a:solidFill>
                    <a:schemeClr val="bg1"/>
                  </a:solidFill>
                  <a:latin typeface="Times New Roman" pitchFamily="18" charset="0"/>
                  <a:cs typeface="Times New Roman" pitchFamily="18" charset="0"/>
                </a:rPr>
                <a:t>A. HF = HG</a:t>
              </a:r>
            </a:p>
          </p:txBody>
        </p:sp>
      </p:grpSp>
      <p:grpSp>
        <p:nvGrpSpPr>
          <p:cNvPr id="70" name="Group 69"/>
          <p:cNvGrpSpPr/>
          <p:nvPr/>
        </p:nvGrpSpPr>
        <p:grpSpPr>
          <a:xfrm>
            <a:off x="5782380" y="3232084"/>
            <a:ext cx="5257460" cy="654154"/>
            <a:chOff x="3351462" y="3232084"/>
            <a:chExt cx="5257460" cy="654154"/>
          </a:xfrm>
        </p:grpSpPr>
        <p:sp>
          <p:nvSpPr>
            <p:cNvPr id="63" name="Snip Single Corner Rectangle 62"/>
            <p:cNvSpPr/>
            <p:nvPr/>
          </p:nvSpPr>
          <p:spPr>
            <a:xfrm>
              <a:off x="3351462" y="3232084"/>
              <a:ext cx="5257460" cy="654154"/>
            </a:xfrm>
            <a:prstGeom prst="snip1Rect">
              <a:avLst/>
            </a:prstGeom>
            <a:solidFill>
              <a:srgbClr val="A860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3573756" y="3259079"/>
              <a:ext cx="4945585" cy="600164"/>
            </a:xfrm>
            <a:prstGeom prst="rect">
              <a:avLst/>
            </a:prstGeom>
            <a:noFill/>
          </p:spPr>
          <p:txBody>
            <a:bodyPr wrap="none" rtlCol="0">
              <a:spAutoFit/>
            </a:bodyPr>
            <a:lstStyle/>
            <a:p>
              <a:r>
                <a:rPr lang="en-US" sz="3300">
                  <a:solidFill>
                    <a:schemeClr val="bg1"/>
                  </a:solidFill>
                  <a:latin typeface="Times New Roman" pitchFamily="18" charset="0"/>
                  <a:cs typeface="Times New Roman" pitchFamily="18" charset="0"/>
                </a:rPr>
                <a:t>B. Góc HEF bằng góc  EFG</a:t>
              </a:r>
            </a:p>
          </p:txBody>
        </p:sp>
      </p:grpSp>
      <p:grpSp>
        <p:nvGrpSpPr>
          <p:cNvPr id="72" name="Group 71"/>
          <p:cNvGrpSpPr/>
          <p:nvPr/>
        </p:nvGrpSpPr>
        <p:grpSpPr>
          <a:xfrm>
            <a:off x="5778717" y="3987465"/>
            <a:ext cx="5261123" cy="654154"/>
            <a:chOff x="3347799" y="3987465"/>
            <a:chExt cx="5261123" cy="654154"/>
          </a:xfrm>
        </p:grpSpPr>
        <p:sp>
          <p:nvSpPr>
            <p:cNvPr id="64" name="Snip Single Corner Rectangle 63"/>
            <p:cNvSpPr/>
            <p:nvPr/>
          </p:nvSpPr>
          <p:spPr>
            <a:xfrm>
              <a:off x="3347799" y="3987465"/>
              <a:ext cx="5261123" cy="654154"/>
            </a:xfrm>
            <a:prstGeom prst="snip1Rect">
              <a:avLst/>
            </a:prstGeom>
            <a:solidFill>
              <a:srgbClr val="A860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3570828" y="4014460"/>
              <a:ext cx="4997154" cy="600164"/>
            </a:xfrm>
            <a:prstGeom prst="rect">
              <a:avLst/>
            </a:prstGeom>
            <a:noFill/>
          </p:spPr>
          <p:txBody>
            <a:bodyPr wrap="square" rtlCol="0">
              <a:spAutoFit/>
            </a:bodyPr>
            <a:lstStyle/>
            <a:p>
              <a:r>
                <a:rPr lang="en-US" sz="3300">
                  <a:solidFill>
                    <a:schemeClr val="bg1"/>
                  </a:solidFill>
                  <a:latin typeface="Times New Roman" pitchFamily="18" charset="0"/>
                  <a:cs typeface="Times New Roman" pitchFamily="18" charset="0"/>
                </a:rPr>
                <a:t>C. Góc HEF bằng góc  FGH</a:t>
              </a:r>
            </a:p>
          </p:txBody>
        </p:sp>
      </p:grpSp>
      <p:grpSp>
        <p:nvGrpSpPr>
          <p:cNvPr id="73" name="Group 72"/>
          <p:cNvGrpSpPr/>
          <p:nvPr/>
        </p:nvGrpSpPr>
        <p:grpSpPr>
          <a:xfrm>
            <a:off x="5778717" y="4762290"/>
            <a:ext cx="5266669" cy="678776"/>
            <a:chOff x="3347799" y="4762290"/>
            <a:chExt cx="5266669" cy="678776"/>
          </a:xfrm>
        </p:grpSpPr>
        <p:sp>
          <p:nvSpPr>
            <p:cNvPr id="65" name="Snip Single Corner Rectangle 64"/>
            <p:cNvSpPr/>
            <p:nvPr/>
          </p:nvSpPr>
          <p:spPr>
            <a:xfrm>
              <a:off x="3347799" y="4762290"/>
              <a:ext cx="5257460" cy="654154"/>
            </a:xfrm>
            <a:prstGeom prst="snip1Rect">
              <a:avLst/>
            </a:prstGeom>
            <a:solidFill>
              <a:srgbClr val="A860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3574306" y="4840902"/>
              <a:ext cx="5040162" cy="600164"/>
            </a:xfrm>
            <a:prstGeom prst="rect">
              <a:avLst/>
            </a:prstGeom>
            <a:noFill/>
          </p:spPr>
          <p:txBody>
            <a:bodyPr wrap="none" rtlCol="0">
              <a:spAutoFit/>
            </a:bodyPr>
            <a:lstStyle/>
            <a:p>
              <a:r>
                <a:rPr lang="en-US" sz="3300">
                  <a:solidFill>
                    <a:schemeClr val="bg1"/>
                  </a:solidFill>
                  <a:latin typeface="Times New Roman" pitchFamily="18" charset="0"/>
                  <a:cs typeface="Times New Roman" pitchFamily="18" charset="0"/>
                </a:rPr>
                <a:t>D. Góc HEF bằng góc  EHG</a:t>
              </a:r>
            </a:p>
          </p:txBody>
        </p:sp>
      </p:grpSp>
      <p:sp>
        <p:nvSpPr>
          <p:cNvPr id="68" name="TextBox 67"/>
          <p:cNvSpPr txBox="1"/>
          <p:nvPr/>
        </p:nvSpPr>
        <p:spPr>
          <a:xfrm>
            <a:off x="7384705" y="5886865"/>
            <a:ext cx="2408032" cy="707886"/>
          </a:xfrm>
          <a:prstGeom prst="rect">
            <a:avLst/>
          </a:prstGeom>
          <a:noFill/>
        </p:spPr>
        <p:txBody>
          <a:bodyPr wrap="none" rtlCol="0">
            <a:spAutoFit/>
          </a:bodyPr>
          <a:lstStyle/>
          <a:p>
            <a:r>
              <a:rPr lang="en-US" sz="4000" b="1">
                <a:solidFill>
                  <a:srgbClr val="1212F6"/>
                </a:solidFill>
                <a:latin typeface="Times New Roman" pitchFamily="18" charset="0"/>
                <a:cs typeface="Times New Roman" pitchFamily="18" charset="0"/>
              </a:rPr>
              <a:t>Đáp án: </a:t>
            </a:r>
            <a:r>
              <a:rPr lang="en-US" sz="4000">
                <a:latin typeface="Times New Roman" pitchFamily="18" charset="0"/>
                <a:cs typeface="Times New Roman" pitchFamily="18" charset="0"/>
              </a:rPr>
              <a:t>B</a:t>
            </a:r>
          </a:p>
        </p:txBody>
      </p:sp>
      <p:grpSp>
        <p:nvGrpSpPr>
          <p:cNvPr id="74" name="Group 73"/>
          <p:cNvGrpSpPr/>
          <p:nvPr/>
        </p:nvGrpSpPr>
        <p:grpSpPr>
          <a:xfrm>
            <a:off x="5763742" y="3232084"/>
            <a:ext cx="5257460" cy="654154"/>
            <a:chOff x="3351462" y="3232084"/>
            <a:chExt cx="5257460" cy="654154"/>
          </a:xfrm>
        </p:grpSpPr>
        <p:sp>
          <p:nvSpPr>
            <p:cNvPr id="75" name="Snip Single Corner Rectangle 74"/>
            <p:cNvSpPr/>
            <p:nvPr/>
          </p:nvSpPr>
          <p:spPr>
            <a:xfrm>
              <a:off x="3351462" y="3232084"/>
              <a:ext cx="5257460" cy="654154"/>
            </a:xfrm>
            <a:prstGeom prst="snip1Rect">
              <a:avLst/>
            </a:prstGeom>
            <a:solidFill>
              <a:srgbClr val="D3354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p:cNvSpPr txBox="1"/>
            <p:nvPr/>
          </p:nvSpPr>
          <p:spPr>
            <a:xfrm>
              <a:off x="3573756" y="3259079"/>
              <a:ext cx="4945585" cy="600164"/>
            </a:xfrm>
            <a:prstGeom prst="rect">
              <a:avLst/>
            </a:prstGeom>
            <a:noFill/>
          </p:spPr>
          <p:txBody>
            <a:bodyPr wrap="none" rtlCol="0">
              <a:spAutoFit/>
            </a:bodyPr>
            <a:lstStyle/>
            <a:p>
              <a:r>
                <a:rPr lang="en-US" sz="3300">
                  <a:solidFill>
                    <a:schemeClr val="bg1"/>
                  </a:solidFill>
                  <a:latin typeface="Times New Roman" pitchFamily="18" charset="0"/>
                  <a:cs typeface="Times New Roman" pitchFamily="18" charset="0"/>
                </a:rPr>
                <a:t>B. Góc HEF bằng góc  EFG</a:t>
              </a:r>
            </a:p>
          </p:txBody>
        </p:sp>
      </p:grpSp>
      <p:pic>
        <p:nvPicPr>
          <p:cNvPr id="78" name="Picture 11" descr="Digit 3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853596" y="305131"/>
            <a:ext cx="20574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9349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Effect transition="in" filter="fade">
                                      <p:cBhvr>
                                        <p:cTn id="11" dur="500"/>
                                        <p:tgtEl>
                                          <p:spTgt spid="7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2"/>
                                        </p:tgtEl>
                                        <p:attrNameLst>
                                          <p:attrName>style.visibility</p:attrName>
                                        </p:attrNameLst>
                                      </p:cBhvr>
                                      <p:to>
                                        <p:strVal val="visible"/>
                                      </p:to>
                                    </p:set>
                                    <p:animEffect transition="in" filter="fade">
                                      <p:cBhvr>
                                        <p:cTn id="15" dur="500"/>
                                        <p:tgtEl>
                                          <p:spTgt spid="7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3"/>
                                        </p:tgtEl>
                                        <p:attrNameLst>
                                          <p:attrName>style.visibility</p:attrName>
                                        </p:attrNameLst>
                                      </p:cBhvr>
                                      <p:to>
                                        <p:strVal val="visible"/>
                                      </p:to>
                                    </p:set>
                                    <p:animEffect transition="in" filter="fade">
                                      <p:cBhvr>
                                        <p:cTn id="19" dur="500"/>
                                        <p:tgtEl>
                                          <p:spTgt spid="7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iterate type="lt">
                                    <p:tmPct val="0"/>
                                  </p:iterate>
                                  <p:childTnLst>
                                    <p:set>
                                      <p:cBhvr>
                                        <p:cTn id="23" dur="1" fill="hold">
                                          <p:stCondLst>
                                            <p:cond delay="0"/>
                                          </p:stCondLst>
                                        </p:cTn>
                                        <p:tgtEl>
                                          <p:spTgt spid="78"/>
                                        </p:tgtEl>
                                        <p:attrNameLst>
                                          <p:attrName>style.visibility</p:attrName>
                                        </p:attrNameLst>
                                      </p:cBhvr>
                                      <p:to>
                                        <p:strVal val="visible"/>
                                      </p:to>
                                    </p:set>
                                    <p:animEffect transition="in" filter="fade">
                                      <p:cBhvr>
                                        <p:cTn id="24" dur="500"/>
                                        <p:tgtEl>
                                          <p:spTgt spid="78"/>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xit" presetSubtype="0" fill="hold" nodeType="clickEffect">
                                  <p:stCondLst>
                                    <p:cond delay="0"/>
                                  </p:stCondLst>
                                  <p:iterate type="lt">
                                    <p:tmPct val="5000"/>
                                  </p:iterate>
                                  <p:childTnLst>
                                    <p:anim calcmode="lin" valueType="num">
                                      <p:cBhvr>
                                        <p:cTn id="28" dur="1000"/>
                                        <p:tgtEl>
                                          <p:spTgt spid="78"/>
                                        </p:tgtEl>
                                        <p:attrNameLst>
                                          <p:attrName>ppt_w</p:attrName>
                                        </p:attrNameLst>
                                      </p:cBhvr>
                                      <p:tavLst>
                                        <p:tav tm="0">
                                          <p:val>
                                            <p:strVal val="ppt_w"/>
                                          </p:val>
                                        </p:tav>
                                        <p:tav tm="100000">
                                          <p:val>
                                            <p:fltVal val="0"/>
                                          </p:val>
                                        </p:tav>
                                      </p:tavLst>
                                    </p:anim>
                                    <p:anim calcmode="lin" valueType="num">
                                      <p:cBhvr>
                                        <p:cTn id="29" dur="1000"/>
                                        <p:tgtEl>
                                          <p:spTgt spid="78"/>
                                        </p:tgtEl>
                                        <p:attrNameLst>
                                          <p:attrName>ppt_h</p:attrName>
                                        </p:attrNameLst>
                                      </p:cBhvr>
                                      <p:tavLst>
                                        <p:tav tm="0">
                                          <p:val>
                                            <p:strVal val="ppt_h"/>
                                          </p:val>
                                        </p:tav>
                                        <p:tav tm="100000">
                                          <p:val>
                                            <p:fltVal val="0"/>
                                          </p:val>
                                        </p:tav>
                                      </p:tavLst>
                                    </p:anim>
                                    <p:anim calcmode="lin" valueType="num">
                                      <p:cBhvr>
                                        <p:cTn id="30" dur="1000"/>
                                        <p:tgtEl>
                                          <p:spTgt spid="78"/>
                                        </p:tgtEl>
                                        <p:attrNameLst>
                                          <p:attrName>style.rotation</p:attrName>
                                        </p:attrNameLst>
                                      </p:cBhvr>
                                      <p:tavLst>
                                        <p:tav tm="0">
                                          <p:val>
                                            <p:fltVal val="0"/>
                                          </p:val>
                                        </p:tav>
                                        <p:tav tm="100000">
                                          <p:val>
                                            <p:fltVal val="90"/>
                                          </p:val>
                                        </p:tav>
                                      </p:tavLst>
                                    </p:anim>
                                    <p:animEffect transition="out" filter="fade">
                                      <p:cBhvr>
                                        <p:cTn id="31" dur="1000"/>
                                        <p:tgtEl>
                                          <p:spTgt spid="78"/>
                                        </p:tgtEl>
                                      </p:cBhvr>
                                    </p:animEffect>
                                    <p:set>
                                      <p:cBhvr>
                                        <p:cTn id="32" dur="1" fill="hold">
                                          <p:stCondLst>
                                            <p:cond delay="999"/>
                                          </p:stCondLst>
                                        </p:cTn>
                                        <p:tgtEl>
                                          <p:spTgt spid="78"/>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2" name="RINGIN.WAV"/>
                                        </p:tgtEl>
                                      </p:cMediaNode>
                                    </p:audio>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8"/>
                                        </p:tgtEl>
                                        <p:attrNameLst>
                                          <p:attrName>style.visibility</p:attrName>
                                        </p:attrNameLst>
                                      </p:cBhvr>
                                      <p:to>
                                        <p:strVal val="visible"/>
                                      </p:to>
                                    </p:set>
                                    <p:animEffect transition="in" filter="fade">
                                      <p:cBhvr>
                                        <p:cTn id="37" dur="500"/>
                                        <p:tgtEl>
                                          <p:spTgt spid="68"/>
                                        </p:tgtEl>
                                      </p:cBhvr>
                                    </p:animEffect>
                                  </p:childTnLst>
                                </p:cTn>
                              </p:par>
                              <p:par>
                                <p:cTn id="38" presetID="10" presetClass="entr" presetSubtype="0" fill="hold" nodeType="withEffect">
                                  <p:stCondLst>
                                    <p:cond delay="0"/>
                                  </p:stCondLst>
                                  <p:childTnLst>
                                    <p:set>
                                      <p:cBhvr>
                                        <p:cTn id="39" dur="1" fill="hold">
                                          <p:stCondLst>
                                            <p:cond delay="0"/>
                                          </p:stCondLst>
                                        </p:cTn>
                                        <p:tgtEl>
                                          <p:spTgt spid="74"/>
                                        </p:tgtEl>
                                        <p:attrNameLst>
                                          <p:attrName>style.visibility</p:attrName>
                                        </p:attrNameLst>
                                      </p:cBhvr>
                                      <p:to>
                                        <p:strVal val="visible"/>
                                      </p:to>
                                    </p:set>
                                    <p:animEffect transition="in" filter="fade">
                                      <p:cBhvr>
                                        <p:cTn id="40"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5356" r="5820"/>
          <a:stretch/>
        </p:blipFill>
        <p:spPr>
          <a:xfrm>
            <a:off x="156117" y="3115358"/>
            <a:ext cx="4438185" cy="3742642"/>
          </a:xfrm>
          <a:prstGeom prst="rect">
            <a:avLst/>
          </a:prstGeom>
        </p:spPr>
      </p:pic>
      <p:sp>
        <p:nvSpPr>
          <p:cNvPr id="62" name="Cloud Callout 61"/>
          <p:cNvSpPr/>
          <p:nvPr/>
        </p:nvSpPr>
        <p:spPr>
          <a:xfrm>
            <a:off x="156117" y="418880"/>
            <a:ext cx="9815272" cy="2212808"/>
          </a:xfrm>
          <a:prstGeom prst="cloudCallout">
            <a:avLst>
              <a:gd name="adj1" fmla="val -15487"/>
              <a:gd name="adj2" fmla="val 73131"/>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94668" y="802632"/>
            <a:ext cx="8757021" cy="1200329"/>
          </a:xfrm>
          <a:prstGeom prst="rect">
            <a:avLst/>
          </a:prstGeom>
          <a:noFill/>
        </p:spPr>
        <p:txBody>
          <a:bodyPr wrap="square" rtlCol="0">
            <a:spAutoFit/>
          </a:bodyPr>
          <a:lstStyle/>
          <a:p>
            <a:r>
              <a:rPr lang="vi-VN" sz="3600">
                <a:solidFill>
                  <a:schemeClr val="bg1"/>
                </a:solidFill>
                <a:latin typeface="+mj-lt"/>
              </a:rPr>
              <a:t>Hình thang có tổng độ dài hai đáy bằng </a:t>
            </a:r>
            <a:r>
              <a:rPr lang="en-US" sz="3600">
                <a:solidFill>
                  <a:schemeClr val="bg1"/>
                </a:solidFill>
                <a:latin typeface="+mj-lt"/>
              </a:rPr>
              <a:t>15</a:t>
            </a:r>
            <a:r>
              <a:rPr lang="vi-VN" sz="3600">
                <a:solidFill>
                  <a:schemeClr val="bg1"/>
                </a:solidFill>
                <a:latin typeface="+mj-lt"/>
              </a:rPr>
              <a:t>cm, chiều cao </a:t>
            </a:r>
            <a:r>
              <a:rPr lang="en-US" sz="3600">
                <a:solidFill>
                  <a:schemeClr val="bg1"/>
                </a:solidFill>
                <a:latin typeface="+mj-lt"/>
              </a:rPr>
              <a:t>6 </a:t>
            </a:r>
            <a:r>
              <a:rPr lang="vi-VN" sz="3600">
                <a:solidFill>
                  <a:schemeClr val="bg1"/>
                </a:solidFill>
                <a:latin typeface="+mj-lt"/>
              </a:rPr>
              <a:t>cm. Tính diện tích hình thang</a:t>
            </a:r>
            <a:r>
              <a:rPr lang="en-US" sz="3600">
                <a:solidFill>
                  <a:schemeClr val="bg1"/>
                </a:solidFill>
                <a:latin typeface="+mj-lt"/>
              </a:rPr>
              <a:t>?</a:t>
            </a:r>
            <a:endParaRPr lang="en-US" sz="3300">
              <a:solidFill>
                <a:schemeClr val="bg1"/>
              </a:solidFill>
              <a:latin typeface="+mj-lt"/>
              <a:cs typeface="Times New Roman" pitchFamily="18" charset="0"/>
            </a:endParaRPr>
          </a:p>
        </p:txBody>
      </p:sp>
      <p:pic>
        <p:nvPicPr>
          <p:cNvPr id="78" name="Picture 11" descr="Digit 3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853596" y="305131"/>
            <a:ext cx="20574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p:cNvGrpSpPr/>
          <p:nvPr/>
        </p:nvGrpSpPr>
        <p:grpSpPr>
          <a:xfrm>
            <a:off x="5063753" y="3662261"/>
            <a:ext cx="6910866" cy="1323439"/>
            <a:chOff x="5063753" y="3662261"/>
            <a:chExt cx="6910866" cy="1323439"/>
          </a:xfrm>
        </p:grpSpPr>
        <p:sp>
          <p:nvSpPr>
            <p:cNvPr id="68" name="TextBox 67"/>
            <p:cNvSpPr txBox="1"/>
            <p:nvPr/>
          </p:nvSpPr>
          <p:spPr>
            <a:xfrm>
              <a:off x="5063753" y="3662261"/>
              <a:ext cx="6910866" cy="1323439"/>
            </a:xfrm>
            <a:prstGeom prst="rect">
              <a:avLst/>
            </a:prstGeom>
            <a:noFill/>
          </p:spPr>
          <p:txBody>
            <a:bodyPr wrap="none" rtlCol="0">
              <a:spAutoFit/>
            </a:bodyPr>
            <a:lstStyle/>
            <a:p>
              <a:r>
                <a:rPr lang="en-US" sz="4000" b="1">
                  <a:solidFill>
                    <a:srgbClr val="1212F6"/>
                  </a:solidFill>
                  <a:latin typeface="Times New Roman" pitchFamily="18" charset="0"/>
                  <a:cs typeface="Times New Roman" pitchFamily="18" charset="0"/>
                </a:rPr>
                <a:t>Đáp án: </a:t>
              </a:r>
              <a:r>
                <a:rPr lang="en-US" sz="4000">
                  <a:latin typeface="Times New Roman" pitchFamily="18" charset="0"/>
                  <a:cs typeface="Times New Roman" pitchFamily="18" charset="0"/>
                </a:rPr>
                <a:t>Diện tích hình thang là:</a:t>
              </a:r>
            </a:p>
            <a:p>
              <a:r>
                <a:rPr lang="en-US" sz="4000">
                  <a:latin typeface="Times New Roman" pitchFamily="18" charset="0"/>
                  <a:cs typeface="Times New Roman" pitchFamily="18" charset="0"/>
                </a:rPr>
                <a:t>               15. 6 : 2 = 45</a:t>
              </a:r>
            </a:p>
          </p:txBody>
        </p:sp>
        <p:grpSp>
          <p:nvGrpSpPr>
            <p:cNvPr id="3" name="Group 2"/>
            <p:cNvGrpSpPr/>
            <p:nvPr/>
          </p:nvGrpSpPr>
          <p:grpSpPr>
            <a:xfrm>
              <a:off x="9727468" y="4388066"/>
              <a:ext cx="782077" cy="567501"/>
              <a:chOff x="7931390" y="5107772"/>
              <a:chExt cx="782077" cy="567501"/>
            </a:xfrm>
          </p:grpSpPr>
          <p:sp>
            <p:nvSpPr>
              <p:cNvPr id="34" name="TextBox 33"/>
              <p:cNvSpPr txBox="1"/>
              <p:nvPr/>
            </p:nvSpPr>
            <p:spPr>
              <a:xfrm>
                <a:off x="8413385" y="5107772"/>
                <a:ext cx="300082" cy="369332"/>
              </a:xfrm>
              <a:prstGeom prst="rect">
                <a:avLst/>
              </a:prstGeom>
              <a:noFill/>
            </p:spPr>
            <p:txBody>
              <a:bodyPr wrap="none" rtlCol="0">
                <a:spAutoFit/>
              </a:bodyPr>
              <a:lstStyle/>
              <a:p>
                <a:r>
                  <a:rPr lang="en-US">
                    <a:latin typeface="Times New Roman" pitchFamily="18" charset="0"/>
                    <a:cs typeface="Times New Roman" pitchFamily="18" charset="0"/>
                  </a:rPr>
                  <a:t>2</a:t>
                </a:r>
              </a:p>
            </p:txBody>
          </p:sp>
          <p:sp>
            <p:nvSpPr>
              <p:cNvPr id="35" name="Rectangle 34"/>
              <p:cNvSpPr/>
              <p:nvPr/>
            </p:nvSpPr>
            <p:spPr>
              <a:xfrm>
                <a:off x="7931390" y="5121275"/>
                <a:ext cx="655949" cy="553998"/>
              </a:xfrm>
              <a:prstGeom prst="rect">
                <a:avLst/>
              </a:prstGeom>
            </p:spPr>
            <p:txBody>
              <a:bodyPr wrap="none">
                <a:spAutoFit/>
              </a:bodyPr>
              <a:lstStyle/>
              <a:p>
                <a:r>
                  <a:rPr lang="en-US" sz="3000">
                    <a:latin typeface="Times New Roman" pitchFamily="18" charset="0"/>
                    <a:cs typeface="Times New Roman" pitchFamily="18" charset="0"/>
                  </a:rPr>
                  <a:t>cm</a:t>
                </a:r>
                <a:endParaRPr lang="en-US" sz="3000"/>
              </a:p>
            </p:txBody>
          </p:sp>
        </p:grpSp>
      </p:grpSp>
    </p:spTree>
    <p:extLst>
      <p:ext uri="{BB962C8B-B14F-4D97-AF65-F5344CB8AC3E}">
        <p14:creationId xmlns:p14="http://schemas.microsoft.com/office/powerpoint/2010/main" val="2702439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iterate type="lt">
                                    <p:tmPct val="0"/>
                                  </p:iterate>
                                  <p:childTnLst>
                                    <p:set>
                                      <p:cBhvr>
                                        <p:cTn id="6" dur="1" fill="hold">
                                          <p:stCondLst>
                                            <p:cond delay="0"/>
                                          </p:stCondLst>
                                        </p:cTn>
                                        <p:tgtEl>
                                          <p:spTgt spid="78"/>
                                        </p:tgtEl>
                                        <p:attrNameLst>
                                          <p:attrName>style.visibility</p:attrName>
                                        </p:attrNameLst>
                                      </p:cBhvr>
                                      <p:to>
                                        <p:strVal val="visible"/>
                                      </p:to>
                                    </p:set>
                                    <p:animEffect transition="in" filter="fade">
                                      <p:cBhvr>
                                        <p:cTn id="7" dur="500"/>
                                        <p:tgtEl>
                                          <p:spTgt spid="78"/>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xit" presetSubtype="0" fill="hold" nodeType="clickEffect">
                                  <p:stCondLst>
                                    <p:cond delay="0"/>
                                  </p:stCondLst>
                                  <p:iterate type="lt">
                                    <p:tmPct val="5000"/>
                                  </p:iterate>
                                  <p:childTnLst>
                                    <p:anim calcmode="lin" valueType="num">
                                      <p:cBhvr>
                                        <p:cTn id="11" dur="1000"/>
                                        <p:tgtEl>
                                          <p:spTgt spid="78"/>
                                        </p:tgtEl>
                                        <p:attrNameLst>
                                          <p:attrName>ppt_w</p:attrName>
                                        </p:attrNameLst>
                                      </p:cBhvr>
                                      <p:tavLst>
                                        <p:tav tm="0">
                                          <p:val>
                                            <p:strVal val="ppt_w"/>
                                          </p:val>
                                        </p:tav>
                                        <p:tav tm="100000">
                                          <p:val>
                                            <p:fltVal val="0"/>
                                          </p:val>
                                        </p:tav>
                                      </p:tavLst>
                                    </p:anim>
                                    <p:anim calcmode="lin" valueType="num">
                                      <p:cBhvr>
                                        <p:cTn id="12" dur="1000"/>
                                        <p:tgtEl>
                                          <p:spTgt spid="78"/>
                                        </p:tgtEl>
                                        <p:attrNameLst>
                                          <p:attrName>ppt_h</p:attrName>
                                        </p:attrNameLst>
                                      </p:cBhvr>
                                      <p:tavLst>
                                        <p:tav tm="0">
                                          <p:val>
                                            <p:strVal val="ppt_h"/>
                                          </p:val>
                                        </p:tav>
                                        <p:tav tm="100000">
                                          <p:val>
                                            <p:fltVal val="0"/>
                                          </p:val>
                                        </p:tav>
                                      </p:tavLst>
                                    </p:anim>
                                    <p:anim calcmode="lin" valueType="num">
                                      <p:cBhvr>
                                        <p:cTn id="13" dur="1000"/>
                                        <p:tgtEl>
                                          <p:spTgt spid="78"/>
                                        </p:tgtEl>
                                        <p:attrNameLst>
                                          <p:attrName>style.rotation</p:attrName>
                                        </p:attrNameLst>
                                      </p:cBhvr>
                                      <p:tavLst>
                                        <p:tav tm="0">
                                          <p:val>
                                            <p:fltVal val="0"/>
                                          </p:val>
                                        </p:tav>
                                        <p:tav tm="100000">
                                          <p:val>
                                            <p:fltVal val="90"/>
                                          </p:val>
                                        </p:tav>
                                      </p:tavLst>
                                    </p:anim>
                                    <p:animEffect transition="out" filter="fade">
                                      <p:cBhvr>
                                        <p:cTn id="14" dur="1000"/>
                                        <p:tgtEl>
                                          <p:spTgt spid="78"/>
                                        </p:tgtEl>
                                      </p:cBhvr>
                                    </p:animEffect>
                                    <p:set>
                                      <p:cBhvr>
                                        <p:cTn id="15" dur="1" fill="hold">
                                          <p:stCondLst>
                                            <p:cond delay="999"/>
                                          </p:stCondLst>
                                        </p:cTn>
                                        <p:tgtEl>
                                          <p:spTgt spid="78"/>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2" name="RINGIN.WAV"/>
                                        </p:tgtEl>
                                      </p:cMediaNode>
                                    </p:audio>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7000" b="-17000"/>
          </a:stretch>
        </a:blipFill>
        <a:effectLst/>
      </p:bgPr>
    </p:bg>
    <p:spTree>
      <p:nvGrpSpPr>
        <p:cNvPr id="1" name=""/>
        <p:cNvGrpSpPr/>
        <p:nvPr/>
      </p:nvGrpSpPr>
      <p:grpSpPr>
        <a:xfrm>
          <a:off x="0" y="0"/>
          <a:ext cx="0" cy="0"/>
          <a:chOff x="0" y="0"/>
          <a:chExt cx="0" cy="0"/>
        </a:xfrm>
      </p:grpSpPr>
      <p:pic>
        <p:nvPicPr>
          <p:cNvPr id="34" name="Picture 33"/>
          <p:cNvPicPr/>
          <p:nvPr/>
        </p:nvPicPr>
        <p:blipFill>
          <a:blip r:embed="rId5"/>
          <a:stretch>
            <a:fillRect/>
          </a:stretch>
        </p:blipFill>
        <p:spPr>
          <a:xfrm>
            <a:off x="257122" y="3750655"/>
            <a:ext cx="1988872" cy="2856896"/>
          </a:xfrm>
          <a:prstGeom prst="rect">
            <a:avLst/>
          </a:prstGeom>
        </p:spPr>
      </p:pic>
      <p:sp>
        <p:nvSpPr>
          <p:cNvPr id="19" name="Rectangle 18"/>
          <p:cNvSpPr/>
          <p:nvPr/>
        </p:nvSpPr>
        <p:spPr>
          <a:xfrm>
            <a:off x="257122" y="183595"/>
            <a:ext cx="9288322" cy="35670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328067" y="305131"/>
            <a:ext cx="9217377" cy="3323987"/>
          </a:xfrm>
          <a:prstGeom prst="rect">
            <a:avLst/>
          </a:prstGeom>
          <a:noFill/>
        </p:spPr>
        <p:txBody>
          <a:bodyPr wrap="square" rtlCol="0">
            <a:spAutoFit/>
          </a:bodyPr>
          <a:lstStyle/>
          <a:p>
            <a:pPr algn="just"/>
            <a:r>
              <a:rPr lang="en-US" sz="3000">
                <a:latin typeface="Times New Roman" pitchFamily="18" charset="0"/>
                <a:cs typeface="Times New Roman" pitchFamily="18" charset="0"/>
              </a:rPr>
              <a:t>Người ta làm một chụp đèn có bốn mặt giống nhau, mỗi mặt là một hình thang cân (Hình 35). Trong đó, khung của mỗi mặt được cấu tạo bởi các đoạn ống trúc nhỏ, đoạn ống trúc để làm cách cạnh đáy lớn dài 20 cm, đoạn ống trúc để làm cách cạnh đáy lớn dài 12 cm, đoạn ống trúc để làm cách cạnh bên dài 30 cm. Hãy tính tổng độ dài các đoạn ống trúc dùng làm một chiếc chụp đèn như thế.</a:t>
            </a:r>
          </a:p>
        </p:txBody>
      </p:sp>
      <p:graphicFrame>
        <p:nvGraphicFramePr>
          <p:cNvPr id="2" name="Object 1"/>
          <p:cNvGraphicFramePr>
            <a:graphicFrameLocks noChangeAspect="1"/>
          </p:cNvGraphicFramePr>
          <p:nvPr>
            <p:extLst>
              <p:ext uri="{D42A27DB-BD31-4B8C-83A1-F6EECF244321}">
                <p14:modId xmlns:p14="http://schemas.microsoft.com/office/powerpoint/2010/main" val="2385833299"/>
              </p:ext>
            </p:extLst>
          </p:nvPr>
        </p:nvGraphicFramePr>
        <p:xfrm>
          <a:off x="3302000" y="1739900"/>
          <a:ext cx="914400" cy="196850"/>
        </p:xfrm>
        <a:graphic>
          <a:graphicData uri="http://schemas.openxmlformats.org/presentationml/2006/ole">
            <mc:AlternateContent xmlns:mc="http://schemas.openxmlformats.org/markup-compatibility/2006">
              <mc:Choice xmlns:v="urn:schemas-microsoft-com:vml" Requires="v">
                <p:oleObj spid="_x0000_s2050" name="Equation" r:id="rId6" imgW="914400" imgH="196920" progId="Equation.DSMT4">
                  <p:embed/>
                </p:oleObj>
              </mc:Choice>
              <mc:Fallback>
                <p:oleObj name="Equation" r:id="rId6" imgW="914400" imgH="196920" progId="Equation.DSMT4">
                  <p:embed/>
                  <p:pic>
                    <p:nvPicPr>
                      <p:cNvPr id="2" name="Object 1"/>
                      <p:cNvPicPr/>
                      <p:nvPr/>
                    </p:nvPicPr>
                    <p:blipFill>
                      <a:blip r:embed="rId7"/>
                      <a:stretch>
                        <a:fillRect/>
                      </a:stretch>
                    </p:blipFill>
                    <p:spPr>
                      <a:xfrm>
                        <a:off x="3302000" y="1739900"/>
                        <a:ext cx="914400" cy="196850"/>
                      </a:xfrm>
                      <a:prstGeom prst="rect">
                        <a:avLst/>
                      </a:prstGeom>
                    </p:spPr>
                  </p:pic>
                </p:oleObj>
              </mc:Fallback>
            </mc:AlternateContent>
          </a:graphicData>
        </a:graphic>
      </p:graphicFrame>
      <p:pic>
        <p:nvPicPr>
          <p:cNvPr id="10" name="Picture 11" descr="Digit 30"/>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9853596" y="305131"/>
            <a:ext cx="20574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2425096" y="4567954"/>
            <a:ext cx="9254457" cy="1015663"/>
          </a:xfrm>
          <a:prstGeom prst="rect">
            <a:avLst/>
          </a:prstGeom>
          <a:noFill/>
        </p:spPr>
        <p:txBody>
          <a:bodyPr wrap="none" rtlCol="0">
            <a:spAutoFit/>
          </a:bodyPr>
          <a:lstStyle/>
          <a:p>
            <a:r>
              <a:rPr lang="en-US" sz="3000" b="1">
                <a:solidFill>
                  <a:srgbClr val="1212F6"/>
                </a:solidFill>
                <a:latin typeface="Times New Roman" pitchFamily="18" charset="0"/>
                <a:cs typeface="Times New Roman" pitchFamily="18" charset="0"/>
              </a:rPr>
              <a:t>Đáp án: </a:t>
            </a:r>
            <a:r>
              <a:rPr lang="en-US" sz="3000">
                <a:latin typeface="Times New Roman" pitchFamily="18" charset="0"/>
                <a:cs typeface="Times New Roman" pitchFamily="18" charset="0"/>
              </a:rPr>
              <a:t>Tổng độ dài các đoạn ống trúc làm một chụp đèn:</a:t>
            </a:r>
          </a:p>
          <a:p>
            <a:r>
              <a:rPr lang="en-US" sz="3000">
                <a:latin typeface="Times New Roman" pitchFamily="18" charset="0"/>
                <a:cs typeface="Times New Roman" pitchFamily="18" charset="0"/>
              </a:rPr>
              <a:t>                              (20 + 12+ 30.2 ) . 4 = 368 cm </a:t>
            </a:r>
          </a:p>
        </p:txBody>
      </p:sp>
    </p:spTree>
    <p:extLst>
      <p:ext uri="{BB962C8B-B14F-4D97-AF65-F5344CB8AC3E}">
        <p14:creationId xmlns:p14="http://schemas.microsoft.com/office/powerpoint/2010/main" val="3389373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iterate type="lt">
                                    <p:tmPct val="0"/>
                                  </p:iterate>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xit" presetSubtype="0" fill="hold" nodeType="clickEffect">
                                  <p:stCondLst>
                                    <p:cond delay="0"/>
                                  </p:stCondLst>
                                  <p:iterate type="lt">
                                    <p:tmPct val="5000"/>
                                  </p:iterate>
                                  <p:childTnLst>
                                    <p:anim calcmode="lin" valueType="num">
                                      <p:cBhvr>
                                        <p:cTn id="11" dur="1000"/>
                                        <p:tgtEl>
                                          <p:spTgt spid="10"/>
                                        </p:tgtEl>
                                        <p:attrNameLst>
                                          <p:attrName>ppt_w</p:attrName>
                                        </p:attrNameLst>
                                      </p:cBhvr>
                                      <p:tavLst>
                                        <p:tav tm="0">
                                          <p:val>
                                            <p:strVal val="ppt_w"/>
                                          </p:val>
                                        </p:tav>
                                        <p:tav tm="100000">
                                          <p:val>
                                            <p:fltVal val="0"/>
                                          </p:val>
                                        </p:tav>
                                      </p:tavLst>
                                    </p:anim>
                                    <p:anim calcmode="lin" valueType="num">
                                      <p:cBhvr>
                                        <p:cTn id="12" dur="1000"/>
                                        <p:tgtEl>
                                          <p:spTgt spid="10"/>
                                        </p:tgtEl>
                                        <p:attrNameLst>
                                          <p:attrName>ppt_h</p:attrName>
                                        </p:attrNameLst>
                                      </p:cBhvr>
                                      <p:tavLst>
                                        <p:tav tm="0">
                                          <p:val>
                                            <p:strVal val="ppt_h"/>
                                          </p:val>
                                        </p:tav>
                                        <p:tav tm="100000">
                                          <p:val>
                                            <p:fltVal val="0"/>
                                          </p:val>
                                        </p:tav>
                                      </p:tavLst>
                                    </p:anim>
                                    <p:anim calcmode="lin" valueType="num">
                                      <p:cBhvr>
                                        <p:cTn id="13" dur="1000"/>
                                        <p:tgtEl>
                                          <p:spTgt spid="10"/>
                                        </p:tgtEl>
                                        <p:attrNameLst>
                                          <p:attrName>style.rotation</p:attrName>
                                        </p:attrNameLst>
                                      </p:cBhvr>
                                      <p:tavLst>
                                        <p:tav tm="0">
                                          <p:val>
                                            <p:fltVal val="0"/>
                                          </p:val>
                                        </p:tav>
                                        <p:tav tm="100000">
                                          <p:val>
                                            <p:fltVal val="90"/>
                                          </p:val>
                                        </p:tav>
                                      </p:tavLst>
                                    </p:anim>
                                    <p:animEffect transition="out" filter="fade">
                                      <p:cBhvr>
                                        <p:cTn id="14" dur="1000"/>
                                        <p:tgtEl>
                                          <p:spTgt spid="10"/>
                                        </p:tgtEl>
                                      </p:cBhvr>
                                    </p:animEffect>
                                    <p:set>
                                      <p:cBhvr>
                                        <p:cTn id="15" dur="1" fill="hold">
                                          <p:stCondLst>
                                            <p:cond delay="999"/>
                                          </p:stCondLst>
                                        </p:cTn>
                                        <p:tgtEl>
                                          <p:spTgt spid="10"/>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3" name="RINGIN.WAV"/>
                                        </p:tgtEl>
                                      </p:cMediaNode>
                                    </p:audio>
                                  </p:sub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anim calcmode="lin" valueType="num">
                                      <p:cBhvr>
                                        <p:cTn id="21" dur="500" fill="hold"/>
                                        <p:tgtEl>
                                          <p:spTgt spid="3"/>
                                        </p:tgtEl>
                                        <p:attrNameLst>
                                          <p:attrName>ppt_x</p:attrName>
                                        </p:attrNameLst>
                                      </p:cBhvr>
                                      <p:tavLst>
                                        <p:tav tm="0">
                                          <p:val>
                                            <p:strVal val="#ppt_x"/>
                                          </p:val>
                                        </p:tav>
                                        <p:tav tm="100000">
                                          <p:val>
                                            <p:strVal val="#ppt_x"/>
                                          </p:val>
                                        </p:tav>
                                      </p:tavLst>
                                    </p:anim>
                                    <p:anim calcmode="lin" valueType="num">
                                      <p:cBhvr>
                                        <p:cTn id="22"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2530" name="Picture 2" descr="EJ023"/>
          <p:cNvPicPr>
            <a:picLocks noChangeAspect="1" noChangeArrowheads="1"/>
          </p:cNvPicPr>
          <p:nvPr/>
        </p:nvPicPr>
        <p:blipFill>
          <a:blip r:embed="rId5">
            <a:extLst>
              <a:ext uri="{28A0092B-C50C-407E-A947-70E740481C1C}">
                <a14:useLocalDpi xmlns:a14="http://schemas.microsoft.com/office/drawing/2010/main" val="0"/>
              </a:ext>
            </a:extLst>
          </a:blip>
          <a:srcRect l="10834" t="5556" r="5833" b="3333"/>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51" name="ABUNDA~1.MP3">
            <a:hlinkClick r:id="" action="ppaction://media"/>
          </p:cNvPr>
          <p:cNvPicPr>
            <a:picLocks noRot="1" noChangeAspect="1" noChangeArrowheads="1"/>
          </p:cNvPicPr>
          <p:nvPr>
            <a:audioFile r:link="rId1"/>
          </p:nvPr>
        </p:nvPicPr>
        <p:blipFill>
          <a:blip r:embed="rId6">
            <a:extLst>
              <a:ext uri="{28A0092B-C50C-407E-A947-70E740481C1C}">
                <a14:useLocalDpi xmlns:a14="http://schemas.microsoft.com/office/drawing/2010/main" val="0"/>
              </a:ext>
            </a:extLst>
          </a:blip>
          <a:srcRect/>
          <a:stretch>
            <a:fillRect/>
          </a:stretch>
        </p:blipFill>
        <p:spPr bwMode="auto">
          <a:xfrm>
            <a:off x="0" y="5791200"/>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652" name="Picture 4" descr="flower2DivWHT[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flipV="1">
            <a:off x="3556000" y="6381750"/>
            <a:ext cx="4876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6" descr="ag00373_"/>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2664390">
            <a:off x="10464801" y="5562601"/>
            <a:ext cx="13335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WordArt 2"/>
          <p:cNvSpPr>
            <a:spLocks noChangeArrowheads="1" noChangeShapeType="1" noTextEdit="1"/>
          </p:cNvSpPr>
          <p:nvPr/>
        </p:nvSpPr>
        <p:spPr bwMode="auto">
          <a:xfrm>
            <a:off x="3657600" y="990600"/>
            <a:ext cx="6604000" cy="2438400"/>
          </a:xfrm>
          <a:prstGeom prst="rect">
            <a:avLst/>
          </a:prstGeom>
        </p:spPr>
        <p:txBody>
          <a:bodyPr wrap="none" fromWordArt="1">
            <a:prstTxWarp prst="textSlantUp">
              <a:avLst>
                <a:gd name="adj" fmla="val 47519"/>
              </a:avLst>
            </a:prstTxWarp>
          </a:bodyPr>
          <a:lstStyle/>
          <a:p>
            <a:pPr algn="ctr"/>
            <a:r>
              <a:rPr lang="en-US" sz="3600" kern="10">
                <a:ln w="9525">
                  <a:solidFill>
                    <a:srgbClr val="000000"/>
                  </a:solidFill>
                  <a:round/>
                  <a:headEnd/>
                  <a:tailEnd/>
                </a:ln>
                <a:solidFill>
                  <a:srgbClr val="FF0000"/>
                </a:solidFill>
                <a:latin typeface="Times New Roman"/>
                <a:cs typeface="Times New Roman"/>
              </a:rPr>
              <a:t>TIẾT HỌC KẾT THÚC</a:t>
            </a:r>
          </a:p>
        </p:txBody>
      </p:sp>
      <p:sp>
        <p:nvSpPr>
          <p:cNvPr id="5" name="WordArt 3"/>
          <p:cNvSpPr>
            <a:spLocks noChangeArrowheads="1" noChangeShapeType="1" noTextEdit="1"/>
          </p:cNvSpPr>
          <p:nvPr/>
        </p:nvSpPr>
        <p:spPr bwMode="auto">
          <a:xfrm>
            <a:off x="1016000" y="3429000"/>
            <a:ext cx="10363200" cy="2362200"/>
          </a:xfrm>
          <a:prstGeom prst="rect">
            <a:avLst/>
          </a:prstGeom>
        </p:spPr>
        <p:txBody>
          <a:bodyPr wrap="none" fromWordArt="1">
            <a:prstTxWarp prst="textCanDown">
              <a:avLst>
                <a:gd name="adj" fmla="val 33333"/>
              </a:avLst>
            </a:prstTxWarp>
          </a:bodyPr>
          <a:lstStyle/>
          <a:p>
            <a:pPr algn="ctr"/>
            <a:r>
              <a:rPr lang="vi-VN" sz="3600" b="1" kern="10">
                <a:ln w="9525">
                  <a:solidFill>
                    <a:srgbClr val="000000"/>
                  </a:solidFill>
                  <a:round/>
                  <a:headEnd/>
                  <a:tailEnd/>
                </a:ln>
                <a:solidFill>
                  <a:srgbClr val="0033CC"/>
                </a:solidFill>
                <a:latin typeface="Times New Roman"/>
                <a:cs typeface="Times New Roman"/>
              </a:rPr>
              <a:t>CẢM ƠN CÁC EM</a:t>
            </a:r>
            <a:endParaRPr lang="en-US" sz="3600" b="1" kern="10">
              <a:ln w="9525">
                <a:solidFill>
                  <a:srgbClr val="000000"/>
                </a:solidFill>
                <a:round/>
                <a:headEnd/>
                <a:tailEnd/>
              </a:ln>
              <a:solidFill>
                <a:srgbClr val="0033CC"/>
              </a:solidFill>
              <a:latin typeface="Times New Roman"/>
              <a:cs typeface="Times New Roman"/>
            </a:endParaRPr>
          </a:p>
        </p:txBody>
      </p:sp>
    </p:spTree>
    <p:extLst>
      <p:ext uri="{BB962C8B-B14F-4D97-AF65-F5344CB8AC3E}">
        <p14:creationId xmlns:p14="http://schemas.microsoft.com/office/powerpoint/2010/main" val="1715255511"/>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5500"/>
                                  </p:stCondLst>
                                  <p:childTnLst>
                                    <p:cmd type="call" cmd="playFrom(80)">
                                      <p:cBhvr>
                                        <p:cTn id="6" dur="1" fill="hold"/>
                                        <p:tgtEl>
                                          <p:spTgt spid="155651"/>
                                        </p:tgtEl>
                                      </p:cBhvr>
                                    </p:cmd>
                                  </p:childTnLst>
                                  <p:subTnLst>
                                    <p:set>
                                      <p:cBhvr override="childStyle">
                                        <p:cTn dur="1" fill="hold" display="0" masterRel="nextClick" afterEffect="1"/>
                                        <p:tgtEl>
                                          <p:spTgt spid="155651"/>
                                        </p:tgtEl>
                                        <p:attrNameLst>
                                          <p:attrName>style.visibility</p:attrName>
                                        </p:attrNameLst>
                                      </p:cBhvr>
                                      <p:to>
                                        <p:strVal val="hidden"/>
                                      </p:to>
                                    </p:set>
                                  </p:subTnLst>
                                </p:cTn>
                              </p:par>
                              <p:par>
                                <p:cTn id="7" presetID="1" presetClass="entr" presetSubtype="0" fill="hold" nodeType="withEffect">
                                  <p:stCondLst>
                                    <p:cond delay="5500"/>
                                  </p:stCondLst>
                                  <p:childTnLst>
                                    <p:set>
                                      <p:cBhvr>
                                        <p:cTn id="8" dur="1" fill="hold">
                                          <p:stCondLst>
                                            <p:cond delay="499"/>
                                          </p:stCondLst>
                                        </p:cTn>
                                        <p:tgtEl>
                                          <p:spTgt spid="155652"/>
                                        </p:tgtEl>
                                        <p:attrNameLst>
                                          <p:attrName>style.visibility</p:attrName>
                                        </p:attrNameLst>
                                      </p:cBhvr>
                                      <p:to>
                                        <p:strVal val="visible"/>
                                      </p:to>
                                    </p:set>
                                  </p:childTnLst>
                                  <p:subTnLst>
                                    <p:audio>
                                      <p:cMediaNode>
                                        <p:cTn display="0" masterRel="sameClick">
                                          <p:stCondLst>
                                            <p:cond evt="begin" delay="0">
                                              <p:tn val="7"/>
                                            </p:cond>
                                          </p:stCondLst>
                                          <p:endCondLst>
                                            <p:cond evt="onStopAudio" delay="0">
                                              <p:tgtEl>
                                                <p:sldTgt/>
                                              </p:tgtEl>
                                            </p:cond>
                                          </p:endCondLst>
                                        </p:cTn>
                                        <p:tgtEl>
                                          <p:sndTgt r:embed="rId3" name="breeze.wav"/>
                                        </p:tgtEl>
                                      </p:cMediaNode>
                                    </p:audio>
                                  </p:subTnLst>
                                </p:cTn>
                              </p:par>
                              <p:par>
                                <p:cTn id="9" presetID="4" presetClass="entr" presetSubtype="32"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ox(out)">
                                      <p:cBhvr>
                                        <p:cTn id="11" dur="500"/>
                                        <p:tgtEl>
                                          <p:spTgt spid="4"/>
                                        </p:tgtEl>
                                      </p:cBhvr>
                                    </p:animEffect>
                                  </p:childTnLst>
                                </p:cTn>
                              </p:par>
                              <p:par>
                                <p:cTn id="12" presetID="4" presetClass="entr" presetSubtype="32" fill="hold" grpId="0" nodeType="withEffect">
                                  <p:stCondLst>
                                    <p:cond delay="500"/>
                                  </p:stCondLst>
                                  <p:childTnLst>
                                    <p:set>
                                      <p:cBhvr>
                                        <p:cTn id="13" dur="1" fill="hold">
                                          <p:stCondLst>
                                            <p:cond delay="0"/>
                                          </p:stCondLst>
                                        </p:cTn>
                                        <p:tgtEl>
                                          <p:spTgt spid="5"/>
                                        </p:tgtEl>
                                        <p:attrNameLst>
                                          <p:attrName>style.visibility</p:attrName>
                                        </p:attrNameLst>
                                      </p:cBhvr>
                                      <p:to>
                                        <p:strVal val="visible"/>
                                      </p:to>
                                    </p:set>
                                    <p:animEffect transition="in" filter="box(out)">
                                      <p:cBhvr>
                                        <p:cTn id="14" dur="500"/>
                                        <p:tgtEl>
                                          <p:spTgt spid="5"/>
                                        </p:tgtEl>
                                      </p:cBhvr>
                                    </p:animEffect>
                                  </p:childTnLst>
                                  <p:subTnLst>
                                    <p:audio>
                                      <p:cMediaNode vol="100000">
                                        <p:cTn display="0" masterRel="sameClick">
                                          <p:stCondLst>
                                            <p:cond evt="begin" delay="0">
                                              <p:tn val="12"/>
                                            </p:cond>
                                          </p:stCondLst>
                                          <p:endCondLst>
                                            <p:cond evt="onStopAudio" delay="0">
                                              <p:tgtEl>
                                                <p:sldTgt/>
                                              </p:tgtEl>
                                            </p:cond>
                                          </p:endCondLst>
                                        </p:cTn>
                                        <p:tgtEl>
                                          <p:sndTgt r:embed="rId4" name="applause.wav"/>
                                        </p:tgtEl>
                                      </p:cMediaNode>
                                    </p:audio>
                                  </p:subTnLst>
                                </p:cTn>
                              </p:par>
                              <p:par>
                                <p:cTn id="15" presetID="22" presetClass="emph" presetSubtype="0" repeatCount="indefinite" fill="hold" grpId="1" nodeType="withEffect">
                                  <p:stCondLst>
                                    <p:cond delay="500"/>
                                  </p:stCondLst>
                                  <p:childTnLst>
                                    <p:animClr clrSpc="hsl" dir="cw">
                                      <p:cBhvr override="childStyle">
                                        <p:cTn id="16" dur="500" fill="hold"/>
                                        <p:tgtEl>
                                          <p:spTgt spid="5"/>
                                        </p:tgtEl>
                                        <p:attrNameLst>
                                          <p:attrName>style.color</p:attrName>
                                        </p:attrNameLst>
                                      </p:cBhvr>
                                      <p:by>
                                        <p:hsl h="-7200000" s="0" l="0"/>
                                      </p:by>
                                    </p:animClr>
                                    <p:animClr clrSpc="hsl" dir="cw">
                                      <p:cBhvr>
                                        <p:cTn id="17" dur="500" fill="hold"/>
                                        <p:tgtEl>
                                          <p:spTgt spid="5"/>
                                        </p:tgtEl>
                                        <p:attrNameLst>
                                          <p:attrName>fillcolor</p:attrName>
                                        </p:attrNameLst>
                                      </p:cBhvr>
                                      <p:by>
                                        <p:hsl h="-7200000" s="0" l="0"/>
                                      </p:by>
                                    </p:animClr>
                                    <p:animClr clrSpc="hsl" dir="cw">
                                      <p:cBhvr>
                                        <p:cTn id="18" dur="500" fill="hold"/>
                                        <p:tgtEl>
                                          <p:spTgt spid="5"/>
                                        </p:tgtEl>
                                        <p:attrNameLst>
                                          <p:attrName>stroke.color</p:attrName>
                                        </p:attrNameLst>
                                      </p:cBhvr>
                                      <p:by>
                                        <p:hsl h="-7200000" s="0" l="0"/>
                                      </p:by>
                                    </p:animClr>
                                    <p:set>
                                      <p:cBhvr>
                                        <p:cTn id="19" dur="500" fill="hold"/>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audio>
              <p:cMediaNode>
                <p:cTn id="20" repeatCount="4000" fill="hold" display="0">
                  <p:stCondLst>
                    <p:cond delay="indefinite"/>
                  </p:stCondLst>
                  <p:endCondLst>
                    <p:cond evt="onPrev" delay="0">
                      <p:tgtEl>
                        <p:sldTgt/>
                      </p:tgtEl>
                    </p:cond>
                    <p:cond evt="onStopAudio" delay="0">
                      <p:tgtEl>
                        <p:sldTgt/>
                      </p:tgtEl>
                    </p:cond>
                  </p:endCondLst>
                </p:cTn>
                <p:tgtEl>
                  <p:spTgt spid="155651"/>
                </p:tgtEl>
              </p:cMediaNode>
            </p:audio>
          </p:childTnLst>
        </p:cTn>
      </p:par>
    </p:tnLst>
    <p:bldLst>
      <p:bldP spid="4" grpId="0" animBg="1"/>
      <p:bldP spid="5" grpId="0" animBg="1"/>
      <p:bldP spid="5"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
        <p:cNvGrpSpPr/>
        <p:nvPr/>
      </p:nvGrpSpPr>
      <p:grpSpPr>
        <a:xfrm>
          <a:off x="0" y="0"/>
          <a:ext cx="0" cy="0"/>
          <a:chOff x="0" y="0"/>
          <a:chExt cx="0" cy="0"/>
        </a:xfrm>
      </p:grpSpPr>
      <p:pic>
        <p:nvPicPr>
          <p:cNvPr id="23" name="Google Shape;23;p3"/>
          <p:cNvPicPr preferRelativeResize="0"/>
          <p:nvPr/>
        </p:nvPicPr>
        <p:blipFill rotWithShape="1">
          <a:blip r:embed="rId3">
            <a:alphaModFix/>
          </a:blip>
          <a:srcRect l="17333" t="-2693" r="19901"/>
          <a:stretch/>
        </p:blipFill>
        <p:spPr>
          <a:xfrm>
            <a:off x="0" y="0"/>
            <a:ext cx="12192000" cy="7042665"/>
          </a:xfrm>
          <a:prstGeom prst="rect">
            <a:avLst/>
          </a:prstGeom>
          <a:noFill/>
          <a:ln>
            <a:noFill/>
          </a:ln>
        </p:spPr>
      </p:pic>
      <p:sp>
        <p:nvSpPr>
          <p:cNvPr id="24" name="Google Shape;24;p3"/>
          <p:cNvSpPr txBox="1"/>
          <p:nvPr/>
        </p:nvSpPr>
        <p:spPr>
          <a:xfrm>
            <a:off x="3358995" y="4047945"/>
            <a:ext cx="54741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a:p>
        </p:txBody>
      </p:sp>
      <p:sp>
        <p:nvSpPr>
          <p:cNvPr id="3" name="TextBox 2"/>
          <p:cNvSpPr txBox="1"/>
          <p:nvPr/>
        </p:nvSpPr>
        <p:spPr>
          <a:xfrm>
            <a:off x="2667045" y="1720839"/>
            <a:ext cx="6858000" cy="2554545"/>
          </a:xfrm>
          <a:prstGeom prst="rect">
            <a:avLst/>
          </a:prstGeom>
          <a:noFill/>
        </p:spPr>
        <p:txBody>
          <a:bodyPr wrap="square" rtlCol="0">
            <a:spAutoFit/>
          </a:bodyPr>
          <a:lstStyle/>
          <a:p>
            <a:pPr algn="ctr"/>
            <a:r>
              <a:rPr lang="en-US" sz="8000" b="1">
                <a:solidFill>
                  <a:srgbClr val="C00000"/>
                </a:solidFill>
                <a:latin typeface="Times New Roman" pitchFamily="18" charset="0"/>
                <a:cs typeface="Times New Roman" pitchFamily="18" charset="0"/>
              </a:rPr>
              <a:t>CỦNG CỐ  LUYỆN TẬP</a:t>
            </a:r>
          </a:p>
        </p:txBody>
      </p:sp>
    </p:spTree>
    <p:extLst>
      <p:ext uri="{BB962C8B-B14F-4D97-AF65-F5344CB8AC3E}">
        <p14:creationId xmlns:p14="http://schemas.microsoft.com/office/powerpoint/2010/main" val="3654767971"/>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25270" y="6180083"/>
            <a:ext cx="1587877" cy="53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425270" y="6180083"/>
            <a:ext cx="1434951" cy="5360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 y="282"/>
            <a:ext cx="12191497" cy="6857717"/>
          </a:xfrm>
          <a:prstGeom prst="rect">
            <a:avLst/>
          </a:prstGeom>
        </p:spPr>
      </p:pic>
      <p:pic>
        <p:nvPicPr>
          <p:cNvPr id="5" name="Picture 4">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2277" y="1118806"/>
            <a:ext cx="3212327" cy="2310193"/>
          </a:xfrm>
          <a:prstGeom prst="rect">
            <a:avLst/>
          </a:prstGeom>
        </p:spPr>
      </p:pic>
      <p:pic>
        <p:nvPicPr>
          <p:cNvPr id="6" name="Picture 5">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25270" y="1118806"/>
            <a:ext cx="3206231" cy="2304098"/>
          </a:xfrm>
          <a:prstGeom prst="rect">
            <a:avLst/>
          </a:prstGeom>
        </p:spPr>
      </p:pic>
      <p:pic>
        <p:nvPicPr>
          <p:cNvPr id="7" name="Picture 6">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58850" y="3429140"/>
            <a:ext cx="3175754" cy="2285811"/>
          </a:xfrm>
          <a:prstGeom prst="rect">
            <a:avLst/>
          </a:prstGeom>
        </p:spPr>
      </p:pic>
      <p:pic>
        <p:nvPicPr>
          <p:cNvPr id="8" name="Picture 7">
            <a:hlinkClick r:id="rId9" action="ppaction://hlinksldjump"/>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425270" y="3429140"/>
            <a:ext cx="3175754" cy="2310193"/>
          </a:xfrm>
          <a:prstGeom prst="rect">
            <a:avLst/>
          </a:prstGeom>
        </p:spPr>
      </p:pic>
      <p:pic>
        <p:nvPicPr>
          <p:cNvPr id="3" name="Picture 2">
            <a:hlinkClick r:id="rId11" action="ppaction://hlinksldjump"/>
          </p:cNvPr>
          <p:cNvPicPr>
            <a:picLocks noChangeAspect="1"/>
          </p:cNvPicPr>
          <p:nvPr/>
        </p:nvPicPr>
        <p:blipFill rotWithShape="1">
          <a:blip r:embed="rId2">
            <a:extLst>
              <a:ext uri="{28A0092B-C50C-407E-A947-70E740481C1C}">
                <a14:useLocalDpi xmlns:a14="http://schemas.microsoft.com/office/drawing/2010/main" val="0"/>
              </a:ext>
            </a:extLst>
          </a:blip>
          <a:srcRect l="61283" t="91325" r="26481" b="550"/>
          <a:stretch/>
        </p:blipFill>
        <p:spPr>
          <a:xfrm>
            <a:off x="7425270" y="6180083"/>
            <a:ext cx="1587877" cy="593153"/>
          </a:xfrm>
          <a:prstGeom prst="rect">
            <a:avLst/>
          </a:prstGeom>
        </p:spPr>
      </p:pic>
    </p:spTree>
    <p:extLst>
      <p:ext uri="{BB962C8B-B14F-4D97-AF65-F5344CB8AC3E}">
        <p14:creationId xmlns:p14="http://schemas.microsoft.com/office/powerpoint/2010/main" val="4086645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1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5"/>
                    </p:tgtEl>
                  </p:cond>
                </p:stCondLst>
                <p:endSync evt="end" delay="0">
                  <p:rtn val="all"/>
                </p:endSync>
                <p:childTnLst>
                  <p:par>
                    <p:cTn id="26" fill="hold">
                      <p:stCondLst>
                        <p:cond delay="0"/>
                      </p:stCondLst>
                      <p:childTnLst>
                        <p:par>
                          <p:cTn id="27" fill="hold">
                            <p:stCondLst>
                              <p:cond delay="0"/>
                            </p:stCondLst>
                            <p:childTnLst>
                              <p:par>
                                <p:cTn id="28" presetID="3" presetClass="exit" presetSubtype="10" fill="hold" nodeType="clickEffect">
                                  <p:stCondLst>
                                    <p:cond delay="0"/>
                                  </p:stCondLst>
                                  <p:childTnLst>
                                    <p:animEffect transition="out" filter="blinds(horizontal)">
                                      <p:cBhvr>
                                        <p:cTn id="29" dur="500"/>
                                        <p:tgtEl>
                                          <p:spTgt spid="5"/>
                                        </p:tgtEl>
                                      </p:cBhvr>
                                    </p:animEffect>
                                    <p:set>
                                      <p:cBhvr>
                                        <p:cTn id="30"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31" restart="whenNotActive" fill="hold" evtFilter="cancelBubble" nodeType="interactiveSeq">
                <p:stCondLst>
                  <p:cond evt="onClick" delay="0">
                    <p:tgtEl>
                      <p:spTgt spid="6"/>
                    </p:tgtEl>
                  </p:cond>
                </p:stCondLst>
                <p:endSync evt="end" delay="0">
                  <p:rtn val="all"/>
                </p:endSync>
                <p:childTnLst>
                  <p:par>
                    <p:cTn id="32" fill="hold">
                      <p:stCondLst>
                        <p:cond delay="0"/>
                      </p:stCondLst>
                      <p:childTnLst>
                        <p:par>
                          <p:cTn id="33" fill="hold">
                            <p:stCondLst>
                              <p:cond delay="0"/>
                            </p:stCondLst>
                            <p:childTnLst>
                              <p:par>
                                <p:cTn id="34" presetID="3" presetClass="exit" presetSubtype="10" fill="hold" nodeType="clickEffect">
                                  <p:stCondLst>
                                    <p:cond delay="0"/>
                                  </p:stCondLst>
                                  <p:childTnLst>
                                    <p:animEffect transition="out" filter="blinds(horizontal)">
                                      <p:cBhvr>
                                        <p:cTn id="35" dur="500"/>
                                        <p:tgtEl>
                                          <p:spTgt spid="6"/>
                                        </p:tgtEl>
                                      </p:cBhvr>
                                    </p:animEffect>
                                    <p:set>
                                      <p:cBhvr>
                                        <p:cTn id="36"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37" restart="whenNotActive" fill="hold" evtFilter="cancelBubble" nodeType="interactiveSeq">
                <p:stCondLst>
                  <p:cond evt="onClick" delay="0">
                    <p:tgtEl>
                      <p:spTgt spid="7"/>
                    </p:tgtEl>
                  </p:cond>
                </p:stCondLst>
                <p:endSync evt="end" delay="0">
                  <p:rtn val="all"/>
                </p:endSync>
                <p:childTnLst>
                  <p:par>
                    <p:cTn id="38" fill="hold">
                      <p:stCondLst>
                        <p:cond delay="0"/>
                      </p:stCondLst>
                      <p:childTnLst>
                        <p:par>
                          <p:cTn id="39" fill="hold">
                            <p:stCondLst>
                              <p:cond delay="0"/>
                            </p:stCondLst>
                            <p:childTnLst>
                              <p:par>
                                <p:cTn id="40" presetID="3" presetClass="exit" presetSubtype="10" fill="hold" nodeType="clickEffect">
                                  <p:stCondLst>
                                    <p:cond delay="0"/>
                                  </p:stCondLst>
                                  <p:childTnLst>
                                    <p:animEffect transition="out" filter="blinds(horizontal)">
                                      <p:cBhvr>
                                        <p:cTn id="41" dur="500"/>
                                        <p:tgtEl>
                                          <p:spTgt spid="7"/>
                                        </p:tgtEl>
                                      </p:cBhvr>
                                    </p:animEffect>
                                    <p:set>
                                      <p:cBhvr>
                                        <p:cTn id="42"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43" restart="whenNotActive" fill="hold" evtFilter="cancelBubble" nodeType="interactiveSeq">
                <p:stCondLst>
                  <p:cond evt="onClick" delay="0">
                    <p:tgtEl>
                      <p:spTgt spid="8"/>
                    </p:tgtEl>
                  </p:cond>
                </p:stCondLst>
                <p:endSync evt="end" delay="0">
                  <p:rtn val="all"/>
                </p:endSync>
                <p:childTnLst>
                  <p:par>
                    <p:cTn id="44" fill="hold">
                      <p:stCondLst>
                        <p:cond delay="0"/>
                      </p:stCondLst>
                      <p:childTnLst>
                        <p:par>
                          <p:cTn id="45" fill="hold">
                            <p:stCondLst>
                              <p:cond delay="0"/>
                            </p:stCondLst>
                            <p:childTnLst>
                              <p:par>
                                <p:cTn id="46" presetID="3" presetClass="exit" presetSubtype="10" fill="hold" nodeType="clickEffect">
                                  <p:stCondLst>
                                    <p:cond delay="0"/>
                                  </p:stCondLst>
                                  <p:childTnLst>
                                    <p:animEffect transition="out" filter="blinds(horizontal)">
                                      <p:cBhvr>
                                        <p:cTn id="47" dur="500"/>
                                        <p:tgtEl>
                                          <p:spTgt spid="8"/>
                                        </p:tgtEl>
                                      </p:cBhvr>
                                    </p:animEffect>
                                    <p:set>
                                      <p:cBhvr>
                                        <p:cTn id="48"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hlinkClick r:id="rId3" action="ppaction://hlinksldjump"/>
            <a:extLst>
              <a:ext uri="{FF2B5EF4-FFF2-40B4-BE49-F238E27FC236}">
                <a16:creationId xmlns:a16="http://schemas.microsoft.com/office/drawing/2014/main" xmlns="" id="{51610815-90AC-4463-A02A-2631C4B67A8D}"/>
              </a:ext>
            </a:extLst>
          </p:cNvPr>
          <p:cNvSpPr/>
          <p:nvPr/>
        </p:nvSpPr>
        <p:spPr>
          <a:xfrm>
            <a:off x="6979920" y="6050280"/>
            <a:ext cx="2164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solidFill>
            </a:endParaRPr>
          </a:p>
        </p:txBody>
      </p:sp>
      <p:grpSp>
        <p:nvGrpSpPr>
          <p:cNvPr id="3" name="Group 2"/>
          <p:cNvGrpSpPr/>
          <p:nvPr/>
        </p:nvGrpSpPr>
        <p:grpSpPr>
          <a:xfrm>
            <a:off x="1008993" y="1544726"/>
            <a:ext cx="10310745" cy="977757"/>
            <a:chOff x="1008993" y="1544726"/>
            <a:chExt cx="10310745" cy="977757"/>
          </a:xfrm>
        </p:grpSpPr>
        <p:sp>
          <p:nvSpPr>
            <p:cNvPr id="2" name="Rounded Rectangle 1"/>
            <p:cNvSpPr/>
            <p:nvPr/>
          </p:nvSpPr>
          <p:spPr>
            <a:xfrm>
              <a:off x="1008993" y="1544726"/>
              <a:ext cx="10310745" cy="977757"/>
            </a:xfrm>
            <a:prstGeom prst="roundRect">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xmlns="" id="{115EF1AB-B4D0-4F5F-8B39-FAE257D613F7}"/>
                </a:ext>
              </a:extLst>
            </p:cNvPr>
            <p:cNvSpPr txBox="1"/>
            <p:nvPr/>
          </p:nvSpPr>
          <p:spPr>
            <a:xfrm>
              <a:off x="1164394" y="1710437"/>
              <a:ext cx="10155344" cy="646331"/>
            </a:xfrm>
            <a:prstGeom prst="rect">
              <a:avLst/>
            </a:prstGeom>
            <a:noFill/>
          </p:spPr>
          <p:txBody>
            <a:bodyPr wrap="none" rtlCol="0">
              <a:spAutoFit/>
            </a:bodyPr>
            <a:lstStyle/>
            <a:p>
              <a:r>
                <a:rPr lang="en-US" sz="3600" b="1">
                  <a:solidFill>
                    <a:schemeClr val="bg1"/>
                  </a:solidFill>
                  <a:latin typeface="Times New Roman" panose="02020603050405020304" pitchFamily="18" charset="0"/>
                  <a:cs typeface="Times New Roman" panose="02020603050405020304" pitchFamily="18" charset="0"/>
                </a:rPr>
                <a:t>Hình thang có hai cạnh đáy như thế nào với nhau?</a:t>
              </a:r>
            </a:p>
          </p:txBody>
        </p:sp>
      </p:grpSp>
      <p:sp>
        <p:nvSpPr>
          <p:cNvPr id="9" name="Rectangle 8"/>
          <p:cNvSpPr/>
          <p:nvPr/>
        </p:nvSpPr>
        <p:spPr>
          <a:xfrm flipV="1">
            <a:off x="9301655" y="6243144"/>
            <a:ext cx="2175642" cy="28377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0594428" y="6138565"/>
            <a:ext cx="882966" cy="61485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750291" y="3815145"/>
            <a:ext cx="8983550" cy="553998"/>
          </a:xfrm>
          <a:prstGeom prst="rect">
            <a:avLst/>
          </a:prstGeom>
        </p:spPr>
        <p:txBody>
          <a:bodyPr wrap="none">
            <a:spAutoFit/>
          </a:bodyPr>
          <a:lstStyle/>
          <a:p>
            <a:r>
              <a:rPr lang="en-US" sz="3000" b="1">
                <a:solidFill>
                  <a:srgbClr val="0000FF"/>
                </a:solidFill>
                <a:latin typeface="Times New Roman" panose="02020603050405020304" pitchFamily="18" charset="0"/>
                <a:cs typeface="Times New Roman" panose="02020603050405020304" pitchFamily="18" charset="0"/>
              </a:rPr>
              <a:t>Đáp án</a:t>
            </a:r>
            <a:r>
              <a:rPr lang="en-US" sz="3000">
                <a:solidFill>
                  <a:srgbClr val="0000FF"/>
                </a:solidFill>
                <a:latin typeface="Times New Roman" panose="02020603050405020304" pitchFamily="18" charset="0"/>
                <a:cs typeface="Times New Roman" panose="02020603050405020304" pitchFamily="18" charset="0"/>
              </a:rPr>
              <a:t>: </a:t>
            </a:r>
            <a:r>
              <a:rPr lang="en-US" sz="3000">
                <a:solidFill>
                  <a:schemeClr val="bg1"/>
                </a:solidFill>
                <a:latin typeface="Times New Roman" panose="02020603050405020304" pitchFamily="18" charset="0"/>
                <a:cs typeface="Times New Roman" panose="02020603050405020304" pitchFamily="18" charset="0"/>
              </a:rPr>
              <a:t>Hình thang có hai cạnh đáy song song với nhau.</a:t>
            </a:r>
          </a:p>
        </p:txBody>
      </p:sp>
    </p:spTree>
    <p:extLst>
      <p:ext uri="{BB962C8B-B14F-4D97-AF65-F5344CB8AC3E}">
        <p14:creationId xmlns:p14="http://schemas.microsoft.com/office/powerpoint/2010/main" val="1496631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hlinkClick r:id="rId3" action="ppaction://hlinksldjump"/>
            <a:extLst>
              <a:ext uri="{FF2B5EF4-FFF2-40B4-BE49-F238E27FC236}">
                <a16:creationId xmlns:a16="http://schemas.microsoft.com/office/drawing/2014/main" xmlns="" id="{E8A3D8D8-1DFA-4A8B-9290-10ED9F0F074D}"/>
              </a:ext>
            </a:extLst>
          </p:cNvPr>
          <p:cNvSpPr/>
          <p:nvPr/>
        </p:nvSpPr>
        <p:spPr>
          <a:xfrm>
            <a:off x="6979920" y="6050280"/>
            <a:ext cx="2164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solidFill>
            </a:endParaRPr>
          </a:p>
        </p:txBody>
      </p:sp>
      <p:sp>
        <p:nvSpPr>
          <p:cNvPr id="6" name="Rectangle 5"/>
          <p:cNvSpPr/>
          <p:nvPr/>
        </p:nvSpPr>
        <p:spPr>
          <a:xfrm flipV="1">
            <a:off x="9301655" y="6243144"/>
            <a:ext cx="2175642" cy="28377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0594428" y="6138565"/>
            <a:ext cx="882966" cy="61485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1174508" y="1205583"/>
            <a:ext cx="9648544" cy="1808006"/>
            <a:chOff x="1174507" y="559197"/>
            <a:chExt cx="9648544" cy="1808006"/>
          </a:xfrm>
        </p:grpSpPr>
        <p:sp>
          <p:nvSpPr>
            <p:cNvPr id="9" name="Cloud 8"/>
            <p:cNvSpPr/>
            <p:nvPr/>
          </p:nvSpPr>
          <p:spPr>
            <a:xfrm>
              <a:off x="1174507" y="559197"/>
              <a:ext cx="9648544" cy="1808006"/>
            </a:xfrm>
            <a:prstGeom prst="cloud">
              <a:avLst/>
            </a:prstGeom>
            <a:solidFill>
              <a:srgbClr val="1212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380593" y="903251"/>
              <a:ext cx="7236371" cy="1077218"/>
            </a:xfrm>
            <a:prstGeom prst="rect">
              <a:avLst/>
            </a:prstGeom>
            <a:noFill/>
          </p:spPr>
          <p:txBody>
            <a:bodyPr wrap="square" rtlCol="0">
              <a:spAutoFit/>
            </a:bodyPr>
            <a:lstStyle/>
            <a:p>
              <a:pPr algn="ctr"/>
              <a:r>
                <a:rPr lang="en-US" sz="3200" b="1">
                  <a:solidFill>
                    <a:schemeClr val="bg1"/>
                  </a:solidFill>
                  <a:latin typeface="Times New Roman" pitchFamily="18" charset="0"/>
                  <a:cs typeface="Times New Roman" pitchFamily="18" charset="0"/>
                </a:rPr>
                <a:t>Hai cạnh bên và hai đường chéo của hình thang cân như thế nào?</a:t>
              </a:r>
            </a:p>
          </p:txBody>
        </p:sp>
      </p:grpSp>
      <p:sp>
        <p:nvSpPr>
          <p:cNvPr id="11" name="TextBox 10"/>
          <p:cNvSpPr txBox="1"/>
          <p:nvPr/>
        </p:nvSpPr>
        <p:spPr>
          <a:xfrm>
            <a:off x="2853559" y="3797174"/>
            <a:ext cx="6290442" cy="1077218"/>
          </a:xfrm>
          <a:prstGeom prst="rect">
            <a:avLst/>
          </a:prstGeom>
          <a:noFill/>
        </p:spPr>
        <p:txBody>
          <a:bodyPr wrap="square" rtlCol="0">
            <a:spAutoFit/>
          </a:bodyPr>
          <a:lstStyle/>
          <a:p>
            <a:r>
              <a:rPr lang="en-US" sz="3200" b="1">
                <a:solidFill>
                  <a:srgbClr val="0000FF"/>
                </a:solidFill>
                <a:latin typeface="Times New Roman" pitchFamily="18" charset="0"/>
                <a:cs typeface="Times New Roman" pitchFamily="18" charset="0"/>
              </a:rPr>
              <a:t>Đáp án</a:t>
            </a:r>
            <a:r>
              <a:rPr lang="en-US" sz="3200">
                <a:solidFill>
                  <a:srgbClr val="0000FF"/>
                </a:solidFill>
                <a:latin typeface="Times New Roman" pitchFamily="18" charset="0"/>
                <a:cs typeface="Times New Roman" pitchFamily="18" charset="0"/>
              </a:rPr>
              <a:t>: </a:t>
            </a:r>
            <a:r>
              <a:rPr lang="en-US" sz="3200">
                <a:solidFill>
                  <a:schemeClr val="bg1"/>
                </a:solidFill>
                <a:latin typeface="Times New Roman" pitchFamily="18" charset="0"/>
                <a:cs typeface="Times New Roman" pitchFamily="18" charset="0"/>
              </a:rPr>
              <a:t>Hai cạnh bên bằng nhau, </a:t>
            </a:r>
          </a:p>
          <a:p>
            <a:r>
              <a:rPr lang="en-US" sz="3200">
                <a:solidFill>
                  <a:schemeClr val="bg1"/>
                </a:solidFill>
                <a:latin typeface="Times New Roman" pitchFamily="18" charset="0"/>
                <a:cs typeface="Times New Roman" pitchFamily="18" charset="0"/>
              </a:rPr>
              <a:t>              hai đường chéo bằng nhau.</a:t>
            </a:r>
          </a:p>
        </p:txBody>
      </p:sp>
    </p:spTree>
    <p:extLst>
      <p:ext uri="{BB962C8B-B14F-4D97-AF65-F5344CB8AC3E}">
        <p14:creationId xmlns:p14="http://schemas.microsoft.com/office/powerpoint/2010/main" val="1002156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action="ppaction://hlinksldjump"/>
            <a:extLst>
              <a:ext uri="{FF2B5EF4-FFF2-40B4-BE49-F238E27FC236}">
                <a16:creationId xmlns:a16="http://schemas.microsoft.com/office/drawing/2014/main" xmlns="" id="{1D6E0EC9-6BBF-42E5-9782-CD06E7F07821}"/>
              </a:ext>
            </a:extLst>
          </p:cNvPr>
          <p:cNvSpPr/>
          <p:nvPr/>
        </p:nvSpPr>
        <p:spPr>
          <a:xfrm>
            <a:off x="6979920" y="6064993"/>
            <a:ext cx="2164080" cy="6400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solidFill>
            </a:endParaRPr>
          </a:p>
        </p:txBody>
      </p:sp>
      <p:sp>
        <p:nvSpPr>
          <p:cNvPr id="7" name="Rectangle 6"/>
          <p:cNvSpPr/>
          <p:nvPr/>
        </p:nvSpPr>
        <p:spPr>
          <a:xfrm flipV="1">
            <a:off x="9301655" y="6243144"/>
            <a:ext cx="2175642" cy="28377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0594428" y="6138565"/>
            <a:ext cx="882966" cy="61485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1174508" y="1205583"/>
            <a:ext cx="9648544" cy="1808006"/>
            <a:chOff x="1174507" y="559197"/>
            <a:chExt cx="9648544" cy="1808006"/>
          </a:xfrm>
        </p:grpSpPr>
        <p:sp>
          <p:nvSpPr>
            <p:cNvPr id="10" name="Cloud 9"/>
            <p:cNvSpPr/>
            <p:nvPr/>
          </p:nvSpPr>
          <p:spPr>
            <a:xfrm>
              <a:off x="1174507" y="559197"/>
              <a:ext cx="9648544" cy="1808006"/>
            </a:xfrm>
            <a:prstGeom prst="cloud">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380593" y="1170812"/>
              <a:ext cx="7236371" cy="584775"/>
            </a:xfrm>
            <a:prstGeom prst="rect">
              <a:avLst/>
            </a:prstGeom>
            <a:noFill/>
          </p:spPr>
          <p:txBody>
            <a:bodyPr wrap="square" rtlCol="0">
              <a:spAutoFit/>
            </a:bodyPr>
            <a:lstStyle/>
            <a:p>
              <a:pPr algn="ctr"/>
              <a:r>
                <a:rPr lang="en-US" sz="3200" b="1">
                  <a:solidFill>
                    <a:schemeClr val="bg1"/>
                  </a:solidFill>
                  <a:latin typeface="Times New Roman" pitchFamily="18" charset="0"/>
                  <a:cs typeface="Times New Roman" pitchFamily="18" charset="0"/>
                </a:rPr>
                <a:t>Cách tính chu vi hình thang cân?</a:t>
              </a:r>
            </a:p>
          </p:txBody>
        </p:sp>
      </p:grpSp>
      <p:sp>
        <p:nvSpPr>
          <p:cNvPr id="3" name="TextBox 2"/>
          <p:cNvSpPr txBox="1"/>
          <p:nvPr/>
        </p:nvSpPr>
        <p:spPr>
          <a:xfrm>
            <a:off x="1918856" y="3803953"/>
            <a:ext cx="8159847" cy="1015663"/>
          </a:xfrm>
          <a:prstGeom prst="rect">
            <a:avLst/>
          </a:prstGeom>
          <a:noFill/>
        </p:spPr>
        <p:txBody>
          <a:bodyPr wrap="square" rtlCol="0">
            <a:spAutoFit/>
          </a:bodyPr>
          <a:lstStyle/>
          <a:p>
            <a:pPr algn="ctr"/>
            <a:r>
              <a:rPr lang="en-US" sz="3000" b="1">
                <a:solidFill>
                  <a:srgbClr val="0000FF"/>
                </a:solidFill>
                <a:latin typeface="Times New Roman" pitchFamily="18" charset="0"/>
                <a:cs typeface="Times New Roman" pitchFamily="18" charset="0"/>
              </a:rPr>
              <a:t>Đáp án: </a:t>
            </a:r>
            <a:r>
              <a:rPr lang="en-US" sz="3000">
                <a:solidFill>
                  <a:schemeClr val="bg1"/>
                </a:solidFill>
                <a:latin typeface="Times New Roman" pitchFamily="18" charset="0"/>
                <a:cs typeface="Times New Roman" pitchFamily="18" charset="0"/>
              </a:rPr>
              <a:t>Chu vi hình thang cân bằng tổng độ dài  các cạnh của hình thang cân đó.</a:t>
            </a:r>
          </a:p>
        </p:txBody>
      </p:sp>
    </p:spTree>
    <p:extLst>
      <p:ext uri="{BB962C8B-B14F-4D97-AF65-F5344CB8AC3E}">
        <p14:creationId xmlns:p14="http://schemas.microsoft.com/office/powerpoint/2010/main" val="135351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flipV="1">
            <a:off x="9301655" y="6243144"/>
            <a:ext cx="2175642" cy="283779"/>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10594428" y="6138565"/>
            <a:ext cx="882966" cy="61485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loud 5"/>
          <p:cNvSpPr/>
          <p:nvPr/>
        </p:nvSpPr>
        <p:spPr>
          <a:xfrm>
            <a:off x="2538249" y="1324304"/>
            <a:ext cx="6763406" cy="1387365"/>
          </a:xfrm>
          <a:prstGeom prst="cloud">
            <a:avLst/>
          </a:prstGeom>
          <a:solidFill>
            <a:srgbClr val="1212F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a:latin typeface="Times New Roman" pitchFamily="18" charset="0"/>
                <a:cs typeface="Times New Roman" pitchFamily="18" charset="0"/>
              </a:rPr>
              <a:t>Cách tính diện tích </a:t>
            </a:r>
          </a:p>
          <a:p>
            <a:pPr algn="ctr"/>
            <a:r>
              <a:rPr lang="en-US" sz="3000" b="1">
                <a:latin typeface="Times New Roman" pitchFamily="18" charset="0"/>
                <a:cs typeface="Times New Roman" pitchFamily="18" charset="0"/>
              </a:rPr>
              <a:t>hình thang cân?</a:t>
            </a:r>
          </a:p>
        </p:txBody>
      </p:sp>
      <p:sp>
        <p:nvSpPr>
          <p:cNvPr id="7" name="Rectangle 6"/>
          <p:cNvSpPr/>
          <p:nvPr/>
        </p:nvSpPr>
        <p:spPr>
          <a:xfrm>
            <a:off x="3048000" y="3452676"/>
            <a:ext cx="6096000" cy="1477328"/>
          </a:xfrm>
          <a:prstGeom prst="rect">
            <a:avLst/>
          </a:prstGeom>
        </p:spPr>
        <p:txBody>
          <a:bodyPr>
            <a:spAutoFit/>
          </a:bodyPr>
          <a:lstStyle/>
          <a:p>
            <a:pPr algn="ctr"/>
            <a:r>
              <a:rPr lang="en-US" sz="3000" b="1">
                <a:solidFill>
                  <a:srgbClr val="0000FF"/>
                </a:solidFill>
                <a:latin typeface="Times New Roman" pitchFamily="18" charset="0"/>
                <a:cs typeface="Times New Roman" pitchFamily="18" charset="0"/>
              </a:rPr>
              <a:t>Đáp án: </a:t>
            </a:r>
            <a:r>
              <a:rPr lang="en-US" sz="3000">
                <a:solidFill>
                  <a:schemeClr val="bg1"/>
                </a:solidFill>
                <a:latin typeface="Times New Roman" pitchFamily="18" charset="0"/>
                <a:cs typeface="Times New Roman" pitchFamily="18" charset="0"/>
              </a:rPr>
              <a:t>Diện tích hình thang cân bằng tổng độ dài  hai cạnh đáy </a:t>
            </a:r>
          </a:p>
          <a:p>
            <a:pPr algn="ctr"/>
            <a:r>
              <a:rPr lang="en-US" sz="3000">
                <a:solidFill>
                  <a:schemeClr val="bg1"/>
                </a:solidFill>
                <a:latin typeface="Times New Roman" pitchFamily="18" charset="0"/>
                <a:cs typeface="Times New Roman" pitchFamily="18" charset="0"/>
              </a:rPr>
              <a:t>nhân với chiều cao rồi chia đôi</a:t>
            </a:r>
          </a:p>
        </p:txBody>
      </p:sp>
      <p:pic>
        <p:nvPicPr>
          <p:cNvPr id="11" name="Picture 10">
            <a:hlinkClick r:id="rId3" action="ppaction://hlinksldjump"/>
          </p:cNvPr>
          <p:cNvPicPr>
            <a:picLocks noChangeAspect="1"/>
          </p:cNvPicPr>
          <p:nvPr/>
        </p:nvPicPr>
        <p:blipFill rotWithShape="1">
          <a:blip r:embed="rId2">
            <a:extLst>
              <a:ext uri="{28A0092B-C50C-407E-A947-70E740481C1C}">
                <a14:useLocalDpi xmlns:a14="http://schemas.microsoft.com/office/drawing/2010/main" val="0"/>
              </a:ext>
            </a:extLst>
          </a:blip>
          <a:srcRect l="57681" t="87135" r="25078" b="2752"/>
          <a:stretch/>
        </p:blipFill>
        <p:spPr>
          <a:xfrm>
            <a:off x="7047185" y="5943600"/>
            <a:ext cx="2096815" cy="726023"/>
          </a:xfrm>
          <a:prstGeom prst="rect">
            <a:avLst/>
          </a:prstGeom>
        </p:spPr>
      </p:pic>
    </p:spTree>
    <p:extLst>
      <p:ext uri="{BB962C8B-B14F-4D97-AF65-F5344CB8AC3E}">
        <p14:creationId xmlns:p14="http://schemas.microsoft.com/office/powerpoint/2010/main" val="1576744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Cloud Callout 27"/>
          <p:cNvSpPr/>
          <p:nvPr/>
        </p:nvSpPr>
        <p:spPr>
          <a:xfrm>
            <a:off x="2358150" y="2274286"/>
            <a:ext cx="7687405" cy="1662674"/>
          </a:xfrm>
          <a:prstGeom prst="cloudCallout">
            <a:avLst>
              <a:gd name="adj1" fmla="val -29793"/>
              <a:gd name="adj2" fmla="val 67276"/>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oogle Shape;31;p4"/>
          <p:cNvGrpSpPr/>
          <p:nvPr/>
        </p:nvGrpSpPr>
        <p:grpSpPr>
          <a:xfrm>
            <a:off x="323090" y="922203"/>
            <a:ext cx="627077" cy="818969"/>
            <a:chOff x="1971675" y="1681163"/>
            <a:chExt cx="1743075" cy="2276475"/>
          </a:xfrm>
        </p:grpSpPr>
        <p:sp>
          <p:nvSpPr>
            <p:cNvPr id="7" name="Google Shape;32;p4"/>
            <p:cNvSpPr/>
            <p:nvPr/>
          </p:nvSpPr>
          <p:spPr>
            <a:xfrm>
              <a:off x="2447925" y="2160588"/>
              <a:ext cx="790575" cy="787400"/>
            </a:xfrm>
            <a:prstGeom prst="ellipse">
              <a:avLst/>
            </a:prstGeom>
            <a:solidFill>
              <a:srgbClr val="F2A60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 name="Google Shape;33;p4"/>
            <p:cNvSpPr/>
            <p:nvPr/>
          </p:nvSpPr>
          <p:spPr>
            <a:xfrm>
              <a:off x="2032000" y="1744663"/>
              <a:ext cx="1624013" cy="2141538"/>
            </a:xfrm>
            <a:custGeom>
              <a:avLst/>
              <a:gdLst/>
              <a:ahLst/>
              <a:cxnLst/>
              <a:rect l="l" t="t" r="r" b="b"/>
              <a:pathLst>
                <a:path w="433" h="571" extrusionOk="0">
                  <a:moveTo>
                    <a:pt x="216" y="0"/>
                  </a:moveTo>
                  <a:cubicBezTo>
                    <a:pt x="97" y="0"/>
                    <a:pt x="0" y="97"/>
                    <a:pt x="0" y="216"/>
                  </a:cubicBezTo>
                  <a:cubicBezTo>
                    <a:pt x="0" y="383"/>
                    <a:pt x="183" y="544"/>
                    <a:pt x="216" y="571"/>
                  </a:cubicBezTo>
                  <a:cubicBezTo>
                    <a:pt x="249" y="543"/>
                    <a:pt x="433" y="377"/>
                    <a:pt x="433" y="216"/>
                  </a:cubicBezTo>
                  <a:cubicBezTo>
                    <a:pt x="433" y="97"/>
                    <a:pt x="336" y="0"/>
                    <a:pt x="216" y="0"/>
                  </a:cubicBezTo>
                  <a:moveTo>
                    <a:pt x="216" y="338"/>
                  </a:moveTo>
                  <a:cubicBezTo>
                    <a:pt x="149" y="338"/>
                    <a:pt x="95" y="283"/>
                    <a:pt x="95" y="216"/>
                  </a:cubicBezTo>
                  <a:cubicBezTo>
                    <a:pt x="95" y="149"/>
                    <a:pt x="149" y="94"/>
                    <a:pt x="216" y="94"/>
                  </a:cubicBezTo>
                  <a:cubicBezTo>
                    <a:pt x="284" y="94"/>
                    <a:pt x="338" y="149"/>
                    <a:pt x="338" y="216"/>
                  </a:cubicBezTo>
                  <a:cubicBezTo>
                    <a:pt x="338" y="283"/>
                    <a:pt x="284" y="338"/>
                    <a:pt x="216" y="338"/>
                  </a:cubicBezTo>
                </a:path>
              </a:pathLst>
            </a:custGeom>
            <a:solidFill>
              <a:srgbClr val="E60C2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 name="Google Shape;34;p4"/>
            <p:cNvSpPr/>
            <p:nvPr/>
          </p:nvSpPr>
          <p:spPr>
            <a:xfrm>
              <a:off x="2814638" y="2551113"/>
              <a:ext cx="841375" cy="1335088"/>
            </a:xfrm>
            <a:custGeom>
              <a:avLst/>
              <a:gdLst/>
              <a:ahLst/>
              <a:cxnLst/>
              <a:rect l="l" t="t" r="r" b="b"/>
              <a:pathLst>
                <a:path w="224" h="356" extrusionOk="0">
                  <a:moveTo>
                    <a:pt x="0" y="350"/>
                  </a:moveTo>
                  <a:cubicBezTo>
                    <a:pt x="3" y="352"/>
                    <a:pt x="5" y="355"/>
                    <a:pt x="7" y="356"/>
                  </a:cubicBezTo>
                  <a:cubicBezTo>
                    <a:pt x="5" y="355"/>
                    <a:pt x="3" y="352"/>
                    <a:pt x="0" y="350"/>
                  </a:cubicBezTo>
                  <a:moveTo>
                    <a:pt x="127" y="23"/>
                  </a:moveTo>
                  <a:cubicBezTo>
                    <a:pt x="127" y="23"/>
                    <a:pt x="127" y="23"/>
                    <a:pt x="127" y="23"/>
                  </a:cubicBezTo>
                  <a:cubicBezTo>
                    <a:pt x="121" y="56"/>
                    <a:pt x="101" y="84"/>
                    <a:pt x="75" y="102"/>
                  </a:cubicBezTo>
                  <a:cubicBezTo>
                    <a:pt x="75" y="102"/>
                    <a:pt x="74" y="102"/>
                    <a:pt x="74" y="102"/>
                  </a:cubicBezTo>
                  <a:cubicBezTo>
                    <a:pt x="102" y="85"/>
                    <a:pt x="121" y="56"/>
                    <a:pt x="127" y="23"/>
                  </a:cubicBezTo>
                  <a:moveTo>
                    <a:pt x="224" y="0"/>
                  </a:moveTo>
                  <a:cubicBezTo>
                    <a:pt x="224" y="0"/>
                    <a:pt x="224" y="0"/>
                    <a:pt x="224" y="0"/>
                  </a:cubicBezTo>
                  <a:cubicBezTo>
                    <a:pt x="224" y="0"/>
                    <a:pt x="224" y="0"/>
                    <a:pt x="224" y="0"/>
                  </a:cubicBezTo>
                </a:path>
              </a:pathLst>
            </a:custGeom>
            <a:solidFill>
              <a:srgbClr val="D1D3D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 name="Google Shape;35;p4"/>
            <p:cNvSpPr/>
            <p:nvPr/>
          </p:nvSpPr>
          <p:spPr>
            <a:xfrm>
              <a:off x="2343150" y="1981201"/>
              <a:ext cx="1312863" cy="1905000"/>
            </a:xfrm>
            <a:custGeom>
              <a:avLst/>
              <a:gdLst/>
              <a:ahLst/>
              <a:cxnLst/>
              <a:rect l="l" t="t" r="r" b="b"/>
              <a:pathLst>
                <a:path w="350" h="508" extrusionOk="0">
                  <a:moveTo>
                    <a:pt x="287" y="0"/>
                  </a:moveTo>
                  <a:cubicBezTo>
                    <a:pt x="288" y="49"/>
                    <a:pt x="282" y="113"/>
                    <a:pt x="253" y="175"/>
                  </a:cubicBezTo>
                  <a:cubicBezTo>
                    <a:pt x="247" y="208"/>
                    <a:pt x="228" y="237"/>
                    <a:pt x="200" y="254"/>
                  </a:cubicBezTo>
                  <a:cubicBezTo>
                    <a:pt x="157" y="302"/>
                    <a:pt x="93" y="342"/>
                    <a:pt x="0" y="366"/>
                  </a:cubicBezTo>
                  <a:cubicBezTo>
                    <a:pt x="47" y="431"/>
                    <a:pt x="102" y="481"/>
                    <a:pt x="126" y="502"/>
                  </a:cubicBezTo>
                  <a:cubicBezTo>
                    <a:pt x="129" y="504"/>
                    <a:pt x="131" y="507"/>
                    <a:pt x="133" y="508"/>
                  </a:cubicBezTo>
                  <a:cubicBezTo>
                    <a:pt x="133" y="508"/>
                    <a:pt x="133" y="508"/>
                    <a:pt x="133" y="508"/>
                  </a:cubicBezTo>
                  <a:cubicBezTo>
                    <a:pt x="166" y="480"/>
                    <a:pt x="350" y="314"/>
                    <a:pt x="350" y="153"/>
                  </a:cubicBezTo>
                  <a:cubicBezTo>
                    <a:pt x="350" y="153"/>
                    <a:pt x="350" y="153"/>
                    <a:pt x="350" y="153"/>
                  </a:cubicBezTo>
                  <a:cubicBezTo>
                    <a:pt x="350" y="153"/>
                    <a:pt x="350" y="152"/>
                    <a:pt x="350" y="152"/>
                  </a:cubicBezTo>
                  <a:cubicBezTo>
                    <a:pt x="350" y="152"/>
                    <a:pt x="350" y="152"/>
                    <a:pt x="350" y="152"/>
                  </a:cubicBezTo>
                  <a:cubicBezTo>
                    <a:pt x="350" y="93"/>
                    <a:pt x="325" y="39"/>
                    <a:pt x="287" y="0"/>
                  </a:cubicBezTo>
                </a:path>
              </a:pathLst>
            </a:custGeom>
            <a:solidFill>
              <a:srgbClr val="BD0A2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 name="Google Shape;36;p4"/>
            <p:cNvSpPr/>
            <p:nvPr/>
          </p:nvSpPr>
          <p:spPr>
            <a:xfrm>
              <a:off x="2166938" y="1876426"/>
              <a:ext cx="468313" cy="385763"/>
            </a:xfrm>
            <a:custGeom>
              <a:avLst/>
              <a:gdLst/>
              <a:ahLst/>
              <a:cxnLst/>
              <a:rect l="l" t="t" r="r" b="b"/>
              <a:pathLst>
                <a:path w="125" h="103" extrusionOk="0">
                  <a:moveTo>
                    <a:pt x="115" y="14"/>
                  </a:moveTo>
                  <a:cubicBezTo>
                    <a:pt x="125" y="27"/>
                    <a:pt x="110" y="56"/>
                    <a:pt x="81" y="77"/>
                  </a:cubicBezTo>
                  <a:cubicBezTo>
                    <a:pt x="52" y="97"/>
                    <a:pt x="20" y="103"/>
                    <a:pt x="10" y="89"/>
                  </a:cubicBezTo>
                  <a:cubicBezTo>
                    <a:pt x="0" y="75"/>
                    <a:pt x="16" y="47"/>
                    <a:pt x="45" y="26"/>
                  </a:cubicBezTo>
                  <a:cubicBezTo>
                    <a:pt x="73" y="5"/>
                    <a:pt x="105" y="0"/>
                    <a:pt x="115" y="1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 name="Google Shape;37;p4"/>
            <p:cNvSpPr/>
            <p:nvPr/>
          </p:nvSpPr>
          <p:spPr>
            <a:xfrm>
              <a:off x="2447925" y="2209801"/>
              <a:ext cx="831850" cy="776288"/>
            </a:xfrm>
            <a:custGeom>
              <a:avLst/>
              <a:gdLst/>
              <a:ahLst/>
              <a:cxnLst/>
              <a:rect l="l" t="t" r="r" b="b"/>
              <a:pathLst>
                <a:path w="222" h="207" extrusionOk="0">
                  <a:moveTo>
                    <a:pt x="175" y="0"/>
                  </a:moveTo>
                  <a:cubicBezTo>
                    <a:pt x="178" y="6"/>
                    <a:pt x="180" y="12"/>
                    <a:pt x="181" y="18"/>
                  </a:cubicBezTo>
                  <a:cubicBezTo>
                    <a:pt x="199" y="37"/>
                    <a:pt x="211" y="63"/>
                    <a:pt x="211" y="92"/>
                  </a:cubicBezTo>
                  <a:cubicBezTo>
                    <a:pt x="211" y="150"/>
                    <a:pt x="164" y="197"/>
                    <a:pt x="105" y="197"/>
                  </a:cubicBezTo>
                  <a:cubicBezTo>
                    <a:pt x="66" y="197"/>
                    <a:pt x="31" y="175"/>
                    <a:pt x="13" y="143"/>
                  </a:cubicBezTo>
                  <a:cubicBezTo>
                    <a:pt x="10" y="141"/>
                    <a:pt x="6" y="139"/>
                    <a:pt x="3" y="137"/>
                  </a:cubicBezTo>
                  <a:cubicBezTo>
                    <a:pt x="2" y="136"/>
                    <a:pt x="2" y="136"/>
                    <a:pt x="2" y="136"/>
                  </a:cubicBezTo>
                  <a:cubicBezTo>
                    <a:pt x="1" y="135"/>
                    <a:pt x="1" y="135"/>
                    <a:pt x="0" y="135"/>
                  </a:cubicBezTo>
                  <a:cubicBezTo>
                    <a:pt x="1" y="136"/>
                    <a:pt x="1" y="137"/>
                    <a:pt x="1" y="137"/>
                  </a:cubicBezTo>
                  <a:cubicBezTo>
                    <a:pt x="2" y="139"/>
                    <a:pt x="3" y="140"/>
                    <a:pt x="3" y="141"/>
                  </a:cubicBezTo>
                  <a:cubicBezTo>
                    <a:pt x="5" y="144"/>
                    <a:pt x="6" y="147"/>
                    <a:pt x="8" y="150"/>
                  </a:cubicBezTo>
                  <a:cubicBezTo>
                    <a:pt x="9" y="151"/>
                    <a:pt x="9" y="153"/>
                    <a:pt x="10" y="154"/>
                  </a:cubicBezTo>
                  <a:cubicBezTo>
                    <a:pt x="12" y="157"/>
                    <a:pt x="14" y="160"/>
                    <a:pt x="16" y="163"/>
                  </a:cubicBezTo>
                  <a:cubicBezTo>
                    <a:pt x="17" y="164"/>
                    <a:pt x="18" y="165"/>
                    <a:pt x="19" y="166"/>
                  </a:cubicBezTo>
                  <a:cubicBezTo>
                    <a:pt x="22" y="169"/>
                    <a:pt x="25" y="172"/>
                    <a:pt x="28" y="175"/>
                  </a:cubicBezTo>
                  <a:cubicBezTo>
                    <a:pt x="29" y="176"/>
                    <a:pt x="30" y="177"/>
                    <a:pt x="31" y="178"/>
                  </a:cubicBezTo>
                  <a:cubicBezTo>
                    <a:pt x="34" y="181"/>
                    <a:pt x="37" y="183"/>
                    <a:pt x="40" y="186"/>
                  </a:cubicBezTo>
                  <a:cubicBezTo>
                    <a:pt x="41" y="186"/>
                    <a:pt x="41" y="186"/>
                    <a:pt x="41" y="187"/>
                  </a:cubicBezTo>
                  <a:cubicBezTo>
                    <a:pt x="46" y="189"/>
                    <a:pt x="50" y="192"/>
                    <a:pt x="55" y="195"/>
                  </a:cubicBezTo>
                  <a:cubicBezTo>
                    <a:pt x="71" y="203"/>
                    <a:pt x="88" y="207"/>
                    <a:pt x="107" y="207"/>
                  </a:cubicBezTo>
                  <a:cubicBezTo>
                    <a:pt x="171" y="207"/>
                    <a:pt x="222" y="156"/>
                    <a:pt x="222" y="92"/>
                  </a:cubicBezTo>
                  <a:cubicBezTo>
                    <a:pt x="222" y="54"/>
                    <a:pt x="204" y="21"/>
                    <a:pt x="175" y="0"/>
                  </a:cubicBezTo>
                </a:path>
              </a:pathLst>
            </a:custGeom>
            <a:solidFill>
              <a:srgbClr val="D1D3D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 name="Google Shape;38;p4"/>
            <p:cNvSpPr/>
            <p:nvPr/>
          </p:nvSpPr>
          <p:spPr>
            <a:xfrm>
              <a:off x="2497138" y="2278063"/>
              <a:ext cx="741363" cy="669925"/>
            </a:xfrm>
            <a:custGeom>
              <a:avLst/>
              <a:gdLst/>
              <a:ahLst/>
              <a:cxnLst/>
              <a:rect l="l" t="t" r="r" b="b"/>
              <a:pathLst>
                <a:path w="198" h="179" extrusionOk="0">
                  <a:moveTo>
                    <a:pt x="168" y="0"/>
                  </a:moveTo>
                  <a:cubicBezTo>
                    <a:pt x="170" y="8"/>
                    <a:pt x="170" y="16"/>
                    <a:pt x="170" y="24"/>
                  </a:cubicBezTo>
                  <a:cubicBezTo>
                    <a:pt x="170" y="88"/>
                    <a:pt x="119" y="139"/>
                    <a:pt x="55" y="139"/>
                  </a:cubicBezTo>
                  <a:cubicBezTo>
                    <a:pt x="37" y="139"/>
                    <a:pt x="19" y="135"/>
                    <a:pt x="3" y="127"/>
                  </a:cubicBezTo>
                  <a:cubicBezTo>
                    <a:pt x="2" y="126"/>
                    <a:pt x="1" y="126"/>
                    <a:pt x="0" y="125"/>
                  </a:cubicBezTo>
                  <a:cubicBezTo>
                    <a:pt x="18" y="157"/>
                    <a:pt x="53" y="179"/>
                    <a:pt x="92" y="179"/>
                  </a:cubicBezTo>
                  <a:cubicBezTo>
                    <a:pt x="151" y="179"/>
                    <a:pt x="198" y="132"/>
                    <a:pt x="198" y="74"/>
                  </a:cubicBezTo>
                  <a:cubicBezTo>
                    <a:pt x="198" y="45"/>
                    <a:pt x="186" y="19"/>
                    <a:pt x="168" y="0"/>
                  </a:cubicBezTo>
                </a:path>
              </a:pathLst>
            </a:custGeom>
            <a:solidFill>
              <a:srgbClr val="C6890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4" name="Google Shape;39;p4"/>
            <p:cNvSpPr/>
            <p:nvPr/>
          </p:nvSpPr>
          <p:spPr>
            <a:xfrm>
              <a:off x="2414588" y="2124076"/>
              <a:ext cx="760413" cy="790575"/>
            </a:xfrm>
            <a:custGeom>
              <a:avLst/>
              <a:gdLst/>
              <a:ahLst/>
              <a:cxnLst/>
              <a:rect l="l" t="t" r="r" b="b"/>
              <a:pathLst>
                <a:path w="203" h="211" extrusionOk="0">
                  <a:moveTo>
                    <a:pt x="49" y="209"/>
                  </a:moveTo>
                  <a:cubicBezTo>
                    <a:pt x="48" y="208"/>
                    <a:pt x="47" y="207"/>
                    <a:pt x="46" y="206"/>
                  </a:cubicBezTo>
                  <a:cubicBezTo>
                    <a:pt x="44" y="203"/>
                    <a:pt x="42" y="200"/>
                    <a:pt x="40" y="197"/>
                  </a:cubicBezTo>
                  <a:cubicBezTo>
                    <a:pt x="39" y="196"/>
                    <a:pt x="38" y="194"/>
                    <a:pt x="37" y="193"/>
                  </a:cubicBezTo>
                  <a:cubicBezTo>
                    <a:pt x="36" y="190"/>
                    <a:pt x="34" y="187"/>
                    <a:pt x="33" y="184"/>
                  </a:cubicBezTo>
                  <a:cubicBezTo>
                    <a:pt x="32" y="183"/>
                    <a:pt x="32" y="182"/>
                    <a:pt x="31" y="180"/>
                  </a:cubicBezTo>
                  <a:cubicBezTo>
                    <a:pt x="29" y="176"/>
                    <a:pt x="28" y="172"/>
                    <a:pt x="26" y="168"/>
                  </a:cubicBezTo>
                  <a:cubicBezTo>
                    <a:pt x="26" y="166"/>
                    <a:pt x="26" y="165"/>
                    <a:pt x="25" y="164"/>
                  </a:cubicBezTo>
                  <a:cubicBezTo>
                    <a:pt x="25" y="160"/>
                    <a:pt x="24" y="157"/>
                    <a:pt x="23" y="153"/>
                  </a:cubicBezTo>
                  <a:cubicBezTo>
                    <a:pt x="23" y="152"/>
                    <a:pt x="23" y="151"/>
                    <a:pt x="23" y="149"/>
                  </a:cubicBezTo>
                  <a:cubicBezTo>
                    <a:pt x="22" y="144"/>
                    <a:pt x="22" y="140"/>
                    <a:pt x="22" y="135"/>
                  </a:cubicBezTo>
                  <a:cubicBezTo>
                    <a:pt x="22" y="130"/>
                    <a:pt x="22" y="125"/>
                    <a:pt x="23" y="120"/>
                  </a:cubicBezTo>
                  <a:cubicBezTo>
                    <a:pt x="23" y="119"/>
                    <a:pt x="23" y="117"/>
                    <a:pt x="23" y="116"/>
                  </a:cubicBezTo>
                  <a:cubicBezTo>
                    <a:pt x="24" y="112"/>
                    <a:pt x="25" y="109"/>
                    <a:pt x="25" y="106"/>
                  </a:cubicBezTo>
                  <a:cubicBezTo>
                    <a:pt x="26" y="104"/>
                    <a:pt x="26" y="103"/>
                    <a:pt x="26" y="102"/>
                  </a:cubicBezTo>
                  <a:cubicBezTo>
                    <a:pt x="28" y="97"/>
                    <a:pt x="29" y="93"/>
                    <a:pt x="31" y="89"/>
                  </a:cubicBezTo>
                  <a:cubicBezTo>
                    <a:pt x="32" y="88"/>
                    <a:pt x="32" y="86"/>
                    <a:pt x="33" y="85"/>
                  </a:cubicBezTo>
                  <a:cubicBezTo>
                    <a:pt x="34" y="82"/>
                    <a:pt x="36" y="79"/>
                    <a:pt x="37" y="77"/>
                  </a:cubicBezTo>
                  <a:cubicBezTo>
                    <a:pt x="38" y="75"/>
                    <a:pt x="39" y="73"/>
                    <a:pt x="40" y="72"/>
                  </a:cubicBezTo>
                  <a:cubicBezTo>
                    <a:pt x="42" y="69"/>
                    <a:pt x="44" y="66"/>
                    <a:pt x="46" y="64"/>
                  </a:cubicBezTo>
                  <a:cubicBezTo>
                    <a:pt x="47" y="62"/>
                    <a:pt x="48" y="61"/>
                    <a:pt x="49" y="60"/>
                  </a:cubicBezTo>
                  <a:cubicBezTo>
                    <a:pt x="51" y="57"/>
                    <a:pt x="54" y="54"/>
                    <a:pt x="57" y="51"/>
                  </a:cubicBezTo>
                  <a:cubicBezTo>
                    <a:pt x="58" y="50"/>
                    <a:pt x="59" y="49"/>
                    <a:pt x="60" y="48"/>
                  </a:cubicBezTo>
                  <a:cubicBezTo>
                    <a:pt x="64" y="45"/>
                    <a:pt x="67" y="43"/>
                    <a:pt x="70" y="40"/>
                  </a:cubicBezTo>
                  <a:cubicBezTo>
                    <a:pt x="71" y="39"/>
                    <a:pt x="71" y="39"/>
                    <a:pt x="71" y="39"/>
                  </a:cubicBezTo>
                  <a:cubicBezTo>
                    <a:pt x="76" y="37"/>
                    <a:pt x="80" y="34"/>
                    <a:pt x="85" y="31"/>
                  </a:cubicBezTo>
                  <a:cubicBezTo>
                    <a:pt x="101" y="23"/>
                    <a:pt x="119" y="19"/>
                    <a:pt x="138" y="19"/>
                  </a:cubicBezTo>
                  <a:cubicBezTo>
                    <a:pt x="162" y="19"/>
                    <a:pt x="184" y="26"/>
                    <a:pt x="203" y="39"/>
                  </a:cubicBezTo>
                  <a:cubicBezTo>
                    <a:pt x="182" y="15"/>
                    <a:pt x="151" y="0"/>
                    <a:pt x="116" y="0"/>
                  </a:cubicBezTo>
                  <a:cubicBezTo>
                    <a:pt x="97" y="0"/>
                    <a:pt x="79" y="4"/>
                    <a:pt x="64" y="13"/>
                  </a:cubicBezTo>
                  <a:cubicBezTo>
                    <a:pt x="59" y="15"/>
                    <a:pt x="54" y="18"/>
                    <a:pt x="50" y="21"/>
                  </a:cubicBezTo>
                  <a:cubicBezTo>
                    <a:pt x="49" y="21"/>
                    <a:pt x="49" y="21"/>
                    <a:pt x="49" y="21"/>
                  </a:cubicBezTo>
                  <a:cubicBezTo>
                    <a:pt x="46" y="24"/>
                    <a:pt x="42" y="27"/>
                    <a:pt x="39" y="29"/>
                  </a:cubicBezTo>
                  <a:cubicBezTo>
                    <a:pt x="38" y="30"/>
                    <a:pt x="37" y="31"/>
                    <a:pt x="36" y="32"/>
                  </a:cubicBezTo>
                  <a:cubicBezTo>
                    <a:pt x="33" y="35"/>
                    <a:pt x="30" y="38"/>
                    <a:pt x="27" y="41"/>
                  </a:cubicBezTo>
                  <a:cubicBezTo>
                    <a:pt x="26" y="42"/>
                    <a:pt x="26" y="44"/>
                    <a:pt x="25" y="45"/>
                  </a:cubicBezTo>
                  <a:cubicBezTo>
                    <a:pt x="23" y="47"/>
                    <a:pt x="21" y="50"/>
                    <a:pt x="19" y="53"/>
                  </a:cubicBezTo>
                  <a:cubicBezTo>
                    <a:pt x="18" y="55"/>
                    <a:pt x="17" y="56"/>
                    <a:pt x="16" y="58"/>
                  </a:cubicBezTo>
                  <a:cubicBezTo>
                    <a:pt x="14" y="60"/>
                    <a:pt x="13" y="63"/>
                    <a:pt x="12" y="66"/>
                  </a:cubicBezTo>
                  <a:cubicBezTo>
                    <a:pt x="11" y="67"/>
                    <a:pt x="10" y="69"/>
                    <a:pt x="10" y="70"/>
                  </a:cubicBezTo>
                  <a:cubicBezTo>
                    <a:pt x="8" y="74"/>
                    <a:pt x="6" y="78"/>
                    <a:pt x="5" y="83"/>
                  </a:cubicBezTo>
                  <a:cubicBezTo>
                    <a:pt x="5" y="84"/>
                    <a:pt x="4" y="85"/>
                    <a:pt x="4" y="87"/>
                  </a:cubicBezTo>
                  <a:cubicBezTo>
                    <a:pt x="3" y="90"/>
                    <a:pt x="3" y="94"/>
                    <a:pt x="2" y="97"/>
                  </a:cubicBezTo>
                  <a:cubicBezTo>
                    <a:pt x="2" y="98"/>
                    <a:pt x="1" y="100"/>
                    <a:pt x="1" y="101"/>
                  </a:cubicBezTo>
                  <a:cubicBezTo>
                    <a:pt x="1" y="106"/>
                    <a:pt x="0" y="111"/>
                    <a:pt x="0" y="116"/>
                  </a:cubicBezTo>
                  <a:cubicBezTo>
                    <a:pt x="0" y="121"/>
                    <a:pt x="1" y="125"/>
                    <a:pt x="1" y="130"/>
                  </a:cubicBezTo>
                  <a:cubicBezTo>
                    <a:pt x="1" y="132"/>
                    <a:pt x="2" y="133"/>
                    <a:pt x="2" y="134"/>
                  </a:cubicBezTo>
                  <a:cubicBezTo>
                    <a:pt x="3" y="138"/>
                    <a:pt x="3" y="141"/>
                    <a:pt x="4" y="145"/>
                  </a:cubicBezTo>
                  <a:cubicBezTo>
                    <a:pt x="4" y="146"/>
                    <a:pt x="5" y="148"/>
                    <a:pt x="5" y="149"/>
                  </a:cubicBezTo>
                  <a:cubicBezTo>
                    <a:pt x="6" y="153"/>
                    <a:pt x="8" y="157"/>
                    <a:pt x="10" y="161"/>
                  </a:cubicBezTo>
                  <a:cubicBezTo>
                    <a:pt x="10" y="163"/>
                    <a:pt x="11" y="164"/>
                    <a:pt x="12" y="165"/>
                  </a:cubicBezTo>
                  <a:cubicBezTo>
                    <a:pt x="13" y="168"/>
                    <a:pt x="14" y="171"/>
                    <a:pt x="16" y="174"/>
                  </a:cubicBezTo>
                  <a:cubicBezTo>
                    <a:pt x="17" y="175"/>
                    <a:pt x="18" y="177"/>
                    <a:pt x="19" y="179"/>
                  </a:cubicBezTo>
                  <a:cubicBezTo>
                    <a:pt x="21" y="181"/>
                    <a:pt x="23" y="184"/>
                    <a:pt x="25" y="187"/>
                  </a:cubicBezTo>
                  <a:cubicBezTo>
                    <a:pt x="26" y="188"/>
                    <a:pt x="27" y="189"/>
                    <a:pt x="27" y="190"/>
                  </a:cubicBezTo>
                  <a:cubicBezTo>
                    <a:pt x="30" y="193"/>
                    <a:pt x="33" y="197"/>
                    <a:pt x="36" y="199"/>
                  </a:cubicBezTo>
                  <a:cubicBezTo>
                    <a:pt x="37" y="200"/>
                    <a:pt x="38" y="201"/>
                    <a:pt x="39" y="202"/>
                  </a:cubicBezTo>
                  <a:cubicBezTo>
                    <a:pt x="42" y="205"/>
                    <a:pt x="46" y="208"/>
                    <a:pt x="49" y="210"/>
                  </a:cubicBezTo>
                  <a:cubicBezTo>
                    <a:pt x="49" y="210"/>
                    <a:pt x="50" y="211"/>
                    <a:pt x="50" y="211"/>
                  </a:cubicBezTo>
                  <a:cubicBezTo>
                    <a:pt x="51" y="211"/>
                    <a:pt x="51" y="211"/>
                    <a:pt x="51" y="211"/>
                  </a:cubicBezTo>
                  <a:cubicBezTo>
                    <a:pt x="50" y="211"/>
                    <a:pt x="49" y="210"/>
                    <a:pt x="49" y="209"/>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5" name="Google Shape;40;p4"/>
            <p:cNvSpPr/>
            <p:nvPr/>
          </p:nvSpPr>
          <p:spPr>
            <a:xfrm>
              <a:off x="2597150" y="2171701"/>
              <a:ext cx="241300" cy="200025"/>
            </a:xfrm>
            <a:custGeom>
              <a:avLst/>
              <a:gdLst/>
              <a:ahLst/>
              <a:cxnLst/>
              <a:rect l="l" t="t" r="r" b="b"/>
              <a:pathLst>
                <a:path w="64" h="53" extrusionOk="0">
                  <a:moveTo>
                    <a:pt x="59" y="7"/>
                  </a:moveTo>
                  <a:cubicBezTo>
                    <a:pt x="64" y="15"/>
                    <a:pt x="56" y="29"/>
                    <a:pt x="42" y="40"/>
                  </a:cubicBezTo>
                  <a:cubicBezTo>
                    <a:pt x="27" y="50"/>
                    <a:pt x="11" y="53"/>
                    <a:pt x="5" y="46"/>
                  </a:cubicBezTo>
                  <a:cubicBezTo>
                    <a:pt x="0" y="39"/>
                    <a:pt x="8" y="25"/>
                    <a:pt x="23" y="14"/>
                  </a:cubicBezTo>
                  <a:cubicBezTo>
                    <a:pt x="38" y="3"/>
                    <a:pt x="54" y="0"/>
                    <a:pt x="59" y="7"/>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 name="Google Shape;41;p4"/>
            <p:cNvSpPr/>
            <p:nvPr/>
          </p:nvSpPr>
          <p:spPr>
            <a:xfrm>
              <a:off x="2032000" y="1722438"/>
              <a:ext cx="1200150" cy="2163763"/>
            </a:xfrm>
            <a:custGeom>
              <a:avLst/>
              <a:gdLst/>
              <a:ahLst/>
              <a:cxnLst/>
              <a:rect l="l" t="t" r="r" b="b"/>
              <a:pathLst>
                <a:path w="320" h="577" extrusionOk="0">
                  <a:moveTo>
                    <a:pt x="25" y="216"/>
                  </a:moveTo>
                  <a:cubicBezTo>
                    <a:pt x="27" y="46"/>
                    <a:pt x="214" y="0"/>
                    <a:pt x="320" y="32"/>
                  </a:cubicBezTo>
                  <a:cubicBezTo>
                    <a:pt x="289" y="15"/>
                    <a:pt x="254" y="6"/>
                    <a:pt x="216" y="6"/>
                  </a:cubicBezTo>
                  <a:cubicBezTo>
                    <a:pt x="97" y="6"/>
                    <a:pt x="0" y="103"/>
                    <a:pt x="0" y="222"/>
                  </a:cubicBezTo>
                  <a:cubicBezTo>
                    <a:pt x="0" y="389"/>
                    <a:pt x="183" y="550"/>
                    <a:pt x="216" y="577"/>
                  </a:cubicBezTo>
                  <a:cubicBezTo>
                    <a:pt x="216" y="577"/>
                    <a:pt x="23" y="412"/>
                    <a:pt x="25" y="216"/>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 name="Google Shape;42;p4"/>
            <p:cNvSpPr/>
            <p:nvPr/>
          </p:nvSpPr>
          <p:spPr>
            <a:xfrm>
              <a:off x="2387600" y="2097088"/>
              <a:ext cx="911225" cy="915988"/>
            </a:xfrm>
            <a:custGeom>
              <a:avLst/>
              <a:gdLst/>
              <a:ahLst/>
              <a:cxnLst/>
              <a:rect l="l" t="t" r="r" b="b"/>
              <a:pathLst>
                <a:path w="243" h="244" extrusionOk="0">
                  <a:moveTo>
                    <a:pt x="121" y="0"/>
                  </a:moveTo>
                  <a:cubicBezTo>
                    <a:pt x="54" y="0"/>
                    <a:pt x="0" y="55"/>
                    <a:pt x="0" y="122"/>
                  </a:cubicBezTo>
                  <a:cubicBezTo>
                    <a:pt x="0" y="189"/>
                    <a:pt x="54" y="244"/>
                    <a:pt x="121" y="244"/>
                  </a:cubicBezTo>
                  <a:cubicBezTo>
                    <a:pt x="189" y="244"/>
                    <a:pt x="243" y="189"/>
                    <a:pt x="243" y="122"/>
                  </a:cubicBezTo>
                  <a:cubicBezTo>
                    <a:pt x="243" y="55"/>
                    <a:pt x="189" y="0"/>
                    <a:pt x="121" y="0"/>
                  </a:cubicBezTo>
                  <a:close/>
                  <a:moveTo>
                    <a:pt x="121" y="227"/>
                  </a:moveTo>
                  <a:cubicBezTo>
                    <a:pt x="63" y="227"/>
                    <a:pt x="16" y="180"/>
                    <a:pt x="16" y="122"/>
                  </a:cubicBezTo>
                  <a:cubicBezTo>
                    <a:pt x="16" y="64"/>
                    <a:pt x="63" y="17"/>
                    <a:pt x="121" y="17"/>
                  </a:cubicBezTo>
                  <a:cubicBezTo>
                    <a:pt x="180" y="17"/>
                    <a:pt x="227" y="64"/>
                    <a:pt x="227" y="122"/>
                  </a:cubicBezTo>
                  <a:cubicBezTo>
                    <a:pt x="227" y="180"/>
                    <a:pt x="180" y="227"/>
                    <a:pt x="121" y="227"/>
                  </a:cubicBezTo>
                  <a:close/>
                </a:path>
              </a:pathLst>
            </a:custGeom>
            <a:solidFill>
              <a:srgbClr val="231F2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 name="Google Shape;43;p4"/>
            <p:cNvSpPr/>
            <p:nvPr/>
          </p:nvSpPr>
          <p:spPr>
            <a:xfrm>
              <a:off x="1971675" y="1681163"/>
              <a:ext cx="1743075" cy="2276475"/>
            </a:xfrm>
            <a:custGeom>
              <a:avLst/>
              <a:gdLst/>
              <a:ahLst/>
              <a:cxnLst/>
              <a:rect l="l" t="t" r="r" b="b"/>
              <a:pathLst>
                <a:path w="465" h="607" extrusionOk="0">
                  <a:moveTo>
                    <a:pt x="232" y="0"/>
                  </a:moveTo>
                  <a:cubicBezTo>
                    <a:pt x="104" y="0"/>
                    <a:pt x="0" y="105"/>
                    <a:pt x="0" y="233"/>
                  </a:cubicBezTo>
                  <a:cubicBezTo>
                    <a:pt x="0" y="424"/>
                    <a:pt x="218" y="598"/>
                    <a:pt x="227" y="605"/>
                  </a:cubicBezTo>
                  <a:cubicBezTo>
                    <a:pt x="229" y="606"/>
                    <a:pt x="231" y="607"/>
                    <a:pt x="232" y="607"/>
                  </a:cubicBezTo>
                  <a:cubicBezTo>
                    <a:pt x="234" y="607"/>
                    <a:pt x="236" y="606"/>
                    <a:pt x="238" y="605"/>
                  </a:cubicBezTo>
                  <a:cubicBezTo>
                    <a:pt x="247" y="597"/>
                    <a:pt x="465" y="416"/>
                    <a:pt x="465" y="233"/>
                  </a:cubicBezTo>
                  <a:cubicBezTo>
                    <a:pt x="465" y="105"/>
                    <a:pt x="361" y="0"/>
                    <a:pt x="232" y="0"/>
                  </a:cubicBezTo>
                  <a:close/>
                  <a:moveTo>
                    <a:pt x="232" y="588"/>
                  </a:moveTo>
                  <a:cubicBezTo>
                    <a:pt x="199" y="561"/>
                    <a:pt x="16" y="400"/>
                    <a:pt x="16" y="233"/>
                  </a:cubicBezTo>
                  <a:cubicBezTo>
                    <a:pt x="16" y="114"/>
                    <a:pt x="113" y="17"/>
                    <a:pt x="232" y="17"/>
                  </a:cubicBezTo>
                  <a:cubicBezTo>
                    <a:pt x="352" y="17"/>
                    <a:pt x="449" y="114"/>
                    <a:pt x="449" y="233"/>
                  </a:cubicBezTo>
                  <a:cubicBezTo>
                    <a:pt x="449" y="394"/>
                    <a:pt x="265" y="560"/>
                    <a:pt x="232" y="588"/>
                  </a:cubicBezTo>
                  <a:close/>
                </a:path>
              </a:pathLst>
            </a:custGeom>
            <a:solidFill>
              <a:srgbClr val="231F2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pic>
        <p:nvPicPr>
          <p:cNvPr id="19" name="Google Shape;144;p4" descr="图片包含 文字&#10;&#10;描述已自动生成"/>
          <p:cNvPicPr preferRelativeResize="0"/>
          <p:nvPr/>
        </p:nvPicPr>
        <p:blipFill rotWithShape="1">
          <a:blip r:embed="rId3">
            <a:alphaModFix/>
          </a:blip>
          <a:srcRect l="9996" t="51778" r="5996" b="1999"/>
          <a:stretch/>
        </p:blipFill>
        <p:spPr>
          <a:xfrm>
            <a:off x="-245383" y="2711606"/>
            <a:ext cx="5166254" cy="4264210"/>
          </a:xfrm>
          <a:prstGeom prst="rect">
            <a:avLst/>
          </a:prstGeom>
          <a:noFill/>
          <a:ln>
            <a:noFill/>
          </a:ln>
        </p:spPr>
      </p:pic>
      <p:sp>
        <p:nvSpPr>
          <p:cNvPr id="20" name="TextBox 19"/>
          <p:cNvSpPr txBox="1"/>
          <p:nvPr/>
        </p:nvSpPr>
        <p:spPr>
          <a:xfrm>
            <a:off x="4298489" y="974647"/>
            <a:ext cx="3890809" cy="707886"/>
          </a:xfrm>
          <a:prstGeom prst="rect">
            <a:avLst/>
          </a:prstGeom>
          <a:noFill/>
        </p:spPr>
        <p:txBody>
          <a:bodyPr wrap="none" rtlCol="0">
            <a:spAutoFit/>
          </a:bodyPr>
          <a:lstStyle/>
          <a:p>
            <a:r>
              <a:rPr lang="en-US" sz="4000">
                <a:latin typeface="+mn-lt"/>
                <a:cs typeface="Times New Roman" panose="02020603050405020304" pitchFamily="18" charset="0"/>
              </a:rPr>
              <a:t> </a:t>
            </a:r>
            <a:r>
              <a:rPr lang="en-US" sz="4000">
                <a:solidFill>
                  <a:srgbClr val="FF0000"/>
                </a:solidFill>
                <a:latin typeface="Times New Roman" pitchFamily="18" charset="0"/>
                <a:cs typeface="Times New Roman" pitchFamily="18" charset="0"/>
              </a:rPr>
              <a:t>Hoạt động nhóm</a:t>
            </a:r>
          </a:p>
        </p:txBody>
      </p:sp>
      <p:sp>
        <p:nvSpPr>
          <p:cNvPr id="22" name="TextBox 21"/>
          <p:cNvSpPr txBox="1"/>
          <p:nvPr/>
        </p:nvSpPr>
        <p:spPr>
          <a:xfrm>
            <a:off x="1780041" y="1715472"/>
            <a:ext cx="10814367" cy="553998"/>
          </a:xfrm>
          <a:prstGeom prst="rect">
            <a:avLst/>
          </a:prstGeom>
          <a:noFill/>
        </p:spPr>
        <p:txBody>
          <a:bodyPr wrap="square" rtlCol="0">
            <a:spAutoFit/>
          </a:bodyPr>
          <a:lstStyle/>
          <a:p>
            <a:r>
              <a:rPr lang="en-US" sz="3000">
                <a:latin typeface="Times New Roman" pitchFamily="18" charset="0"/>
                <a:cs typeface="Times New Roman" pitchFamily="18" charset="0"/>
              </a:rPr>
              <a:t>Hoạt động nhóm đôi trong 3 phút thực hiện nhiệm vụ sau:</a:t>
            </a:r>
          </a:p>
        </p:txBody>
      </p:sp>
      <p:sp>
        <p:nvSpPr>
          <p:cNvPr id="23" name="TextBox 22"/>
          <p:cNvSpPr txBox="1"/>
          <p:nvPr/>
        </p:nvSpPr>
        <p:spPr>
          <a:xfrm>
            <a:off x="3002490" y="2518961"/>
            <a:ext cx="6482809" cy="1015663"/>
          </a:xfrm>
          <a:prstGeom prst="rect">
            <a:avLst/>
          </a:prstGeom>
          <a:noFill/>
        </p:spPr>
        <p:txBody>
          <a:bodyPr wrap="square" rtlCol="0">
            <a:spAutoFit/>
          </a:bodyPr>
          <a:lstStyle/>
          <a:p>
            <a:pPr algn="ctr"/>
            <a:r>
              <a:rPr lang="en-US" sz="3000">
                <a:latin typeface="Times New Roman" pitchFamily="18" charset="0"/>
                <a:cs typeface="Times New Roman" pitchFamily="18" charset="0"/>
              </a:rPr>
              <a:t>Cắt một lần để tạo ra hình thang cân từ hình tam giác đều và hình lục giác đều. </a:t>
            </a:r>
          </a:p>
        </p:txBody>
      </p:sp>
      <p:grpSp>
        <p:nvGrpSpPr>
          <p:cNvPr id="32" name="Group 31"/>
          <p:cNvGrpSpPr/>
          <p:nvPr/>
        </p:nvGrpSpPr>
        <p:grpSpPr>
          <a:xfrm>
            <a:off x="0" y="-6312"/>
            <a:ext cx="12192000" cy="830997"/>
            <a:chOff x="0" y="-6312"/>
            <a:chExt cx="12192000" cy="830997"/>
          </a:xfrm>
        </p:grpSpPr>
        <p:sp>
          <p:nvSpPr>
            <p:cNvPr id="31" name="Round Diagonal Corner Rectangle 30"/>
            <p:cNvSpPr/>
            <p:nvPr/>
          </p:nvSpPr>
          <p:spPr>
            <a:xfrm>
              <a:off x="0" y="0"/>
              <a:ext cx="12192000" cy="786991"/>
            </a:xfrm>
            <a:prstGeom prst="round2Diag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2367123" y="-6312"/>
              <a:ext cx="7486473" cy="830997"/>
            </a:xfrm>
            <a:prstGeom prst="rect">
              <a:avLst/>
            </a:prstGeom>
            <a:noFill/>
          </p:spPr>
          <p:txBody>
            <a:bodyPr wrap="none" rtlCol="0">
              <a:spAutoFit/>
            </a:bodyPr>
            <a:lstStyle/>
            <a:p>
              <a:r>
                <a:rPr lang="en-US" sz="4000">
                  <a:latin typeface="+mn-lt"/>
                  <a:cs typeface="Times New Roman" panose="02020603050405020304" pitchFamily="18" charset="0"/>
                </a:rPr>
                <a:t> </a:t>
              </a:r>
              <a:r>
                <a:rPr lang="en-US" sz="4800" b="1">
                  <a:solidFill>
                    <a:srgbClr val="FF0000"/>
                  </a:solidFill>
                  <a:latin typeface="Times New Roman" pitchFamily="18" charset="0"/>
                  <a:cs typeface="Times New Roman" pitchFamily="18" charset="0"/>
                </a:rPr>
                <a:t>Bài 4. HÌNH THANG CÂN</a:t>
              </a:r>
            </a:p>
          </p:txBody>
        </p:sp>
      </p:grpSp>
    </p:spTree>
    <p:extLst>
      <p:ext uri="{BB962C8B-B14F-4D97-AF65-F5344CB8AC3E}">
        <p14:creationId xmlns:p14="http://schemas.microsoft.com/office/powerpoint/2010/main" val="739627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oogle Shape;31;p4"/>
          <p:cNvGrpSpPr/>
          <p:nvPr/>
        </p:nvGrpSpPr>
        <p:grpSpPr>
          <a:xfrm>
            <a:off x="85788" y="917754"/>
            <a:ext cx="627077" cy="818969"/>
            <a:chOff x="1971675" y="1681163"/>
            <a:chExt cx="1743075" cy="2276475"/>
          </a:xfrm>
        </p:grpSpPr>
        <p:sp>
          <p:nvSpPr>
            <p:cNvPr id="7" name="Google Shape;32;p4"/>
            <p:cNvSpPr/>
            <p:nvPr/>
          </p:nvSpPr>
          <p:spPr>
            <a:xfrm>
              <a:off x="2447925" y="2160588"/>
              <a:ext cx="790575" cy="787400"/>
            </a:xfrm>
            <a:prstGeom prst="ellipse">
              <a:avLst/>
            </a:prstGeom>
            <a:solidFill>
              <a:srgbClr val="F2A60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 name="Google Shape;33;p4"/>
            <p:cNvSpPr/>
            <p:nvPr/>
          </p:nvSpPr>
          <p:spPr>
            <a:xfrm>
              <a:off x="2032000" y="1744663"/>
              <a:ext cx="1624013" cy="2141538"/>
            </a:xfrm>
            <a:custGeom>
              <a:avLst/>
              <a:gdLst/>
              <a:ahLst/>
              <a:cxnLst/>
              <a:rect l="l" t="t" r="r" b="b"/>
              <a:pathLst>
                <a:path w="433" h="571" extrusionOk="0">
                  <a:moveTo>
                    <a:pt x="216" y="0"/>
                  </a:moveTo>
                  <a:cubicBezTo>
                    <a:pt x="97" y="0"/>
                    <a:pt x="0" y="97"/>
                    <a:pt x="0" y="216"/>
                  </a:cubicBezTo>
                  <a:cubicBezTo>
                    <a:pt x="0" y="383"/>
                    <a:pt x="183" y="544"/>
                    <a:pt x="216" y="571"/>
                  </a:cubicBezTo>
                  <a:cubicBezTo>
                    <a:pt x="249" y="543"/>
                    <a:pt x="433" y="377"/>
                    <a:pt x="433" y="216"/>
                  </a:cubicBezTo>
                  <a:cubicBezTo>
                    <a:pt x="433" y="97"/>
                    <a:pt x="336" y="0"/>
                    <a:pt x="216" y="0"/>
                  </a:cubicBezTo>
                  <a:moveTo>
                    <a:pt x="216" y="338"/>
                  </a:moveTo>
                  <a:cubicBezTo>
                    <a:pt x="149" y="338"/>
                    <a:pt x="95" y="283"/>
                    <a:pt x="95" y="216"/>
                  </a:cubicBezTo>
                  <a:cubicBezTo>
                    <a:pt x="95" y="149"/>
                    <a:pt x="149" y="94"/>
                    <a:pt x="216" y="94"/>
                  </a:cubicBezTo>
                  <a:cubicBezTo>
                    <a:pt x="284" y="94"/>
                    <a:pt x="338" y="149"/>
                    <a:pt x="338" y="216"/>
                  </a:cubicBezTo>
                  <a:cubicBezTo>
                    <a:pt x="338" y="283"/>
                    <a:pt x="284" y="338"/>
                    <a:pt x="216" y="338"/>
                  </a:cubicBezTo>
                </a:path>
              </a:pathLst>
            </a:custGeom>
            <a:solidFill>
              <a:srgbClr val="E60C2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 name="Google Shape;34;p4"/>
            <p:cNvSpPr/>
            <p:nvPr/>
          </p:nvSpPr>
          <p:spPr>
            <a:xfrm>
              <a:off x="2814638" y="2551113"/>
              <a:ext cx="841375" cy="1335088"/>
            </a:xfrm>
            <a:custGeom>
              <a:avLst/>
              <a:gdLst/>
              <a:ahLst/>
              <a:cxnLst/>
              <a:rect l="l" t="t" r="r" b="b"/>
              <a:pathLst>
                <a:path w="224" h="356" extrusionOk="0">
                  <a:moveTo>
                    <a:pt x="0" y="350"/>
                  </a:moveTo>
                  <a:cubicBezTo>
                    <a:pt x="3" y="352"/>
                    <a:pt x="5" y="355"/>
                    <a:pt x="7" y="356"/>
                  </a:cubicBezTo>
                  <a:cubicBezTo>
                    <a:pt x="5" y="355"/>
                    <a:pt x="3" y="352"/>
                    <a:pt x="0" y="350"/>
                  </a:cubicBezTo>
                  <a:moveTo>
                    <a:pt x="127" y="23"/>
                  </a:moveTo>
                  <a:cubicBezTo>
                    <a:pt x="127" y="23"/>
                    <a:pt x="127" y="23"/>
                    <a:pt x="127" y="23"/>
                  </a:cubicBezTo>
                  <a:cubicBezTo>
                    <a:pt x="121" y="56"/>
                    <a:pt x="101" y="84"/>
                    <a:pt x="75" y="102"/>
                  </a:cubicBezTo>
                  <a:cubicBezTo>
                    <a:pt x="75" y="102"/>
                    <a:pt x="74" y="102"/>
                    <a:pt x="74" y="102"/>
                  </a:cubicBezTo>
                  <a:cubicBezTo>
                    <a:pt x="102" y="85"/>
                    <a:pt x="121" y="56"/>
                    <a:pt x="127" y="23"/>
                  </a:cubicBezTo>
                  <a:moveTo>
                    <a:pt x="224" y="0"/>
                  </a:moveTo>
                  <a:cubicBezTo>
                    <a:pt x="224" y="0"/>
                    <a:pt x="224" y="0"/>
                    <a:pt x="224" y="0"/>
                  </a:cubicBezTo>
                  <a:cubicBezTo>
                    <a:pt x="224" y="0"/>
                    <a:pt x="224" y="0"/>
                    <a:pt x="224" y="0"/>
                  </a:cubicBezTo>
                </a:path>
              </a:pathLst>
            </a:custGeom>
            <a:solidFill>
              <a:srgbClr val="D1D3D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 name="Google Shape;35;p4"/>
            <p:cNvSpPr/>
            <p:nvPr/>
          </p:nvSpPr>
          <p:spPr>
            <a:xfrm>
              <a:off x="2343150" y="1981201"/>
              <a:ext cx="1312863" cy="1905000"/>
            </a:xfrm>
            <a:custGeom>
              <a:avLst/>
              <a:gdLst/>
              <a:ahLst/>
              <a:cxnLst/>
              <a:rect l="l" t="t" r="r" b="b"/>
              <a:pathLst>
                <a:path w="350" h="508" extrusionOk="0">
                  <a:moveTo>
                    <a:pt x="287" y="0"/>
                  </a:moveTo>
                  <a:cubicBezTo>
                    <a:pt x="288" y="49"/>
                    <a:pt x="282" y="113"/>
                    <a:pt x="253" y="175"/>
                  </a:cubicBezTo>
                  <a:cubicBezTo>
                    <a:pt x="247" y="208"/>
                    <a:pt x="228" y="237"/>
                    <a:pt x="200" y="254"/>
                  </a:cubicBezTo>
                  <a:cubicBezTo>
                    <a:pt x="157" y="302"/>
                    <a:pt x="93" y="342"/>
                    <a:pt x="0" y="366"/>
                  </a:cubicBezTo>
                  <a:cubicBezTo>
                    <a:pt x="47" y="431"/>
                    <a:pt x="102" y="481"/>
                    <a:pt x="126" y="502"/>
                  </a:cubicBezTo>
                  <a:cubicBezTo>
                    <a:pt x="129" y="504"/>
                    <a:pt x="131" y="507"/>
                    <a:pt x="133" y="508"/>
                  </a:cubicBezTo>
                  <a:cubicBezTo>
                    <a:pt x="133" y="508"/>
                    <a:pt x="133" y="508"/>
                    <a:pt x="133" y="508"/>
                  </a:cubicBezTo>
                  <a:cubicBezTo>
                    <a:pt x="166" y="480"/>
                    <a:pt x="350" y="314"/>
                    <a:pt x="350" y="153"/>
                  </a:cubicBezTo>
                  <a:cubicBezTo>
                    <a:pt x="350" y="153"/>
                    <a:pt x="350" y="153"/>
                    <a:pt x="350" y="153"/>
                  </a:cubicBezTo>
                  <a:cubicBezTo>
                    <a:pt x="350" y="153"/>
                    <a:pt x="350" y="152"/>
                    <a:pt x="350" y="152"/>
                  </a:cubicBezTo>
                  <a:cubicBezTo>
                    <a:pt x="350" y="152"/>
                    <a:pt x="350" y="152"/>
                    <a:pt x="350" y="152"/>
                  </a:cubicBezTo>
                  <a:cubicBezTo>
                    <a:pt x="350" y="93"/>
                    <a:pt x="325" y="39"/>
                    <a:pt x="287" y="0"/>
                  </a:cubicBezTo>
                </a:path>
              </a:pathLst>
            </a:custGeom>
            <a:solidFill>
              <a:srgbClr val="BD0A2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 name="Google Shape;36;p4"/>
            <p:cNvSpPr/>
            <p:nvPr/>
          </p:nvSpPr>
          <p:spPr>
            <a:xfrm>
              <a:off x="2166938" y="1876426"/>
              <a:ext cx="468313" cy="385763"/>
            </a:xfrm>
            <a:custGeom>
              <a:avLst/>
              <a:gdLst/>
              <a:ahLst/>
              <a:cxnLst/>
              <a:rect l="l" t="t" r="r" b="b"/>
              <a:pathLst>
                <a:path w="125" h="103" extrusionOk="0">
                  <a:moveTo>
                    <a:pt x="115" y="14"/>
                  </a:moveTo>
                  <a:cubicBezTo>
                    <a:pt x="125" y="27"/>
                    <a:pt x="110" y="56"/>
                    <a:pt x="81" y="77"/>
                  </a:cubicBezTo>
                  <a:cubicBezTo>
                    <a:pt x="52" y="97"/>
                    <a:pt x="20" y="103"/>
                    <a:pt x="10" y="89"/>
                  </a:cubicBezTo>
                  <a:cubicBezTo>
                    <a:pt x="0" y="75"/>
                    <a:pt x="16" y="47"/>
                    <a:pt x="45" y="26"/>
                  </a:cubicBezTo>
                  <a:cubicBezTo>
                    <a:pt x="73" y="5"/>
                    <a:pt x="105" y="0"/>
                    <a:pt x="115" y="14"/>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 name="Google Shape;37;p4"/>
            <p:cNvSpPr/>
            <p:nvPr/>
          </p:nvSpPr>
          <p:spPr>
            <a:xfrm>
              <a:off x="2447925" y="2209801"/>
              <a:ext cx="831850" cy="776288"/>
            </a:xfrm>
            <a:custGeom>
              <a:avLst/>
              <a:gdLst/>
              <a:ahLst/>
              <a:cxnLst/>
              <a:rect l="l" t="t" r="r" b="b"/>
              <a:pathLst>
                <a:path w="222" h="207" extrusionOk="0">
                  <a:moveTo>
                    <a:pt x="175" y="0"/>
                  </a:moveTo>
                  <a:cubicBezTo>
                    <a:pt x="178" y="6"/>
                    <a:pt x="180" y="12"/>
                    <a:pt x="181" y="18"/>
                  </a:cubicBezTo>
                  <a:cubicBezTo>
                    <a:pt x="199" y="37"/>
                    <a:pt x="211" y="63"/>
                    <a:pt x="211" y="92"/>
                  </a:cubicBezTo>
                  <a:cubicBezTo>
                    <a:pt x="211" y="150"/>
                    <a:pt x="164" y="197"/>
                    <a:pt x="105" y="197"/>
                  </a:cubicBezTo>
                  <a:cubicBezTo>
                    <a:pt x="66" y="197"/>
                    <a:pt x="31" y="175"/>
                    <a:pt x="13" y="143"/>
                  </a:cubicBezTo>
                  <a:cubicBezTo>
                    <a:pt x="10" y="141"/>
                    <a:pt x="6" y="139"/>
                    <a:pt x="3" y="137"/>
                  </a:cubicBezTo>
                  <a:cubicBezTo>
                    <a:pt x="2" y="136"/>
                    <a:pt x="2" y="136"/>
                    <a:pt x="2" y="136"/>
                  </a:cubicBezTo>
                  <a:cubicBezTo>
                    <a:pt x="1" y="135"/>
                    <a:pt x="1" y="135"/>
                    <a:pt x="0" y="135"/>
                  </a:cubicBezTo>
                  <a:cubicBezTo>
                    <a:pt x="1" y="136"/>
                    <a:pt x="1" y="137"/>
                    <a:pt x="1" y="137"/>
                  </a:cubicBezTo>
                  <a:cubicBezTo>
                    <a:pt x="2" y="139"/>
                    <a:pt x="3" y="140"/>
                    <a:pt x="3" y="141"/>
                  </a:cubicBezTo>
                  <a:cubicBezTo>
                    <a:pt x="5" y="144"/>
                    <a:pt x="6" y="147"/>
                    <a:pt x="8" y="150"/>
                  </a:cubicBezTo>
                  <a:cubicBezTo>
                    <a:pt x="9" y="151"/>
                    <a:pt x="9" y="153"/>
                    <a:pt x="10" y="154"/>
                  </a:cubicBezTo>
                  <a:cubicBezTo>
                    <a:pt x="12" y="157"/>
                    <a:pt x="14" y="160"/>
                    <a:pt x="16" y="163"/>
                  </a:cubicBezTo>
                  <a:cubicBezTo>
                    <a:pt x="17" y="164"/>
                    <a:pt x="18" y="165"/>
                    <a:pt x="19" y="166"/>
                  </a:cubicBezTo>
                  <a:cubicBezTo>
                    <a:pt x="22" y="169"/>
                    <a:pt x="25" y="172"/>
                    <a:pt x="28" y="175"/>
                  </a:cubicBezTo>
                  <a:cubicBezTo>
                    <a:pt x="29" y="176"/>
                    <a:pt x="30" y="177"/>
                    <a:pt x="31" y="178"/>
                  </a:cubicBezTo>
                  <a:cubicBezTo>
                    <a:pt x="34" y="181"/>
                    <a:pt x="37" y="183"/>
                    <a:pt x="40" y="186"/>
                  </a:cubicBezTo>
                  <a:cubicBezTo>
                    <a:pt x="41" y="186"/>
                    <a:pt x="41" y="186"/>
                    <a:pt x="41" y="187"/>
                  </a:cubicBezTo>
                  <a:cubicBezTo>
                    <a:pt x="46" y="189"/>
                    <a:pt x="50" y="192"/>
                    <a:pt x="55" y="195"/>
                  </a:cubicBezTo>
                  <a:cubicBezTo>
                    <a:pt x="71" y="203"/>
                    <a:pt x="88" y="207"/>
                    <a:pt x="107" y="207"/>
                  </a:cubicBezTo>
                  <a:cubicBezTo>
                    <a:pt x="171" y="207"/>
                    <a:pt x="222" y="156"/>
                    <a:pt x="222" y="92"/>
                  </a:cubicBezTo>
                  <a:cubicBezTo>
                    <a:pt x="222" y="54"/>
                    <a:pt x="204" y="21"/>
                    <a:pt x="175" y="0"/>
                  </a:cubicBezTo>
                </a:path>
              </a:pathLst>
            </a:custGeom>
            <a:solidFill>
              <a:srgbClr val="D1D3D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 name="Google Shape;38;p4"/>
            <p:cNvSpPr/>
            <p:nvPr/>
          </p:nvSpPr>
          <p:spPr>
            <a:xfrm>
              <a:off x="2497138" y="2278063"/>
              <a:ext cx="741363" cy="669925"/>
            </a:xfrm>
            <a:custGeom>
              <a:avLst/>
              <a:gdLst/>
              <a:ahLst/>
              <a:cxnLst/>
              <a:rect l="l" t="t" r="r" b="b"/>
              <a:pathLst>
                <a:path w="198" h="179" extrusionOk="0">
                  <a:moveTo>
                    <a:pt x="168" y="0"/>
                  </a:moveTo>
                  <a:cubicBezTo>
                    <a:pt x="170" y="8"/>
                    <a:pt x="170" y="16"/>
                    <a:pt x="170" y="24"/>
                  </a:cubicBezTo>
                  <a:cubicBezTo>
                    <a:pt x="170" y="88"/>
                    <a:pt x="119" y="139"/>
                    <a:pt x="55" y="139"/>
                  </a:cubicBezTo>
                  <a:cubicBezTo>
                    <a:pt x="37" y="139"/>
                    <a:pt x="19" y="135"/>
                    <a:pt x="3" y="127"/>
                  </a:cubicBezTo>
                  <a:cubicBezTo>
                    <a:pt x="2" y="126"/>
                    <a:pt x="1" y="126"/>
                    <a:pt x="0" y="125"/>
                  </a:cubicBezTo>
                  <a:cubicBezTo>
                    <a:pt x="18" y="157"/>
                    <a:pt x="53" y="179"/>
                    <a:pt x="92" y="179"/>
                  </a:cubicBezTo>
                  <a:cubicBezTo>
                    <a:pt x="151" y="179"/>
                    <a:pt x="198" y="132"/>
                    <a:pt x="198" y="74"/>
                  </a:cubicBezTo>
                  <a:cubicBezTo>
                    <a:pt x="198" y="45"/>
                    <a:pt x="186" y="19"/>
                    <a:pt x="168" y="0"/>
                  </a:cubicBezTo>
                </a:path>
              </a:pathLst>
            </a:custGeom>
            <a:solidFill>
              <a:srgbClr val="C6890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4" name="Google Shape;39;p4"/>
            <p:cNvSpPr/>
            <p:nvPr/>
          </p:nvSpPr>
          <p:spPr>
            <a:xfrm>
              <a:off x="2414588" y="2124076"/>
              <a:ext cx="760413" cy="790575"/>
            </a:xfrm>
            <a:custGeom>
              <a:avLst/>
              <a:gdLst/>
              <a:ahLst/>
              <a:cxnLst/>
              <a:rect l="l" t="t" r="r" b="b"/>
              <a:pathLst>
                <a:path w="203" h="211" extrusionOk="0">
                  <a:moveTo>
                    <a:pt x="49" y="209"/>
                  </a:moveTo>
                  <a:cubicBezTo>
                    <a:pt x="48" y="208"/>
                    <a:pt x="47" y="207"/>
                    <a:pt x="46" y="206"/>
                  </a:cubicBezTo>
                  <a:cubicBezTo>
                    <a:pt x="44" y="203"/>
                    <a:pt x="42" y="200"/>
                    <a:pt x="40" y="197"/>
                  </a:cubicBezTo>
                  <a:cubicBezTo>
                    <a:pt x="39" y="196"/>
                    <a:pt x="38" y="194"/>
                    <a:pt x="37" y="193"/>
                  </a:cubicBezTo>
                  <a:cubicBezTo>
                    <a:pt x="36" y="190"/>
                    <a:pt x="34" y="187"/>
                    <a:pt x="33" y="184"/>
                  </a:cubicBezTo>
                  <a:cubicBezTo>
                    <a:pt x="32" y="183"/>
                    <a:pt x="32" y="182"/>
                    <a:pt x="31" y="180"/>
                  </a:cubicBezTo>
                  <a:cubicBezTo>
                    <a:pt x="29" y="176"/>
                    <a:pt x="28" y="172"/>
                    <a:pt x="26" y="168"/>
                  </a:cubicBezTo>
                  <a:cubicBezTo>
                    <a:pt x="26" y="166"/>
                    <a:pt x="26" y="165"/>
                    <a:pt x="25" y="164"/>
                  </a:cubicBezTo>
                  <a:cubicBezTo>
                    <a:pt x="25" y="160"/>
                    <a:pt x="24" y="157"/>
                    <a:pt x="23" y="153"/>
                  </a:cubicBezTo>
                  <a:cubicBezTo>
                    <a:pt x="23" y="152"/>
                    <a:pt x="23" y="151"/>
                    <a:pt x="23" y="149"/>
                  </a:cubicBezTo>
                  <a:cubicBezTo>
                    <a:pt x="22" y="144"/>
                    <a:pt x="22" y="140"/>
                    <a:pt x="22" y="135"/>
                  </a:cubicBezTo>
                  <a:cubicBezTo>
                    <a:pt x="22" y="130"/>
                    <a:pt x="22" y="125"/>
                    <a:pt x="23" y="120"/>
                  </a:cubicBezTo>
                  <a:cubicBezTo>
                    <a:pt x="23" y="119"/>
                    <a:pt x="23" y="117"/>
                    <a:pt x="23" y="116"/>
                  </a:cubicBezTo>
                  <a:cubicBezTo>
                    <a:pt x="24" y="112"/>
                    <a:pt x="25" y="109"/>
                    <a:pt x="25" y="106"/>
                  </a:cubicBezTo>
                  <a:cubicBezTo>
                    <a:pt x="26" y="104"/>
                    <a:pt x="26" y="103"/>
                    <a:pt x="26" y="102"/>
                  </a:cubicBezTo>
                  <a:cubicBezTo>
                    <a:pt x="28" y="97"/>
                    <a:pt x="29" y="93"/>
                    <a:pt x="31" y="89"/>
                  </a:cubicBezTo>
                  <a:cubicBezTo>
                    <a:pt x="32" y="88"/>
                    <a:pt x="32" y="86"/>
                    <a:pt x="33" y="85"/>
                  </a:cubicBezTo>
                  <a:cubicBezTo>
                    <a:pt x="34" y="82"/>
                    <a:pt x="36" y="79"/>
                    <a:pt x="37" y="77"/>
                  </a:cubicBezTo>
                  <a:cubicBezTo>
                    <a:pt x="38" y="75"/>
                    <a:pt x="39" y="73"/>
                    <a:pt x="40" y="72"/>
                  </a:cubicBezTo>
                  <a:cubicBezTo>
                    <a:pt x="42" y="69"/>
                    <a:pt x="44" y="66"/>
                    <a:pt x="46" y="64"/>
                  </a:cubicBezTo>
                  <a:cubicBezTo>
                    <a:pt x="47" y="62"/>
                    <a:pt x="48" y="61"/>
                    <a:pt x="49" y="60"/>
                  </a:cubicBezTo>
                  <a:cubicBezTo>
                    <a:pt x="51" y="57"/>
                    <a:pt x="54" y="54"/>
                    <a:pt x="57" y="51"/>
                  </a:cubicBezTo>
                  <a:cubicBezTo>
                    <a:pt x="58" y="50"/>
                    <a:pt x="59" y="49"/>
                    <a:pt x="60" y="48"/>
                  </a:cubicBezTo>
                  <a:cubicBezTo>
                    <a:pt x="64" y="45"/>
                    <a:pt x="67" y="43"/>
                    <a:pt x="70" y="40"/>
                  </a:cubicBezTo>
                  <a:cubicBezTo>
                    <a:pt x="71" y="39"/>
                    <a:pt x="71" y="39"/>
                    <a:pt x="71" y="39"/>
                  </a:cubicBezTo>
                  <a:cubicBezTo>
                    <a:pt x="76" y="37"/>
                    <a:pt x="80" y="34"/>
                    <a:pt x="85" y="31"/>
                  </a:cubicBezTo>
                  <a:cubicBezTo>
                    <a:pt x="101" y="23"/>
                    <a:pt x="119" y="19"/>
                    <a:pt x="138" y="19"/>
                  </a:cubicBezTo>
                  <a:cubicBezTo>
                    <a:pt x="162" y="19"/>
                    <a:pt x="184" y="26"/>
                    <a:pt x="203" y="39"/>
                  </a:cubicBezTo>
                  <a:cubicBezTo>
                    <a:pt x="182" y="15"/>
                    <a:pt x="151" y="0"/>
                    <a:pt x="116" y="0"/>
                  </a:cubicBezTo>
                  <a:cubicBezTo>
                    <a:pt x="97" y="0"/>
                    <a:pt x="79" y="4"/>
                    <a:pt x="64" y="13"/>
                  </a:cubicBezTo>
                  <a:cubicBezTo>
                    <a:pt x="59" y="15"/>
                    <a:pt x="54" y="18"/>
                    <a:pt x="50" y="21"/>
                  </a:cubicBezTo>
                  <a:cubicBezTo>
                    <a:pt x="49" y="21"/>
                    <a:pt x="49" y="21"/>
                    <a:pt x="49" y="21"/>
                  </a:cubicBezTo>
                  <a:cubicBezTo>
                    <a:pt x="46" y="24"/>
                    <a:pt x="42" y="27"/>
                    <a:pt x="39" y="29"/>
                  </a:cubicBezTo>
                  <a:cubicBezTo>
                    <a:pt x="38" y="30"/>
                    <a:pt x="37" y="31"/>
                    <a:pt x="36" y="32"/>
                  </a:cubicBezTo>
                  <a:cubicBezTo>
                    <a:pt x="33" y="35"/>
                    <a:pt x="30" y="38"/>
                    <a:pt x="27" y="41"/>
                  </a:cubicBezTo>
                  <a:cubicBezTo>
                    <a:pt x="26" y="42"/>
                    <a:pt x="26" y="44"/>
                    <a:pt x="25" y="45"/>
                  </a:cubicBezTo>
                  <a:cubicBezTo>
                    <a:pt x="23" y="47"/>
                    <a:pt x="21" y="50"/>
                    <a:pt x="19" y="53"/>
                  </a:cubicBezTo>
                  <a:cubicBezTo>
                    <a:pt x="18" y="55"/>
                    <a:pt x="17" y="56"/>
                    <a:pt x="16" y="58"/>
                  </a:cubicBezTo>
                  <a:cubicBezTo>
                    <a:pt x="14" y="60"/>
                    <a:pt x="13" y="63"/>
                    <a:pt x="12" y="66"/>
                  </a:cubicBezTo>
                  <a:cubicBezTo>
                    <a:pt x="11" y="67"/>
                    <a:pt x="10" y="69"/>
                    <a:pt x="10" y="70"/>
                  </a:cubicBezTo>
                  <a:cubicBezTo>
                    <a:pt x="8" y="74"/>
                    <a:pt x="6" y="78"/>
                    <a:pt x="5" y="83"/>
                  </a:cubicBezTo>
                  <a:cubicBezTo>
                    <a:pt x="5" y="84"/>
                    <a:pt x="4" y="85"/>
                    <a:pt x="4" y="87"/>
                  </a:cubicBezTo>
                  <a:cubicBezTo>
                    <a:pt x="3" y="90"/>
                    <a:pt x="3" y="94"/>
                    <a:pt x="2" y="97"/>
                  </a:cubicBezTo>
                  <a:cubicBezTo>
                    <a:pt x="2" y="98"/>
                    <a:pt x="1" y="100"/>
                    <a:pt x="1" y="101"/>
                  </a:cubicBezTo>
                  <a:cubicBezTo>
                    <a:pt x="1" y="106"/>
                    <a:pt x="0" y="111"/>
                    <a:pt x="0" y="116"/>
                  </a:cubicBezTo>
                  <a:cubicBezTo>
                    <a:pt x="0" y="121"/>
                    <a:pt x="1" y="125"/>
                    <a:pt x="1" y="130"/>
                  </a:cubicBezTo>
                  <a:cubicBezTo>
                    <a:pt x="1" y="132"/>
                    <a:pt x="2" y="133"/>
                    <a:pt x="2" y="134"/>
                  </a:cubicBezTo>
                  <a:cubicBezTo>
                    <a:pt x="3" y="138"/>
                    <a:pt x="3" y="141"/>
                    <a:pt x="4" y="145"/>
                  </a:cubicBezTo>
                  <a:cubicBezTo>
                    <a:pt x="4" y="146"/>
                    <a:pt x="5" y="148"/>
                    <a:pt x="5" y="149"/>
                  </a:cubicBezTo>
                  <a:cubicBezTo>
                    <a:pt x="6" y="153"/>
                    <a:pt x="8" y="157"/>
                    <a:pt x="10" y="161"/>
                  </a:cubicBezTo>
                  <a:cubicBezTo>
                    <a:pt x="10" y="163"/>
                    <a:pt x="11" y="164"/>
                    <a:pt x="12" y="165"/>
                  </a:cubicBezTo>
                  <a:cubicBezTo>
                    <a:pt x="13" y="168"/>
                    <a:pt x="14" y="171"/>
                    <a:pt x="16" y="174"/>
                  </a:cubicBezTo>
                  <a:cubicBezTo>
                    <a:pt x="17" y="175"/>
                    <a:pt x="18" y="177"/>
                    <a:pt x="19" y="179"/>
                  </a:cubicBezTo>
                  <a:cubicBezTo>
                    <a:pt x="21" y="181"/>
                    <a:pt x="23" y="184"/>
                    <a:pt x="25" y="187"/>
                  </a:cubicBezTo>
                  <a:cubicBezTo>
                    <a:pt x="26" y="188"/>
                    <a:pt x="27" y="189"/>
                    <a:pt x="27" y="190"/>
                  </a:cubicBezTo>
                  <a:cubicBezTo>
                    <a:pt x="30" y="193"/>
                    <a:pt x="33" y="197"/>
                    <a:pt x="36" y="199"/>
                  </a:cubicBezTo>
                  <a:cubicBezTo>
                    <a:pt x="37" y="200"/>
                    <a:pt x="38" y="201"/>
                    <a:pt x="39" y="202"/>
                  </a:cubicBezTo>
                  <a:cubicBezTo>
                    <a:pt x="42" y="205"/>
                    <a:pt x="46" y="208"/>
                    <a:pt x="49" y="210"/>
                  </a:cubicBezTo>
                  <a:cubicBezTo>
                    <a:pt x="49" y="210"/>
                    <a:pt x="50" y="211"/>
                    <a:pt x="50" y="211"/>
                  </a:cubicBezTo>
                  <a:cubicBezTo>
                    <a:pt x="51" y="211"/>
                    <a:pt x="51" y="211"/>
                    <a:pt x="51" y="211"/>
                  </a:cubicBezTo>
                  <a:cubicBezTo>
                    <a:pt x="50" y="211"/>
                    <a:pt x="49" y="210"/>
                    <a:pt x="49" y="209"/>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5" name="Google Shape;40;p4"/>
            <p:cNvSpPr/>
            <p:nvPr/>
          </p:nvSpPr>
          <p:spPr>
            <a:xfrm>
              <a:off x="2597150" y="2171701"/>
              <a:ext cx="241300" cy="200025"/>
            </a:xfrm>
            <a:custGeom>
              <a:avLst/>
              <a:gdLst/>
              <a:ahLst/>
              <a:cxnLst/>
              <a:rect l="l" t="t" r="r" b="b"/>
              <a:pathLst>
                <a:path w="64" h="53" extrusionOk="0">
                  <a:moveTo>
                    <a:pt x="59" y="7"/>
                  </a:moveTo>
                  <a:cubicBezTo>
                    <a:pt x="64" y="15"/>
                    <a:pt x="56" y="29"/>
                    <a:pt x="42" y="40"/>
                  </a:cubicBezTo>
                  <a:cubicBezTo>
                    <a:pt x="27" y="50"/>
                    <a:pt x="11" y="53"/>
                    <a:pt x="5" y="46"/>
                  </a:cubicBezTo>
                  <a:cubicBezTo>
                    <a:pt x="0" y="39"/>
                    <a:pt x="8" y="25"/>
                    <a:pt x="23" y="14"/>
                  </a:cubicBezTo>
                  <a:cubicBezTo>
                    <a:pt x="38" y="3"/>
                    <a:pt x="54" y="0"/>
                    <a:pt x="59" y="7"/>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 name="Google Shape;41;p4"/>
            <p:cNvSpPr/>
            <p:nvPr/>
          </p:nvSpPr>
          <p:spPr>
            <a:xfrm>
              <a:off x="2032000" y="1722438"/>
              <a:ext cx="1200150" cy="2163763"/>
            </a:xfrm>
            <a:custGeom>
              <a:avLst/>
              <a:gdLst/>
              <a:ahLst/>
              <a:cxnLst/>
              <a:rect l="l" t="t" r="r" b="b"/>
              <a:pathLst>
                <a:path w="320" h="577" extrusionOk="0">
                  <a:moveTo>
                    <a:pt x="25" y="216"/>
                  </a:moveTo>
                  <a:cubicBezTo>
                    <a:pt x="27" y="46"/>
                    <a:pt x="214" y="0"/>
                    <a:pt x="320" y="32"/>
                  </a:cubicBezTo>
                  <a:cubicBezTo>
                    <a:pt x="289" y="15"/>
                    <a:pt x="254" y="6"/>
                    <a:pt x="216" y="6"/>
                  </a:cubicBezTo>
                  <a:cubicBezTo>
                    <a:pt x="97" y="6"/>
                    <a:pt x="0" y="103"/>
                    <a:pt x="0" y="222"/>
                  </a:cubicBezTo>
                  <a:cubicBezTo>
                    <a:pt x="0" y="389"/>
                    <a:pt x="183" y="550"/>
                    <a:pt x="216" y="577"/>
                  </a:cubicBezTo>
                  <a:cubicBezTo>
                    <a:pt x="216" y="577"/>
                    <a:pt x="23" y="412"/>
                    <a:pt x="25" y="216"/>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7" name="Google Shape;42;p4"/>
            <p:cNvSpPr/>
            <p:nvPr/>
          </p:nvSpPr>
          <p:spPr>
            <a:xfrm>
              <a:off x="2387600" y="2097088"/>
              <a:ext cx="911225" cy="915988"/>
            </a:xfrm>
            <a:custGeom>
              <a:avLst/>
              <a:gdLst/>
              <a:ahLst/>
              <a:cxnLst/>
              <a:rect l="l" t="t" r="r" b="b"/>
              <a:pathLst>
                <a:path w="243" h="244" extrusionOk="0">
                  <a:moveTo>
                    <a:pt x="121" y="0"/>
                  </a:moveTo>
                  <a:cubicBezTo>
                    <a:pt x="54" y="0"/>
                    <a:pt x="0" y="55"/>
                    <a:pt x="0" y="122"/>
                  </a:cubicBezTo>
                  <a:cubicBezTo>
                    <a:pt x="0" y="189"/>
                    <a:pt x="54" y="244"/>
                    <a:pt x="121" y="244"/>
                  </a:cubicBezTo>
                  <a:cubicBezTo>
                    <a:pt x="189" y="244"/>
                    <a:pt x="243" y="189"/>
                    <a:pt x="243" y="122"/>
                  </a:cubicBezTo>
                  <a:cubicBezTo>
                    <a:pt x="243" y="55"/>
                    <a:pt x="189" y="0"/>
                    <a:pt x="121" y="0"/>
                  </a:cubicBezTo>
                  <a:close/>
                  <a:moveTo>
                    <a:pt x="121" y="227"/>
                  </a:moveTo>
                  <a:cubicBezTo>
                    <a:pt x="63" y="227"/>
                    <a:pt x="16" y="180"/>
                    <a:pt x="16" y="122"/>
                  </a:cubicBezTo>
                  <a:cubicBezTo>
                    <a:pt x="16" y="64"/>
                    <a:pt x="63" y="17"/>
                    <a:pt x="121" y="17"/>
                  </a:cubicBezTo>
                  <a:cubicBezTo>
                    <a:pt x="180" y="17"/>
                    <a:pt x="227" y="64"/>
                    <a:pt x="227" y="122"/>
                  </a:cubicBezTo>
                  <a:cubicBezTo>
                    <a:pt x="227" y="180"/>
                    <a:pt x="180" y="227"/>
                    <a:pt x="121" y="227"/>
                  </a:cubicBezTo>
                  <a:close/>
                </a:path>
              </a:pathLst>
            </a:custGeom>
            <a:solidFill>
              <a:srgbClr val="231F2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 name="Google Shape;43;p4"/>
            <p:cNvSpPr/>
            <p:nvPr/>
          </p:nvSpPr>
          <p:spPr>
            <a:xfrm>
              <a:off x="1971675" y="1681163"/>
              <a:ext cx="1743075" cy="2276475"/>
            </a:xfrm>
            <a:custGeom>
              <a:avLst/>
              <a:gdLst/>
              <a:ahLst/>
              <a:cxnLst/>
              <a:rect l="l" t="t" r="r" b="b"/>
              <a:pathLst>
                <a:path w="465" h="607" extrusionOk="0">
                  <a:moveTo>
                    <a:pt x="232" y="0"/>
                  </a:moveTo>
                  <a:cubicBezTo>
                    <a:pt x="104" y="0"/>
                    <a:pt x="0" y="105"/>
                    <a:pt x="0" y="233"/>
                  </a:cubicBezTo>
                  <a:cubicBezTo>
                    <a:pt x="0" y="424"/>
                    <a:pt x="218" y="598"/>
                    <a:pt x="227" y="605"/>
                  </a:cubicBezTo>
                  <a:cubicBezTo>
                    <a:pt x="229" y="606"/>
                    <a:pt x="231" y="607"/>
                    <a:pt x="232" y="607"/>
                  </a:cubicBezTo>
                  <a:cubicBezTo>
                    <a:pt x="234" y="607"/>
                    <a:pt x="236" y="606"/>
                    <a:pt x="238" y="605"/>
                  </a:cubicBezTo>
                  <a:cubicBezTo>
                    <a:pt x="247" y="597"/>
                    <a:pt x="465" y="416"/>
                    <a:pt x="465" y="233"/>
                  </a:cubicBezTo>
                  <a:cubicBezTo>
                    <a:pt x="465" y="105"/>
                    <a:pt x="361" y="0"/>
                    <a:pt x="232" y="0"/>
                  </a:cubicBezTo>
                  <a:close/>
                  <a:moveTo>
                    <a:pt x="232" y="588"/>
                  </a:moveTo>
                  <a:cubicBezTo>
                    <a:pt x="199" y="561"/>
                    <a:pt x="16" y="400"/>
                    <a:pt x="16" y="233"/>
                  </a:cubicBezTo>
                  <a:cubicBezTo>
                    <a:pt x="16" y="114"/>
                    <a:pt x="113" y="17"/>
                    <a:pt x="232" y="17"/>
                  </a:cubicBezTo>
                  <a:cubicBezTo>
                    <a:pt x="352" y="17"/>
                    <a:pt x="449" y="114"/>
                    <a:pt x="449" y="233"/>
                  </a:cubicBezTo>
                  <a:cubicBezTo>
                    <a:pt x="449" y="394"/>
                    <a:pt x="265" y="560"/>
                    <a:pt x="232" y="588"/>
                  </a:cubicBezTo>
                  <a:close/>
                </a:path>
              </a:pathLst>
            </a:custGeom>
            <a:solidFill>
              <a:srgbClr val="231F2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20" name="TextBox 19"/>
          <p:cNvSpPr txBox="1"/>
          <p:nvPr/>
        </p:nvSpPr>
        <p:spPr>
          <a:xfrm>
            <a:off x="712865" y="908481"/>
            <a:ext cx="3929281" cy="646331"/>
          </a:xfrm>
          <a:prstGeom prst="rect">
            <a:avLst/>
          </a:prstGeom>
          <a:noFill/>
        </p:spPr>
        <p:txBody>
          <a:bodyPr wrap="none" rtlCol="0">
            <a:spAutoFit/>
          </a:bodyPr>
          <a:lstStyle/>
          <a:p>
            <a:r>
              <a:rPr lang="en-US" sz="3600">
                <a:solidFill>
                  <a:srgbClr val="FF0000"/>
                </a:solidFill>
                <a:latin typeface="Times New Roman" pitchFamily="18" charset="0"/>
                <a:cs typeface="Times New Roman" pitchFamily="18" charset="0"/>
              </a:rPr>
              <a:t>Bài tập 2. SGK. 106</a:t>
            </a:r>
          </a:p>
        </p:txBody>
      </p:sp>
      <p:sp>
        <p:nvSpPr>
          <p:cNvPr id="22" name="TextBox 21"/>
          <p:cNvSpPr txBox="1"/>
          <p:nvPr/>
        </p:nvSpPr>
        <p:spPr>
          <a:xfrm>
            <a:off x="294818" y="1561940"/>
            <a:ext cx="11704182" cy="1477328"/>
          </a:xfrm>
          <a:prstGeom prst="rect">
            <a:avLst/>
          </a:prstGeom>
          <a:noFill/>
        </p:spPr>
        <p:txBody>
          <a:bodyPr wrap="square" rtlCol="0">
            <a:spAutoFit/>
          </a:bodyPr>
          <a:lstStyle/>
          <a:p>
            <a:r>
              <a:rPr lang="en-US" sz="3000">
                <a:latin typeface="Times New Roman" pitchFamily="18" charset="0"/>
                <a:cs typeface="Times New Roman" pitchFamily="18" charset="0"/>
              </a:rPr>
              <a:t>Cho hình thang cân ABCD có độ dài đáy AB = 4 cm. </a:t>
            </a:r>
          </a:p>
          <a:p>
            <a:r>
              <a:rPr lang="en-US" sz="3000">
                <a:latin typeface="Times New Roman" pitchFamily="18" charset="0"/>
                <a:cs typeface="Times New Roman" pitchFamily="18" charset="0"/>
              </a:rPr>
              <a:t>Độ dài đáy CD gấp đôi độ dài đáy AB. Độ dài chiều cao AH = 3cm. </a:t>
            </a:r>
          </a:p>
          <a:p>
            <a:r>
              <a:rPr lang="en-US" sz="3000">
                <a:latin typeface="Times New Roman" pitchFamily="18" charset="0"/>
                <a:cs typeface="Times New Roman" pitchFamily="18" charset="0"/>
              </a:rPr>
              <a:t>Tính diện tích hình thang cân ABCD.</a:t>
            </a:r>
          </a:p>
        </p:txBody>
      </p:sp>
      <p:sp>
        <p:nvSpPr>
          <p:cNvPr id="23" name="TextBox 22"/>
          <p:cNvSpPr txBox="1"/>
          <p:nvPr/>
        </p:nvSpPr>
        <p:spPr>
          <a:xfrm>
            <a:off x="1714972" y="3731300"/>
            <a:ext cx="6482809" cy="1015663"/>
          </a:xfrm>
          <a:prstGeom prst="rect">
            <a:avLst/>
          </a:prstGeom>
          <a:noFill/>
        </p:spPr>
        <p:txBody>
          <a:bodyPr wrap="square" rtlCol="0">
            <a:spAutoFit/>
          </a:bodyPr>
          <a:lstStyle/>
          <a:p>
            <a:pPr algn="ctr"/>
            <a:r>
              <a:rPr lang="en-US" sz="3000">
                <a:latin typeface="Times New Roman" pitchFamily="18" charset="0"/>
                <a:cs typeface="Times New Roman" pitchFamily="18" charset="0"/>
              </a:rPr>
              <a:t>Đáy CD dài là:</a:t>
            </a:r>
          </a:p>
          <a:p>
            <a:pPr algn="ctr"/>
            <a:r>
              <a:rPr lang="en-US" sz="3000">
                <a:latin typeface="Times New Roman" pitchFamily="18" charset="0"/>
                <a:cs typeface="Times New Roman" pitchFamily="18" charset="0"/>
              </a:rPr>
              <a:t>                      4 . 2 = 8 (cm)</a:t>
            </a:r>
          </a:p>
        </p:txBody>
      </p:sp>
      <p:grpSp>
        <p:nvGrpSpPr>
          <p:cNvPr id="21" name="Group 20"/>
          <p:cNvGrpSpPr/>
          <p:nvPr/>
        </p:nvGrpSpPr>
        <p:grpSpPr>
          <a:xfrm>
            <a:off x="0" y="-6312"/>
            <a:ext cx="12192000" cy="830997"/>
            <a:chOff x="0" y="-6312"/>
            <a:chExt cx="12192000" cy="830997"/>
          </a:xfrm>
        </p:grpSpPr>
        <p:sp>
          <p:nvSpPr>
            <p:cNvPr id="24" name="Round Diagonal Corner Rectangle 23"/>
            <p:cNvSpPr/>
            <p:nvPr/>
          </p:nvSpPr>
          <p:spPr>
            <a:xfrm>
              <a:off x="0" y="0"/>
              <a:ext cx="12192000" cy="786991"/>
            </a:xfrm>
            <a:prstGeom prst="round2Diag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2367123" y="-6312"/>
              <a:ext cx="7486473" cy="830997"/>
            </a:xfrm>
            <a:prstGeom prst="rect">
              <a:avLst/>
            </a:prstGeom>
            <a:noFill/>
          </p:spPr>
          <p:txBody>
            <a:bodyPr wrap="none" rtlCol="0">
              <a:spAutoFit/>
            </a:bodyPr>
            <a:lstStyle/>
            <a:p>
              <a:r>
                <a:rPr lang="en-US" sz="4000">
                  <a:latin typeface="+mn-lt"/>
                  <a:cs typeface="Times New Roman" panose="02020603050405020304" pitchFamily="18" charset="0"/>
                </a:rPr>
                <a:t> </a:t>
              </a:r>
              <a:r>
                <a:rPr lang="en-US" sz="4800" b="1">
                  <a:solidFill>
                    <a:srgbClr val="FF0000"/>
                  </a:solidFill>
                  <a:latin typeface="Times New Roman" pitchFamily="18" charset="0"/>
                  <a:cs typeface="Times New Roman" pitchFamily="18" charset="0"/>
                </a:rPr>
                <a:t>Bài 4. HÌNH THANG CÂN</a:t>
              </a:r>
            </a:p>
          </p:txBody>
        </p:sp>
      </p:grpSp>
      <p:graphicFrame>
        <p:nvGraphicFramePr>
          <p:cNvPr id="2" name="Object 1"/>
          <p:cNvGraphicFramePr>
            <a:graphicFrameLocks noChangeAspect="1"/>
          </p:cNvGraphicFramePr>
          <p:nvPr>
            <p:extLst>
              <p:ext uri="{D42A27DB-BD31-4B8C-83A1-F6EECF244321}">
                <p14:modId xmlns:p14="http://schemas.microsoft.com/office/powerpoint/2010/main" val="1412160233"/>
              </p:ext>
            </p:extLst>
          </p:nvPr>
        </p:nvGraphicFramePr>
        <p:xfrm>
          <a:off x="3302000" y="1739900"/>
          <a:ext cx="914400" cy="196850"/>
        </p:xfrm>
        <a:graphic>
          <a:graphicData uri="http://schemas.openxmlformats.org/presentationml/2006/ole">
            <mc:AlternateContent xmlns:mc="http://schemas.openxmlformats.org/markup-compatibility/2006">
              <mc:Choice xmlns:v="urn:schemas-microsoft-com:vml" Requires="v">
                <p:oleObj spid="_x0000_s1026" name="Equation" r:id="rId3" imgW="914400" imgH="196920" progId="Equation.DSMT4">
                  <p:embed/>
                </p:oleObj>
              </mc:Choice>
              <mc:Fallback>
                <p:oleObj name="Equation" r:id="rId3" imgW="914400" imgH="196920" progId="Equation.DSMT4">
                  <p:embed/>
                  <p:pic>
                    <p:nvPicPr>
                      <p:cNvPr id="2" name="Object 1"/>
                      <p:cNvPicPr/>
                      <p:nvPr/>
                    </p:nvPicPr>
                    <p:blipFill>
                      <a:blip r:embed="rId4"/>
                      <a:stretch>
                        <a:fillRect/>
                      </a:stretch>
                    </p:blipFill>
                    <p:spPr>
                      <a:xfrm>
                        <a:off x="3302000" y="1739900"/>
                        <a:ext cx="914400" cy="196850"/>
                      </a:xfrm>
                      <a:prstGeom prst="rect">
                        <a:avLst/>
                      </a:prstGeom>
                    </p:spPr>
                  </p:pic>
                </p:oleObj>
              </mc:Fallback>
            </mc:AlternateContent>
          </a:graphicData>
        </a:graphic>
      </p:graphicFrame>
      <p:grpSp>
        <p:nvGrpSpPr>
          <p:cNvPr id="29" name="Group 28"/>
          <p:cNvGrpSpPr/>
          <p:nvPr/>
        </p:nvGrpSpPr>
        <p:grpSpPr>
          <a:xfrm>
            <a:off x="3259993" y="4668133"/>
            <a:ext cx="6482809" cy="1015663"/>
            <a:chOff x="3259993" y="4668133"/>
            <a:chExt cx="6482809" cy="1015663"/>
          </a:xfrm>
        </p:grpSpPr>
        <p:sp>
          <p:nvSpPr>
            <p:cNvPr id="26" name="TextBox 25"/>
            <p:cNvSpPr txBox="1"/>
            <p:nvPr/>
          </p:nvSpPr>
          <p:spPr>
            <a:xfrm>
              <a:off x="3259993" y="4668133"/>
              <a:ext cx="6482809" cy="1015663"/>
            </a:xfrm>
            <a:prstGeom prst="rect">
              <a:avLst/>
            </a:prstGeom>
            <a:noFill/>
          </p:spPr>
          <p:txBody>
            <a:bodyPr wrap="square" rtlCol="0">
              <a:spAutoFit/>
            </a:bodyPr>
            <a:lstStyle/>
            <a:p>
              <a:pPr algn="ctr"/>
              <a:r>
                <a:rPr lang="en-US" sz="3000">
                  <a:latin typeface="Times New Roman" pitchFamily="18" charset="0"/>
                  <a:cs typeface="Times New Roman" pitchFamily="18" charset="0"/>
                </a:rPr>
                <a:t>Diện tích hình thang cân ABCD là:</a:t>
              </a:r>
            </a:p>
            <a:p>
              <a:pPr algn="ctr"/>
              <a:r>
                <a:rPr lang="en-US" sz="3000">
                  <a:latin typeface="Times New Roman" pitchFamily="18" charset="0"/>
                  <a:cs typeface="Times New Roman" pitchFamily="18" charset="0"/>
                </a:rPr>
                <a:t>        (4 + 8) . 3 : 2 = 18 (       )</a:t>
              </a:r>
            </a:p>
          </p:txBody>
        </p:sp>
        <p:grpSp>
          <p:nvGrpSpPr>
            <p:cNvPr id="5" name="Group 4"/>
            <p:cNvGrpSpPr/>
            <p:nvPr/>
          </p:nvGrpSpPr>
          <p:grpSpPr>
            <a:xfrm>
              <a:off x="7931390" y="5107772"/>
              <a:ext cx="782077" cy="567501"/>
              <a:chOff x="8622857" y="3869801"/>
              <a:chExt cx="782077" cy="567501"/>
            </a:xfrm>
          </p:grpSpPr>
          <p:sp>
            <p:nvSpPr>
              <p:cNvPr id="3" name="TextBox 2"/>
              <p:cNvSpPr txBox="1"/>
              <p:nvPr/>
            </p:nvSpPr>
            <p:spPr>
              <a:xfrm>
                <a:off x="9104852" y="3869801"/>
                <a:ext cx="300082" cy="369332"/>
              </a:xfrm>
              <a:prstGeom prst="rect">
                <a:avLst/>
              </a:prstGeom>
              <a:noFill/>
            </p:spPr>
            <p:txBody>
              <a:bodyPr wrap="none" rtlCol="0">
                <a:spAutoFit/>
              </a:bodyPr>
              <a:lstStyle/>
              <a:p>
                <a:r>
                  <a:rPr lang="en-US">
                    <a:latin typeface="Times New Roman" pitchFamily="18" charset="0"/>
                    <a:cs typeface="Times New Roman" pitchFamily="18" charset="0"/>
                  </a:rPr>
                  <a:t>2</a:t>
                </a:r>
              </a:p>
            </p:txBody>
          </p:sp>
          <p:sp>
            <p:nvSpPr>
              <p:cNvPr id="4" name="Rectangle 3"/>
              <p:cNvSpPr/>
              <p:nvPr/>
            </p:nvSpPr>
            <p:spPr>
              <a:xfrm>
                <a:off x="8622857" y="3883304"/>
                <a:ext cx="655949" cy="553998"/>
              </a:xfrm>
              <a:prstGeom prst="rect">
                <a:avLst/>
              </a:prstGeom>
            </p:spPr>
            <p:txBody>
              <a:bodyPr wrap="none">
                <a:spAutoFit/>
              </a:bodyPr>
              <a:lstStyle/>
              <a:p>
                <a:r>
                  <a:rPr lang="en-US" sz="3000">
                    <a:latin typeface="Times New Roman" pitchFamily="18" charset="0"/>
                    <a:cs typeface="Times New Roman" pitchFamily="18" charset="0"/>
                  </a:rPr>
                  <a:t>cm</a:t>
                </a:r>
                <a:endParaRPr lang="en-US" sz="3000"/>
              </a:p>
            </p:txBody>
          </p:sp>
        </p:grpSp>
      </p:grpSp>
      <p:sp>
        <p:nvSpPr>
          <p:cNvPr id="27" name="TextBox 26"/>
          <p:cNvSpPr txBox="1"/>
          <p:nvPr/>
        </p:nvSpPr>
        <p:spPr>
          <a:xfrm>
            <a:off x="4956377" y="3039268"/>
            <a:ext cx="891591" cy="553998"/>
          </a:xfrm>
          <a:prstGeom prst="rect">
            <a:avLst/>
          </a:prstGeom>
          <a:noFill/>
        </p:spPr>
        <p:txBody>
          <a:bodyPr wrap="none" rtlCol="0">
            <a:spAutoFit/>
          </a:bodyPr>
          <a:lstStyle/>
          <a:p>
            <a:r>
              <a:rPr lang="en-US" sz="3000" b="1" i="1" u="sng">
                <a:solidFill>
                  <a:srgbClr val="FF0000"/>
                </a:solidFill>
                <a:latin typeface="Times New Roman" pitchFamily="18" charset="0"/>
                <a:cs typeface="Times New Roman" pitchFamily="18" charset="0"/>
              </a:rPr>
              <a:t>Giải</a:t>
            </a:r>
          </a:p>
        </p:txBody>
      </p:sp>
      <p:pic>
        <p:nvPicPr>
          <p:cNvPr id="30" name="Pictur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757" y="3212662"/>
            <a:ext cx="3593266" cy="3593266"/>
          </a:xfrm>
          <a:prstGeom prst="rect">
            <a:avLst/>
          </a:prstGeom>
        </p:spPr>
      </p:pic>
      <p:sp>
        <p:nvSpPr>
          <p:cNvPr id="31" name="Cloud Callout 30"/>
          <p:cNvSpPr/>
          <p:nvPr/>
        </p:nvSpPr>
        <p:spPr>
          <a:xfrm>
            <a:off x="3259993" y="3108562"/>
            <a:ext cx="6274676" cy="1245475"/>
          </a:xfrm>
          <a:prstGeom prst="cloudCallout">
            <a:avLst>
              <a:gd name="adj1" fmla="val -57768"/>
              <a:gd name="adj2" fmla="val 73892"/>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latin typeface="Times New Roman" pitchFamily="18" charset="0"/>
                <a:cs typeface="Times New Roman" pitchFamily="18" charset="0"/>
              </a:rPr>
              <a:t>AB = ? cm</a:t>
            </a:r>
          </a:p>
        </p:txBody>
      </p:sp>
      <p:sp>
        <p:nvSpPr>
          <p:cNvPr id="32" name="Cloud Callout 31"/>
          <p:cNvSpPr/>
          <p:nvPr/>
        </p:nvSpPr>
        <p:spPr>
          <a:xfrm>
            <a:off x="3259993" y="3108562"/>
            <a:ext cx="6274676" cy="1245475"/>
          </a:xfrm>
          <a:prstGeom prst="cloudCallout">
            <a:avLst>
              <a:gd name="adj1" fmla="val -57768"/>
              <a:gd name="adj2" fmla="val 73892"/>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latin typeface="Times New Roman" pitchFamily="18" charset="0"/>
                <a:cs typeface="Times New Roman" pitchFamily="18" charset="0"/>
              </a:rPr>
              <a:t>CD gấp bao nhiêu lần AB?</a:t>
            </a:r>
          </a:p>
        </p:txBody>
      </p:sp>
      <p:sp>
        <p:nvSpPr>
          <p:cNvPr id="33" name="Cloud Callout 32"/>
          <p:cNvSpPr/>
          <p:nvPr/>
        </p:nvSpPr>
        <p:spPr>
          <a:xfrm>
            <a:off x="3259993" y="3108561"/>
            <a:ext cx="6274676" cy="1245475"/>
          </a:xfrm>
          <a:prstGeom prst="cloudCallout">
            <a:avLst>
              <a:gd name="adj1" fmla="val -57768"/>
              <a:gd name="adj2" fmla="val 73892"/>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solidFill>
                  <a:schemeClr val="tx1"/>
                </a:solidFill>
                <a:latin typeface="Times New Roman" pitchFamily="18" charset="0"/>
                <a:cs typeface="Times New Roman" pitchFamily="18" charset="0"/>
              </a:rPr>
              <a:t>Diện tích hình thang ABCD?</a:t>
            </a:r>
          </a:p>
        </p:txBody>
      </p:sp>
    </p:spTree>
    <p:extLst>
      <p:ext uri="{BB962C8B-B14F-4D97-AF65-F5344CB8AC3E}">
        <p14:creationId xmlns:p14="http://schemas.microsoft.com/office/powerpoint/2010/main" val="4179122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31"/>
                                        </p:tgtEl>
                                      </p:cBhvr>
                                    </p:animEffect>
                                    <p:set>
                                      <p:cBhvr>
                                        <p:cTn id="12" dur="1" fill="hold">
                                          <p:stCondLst>
                                            <p:cond delay="499"/>
                                          </p:stCondLst>
                                        </p:cTn>
                                        <p:tgtEl>
                                          <p:spTgt spid="31"/>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xit" presetSubtype="10" fill="hold" grpId="1" nodeType="clickEffect">
                                  <p:stCondLst>
                                    <p:cond delay="0"/>
                                  </p:stCondLst>
                                  <p:childTnLst>
                                    <p:animEffect transition="out" filter="blinds(horizontal)">
                                      <p:cBhvr>
                                        <p:cTn id="19" dur="500"/>
                                        <p:tgtEl>
                                          <p:spTgt spid="32"/>
                                        </p:tgtEl>
                                      </p:cBhvr>
                                    </p:animEffect>
                                    <p:set>
                                      <p:cBhvr>
                                        <p:cTn id="20" dur="1" fill="hold">
                                          <p:stCondLst>
                                            <p:cond delay="499"/>
                                          </p:stCondLst>
                                        </p:cTn>
                                        <p:tgtEl>
                                          <p:spTgt spid="32"/>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xit" presetSubtype="10" fill="hold" grpId="1" nodeType="clickEffect">
                                  <p:stCondLst>
                                    <p:cond delay="0"/>
                                  </p:stCondLst>
                                  <p:childTnLst>
                                    <p:animEffect transition="out" filter="blinds(horizontal)">
                                      <p:cBhvr>
                                        <p:cTn id="27" dur="500"/>
                                        <p:tgtEl>
                                          <p:spTgt spid="33"/>
                                        </p:tgtEl>
                                      </p:cBhvr>
                                    </p:animEffect>
                                    <p:set>
                                      <p:cBhvr>
                                        <p:cTn id="28" dur="1" fill="hold">
                                          <p:stCondLst>
                                            <p:cond delay="499"/>
                                          </p:stCondLst>
                                        </p:cTn>
                                        <p:tgtEl>
                                          <p:spTgt spid="33"/>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7" grpId="0"/>
      <p:bldP spid="31" grpId="0" animBg="1"/>
      <p:bldP spid="31" grpId="1" animBg="1"/>
      <p:bldP spid="32" grpId="0" animBg="1"/>
      <p:bldP spid="32" grpId="1" animBg="1"/>
      <p:bldP spid="33" grpId="0" animBg="1"/>
      <p:bldP spid="33"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1036</TotalTime>
  <Words>521</Words>
  <Application>Microsoft Office PowerPoint</Application>
  <PresentationFormat>Custom</PresentationFormat>
  <Paragraphs>59</Paragraphs>
  <Slides>16</Slides>
  <Notes>1</Notes>
  <HiddenSlides>0</HiddenSlides>
  <MMClips>1</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2" baseType="lpstr">
      <vt:lpstr>Arial</vt:lpstr>
      <vt:lpstr>Times New Roman</vt:lpstr>
      <vt:lpstr>Calibri Light</vt:lpstr>
      <vt:lpstr>Calibri</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Vo Van Xin Em</dc:creator>
  <cp:lastModifiedBy>AutoBVT</cp:lastModifiedBy>
  <cp:revision>105</cp:revision>
  <dcterms:created xsi:type="dcterms:W3CDTF">2018-11-27T03:58:53Z</dcterms:created>
  <dcterms:modified xsi:type="dcterms:W3CDTF">2021-08-30T13:58:33Z</dcterms:modified>
</cp:coreProperties>
</file>