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1"/>
  </p:notesMasterIdLst>
  <p:sldIdLst>
    <p:sldId id="256" r:id="rId2"/>
    <p:sldId id="257" r:id="rId3"/>
    <p:sldId id="316" r:id="rId4"/>
    <p:sldId id="317" r:id="rId5"/>
    <p:sldId id="260" r:id="rId6"/>
    <p:sldId id="261" r:id="rId7"/>
    <p:sldId id="259" r:id="rId8"/>
    <p:sldId id="263" r:id="rId9"/>
    <p:sldId id="307" r:id="rId10"/>
    <p:sldId id="264" r:id="rId11"/>
    <p:sldId id="265" r:id="rId12"/>
    <p:sldId id="266" r:id="rId13"/>
    <p:sldId id="308" r:id="rId14"/>
    <p:sldId id="309" r:id="rId15"/>
    <p:sldId id="315" r:id="rId16"/>
    <p:sldId id="283" r:id="rId17"/>
    <p:sldId id="269" r:id="rId18"/>
    <p:sldId id="271" r:id="rId19"/>
    <p:sldId id="273" r:id="rId20"/>
  </p:sldIdLst>
  <p:sldSz cx="9144000" cy="5143500" type="screen16x9"/>
  <p:notesSz cx="17348200" cy="9753600"/>
  <p:embeddedFontLst>
    <p:embeddedFont>
      <p:font typeface="Sue Ellen Francisco" panose="020B0604020202020204" charset="0"/>
      <p:regular r:id="rId22"/>
    </p:embeddedFont>
    <p:embeddedFont>
      <p:font typeface="Barlow Semi Condensed Light" panose="020B060402020202020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Joti One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enchNine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15839C-9279-4D1D-9D7B-5C9AE0A8B557}">
  <a:tblStyle styleId="{A815839C-9279-4D1D-9D7B-5C9AE0A8B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3553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289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bcf4b1875_12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bcf4b1875_12_15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4c68a97855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4c68a97855_1_20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53" name="Google Shape;153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108" name="Google Shape;108;p9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329730" y="281345"/>
            <a:ext cx="8562814" cy="4661127"/>
            <a:chOff x="329730" y="281345"/>
            <a:chExt cx="8562814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9009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901850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 idx="2"/>
          </p:nvPr>
        </p:nvSpPr>
        <p:spPr>
          <a:xfrm>
            <a:off x="3567000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4"/>
          </p:nvPr>
        </p:nvSpPr>
        <p:spPr>
          <a:xfrm>
            <a:off x="62330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5"/>
          </p:nvPr>
        </p:nvSpPr>
        <p:spPr>
          <a:xfrm>
            <a:off x="6233037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6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33" name="Google Shape;133;p11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34" name="Google Shape;134;p1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6" r:id="rId12"/>
    <p:sldLayoutId id="214748366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1326552" y="1392537"/>
            <a:ext cx="6636839" cy="194548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TIẾT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81: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NHÂN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CHIA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+mn-lt"/>
              </a:rPr>
            </a:b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.</a:t>
            </a:r>
            <a:endParaRPr sz="4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 txBox="1">
            <a:spLocks noGrp="1"/>
          </p:cNvSpPr>
          <p:nvPr>
            <p:ph type="title" idx="4"/>
          </p:nvPr>
        </p:nvSpPr>
        <p:spPr>
          <a:xfrm>
            <a:off x="279400" y="583728"/>
            <a:ext cx="8585200" cy="531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Mỗi số nguyên đều được viết về dạng phân số có mẫu bằng 1.</a:t>
            </a:r>
            <a:endParaRPr dirty="0"/>
          </a:p>
        </p:txBody>
      </p:sp>
      <p:sp>
        <p:nvSpPr>
          <p:cNvPr id="678" name="Google Shape;678;p33"/>
          <p:cNvSpPr/>
          <p:nvPr/>
        </p:nvSpPr>
        <p:spPr>
          <a:xfrm flipH="1">
            <a:off x="332504" y="1842829"/>
            <a:ext cx="495300" cy="410986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3E81A2-A0B6-40A1-AF60-C7052FBE7577}"/>
              </a:ext>
            </a:extLst>
          </p:cNvPr>
          <p:cNvSpPr txBox="1"/>
          <p:nvPr/>
        </p:nvSpPr>
        <p:spPr>
          <a:xfrm>
            <a:off x="945108" y="605947"/>
            <a:ext cx="7594600" cy="1002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</a:rPr>
              <a:t>Thảo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luận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cặp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đôi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nghĩ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phát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biểu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tắc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nguyên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với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hoặc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ngược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lại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E610CD35-AB3B-4602-A064-03994E1E4C78}"/>
              </a:ext>
            </a:extLst>
          </p:cNvPr>
          <p:cNvSpPr/>
          <p:nvPr/>
        </p:nvSpPr>
        <p:spPr>
          <a:xfrm>
            <a:off x="332504" y="767349"/>
            <a:ext cx="559500" cy="42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B5EED4-C6EE-4CDE-8F2B-A0518F5EF6BC}"/>
              </a:ext>
            </a:extLst>
          </p:cNvPr>
          <p:cNvSpPr txBox="1"/>
          <p:nvPr/>
        </p:nvSpPr>
        <p:spPr>
          <a:xfrm>
            <a:off x="945108" y="179215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</a:rPr>
              <a:t>Lưu</a:t>
            </a:r>
            <a:r>
              <a:rPr lang="en-US" sz="2800" b="1" u="sng" dirty="0">
                <a:solidFill>
                  <a:schemeClr val="bg1"/>
                </a:solidFill>
              </a:rPr>
              <a:t> ý:</a:t>
            </a:r>
            <a:endParaRPr lang="vi-VN" sz="28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12668760-6851-400F-BA0B-18F87CE9953B}"/>
                  </a:ext>
                </a:extLst>
              </p:cNvPr>
              <p:cNvSpPr txBox="1"/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Muốn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≠ 0</a:t>
                </a:r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blipFill>
                <a:blip r:embed="rId4"/>
                <a:stretch>
                  <a:fillRect l="-1212" r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 animBg="1"/>
      <p:bldP spid="674" grpId="1" animBg="1"/>
      <p:bldP spid="678" grpId="0" animBg="1"/>
      <p:bldP spid="8" grpId="0" animBg="1"/>
      <p:bldP spid="11" grpId="0" animBg="1"/>
      <p:bldP spid="12" grpId="0"/>
      <p:bldP spid="1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2.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5)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8.(−5)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. (−14)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5.(−14)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blipFill>
                <a:blip r:embed="rId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"/>
          <p:cNvSpPr/>
          <p:nvPr/>
        </p:nvSpPr>
        <p:spPr>
          <a:xfrm rot="-2122318" flipH="1">
            <a:off x="7230410" y="-307095"/>
            <a:ext cx="1561834" cy="171331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B6A7F8-72D4-4D82-9F18-9D3D3C61A292}"/>
              </a:ext>
            </a:extLst>
          </p:cNvPr>
          <p:cNvSpPr txBox="1"/>
          <p:nvPr/>
        </p:nvSpPr>
        <p:spPr>
          <a:xfrm>
            <a:off x="660400" y="384463"/>
            <a:ext cx="63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2. </a:t>
            </a:r>
            <a:r>
              <a:rPr lang="en-US" sz="2800" dirty="0" err="1">
                <a:solidFill>
                  <a:srgbClr val="00B0F0"/>
                </a:solidFill>
              </a:rPr>
              <a:t>Tính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chất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phép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số</a:t>
            </a: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DCF6A48-5381-4963-91B5-FB85716945EB}"/>
              </a:ext>
            </a:extLst>
          </p:cNvPr>
          <p:cNvSpPr txBox="1"/>
          <p:nvPr/>
        </p:nvSpPr>
        <p:spPr>
          <a:xfrm>
            <a:off x="951884" y="1083117"/>
            <a:ext cx="8039716" cy="4947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9A2B84F-0647-46CB-B4D9-7C9EB69321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956216"/>
            <a:ext cx="740468" cy="72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9B4EFB0-8AD7-478C-A0FC-5CFA2222EAC0}"/>
              </a:ext>
            </a:extLst>
          </p:cNvPr>
          <p:cNvSpPr txBox="1"/>
          <p:nvPr/>
        </p:nvSpPr>
        <p:spPr>
          <a:xfrm>
            <a:off x="806450" y="939588"/>
            <a:ext cx="753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+mn-lt"/>
              </a:rPr>
              <a:t>Giống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hoán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1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trừ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A5CAD04-352D-4DCE-8AA2-828FBA10F509}"/>
              </a:ext>
            </a:extLst>
          </p:cNvPr>
          <p:cNvSpPr txBox="1"/>
          <p:nvPr/>
        </p:nvSpPr>
        <p:spPr>
          <a:xfrm>
            <a:off x="806450" y="2452113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Tính giao hoán </a:t>
            </a:r>
            <a:endParaRPr lang="en-US" sz="2400" i="1" u="sng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4C891DC5-F588-4C3C-B5B9-034B65ADEC73}"/>
                  </a:ext>
                </a:extLst>
              </p:cNvPr>
              <p:cNvSpPr txBox="1"/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(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0" grpId="0"/>
      <p:bldP spid="19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613557-B225-4751-BCD7-17C304BBEB2B}"/>
              </a:ext>
            </a:extLst>
          </p:cNvPr>
          <p:cNvSpPr txBox="1"/>
          <p:nvPr/>
        </p:nvSpPr>
        <p:spPr>
          <a:xfrm>
            <a:off x="448368" y="0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b) Tính chất kết hợp 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0B9E75D-CB35-4933-8EC0-4778A86D7619}"/>
                  </a:ext>
                </a:extLst>
              </p:cNvPr>
              <p:cNvSpPr txBox="1"/>
              <p:nvPr/>
            </p:nvSpPr>
            <p:spPr>
              <a:xfrm>
                <a:off x="1485900" y="467051"/>
                <a:ext cx="6896100" cy="108209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𝒒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𝒒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0;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0,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0B9E75D-CB35-4933-8EC0-4778A86D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467051"/>
                <a:ext cx="6896100" cy="10820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84B74F-79C1-4990-85F5-6D6672205268}"/>
              </a:ext>
            </a:extLst>
          </p:cNvPr>
          <p:cNvSpPr txBox="1"/>
          <p:nvPr/>
        </p:nvSpPr>
        <p:spPr>
          <a:xfrm>
            <a:off x="448368" y="1671965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c) Nhân với 1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A968F2D9-552A-4AB0-8282-401F6B8C99D8}"/>
                  </a:ext>
                </a:extLst>
              </p:cNvPr>
              <p:cNvSpPr txBox="1"/>
              <p:nvPr/>
            </p:nvSpPr>
            <p:spPr>
              <a:xfrm>
                <a:off x="2324100" y="2170177"/>
                <a:ext cx="4495800" cy="72481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bg1"/>
                          </a:solidFill>
                        </a:rPr>
                        <m:t>1 .  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=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.1=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≠ 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68F2D9-552A-4AB0-8282-401F6B8C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2170177"/>
                <a:ext cx="4495800" cy="7248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8A4719-1171-403F-ABA2-E2E46ABCC1A6}"/>
              </a:ext>
            </a:extLst>
          </p:cNvPr>
          <p:cNvSpPr txBox="1"/>
          <p:nvPr/>
        </p:nvSpPr>
        <p:spPr>
          <a:xfrm>
            <a:off x="448368" y="3077245"/>
            <a:ext cx="7722216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d) </a:t>
            </a:r>
            <a:r>
              <a:rPr lang="nl-NL" sz="2400" i="1" u="sng" dirty="0">
                <a:solidFill>
                  <a:schemeClr val="bg1"/>
                </a:solidFill>
              </a:rPr>
              <a:t>Tính chất phân phối của phép nhân đối với phép cộng :</a:t>
            </a:r>
            <a:endParaRPr lang="en-US" sz="2400" i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5503AFE1-BB70-47DA-86AB-F286868E40D0}"/>
                  </a:ext>
                </a:extLst>
              </p:cNvPr>
              <p:cNvSpPr txBox="1"/>
              <p:nvPr/>
            </p:nvSpPr>
            <p:spPr>
              <a:xfrm>
                <a:off x="2324100" y="3837329"/>
                <a:ext cx="4279900" cy="9221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503AFE1-BB70-47DA-86AB-F286868E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3837329"/>
                <a:ext cx="4279900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8EBF29-8022-4BA8-86E5-C7BBF54C629E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3.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4209324C-AA6C-4D7A-8F95-7BF02746C450}"/>
                  </a:ext>
                </a:extLst>
              </p:cNvPr>
              <p:cNvSpPr txBox="1"/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blipFill>
                <a:blip r:embed="rId2"/>
                <a:stretch>
                  <a:fillRect r="-2023"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52"/>
          <p:cNvGrpSpPr/>
          <p:nvPr/>
        </p:nvGrpSpPr>
        <p:grpSpPr>
          <a:xfrm flipH="1">
            <a:off x="6676983" y="1276348"/>
            <a:ext cx="2505150" cy="1704201"/>
            <a:chOff x="-309085" y="3775901"/>
            <a:chExt cx="2099875" cy="1428500"/>
          </a:xfrm>
        </p:grpSpPr>
        <p:sp>
          <p:nvSpPr>
            <p:cNvPr id="2290" name="Google Shape;2290;p52"/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1" name="Google Shape;2291;p52"/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2292" name="Google Shape;2292;p52"/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2293" name="Google Shape;2293;p52"/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2"/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2"/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2"/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2"/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2"/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52"/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0" name="Google Shape;2300;p5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B9D9FA8-8CDD-48A2-9773-5B456163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92" y="507629"/>
            <a:ext cx="4416379" cy="206412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5400" dirty="0"/>
              <a:t>LUYỆN TẬP</a:t>
            </a:r>
            <a:endParaRPr lang="vi-VN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428CF1-490F-4F8A-A8F5-5E1211445474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3913B981-F8DF-4F5C-AF57-65A1ACD3ACF1}"/>
                  </a:ext>
                </a:extLst>
              </p:cNvPr>
              <p:cNvSpPr txBox="1"/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4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ABE497D1-D9D3-4F4F-92C0-09E40A3FF117}"/>
                  </a:ext>
                </a:extLst>
              </p:cNvPr>
              <p:cNvSpPr txBox="1"/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412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8BC4649A-26E5-47BE-81EB-63BDF26C53BB}"/>
                  </a:ext>
                </a:extLst>
              </p:cNvPr>
              <p:cNvSpPr txBox="1"/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blipFill>
                <a:blip r:embed="rId6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1F6AB5DB-9E82-4066-8415-A5FCD0D1DD3A}"/>
                  </a:ext>
                </a:extLst>
              </p:cNvPr>
              <p:cNvSpPr txBox="1"/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blipFill>
                <a:blip r:embed="rId7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A1D370-348C-475C-AB4A-97DEFC3076F3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4DFE1356-FF61-4684-AF11-992A7B5ABC5D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8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23DA70C6-9EBE-4928-B6E4-450F113997EC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blipFill>
                <a:blip r:embed="rId9"/>
                <a:stretch>
                  <a:fillRect l="-4720" b="-68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8B2B946-E599-4E97-BC3C-4BDBBDBC0563}"/>
              </a:ext>
            </a:extLst>
          </p:cNvPr>
          <p:cNvCxnSpPr/>
          <p:nvPr/>
        </p:nvCxnSpPr>
        <p:spPr>
          <a:xfrm>
            <a:off x="4127500" y="2239379"/>
            <a:ext cx="0" cy="2751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B17520B2-688B-4275-9E47-670FDE525DC8}"/>
                  </a:ext>
                </a:extLst>
              </p:cNvPr>
              <p:cNvSpPr txBox="1"/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blipFill>
                <a:blip r:embed="rId10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13CE7253-A64C-4BCA-971D-95DB904AD4AA}"/>
                  </a:ext>
                </a:extLst>
              </p:cNvPr>
              <p:cNvSpPr txBox="1"/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blipFill>
                <a:blip r:embed="rId11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CEE2A88F-1028-441F-99D0-B17DC1E222B1}"/>
              </a:ext>
            </a:extLst>
          </p:cNvPr>
          <p:cNvCxnSpPr>
            <a:cxnSpLocks/>
          </p:cNvCxnSpPr>
          <p:nvPr/>
        </p:nvCxnSpPr>
        <p:spPr>
          <a:xfrm>
            <a:off x="215900" y="3217279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0D3A48AE-B165-46D5-BF07-70B500B6B011}"/>
                  </a:ext>
                </a:extLst>
              </p:cNvPr>
              <p:cNvSpPr txBox="1"/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blipFill>
                <a:blip r:embed="rId12"/>
                <a:stretch>
                  <a:fillRect l="-610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89BA4BF1-09FD-46DF-B0EC-1A14DC23488D}"/>
                  </a:ext>
                </a:extLst>
              </p:cNvPr>
              <p:cNvSpPr txBox="1"/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blipFill>
                <a:blip r:embed="rId13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139F245C-6CEF-4415-9495-1762232CFA29}"/>
                  </a:ext>
                </a:extLst>
              </p:cNvPr>
              <p:cNvSpPr txBox="1"/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blipFill>
                <a:blip r:embed="rId14"/>
                <a:stretch>
                  <a:fillRect l="-6107" r="-7634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485A1504-4EFC-4D76-8415-CCA38D45ACD3}"/>
                  </a:ext>
                </a:extLst>
              </p:cNvPr>
              <p:cNvSpPr txBox="1"/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blipFill>
                <a:blip r:embed="rId15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1" grpId="0"/>
      <p:bldP spid="52" grpId="0"/>
      <p:bldP spid="53" grpId="0"/>
      <p:bldP spid="6" grpId="0"/>
      <p:bldP spid="55" grpId="0"/>
      <p:bldP spid="56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0"/>
          <p:cNvSpPr txBox="1">
            <a:spLocks noGrp="1"/>
          </p:cNvSpPr>
          <p:nvPr>
            <p:ph type="title"/>
          </p:nvPr>
        </p:nvSpPr>
        <p:spPr>
          <a:xfrm>
            <a:off x="1961011" y="1695281"/>
            <a:ext cx="5916238" cy="1314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VẬN DỤNG</a:t>
            </a:r>
            <a:endParaRPr sz="6000" dirty="0"/>
          </a:p>
        </p:txBody>
      </p:sp>
      <p:grpSp>
        <p:nvGrpSpPr>
          <p:cNvPr id="898" name="Google Shape;898;p40"/>
          <p:cNvGrpSpPr/>
          <p:nvPr/>
        </p:nvGrpSpPr>
        <p:grpSpPr>
          <a:xfrm>
            <a:off x="286909" y="1368726"/>
            <a:ext cx="1735990" cy="1967472"/>
            <a:chOff x="3248417" y="1966413"/>
            <a:chExt cx="2647170" cy="3177075"/>
          </a:xfrm>
        </p:grpSpPr>
        <p:grpSp>
          <p:nvGrpSpPr>
            <p:cNvPr id="899" name="Google Shape;899;p40"/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40"/>
            <p:cNvSpPr/>
            <p:nvPr/>
          </p:nvSpPr>
          <p:spPr>
            <a:xfrm rot="9819297">
              <a:off x="5542651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 rot="980703" flipH="1">
              <a:off x="5588151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 rot="11780703" flipH="1">
              <a:off x="3293917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 rot="20619297">
              <a:off x="3248417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0A91674B-BD2B-4860-9E2D-97BE9A849B54}"/>
                  </a:ext>
                </a:extLst>
              </p:cNvPr>
              <p:cNvSpPr txBox="1"/>
              <p:nvPr/>
            </p:nvSpPr>
            <p:spPr>
              <a:xfrm>
                <a:off x="274511" y="84962"/>
                <a:ext cx="8594975" cy="172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B0F0"/>
                    </a:solidFill>
                  </a:rPr>
                  <a:t>1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hiện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loài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bé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nhỏ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Trái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chỉ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khoảng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5 cm.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thành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viên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lớn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đình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thế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nó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gấp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.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91674B-BD2B-4860-9E2D-97BE9A84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" y="84962"/>
                <a:ext cx="8594975" cy="1725152"/>
              </a:xfrm>
              <a:prstGeom prst="rect">
                <a:avLst/>
              </a:prstGeom>
              <a:blipFill rotWithShape="1">
                <a:blip r:embed="rId4"/>
                <a:stretch>
                  <a:fillRect l="-709" r="-780" b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980F12-1004-4F64-946E-59160C849D8A}"/>
              </a:ext>
            </a:extLst>
          </p:cNvPr>
          <p:cNvSpPr txBox="1"/>
          <p:nvPr/>
        </p:nvSpPr>
        <p:spPr>
          <a:xfrm>
            <a:off x="3857623" y="1776194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DFB4611-6B05-4E37-A4D6-262536854F6D}"/>
              </a:ext>
            </a:extLst>
          </p:cNvPr>
          <p:cNvSpPr txBox="1"/>
          <p:nvPr/>
        </p:nvSpPr>
        <p:spPr>
          <a:xfrm>
            <a:off x="1685299" y="2237859"/>
            <a:ext cx="632223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Chiều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ruồi</a:t>
            </a:r>
            <a:r>
              <a:rPr lang="en-US" sz="2000" dirty="0">
                <a:solidFill>
                  <a:schemeClr val="bg1"/>
                </a:solidFill>
              </a:rPr>
              <a:t> “</a:t>
            </a:r>
            <a:r>
              <a:rPr lang="en-US" sz="2000" dirty="0" err="1">
                <a:solidFill>
                  <a:schemeClr val="bg1"/>
                </a:solidFill>
              </a:rPr>
              <a:t>khổng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lồ</a:t>
            </a:r>
            <a:r>
              <a:rPr lang="en-US" sz="2000" dirty="0">
                <a:solidFill>
                  <a:schemeClr val="bg1"/>
                </a:solidFill>
              </a:rPr>
              <a:t>” ở Nam </a:t>
            </a:r>
            <a:r>
              <a:rPr lang="en-US" sz="2000" dirty="0" err="1">
                <a:solidFill>
                  <a:schemeClr val="bg1"/>
                </a:solidFill>
              </a:rPr>
              <a:t>Mỹ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vi-VN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9997D629-5428-4056-9CEA-AD5A37A450B7}"/>
                  </a:ext>
                </a:extLst>
              </p:cNvPr>
              <p:cNvSpPr txBox="1"/>
              <p:nvPr/>
            </p:nvSpPr>
            <p:spPr>
              <a:xfrm>
                <a:off x="3409597" y="2830810"/>
                <a:ext cx="2586256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165/8 </a:t>
                </a:r>
                <a:r>
                  <a:rPr lang="en-US" sz="2000" dirty="0">
                    <a:solidFill>
                      <a:schemeClr val="bg1"/>
                    </a:solidFill>
                  </a:rPr>
                  <a:t>cm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997D629-5428-4056-9CEA-AD5A37A4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97" y="2830810"/>
                <a:ext cx="2586256" cy="617157"/>
              </a:xfrm>
              <a:prstGeom prst="rect">
                <a:avLst/>
              </a:prstGeom>
              <a:blipFill rotWithShape="1">
                <a:blip r:embed="rId5"/>
                <a:stretch>
                  <a:fillRect l="-2353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A6A3315D-B899-4F4D-B4F3-A93FEE50471B}"/>
              </a:ext>
            </a:extLst>
          </p:cNvPr>
          <p:cNvCxnSpPr/>
          <p:nvPr/>
        </p:nvCxnSpPr>
        <p:spPr>
          <a:xfrm>
            <a:off x="705394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7CB3474C-B164-42F7-A741-1A69D438A0F1}"/>
              </a:ext>
            </a:extLst>
          </p:cNvPr>
          <p:cNvCxnSpPr/>
          <p:nvPr/>
        </p:nvCxnSpPr>
        <p:spPr>
          <a:xfrm>
            <a:off x="7733211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769824A-1A9C-4F3E-A5ED-89B6E08A727F}"/>
              </a:ext>
            </a:extLst>
          </p:cNvPr>
          <p:cNvCxnSpPr>
            <a:cxnSpLocks/>
          </p:cNvCxnSpPr>
          <p:nvPr/>
        </p:nvCxnSpPr>
        <p:spPr>
          <a:xfrm>
            <a:off x="548639" y="930578"/>
            <a:ext cx="1658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62159EC5-D9D7-4A4A-BB3A-D9646B6EB063}"/>
              </a:ext>
            </a:extLst>
          </p:cNvPr>
          <p:cNvCxnSpPr>
            <a:cxnSpLocks/>
          </p:cNvCxnSpPr>
          <p:nvPr/>
        </p:nvCxnSpPr>
        <p:spPr>
          <a:xfrm>
            <a:off x="4474030" y="1400842"/>
            <a:ext cx="304364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729BD96-5803-45E4-9849-EA2B4E2202AD}"/>
              </a:ext>
            </a:extLst>
          </p:cNvPr>
          <p:cNvSpPr txBox="1"/>
          <p:nvPr/>
        </p:nvSpPr>
        <p:spPr>
          <a:xfrm>
            <a:off x="3993245" y="3385697"/>
            <a:ext cx="258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165/8 </a:t>
            </a:r>
            <a:r>
              <a:rPr lang="en-US" sz="2000" dirty="0">
                <a:solidFill>
                  <a:schemeClr val="bg1"/>
                </a:solidFill>
              </a:rPr>
              <a:t>cm</a:t>
            </a:r>
            <a:endParaRPr lang="vi-V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19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133550" y="242874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+mn-lt"/>
              </a:rPr>
              <a:t>KHỞI ĐỘNG</a:t>
            </a:r>
            <a:endParaRPr sz="4800" dirty="0">
              <a:latin typeface="+mn-lt"/>
            </a:endParaRPr>
          </a:p>
        </p:txBody>
      </p:sp>
      <p:pic>
        <p:nvPicPr>
          <p:cNvPr id="1026" name="Picture 2" descr="Nhiều người nghĩ gấu nước thì phải bơi, nhưng video này cho thấy chúng đi  bộ và chạy nước đại">
            <a:extLst>
              <a:ext uri="{FF2B5EF4-FFF2-40B4-BE49-F238E27FC236}">
                <a16:creationId xmlns="" xmlns:a16="http://schemas.microsoft.com/office/drawing/2014/main" id="{E1743594-57C4-4B53-85E0-9A6B156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14980"/>
            <a:ext cx="2197100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D4D7D078-01C0-46DD-BD53-6BE1D20AF301}"/>
                  </a:ext>
                </a:extLst>
              </p:cNvPr>
              <p:cNvSpPr txBox="1"/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sinh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học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Ý L. Span-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lan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gia-ni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(L. Spallanzani)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đặt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tên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Tac-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gra-đa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(Tardigrada)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năm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1776.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 smtClean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mm . </a:t>
                </a:r>
                <a:r>
                  <a:rPr lang="en-US" sz="2000" i="1" dirty="0" err="1" smtClean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 smtClean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Bắc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trưởng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thành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m.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D7D078-01C0-46DD-BD53-6BE1D20AF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blipFill rotWithShape="1">
                <a:blip r:embed="rId6"/>
                <a:stretch>
                  <a:fillRect l="-877" r="-789" b="-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6B9DE7-6BD5-4EFF-9FC4-638D7A239179}"/>
              </a:ext>
            </a:extLst>
          </p:cNvPr>
          <p:cNvSpPr txBox="1"/>
          <p:nvPr/>
        </p:nvSpPr>
        <p:spPr>
          <a:xfrm>
            <a:off x="374650" y="3314662"/>
            <a:ext cx="5873750" cy="85093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trưởng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gấp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lần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5 đặc điểm thú vị của gấu trắng Bắc Cực - VnExpress">
            <a:extLst>
              <a:ext uri="{FF2B5EF4-FFF2-40B4-BE49-F238E27FC236}">
                <a16:creationId xmlns="" xmlns:a16="http://schemas.microsoft.com/office/drawing/2014/main" id="{464835B5-B09F-46AD-A597-7E4851C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410304"/>
            <a:ext cx="2016125" cy="14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ECAC405-4644-4599-903D-C30233622B4C}"/>
              </a:ext>
            </a:extLst>
          </p:cNvPr>
          <p:cNvSpPr txBox="1"/>
          <p:nvPr/>
        </p:nvSpPr>
        <p:spPr>
          <a:xfrm>
            <a:off x="2219325" y="2417862"/>
            <a:ext cx="4616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hìn</a:t>
            </a:r>
            <a:r>
              <a:rPr lang="vi-VN" dirty="0"/>
              <a:t>huế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2290567" y="1993353"/>
            <a:ext cx="4620831" cy="4963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1. </a:t>
            </a:r>
            <a:r>
              <a:rPr lang="en-US" sz="2800" dirty="0" err="1">
                <a:solidFill>
                  <a:srgbClr val="0070C0"/>
                </a:solidFill>
              </a:rPr>
              <a:t>Quy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tắc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2176267" y="1115220"/>
            <a:ext cx="4375618" cy="6038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I. </a:t>
            </a:r>
            <a:r>
              <a:rPr lang="en-US" sz="2800" dirty="0"/>
              <a:t>P</a:t>
            </a:r>
            <a:r>
              <a:rPr lang="en" sz="2800" dirty="0"/>
              <a:t>hép nhân phân số</a:t>
            </a:r>
            <a:endParaRPr sz="2800" dirty="0"/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448190" y="2710231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7492232" y="535070"/>
            <a:ext cx="1249472" cy="736055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7F9906DD-C90C-45AA-9A0E-D6A87396A572}"/>
              </a:ext>
            </a:extLst>
          </p:cNvPr>
          <p:cNvSpPr/>
          <p:nvPr/>
        </p:nvSpPr>
        <p:spPr>
          <a:xfrm>
            <a:off x="2871401" y="203774"/>
            <a:ext cx="3401198" cy="61565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NỘI DUNG</a:t>
            </a:r>
            <a:endParaRPr lang="vi-VN" sz="3600" dirty="0"/>
          </a:p>
        </p:txBody>
      </p:sp>
      <p:sp>
        <p:nvSpPr>
          <p:cNvPr id="65" name="Google Shape;487;p29">
            <a:extLst>
              <a:ext uri="{FF2B5EF4-FFF2-40B4-BE49-F238E27FC236}">
                <a16:creationId xmlns="" xmlns:a16="http://schemas.microsoft.com/office/drawing/2014/main" id="{2185AF4C-DDC9-49AF-9003-D025F895DCE0}"/>
              </a:ext>
            </a:extLst>
          </p:cNvPr>
          <p:cNvSpPr txBox="1">
            <a:spLocks/>
          </p:cNvSpPr>
          <p:nvPr/>
        </p:nvSpPr>
        <p:spPr>
          <a:xfrm>
            <a:off x="2260455" y="2590245"/>
            <a:ext cx="6435355" cy="65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</a:rPr>
              <a:t>2.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phép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179806" y="1275837"/>
            <a:ext cx="4711823" cy="2115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I. PHÉP NHÂN PHÂN SỐ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235897" y="172841"/>
            <a:ext cx="3866062" cy="5309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PHÉP NHÂN PHÂN SỐ</a:t>
            </a:r>
            <a:endParaRPr dirty="0"/>
          </a:p>
        </p:txBody>
      </p:sp>
      <p:sp>
        <p:nvSpPr>
          <p:cNvPr id="459" name="Google Shape;459;p28"/>
          <p:cNvSpPr/>
          <p:nvPr/>
        </p:nvSpPr>
        <p:spPr>
          <a:xfrm rot="-6451548" flipH="1">
            <a:off x="3931705" y="4253597"/>
            <a:ext cx="340508" cy="431878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 rot="7038731">
            <a:off x="5080299" y="4190033"/>
            <a:ext cx="175506" cy="222631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995196" y="1767082"/>
            <a:ext cx="181121" cy="163180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1813999" y="1497889"/>
            <a:ext cx="133773" cy="120412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28"/>
          <p:cNvGrpSpPr/>
          <p:nvPr/>
        </p:nvGrpSpPr>
        <p:grpSpPr>
          <a:xfrm>
            <a:off x="8269317" y="0"/>
            <a:ext cx="710846" cy="845969"/>
            <a:chOff x="5894417" y="862786"/>
            <a:chExt cx="886120" cy="1054561"/>
          </a:xfrm>
        </p:grpSpPr>
        <p:grpSp>
          <p:nvGrpSpPr>
            <p:cNvPr id="464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465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6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7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8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9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0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1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2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5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6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78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Google Shape;457;p28">
            <a:extLst>
              <a:ext uri="{FF2B5EF4-FFF2-40B4-BE49-F238E27FC236}">
                <a16:creationId xmlns="" xmlns:a16="http://schemas.microsoft.com/office/drawing/2014/main" id="{77699A92-E8C9-4106-90AE-D1CCAC0FADCD}"/>
              </a:ext>
            </a:extLst>
          </p:cNvPr>
          <p:cNvSpPr txBox="1">
            <a:spLocks/>
          </p:cNvSpPr>
          <p:nvPr/>
        </p:nvSpPr>
        <p:spPr>
          <a:xfrm>
            <a:off x="386545" y="616402"/>
            <a:ext cx="3866062" cy="53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Quy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tắc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nhân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hai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phân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số</a:t>
            </a:r>
            <a:endParaRPr lang="en-US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6049C7E-08E3-48E2-A6BD-0BDDC445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133" y="1291656"/>
            <a:ext cx="886614" cy="426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7E5A7D1-6278-4A89-A3C4-DFFBECDD8088}"/>
              </a:ext>
            </a:extLst>
          </p:cNvPr>
          <p:cNvSpPr txBox="1"/>
          <p:nvPr/>
        </p:nvSpPr>
        <p:spPr>
          <a:xfrm>
            <a:off x="1104284" y="944440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quy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tiểu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B066EBA-070C-4413-BEE9-A7C2B7E6F9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16" y="966379"/>
            <a:ext cx="740468" cy="7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CAD074D-2BD6-47A2-AA0E-9173DF659826}"/>
              </a:ext>
            </a:extLst>
          </p:cNvPr>
          <p:cNvSpPr txBox="1"/>
          <p:nvPr/>
        </p:nvSpPr>
        <p:spPr>
          <a:xfrm>
            <a:off x="445332" y="1980860"/>
            <a:ext cx="802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nguyên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511EB1E4-7BFB-4CFE-8E77-28B3E3857D85}"/>
                  </a:ext>
                </a:extLst>
              </p:cNvPr>
              <p:cNvSpPr txBox="1"/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−6.4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blipFill>
                <a:blip r:embed="rId8"/>
                <a:stretch>
                  <a:fillRect l="-3030"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6789415" y="3218191"/>
            <a:ext cx="2354585" cy="192530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F9DC89FB-83BA-4823-82E9-DA8FA3052E4F}"/>
              </a:ext>
            </a:extLst>
          </p:cNvPr>
          <p:cNvGrpSpPr/>
          <p:nvPr/>
        </p:nvGrpSpPr>
        <p:grpSpPr>
          <a:xfrm>
            <a:off x="499591" y="1107172"/>
            <a:ext cx="8117212" cy="2084657"/>
            <a:chOff x="1025914" y="1420851"/>
            <a:chExt cx="13898271" cy="2694802"/>
          </a:xfrm>
        </p:grpSpPr>
        <p:grpSp>
          <p:nvGrpSpPr>
            <p:cNvPr id="42" name="Group 2">
              <a:extLst>
                <a:ext uri="{FF2B5EF4-FFF2-40B4-BE49-F238E27FC236}">
                  <a16:creationId xmlns="" xmlns:a16="http://schemas.microsoft.com/office/drawing/2014/main" id="{5A4F1CAA-C32D-469F-A430-777A9F28119E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4" name="Freeform 3">
                <a:extLst>
                  <a:ext uri="{FF2B5EF4-FFF2-40B4-BE49-F238E27FC236}">
                    <a16:creationId xmlns="" xmlns:a16="http://schemas.microsoft.com/office/drawing/2014/main" id="{C11CF017-8AF3-451D-938F-93443DECEA08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BA97B3F8-6521-4A43-BDEB-136D3F69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E8B0C3A3-6F2C-49E5-AA00-3B82D33B0F7C}"/>
                  </a:ext>
                </a:extLst>
              </p:cNvPr>
              <p:cNvSpPr txBox="1"/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b ≠ 0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d ≠ 0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blipFill>
                <a:blip r:embed="rId5"/>
                <a:stretch>
                  <a:fillRect l="-1207" t="-778" b="-31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92B969-6F4B-4513-A578-656AABDDD964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46B0281B-C25D-423B-A842-82C0AF903251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9165FBD4-C676-4037-B4DD-29A499A4FED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1055</Words>
  <Application>Microsoft Office PowerPoint</Application>
  <PresentationFormat>On-screen Show (16:9)</PresentationFormat>
  <Paragraphs>71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Sue Ellen Francisco</vt:lpstr>
      <vt:lpstr>Barlow Semi Condensed Light</vt:lpstr>
      <vt:lpstr>Cambria Math</vt:lpstr>
      <vt:lpstr>Times New Roman</vt:lpstr>
      <vt:lpstr>Joti One</vt:lpstr>
      <vt:lpstr>Calibri</vt:lpstr>
      <vt:lpstr>BenchNine</vt:lpstr>
      <vt:lpstr>Chalkboard Background by Slidesgo</vt:lpstr>
      <vt:lpstr>TIẾT 81: PHÉP NHÂN, PHÉP CHIA PHÂN SỐ .</vt:lpstr>
      <vt:lpstr>KHỞI ĐỘNG</vt:lpstr>
      <vt:lpstr>PowerPoint Presentation</vt:lpstr>
      <vt:lpstr>PowerPoint Presentation</vt:lpstr>
      <vt:lpstr>1. Quy tắc nhân hai phân số</vt:lpstr>
      <vt:lpstr>I. PHÉP NHÂN PHÂN SỐ</vt:lpstr>
      <vt:lpstr>I. PHÉP NHÂN PHÂN SỐ</vt:lpstr>
      <vt:lpstr>PowerPoint Presentation</vt:lpstr>
      <vt:lpstr>PowerPoint Presentation</vt:lpstr>
      <vt:lpstr>Mỗi số nguyên đều được viết về dạng phân số có mẫu bằng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ismail - [2010]</cp:lastModifiedBy>
  <cp:revision>28</cp:revision>
  <dcterms:modified xsi:type="dcterms:W3CDTF">2024-03-19T02:07:01Z</dcterms:modified>
</cp:coreProperties>
</file>