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8" r:id="rId2"/>
    <p:sldId id="409" r:id="rId3"/>
    <p:sldId id="256" r:id="rId4"/>
    <p:sldId id="258" r:id="rId5"/>
    <p:sldId id="259" r:id="rId6"/>
    <p:sldId id="260" r:id="rId7"/>
    <p:sldId id="439" r:id="rId8"/>
    <p:sldId id="431" r:id="rId9"/>
    <p:sldId id="432" r:id="rId10"/>
    <p:sldId id="433" r:id="rId11"/>
    <p:sldId id="434" r:id="rId12"/>
    <p:sldId id="435" r:id="rId13"/>
    <p:sldId id="412" r:id="rId14"/>
    <p:sldId id="411" r:id="rId15"/>
    <p:sldId id="261" r:id="rId16"/>
    <p:sldId id="257" r:id="rId17"/>
    <p:sldId id="396" r:id="rId18"/>
    <p:sldId id="397" r:id="rId19"/>
    <p:sldId id="398" r:id="rId20"/>
    <p:sldId id="440" r:id="rId21"/>
    <p:sldId id="399" r:id="rId22"/>
    <p:sldId id="426" r:id="rId23"/>
    <p:sldId id="427" r:id="rId24"/>
    <p:sldId id="428" r:id="rId25"/>
    <p:sldId id="429" r:id="rId26"/>
    <p:sldId id="430" r:id="rId27"/>
    <p:sldId id="413" r:id="rId28"/>
    <p:sldId id="436" r:id="rId29"/>
    <p:sldId id="400" r:id="rId30"/>
    <p:sldId id="421" r:id="rId31"/>
    <p:sldId id="422" r:id="rId32"/>
    <p:sldId id="423" r:id="rId33"/>
    <p:sldId id="424" r:id="rId34"/>
    <p:sldId id="425" r:id="rId35"/>
    <p:sldId id="414" r:id="rId36"/>
    <p:sldId id="438" r:id="rId37"/>
    <p:sldId id="401" r:id="rId38"/>
    <p:sldId id="402" r:id="rId39"/>
    <p:sldId id="403" r:id="rId40"/>
    <p:sldId id="404" r:id="rId41"/>
    <p:sldId id="405" r:id="rId42"/>
    <p:sldId id="441" r:id="rId43"/>
    <p:sldId id="442" r:id="rId44"/>
    <p:sldId id="443" r:id="rId45"/>
    <p:sldId id="416" r:id="rId46"/>
    <p:sldId id="417" r:id="rId47"/>
    <p:sldId id="418" r:id="rId48"/>
    <p:sldId id="419" r:id="rId49"/>
    <p:sldId id="420" r:id="rId50"/>
    <p:sldId id="415" r:id="rId51"/>
    <p:sldId id="437" r:id="rId52"/>
    <p:sldId id="406" r:id="rId53"/>
    <p:sldId id="407" r:id="rId54"/>
    <p:sldId id="444" r:id="rId55"/>
    <p:sldId id="410" r:id="rId56"/>
    <p:sldId id="445" r:id="rId57"/>
    <p:sldId id="408" r:id="rId58"/>
    <p:sldId id="369" r:id="rId59"/>
    <p:sldId id="370" r:id="rId60"/>
    <p:sldId id="371" r:id="rId61"/>
    <p:sldId id="372" r:id="rId62"/>
    <p:sldId id="373"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26" y="-2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150845-AEC1-448F-ABC5-9ECE2300A2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64109095-4DCA-4B8E-B015-8BBFEF00D9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1882FB9-D917-49A8-9E24-F48A14774E2A}"/>
              </a:ext>
            </a:extLst>
          </p:cNvPr>
          <p:cNvSpPr>
            <a:spLocks noGrp="1"/>
          </p:cNvSpPr>
          <p:nvPr>
            <p:ph type="dt" sz="half" idx="10"/>
          </p:nvPr>
        </p:nvSpPr>
        <p:spPr/>
        <p:txBody>
          <a:bodyPr/>
          <a:lstStyle/>
          <a:p>
            <a:fld id="{ED225E64-D495-4AFE-AC61-93DE3C72D970}" type="datetimeFigureOut">
              <a:rPr lang="en-US" smtClean="0"/>
              <a:t>3/18/2024</a:t>
            </a:fld>
            <a:endParaRPr lang="en-US"/>
          </a:p>
        </p:txBody>
      </p:sp>
      <p:sp>
        <p:nvSpPr>
          <p:cNvPr id="5" name="Footer Placeholder 4">
            <a:extLst>
              <a:ext uri="{FF2B5EF4-FFF2-40B4-BE49-F238E27FC236}">
                <a16:creationId xmlns:a16="http://schemas.microsoft.com/office/drawing/2014/main" xmlns="" id="{FEF1DF76-0067-48F7-AA49-614E665323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30E6255-2443-4C8A-9DF2-A109138BABE6}"/>
              </a:ext>
            </a:extLst>
          </p:cNvPr>
          <p:cNvSpPr>
            <a:spLocks noGrp="1"/>
          </p:cNvSpPr>
          <p:nvPr>
            <p:ph type="sldNum" sz="quarter" idx="12"/>
          </p:nvPr>
        </p:nvSpPr>
        <p:spPr/>
        <p:txBody>
          <a:bodyPr/>
          <a:lstStyle/>
          <a:p>
            <a:fld id="{1E695CDE-2B47-4B99-AB83-A0BEE1486138}" type="slidenum">
              <a:rPr lang="en-US" smtClean="0"/>
              <a:t>‹#›</a:t>
            </a:fld>
            <a:endParaRPr lang="en-US"/>
          </a:p>
        </p:txBody>
      </p:sp>
    </p:spTree>
    <p:extLst>
      <p:ext uri="{BB962C8B-B14F-4D97-AF65-F5344CB8AC3E}">
        <p14:creationId xmlns:p14="http://schemas.microsoft.com/office/powerpoint/2010/main" val="4229843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9DE9C3-6854-445C-8EDD-357AA0760C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99F0230-CBD8-42EB-B8D2-C4099B53B65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0E4C2C8-2042-442E-B022-02AC47DE9B42}"/>
              </a:ext>
            </a:extLst>
          </p:cNvPr>
          <p:cNvSpPr>
            <a:spLocks noGrp="1"/>
          </p:cNvSpPr>
          <p:nvPr>
            <p:ph type="dt" sz="half" idx="10"/>
          </p:nvPr>
        </p:nvSpPr>
        <p:spPr/>
        <p:txBody>
          <a:bodyPr/>
          <a:lstStyle/>
          <a:p>
            <a:fld id="{ED225E64-D495-4AFE-AC61-93DE3C72D970}" type="datetimeFigureOut">
              <a:rPr lang="en-US" smtClean="0"/>
              <a:t>3/18/2024</a:t>
            </a:fld>
            <a:endParaRPr lang="en-US"/>
          </a:p>
        </p:txBody>
      </p:sp>
      <p:sp>
        <p:nvSpPr>
          <p:cNvPr id="5" name="Footer Placeholder 4">
            <a:extLst>
              <a:ext uri="{FF2B5EF4-FFF2-40B4-BE49-F238E27FC236}">
                <a16:creationId xmlns:a16="http://schemas.microsoft.com/office/drawing/2014/main" xmlns="" id="{82B885A8-8A5C-4606-AB00-53450E4614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4F30AF4-5D39-4E79-8425-3F7DB97A82B6}"/>
              </a:ext>
            </a:extLst>
          </p:cNvPr>
          <p:cNvSpPr>
            <a:spLocks noGrp="1"/>
          </p:cNvSpPr>
          <p:nvPr>
            <p:ph type="sldNum" sz="quarter" idx="12"/>
          </p:nvPr>
        </p:nvSpPr>
        <p:spPr/>
        <p:txBody>
          <a:bodyPr/>
          <a:lstStyle/>
          <a:p>
            <a:fld id="{1E695CDE-2B47-4B99-AB83-A0BEE1486138}" type="slidenum">
              <a:rPr lang="en-US" smtClean="0"/>
              <a:t>‹#›</a:t>
            </a:fld>
            <a:endParaRPr lang="en-US"/>
          </a:p>
        </p:txBody>
      </p:sp>
    </p:spTree>
    <p:extLst>
      <p:ext uri="{BB962C8B-B14F-4D97-AF65-F5344CB8AC3E}">
        <p14:creationId xmlns:p14="http://schemas.microsoft.com/office/powerpoint/2010/main" val="4162054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879B440-812B-4479-A4D4-954E73BA7F5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C28E493-275D-4956-AB66-6E33EE4EFB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9493913-5891-4E28-9784-2BFC65D30F41}"/>
              </a:ext>
            </a:extLst>
          </p:cNvPr>
          <p:cNvSpPr>
            <a:spLocks noGrp="1"/>
          </p:cNvSpPr>
          <p:nvPr>
            <p:ph type="dt" sz="half" idx="10"/>
          </p:nvPr>
        </p:nvSpPr>
        <p:spPr/>
        <p:txBody>
          <a:bodyPr/>
          <a:lstStyle/>
          <a:p>
            <a:fld id="{ED225E64-D495-4AFE-AC61-93DE3C72D970}" type="datetimeFigureOut">
              <a:rPr lang="en-US" smtClean="0"/>
              <a:t>3/18/2024</a:t>
            </a:fld>
            <a:endParaRPr lang="en-US"/>
          </a:p>
        </p:txBody>
      </p:sp>
      <p:sp>
        <p:nvSpPr>
          <p:cNvPr id="5" name="Footer Placeholder 4">
            <a:extLst>
              <a:ext uri="{FF2B5EF4-FFF2-40B4-BE49-F238E27FC236}">
                <a16:creationId xmlns:a16="http://schemas.microsoft.com/office/drawing/2014/main" xmlns="" id="{8D66202E-FC62-4939-8992-46339BC128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35603CC-0041-4699-AC32-1C7D69F5F737}"/>
              </a:ext>
            </a:extLst>
          </p:cNvPr>
          <p:cNvSpPr>
            <a:spLocks noGrp="1"/>
          </p:cNvSpPr>
          <p:nvPr>
            <p:ph type="sldNum" sz="quarter" idx="12"/>
          </p:nvPr>
        </p:nvSpPr>
        <p:spPr/>
        <p:txBody>
          <a:bodyPr/>
          <a:lstStyle/>
          <a:p>
            <a:fld id="{1E695CDE-2B47-4B99-AB83-A0BEE1486138}" type="slidenum">
              <a:rPr lang="en-US" smtClean="0"/>
              <a:t>‹#›</a:t>
            </a:fld>
            <a:endParaRPr lang="en-US"/>
          </a:p>
        </p:txBody>
      </p:sp>
    </p:spTree>
    <p:extLst>
      <p:ext uri="{BB962C8B-B14F-4D97-AF65-F5344CB8AC3E}">
        <p14:creationId xmlns:p14="http://schemas.microsoft.com/office/powerpoint/2010/main" val="1810111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FA6958-C0A4-4681-A9FD-A1568A6999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DC9E433-3AA6-44FE-9F17-3C3F667AE9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11799CB-2A61-4463-9AE4-9E5729D9D92F}"/>
              </a:ext>
            </a:extLst>
          </p:cNvPr>
          <p:cNvSpPr>
            <a:spLocks noGrp="1"/>
          </p:cNvSpPr>
          <p:nvPr>
            <p:ph type="dt" sz="half" idx="10"/>
          </p:nvPr>
        </p:nvSpPr>
        <p:spPr/>
        <p:txBody>
          <a:bodyPr/>
          <a:lstStyle/>
          <a:p>
            <a:fld id="{ED225E64-D495-4AFE-AC61-93DE3C72D970}" type="datetimeFigureOut">
              <a:rPr lang="en-US" smtClean="0"/>
              <a:t>3/18/2024</a:t>
            </a:fld>
            <a:endParaRPr lang="en-US"/>
          </a:p>
        </p:txBody>
      </p:sp>
      <p:sp>
        <p:nvSpPr>
          <p:cNvPr id="5" name="Footer Placeholder 4">
            <a:extLst>
              <a:ext uri="{FF2B5EF4-FFF2-40B4-BE49-F238E27FC236}">
                <a16:creationId xmlns:a16="http://schemas.microsoft.com/office/drawing/2014/main" xmlns="" id="{FFACD423-8431-4F89-8279-D715169978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2D5CEE5-FD7A-45C1-8D90-C9B734D7CEB8}"/>
              </a:ext>
            </a:extLst>
          </p:cNvPr>
          <p:cNvSpPr>
            <a:spLocks noGrp="1"/>
          </p:cNvSpPr>
          <p:nvPr>
            <p:ph type="sldNum" sz="quarter" idx="12"/>
          </p:nvPr>
        </p:nvSpPr>
        <p:spPr/>
        <p:txBody>
          <a:bodyPr/>
          <a:lstStyle/>
          <a:p>
            <a:fld id="{1E695CDE-2B47-4B99-AB83-A0BEE1486138}" type="slidenum">
              <a:rPr lang="en-US" smtClean="0"/>
              <a:t>‹#›</a:t>
            </a:fld>
            <a:endParaRPr lang="en-US"/>
          </a:p>
        </p:txBody>
      </p:sp>
    </p:spTree>
    <p:extLst>
      <p:ext uri="{BB962C8B-B14F-4D97-AF65-F5344CB8AC3E}">
        <p14:creationId xmlns:p14="http://schemas.microsoft.com/office/powerpoint/2010/main" val="2460647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AC077A-5B31-4B2D-84F5-C61E2A92DB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6410E7DA-3547-460D-8418-FA7291C2DA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D71D998E-F15D-44AC-BBAF-BC86A9121078}"/>
              </a:ext>
            </a:extLst>
          </p:cNvPr>
          <p:cNvSpPr>
            <a:spLocks noGrp="1"/>
          </p:cNvSpPr>
          <p:nvPr>
            <p:ph type="dt" sz="half" idx="10"/>
          </p:nvPr>
        </p:nvSpPr>
        <p:spPr/>
        <p:txBody>
          <a:bodyPr/>
          <a:lstStyle/>
          <a:p>
            <a:fld id="{ED225E64-D495-4AFE-AC61-93DE3C72D970}" type="datetimeFigureOut">
              <a:rPr lang="en-US" smtClean="0"/>
              <a:t>3/18/2024</a:t>
            </a:fld>
            <a:endParaRPr lang="en-US"/>
          </a:p>
        </p:txBody>
      </p:sp>
      <p:sp>
        <p:nvSpPr>
          <p:cNvPr id="5" name="Footer Placeholder 4">
            <a:extLst>
              <a:ext uri="{FF2B5EF4-FFF2-40B4-BE49-F238E27FC236}">
                <a16:creationId xmlns:a16="http://schemas.microsoft.com/office/drawing/2014/main" xmlns="" id="{4ED10D12-236C-47D3-B31F-6C0DE927CF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4809ADD-95F1-488B-8B8F-BFBF11BD2B0C}"/>
              </a:ext>
            </a:extLst>
          </p:cNvPr>
          <p:cNvSpPr>
            <a:spLocks noGrp="1"/>
          </p:cNvSpPr>
          <p:nvPr>
            <p:ph type="sldNum" sz="quarter" idx="12"/>
          </p:nvPr>
        </p:nvSpPr>
        <p:spPr/>
        <p:txBody>
          <a:bodyPr/>
          <a:lstStyle/>
          <a:p>
            <a:fld id="{1E695CDE-2B47-4B99-AB83-A0BEE1486138}" type="slidenum">
              <a:rPr lang="en-US" smtClean="0"/>
              <a:t>‹#›</a:t>
            </a:fld>
            <a:endParaRPr lang="en-US"/>
          </a:p>
        </p:txBody>
      </p:sp>
    </p:spTree>
    <p:extLst>
      <p:ext uri="{BB962C8B-B14F-4D97-AF65-F5344CB8AC3E}">
        <p14:creationId xmlns:p14="http://schemas.microsoft.com/office/powerpoint/2010/main" val="3229246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2B283F-A831-4A69-BA99-D4E06BA318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C7CB287-3578-4924-A032-A82852ACCF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80AA29A0-2E6E-4F37-958E-A14602B89F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7151E557-3F8A-4904-9E73-D6DA33D61B3A}"/>
              </a:ext>
            </a:extLst>
          </p:cNvPr>
          <p:cNvSpPr>
            <a:spLocks noGrp="1"/>
          </p:cNvSpPr>
          <p:nvPr>
            <p:ph type="dt" sz="half" idx="10"/>
          </p:nvPr>
        </p:nvSpPr>
        <p:spPr/>
        <p:txBody>
          <a:bodyPr/>
          <a:lstStyle/>
          <a:p>
            <a:fld id="{ED225E64-D495-4AFE-AC61-93DE3C72D970}" type="datetimeFigureOut">
              <a:rPr lang="en-US" smtClean="0"/>
              <a:t>3/18/2024</a:t>
            </a:fld>
            <a:endParaRPr lang="en-US"/>
          </a:p>
        </p:txBody>
      </p:sp>
      <p:sp>
        <p:nvSpPr>
          <p:cNvPr id="6" name="Footer Placeholder 5">
            <a:extLst>
              <a:ext uri="{FF2B5EF4-FFF2-40B4-BE49-F238E27FC236}">
                <a16:creationId xmlns:a16="http://schemas.microsoft.com/office/drawing/2014/main" xmlns="" id="{85BAB769-B586-4DA9-AA72-274729AF91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155C1E7-2742-4957-AA58-CA4D5AF930F8}"/>
              </a:ext>
            </a:extLst>
          </p:cNvPr>
          <p:cNvSpPr>
            <a:spLocks noGrp="1"/>
          </p:cNvSpPr>
          <p:nvPr>
            <p:ph type="sldNum" sz="quarter" idx="12"/>
          </p:nvPr>
        </p:nvSpPr>
        <p:spPr/>
        <p:txBody>
          <a:bodyPr/>
          <a:lstStyle/>
          <a:p>
            <a:fld id="{1E695CDE-2B47-4B99-AB83-A0BEE1486138}" type="slidenum">
              <a:rPr lang="en-US" smtClean="0"/>
              <a:t>‹#›</a:t>
            </a:fld>
            <a:endParaRPr lang="en-US"/>
          </a:p>
        </p:txBody>
      </p:sp>
    </p:spTree>
    <p:extLst>
      <p:ext uri="{BB962C8B-B14F-4D97-AF65-F5344CB8AC3E}">
        <p14:creationId xmlns:p14="http://schemas.microsoft.com/office/powerpoint/2010/main" val="1084305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7F7E2C-8BD8-4A26-A154-510C0D6E14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2E3323B1-2A33-4EB0-8A3B-7A53F30D2B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837C67BD-E456-448B-91A3-ABDC05A7B1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DB040D8-AE65-482F-9916-A3367F2B13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AFB28A9-1ABA-49FD-ABD1-0859A4A9544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4442A51E-34CC-4BFD-9199-4912F8C4A3B6}"/>
              </a:ext>
            </a:extLst>
          </p:cNvPr>
          <p:cNvSpPr>
            <a:spLocks noGrp="1"/>
          </p:cNvSpPr>
          <p:nvPr>
            <p:ph type="dt" sz="half" idx="10"/>
          </p:nvPr>
        </p:nvSpPr>
        <p:spPr/>
        <p:txBody>
          <a:bodyPr/>
          <a:lstStyle/>
          <a:p>
            <a:fld id="{ED225E64-D495-4AFE-AC61-93DE3C72D970}" type="datetimeFigureOut">
              <a:rPr lang="en-US" smtClean="0"/>
              <a:t>3/18/2024</a:t>
            </a:fld>
            <a:endParaRPr lang="en-US"/>
          </a:p>
        </p:txBody>
      </p:sp>
      <p:sp>
        <p:nvSpPr>
          <p:cNvPr id="8" name="Footer Placeholder 7">
            <a:extLst>
              <a:ext uri="{FF2B5EF4-FFF2-40B4-BE49-F238E27FC236}">
                <a16:creationId xmlns:a16="http://schemas.microsoft.com/office/drawing/2014/main" xmlns="" id="{9BD176D5-9C53-4385-9969-234C81A3CE5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64E1786D-BEAE-4B84-B089-A73F351A503C}"/>
              </a:ext>
            </a:extLst>
          </p:cNvPr>
          <p:cNvSpPr>
            <a:spLocks noGrp="1"/>
          </p:cNvSpPr>
          <p:nvPr>
            <p:ph type="sldNum" sz="quarter" idx="12"/>
          </p:nvPr>
        </p:nvSpPr>
        <p:spPr/>
        <p:txBody>
          <a:bodyPr/>
          <a:lstStyle/>
          <a:p>
            <a:fld id="{1E695CDE-2B47-4B99-AB83-A0BEE1486138}" type="slidenum">
              <a:rPr lang="en-US" smtClean="0"/>
              <a:t>‹#›</a:t>
            </a:fld>
            <a:endParaRPr lang="en-US"/>
          </a:p>
        </p:txBody>
      </p:sp>
    </p:spTree>
    <p:extLst>
      <p:ext uri="{BB962C8B-B14F-4D97-AF65-F5344CB8AC3E}">
        <p14:creationId xmlns:p14="http://schemas.microsoft.com/office/powerpoint/2010/main" val="809959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84FB47-FDC9-432A-A74E-3ED41DB7C8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CD3B1214-7F86-4E65-919A-70EA87ADEE15}"/>
              </a:ext>
            </a:extLst>
          </p:cNvPr>
          <p:cNvSpPr>
            <a:spLocks noGrp="1"/>
          </p:cNvSpPr>
          <p:nvPr>
            <p:ph type="dt" sz="half" idx="10"/>
          </p:nvPr>
        </p:nvSpPr>
        <p:spPr/>
        <p:txBody>
          <a:bodyPr/>
          <a:lstStyle/>
          <a:p>
            <a:fld id="{ED225E64-D495-4AFE-AC61-93DE3C72D970}" type="datetimeFigureOut">
              <a:rPr lang="en-US" smtClean="0"/>
              <a:t>3/18/2024</a:t>
            </a:fld>
            <a:endParaRPr lang="en-US"/>
          </a:p>
        </p:txBody>
      </p:sp>
      <p:sp>
        <p:nvSpPr>
          <p:cNvPr id="4" name="Footer Placeholder 3">
            <a:extLst>
              <a:ext uri="{FF2B5EF4-FFF2-40B4-BE49-F238E27FC236}">
                <a16:creationId xmlns:a16="http://schemas.microsoft.com/office/drawing/2014/main" xmlns="" id="{C1A99896-55DC-44C4-8707-596B7305D7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9E576279-854D-40B8-B579-673A5896344E}"/>
              </a:ext>
            </a:extLst>
          </p:cNvPr>
          <p:cNvSpPr>
            <a:spLocks noGrp="1"/>
          </p:cNvSpPr>
          <p:nvPr>
            <p:ph type="sldNum" sz="quarter" idx="12"/>
          </p:nvPr>
        </p:nvSpPr>
        <p:spPr/>
        <p:txBody>
          <a:bodyPr/>
          <a:lstStyle/>
          <a:p>
            <a:fld id="{1E695CDE-2B47-4B99-AB83-A0BEE1486138}" type="slidenum">
              <a:rPr lang="en-US" smtClean="0"/>
              <a:t>‹#›</a:t>
            </a:fld>
            <a:endParaRPr lang="en-US"/>
          </a:p>
        </p:txBody>
      </p:sp>
    </p:spTree>
    <p:extLst>
      <p:ext uri="{BB962C8B-B14F-4D97-AF65-F5344CB8AC3E}">
        <p14:creationId xmlns:p14="http://schemas.microsoft.com/office/powerpoint/2010/main" val="22038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5195959-A98F-4156-8FD2-8361A5F88010}"/>
              </a:ext>
            </a:extLst>
          </p:cNvPr>
          <p:cNvSpPr>
            <a:spLocks noGrp="1"/>
          </p:cNvSpPr>
          <p:nvPr>
            <p:ph type="dt" sz="half" idx="10"/>
          </p:nvPr>
        </p:nvSpPr>
        <p:spPr/>
        <p:txBody>
          <a:bodyPr/>
          <a:lstStyle/>
          <a:p>
            <a:fld id="{ED225E64-D495-4AFE-AC61-93DE3C72D970}" type="datetimeFigureOut">
              <a:rPr lang="en-US" smtClean="0"/>
              <a:t>3/18/2024</a:t>
            </a:fld>
            <a:endParaRPr lang="en-US"/>
          </a:p>
        </p:txBody>
      </p:sp>
      <p:sp>
        <p:nvSpPr>
          <p:cNvPr id="3" name="Footer Placeholder 2">
            <a:extLst>
              <a:ext uri="{FF2B5EF4-FFF2-40B4-BE49-F238E27FC236}">
                <a16:creationId xmlns:a16="http://schemas.microsoft.com/office/drawing/2014/main" xmlns="" id="{101BB880-4AFE-4FFC-86CF-1C47EBB933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A37F854A-B44D-429E-9458-608F1DC9758B}"/>
              </a:ext>
            </a:extLst>
          </p:cNvPr>
          <p:cNvSpPr>
            <a:spLocks noGrp="1"/>
          </p:cNvSpPr>
          <p:nvPr>
            <p:ph type="sldNum" sz="quarter" idx="12"/>
          </p:nvPr>
        </p:nvSpPr>
        <p:spPr/>
        <p:txBody>
          <a:bodyPr/>
          <a:lstStyle/>
          <a:p>
            <a:fld id="{1E695CDE-2B47-4B99-AB83-A0BEE1486138}" type="slidenum">
              <a:rPr lang="en-US" smtClean="0"/>
              <a:t>‹#›</a:t>
            </a:fld>
            <a:endParaRPr lang="en-US"/>
          </a:p>
        </p:txBody>
      </p:sp>
    </p:spTree>
    <p:extLst>
      <p:ext uri="{BB962C8B-B14F-4D97-AF65-F5344CB8AC3E}">
        <p14:creationId xmlns:p14="http://schemas.microsoft.com/office/powerpoint/2010/main" val="3800287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6C6957-7722-41AE-A106-14BF036FA1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CA86D4BD-C2A7-4CE6-9F83-1519562D03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8EC653B6-29E9-4644-929A-1C934C7789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53AFAAF-EF52-451B-AFFD-74756761F9B0}"/>
              </a:ext>
            </a:extLst>
          </p:cNvPr>
          <p:cNvSpPr>
            <a:spLocks noGrp="1"/>
          </p:cNvSpPr>
          <p:nvPr>
            <p:ph type="dt" sz="half" idx="10"/>
          </p:nvPr>
        </p:nvSpPr>
        <p:spPr/>
        <p:txBody>
          <a:bodyPr/>
          <a:lstStyle/>
          <a:p>
            <a:fld id="{ED225E64-D495-4AFE-AC61-93DE3C72D970}" type="datetimeFigureOut">
              <a:rPr lang="en-US" smtClean="0"/>
              <a:t>3/18/2024</a:t>
            </a:fld>
            <a:endParaRPr lang="en-US"/>
          </a:p>
        </p:txBody>
      </p:sp>
      <p:sp>
        <p:nvSpPr>
          <p:cNvPr id="6" name="Footer Placeholder 5">
            <a:extLst>
              <a:ext uri="{FF2B5EF4-FFF2-40B4-BE49-F238E27FC236}">
                <a16:creationId xmlns:a16="http://schemas.microsoft.com/office/drawing/2014/main" xmlns="" id="{FE8795FC-D786-43F2-AAE1-BED758F610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5439F49-E154-4349-9317-D83C3945AD0A}"/>
              </a:ext>
            </a:extLst>
          </p:cNvPr>
          <p:cNvSpPr>
            <a:spLocks noGrp="1"/>
          </p:cNvSpPr>
          <p:nvPr>
            <p:ph type="sldNum" sz="quarter" idx="12"/>
          </p:nvPr>
        </p:nvSpPr>
        <p:spPr/>
        <p:txBody>
          <a:bodyPr/>
          <a:lstStyle/>
          <a:p>
            <a:fld id="{1E695CDE-2B47-4B99-AB83-A0BEE1486138}" type="slidenum">
              <a:rPr lang="en-US" smtClean="0"/>
              <a:t>‹#›</a:t>
            </a:fld>
            <a:endParaRPr lang="en-US"/>
          </a:p>
        </p:txBody>
      </p:sp>
    </p:spTree>
    <p:extLst>
      <p:ext uri="{BB962C8B-B14F-4D97-AF65-F5344CB8AC3E}">
        <p14:creationId xmlns:p14="http://schemas.microsoft.com/office/powerpoint/2010/main" val="1483513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C9518A-2180-4D79-B92A-C4B2D7F4D0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EB52B473-31DC-438C-979F-3DB6292254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A6321648-A6C1-4B99-B27B-A9FB12D3C8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73D0EFB-7B7B-42FB-B4C2-D2424E5A5C98}"/>
              </a:ext>
            </a:extLst>
          </p:cNvPr>
          <p:cNvSpPr>
            <a:spLocks noGrp="1"/>
          </p:cNvSpPr>
          <p:nvPr>
            <p:ph type="dt" sz="half" idx="10"/>
          </p:nvPr>
        </p:nvSpPr>
        <p:spPr/>
        <p:txBody>
          <a:bodyPr/>
          <a:lstStyle/>
          <a:p>
            <a:fld id="{ED225E64-D495-4AFE-AC61-93DE3C72D970}" type="datetimeFigureOut">
              <a:rPr lang="en-US" smtClean="0"/>
              <a:t>3/18/2024</a:t>
            </a:fld>
            <a:endParaRPr lang="en-US"/>
          </a:p>
        </p:txBody>
      </p:sp>
      <p:sp>
        <p:nvSpPr>
          <p:cNvPr id="6" name="Footer Placeholder 5">
            <a:extLst>
              <a:ext uri="{FF2B5EF4-FFF2-40B4-BE49-F238E27FC236}">
                <a16:creationId xmlns:a16="http://schemas.microsoft.com/office/drawing/2014/main" xmlns="" id="{EFF8FB04-BBA6-42E0-999E-B6757E6417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9421719-A13E-40AF-841B-E56E8E011C74}"/>
              </a:ext>
            </a:extLst>
          </p:cNvPr>
          <p:cNvSpPr>
            <a:spLocks noGrp="1"/>
          </p:cNvSpPr>
          <p:nvPr>
            <p:ph type="sldNum" sz="quarter" idx="12"/>
          </p:nvPr>
        </p:nvSpPr>
        <p:spPr/>
        <p:txBody>
          <a:bodyPr/>
          <a:lstStyle/>
          <a:p>
            <a:fld id="{1E695CDE-2B47-4B99-AB83-A0BEE1486138}" type="slidenum">
              <a:rPr lang="en-US" smtClean="0"/>
              <a:t>‹#›</a:t>
            </a:fld>
            <a:endParaRPr lang="en-US"/>
          </a:p>
        </p:txBody>
      </p:sp>
    </p:spTree>
    <p:extLst>
      <p:ext uri="{BB962C8B-B14F-4D97-AF65-F5344CB8AC3E}">
        <p14:creationId xmlns:p14="http://schemas.microsoft.com/office/powerpoint/2010/main" val="3471129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EA15769-8F00-467E-A6C0-8132B5097A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D172FCEC-CA3D-4150-AD9E-8D7DC12721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92E3E12-8836-4F5A-AFD4-2634F5F9B0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25E64-D495-4AFE-AC61-93DE3C72D970}" type="datetimeFigureOut">
              <a:rPr lang="en-US" smtClean="0"/>
              <a:t>3/18/2024</a:t>
            </a:fld>
            <a:endParaRPr lang="en-US"/>
          </a:p>
        </p:txBody>
      </p:sp>
      <p:sp>
        <p:nvSpPr>
          <p:cNvPr id="5" name="Footer Placeholder 4">
            <a:extLst>
              <a:ext uri="{FF2B5EF4-FFF2-40B4-BE49-F238E27FC236}">
                <a16:creationId xmlns:a16="http://schemas.microsoft.com/office/drawing/2014/main" xmlns="" id="{834905AB-1F79-4426-AB86-F3C5EB3E77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095EF23C-381A-4762-AE0D-D3AD93BD71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695CDE-2B47-4B99-AB83-A0BEE1486138}" type="slidenum">
              <a:rPr lang="en-US" smtClean="0"/>
              <a:t>‹#›</a:t>
            </a:fld>
            <a:endParaRPr lang="en-US"/>
          </a:p>
        </p:txBody>
      </p:sp>
    </p:spTree>
    <p:extLst>
      <p:ext uri="{BB962C8B-B14F-4D97-AF65-F5344CB8AC3E}">
        <p14:creationId xmlns:p14="http://schemas.microsoft.com/office/powerpoint/2010/main" val="20889625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12" Type="http://schemas.openxmlformats.org/officeDocument/2006/relationships/image" Target="../media/image21.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12" Type="http://schemas.openxmlformats.org/officeDocument/2006/relationships/image" Target="../media/image21.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12" Type="http://schemas.openxmlformats.org/officeDocument/2006/relationships/image" Target="../media/image21.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12" Type="http://schemas.openxmlformats.org/officeDocument/2006/relationships/image" Target="../media/image21.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4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12" Type="http://schemas.openxmlformats.org/officeDocument/2006/relationships/image" Target="../media/image21.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6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l="10435" r="10574"/>
          <a:stretch>
            <a:fillRect/>
          </a:stretch>
        </p:blipFill>
        <p:spPr bwMode="auto">
          <a:xfrm>
            <a:off x="0" y="88817"/>
            <a:ext cx="12192000" cy="7026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
          <p:cNvSpPr>
            <a:spLocks noChangeArrowheads="1"/>
          </p:cNvSpPr>
          <p:nvPr/>
        </p:nvSpPr>
        <p:spPr bwMode="auto">
          <a:xfrm>
            <a:off x="2497538" y="2057596"/>
            <a:ext cx="7246962" cy="1005839"/>
          </a:xfrm>
          <a:prstGeom prst="rect">
            <a:avLst/>
          </a:prstGeom>
          <a:noFill/>
          <a:ln>
            <a:noFill/>
          </a:ln>
        </p:spPr>
        <p:style>
          <a:lnRef idx="0">
            <a:scrgbClr r="0" g="0" b="0"/>
          </a:lnRef>
          <a:fillRef idx="0">
            <a:scrgbClr r="0" g="0" b="0"/>
          </a:fillRef>
          <a:effectRef idx="0">
            <a:scrgbClr r="0" g="0" b="0"/>
          </a:effectRef>
          <a:fontRef idx="minor">
            <a:schemeClr val="accent2"/>
          </a:fontRef>
        </p:style>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vi-VN" altLang="en-US" sz="8000" b="1" dirty="0">
                <a:ln w="6600">
                  <a:solidFill>
                    <a:schemeClr val="accent2"/>
                  </a:solidFill>
                  <a:prstDash val="solid"/>
                </a:ln>
                <a:solidFill>
                  <a:srgbClr val="FFFFFF"/>
                </a:solidFill>
                <a:effectLst>
                  <a:outerShdw dist="38100" dir="2700000" algn="tl" rotWithShape="0">
                    <a:schemeClr val="accent2"/>
                  </a:outerShdw>
                </a:effectLst>
                <a:latin typeface="+mj-lt"/>
              </a:rPr>
              <a:t>TIẾT</a:t>
            </a:r>
            <a:r>
              <a:rPr lang="en-US" altLang="en-US" sz="80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altLang="en-US" sz="8000" b="1" dirty="0" smtClean="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107</a:t>
            </a:r>
            <a:endParaRPr lang="en-US" altLang="en-US" sz="80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sp>
        <p:nvSpPr>
          <p:cNvPr id="6" name="Rectangle 5"/>
          <p:cNvSpPr/>
          <p:nvPr/>
        </p:nvSpPr>
        <p:spPr>
          <a:xfrm>
            <a:off x="26117" y="3213462"/>
            <a:ext cx="12165883" cy="1446550"/>
          </a:xfrm>
          <a:prstGeom prst="rect">
            <a:avLst/>
          </a:prstGeom>
          <a:noFill/>
          <a:ln>
            <a:noFill/>
          </a:ln>
        </p:spPr>
        <p:style>
          <a:lnRef idx="0">
            <a:scrgbClr r="0" g="0" b="0"/>
          </a:lnRef>
          <a:fillRef idx="0">
            <a:scrgbClr r="0" g="0" b="0"/>
          </a:fillRef>
          <a:effectRef idx="0">
            <a:scrgbClr r="0" g="0" b="0"/>
          </a:effectRef>
          <a:fontRef idx="minor">
            <a:schemeClr val="accent2"/>
          </a:fontRef>
        </p:style>
        <p:txBody>
          <a:bodyPr wrap="square" lIns="91440" tIns="45720" rIns="91440" bIns="45720">
            <a:spAutoFit/>
          </a:bodyPr>
          <a:lstStyle/>
          <a:p>
            <a:pPr lvl="0" algn="ctr"/>
            <a:r>
              <a:rPr lang="en-US" sz="88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BÀI 28</a:t>
            </a:r>
            <a:r>
              <a:rPr lang="vi-VN" sz="88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r>
              <a:rPr lang="en-US" sz="88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LỰC MA SÁT</a:t>
            </a:r>
          </a:p>
        </p:txBody>
      </p:sp>
      <p:sp>
        <p:nvSpPr>
          <p:cNvPr id="7" name="Rectangle 6">
            <a:extLst>
              <a:ext uri="{FF2B5EF4-FFF2-40B4-BE49-F238E27FC236}">
                <a16:creationId xmlns:a16="http://schemas.microsoft.com/office/drawing/2014/main" xmlns="" id="{355907F3-BA6E-47BF-AFF4-B533395C080B}"/>
              </a:ext>
            </a:extLst>
          </p:cNvPr>
          <p:cNvSpPr>
            <a:spLocks noChangeArrowheads="1"/>
          </p:cNvSpPr>
          <p:nvPr/>
        </p:nvSpPr>
        <p:spPr bwMode="auto">
          <a:xfrm>
            <a:off x="1865" y="-6636"/>
            <a:ext cx="12188271" cy="1011395"/>
          </a:xfrm>
          <a:prstGeom prst="rect">
            <a:avLst/>
          </a:prstGeom>
          <a:noFill/>
          <a:ln>
            <a:noFill/>
          </a:ln>
        </p:spPr>
        <p:style>
          <a:lnRef idx="0">
            <a:scrgbClr r="0" g="0" b="0"/>
          </a:lnRef>
          <a:fillRef idx="0">
            <a:scrgbClr r="0" g="0" b="0"/>
          </a:fillRef>
          <a:effectRef idx="0">
            <a:scrgbClr r="0" g="0" b="0"/>
          </a:effectRef>
          <a:fontRef idx="minor">
            <a:schemeClr val="accent2"/>
          </a:fontRef>
        </p:style>
        <p:txBody>
          <a:bodyPr/>
          <a:lstStyle>
            <a:defPPr>
              <a:defRPr lang="en-US"/>
            </a:defPPr>
            <a:lvl1pPr marL="0" algn="l" defTabSz="914400" rtl="0" eaLnBrk="1" latinLnBrk="0" hangingPunct="1">
              <a:defRPr sz="1800" kern="1200">
                <a:solidFill>
                  <a:schemeClr val="accent2"/>
                </a:solidFill>
                <a:latin typeface="+mn-lt"/>
                <a:ea typeface="+mn-ea"/>
                <a:cs typeface="+mn-cs"/>
              </a:defRPr>
            </a:lvl1pPr>
            <a:lvl2pPr marL="457200" algn="l" defTabSz="914400" rtl="0" eaLnBrk="1" latinLnBrk="0" hangingPunct="1">
              <a:defRPr sz="1800" kern="1200">
                <a:solidFill>
                  <a:schemeClr val="accent2"/>
                </a:solidFill>
                <a:latin typeface="+mn-lt"/>
                <a:ea typeface="+mn-ea"/>
                <a:cs typeface="+mn-cs"/>
              </a:defRPr>
            </a:lvl2pPr>
            <a:lvl3pPr marL="914400" algn="l" defTabSz="914400" rtl="0" eaLnBrk="1" latinLnBrk="0" hangingPunct="1">
              <a:defRPr sz="1800" kern="1200">
                <a:solidFill>
                  <a:schemeClr val="accent2"/>
                </a:solidFill>
                <a:latin typeface="+mn-lt"/>
                <a:ea typeface="+mn-ea"/>
                <a:cs typeface="+mn-cs"/>
              </a:defRPr>
            </a:lvl3pPr>
            <a:lvl4pPr marL="1371600" algn="l" defTabSz="914400" rtl="0" eaLnBrk="1" latinLnBrk="0" hangingPunct="1">
              <a:defRPr sz="1800" kern="1200">
                <a:solidFill>
                  <a:schemeClr val="accent2"/>
                </a:solidFill>
                <a:latin typeface="+mn-lt"/>
                <a:ea typeface="+mn-ea"/>
                <a:cs typeface="+mn-cs"/>
              </a:defRPr>
            </a:lvl4pPr>
            <a:lvl5pPr marL="1828800" algn="l" defTabSz="914400" rtl="0" eaLnBrk="1" latinLnBrk="0" hangingPunct="1">
              <a:defRPr sz="1800" kern="1200">
                <a:solidFill>
                  <a:schemeClr val="accent2"/>
                </a:solidFill>
                <a:latin typeface="+mn-lt"/>
                <a:ea typeface="+mn-ea"/>
                <a:cs typeface="+mn-cs"/>
              </a:defRPr>
            </a:lvl5pPr>
            <a:lvl6pPr marL="2286000" algn="l" defTabSz="914400" rtl="0" eaLnBrk="1" latinLnBrk="0" hangingPunct="1">
              <a:defRPr sz="1800" kern="1200">
                <a:solidFill>
                  <a:schemeClr val="accent2"/>
                </a:solidFill>
                <a:latin typeface="+mn-lt"/>
                <a:ea typeface="+mn-ea"/>
                <a:cs typeface="+mn-cs"/>
              </a:defRPr>
            </a:lvl6pPr>
            <a:lvl7pPr marL="2743200" algn="l" defTabSz="914400" rtl="0" eaLnBrk="1" latinLnBrk="0" hangingPunct="1">
              <a:defRPr sz="1800" kern="1200">
                <a:solidFill>
                  <a:schemeClr val="accent2"/>
                </a:solidFill>
                <a:latin typeface="+mn-lt"/>
                <a:ea typeface="+mn-ea"/>
                <a:cs typeface="+mn-cs"/>
              </a:defRPr>
            </a:lvl7pPr>
            <a:lvl8pPr marL="3200400" algn="l" defTabSz="914400" rtl="0" eaLnBrk="1" latinLnBrk="0" hangingPunct="1">
              <a:defRPr sz="1800" kern="1200">
                <a:solidFill>
                  <a:schemeClr val="accent2"/>
                </a:solidFill>
                <a:latin typeface="+mn-lt"/>
                <a:ea typeface="+mn-ea"/>
                <a:cs typeface="+mn-cs"/>
              </a:defRPr>
            </a:lvl8pPr>
            <a:lvl9pPr marL="3657600" algn="l" defTabSz="914400" rtl="0" eaLnBrk="1" latinLnBrk="0" hangingPunct="1">
              <a:defRPr sz="1800" kern="1200">
                <a:solidFill>
                  <a:schemeClr val="accent2"/>
                </a:solidFill>
                <a:latin typeface="+mn-lt"/>
                <a:ea typeface="+mn-ea"/>
                <a:cs typeface="+mn-cs"/>
              </a:defRPr>
            </a:lvl9pPr>
          </a:lstStyle>
          <a:p>
            <a:pPr algn="ctr" eaLnBrk="1" hangingPunct="1">
              <a:spcBef>
                <a:spcPct val="0"/>
              </a:spcBef>
              <a:buFontTx/>
              <a:buNone/>
            </a:pPr>
            <a:r>
              <a:rPr lang="en-US" altLang="en-US" sz="6000" b="1" dirty="0" err="1">
                <a:ln w="22225">
                  <a:solidFill>
                    <a:schemeClr val="accent2"/>
                  </a:solidFill>
                  <a:prstDash val="solid"/>
                </a:ln>
                <a:solidFill>
                  <a:schemeClr val="tx1"/>
                </a:solidFill>
                <a:latin typeface="Times New Roman" panose="02020603050405020304" pitchFamily="18" charset="0"/>
                <a:cs typeface="Times New Roman" panose="02020603050405020304" pitchFamily="18" charset="0"/>
              </a:rPr>
              <a:t>Trường</a:t>
            </a:r>
            <a:r>
              <a:rPr lang="en-US" altLang="en-US" sz="6000" b="1" dirty="0">
                <a:ln w="22225">
                  <a:solidFill>
                    <a:schemeClr val="accent2"/>
                  </a:solidFill>
                  <a:prstDash val="solid"/>
                </a:ln>
                <a:solidFill>
                  <a:schemeClr val="tx1"/>
                </a:solidFill>
                <a:latin typeface="Times New Roman" panose="02020603050405020304" pitchFamily="18" charset="0"/>
                <a:cs typeface="Times New Roman" panose="02020603050405020304" pitchFamily="18" charset="0"/>
              </a:rPr>
              <a:t> THCS </a:t>
            </a:r>
            <a:r>
              <a:rPr lang="en-US" altLang="en-US" sz="6000" b="1" dirty="0" err="1" smtClean="0">
                <a:ln w="22225">
                  <a:solidFill>
                    <a:schemeClr val="accent2"/>
                  </a:solidFill>
                  <a:prstDash val="solid"/>
                </a:ln>
                <a:solidFill>
                  <a:schemeClr val="tx1"/>
                </a:solidFill>
                <a:latin typeface="Times New Roman" panose="02020603050405020304" pitchFamily="18" charset="0"/>
                <a:cs typeface="Times New Roman" panose="02020603050405020304" pitchFamily="18" charset="0"/>
              </a:rPr>
              <a:t>Ngọc</a:t>
            </a:r>
            <a:r>
              <a:rPr lang="en-US" altLang="en-US" sz="6000" b="1" dirty="0" smtClean="0">
                <a:ln w="22225">
                  <a:solidFill>
                    <a:schemeClr val="accent2"/>
                  </a:solidFill>
                  <a:prstDash val="solid"/>
                </a:ln>
                <a:solidFill>
                  <a:schemeClr val="tx1"/>
                </a:solidFill>
                <a:latin typeface="Times New Roman" panose="02020603050405020304" pitchFamily="18" charset="0"/>
                <a:cs typeface="Times New Roman" panose="02020603050405020304" pitchFamily="18" charset="0"/>
              </a:rPr>
              <a:t> </a:t>
            </a:r>
            <a:r>
              <a:rPr lang="en-US" altLang="en-US" sz="6000" b="1" dirty="0" err="1" smtClean="0">
                <a:ln w="22225">
                  <a:solidFill>
                    <a:schemeClr val="accent2"/>
                  </a:solidFill>
                  <a:prstDash val="solid"/>
                </a:ln>
                <a:solidFill>
                  <a:schemeClr val="tx1"/>
                </a:solidFill>
                <a:latin typeface="Times New Roman" panose="02020603050405020304" pitchFamily="18" charset="0"/>
                <a:cs typeface="Times New Roman" panose="02020603050405020304" pitchFamily="18" charset="0"/>
              </a:rPr>
              <a:t>Sơn</a:t>
            </a:r>
            <a:endParaRPr lang="en-US" altLang="en-US" sz="6000" b="1" dirty="0">
              <a:ln w="22225">
                <a:solidFill>
                  <a:schemeClr val="accent2"/>
                </a:solidFill>
                <a:prstDash val="solid"/>
              </a:ln>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1986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 y="3124201"/>
            <a:ext cx="4457700"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0"/>
            <a:ext cx="4572000" cy="602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7" name="Text Box 11"/>
          <p:cNvSpPr txBox="1">
            <a:spLocks noChangeArrowheads="1"/>
          </p:cNvSpPr>
          <p:nvPr/>
        </p:nvSpPr>
        <p:spPr bwMode="auto">
          <a:xfrm>
            <a:off x="38100" y="2602331"/>
            <a:ext cx="7543800" cy="584775"/>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algn="ctr" eaLnBrk="1" hangingPunct="1">
              <a:spcBef>
                <a:spcPct val="50000"/>
              </a:spcBef>
              <a:defRPr/>
            </a:pPr>
            <a:r>
              <a:rPr lang="en-US" sz="32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Sử</a:t>
            </a:r>
            <a:r>
              <a:rPr lang="en-US" sz="3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 </a:t>
            </a:r>
            <a:r>
              <a:rPr lang="en-US" sz="32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dụng</a:t>
            </a:r>
            <a:r>
              <a:rPr lang="en-US" sz="3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 </a:t>
            </a:r>
            <a:r>
              <a:rPr lang="en-US" sz="32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hơp</a:t>
            </a:r>
            <a:r>
              <a:rPr lang="en-US" sz="3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 </a:t>
            </a:r>
            <a:r>
              <a:rPr lang="en-US" sz="32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lí</a:t>
            </a:r>
            <a:r>
              <a:rPr lang="en-US" sz="3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 </a:t>
            </a:r>
            <a:r>
              <a:rPr lang="en-US" sz="32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thuốc</a:t>
            </a:r>
            <a:r>
              <a:rPr lang="en-US" sz="3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 </a:t>
            </a:r>
            <a:r>
              <a:rPr lang="en-US" sz="32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bảo</a:t>
            </a:r>
            <a:r>
              <a:rPr lang="en-US" sz="3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 </a:t>
            </a:r>
            <a:r>
              <a:rPr lang="en-US" sz="32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vệ</a:t>
            </a:r>
            <a:r>
              <a:rPr lang="en-US" sz="3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 </a:t>
            </a:r>
            <a:r>
              <a:rPr lang="en-US" sz="32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thực</a:t>
            </a:r>
            <a:r>
              <a:rPr lang="en-US" sz="3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 </a:t>
            </a:r>
            <a:r>
              <a:rPr lang="en-US" sz="32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vật</a:t>
            </a:r>
            <a:r>
              <a:rPr lang="en-US" sz="3200" b="1" i="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  </a:t>
            </a:r>
          </a:p>
        </p:txBody>
      </p:sp>
      <p:pic>
        <p:nvPicPr>
          <p:cNvPr id="35847" name="Picture 7"/>
          <p:cNvPicPr>
            <a:picLocks noChangeAspect="1" noChangeArrowheads="1"/>
          </p:cNvPicPr>
          <p:nvPr/>
        </p:nvPicPr>
        <p:blipFill>
          <a:blip r:embed="rId4">
            <a:extLst>
              <a:ext uri="{28A0092B-C50C-407E-A947-70E740481C1C}">
                <a14:useLocalDpi xmlns:a14="http://schemas.microsoft.com/office/drawing/2010/main" val="0"/>
              </a:ext>
            </a:extLst>
          </a:blip>
          <a:srcRect l="30087" t="17708" r="30089" b="23958"/>
          <a:stretch>
            <a:fillRect/>
          </a:stretch>
        </p:blipFill>
        <p:spPr bwMode="auto">
          <a:xfrm>
            <a:off x="3753853" y="1"/>
            <a:ext cx="3866147"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8" name="Picture 8"/>
          <p:cNvPicPr>
            <a:picLocks noChangeAspect="1" noChangeArrowheads="1"/>
          </p:cNvPicPr>
          <p:nvPr/>
        </p:nvPicPr>
        <p:blipFill>
          <a:blip r:embed="rId5">
            <a:extLst>
              <a:ext uri="{28A0092B-C50C-407E-A947-70E740481C1C}">
                <a14:useLocalDpi xmlns:a14="http://schemas.microsoft.com/office/drawing/2010/main" val="0"/>
              </a:ext>
            </a:extLst>
          </a:blip>
          <a:srcRect l="40044" t="23958" r="40630" b="30208"/>
          <a:stretch>
            <a:fillRect/>
          </a:stretch>
        </p:blipFill>
        <p:spPr bwMode="auto">
          <a:xfrm>
            <a:off x="1" y="0"/>
            <a:ext cx="3753852"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8" name="Text Box 11"/>
          <p:cNvSpPr txBox="1">
            <a:spLocks noChangeArrowheads="1"/>
          </p:cNvSpPr>
          <p:nvPr/>
        </p:nvSpPr>
        <p:spPr bwMode="auto">
          <a:xfrm>
            <a:off x="7639050" y="5738982"/>
            <a:ext cx="4533900" cy="107721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algn="ctr" eaLnBrk="1" hangingPunct="1">
              <a:spcBef>
                <a:spcPct val="50000"/>
              </a:spcBef>
              <a:defRPr/>
            </a:pPr>
            <a:r>
              <a:rPr lang="en-US" sz="3200" dirty="0" err="1">
                <a:effectLst>
                  <a:outerShdw blurRad="38100" dist="38100" dir="2700000" algn="tl">
                    <a:srgbClr val="C0C0C0"/>
                  </a:outerShdw>
                </a:effectLst>
                <a:cs typeface="Times New Roman" pitchFamily="18" charset="0"/>
              </a:rPr>
              <a:t>Sử</a:t>
            </a:r>
            <a:r>
              <a:rPr lang="en-US" sz="3200" dirty="0">
                <a:effectLst>
                  <a:outerShdw blurRad="38100" dist="38100" dir="2700000" algn="tl">
                    <a:srgbClr val="C0C0C0"/>
                  </a:outerShdw>
                </a:effectLst>
                <a:cs typeface="Times New Roman" pitchFamily="18" charset="0"/>
              </a:rPr>
              <a:t> </a:t>
            </a:r>
            <a:r>
              <a:rPr lang="en-US" sz="3200" dirty="0" err="1">
                <a:effectLst>
                  <a:outerShdw blurRad="38100" dist="38100" dir="2700000" algn="tl">
                    <a:srgbClr val="C0C0C0"/>
                  </a:outerShdw>
                </a:effectLst>
                <a:cs typeface="Times New Roman" pitchFamily="18" charset="0"/>
              </a:rPr>
              <a:t>dụng</a:t>
            </a:r>
            <a:r>
              <a:rPr lang="en-US" sz="3200" dirty="0">
                <a:effectLst>
                  <a:outerShdw blurRad="38100" dist="38100" dir="2700000" algn="tl">
                    <a:srgbClr val="C0C0C0"/>
                  </a:outerShdw>
                </a:effectLst>
                <a:cs typeface="Times New Roman" pitchFamily="18" charset="0"/>
              </a:rPr>
              <a:t> </a:t>
            </a:r>
            <a:r>
              <a:rPr lang="en-US" sz="3200" dirty="0" err="1">
                <a:effectLst>
                  <a:outerShdw blurRad="38100" dist="38100" dir="2700000" algn="tl">
                    <a:srgbClr val="C0C0C0"/>
                  </a:outerShdw>
                </a:effectLst>
                <a:cs typeface="Times New Roman" pitchFamily="18" charset="0"/>
              </a:rPr>
              <a:t>thực</a:t>
            </a:r>
            <a:r>
              <a:rPr lang="en-US" sz="3200" dirty="0">
                <a:effectLst>
                  <a:outerShdw blurRad="38100" dist="38100" dir="2700000" algn="tl">
                    <a:srgbClr val="C0C0C0"/>
                  </a:outerShdw>
                </a:effectLst>
                <a:cs typeface="Times New Roman" pitchFamily="18" charset="0"/>
              </a:rPr>
              <a:t> </a:t>
            </a:r>
            <a:r>
              <a:rPr lang="en-US" sz="3200" dirty="0" err="1">
                <a:effectLst>
                  <a:outerShdw blurRad="38100" dist="38100" dir="2700000" algn="tl">
                    <a:srgbClr val="C0C0C0"/>
                  </a:outerShdw>
                </a:effectLst>
                <a:cs typeface="Times New Roman" pitchFamily="18" charset="0"/>
              </a:rPr>
              <a:t>phẩm</a:t>
            </a:r>
            <a:r>
              <a:rPr lang="en-US" sz="3200" dirty="0">
                <a:effectLst>
                  <a:outerShdw blurRad="38100" dist="38100" dir="2700000" algn="tl">
                    <a:srgbClr val="C0C0C0"/>
                  </a:outerShdw>
                </a:effectLst>
                <a:cs typeface="Times New Roman" pitchFamily="18" charset="0"/>
              </a:rPr>
              <a:t>            an </a:t>
            </a:r>
            <a:r>
              <a:rPr lang="en-US" sz="3200" dirty="0" err="1">
                <a:effectLst>
                  <a:outerShdw blurRad="38100" dist="38100" dir="2700000" algn="tl">
                    <a:srgbClr val="C0C0C0"/>
                  </a:outerShdw>
                </a:effectLst>
                <a:cs typeface="Times New Roman" pitchFamily="18" charset="0"/>
              </a:rPr>
              <a:t>toàn</a:t>
            </a:r>
            <a:r>
              <a:rPr lang="en-US" sz="3200" i="1" dirty="0">
                <a:effectLst>
                  <a:outerShdw blurRad="38100" dist="38100" dir="2700000" algn="tl">
                    <a:srgbClr val="C0C0C0"/>
                  </a:outerShdw>
                </a:effectLst>
                <a:cs typeface="Times New Roman" pitchFamily="18" charset="0"/>
              </a:rPr>
              <a:t> </a:t>
            </a:r>
          </a:p>
        </p:txBody>
      </p:sp>
      <p:pic>
        <p:nvPicPr>
          <p:cNvPr id="35849" name="Picture 9"/>
          <p:cNvPicPr>
            <a:picLocks noChangeAspect="1" noChangeArrowheads="1"/>
          </p:cNvPicPr>
          <p:nvPr/>
        </p:nvPicPr>
        <p:blipFill>
          <a:blip r:embed="rId6">
            <a:extLst>
              <a:ext uri="{28A0092B-C50C-407E-A947-70E740481C1C}">
                <a14:useLocalDpi xmlns:a14="http://schemas.microsoft.com/office/drawing/2010/main" val="0"/>
              </a:ext>
            </a:extLst>
          </a:blip>
          <a:srcRect l="28331" t="21875" r="28917" b="27083"/>
          <a:stretch>
            <a:fillRect/>
          </a:stretch>
        </p:blipFill>
        <p:spPr bwMode="auto">
          <a:xfrm>
            <a:off x="4591050" y="3170071"/>
            <a:ext cx="3048000" cy="3381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11"/>
          <p:cNvSpPr txBox="1">
            <a:spLocks noChangeArrowheads="1"/>
          </p:cNvSpPr>
          <p:nvPr/>
        </p:nvSpPr>
        <p:spPr bwMode="auto">
          <a:xfrm>
            <a:off x="1" y="6138698"/>
            <a:ext cx="7619999" cy="646331"/>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algn="l">
              <a:spcBef>
                <a:spcPct val="0"/>
              </a:spcBef>
              <a:defRPr>
                <a:solidFill>
                  <a:schemeClr val="tx1"/>
                </a:solidFill>
                <a:latin typeface="Arial" charset="0"/>
                <a:cs typeface="Arial" charset="0"/>
              </a:defRPr>
            </a:lvl1pPr>
            <a:lvl2pPr marL="742950" indent="-285750" algn="l">
              <a:spcBef>
                <a:spcPct val="0"/>
              </a:spcBef>
              <a:defRPr>
                <a:solidFill>
                  <a:schemeClr val="tx1"/>
                </a:solidFill>
                <a:latin typeface="Arial" charset="0"/>
                <a:cs typeface="Arial" charset="0"/>
              </a:defRPr>
            </a:lvl2pPr>
            <a:lvl3pPr marL="1143000" indent="-228600" algn="l">
              <a:spcBef>
                <a:spcPct val="0"/>
              </a:spcBef>
              <a:defRPr>
                <a:solidFill>
                  <a:schemeClr val="tx1"/>
                </a:solidFill>
                <a:latin typeface="Arial" charset="0"/>
                <a:cs typeface="Arial" charset="0"/>
              </a:defRPr>
            </a:lvl3pPr>
            <a:lvl4pPr marL="1600200" indent="-228600" algn="l">
              <a:spcBef>
                <a:spcPct val="0"/>
              </a:spcBef>
              <a:defRPr>
                <a:solidFill>
                  <a:schemeClr val="tx1"/>
                </a:solidFill>
                <a:latin typeface="Arial" charset="0"/>
                <a:cs typeface="Arial" charset="0"/>
              </a:defRPr>
            </a:lvl4pPr>
            <a:lvl5pPr marL="2057400" indent="-228600" algn="l">
              <a:spcBef>
                <a:spcPct val="0"/>
              </a:spcBef>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sz="3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Tích</a:t>
            </a: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r>
              <a:rPr lang="en-US" sz="3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cực</a:t>
            </a: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r>
              <a:rPr lang="en-US" sz="3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tham</a:t>
            </a: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r>
              <a:rPr lang="en-US" sz="3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gia</a:t>
            </a: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r>
              <a:rPr lang="en-US" sz="3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bảo</a:t>
            </a: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r>
              <a:rPr lang="en-US" sz="3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vệ</a:t>
            </a: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r>
              <a:rPr lang="en-US" sz="3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môi</a:t>
            </a: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r>
              <a:rPr lang="en-US" sz="3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trường</a:t>
            </a: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p>
        </p:txBody>
      </p:sp>
    </p:spTree>
    <p:extLst>
      <p:ext uri="{BB962C8B-B14F-4D97-AF65-F5344CB8AC3E}">
        <p14:creationId xmlns:p14="http://schemas.microsoft.com/office/powerpoint/2010/main" val="4056210418"/>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7" y="0"/>
            <a:ext cx="12128504" cy="8137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3" y="0"/>
            <a:ext cx="12141204" cy="8072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2777" y="-23459"/>
            <a:ext cx="12842876" cy="8127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023" y="-20301"/>
            <a:ext cx="12134854" cy="8092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496" y="-1"/>
            <a:ext cx="12255496" cy="8084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1749" y="-20301"/>
            <a:ext cx="12220572" cy="809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3502" y="-20302"/>
            <a:ext cx="12157075" cy="8160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528" y="0"/>
            <a:ext cx="12220571" cy="81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8419" y="-3158"/>
            <a:ext cx="12290418" cy="8081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5249" y="0"/>
            <a:ext cx="12303122" cy="8072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73097" y="-20301"/>
            <a:ext cx="12903196" cy="813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5936722"/>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2000"/>
                                        <p:tgtEl>
                                          <p:spTgt spid="3"/>
                                        </p:tgtEl>
                                      </p:cBhvr>
                                    </p:animEffect>
                                  </p:childTnLst>
                                </p:cTn>
                              </p:par>
                            </p:childTnLst>
                          </p:cTn>
                        </p:par>
                        <p:par>
                          <p:cTn id="8" fill="hold" nodeType="afterGroup">
                            <p:stCondLst>
                              <p:cond delay="2000"/>
                            </p:stCondLst>
                            <p:childTnLst>
                              <p:par>
                                <p:cTn id="9" presetID="2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2000"/>
                                        <p:tgtEl>
                                          <p:spTgt spid="2"/>
                                        </p:tgtEl>
                                      </p:cBhvr>
                                    </p:animEffect>
                                  </p:childTnLst>
                                </p:cTn>
                              </p:par>
                            </p:childTnLst>
                          </p:cTn>
                        </p:par>
                        <p:par>
                          <p:cTn id="12" fill="hold" nodeType="afterGroup">
                            <p:stCondLst>
                              <p:cond delay="4000"/>
                            </p:stCondLst>
                            <p:childTnLst>
                              <p:par>
                                <p:cTn id="13" presetID="42"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000"/>
                                        <p:tgtEl>
                                          <p:spTgt spid="11"/>
                                        </p:tgtEl>
                                      </p:cBhvr>
                                    </p:animEffect>
                                    <p:anim calcmode="lin" valueType="num">
                                      <p:cBhvr>
                                        <p:cTn id="16" dur="2000" fill="hold"/>
                                        <p:tgtEl>
                                          <p:spTgt spid="11"/>
                                        </p:tgtEl>
                                        <p:attrNameLst>
                                          <p:attrName>ppt_x</p:attrName>
                                        </p:attrNameLst>
                                      </p:cBhvr>
                                      <p:tavLst>
                                        <p:tav tm="0">
                                          <p:val>
                                            <p:strVal val="#ppt_x"/>
                                          </p:val>
                                        </p:tav>
                                        <p:tav tm="100000">
                                          <p:val>
                                            <p:strVal val="#ppt_x"/>
                                          </p:val>
                                        </p:tav>
                                      </p:tavLst>
                                    </p:anim>
                                    <p:anim calcmode="lin" valueType="num">
                                      <p:cBhvr>
                                        <p:cTn id="17" dur="2000" fill="hold"/>
                                        <p:tgtEl>
                                          <p:spTgt spid="11"/>
                                        </p:tgtEl>
                                        <p:attrNameLst>
                                          <p:attrName>ppt_y</p:attrName>
                                        </p:attrNameLst>
                                      </p:cBhvr>
                                      <p:tavLst>
                                        <p:tav tm="0">
                                          <p:val>
                                            <p:strVal val="#ppt_y+.1"/>
                                          </p:val>
                                        </p:tav>
                                        <p:tav tm="100000">
                                          <p:val>
                                            <p:strVal val="#ppt_y"/>
                                          </p:val>
                                        </p:tav>
                                      </p:tavLst>
                                    </p:anim>
                                  </p:childTnLst>
                                </p:cTn>
                              </p:par>
                            </p:childTnLst>
                          </p:cTn>
                        </p:par>
                        <p:par>
                          <p:cTn id="18" fill="hold" nodeType="afterGroup">
                            <p:stCondLst>
                              <p:cond delay="6000"/>
                            </p:stCondLst>
                            <p:childTnLst>
                              <p:par>
                                <p:cTn id="19" presetID="6"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ircle(in)">
                                      <p:cBhvr>
                                        <p:cTn id="21" dur="2000"/>
                                        <p:tgtEl>
                                          <p:spTgt spid="10"/>
                                        </p:tgtEl>
                                      </p:cBhvr>
                                    </p:animEffect>
                                  </p:childTnLst>
                                </p:cTn>
                              </p:par>
                            </p:childTnLst>
                          </p:cTn>
                        </p:par>
                        <p:par>
                          <p:cTn id="22" fill="hold" nodeType="afterGroup">
                            <p:stCondLst>
                              <p:cond delay="8000"/>
                            </p:stCondLst>
                            <p:childTnLst>
                              <p:par>
                                <p:cTn id="23" presetID="22" presetClass="entr" presetSubtype="4"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2000"/>
                                        <p:tgtEl>
                                          <p:spTgt spid="5"/>
                                        </p:tgtEl>
                                      </p:cBhvr>
                                    </p:animEffect>
                                  </p:childTnLst>
                                </p:cTn>
                              </p:par>
                            </p:childTnLst>
                          </p:cTn>
                        </p:par>
                        <p:par>
                          <p:cTn id="26" fill="hold" nodeType="afterGroup">
                            <p:stCondLst>
                              <p:cond delay="10000"/>
                            </p:stCondLst>
                            <p:childTnLst>
                              <p:par>
                                <p:cTn id="27" presetID="42" presetClass="entr" presetSubtype="0"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2000"/>
                                        <p:tgtEl>
                                          <p:spTgt spid="12"/>
                                        </p:tgtEl>
                                      </p:cBhvr>
                                    </p:animEffect>
                                    <p:anim calcmode="lin" valueType="num">
                                      <p:cBhvr>
                                        <p:cTn id="30" dur="2000" fill="hold"/>
                                        <p:tgtEl>
                                          <p:spTgt spid="12"/>
                                        </p:tgtEl>
                                        <p:attrNameLst>
                                          <p:attrName>ppt_x</p:attrName>
                                        </p:attrNameLst>
                                      </p:cBhvr>
                                      <p:tavLst>
                                        <p:tav tm="0">
                                          <p:val>
                                            <p:strVal val="#ppt_x"/>
                                          </p:val>
                                        </p:tav>
                                        <p:tav tm="100000">
                                          <p:val>
                                            <p:strVal val="#ppt_x"/>
                                          </p:val>
                                        </p:tav>
                                      </p:tavLst>
                                    </p:anim>
                                    <p:anim calcmode="lin" valueType="num">
                                      <p:cBhvr>
                                        <p:cTn id="31" dur="2000" fill="hold"/>
                                        <p:tgtEl>
                                          <p:spTgt spid="12"/>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12000"/>
                            </p:stCondLst>
                            <p:childTnLst>
                              <p:par>
                                <p:cTn id="33" presetID="21" presetClass="entr" presetSubtype="1"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heel(1)">
                                      <p:cBhvr>
                                        <p:cTn id="35" dur="2000"/>
                                        <p:tgtEl>
                                          <p:spTgt spid="8"/>
                                        </p:tgtEl>
                                      </p:cBhvr>
                                    </p:animEffect>
                                  </p:childTnLst>
                                </p:cTn>
                              </p:par>
                            </p:childTnLst>
                          </p:cTn>
                        </p:par>
                        <p:par>
                          <p:cTn id="36" fill="hold" nodeType="afterGroup">
                            <p:stCondLst>
                              <p:cond delay="14000"/>
                            </p:stCondLst>
                            <p:childTnLst>
                              <p:par>
                                <p:cTn id="37" presetID="42" presetClass="entr" presetSubtype="0"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2000"/>
                                        <p:tgtEl>
                                          <p:spTgt spid="7"/>
                                        </p:tgtEl>
                                      </p:cBhvr>
                                    </p:animEffect>
                                    <p:anim calcmode="lin" valueType="num">
                                      <p:cBhvr>
                                        <p:cTn id="40" dur="2000" fill="hold"/>
                                        <p:tgtEl>
                                          <p:spTgt spid="7"/>
                                        </p:tgtEl>
                                        <p:attrNameLst>
                                          <p:attrName>ppt_x</p:attrName>
                                        </p:attrNameLst>
                                      </p:cBhvr>
                                      <p:tavLst>
                                        <p:tav tm="0">
                                          <p:val>
                                            <p:strVal val="#ppt_x"/>
                                          </p:val>
                                        </p:tav>
                                        <p:tav tm="100000">
                                          <p:val>
                                            <p:strVal val="#ppt_x"/>
                                          </p:val>
                                        </p:tav>
                                      </p:tavLst>
                                    </p:anim>
                                    <p:anim calcmode="lin" valueType="num">
                                      <p:cBhvr>
                                        <p:cTn id="41" dur="2000" fill="hold"/>
                                        <p:tgtEl>
                                          <p:spTgt spid="7"/>
                                        </p:tgtEl>
                                        <p:attrNameLst>
                                          <p:attrName>ppt_y</p:attrName>
                                        </p:attrNameLst>
                                      </p:cBhvr>
                                      <p:tavLst>
                                        <p:tav tm="0">
                                          <p:val>
                                            <p:strVal val="#ppt_y+.1"/>
                                          </p:val>
                                        </p:tav>
                                        <p:tav tm="100000">
                                          <p:val>
                                            <p:strVal val="#ppt_y"/>
                                          </p:val>
                                        </p:tav>
                                      </p:tavLst>
                                    </p:anim>
                                  </p:childTnLst>
                                </p:cTn>
                              </p:par>
                            </p:childTnLst>
                          </p:cTn>
                        </p:par>
                        <p:par>
                          <p:cTn id="42" fill="hold" nodeType="afterGroup">
                            <p:stCondLst>
                              <p:cond delay="16000"/>
                            </p:stCondLst>
                            <p:childTnLst>
                              <p:par>
                                <p:cTn id="43" presetID="6" presetClass="entr" presetSubtype="16"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circle(in)">
                                      <p:cBhvr>
                                        <p:cTn id="45" dur="2000"/>
                                        <p:tgtEl>
                                          <p:spTgt spid="9"/>
                                        </p:tgtEl>
                                      </p:cBhvr>
                                    </p:animEffect>
                                  </p:childTnLst>
                                </p:cTn>
                              </p:par>
                            </p:childTnLst>
                          </p:cTn>
                        </p:par>
                        <p:par>
                          <p:cTn id="46" fill="hold" nodeType="afterGroup">
                            <p:stCondLst>
                              <p:cond delay="18000"/>
                            </p:stCondLst>
                            <p:childTnLst>
                              <p:par>
                                <p:cTn id="47" presetID="6"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circle(in)">
                                      <p:cBhvr>
                                        <p:cTn id="49" dur="2000"/>
                                        <p:tgtEl>
                                          <p:spTgt spid="4"/>
                                        </p:tgtEl>
                                      </p:cBhvr>
                                    </p:animEffect>
                                  </p:childTnLst>
                                </p:cTn>
                              </p:par>
                            </p:childTnLst>
                          </p:cTn>
                        </p:par>
                        <p:par>
                          <p:cTn id="50" fill="hold" nodeType="afterGroup">
                            <p:stCondLst>
                              <p:cond delay="20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2000" fill="hold"/>
                                        <p:tgtEl>
                                          <p:spTgt spid="6"/>
                                        </p:tgtEl>
                                        <p:attrNameLst>
                                          <p:attrName>ppt_w</p:attrName>
                                        </p:attrNameLst>
                                      </p:cBhvr>
                                      <p:tavLst>
                                        <p:tav tm="0">
                                          <p:val>
                                            <p:fltVal val="0"/>
                                          </p:val>
                                        </p:tav>
                                        <p:tav tm="100000">
                                          <p:val>
                                            <p:strVal val="#ppt_w"/>
                                          </p:val>
                                        </p:tav>
                                      </p:tavLst>
                                    </p:anim>
                                    <p:anim calcmode="lin" valueType="num">
                                      <p:cBhvr>
                                        <p:cTn id="54" dur="2000" fill="hold"/>
                                        <p:tgtEl>
                                          <p:spTgt spid="6"/>
                                        </p:tgtEl>
                                        <p:attrNameLst>
                                          <p:attrName>ppt_h</p:attrName>
                                        </p:attrNameLst>
                                      </p:cBhvr>
                                      <p:tavLst>
                                        <p:tav tm="0">
                                          <p:val>
                                            <p:fltVal val="0"/>
                                          </p:val>
                                        </p:tav>
                                        <p:tav tm="100000">
                                          <p:val>
                                            <p:strVal val="#ppt_h"/>
                                          </p:val>
                                        </p:tav>
                                      </p:tavLst>
                                    </p:anim>
                                    <p:anim calcmode="lin" valueType="num">
                                      <p:cBhvr>
                                        <p:cTn id="55" dur="2000" fill="hold"/>
                                        <p:tgtEl>
                                          <p:spTgt spid="6"/>
                                        </p:tgtEl>
                                        <p:attrNameLst>
                                          <p:attrName>style.rotation</p:attrName>
                                        </p:attrNameLst>
                                      </p:cBhvr>
                                      <p:tavLst>
                                        <p:tav tm="0">
                                          <p:val>
                                            <p:fltVal val="90"/>
                                          </p:val>
                                        </p:tav>
                                        <p:tav tm="100000">
                                          <p:val>
                                            <p:fltVal val="0"/>
                                          </p:val>
                                        </p:tav>
                                      </p:tavLst>
                                    </p:anim>
                                    <p:animEffect transition="in" filter="fade">
                                      <p:cBhvr>
                                        <p:cTn id="5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Users\bill\Desktop\tải xuống.jpg"/>
          <p:cNvPicPr>
            <a:picLocks noGrp="1" noChangeAspect="1" noChangeArrowheads="1"/>
          </p:cNvPicPr>
          <p:nvPr>
            <p:ph idx="1"/>
          </p:nvPr>
        </p:nvPicPr>
        <p:blipFill>
          <a:blip>
            <a:extLst>
              <a:ext uri="{28A0092B-C50C-407E-A947-70E740481C1C}">
                <a14:useLocalDpi xmlns:a14="http://schemas.microsoft.com/office/drawing/2010/main" val="0"/>
              </a:ext>
            </a:extLst>
          </a:blip>
          <a:srcRect/>
          <a:stretch>
            <a:fillRect/>
          </a:stretch>
        </p:blipFill>
        <p:spPr>
          <a:xfrm>
            <a:off x="0" y="1584153"/>
            <a:ext cx="12192000" cy="5257800"/>
          </a:xfrm>
        </p:spPr>
      </p:pic>
      <p:sp>
        <p:nvSpPr>
          <p:cNvPr id="3" name="Down Arrow 2"/>
          <p:cNvSpPr/>
          <p:nvPr/>
        </p:nvSpPr>
        <p:spPr>
          <a:xfrm>
            <a:off x="1600200" y="0"/>
            <a:ext cx="8991600" cy="205740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Hãy</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làm</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hàng</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ngày</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để</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có</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một</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hành</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tinh</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xanh</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tươi</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7" name="WordArt 4"/>
          <p:cNvSpPr>
            <a:spLocks noChangeArrowheads="1" noChangeShapeType="1" noTextEdit="1"/>
          </p:cNvSpPr>
          <p:nvPr/>
        </p:nvSpPr>
        <p:spPr bwMode="auto">
          <a:xfrm>
            <a:off x="1524000" y="2590800"/>
            <a:ext cx="9144000" cy="10477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1" hangingPunct="1">
              <a:defRPr/>
            </a:pPr>
            <a:endParaRPr lang="en-US" sz="71400" b="1" kern="1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latin typeface="Times New Roman"/>
              <a:cs typeface="Times New Roman"/>
            </a:endParaRPr>
          </a:p>
        </p:txBody>
      </p:sp>
      <p:pic>
        <p:nvPicPr>
          <p:cNvPr id="8" name="Picture 2" descr="Primula_Sinen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42" y="-48126"/>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WordArt 4"/>
          <p:cNvSpPr>
            <a:spLocks noChangeArrowheads="1" noChangeShapeType="1" noTextEdit="1"/>
          </p:cNvSpPr>
          <p:nvPr/>
        </p:nvSpPr>
        <p:spPr bwMode="auto">
          <a:xfrm>
            <a:off x="1524000" y="2470484"/>
            <a:ext cx="9131300" cy="1241093"/>
          </a:xfrm>
          <a:prstGeom prst="rect">
            <a:avLst/>
          </a:prstGeom>
          <a:noFill/>
          <a:ln>
            <a:noFill/>
          </a:ln>
        </p:spPr>
        <p:style>
          <a:lnRef idx="0">
            <a:scrgbClr r="0" g="0" b="0"/>
          </a:lnRef>
          <a:fillRef idx="0">
            <a:scrgbClr r="0" g="0" b="0"/>
          </a:fillRef>
          <a:effectRef idx="0">
            <a:scrgbClr r="0" g="0" b="0"/>
          </a:effectRef>
          <a:fontRef idx="minor">
            <a:schemeClr val="accent3"/>
          </a:fontRef>
        </p:style>
        <p:txBody>
          <a:bodyPr wrap="none" fromWordArt="1">
            <a:prstTxWarp prst="textPlain">
              <a:avLst>
                <a:gd name="adj" fmla="val 50000"/>
              </a:avLst>
            </a:prstTxWarp>
          </a:bodyPr>
          <a:lstStyle/>
          <a:p>
            <a:pPr algn="ctr"/>
            <a:r>
              <a:rPr lang="en-US" sz="9600" b="1" kern="10"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Bye and see you again</a:t>
            </a:r>
          </a:p>
        </p:txBody>
      </p:sp>
    </p:spTree>
    <p:extLst>
      <p:ext uri="{BB962C8B-B14F-4D97-AF65-F5344CB8AC3E}">
        <p14:creationId xmlns:p14="http://schemas.microsoft.com/office/powerpoint/2010/main" val="308979651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l="10435" r="10574"/>
          <a:stretch>
            <a:fillRect/>
          </a:stretch>
        </p:blipFill>
        <p:spPr bwMode="auto">
          <a:xfrm>
            <a:off x="0" y="0"/>
            <a:ext cx="12192000" cy="7026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
          <p:cNvSpPr>
            <a:spLocks noChangeArrowheads="1"/>
          </p:cNvSpPr>
          <p:nvPr/>
        </p:nvSpPr>
        <p:spPr bwMode="auto">
          <a:xfrm>
            <a:off x="2497538" y="2168434"/>
            <a:ext cx="7246962" cy="1005839"/>
          </a:xfrm>
          <a:prstGeom prst="rect">
            <a:avLst/>
          </a:prstGeom>
          <a:noFill/>
          <a:ln>
            <a:noFill/>
          </a:ln>
        </p:spPr>
        <p:style>
          <a:lnRef idx="0">
            <a:scrgbClr r="0" g="0" b="0"/>
          </a:lnRef>
          <a:fillRef idx="0">
            <a:scrgbClr r="0" g="0" b="0"/>
          </a:fillRef>
          <a:effectRef idx="0">
            <a:scrgbClr r="0" g="0" b="0"/>
          </a:effectRef>
          <a:fontRef idx="minor">
            <a:schemeClr val="accent2"/>
          </a:fontRef>
        </p:style>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vi-VN" altLang="en-US" sz="6600" b="1" dirty="0">
                <a:ln w="6600">
                  <a:solidFill>
                    <a:schemeClr val="accent2"/>
                  </a:solidFill>
                  <a:prstDash val="solid"/>
                </a:ln>
                <a:solidFill>
                  <a:srgbClr val="FFFFFF"/>
                </a:solidFill>
                <a:effectLst>
                  <a:outerShdw dist="38100" dir="2700000" algn="tl" rotWithShape="0">
                    <a:schemeClr val="accent2"/>
                  </a:outerShdw>
                </a:effectLst>
                <a:latin typeface="+mj-lt"/>
              </a:rPr>
              <a:t>TIẾT</a:t>
            </a:r>
            <a:r>
              <a:rPr lang="en-US" altLang="en-US" sz="66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79</a:t>
            </a:r>
          </a:p>
        </p:txBody>
      </p:sp>
      <p:sp>
        <p:nvSpPr>
          <p:cNvPr id="6" name="Rectangle 5"/>
          <p:cNvSpPr/>
          <p:nvPr/>
        </p:nvSpPr>
        <p:spPr>
          <a:xfrm>
            <a:off x="26117" y="3213462"/>
            <a:ext cx="12165883" cy="1446550"/>
          </a:xfrm>
          <a:prstGeom prst="rect">
            <a:avLst/>
          </a:prstGeom>
          <a:noFill/>
          <a:ln>
            <a:noFill/>
          </a:ln>
        </p:spPr>
        <p:style>
          <a:lnRef idx="0">
            <a:scrgbClr r="0" g="0" b="0"/>
          </a:lnRef>
          <a:fillRef idx="0">
            <a:scrgbClr r="0" g="0" b="0"/>
          </a:fillRef>
          <a:effectRef idx="0">
            <a:scrgbClr r="0" g="0" b="0"/>
          </a:effectRef>
          <a:fontRef idx="minor">
            <a:schemeClr val="accent2"/>
          </a:fontRef>
        </p:style>
        <p:txBody>
          <a:bodyPr wrap="square" lIns="91440" tIns="45720" rIns="91440" bIns="45720">
            <a:spAutoFit/>
          </a:bodyPr>
          <a:lstStyle/>
          <a:p>
            <a:pPr lvl="0" algn="ctr"/>
            <a:r>
              <a:rPr lang="en-US" sz="8800" b="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BÀI 28</a:t>
            </a:r>
            <a:r>
              <a:rPr lang="vi-VN" sz="8800" b="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r>
              <a:rPr lang="en-US" sz="88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LỰC MA SÁT</a:t>
            </a:r>
          </a:p>
        </p:txBody>
      </p:sp>
    </p:spTree>
    <p:extLst>
      <p:ext uri="{BB962C8B-B14F-4D97-AF65-F5344CB8AC3E}">
        <p14:creationId xmlns:p14="http://schemas.microsoft.com/office/powerpoint/2010/main" val="273114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6937D4D5-2597-4F75-96F9-B7F4E907E7A2}"/>
              </a:ext>
            </a:extLst>
          </p:cNvPr>
          <p:cNvSpPr txBox="1"/>
          <p:nvPr/>
        </p:nvSpPr>
        <p:spPr>
          <a:xfrm>
            <a:off x="55419" y="1008288"/>
            <a:ext cx="12067309" cy="4154984"/>
          </a:xfrm>
          <a:prstGeom prst="rect">
            <a:avLst/>
          </a:prstGeom>
          <a:noFill/>
        </p:spPr>
        <p:txBody>
          <a:bodyPr wrap="square">
            <a:spAutoFit/>
          </a:bodyPr>
          <a:lstStyle/>
          <a:p>
            <a:pPr marL="0" marR="0" algn="just">
              <a:spcBef>
                <a:spcPts val="0"/>
              </a:spcBef>
              <a:spcAft>
                <a:spcPts val="0"/>
              </a:spcAft>
              <a:tabLst>
                <a:tab pos="360045" algn="l"/>
                <a:tab pos="720090" algn="l"/>
              </a:tabLst>
            </a:pPr>
            <a:r>
              <a:rPr lang="nl-NL" sz="8800" dirty="0">
                <a:effectLst/>
                <a:latin typeface="Times New Roman" panose="02020603050405020304" pitchFamily="18" charset="0"/>
                <a:ea typeface="Calibri" panose="020F0502020204030204" pitchFamily="34" charset="0"/>
                <a:cs typeface="Times New Roman" panose="02020603050405020304" pitchFamily="18" charset="0"/>
              </a:rPr>
              <a:t>	Học xong tiết này chúng ta nắm được thế nào là lực ma sát nghỉ.</a:t>
            </a:r>
            <a:endParaRPr lang="en-US" sz="7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433651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253F27E-0B46-46B6-90B1-CCC605FA2B33}"/>
              </a:ext>
            </a:extLst>
          </p:cNvPr>
          <p:cNvSpPr txBox="1"/>
          <p:nvPr/>
        </p:nvSpPr>
        <p:spPr>
          <a:xfrm>
            <a:off x="83130" y="484917"/>
            <a:ext cx="12025744" cy="5724644"/>
          </a:xfrm>
          <a:prstGeom prst="rect">
            <a:avLst/>
          </a:prstGeom>
          <a:noFill/>
        </p:spPr>
        <p:txBody>
          <a:bodyPr wrap="square">
            <a:spAutoFit/>
          </a:bodyPr>
          <a:lstStyle/>
          <a:p>
            <a:pPr algn="just"/>
            <a:r>
              <a:rPr lang="en-US" altLang="en-US" sz="6000" b="1" i="1" dirty="0">
                <a:ln w="0"/>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sym typeface="Wingdings" pitchFamily="2" charset="2"/>
              </a:rPr>
              <a:t> </a:t>
            </a:r>
            <a:r>
              <a:rPr lang="vi-VN" sz="6000" b="1" i="0" dirty="0">
                <a:solidFill>
                  <a:srgbClr val="FF0000"/>
                </a:solidFill>
                <a:effectLst/>
                <a:latin typeface="Times New Roman" panose="02020603050405020304" pitchFamily="18" charset="0"/>
                <a:cs typeface="Times New Roman" panose="02020603050405020304" pitchFamily="18" charset="0"/>
              </a:rPr>
              <a:t>II. Lực ma sát nghỉ</a:t>
            </a:r>
          </a:p>
          <a:p>
            <a:pPr algn="just"/>
            <a:r>
              <a:rPr lang="en-US" sz="6000" b="0" i="0" dirty="0">
                <a:solidFill>
                  <a:srgbClr val="333333"/>
                </a:solidFill>
                <a:effectLst/>
                <a:latin typeface="Times New Roman" panose="02020603050405020304" pitchFamily="18" charset="0"/>
                <a:cs typeface="Times New Roman" panose="02020603050405020304" pitchFamily="18" charset="0"/>
              </a:rPr>
              <a:t>	</a:t>
            </a:r>
            <a:r>
              <a:rPr lang="vi-VN" sz="6000" b="0" i="0" dirty="0">
                <a:solidFill>
                  <a:srgbClr val="333333"/>
                </a:solidFill>
                <a:effectLst/>
                <a:latin typeface="Times New Roman" panose="02020603050405020304" pitchFamily="18" charset="0"/>
                <a:cs typeface="Times New Roman" panose="02020603050405020304" pitchFamily="18" charset="0"/>
              </a:rPr>
              <a:t>Khi tác dụng vào vật một lực song song với mặt tiếp xúc nhưng vật chưa chuyển động thì mặt tiếp xúc đó tác dụng vào vật một </a:t>
            </a:r>
            <a:r>
              <a:rPr lang="vi-VN" sz="6000" b="1" i="0" dirty="0">
                <a:solidFill>
                  <a:srgbClr val="333333"/>
                </a:solidFill>
                <a:effectLst/>
                <a:latin typeface="Times New Roman" panose="02020603050405020304" pitchFamily="18" charset="0"/>
                <a:cs typeface="Times New Roman" panose="02020603050405020304" pitchFamily="18" charset="0"/>
              </a:rPr>
              <a:t>lực ma sát nghỉ </a:t>
            </a:r>
            <a:r>
              <a:rPr lang="vi-VN" sz="6000" b="0" i="0" dirty="0">
                <a:solidFill>
                  <a:srgbClr val="333333"/>
                </a:solidFill>
                <a:effectLst/>
                <a:latin typeface="Times New Roman" panose="02020603050405020304" pitchFamily="18" charset="0"/>
                <a:cs typeface="Times New Roman" panose="02020603050405020304" pitchFamily="18" charset="0"/>
              </a:rPr>
              <a:t>cân bằng với ngoại lực.</a:t>
            </a:r>
          </a:p>
        </p:txBody>
      </p:sp>
    </p:spTree>
    <p:extLst>
      <p:ext uri="{BB962C8B-B14F-4D97-AF65-F5344CB8AC3E}">
        <p14:creationId xmlns:p14="http://schemas.microsoft.com/office/powerpoint/2010/main" val="2893194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xmlns="" id="{67DAB3B1-4650-4E06-8116-C7D8010974F1}"/>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23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66DF30D-5646-48A3-8443-B0B0E845C208}"/>
              </a:ext>
            </a:extLst>
          </p:cNvPr>
          <p:cNvSpPr txBox="1"/>
          <p:nvPr/>
        </p:nvSpPr>
        <p:spPr>
          <a:xfrm>
            <a:off x="0" y="58024"/>
            <a:ext cx="12192000" cy="6740307"/>
          </a:xfrm>
          <a:prstGeom prst="rect">
            <a:avLst/>
          </a:prstGeom>
          <a:noFill/>
        </p:spPr>
        <p:txBody>
          <a:bodyPr wrap="square">
            <a:spAutoFit/>
          </a:bodyPr>
          <a:lstStyle/>
          <a:p>
            <a:pPr algn="just"/>
            <a:r>
              <a:rPr lang="en-US" sz="4800" b="0" i="0" dirty="0">
                <a:solidFill>
                  <a:srgbClr val="333333"/>
                </a:solidFill>
                <a:effectLst/>
                <a:latin typeface="Times New Roman" panose="02020603050405020304" pitchFamily="18" charset="0"/>
                <a:cs typeface="Times New Roman" panose="02020603050405020304" pitchFamily="18" charset="0"/>
              </a:rPr>
              <a:t>	</a:t>
            </a:r>
            <a:r>
              <a:rPr lang="vi-VN" sz="4800" b="0" i="0" dirty="0">
                <a:solidFill>
                  <a:srgbClr val="333333"/>
                </a:solidFill>
                <a:effectLst/>
                <a:latin typeface="Times New Roman" panose="02020603050405020304" pitchFamily="18" charset="0"/>
                <a:cs typeface="Times New Roman" panose="02020603050405020304" pitchFamily="18" charset="0"/>
              </a:rPr>
              <a:t>Khi lực kéo đạt đến một giá trị xác định thì gối gỗ bắt đầu trượt. Lúc đó lực ma sát nghỉ có số đo lớn nhất.</a:t>
            </a:r>
          </a:p>
          <a:p>
            <a:pPr algn="just"/>
            <a:r>
              <a:rPr lang="en-US" sz="4800" b="0" i="0" dirty="0">
                <a:solidFill>
                  <a:srgbClr val="333333"/>
                </a:solidFill>
                <a:effectLst/>
                <a:latin typeface="Times New Roman" panose="02020603050405020304" pitchFamily="18" charset="0"/>
                <a:cs typeface="Times New Roman" panose="02020603050405020304" pitchFamily="18" charset="0"/>
              </a:rPr>
              <a:t>	</a:t>
            </a:r>
            <a:r>
              <a:rPr lang="vi-VN" sz="4800" b="0" i="0" dirty="0">
                <a:solidFill>
                  <a:srgbClr val="333333"/>
                </a:solidFill>
                <a:effectLst/>
                <a:latin typeface="Times New Roman" panose="02020603050405020304" pitchFamily="18" charset="0"/>
                <a:cs typeface="Times New Roman" panose="02020603050405020304" pitchFamily="18" charset="0"/>
              </a:rPr>
              <a:t>Khi đã trượt, lực ma sát giữa gỗ và mặt bàn là lực ma sát trượt.</a:t>
            </a:r>
          </a:p>
          <a:p>
            <a:pPr algn="just"/>
            <a:r>
              <a:rPr lang="en-US" sz="4800" b="0" i="0" dirty="0">
                <a:solidFill>
                  <a:srgbClr val="333333"/>
                </a:solidFill>
                <a:effectLst/>
                <a:latin typeface="Times New Roman" panose="02020603050405020304" pitchFamily="18" charset="0"/>
                <a:cs typeface="Times New Roman" panose="02020603050405020304" pitchFamily="18" charset="0"/>
              </a:rPr>
              <a:t>❗ </a:t>
            </a:r>
            <a:r>
              <a:rPr lang="vi-VN" sz="4800" b="0" i="0" dirty="0">
                <a:solidFill>
                  <a:srgbClr val="333333"/>
                </a:solidFill>
                <a:effectLst/>
                <a:latin typeface="Times New Roman" panose="02020603050405020304" pitchFamily="18" charset="0"/>
                <a:cs typeface="Times New Roman" panose="02020603050405020304" pitchFamily="18" charset="0"/>
              </a:rPr>
              <a:t>Lực ma sát có thể vừa có lợi, vừa có hại. </a:t>
            </a:r>
            <a:r>
              <a:rPr lang="vi-VN" sz="4800" b="1" i="0" dirty="0">
                <a:solidFill>
                  <a:srgbClr val="FF0000"/>
                </a:solidFill>
                <a:effectLst/>
                <a:latin typeface="Times New Roman" panose="02020603050405020304" pitchFamily="18" charset="0"/>
                <a:cs typeface="Times New Roman" panose="02020603050405020304" pitchFamily="18" charset="0"/>
              </a:rPr>
              <a:t>Ví dụ</a:t>
            </a:r>
            <a:r>
              <a:rPr lang="en-US" sz="4800" dirty="0">
                <a:solidFill>
                  <a:srgbClr val="333333"/>
                </a:solidFill>
                <a:latin typeface="Times New Roman" panose="02020603050405020304" pitchFamily="18" charset="0"/>
                <a:cs typeface="Times New Roman" panose="02020603050405020304" pitchFamily="18" charset="0"/>
              </a:rPr>
              <a:t>:</a:t>
            </a:r>
            <a:r>
              <a:rPr lang="vi-VN" sz="4800" b="0" i="0" dirty="0">
                <a:solidFill>
                  <a:srgbClr val="333333"/>
                </a:solidFill>
                <a:effectLst/>
                <a:latin typeface="Times New Roman" panose="02020603050405020304" pitchFamily="18" charset="0"/>
                <a:cs typeface="Times New Roman" panose="02020603050405020304" pitchFamily="18" charset="0"/>
              </a:rPr>
              <a:t> </a:t>
            </a:r>
            <a:r>
              <a:rPr lang="en-US" sz="4800" b="0" i="0" dirty="0">
                <a:solidFill>
                  <a:srgbClr val="333333"/>
                </a:solidFill>
                <a:effectLst/>
                <a:latin typeface="Times New Roman" panose="02020603050405020304" pitchFamily="18" charset="0"/>
                <a:cs typeface="Times New Roman" panose="02020603050405020304" pitchFamily="18" charset="0"/>
              </a:rPr>
              <a:t>K</a:t>
            </a:r>
            <a:r>
              <a:rPr lang="vi-VN" sz="4800" b="0" i="0" dirty="0">
                <a:solidFill>
                  <a:srgbClr val="333333"/>
                </a:solidFill>
                <a:effectLst/>
                <a:latin typeface="Times New Roman" panose="02020603050405020304" pitchFamily="18" charset="0"/>
                <a:cs typeface="Times New Roman" panose="02020603050405020304" pitchFamily="18" charset="0"/>
              </a:rPr>
              <a:t>hi viết bảng, ma sát giữa bảng và phấn khiến phấn bị mòn là có hại nhưng ma sát này cũng giúp phấn bám trên bảng tạo ra chữ viết.</a:t>
            </a:r>
          </a:p>
        </p:txBody>
      </p:sp>
    </p:spTree>
    <p:extLst>
      <p:ext uri="{BB962C8B-B14F-4D97-AF65-F5344CB8AC3E}">
        <p14:creationId xmlns:p14="http://schemas.microsoft.com/office/powerpoint/2010/main" val="154072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xmlns="" id="{00A2F8D0-D562-4769-90B6-676C3EAECF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4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ircle(in)">
                                      <p:cBhvr>
                                        <p:cTn id="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0F44653-1B51-490F-AA91-5E9A1D382E05}"/>
              </a:ext>
            </a:extLst>
          </p:cNvPr>
          <p:cNvSpPr txBox="1"/>
          <p:nvPr/>
        </p:nvSpPr>
        <p:spPr>
          <a:xfrm>
            <a:off x="41565" y="57877"/>
            <a:ext cx="12067309" cy="3785652"/>
          </a:xfrm>
          <a:prstGeom prst="rect">
            <a:avLst/>
          </a:prstGeom>
          <a:noFill/>
        </p:spPr>
        <p:txBody>
          <a:bodyPr wrap="square">
            <a:spAutoFit/>
          </a:bodyPr>
          <a:lstStyle/>
          <a:p>
            <a:pPr algn="just"/>
            <a:r>
              <a:rPr lang="en-US" sz="6000" b="0" i="0" dirty="0">
                <a:solidFill>
                  <a:srgbClr val="333333"/>
                </a:solidFill>
                <a:effectLst/>
                <a:latin typeface="Times New Roman" panose="02020603050405020304" pitchFamily="18" charset="0"/>
                <a:cs typeface="Times New Roman" panose="02020603050405020304" pitchFamily="18" charset="0"/>
              </a:rPr>
              <a:t>❗ </a:t>
            </a:r>
            <a:r>
              <a:rPr lang="vi-VN" sz="6000" b="0" i="0" dirty="0">
                <a:solidFill>
                  <a:srgbClr val="333333"/>
                </a:solidFill>
                <a:effectLst/>
                <a:latin typeface="Times New Roman" panose="02020603050405020304" pitchFamily="18" charset="0"/>
                <a:cs typeface="Times New Roman" panose="02020603050405020304" pitchFamily="18" charset="0"/>
              </a:rPr>
              <a:t>Trong trường hợp một quả bóng lăn trên mặt sàn nằm ngang thì lực ma sát xuất hiện giữa bóng và sàn khi đó gọi là lực ma sát lăn.</a:t>
            </a:r>
            <a:endParaRPr lang="en-US" sz="6000" dirty="0">
              <a:latin typeface="Times New Roman" panose="02020603050405020304" pitchFamily="18" charset="0"/>
              <a:cs typeface="Times New Roman" panose="02020603050405020304" pitchFamily="18" charset="0"/>
            </a:endParaRPr>
          </a:p>
        </p:txBody>
      </p:sp>
      <p:pic>
        <p:nvPicPr>
          <p:cNvPr id="5122" name="Picture 2" descr="ma sát lăn">
            <a:extLst>
              <a:ext uri="{FF2B5EF4-FFF2-40B4-BE49-F238E27FC236}">
                <a16:creationId xmlns:a16="http://schemas.microsoft.com/office/drawing/2014/main" xmlns="" id="{EDF24EEB-369A-4B1D-9781-B520709E2CCC}"/>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881745" y="3671455"/>
            <a:ext cx="6331528" cy="3173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221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circle(in)">
                                      <p:cBhvr>
                                        <p:cTn id="10"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6937D4D5-2597-4F75-96F9-B7F4E907E7A2}"/>
              </a:ext>
            </a:extLst>
          </p:cNvPr>
          <p:cNvSpPr txBox="1"/>
          <p:nvPr/>
        </p:nvSpPr>
        <p:spPr>
          <a:xfrm>
            <a:off x="55419" y="467957"/>
            <a:ext cx="12067309" cy="4154984"/>
          </a:xfrm>
          <a:prstGeom prst="rect">
            <a:avLst/>
          </a:prstGeom>
          <a:noFill/>
        </p:spPr>
        <p:txBody>
          <a:bodyPr wrap="square">
            <a:spAutoFit/>
          </a:bodyPr>
          <a:lstStyle/>
          <a:p>
            <a:pPr marL="0" marR="0" algn="just">
              <a:spcBef>
                <a:spcPts val="0"/>
              </a:spcBef>
              <a:spcAft>
                <a:spcPts val="0"/>
              </a:spcAft>
              <a:tabLst>
                <a:tab pos="360045" algn="l"/>
                <a:tab pos="720090" algn="l"/>
              </a:tabLst>
            </a:pPr>
            <a:r>
              <a:rPr lang="nl-NL" sz="8800" dirty="0">
                <a:effectLst/>
                <a:latin typeface="Times New Roman" panose="02020603050405020304" pitchFamily="18" charset="0"/>
                <a:ea typeface="Calibri" panose="020F0502020204030204" pitchFamily="34" charset="0"/>
                <a:cs typeface="Times New Roman" panose="02020603050405020304" pitchFamily="18" charset="0"/>
              </a:rPr>
              <a:t>	Học xong tiết này chúng ta nắm được thế nào là lực </a:t>
            </a:r>
            <a:r>
              <a:rPr lang="nl-NL" sz="8800" dirty="0" smtClean="0">
                <a:effectLst/>
                <a:latin typeface="Times New Roman" panose="02020603050405020304" pitchFamily="18" charset="0"/>
                <a:ea typeface="Calibri" panose="020F0502020204030204" pitchFamily="34" charset="0"/>
                <a:cs typeface="Times New Roman" panose="02020603050405020304" pitchFamily="18" charset="0"/>
              </a:rPr>
              <a:t>ma </a:t>
            </a:r>
            <a:r>
              <a:rPr lang="nl-NL" sz="8800" dirty="0">
                <a:effectLst/>
                <a:latin typeface="Times New Roman" panose="02020603050405020304" pitchFamily="18" charset="0"/>
                <a:ea typeface="Calibri" panose="020F0502020204030204" pitchFamily="34" charset="0"/>
                <a:cs typeface="Times New Roman" panose="02020603050405020304" pitchFamily="18" charset="0"/>
              </a:rPr>
              <a:t>sát trượt</a:t>
            </a:r>
            <a:r>
              <a:rPr lang="nl-NL" sz="8800" dirty="0">
                <a:latin typeface="Times New Roman" panose="02020603050405020304" pitchFamily="18" charset="0"/>
                <a:ea typeface="Calibri" panose="020F0502020204030204" pitchFamily="34" charset="0"/>
                <a:cs typeface="Times New Roman" panose="02020603050405020304" pitchFamily="18" charset="0"/>
              </a:rPr>
              <a:t>.</a:t>
            </a:r>
            <a:endParaRPr lang="en-US" sz="7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649774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D3B627DF-1135-4A72-9EEE-4263393F78D2}"/>
              </a:ext>
            </a:extLst>
          </p:cNvPr>
          <p:cNvSpPr txBox="1"/>
          <p:nvPr/>
        </p:nvSpPr>
        <p:spPr>
          <a:xfrm>
            <a:off x="55419" y="257216"/>
            <a:ext cx="12053455" cy="6278642"/>
          </a:xfrm>
          <a:prstGeom prst="rect">
            <a:avLst/>
          </a:prstGeom>
          <a:noFill/>
        </p:spPr>
        <p:txBody>
          <a:bodyPr wrap="square">
            <a:spAutoFit/>
          </a:bodyPr>
          <a:lstStyle/>
          <a:p>
            <a:pPr marL="0" marR="0" algn="just">
              <a:spcBef>
                <a:spcPts val="0"/>
              </a:spcBef>
              <a:spcAft>
                <a:spcPts val="0"/>
              </a:spcAft>
            </a:pPr>
            <a:r>
              <a:rPr lang="en-US" altLang="en-US" sz="6600" b="1" i="1" dirty="0">
                <a:ln w="0"/>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sym typeface="Wingdings" pitchFamily="2" charset="2"/>
              </a:rPr>
              <a:t></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a:effectLst/>
                <a:latin typeface="Times New Roman" panose="02020603050405020304" pitchFamily="18" charset="0"/>
                <a:ea typeface="Calibri" panose="020F0502020204030204" pitchFamily="34" charset="0"/>
              </a:rPr>
              <a:t>- </a:t>
            </a:r>
            <a:r>
              <a:rPr lang="en-US" sz="4800" dirty="0" err="1">
                <a:effectLst/>
                <a:latin typeface="Times New Roman" panose="02020603050405020304" pitchFamily="18" charset="0"/>
                <a:ea typeface="Calibri" panose="020F0502020204030204" pitchFamily="34" charset="0"/>
              </a:rPr>
              <a:t>Lực</a:t>
            </a:r>
            <a:r>
              <a:rPr lang="en-US" sz="4800" dirty="0">
                <a:effectLst/>
                <a:latin typeface="Times New Roman" panose="02020603050405020304" pitchFamily="18" charset="0"/>
                <a:ea typeface="Calibri" panose="020F0502020204030204" pitchFamily="34" charset="0"/>
              </a:rPr>
              <a:t> ma </a:t>
            </a:r>
            <a:r>
              <a:rPr lang="en-US" sz="4800" dirty="0" err="1">
                <a:effectLst/>
                <a:latin typeface="Times New Roman" panose="02020603050405020304" pitchFamily="18" charset="0"/>
                <a:ea typeface="Calibri" panose="020F0502020204030204" pitchFamily="34" charset="0"/>
              </a:rPr>
              <a:t>sát</a:t>
            </a:r>
            <a:r>
              <a:rPr lang="en-US" sz="4800" dirty="0">
                <a:effectLst/>
                <a:latin typeface="Times New Roman" panose="02020603050405020304" pitchFamily="18" charset="0"/>
                <a:ea typeface="Calibri" panose="020F0502020204030204" pitchFamily="34" charset="0"/>
              </a:rPr>
              <a:t> </a:t>
            </a:r>
            <a:r>
              <a:rPr lang="en-US" sz="4800" dirty="0" err="1">
                <a:effectLst/>
                <a:latin typeface="Times New Roman" panose="02020603050405020304" pitchFamily="18" charset="0"/>
                <a:ea typeface="Calibri" panose="020F0502020204030204" pitchFamily="34" charset="0"/>
              </a:rPr>
              <a:t>nghỉ</a:t>
            </a:r>
            <a:r>
              <a:rPr lang="en-US" sz="4800" dirty="0">
                <a:effectLst/>
                <a:latin typeface="Times New Roman" panose="02020603050405020304" pitchFamily="18" charset="0"/>
                <a:ea typeface="Calibri" panose="020F0502020204030204" pitchFamily="34" charset="0"/>
              </a:rPr>
              <a:t> </a:t>
            </a:r>
            <a:r>
              <a:rPr lang="en-US" sz="4800" dirty="0" err="1">
                <a:effectLst/>
                <a:latin typeface="Times New Roman" panose="02020603050405020304" pitchFamily="18" charset="0"/>
                <a:ea typeface="Calibri" panose="020F0502020204030204" pitchFamily="34" charset="0"/>
              </a:rPr>
              <a:t>xuất</a:t>
            </a:r>
            <a:r>
              <a:rPr lang="en-US" sz="4800" dirty="0">
                <a:effectLst/>
                <a:latin typeface="Times New Roman" panose="02020603050405020304" pitchFamily="18" charset="0"/>
                <a:ea typeface="Calibri" panose="020F0502020204030204" pitchFamily="34" charset="0"/>
              </a:rPr>
              <a:t> </a:t>
            </a:r>
            <a:r>
              <a:rPr lang="en-US" sz="4800" dirty="0" err="1">
                <a:effectLst/>
                <a:latin typeface="Times New Roman" panose="02020603050405020304" pitchFamily="18" charset="0"/>
                <a:ea typeface="Calibri" panose="020F0502020204030204" pitchFamily="34" charset="0"/>
              </a:rPr>
              <a:t>hiện</a:t>
            </a:r>
            <a:r>
              <a:rPr lang="en-US" sz="4800" dirty="0">
                <a:effectLst/>
                <a:latin typeface="Times New Roman" panose="02020603050405020304" pitchFamily="18" charset="0"/>
                <a:ea typeface="Calibri" panose="020F0502020204030204" pitchFamily="34" charset="0"/>
              </a:rPr>
              <a:t> </a:t>
            </a:r>
            <a:r>
              <a:rPr lang="en-US" sz="4800" dirty="0" err="1">
                <a:effectLst/>
                <a:latin typeface="Times New Roman" panose="02020603050405020304" pitchFamily="18" charset="0"/>
                <a:ea typeface="Calibri" panose="020F0502020204030204" pitchFamily="34" charset="0"/>
              </a:rPr>
              <a:t>khi</a:t>
            </a:r>
            <a:r>
              <a:rPr lang="en-US" sz="4800" dirty="0">
                <a:effectLst/>
                <a:latin typeface="Times New Roman" panose="02020603050405020304" pitchFamily="18" charset="0"/>
                <a:ea typeface="Calibri" panose="020F0502020204030204" pitchFamily="34" charset="0"/>
              </a:rPr>
              <a:t> </a:t>
            </a:r>
            <a:r>
              <a:rPr lang="en-US" sz="4800" dirty="0" err="1">
                <a:effectLst/>
                <a:latin typeface="Times New Roman" panose="02020603050405020304" pitchFamily="18" charset="0"/>
                <a:ea typeface="Calibri" panose="020F0502020204030204" pitchFamily="34" charset="0"/>
              </a:rPr>
              <a:t>một</a:t>
            </a:r>
            <a:r>
              <a:rPr lang="en-US" sz="4800" dirty="0">
                <a:effectLst/>
                <a:latin typeface="Times New Roman" panose="02020603050405020304" pitchFamily="18" charset="0"/>
                <a:ea typeface="Calibri" panose="020F0502020204030204" pitchFamily="34" charset="0"/>
              </a:rPr>
              <a:t> </a:t>
            </a:r>
            <a:r>
              <a:rPr lang="en-US" sz="4800" dirty="0" err="1">
                <a:effectLst/>
                <a:latin typeface="Times New Roman" panose="02020603050405020304" pitchFamily="18" charset="0"/>
                <a:ea typeface="Calibri" panose="020F0502020204030204" pitchFamily="34" charset="0"/>
              </a:rPr>
              <a:t>vật</a:t>
            </a:r>
            <a:r>
              <a:rPr lang="en-US" sz="4800" dirty="0">
                <a:effectLst/>
                <a:latin typeface="Times New Roman" panose="02020603050405020304" pitchFamily="18" charset="0"/>
                <a:ea typeface="Calibri" panose="020F0502020204030204" pitchFamily="34" charset="0"/>
              </a:rPr>
              <a:t> </a:t>
            </a:r>
            <a:r>
              <a:rPr lang="en-US" sz="4800" dirty="0" err="1">
                <a:effectLst/>
                <a:latin typeface="Times New Roman" panose="02020603050405020304" pitchFamily="18" charset="0"/>
                <a:ea typeface="Calibri" panose="020F0502020204030204" pitchFamily="34" charset="0"/>
              </a:rPr>
              <a:t>bị</a:t>
            </a:r>
            <a:r>
              <a:rPr lang="en-US" sz="4800" dirty="0">
                <a:effectLst/>
                <a:latin typeface="Times New Roman" panose="02020603050405020304" pitchFamily="18" charset="0"/>
                <a:ea typeface="Calibri" panose="020F0502020204030204" pitchFamily="34" charset="0"/>
              </a:rPr>
              <a:t> </a:t>
            </a:r>
            <a:r>
              <a:rPr lang="en-US" sz="4800" dirty="0" err="1">
                <a:effectLst/>
                <a:latin typeface="Times New Roman" panose="02020603050405020304" pitchFamily="18" charset="0"/>
                <a:ea typeface="Calibri" panose="020F0502020204030204" pitchFamily="34" charset="0"/>
              </a:rPr>
              <a:t>kéo</a:t>
            </a:r>
            <a:r>
              <a:rPr lang="en-US" sz="4800" dirty="0">
                <a:effectLst/>
                <a:latin typeface="Times New Roman" panose="02020603050405020304" pitchFamily="18" charset="0"/>
                <a:ea typeface="Calibri" panose="020F0502020204030204" pitchFamily="34" charset="0"/>
              </a:rPr>
              <a:t> </a:t>
            </a:r>
            <a:r>
              <a:rPr lang="en-US" sz="4800" dirty="0" err="1">
                <a:effectLst/>
                <a:latin typeface="Times New Roman" panose="02020603050405020304" pitchFamily="18" charset="0"/>
                <a:ea typeface="Calibri" panose="020F0502020204030204" pitchFamily="34" charset="0"/>
              </a:rPr>
              <a:t>hoặc</a:t>
            </a:r>
            <a:r>
              <a:rPr lang="en-US" sz="4800" dirty="0">
                <a:effectLst/>
                <a:latin typeface="Times New Roman" panose="02020603050405020304" pitchFamily="18" charset="0"/>
                <a:ea typeface="Calibri" panose="020F0502020204030204" pitchFamily="34" charset="0"/>
              </a:rPr>
              <a:t> </a:t>
            </a:r>
            <a:r>
              <a:rPr lang="en-US" sz="4800" dirty="0" err="1">
                <a:effectLst/>
                <a:latin typeface="Times New Roman" panose="02020603050405020304" pitchFamily="18" charset="0"/>
                <a:ea typeface="Calibri" panose="020F0502020204030204" pitchFamily="34" charset="0"/>
              </a:rPr>
              <a:t>đẩy</a:t>
            </a:r>
            <a:r>
              <a:rPr lang="en-US" sz="4800" dirty="0">
                <a:effectLst/>
                <a:latin typeface="Times New Roman" panose="02020603050405020304" pitchFamily="18" charset="0"/>
                <a:ea typeface="Calibri" panose="020F0502020204030204" pitchFamily="34" charset="0"/>
              </a:rPr>
              <a:t> </a:t>
            </a:r>
            <a:r>
              <a:rPr lang="en-US" sz="4800" dirty="0" err="1">
                <a:effectLst/>
                <a:latin typeface="Times New Roman" panose="02020603050405020304" pitchFamily="18" charset="0"/>
                <a:ea typeface="Calibri" panose="020F0502020204030204" pitchFamily="34" charset="0"/>
              </a:rPr>
              <a:t>mà</a:t>
            </a:r>
            <a:r>
              <a:rPr lang="en-US" sz="4800" dirty="0">
                <a:effectLst/>
                <a:latin typeface="Times New Roman" panose="02020603050405020304" pitchFamily="18" charset="0"/>
                <a:ea typeface="Calibri" panose="020F0502020204030204" pitchFamily="34" charset="0"/>
              </a:rPr>
              <a:t> </a:t>
            </a:r>
            <a:r>
              <a:rPr lang="en-US" sz="4800" dirty="0" err="1">
                <a:effectLst/>
                <a:latin typeface="Times New Roman" panose="02020603050405020304" pitchFamily="18" charset="0"/>
                <a:ea typeface="Calibri" panose="020F0502020204030204" pitchFamily="34" charset="0"/>
              </a:rPr>
              <a:t>vẫn</a:t>
            </a:r>
            <a:r>
              <a:rPr lang="en-US" sz="4800" dirty="0">
                <a:effectLst/>
                <a:latin typeface="Times New Roman" panose="02020603050405020304" pitchFamily="18" charset="0"/>
                <a:ea typeface="Calibri" panose="020F0502020204030204" pitchFamily="34" charset="0"/>
              </a:rPr>
              <a:t> </a:t>
            </a:r>
            <a:r>
              <a:rPr lang="en-US" sz="4800" dirty="0" err="1">
                <a:effectLst/>
                <a:latin typeface="Times New Roman" panose="02020603050405020304" pitchFamily="18" charset="0"/>
                <a:ea typeface="Calibri" panose="020F0502020204030204" pitchFamily="34" charset="0"/>
              </a:rPr>
              <a:t>đứng</a:t>
            </a:r>
            <a:r>
              <a:rPr lang="en-US" sz="4800" dirty="0">
                <a:effectLst/>
                <a:latin typeface="Times New Roman" panose="02020603050405020304" pitchFamily="18" charset="0"/>
                <a:ea typeface="Calibri" panose="020F0502020204030204" pitchFamily="34" charset="0"/>
              </a:rPr>
              <a:t> </a:t>
            </a:r>
            <a:r>
              <a:rPr lang="en-US" sz="4800" dirty="0" err="1">
                <a:effectLst/>
                <a:latin typeface="Times New Roman" panose="02020603050405020304" pitchFamily="18" charset="0"/>
                <a:ea typeface="Calibri" panose="020F0502020204030204" pitchFamily="34" charset="0"/>
              </a:rPr>
              <a:t>yên</a:t>
            </a:r>
            <a:r>
              <a:rPr lang="en-US" sz="4800" dirty="0">
                <a:effectLst/>
                <a:latin typeface="Times New Roman" panose="02020603050405020304" pitchFamily="18" charset="0"/>
                <a:ea typeface="Calibri" panose="020F0502020204030204" pitchFamily="34" charset="0"/>
              </a:rPr>
              <a:t> </a:t>
            </a:r>
            <a:r>
              <a:rPr lang="en-US" sz="4800" dirty="0" err="1">
                <a:effectLst/>
                <a:latin typeface="Times New Roman" panose="02020603050405020304" pitchFamily="18" charset="0"/>
                <a:ea typeface="Calibri" panose="020F0502020204030204" pitchFamily="34" charset="0"/>
              </a:rPr>
              <a:t>trên</a:t>
            </a:r>
            <a:r>
              <a:rPr lang="en-US" sz="4800" dirty="0">
                <a:effectLst/>
                <a:latin typeface="Times New Roman" panose="02020603050405020304" pitchFamily="18" charset="0"/>
                <a:ea typeface="Calibri" panose="020F0502020204030204" pitchFamily="34" charset="0"/>
              </a:rPr>
              <a:t> </a:t>
            </a:r>
            <a:r>
              <a:rPr lang="en-US" sz="4800" dirty="0" err="1">
                <a:effectLst/>
                <a:latin typeface="Times New Roman" panose="02020603050405020304" pitchFamily="18" charset="0"/>
                <a:ea typeface="Calibri" panose="020F0502020204030204" pitchFamily="34" charset="0"/>
              </a:rPr>
              <a:t>một</a:t>
            </a:r>
            <a:r>
              <a:rPr lang="en-US" sz="4800" dirty="0">
                <a:effectLst/>
                <a:latin typeface="Times New Roman" panose="02020603050405020304" pitchFamily="18" charset="0"/>
                <a:ea typeface="Calibri" panose="020F0502020204030204" pitchFamily="34" charset="0"/>
              </a:rPr>
              <a:t> </a:t>
            </a:r>
            <a:r>
              <a:rPr lang="en-US" sz="4800" dirty="0" err="1">
                <a:effectLst/>
                <a:latin typeface="Times New Roman" panose="02020603050405020304" pitchFamily="18" charset="0"/>
                <a:ea typeface="Calibri" panose="020F0502020204030204" pitchFamily="34" charset="0"/>
              </a:rPr>
              <a:t>bề</a:t>
            </a:r>
            <a:r>
              <a:rPr lang="en-US" sz="4800" dirty="0">
                <a:effectLst/>
                <a:latin typeface="Times New Roman" panose="02020603050405020304" pitchFamily="18" charset="0"/>
                <a:ea typeface="Calibri" panose="020F0502020204030204" pitchFamily="34" charset="0"/>
              </a:rPr>
              <a:t> </a:t>
            </a:r>
            <a:r>
              <a:rPr lang="en-US" sz="4800" dirty="0" err="1">
                <a:effectLst/>
                <a:latin typeface="Times New Roman" panose="02020603050405020304" pitchFamily="18" charset="0"/>
                <a:ea typeface="Calibri" panose="020F0502020204030204" pitchFamily="34" charset="0"/>
              </a:rPr>
              <a:t>mặt</a:t>
            </a:r>
            <a:r>
              <a:rPr lang="en-US" sz="4800" dirty="0">
                <a:effectLst/>
                <a:latin typeface="Times New Roman" panose="02020603050405020304" pitchFamily="18" charset="0"/>
                <a:ea typeface="Calibri" panose="020F0502020204030204" pitchFamily="34" charset="0"/>
              </a:rPr>
              <a:t>.</a:t>
            </a:r>
          </a:p>
          <a:p>
            <a:pPr marL="0" marR="0" algn="just">
              <a:spcBef>
                <a:spcPts val="0"/>
              </a:spcBef>
              <a:spcAft>
                <a:spcPts val="0"/>
              </a:spcAft>
            </a:pP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Ví</a:t>
            </a:r>
            <a:r>
              <a:rPr lang="en-US" sz="4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dụ</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a:latin typeface="Calibri" panose="020F0502020204030204" pitchFamily="34" charset="0"/>
                <a:ea typeface="Calibri" panose="020F0502020204030204" pitchFamily="34" charset="0"/>
                <a:cs typeface="Times New Roman" panose="02020603050405020304" pitchFamily="18" charset="0"/>
              </a:rPr>
              <a:t> </a:t>
            </a:r>
            <a:r>
              <a:rPr lang="en-US" sz="4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4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effectLst/>
                <a:latin typeface="Times New Roman" panose="02020603050405020304" pitchFamily="18" charset="0"/>
                <a:ea typeface="Calibri" panose="020F0502020204030204" pitchFamily="34" charset="0"/>
                <a:cs typeface="Times New Roman" panose="02020603050405020304" pitchFamily="18" charset="0"/>
              </a:rPr>
              <a:t>chiếc</a:t>
            </a:r>
            <a:r>
              <a:rPr lang="en-US" sz="4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effectLst/>
                <a:latin typeface="Times New Roman" panose="02020603050405020304" pitchFamily="18" charset="0"/>
                <a:ea typeface="Calibri" panose="020F0502020204030204" pitchFamily="34" charset="0"/>
                <a:cs typeface="Times New Roman" panose="02020603050405020304" pitchFamily="18" charset="0"/>
              </a:rPr>
              <a:t>xe</a:t>
            </a:r>
            <a:r>
              <a:rPr lang="en-US" sz="4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effectLst/>
                <a:latin typeface="Times New Roman" panose="02020603050405020304" pitchFamily="18" charset="0"/>
                <a:ea typeface="Calibri" panose="020F0502020204030204" pitchFamily="34" charset="0"/>
                <a:cs typeface="Times New Roman" panose="02020603050405020304" pitchFamily="18" charset="0"/>
              </a:rPr>
              <a:t>đang</a:t>
            </a:r>
            <a:r>
              <a:rPr lang="en-US" sz="4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effectLst/>
                <a:latin typeface="Times New Roman" panose="02020603050405020304" pitchFamily="18" charset="0"/>
                <a:ea typeface="Calibri" panose="020F0502020204030204" pitchFamily="34" charset="0"/>
                <a:cs typeface="Times New Roman" panose="02020603050405020304" pitchFamily="18" charset="0"/>
              </a:rPr>
              <a:t>đậu</a:t>
            </a:r>
            <a:r>
              <a:rPr lang="en-US" sz="4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4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effectLst/>
                <a:latin typeface="Times New Roman" panose="02020603050405020304" pitchFamily="18" charset="0"/>
                <a:ea typeface="Calibri" panose="020F0502020204030204" pitchFamily="34" charset="0"/>
                <a:cs typeface="Times New Roman" panose="02020603050405020304" pitchFamily="18" charset="0"/>
              </a:rPr>
              <a:t>bến</a:t>
            </a:r>
            <a:r>
              <a:rPr lang="en-US" sz="4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effectLst/>
                <a:latin typeface="Times New Roman" panose="02020603050405020304" pitchFamily="18" charset="0"/>
                <a:ea typeface="Calibri" panose="020F0502020204030204" pitchFamily="34" charset="0"/>
                <a:cs typeface="Times New Roman" panose="02020603050405020304" pitchFamily="18" charset="0"/>
              </a:rPr>
              <a:t>nhờ</a:t>
            </a:r>
            <a:r>
              <a:rPr lang="en-US" sz="4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4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effectLst/>
                <a:latin typeface="Times New Roman" panose="02020603050405020304" pitchFamily="18" charset="0"/>
                <a:ea typeface="Calibri" panose="020F0502020204030204" pitchFamily="34" charset="0"/>
                <a:cs typeface="Times New Roman" panose="02020603050405020304" pitchFamily="18" charset="0"/>
              </a:rPr>
              <a:t>lực</a:t>
            </a:r>
            <a:r>
              <a:rPr lang="en-US" sz="4800" i="1" dirty="0">
                <a:effectLst/>
                <a:latin typeface="Times New Roman" panose="02020603050405020304" pitchFamily="18" charset="0"/>
                <a:ea typeface="Calibri" panose="020F0502020204030204" pitchFamily="34" charset="0"/>
                <a:cs typeface="Times New Roman" panose="02020603050405020304" pitchFamily="18" charset="0"/>
              </a:rPr>
              <a:t> ma </a:t>
            </a:r>
            <a:r>
              <a:rPr lang="en-US" sz="4800" i="1" dirty="0" err="1">
                <a:effectLst/>
                <a:latin typeface="Times New Roman" panose="02020603050405020304" pitchFamily="18" charset="0"/>
                <a:ea typeface="Calibri" panose="020F0502020204030204" pitchFamily="34" charset="0"/>
                <a:cs typeface="Times New Roman" panose="02020603050405020304" pitchFamily="18" charset="0"/>
              </a:rPr>
              <a:t>sát</a:t>
            </a:r>
            <a:r>
              <a:rPr lang="en-US" sz="4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effectLst/>
                <a:latin typeface="Times New Roman" panose="02020603050405020304" pitchFamily="18" charset="0"/>
                <a:ea typeface="Calibri" panose="020F0502020204030204" pitchFamily="34" charset="0"/>
                <a:cs typeface="Times New Roman" panose="02020603050405020304" pitchFamily="18" charset="0"/>
              </a:rPr>
              <a:t>nghỉ</a:t>
            </a:r>
            <a:r>
              <a:rPr lang="en-US" sz="4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effectLst/>
                <a:latin typeface="Times New Roman" panose="02020603050405020304" pitchFamily="18" charset="0"/>
                <a:ea typeface="Calibri" panose="020F0502020204030204" pitchFamily="34" charset="0"/>
                <a:cs typeface="Times New Roman" panose="02020603050405020304" pitchFamily="18" charset="0"/>
              </a:rPr>
              <a:t>mà</a:t>
            </a:r>
            <a:r>
              <a:rPr lang="en-US" sz="4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effectLst/>
                <a:latin typeface="Times New Roman" panose="02020603050405020304" pitchFamily="18" charset="0"/>
                <a:ea typeface="Calibri" panose="020F0502020204030204" pitchFamily="34" charset="0"/>
                <a:cs typeface="Times New Roman" panose="02020603050405020304" pitchFamily="18" charset="0"/>
              </a:rPr>
              <a:t>nó</a:t>
            </a:r>
            <a:r>
              <a:rPr lang="en-US" sz="4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effectLst/>
                <a:latin typeface="Times New Roman" panose="02020603050405020304" pitchFamily="18" charset="0"/>
                <a:ea typeface="Calibri" panose="020F0502020204030204" pitchFamily="34" charset="0"/>
                <a:cs typeface="Times New Roman" panose="02020603050405020304" pitchFamily="18" charset="0"/>
              </a:rPr>
              <a:t>đứng</a:t>
            </a:r>
            <a:r>
              <a:rPr lang="en-US" sz="4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effectLst/>
                <a:latin typeface="Times New Roman" panose="02020603050405020304" pitchFamily="18" charset="0"/>
                <a:ea typeface="Calibri" panose="020F0502020204030204" pitchFamily="34" charset="0"/>
                <a:cs typeface="Times New Roman" panose="02020603050405020304" pitchFamily="18" charset="0"/>
              </a:rPr>
              <a:t>yên</a:t>
            </a:r>
            <a:r>
              <a:rPr lang="en-US" sz="48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4800" i="1" dirty="0">
                <a:effectLst/>
                <a:latin typeface="Times New Roman" panose="02020603050405020304" pitchFamily="18" charset="0"/>
                <a:ea typeface="Calibri" panose="020F0502020204030204" pitchFamily="34" charset="0"/>
              </a:rPr>
              <a:t>+ </a:t>
            </a:r>
            <a:r>
              <a:rPr lang="en-US" sz="4800" i="1" dirty="0" err="1">
                <a:effectLst/>
                <a:latin typeface="Times New Roman" panose="02020603050405020304" pitchFamily="18" charset="0"/>
                <a:ea typeface="Calibri" panose="020F0502020204030204" pitchFamily="34" charset="0"/>
              </a:rPr>
              <a:t>Người</a:t>
            </a:r>
            <a:r>
              <a:rPr lang="en-US" sz="4800" i="1" dirty="0">
                <a:effectLst/>
                <a:latin typeface="Times New Roman" panose="02020603050405020304" pitchFamily="18" charset="0"/>
                <a:ea typeface="Calibri" panose="020F0502020204030204" pitchFamily="34" charset="0"/>
              </a:rPr>
              <a:t> </a:t>
            </a:r>
            <a:r>
              <a:rPr lang="en-US" sz="4800" i="1" dirty="0" err="1">
                <a:effectLst/>
                <a:latin typeface="Times New Roman" panose="02020603050405020304" pitchFamily="18" charset="0"/>
                <a:ea typeface="Calibri" panose="020F0502020204030204" pitchFamily="34" charset="0"/>
              </a:rPr>
              <a:t>đứng</a:t>
            </a:r>
            <a:r>
              <a:rPr lang="en-US" sz="4800" i="1" dirty="0">
                <a:effectLst/>
                <a:latin typeface="Times New Roman" panose="02020603050405020304" pitchFamily="18" charset="0"/>
                <a:ea typeface="Calibri" panose="020F0502020204030204" pitchFamily="34" charset="0"/>
              </a:rPr>
              <a:t> </a:t>
            </a:r>
            <a:r>
              <a:rPr lang="en-US" sz="4800" i="1" dirty="0" err="1">
                <a:effectLst/>
                <a:latin typeface="Times New Roman" panose="02020603050405020304" pitchFamily="18" charset="0"/>
                <a:ea typeface="Calibri" panose="020F0502020204030204" pitchFamily="34" charset="0"/>
              </a:rPr>
              <a:t>trên</a:t>
            </a:r>
            <a:r>
              <a:rPr lang="en-US" sz="4800" i="1" dirty="0">
                <a:effectLst/>
                <a:latin typeface="Times New Roman" panose="02020603050405020304" pitchFamily="18" charset="0"/>
                <a:ea typeface="Calibri" panose="020F0502020204030204" pitchFamily="34" charset="0"/>
              </a:rPr>
              <a:t> thang </a:t>
            </a:r>
            <a:r>
              <a:rPr lang="en-US" sz="4800" i="1" dirty="0" err="1">
                <a:effectLst/>
                <a:latin typeface="Times New Roman" panose="02020603050405020304" pitchFamily="18" charset="0"/>
                <a:ea typeface="Calibri" panose="020F0502020204030204" pitchFamily="34" charset="0"/>
              </a:rPr>
              <a:t>máy</a:t>
            </a:r>
            <a:r>
              <a:rPr lang="en-US" sz="4800" i="1" dirty="0">
                <a:effectLst/>
                <a:latin typeface="Times New Roman" panose="02020603050405020304" pitchFamily="18" charset="0"/>
                <a:ea typeface="Calibri" panose="020F0502020204030204" pitchFamily="34" charset="0"/>
              </a:rPr>
              <a:t> </a:t>
            </a:r>
            <a:r>
              <a:rPr lang="en-US" sz="4800" i="1" dirty="0" err="1">
                <a:effectLst/>
                <a:latin typeface="Times New Roman" panose="02020603050405020304" pitchFamily="18" charset="0"/>
                <a:ea typeface="Calibri" panose="020F0502020204030204" pitchFamily="34" charset="0"/>
              </a:rPr>
              <a:t>cuốn</a:t>
            </a:r>
            <a:r>
              <a:rPr lang="en-US" sz="4800" i="1" dirty="0">
                <a:effectLst/>
                <a:latin typeface="Times New Roman" panose="02020603050405020304" pitchFamily="18" charset="0"/>
                <a:ea typeface="Calibri" panose="020F0502020204030204" pitchFamily="34" charset="0"/>
              </a:rPr>
              <a:t> </a:t>
            </a:r>
            <a:r>
              <a:rPr lang="en-US" sz="4800" i="1" dirty="0" err="1">
                <a:effectLst/>
                <a:latin typeface="Times New Roman" panose="02020603050405020304" pitchFamily="18" charset="0"/>
                <a:ea typeface="Calibri" panose="020F0502020204030204" pitchFamily="34" charset="0"/>
              </a:rPr>
              <a:t>lên</a:t>
            </a:r>
            <a:r>
              <a:rPr lang="en-US" sz="4800" i="1" dirty="0">
                <a:effectLst/>
                <a:latin typeface="Times New Roman" panose="02020603050405020304" pitchFamily="18" charset="0"/>
                <a:ea typeface="Calibri" panose="020F0502020204030204" pitchFamily="34" charset="0"/>
              </a:rPr>
              <a:t> </a:t>
            </a:r>
            <a:r>
              <a:rPr lang="en-US" sz="4800" i="1" dirty="0" err="1">
                <a:effectLst/>
                <a:latin typeface="Times New Roman" panose="02020603050405020304" pitchFamily="18" charset="0"/>
                <a:ea typeface="Calibri" panose="020F0502020204030204" pitchFamily="34" charset="0"/>
              </a:rPr>
              <a:t>dốc</a:t>
            </a:r>
            <a:r>
              <a:rPr lang="en-US" sz="4800" i="1" dirty="0">
                <a:effectLst/>
                <a:latin typeface="Times New Roman" panose="02020603050405020304" pitchFamily="18" charset="0"/>
                <a:ea typeface="Calibri" panose="020F0502020204030204" pitchFamily="34" charset="0"/>
              </a:rPr>
              <a:t> (</a:t>
            </a:r>
            <a:r>
              <a:rPr lang="en-US" sz="4800" i="1" dirty="0" err="1">
                <a:effectLst/>
                <a:latin typeface="Times New Roman" panose="02020603050405020304" pitchFamily="18" charset="0"/>
                <a:ea typeface="Calibri" panose="020F0502020204030204" pitchFamily="34" charset="0"/>
              </a:rPr>
              <a:t>xuống</a:t>
            </a:r>
            <a:r>
              <a:rPr lang="en-US" sz="4800" i="1" dirty="0">
                <a:effectLst/>
                <a:latin typeface="Times New Roman" panose="02020603050405020304" pitchFamily="18" charset="0"/>
                <a:ea typeface="Calibri" panose="020F0502020204030204" pitchFamily="34" charset="0"/>
              </a:rPr>
              <a:t> </a:t>
            </a:r>
            <a:r>
              <a:rPr lang="en-US" sz="4800" i="1" dirty="0" err="1">
                <a:effectLst/>
                <a:latin typeface="Times New Roman" panose="02020603050405020304" pitchFamily="18" charset="0"/>
                <a:ea typeface="Calibri" panose="020F0502020204030204" pitchFamily="34" charset="0"/>
              </a:rPr>
              <a:t>dốc</a:t>
            </a:r>
            <a:r>
              <a:rPr lang="en-US" sz="4800" i="1" dirty="0">
                <a:effectLst/>
                <a:latin typeface="Times New Roman" panose="02020603050405020304" pitchFamily="18" charset="0"/>
                <a:ea typeface="Calibri" panose="020F0502020204030204" pitchFamily="34" charset="0"/>
              </a:rPr>
              <a:t>) di </a:t>
            </a:r>
            <a:r>
              <a:rPr lang="en-US" sz="4800" i="1" dirty="0" err="1">
                <a:effectLst/>
                <a:latin typeface="Times New Roman" panose="02020603050405020304" pitchFamily="18" charset="0"/>
                <a:ea typeface="Calibri" panose="020F0502020204030204" pitchFamily="34" charset="0"/>
              </a:rPr>
              <a:t>chuyển</a:t>
            </a:r>
            <a:r>
              <a:rPr lang="en-US" sz="4800" i="1" dirty="0">
                <a:effectLst/>
                <a:latin typeface="Times New Roman" panose="02020603050405020304" pitchFamily="18" charset="0"/>
                <a:ea typeface="Calibri" panose="020F0502020204030204" pitchFamily="34" charset="0"/>
              </a:rPr>
              <a:t> </a:t>
            </a:r>
            <a:r>
              <a:rPr lang="en-US" sz="4800" i="1" dirty="0" err="1">
                <a:effectLst/>
                <a:latin typeface="Times New Roman" panose="02020603050405020304" pitchFamily="18" charset="0"/>
                <a:ea typeface="Calibri" panose="020F0502020204030204" pitchFamily="34" charset="0"/>
              </a:rPr>
              <a:t>cùng</a:t>
            </a:r>
            <a:r>
              <a:rPr lang="en-US" sz="4800" i="1" dirty="0">
                <a:effectLst/>
                <a:latin typeface="Times New Roman" panose="02020603050405020304" pitchFamily="18" charset="0"/>
                <a:ea typeface="Calibri" panose="020F0502020204030204" pitchFamily="34" charset="0"/>
              </a:rPr>
              <a:t> </a:t>
            </a:r>
            <a:r>
              <a:rPr lang="en-US" sz="4800" i="1" dirty="0" err="1">
                <a:effectLst/>
                <a:latin typeface="Times New Roman" panose="02020603050405020304" pitchFamily="18" charset="0"/>
                <a:ea typeface="Calibri" panose="020F0502020204030204" pitchFamily="34" charset="0"/>
              </a:rPr>
              <a:t>với</a:t>
            </a:r>
            <a:r>
              <a:rPr lang="en-US" sz="4800" i="1" dirty="0">
                <a:effectLst/>
                <a:latin typeface="Times New Roman" panose="02020603050405020304" pitchFamily="18" charset="0"/>
                <a:ea typeface="Calibri" panose="020F0502020204030204" pitchFamily="34" charset="0"/>
              </a:rPr>
              <a:t> thang </a:t>
            </a:r>
            <a:r>
              <a:rPr lang="en-US" sz="4800" i="1" dirty="0" err="1">
                <a:effectLst/>
                <a:latin typeface="Times New Roman" panose="02020603050405020304" pitchFamily="18" charset="0"/>
                <a:ea typeface="Calibri" panose="020F0502020204030204" pitchFamily="34" charset="0"/>
              </a:rPr>
              <a:t>cuốn</a:t>
            </a:r>
            <a:r>
              <a:rPr lang="en-US" sz="4800" i="1" dirty="0">
                <a:effectLst/>
                <a:latin typeface="Times New Roman" panose="02020603050405020304" pitchFamily="18" charset="0"/>
                <a:ea typeface="Calibri" panose="020F0502020204030204" pitchFamily="34" charset="0"/>
              </a:rPr>
              <a:t> </a:t>
            </a:r>
            <a:r>
              <a:rPr lang="en-US" sz="4800" i="1" dirty="0" err="1">
                <a:effectLst/>
                <a:latin typeface="Times New Roman" panose="02020603050405020304" pitchFamily="18" charset="0"/>
                <a:ea typeface="Calibri" panose="020F0502020204030204" pitchFamily="34" charset="0"/>
              </a:rPr>
              <a:t>nhờ</a:t>
            </a:r>
            <a:r>
              <a:rPr lang="en-US" sz="4800" i="1" dirty="0">
                <a:effectLst/>
                <a:latin typeface="Times New Roman" panose="02020603050405020304" pitchFamily="18" charset="0"/>
                <a:ea typeface="Calibri" panose="020F0502020204030204" pitchFamily="34" charset="0"/>
              </a:rPr>
              <a:t> </a:t>
            </a:r>
            <a:r>
              <a:rPr lang="en-US" sz="4800" i="1" dirty="0" err="1">
                <a:effectLst/>
                <a:latin typeface="Times New Roman" panose="02020603050405020304" pitchFamily="18" charset="0"/>
                <a:ea typeface="Calibri" panose="020F0502020204030204" pitchFamily="34" charset="0"/>
              </a:rPr>
              <a:t>lực</a:t>
            </a:r>
            <a:r>
              <a:rPr lang="en-US" sz="4800" i="1" dirty="0">
                <a:effectLst/>
                <a:latin typeface="Times New Roman" panose="02020603050405020304" pitchFamily="18" charset="0"/>
                <a:ea typeface="Calibri" panose="020F0502020204030204" pitchFamily="34" charset="0"/>
              </a:rPr>
              <a:t> ma </a:t>
            </a:r>
            <a:r>
              <a:rPr lang="en-US" sz="4800" i="1" dirty="0" err="1">
                <a:effectLst/>
                <a:latin typeface="Times New Roman" panose="02020603050405020304" pitchFamily="18" charset="0"/>
                <a:ea typeface="Calibri" panose="020F0502020204030204" pitchFamily="34" charset="0"/>
              </a:rPr>
              <a:t>sát</a:t>
            </a:r>
            <a:r>
              <a:rPr lang="en-US" sz="4800" i="1" dirty="0">
                <a:effectLst/>
                <a:latin typeface="Times New Roman" panose="02020603050405020304" pitchFamily="18" charset="0"/>
                <a:ea typeface="Calibri" panose="020F0502020204030204" pitchFamily="34" charset="0"/>
              </a:rPr>
              <a:t> </a:t>
            </a:r>
            <a:r>
              <a:rPr lang="en-US" sz="4800" i="1" dirty="0" err="1">
                <a:effectLst/>
                <a:latin typeface="Times New Roman" panose="02020603050405020304" pitchFamily="18" charset="0"/>
                <a:ea typeface="Calibri" panose="020F0502020204030204" pitchFamily="34" charset="0"/>
              </a:rPr>
              <a:t>nghỉ</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80392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3A70D0F-0607-41AF-BE4C-246D69053A1C}"/>
              </a:ext>
            </a:extLst>
          </p:cNvPr>
          <p:cNvSpPr txBox="1"/>
          <p:nvPr/>
        </p:nvSpPr>
        <p:spPr>
          <a:xfrm>
            <a:off x="110840" y="71872"/>
            <a:ext cx="12011889" cy="3416320"/>
          </a:xfrm>
          <a:prstGeom prst="rect">
            <a:avLst/>
          </a:prstGeom>
          <a:noFill/>
        </p:spPr>
        <p:txBody>
          <a:bodyPr wrap="square">
            <a:spAutoFit/>
          </a:bodyPr>
          <a:lstStyle/>
          <a:p>
            <a:pPr algn="just"/>
            <a:r>
              <a:rPr lang="en-US" sz="3600" b="1" i="0" dirty="0" err="1">
                <a:solidFill>
                  <a:srgbClr val="FF0000"/>
                </a:solidFill>
                <a:effectLst/>
                <a:latin typeface="Times New Roman" panose="02020603050405020304" pitchFamily="18" charset="0"/>
                <a:cs typeface="Times New Roman" panose="02020603050405020304" pitchFamily="18" charset="0"/>
              </a:rPr>
              <a:t>Câu</a:t>
            </a:r>
            <a:r>
              <a:rPr lang="en-US" sz="3600" b="1" i="0" dirty="0">
                <a:solidFill>
                  <a:srgbClr val="FF0000"/>
                </a:solidFill>
                <a:effectLst/>
                <a:latin typeface="Times New Roman" panose="02020603050405020304" pitchFamily="18" charset="0"/>
                <a:cs typeface="Times New Roman" panose="02020603050405020304" pitchFamily="18" charset="0"/>
              </a:rPr>
              <a:t> 1</a:t>
            </a:r>
            <a:r>
              <a:rPr lang="en-US" sz="3600" b="0" i="0" dirty="0">
                <a:effectLst/>
                <a:latin typeface="Times New Roman" panose="02020603050405020304" pitchFamily="18" charset="0"/>
                <a:cs typeface="Times New Roman" panose="02020603050405020304" pitchFamily="18" charset="0"/>
              </a:rPr>
              <a:t>: </a:t>
            </a:r>
            <a:r>
              <a:rPr lang="vi-VN" sz="3600" b="0" i="0" dirty="0">
                <a:effectLst/>
                <a:latin typeface="Times New Roman" panose="02020603050405020304" pitchFamily="18" charset="0"/>
                <a:cs typeface="Times New Roman" panose="02020603050405020304" pitchFamily="18" charset="0"/>
              </a:rPr>
              <a:t>Lực giúp tay ta cầm nắm được các vật mà vật không rơi khỏi tay là</a:t>
            </a:r>
          </a:p>
          <a:p>
            <a:pPr algn="just"/>
            <a:r>
              <a:rPr lang="en-US" sz="3600" b="0" i="0" dirty="0">
                <a:effectLst/>
                <a:latin typeface="Times New Roman" panose="02020603050405020304" pitchFamily="18" charset="0"/>
                <a:cs typeface="Times New Roman" panose="02020603050405020304" pitchFamily="18" charset="0"/>
              </a:rPr>
              <a:t>a. T</a:t>
            </a:r>
            <a:r>
              <a:rPr lang="vi-VN" sz="3600" b="0" i="0" dirty="0">
                <a:effectLst/>
                <a:latin typeface="Times New Roman" panose="02020603050405020304" pitchFamily="18" charset="0"/>
                <a:cs typeface="Times New Roman" panose="02020603050405020304" pitchFamily="18" charset="0"/>
              </a:rPr>
              <a:t>rọng lực.</a:t>
            </a:r>
          </a:p>
          <a:p>
            <a:pPr algn="just"/>
            <a:r>
              <a:rPr lang="en-US" sz="3600" b="0" i="0" dirty="0">
                <a:effectLst/>
                <a:latin typeface="Times New Roman" panose="02020603050405020304" pitchFamily="18" charset="0"/>
                <a:cs typeface="Times New Roman" panose="02020603050405020304" pitchFamily="18" charset="0"/>
              </a:rPr>
              <a:t>b. L</a:t>
            </a:r>
            <a:r>
              <a:rPr lang="vi-VN" sz="3600" b="0" i="0" dirty="0">
                <a:effectLst/>
                <a:latin typeface="Times New Roman" panose="02020603050405020304" pitchFamily="18" charset="0"/>
                <a:cs typeface="Times New Roman" panose="02020603050405020304" pitchFamily="18" charset="0"/>
              </a:rPr>
              <a:t>ực kéo.</a:t>
            </a:r>
          </a:p>
          <a:p>
            <a:pPr algn="just"/>
            <a:r>
              <a:rPr lang="en-US" sz="3600" b="0" i="0" dirty="0">
                <a:effectLst/>
                <a:latin typeface="Times New Roman" panose="02020603050405020304" pitchFamily="18" charset="0"/>
                <a:cs typeface="Times New Roman" panose="02020603050405020304" pitchFamily="18" charset="0"/>
              </a:rPr>
              <a:t>c. L</a:t>
            </a:r>
            <a:r>
              <a:rPr lang="vi-VN" sz="3600" b="0" i="0" dirty="0">
                <a:effectLst/>
                <a:latin typeface="Times New Roman" panose="02020603050405020304" pitchFamily="18" charset="0"/>
                <a:cs typeface="Times New Roman" panose="02020603050405020304" pitchFamily="18" charset="0"/>
              </a:rPr>
              <a:t>ực ma sát trượt.</a:t>
            </a:r>
          </a:p>
          <a:p>
            <a:pPr algn="just"/>
            <a:r>
              <a:rPr lang="en-US" sz="3600" b="0" i="0" dirty="0">
                <a:effectLst/>
                <a:latin typeface="Times New Roman" panose="02020603050405020304" pitchFamily="18" charset="0"/>
                <a:cs typeface="Times New Roman" panose="02020603050405020304" pitchFamily="18" charset="0"/>
              </a:rPr>
              <a:t>d. L</a:t>
            </a:r>
            <a:r>
              <a:rPr lang="vi-VN" sz="3600" b="0" i="0" dirty="0">
                <a:effectLst/>
                <a:latin typeface="Times New Roman" panose="02020603050405020304" pitchFamily="18" charset="0"/>
                <a:cs typeface="Times New Roman" panose="02020603050405020304" pitchFamily="18" charset="0"/>
              </a:rPr>
              <a:t>ực ma sát nghỉ.</a:t>
            </a:r>
          </a:p>
        </p:txBody>
      </p:sp>
      <p:sp>
        <p:nvSpPr>
          <p:cNvPr id="5" name="TextBox 4">
            <a:extLst>
              <a:ext uri="{FF2B5EF4-FFF2-40B4-BE49-F238E27FC236}">
                <a16:creationId xmlns:a16="http://schemas.microsoft.com/office/drawing/2014/main" xmlns="" id="{70F0A200-9EE4-4A3A-8518-D244DC69BC28}"/>
              </a:ext>
            </a:extLst>
          </p:cNvPr>
          <p:cNvSpPr txBox="1"/>
          <p:nvPr/>
        </p:nvSpPr>
        <p:spPr>
          <a:xfrm>
            <a:off x="-1" y="3424676"/>
            <a:ext cx="12122729" cy="3477875"/>
          </a:xfrm>
          <a:prstGeom prst="rect">
            <a:avLst/>
          </a:prstGeom>
          <a:noFill/>
        </p:spPr>
        <p:txBody>
          <a:bodyPr wrap="square">
            <a:spAutoFit/>
          </a:bodyPr>
          <a:lstStyle/>
          <a:p>
            <a:pPr algn="just"/>
            <a:r>
              <a:rPr lang="en-US" sz="4000" b="1" i="0" dirty="0" err="1">
                <a:solidFill>
                  <a:srgbClr val="FF0000"/>
                </a:solidFill>
                <a:effectLst/>
                <a:latin typeface="Times New Roman" panose="02020603050405020304" pitchFamily="18" charset="0"/>
                <a:cs typeface="Times New Roman" panose="02020603050405020304" pitchFamily="18" charset="0"/>
              </a:rPr>
              <a:t>Câu</a:t>
            </a:r>
            <a:r>
              <a:rPr lang="en-US" sz="4000" b="1" i="0" dirty="0">
                <a:solidFill>
                  <a:srgbClr val="FF0000"/>
                </a:solidFill>
                <a:effectLst/>
                <a:latin typeface="Times New Roman" panose="02020603050405020304" pitchFamily="18" charset="0"/>
                <a:cs typeface="Times New Roman" panose="02020603050405020304" pitchFamily="18" charset="0"/>
              </a:rPr>
              <a:t> 2</a:t>
            </a:r>
            <a:r>
              <a:rPr lang="en-US" sz="3600" b="0" i="0" dirty="0">
                <a:effectLst/>
                <a:latin typeface="Times New Roman" panose="02020603050405020304" pitchFamily="18" charset="0"/>
                <a:cs typeface="Times New Roman" panose="02020603050405020304" pitchFamily="18" charset="0"/>
              </a:rPr>
              <a:t>: </a:t>
            </a:r>
            <a:r>
              <a:rPr lang="vi-VN" sz="3600" b="0" i="0" dirty="0">
                <a:effectLst/>
                <a:latin typeface="Times New Roman" panose="02020603050405020304" pitchFamily="18" charset="0"/>
                <a:cs typeface="Times New Roman" panose="02020603050405020304" pitchFamily="18" charset="0"/>
              </a:rPr>
              <a:t>Khi trên chỗ đất trơn, ta bám chặt ngón chân xuống nền đất là để</a:t>
            </a:r>
          </a:p>
          <a:p>
            <a:pPr algn="just"/>
            <a:r>
              <a:rPr lang="en-US" sz="3600" b="0" i="0" dirty="0">
                <a:effectLst/>
                <a:latin typeface="Times New Roman" panose="02020603050405020304" pitchFamily="18" charset="0"/>
                <a:cs typeface="Times New Roman" panose="02020603050405020304" pitchFamily="18" charset="0"/>
              </a:rPr>
              <a:t>a. G</a:t>
            </a:r>
            <a:r>
              <a:rPr lang="vi-VN" sz="3600" b="0" i="0" dirty="0">
                <a:effectLst/>
                <a:latin typeface="Times New Roman" panose="02020603050405020304" pitchFamily="18" charset="0"/>
                <a:cs typeface="Times New Roman" panose="02020603050405020304" pitchFamily="18" charset="0"/>
              </a:rPr>
              <a:t>iảm áp lực của chân lên mặt đất.</a:t>
            </a:r>
          </a:p>
          <a:p>
            <a:pPr algn="just"/>
            <a:r>
              <a:rPr lang="en-US" sz="3600" b="0" i="0" dirty="0">
                <a:effectLst/>
                <a:latin typeface="Times New Roman" panose="02020603050405020304" pitchFamily="18" charset="0"/>
                <a:cs typeface="Times New Roman" panose="02020603050405020304" pitchFamily="18" charset="0"/>
              </a:rPr>
              <a:t>b. </a:t>
            </a:r>
            <a:r>
              <a:rPr lang="en-US" sz="3600" dirty="0">
                <a:latin typeface="Times New Roman" panose="02020603050405020304" pitchFamily="18" charset="0"/>
                <a:cs typeface="Times New Roman" panose="02020603050405020304" pitchFamily="18" charset="0"/>
              </a:rPr>
              <a:t>T</a:t>
            </a:r>
            <a:r>
              <a:rPr lang="vi-VN" sz="3600" dirty="0">
                <a:latin typeface="Times New Roman" panose="02020603050405020304" pitchFamily="18" charset="0"/>
                <a:cs typeface="Times New Roman" panose="02020603050405020304" pitchFamily="18" charset="0"/>
              </a:rPr>
              <a:t>ăng ma sát giữa chân với nền đất</a:t>
            </a:r>
            <a:r>
              <a:rPr lang="en-US" sz="3600" dirty="0">
                <a:latin typeface="Times New Roman" panose="02020603050405020304" pitchFamily="18" charset="0"/>
                <a:cs typeface="Times New Roman" panose="02020603050405020304" pitchFamily="18" charset="0"/>
              </a:rPr>
              <a:t>.</a:t>
            </a:r>
            <a:endParaRPr lang="vi-VN" sz="3600" b="0" i="0" dirty="0">
              <a:effectLst/>
              <a:latin typeface="Times New Roman" panose="02020603050405020304" pitchFamily="18" charset="0"/>
              <a:cs typeface="Times New Roman" panose="02020603050405020304" pitchFamily="18" charset="0"/>
            </a:endParaRPr>
          </a:p>
          <a:p>
            <a:pPr algn="just"/>
            <a:r>
              <a:rPr lang="en-US" sz="3600" b="0" i="0" dirty="0">
                <a:effectLst/>
                <a:latin typeface="Times New Roman" panose="02020603050405020304" pitchFamily="18" charset="0"/>
                <a:cs typeface="Times New Roman" panose="02020603050405020304" pitchFamily="18" charset="0"/>
              </a:rPr>
              <a:t>c. G</a:t>
            </a:r>
            <a:r>
              <a:rPr lang="vi-VN" sz="3600" b="0" i="0" dirty="0">
                <a:effectLst/>
                <a:latin typeface="Times New Roman" panose="02020603050405020304" pitchFamily="18" charset="0"/>
                <a:cs typeface="Times New Roman" panose="02020603050405020304" pitchFamily="18" charset="0"/>
              </a:rPr>
              <a:t>iảm ma sát giữa chân với nền đất.</a:t>
            </a:r>
          </a:p>
          <a:p>
            <a:pPr algn="just"/>
            <a:r>
              <a:rPr lang="en-US" sz="3600" b="0" i="0" dirty="0">
                <a:effectLst/>
                <a:latin typeface="Times New Roman" panose="02020603050405020304" pitchFamily="18" charset="0"/>
                <a:cs typeface="Times New Roman" panose="02020603050405020304" pitchFamily="18" charset="0"/>
              </a:rPr>
              <a:t>d. T</a:t>
            </a:r>
            <a:r>
              <a:rPr lang="vi-VN" sz="3600" dirty="0">
                <a:latin typeface="Times New Roman" panose="02020603050405020304" pitchFamily="18" charset="0"/>
                <a:cs typeface="Times New Roman" panose="02020603050405020304" pitchFamily="18" charset="0"/>
              </a:rPr>
              <a:t>ăng áp lực của chân lên mặt đất.</a:t>
            </a:r>
            <a:endParaRPr lang="vi-VN" sz="3600" b="0" i="0" dirty="0">
              <a:effectLst/>
              <a:latin typeface="Times New Roman" panose="020206030504050203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xmlns="" id="{14C36526-4038-4F5B-9CDF-560CDD3F0760}"/>
              </a:ext>
            </a:extLst>
          </p:cNvPr>
          <p:cNvSpPr/>
          <p:nvPr/>
        </p:nvSpPr>
        <p:spPr>
          <a:xfrm>
            <a:off x="69271" y="2937164"/>
            <a:ext cx="595747" cy="487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xmlns="" id="{74083153-99FD-4E15-9C2B-CE68458E9F87}"/>
              </a:ext>
            </a:extLst>
          </p:cNvPr>
          <p:cNvSpPr/>
          <p:nvPr/>
        </p:nvSpPr>
        <p:spPr>
          <a:xfrm>
            <a:off x="-2" y="5132836"/>
            <a:ext cx="595747" cy="487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48543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2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ircle(in)">
                                      <p:cBhvr>
                                        <p:cTn id="2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descr="han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2040119"/>
      </p:ext>
    </p:extLst>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wheel(1)">
                                      <p:cBhvr>
                                        <p:cTn id="7" dur="2000"/>
                                        <p:tgtEl>
                                          <p:spTgt spid="48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4" descr="002106bg7fr7vx"/>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5288975"/>
      </p:ext>
    </p:extLst>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49156"/>
                                        </p:tgtEl>
                                        <p:attrNameLst>
                                          <p:attrName>style.visibility</p:attrName>
                                        </p:attrNameLst>
                                      </p:cBhvr>
                                      <p:to>
                                        <p:strVal val="visible"/>
                                      </p:to>
                                    </p:set>
                                    <p:animEffect transition="in" filter="wheel(1)">
                                      <p:cBhvr>
                                        <p:cTn id="7" dur="2000"/>
                                        <p:tgtEl>
                                          <p:spTgt spid="49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 y="3124201"/>
            <a:ext cx="4457700"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0"/>
            <a:ext cx="4572000" cy="602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7" name="Text Box 11"/>
          <p:cNvSpPr txBox="1">
            <a:spLocks noChangeArrowheads="1"/>
          </p:cNvSpPr>
          <p:nvPr/>
        </p:nvSpPr>
        <p:spPr bwMode="auto">
          <a:xfrm>
            <a:off x="38100" y="2602331"/>
            <a:ext cx="7543800" cy="584775"/>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algn="ctr" eaLnBrk="1" hangingPunct="1">
              <a:spcBef>
                <a:spcPct val="50000"/>
              </a:spcBef>
              <a:defRPr/>
            </a:pPr>
            <a:r>
              <a:rPr lang="en-US" sz="32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Sử</a:t>
            </a:r>
            <a:r>
              <a:rPr lang="en-US" sz="3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 </a:t>
            </a:r>
            <a:r>
              <a:rPr lang="en-US" sz="32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dụng</a:t>
            </a:r>
            <a:r>
              <a:rPr lang="en-US" sz="3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 </a:t>
            </a:r>
            <a:r>
              <a:rPr lang="en-US" sz="32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hơp</a:t>
            </a:r>
            <a:r>
              <a:rPr lang="en-US" sz="3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 </a:t>
            </a:r>
            <a:r>
              <a:rPr lang="en-US" sz="32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lí</a:t>
            </a:r>
            <a:r>
              <a:rPr lang="en-US" sz="3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 </a:t>
            </a:r>
            <a:r>
              <a:rPr lang="en-US" sz="32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thuốc</a:t>
            </a:r>
            <a:r>
              <a:rPr lang="en-US" sz="3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 </a:t>
            </a:r>
            <a:r>
              <a:rPr lang="en-US" sz="32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bảo</a:t>
            </a:r>
            <a:r>
              <a:rPr lang="en-US" sz="3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 </a:t>
            </a:r>
            <a:r>
              <a:rPr lang="en-US" sz="32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vệ</a:t>
            </a:r>
            <a:r>
              <a:rPr lang="en-US" sz="3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 </a:t>
            </a:r>
            <a:r>
              <a:rPr lang="en-US" sz="32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thực</a:t>
            </a:r>
            <a:r>
              <a:rPr lang="en-US" sz="3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 </a:t>
            </a:r>
            <a:r>
              <a:rPr lang="en-US" sz="32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vật</a:t>
            </a:r>
            <a:r>
              <a:rPr lang="en-US" sz="3200" b="1" i="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  </a:t>
            </a:r>
          </a:p>
        </p:txBody>
      </p:sp>
      <p:pic>
        <p:nvPicPr>
          <p:cNvPr id="35847" name="Picture 7"/>
          <p:cNvPicPr>
            <a:picLocks noChangeAspect="1" noChangeArrowheads="1"/>
          </p:cNvPicPr>
          <p:nvPr/>
        </p:nvPicPr>
        <p:blipFill>
          <a:blip r:embed="rId4">
            <a:extLst>
              <a:ext uri="{28A0092B-C50C-407E-A947-70E740481C1C}">
                <a14:useLocalDpi xmlns:a14="http://schemas.microsoft.com/office/drawing/2010/main" val="0"/>
              </a:ext>
            </a:extLst>
          </a:blip>
          <a:srcRect l="30087" t="17708" r="30089" b="23958"/>
          <a:stretch>
            <a:fillRect/>
          </a:stretch>
        </p:blipFill>
        <p:spPr bwMode="auto">
          <a:xfrm>
            <a:off x="3753853" y="1"/>
            <a:ext cx="3866147"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8" name="Picture 8"/>
          <p:cNvPicPr>
            <a:picLocks noChangeAspect="1" noChangeArrowheads="1"/>
          </p:cNvPicPr>
          <p:nvPr/>
        </p:nvPicPr>
        <p:blipFill>
          <a:blip r:embed="rId5">
            <a:extLst>
              <a:ext uri="{28A0092B-C50C-407E-A947-70E740481C1C}">
                <a14:useLocalDpi xmlns:a14="http://schemas.microsoft.com/office/drawing/2010/main" val="0"/>
              </a:ext>
            </a:extLst>
          </a:blip>
          <a:srcRect l="40044" t="23958" r="40630" b="30208"/>
          <a:stretch>
            <a:fillRect/>
          </a:stretch>
        </p:blipFill>
        <p:spPr bwMode="auto">
          <a:xfrm>
            <a:off x="1" y="0"/>
            <a:ext cx="3753852"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8" name="Text Box 11"/>
          <p:cNvSpPr txBox="1">
            <a:spLocks noChangeArrowheads="1"/>
          </p:cNvSpPr>
          <p:nvPr/>
        </p:nvSpPr>
        <p:spPr bwMode="auto">
          <a:xfrm>
            <a:off x="7639050" y="5738982"/>
            <a:ext cx="4533900" cy="107721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algn="ctr" eaLnBrk="1" hangingPunct="1">
              <a:spcBef>
                <a:spcPct val="50000"/>
              </a:spcBef>
              <a:defRPr/>
            </a:pPr>
            <a:r>
              <a:rPr lang="en-US" sz="3200" dirty="0" err="1">
                <a:effectLst>
                  <a:outerShdw blurRad="38100" dist="38100" dir="2700000" algn="tl">
                    <a:srgbClr val="C0C0C0"/>
                  </a:outerShdw>
                </a:effectLst>
                <a:cs typeface="Times New Roman" pitchFamily="18" charset="0"/>
              </a:rPr>
              <a:t>Sử</a:t>
            </a:r>
            <a:r>
              <a:rPr lang="en-US" sz="3200" dirty="0">
                <a:effectLst>
                  <a:outerShdw blurRad="38100" dist="38100" dir="2700000" algn="tl">
                    <a:srgbClr val="C0C0C0"/>
                  </a:outerShdw>
                </a:effectLst>
                <a:cs typeface="Times New Roman" pitchFamily="18" charset="0"/>
              </a:rPr>
              <a:t> </a:t>
            </a:r>
            <a:r>
              <a:rPr lang="en-US" sz="3200" dirty="0" err="1">
                <a:effectLst>
                  <a:outerShdw blurRad="38100" dist="38100" dir="2700000" algn="tl">
                    <a:srgbClr val="C0C0C0"/>
                  </a:outerShdw>
                </a:effectLst>
                <a:cs typeface="Times New Roman" pitchFamily="18" charset="0"/>
              </a:rPr>
              <a:t>dụng</a:t>
            </a:r>
            <a:r>
              <a:rPr lang="en-US" sz="3200" dirty="0">
                <a:effectLst>
                  <a:outerShdw blurRad="38100" dist="38100" dir="2700000" algn="tl">
                    <a:srgbClr val="C0C0C0"/>
                  </a:outerShdw>
                </a:effectLst>
                <a:cs typeface="Times New Roman" pitchFamily="18" charset="0"/>
              </a:rPr>
              <a:t> </a:t>
            </a:r>
            <a:r>
              <a:rPr lang="en-US" sz="3200" dirty="0" err="1">
                <a:effectLst>
                  <a:outerShdw blurRad="38100" dist="38100" dir="2700000" algn="tl">
                    <a:srgbClr val="C0C0C0"/>
                  </a:outerShdw>
                </a:effectLst>
                <a:cs typeface="Times New Roman" pitchFamily="18" charset="0"/>
              </a:rPr>
              <a:t>thực</a:t>
            </a:r>
            <a:r>
              <a:rPr lang="en-US" sz="3200" dirty="0">
                <a:effectLst>
                  <a:outerShdw blurRad="38100" dist="38100" dir="2700000" algn="tl">
                    <a:srgbClr val="C0C0C0"/>
                  </a:outerShdw>
                </a:effectLst>
                <a:cs typeface="Times New Roman" pitchFamily="18" charset="0"/>
              </a:rPr>
              <a:t> </a:t>
            </a:r>
            <a:r>
              <a:rPr lang="en-US" sz="3200" dirty="0" err="1">
                <a:effectLst>
                  <a:outerShdw blurRad="38100" dist="38100" dir="2700000" algn="tl">
                    <a:srgbClr val="C0C0C0"/>
                  </a:outerShdw>
                </a:effectLst>
                <a:cs typeface="Times New Roman" pitchFamily="18" charset="0"/>
              </a:rPr>
              <a:t>phẩm</a:t>
            </a:r>
            <a:r>
              <a:rPr lang="en-US" sz="3200" dirty="0">
                <a:effectLst>
                  <a:outerShdw blurRad="38100" dist="38100" dir="2700000" algn="tl">
                    <a:srgbClr val="C0C0C0"/>
                  </a:outerShdw>
                </a:effectLst>
                <a:cs typeface="Times New Roman" pitchFamily="18" charset="0"/>
              </a:rPr>
              <a:t>            an </a:t>
            </a:r>
            <a:r>
              <a:rPr lang="en-US" sz="3200" dirty="0" err="1">
                <a:effectLst>
                  <a:outerShdw blurRad="38100" dist="38100" dir="2700000" algn="tl">
                    <a:srgbClr val="C0C0C0"/>
                  </a:outerShdw>
                </a:effectLst>
                <a:cs typeface="Times New Roman" pitchFamily="18" charset="0"/>
              </a:rPr>
              <a:t>toàn</a:t>
            </a:r>
            <a:r>
              <a:rPr lang="en-US" sz="3200" i="1" dirty="0">
                <a:effectLst>
                  <a:outerShdw blurRad="38100" dist="38100" dir="2700000" algn="tl">
                    <a:srgbClr val="C0C0C0"/>
                  </a:outerShdw>
                </a:effectLst>
                <a:cs typeface="Times New Roman" pitchFamily="18" charset="0"/>
              </a:rPr>
              <a:t> </a:t>
            </a:r>
          </a:p>
        </p:txBody>
      </p:sp>
      <p:pic>
        <p:nvPicPr>
          <p:cNvPr id="35849" name="Picture 9"/>
          <p:cNvPicPr>
            <a:picLocks noChangeAspect="1" noChangeArrowheads="1"/>
          </p:cNvPicPr>
          <p:nvPr/>
        </p:nvPicPr>
        <p:blipFill>
          <a:blip r:embed="rId6">
            <a:extLst>
              <a:ext uri="{28A0092B-C50C-407E-A947-70E740481C1C}">
                <a14:useLocalDpi xmlns:a14="http://schemas.microsoft.com/office/drawing/2010/main" val="0"/>
              </a:ext>
            </a:extLst>
          </a:blip>
          <a:srcRect l="28331" t="21875" r="28917" b="27083"/>
          <a:stretch>
            <a:fillRect/>
          </a:stretch>
        </p:blipFill>
        <p:spPr bwMode="auto">
          <a:xfrm>
            <a:off x="4591050" y="3170071"/>
            <a:ext cx="3048000" cy="3381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11"/>
          <p:cNvSpPr txBox="1">
            <a:spLocks noChangeArrowheads="1"/>
          </p:cNvSpPr>
          <p:nvPr/>
        </p:nvSpPr>
        <p:spPr bwMode="auto">
          <a:xfrm>
            <a:off x="1" y="6138698"/>
            <a:ext cx="7619999" cy="646331"/>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algn="l">
              <a:spcBef>
                <a:spcPct val="0"/>
              </a:spcBef>
              <a:defRPr>
                <a:solidFill>
                  <a:schemeClr val="tx1"/>
                </a:solidFill>
                <a:latin typeface="Arial" charset="0"/>
                <a:cs typeface="Arial" charset="0"/>
              </a:defRPr>
            </a:lvl1pPr>
            <a:lvl2pPr marL="742950" indent="-285750" algn="l">
              <a:spcBef>
                <a:spcPct val="0"/>
              </a:spcBef>
              <a:defRPr>
                <a:solidFill>
                  <a:schemeClr val="tx1"/>
                </a:solidFill>
                <a:latin typeface="Arial" charset="0"/>
                <a:cs typeface="Arial" charset="0"/>
              </a:defRPr>
            </a:lvl2pPr>
            <a:lvl3pPr marL="1143000" indent="-228600" algn="l">
              <a:spcBef>
                <a:spcPct val="0"/>
              </a:spcBef>
              <a:defRPr>
                <a:solidFill>
                  <a:schemeClr val="tx1"/>
                </a:solidFill>
                <a:latin typeface="Arial" charset="0"/>
                <a:cs typeface="Arial" charset="0"/>
              </a:defRPr>
            </a:lvl3pPr>
            <a:lvl4pPr marL="1600200" indent="-228600" algn="l">
              <a:spcBef>
                <a:spcPct val="0"/>
              </a:spcBef>
              <a:defRPr>
                <a:solidFill>
                  <a:schemeClr val="tx1"/>
                </a:solidFill>
                <a:latin typeface="Arial" charset="0"/>
                <a:cs typeface="Arial" charset="0"/>
              </a:defRPr>
            </a:lvl4pPr>
            <a:lvl5pPr marL="2057400" indent="-228600" algn="l">
              <a:spcBef>
                <a:spcPct val="0"/>
              </a:spcBef>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sz="3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Tích</a:t>
            </a: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r>
              <a:rPr lang="en-US" sz="3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cực</a:t>
            </a: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r>
              <a:rPr lang="en-US" sz="3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tham</a:t>
            </a: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r>
              <a:rPr lang="en-US" sz="3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gia</a:t>
            </a: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r>
              <a:rPr lang="en-US" sz="3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bảo</a:t>
            </a: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r>
              <a:rPr lang="en-US" sz="3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vệ</a:t>
            </a: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r>
              <a:rPr lang="en-US" sz="3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môi</a:t>
            </a: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r>
              <a:rPr lang="en-US" sz="3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trường</a:t>
            </a: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p>
        </p:txBody>
      </p:sp>
    </p:spTree>
    <p:extLst>
      <p:ext uri="{BB962C8B-B14F-4D97-AF65-F5344CB8AC3E}">
        <p14:creationId xmlns:p14="http://schemas.microsoft.com/office/powerpoint/2010/main" val="3832020176"/>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7" y="0"/>
            <a:ext cx="12128504" cy="8137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3" y="0"/>
            <a:ext cx="12141204" cy="8072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2777" y="-23459"/>
            <a:ext cx="12842876" cy="8127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023" y="-20301"/>
            <a:ext cx="12134854" cy="8092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496" y="-1"/>
            <a:ext cx="12255496" cy="8084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1749" y="-20301"/>
            <a:ext cx="12220572" cy="809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3502" y="-20302"/>
            <a:ext cx="12157075" cy="8160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528" y="0"/>
            <a:ext cx="12220571" cy="81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8419" y="-3158"/>
            <a:ext cx="12290418" cy="8081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5249" y="0"/>
            <a:ext cx="12303122" cy="8072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73097" y="-20301"/>
            <a:ext cx="12903196" cy="813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0396925"/>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2000"/>
                                        <p:tgtEl>
                                          <p:spTgt spid="3"/>
                                        </p:tgtEl>
                                      </p:cBhvr>
                                    </p:animEffect>
                                  </p:childTnLst>
                                </p:cTn>
                              </p:par>
                            </p:childTnLst>
                          </p:cTn>
                        </p:par>
                        <p:par>
                          <p:cTn id="8" fill="hold" nodeType="afterGroup">
                            <p:stCondLst>
                              <p:cond delay="2000"/>
                            </p:stCondLst>
                            <p:childTnLst>
                              <p:par>
                                <p:cTn id="9" presetID="2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2000"/>
                                        <p:tgtEl>
                                          <p:spTgt spid="2"/>
                                        </p:tgtEl>
                                      </p:cBhvr>
                                    </p:animEffect>
                                  </p:childTnLst>
                                </p:cTn>
                              </p:par>
                            </p:childTnLst>
                          </p:cTn>
                        </p:par>
                        <p:par>
                          <p:cTn id="12" fill="hold" nodeType="afterGroup">
                            <p:stCondLst>
                              <p:cond delay="4000"/>
                            </p:stCondLst>
                            <p:childTnLst>
                              <p:par>
                                <p:cTn id="13" presetID="42"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000"/>
                                        <p:tgtEl>
                                          <p:spTgt spid="11"/>
                                        </p:tgtEl>
                                      </p:cBhvr>
                                    </p:animEffect>
                                    <p:anim calcmode="lin" valueType="num">
                                      <p:cBhvr>
                                        <p:cTn id="16" dur="2000" fill="hold"/>
                                        <p:tgtEl>
                                          <p:spTgt spid="11"/>
                                        </p:tgtEl>
                                        <p:attrNameLst>
                                          <p:attrName>ppt_x</p:attrName>
                                        </p:attrNameLst>
                                      </p:cBhvr>
                                      <p:tavLst>
                                        <p:tav tm="0">
                                          <p:val>
                                            <p:strVal val="#ppt_x"/>
                                          </p:val>
                                        </p:tav>
                                        <p:tav tm="100000">
                                          <p:val>
                                            <p:strVal val="#ppt_x"/>
                                          </p:val>
                                        </p:tav>
                                      </p:tavLst>
                                    </p:anim>
                                    <p:anim calcmode="lin" valueType="num">
                                      <p:cBhvr>
                                        <p:cTn id="17" dur="2000" fill="hold"/>
                                        <p:tgtEl>
                                          <p:spTgt spid="11"/>
                                        </p:tgtEl>
                                        <p:attrNameLst>
                                          <p:attrName>ppt_y</p:attrName>
                                        </p:attrNameLst>
                                      </p:cBhvr>
                                      <p:tavLst>
                                        <p:tav tm="0">
                                          <p:val>
                                            <p:strVal val="#ppt_y+.1"/>
                                          </p:val>
                                        </p:tav>
                                        <p:tav tm="100000">
                                          <p:val>
                                            <p:strVal val="#ppt_y"/>
                                          </p:val>
                                        </p:tav>
                                      </p:tavLst>
                                    </p:anim>
                                  </p:childTnLst>
                                </p:cTn>
                              </p:par>
                            </p:childTnLst>
                          </p:cTn>
                        </p:par>
                        <p:par>
                          <p:cTn id="18" fill="hold" nodeType="afterGroup">
                            <p:stCondLst>
                              <p:cond delay="6000"/>
                            </p:stCondLst>
                            <p:childTnLst>
                              <p:par>
                                <p:cTn id="19" presetID="6"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ircle(in)">
                                      <p:cBhvr>
                                        <p:cTn id="21" dur="2000"/>
                                        <p:tgtEl>
                                          <p:spTgt spid="10"/>
                                        </p:tgtEl>
                                      </p:cBhvr>
                                    </p:animEffect>
                                  </p:childTnLst>
                                </p:cTn>
                              </p:par>
                            </p:childTnLst>
                          </p:cTn>
                        </p:par>
                        <p:par>
                          <p:cTn id="22" fill="hold" nodeType="afterGroup">
                            <p:stCondLst>
                              <p:cond delay="8000"/>
                            </p:stCondLst>
                            <p:childTnLst>
                              <p:par>
                                <p:cTn id="23" presetID="22" presetClass="entr" presetSubtype="4"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2000"/>
                                        <p:tgtEl>
                                          <p:spTgt spid="5"/>
                                        </p:tgtEl>
                                      </p:cBhvr>
                                    </p:animEffect>
                                  </p:childTnLst>
                                </p:cTn>
                              </p:par>
                            </p:childTnLst>
                          </p:cTn>
                        </p:par>
                        <p:par>
                          <p:cTn id="26" fill="hold" nodeType="afterGroup">
                            <p:stCondLst>
                              <p:cond delay="10000"/>
                            </p:stCondLst>
                            <p:childTnLst>
                              <p:par>
                                <p:cTn id="27" presetID="42" presetClass="entr" presetSubtype="0"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2000"/>
                                        <p:tgtEl>
                                          <p:spTgt spid="12"/>
                                        </p:tgtEl>
                                      </p:cBhvr>
                                    </p:animEffect>
                                    <p:anim calcmode="lin" valueType="num">
                                      <p:cBhvr>
                                        <p:cTn id="30" dur="2000" fill="hold"/>
                                        <p:tgtEl>
                                          <p:spTgt spid="12"/>
                                        </p:tgtEl>
                                        <p:attrNameLst>
                                          <p:attrName>ppt_x</p:attrName>
                                        </p:attrNameLst>
                                      </p:cBhvr>
                                      <p:tavLst>
                                        <p:tav tm="0">
                                          <p:val>
                                            <p:strVal val="#ppt_x"/>
                                          </p:val>
                                        </p:tav>
                                        <p:tav tm="100000">
                                          <p:val>
                                            <p:strVal val="#ppt_x"/>
                                          </p:val>
                                        </p:tav>
                                      </p:tavLst>
                                    </p:anim>
                                    <p:anim calcmode="lin" valueType="num">
                                      <p:cBhvr>
                                        <p:cTn id="31" dur="2000" fill="hold"/>
                                        <p:tgtEl>
                                          <p:spTgt spid="12"/>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12000"/>
                            </p:stCondLst>
                            <p:childTnLst>
                              <p:par>
                                <p:cTn id="33" presetID="21" presetClass="entr" presetSubtype="1"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heel(1)">
                                      <p:cBhvr>
                                        <p:cTn id="35" dur="2000"/>
                                        <p:tgtEl>
                                          <p:spTgt spid="8"/>
                                        </p:tgtEl>
                                      </p:cBhvr>
                                    </p:animEffect>
                                  </p:childTnLst>
                                </p:cTn>
                              </p:par>
                            </p:childTnLst>
                          </p:cTn>
                        </p:par>
                        <p:par>
                          <p:cTn id="36" fill="hold" nodeType="afterGroup">
                            <p:stCondLst>
                              <p:cond delay="14000"/>
                            </p:stCondLst>
                            <p:childTnLst>
                              <p:par>
                                <p:cTn id="37" presetID="42" presetClass="entr" presetSubtype="0"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2000"/>
                                        <p:tgtEl>
                                          <p:spTgt spid="7"/>
                                        </p:tgtEl>
                                      </p:cBhvr>
                                    </p:animEffect>
                                    <p:anim calcmode="lin" valueType="num">
                                      <p:cBhvr>
                                        <p:cTn id="40" dur="2000" fill="hold"/>
                                        <p:tgtEl>
                                          <p:spTgt spid="7"/>
                                        </p:tgtEl>
                                        <p:attrNameLst>
                                          <p:attrName>ppt_x</p:attrName>
                                        </p:attrNameLst>
                                      </p:cBhvr>
                                      <p:tavLst>
                                        <p:tav tm="0">
                                          <p:val>
                                            <p:strVal val="#ppt_x"/>
                                          </p:val>
                                        </p:tav>
                                        <p:tav tm="100000">
                                          <p:val>
                                            <p:strVal val="#ppt_x"/>
                                          </p:val>
                                        </p:tav>
                                      </p:tavLst>
                                    </p:anim>
                                    <p:anim calcmode="lin" valueType="num">
                                      <p:cBhvr>
                                        <p:cTn id="41" dur="2000" fill="hold"/>
                                        <p:tgtEl>
                                          <p:spTgt spid="7"/>
                                        </p:tgtEl>
                                        <p:attrNameLst>
                                          <p:attrName>ppt_y</p:attrName>
                                        </p:attrNameLst>
                                      </p:cBhvr>
                                      <p:tavLst>
                                        <p:tav tm="0">
                                          <p:val>
                                            <p:strVal val="#ppt_y+.1"/>
                                          </p:val>
                                        </p:tav>
                                        <p:tav tm="100000">
                                          <p:val>
                                            <p:strVal val="#ppt_y"/>
                                          </p:val>
                                        </p:tav>
                                      </p:tavLst>
                                    </p:anim>
                                  </p:childTnLst>
                                </p:cTn>
                              </p:par>
                            </p:childTnLst>
                          </p:cTn>
                        </p:par>
                        <p:par>
                          <p:cTn id="42" fill="hold" nodeType="afterGroup">
                            <p:stCondLst>
                              <p:cond delay="16000"/>
                            </p:stCondLst>
                            <p:childTnLst>
                              <p:par>
                                <p:cTn id="43" presetID="6" presetClass="entr" presetSubtype="16"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circle(in)">
                                      <p:cBhvr>
                                        <p:cTn id="45" dur="2000"/>
                                        <p:tgtEl>
                                          <p:spTgt spid="9"/>
                                        </p:tgtEl>
                                      </p:cBhvr>
                                    </p:animEffect>
                                  </p:childTnLst>
                                </p:cTn>
                              </p:par>
                            </p:childTnLst>
                          </p:cTn>
                        </p:par>
                        <p:par>
                          <p:cTn id="46" fill="hold" nodeType="afterGroup">
                            <p:stCondLst>
                              <p:cond delay="18000"/>
                            </p:stCondLst>
                            <p:childTnLst>
                              <p:par>
                                <p:cTn id="47" presetID="6"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circle(in)">
                                      <p:cBhvr>
                                        <p:cTn id="49" dur="2000"/>
                                        <p:tgtEl>
                                          <p:spTgt spid="4"/>
                                        </p:tgtEl>
                                      </p:cBhvr>
                                    </p:animEffect>
                                  </p:childTnLst>
                                </p:cTn>
                              </p:par>
                            </p:childTnLst>
                          </p:cTn>
                        </p:par>
                        <p:par>
                          <p:cTn id="50" fill="hold" nodeType="afterGroup">
                            <p:stCondLst>
                              <p:cond delay="20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2000" fill="hold"/>
                                        <p:tgtEl>
                                          <p:spTgt spid="6"/>
                                        </p:tgtEl>
                                        <p:attrNameLst>
                                          <p:attrName>ppt_w</p:attrName>
                                        </p:attrNameLst>
                                      </p:cBhvr>
                                      <p:tavLst>
                                        <p:tav tm="0">
                                          <p:val>
                                            <p:fltVal val="0"/>
                                          </p:val>
                                        </p:tav>
                                        <p:tav tm="100000">
                                          <p:val>
                                            <p:strVal val="#ppt_w"/>
                                          </p:val>
                                        </p:tav>
                                      </p:tavLst>
                                    </p:anim>
                                    <p:anim calcmode="lin" valueType="num">
                                      <p:cBhvr>
                                        <p:cTn id="54" dur="2000" fill="hold"/>
                                        <p:tgtEl>
                                          <p:spTgt spid="6"/>
                                        </p:tgtEl>
                                        <p:attrNameLst>
                                          <p:attrName>ppt_h</p:attrName>
                                        </p:attrNameLst>
                                      </p:cBhvr>
                                      <p:tavLst>
                                        <p:tav tm="0">
                                          <p:val>
                                            <p:fltVal val="0"/>
                                          </p:val>
                                        </p:tav>
                                        <p:tav tm="100000">
                                          <p:val>
                                            <p:strVal val="#ppt_h"/>
                                          </p:val>
                                        </p:tav>
                                      </p:tavLst>
                                    </p:anim>
                                    <p:anim calcmode="lin" valueType="num">
                                      <p:cBhvr>
                                        <p:cTn id="55" dur="2000" fill="hold"/>
                                        <p:tgtEl>
                                          <p:spTgt spid="6"/>
                                        </p:tgtEl>
                                        <p:attrNameLst>
                                          <p:attrName>style.rotation</p:attrName>
                                        </p:attrNameLst>
                                      </p:cBhvr>
                                      <p:tavLst>
                                        <p:tav tm="0">
                                          <p:val>
                                            <p:fltVal val="90"/>
                                          </p:val>
                                        </p:tav>
                                        <p:tav tm="100000">
                                          <p:val>
                                            <p:fltVal val="0"/>
                                          </p:val>
                                        </p:tav>
                                      </p:tavLst>
                                    </p:anim>
                                    <p:animEffect transition="in" filter="fade">
                                      <p:cBhvr>
                                        <p:cTn id="5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Users\bill\Desktop\tải xuống.jpg"/>
          <p:cNvPicPr>
            <a:picLocks noGrp="1" noChangeAspect="1" noChangeArrowheads="1"/>
          </p:cNvPicPr>
          <p:nvPr>
            <p:ph idx="1"/>
          </p:nvPr>
        </p:nvPicPr>
        <p:blipFill>
          <a:blip>
            <a:extLst>
              <a:ext uri="{28A0092B-C50C-407E-A947-70E740481C1C}">
                <a14:useLocalDpi xmlns:a14="http://schemas.microsoft.com/office/drawing/2010/main" val="0"/>
              </a:ext>
            </a:extLst>
          </a:blip>
          <a:srcRect/>
          <a:stretch>
            <a:fillRect/>
          </a:stretch>
        </p:blipFill>
        <p:spPr>
          <a:xfrm>
            <a:off x="0" y="1584153"/>
            <a:ext cx="12192000" cy="5257800"/>
          </a:xfrm>
        </p:spPr>
      </p:pic>
      <p:sp>
        <p:nvSpPr>
          <p:cNvPr id="3" name="Down Arrow 2"/>
          <p:cNvSpPr/>
          <p:nvPr/>
        </p:nvSpPr>
        <p:spPr>
          <a:xfrm>
            <a:off x="1600200" y="0"/>
            <a:ext cx="8991600" cy="205740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Hãy</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làm</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hàng</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ngày</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để</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có</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một</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hành</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tinh</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xanh</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tươi</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7" name="WordArt 4"/>
          <p:cNvSpPr>
            <a:spLocks noChangeArrowheads="1" noChangeShapeType="1" noTextEdit="1"/>
          </p:cNvSpPr>
          <p:nvPr/>
        </p:nvSpPr>
        <p:spPr bwMode="auto">
          <a:xfrm>
            <a:off x="1524000" y="2590800"/>
            <a:ext cx="9144000" cy="10477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1" hangingPunct="1">
              <a:defRPr/>
            </a:pPr>
            <a:endParaRPr lang="en-US" sz="71400" b="1" kern="1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latin typeface="Times New Roman"/>
              <a:cs typeface="Times New Roman"/>
            </a:endParaRPr>
          </a:p>
        </p:txBody>
      </p:sp>
      <p:pic>
        <p:nvPicPr>
          <p:cNvPr id="8" name="Picture 2" descr="Primula_Sinen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42" y="-48126"/>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WordArt 4"/>
          <p:cNvSpPr>
            <a:spLocks noChangeArrowheads="1" noChangeShapeType="1" noTextEdit="1"/>
          </p:cNvSpPr>
          <p:nvPr/>
        </p:nvSpPr>
        <p:spPr bwMode="auto">
          <a:xfrm>
            <a:off x="1524000" y="2470484"/>
            <a:ext cx="9131300" cy="1241093"/>
          </a:xfrm>
          <a:prstGeom prst="rect">
            <a:avLst/>
          </a:prstGeom>
          <a:noFill/>
          <a:ln>
            <a:noFill/>
          </a:ln>
        </p:spPr>
        <p:style>
          <a:lnRef idx="0">
            <a:scrgbClr r="0" g="0" b="0"/>
          </a:lnRef>
          <a:fillRef idx="0">
            <a:scrgbClr r="0" g="0" b="0"/>
          </a:fillRef>
          <a:effectRef idx="0">
            <a:scrgbClr r="0" g="0" b="0"/>
          </a:effectRef>
          <a:fontRef idx="minor">
            <a:schemeClr val="accent3"/>
          </a:fontRef>
        </p:style>
        <p:txBody>
          <a:bodyPr wrap="none" fromWordArt="1">
            <a:prstTxWarp prst="textPlain">
              <a:avLst>
                <a:gd name="adj" fmla="val 50000"/>
              </a:avLst>
            </a:prstTxWarp>
          </a:bodyPr>
          <a:lstStyle/>
          <a:p>
            <a:pPr algn="ctr"/>
            <a:r>
              <a:rPr lang="en-US" sz="9600" b="1" kern="10"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Bye and see you again</a:t>
            </a:r>
          </a:p>
        </p:txBody>
      </p:sp>
    </p:spTree>
    <p:extLst>
      <p:ext uri="{BB962C8B-B14F-4D97-AF65-F5344CB8AC3E}">
        <p14:creationId xmlns:p14="http://schemas.microsoft.com/office/powerpoint/2010/main" val="199029487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l="10435" r="10574"/>
          <a:stretch>
            <a:fillRect/>
          </a:stretch>
        </p:blipFill>
        <p:spPr bwMode="auto">
          <a:xfrm>
            <a:off x="-26117" y="-3258"/>
            <a:ext cx="12192000" cy="7026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
          <p:cNvSpPr>
            <a:spLocks noChangeArrowheads="1"/>
          </p:cNvSpPr>
          <p:nvPr/>
        </p:nvSpPr>
        <p:spPr bwMode="auto">
          <a:xfrm>
            <a:off x="2497538" y="2168434"/>
            <a:ext cx="7246962" cy="1005839"/>
          </a:xfrm>
          <a:prstGeom prst="rect">
            <a:avLst/>
          </a:prstGeom>
          <a:noFill/>
          <a:ln>
            <a:noFill/>
          </a:ln>
        </p:spPr>
        <p:style>
          <a:lnRef idx="0">
            <a:scrgbClr r="0" g="0" b="0"/>
          </a:lnRef>
          <a:fillRef idx="0">
            <a:scrgbClr r="0" g="0" b="0"/>
          </a:fillRef>
          <a:effectRef idx="0">
            <a:scrgbClr r="0" g="0" b="0"/>
          </a:effectRef>
          <a:fontRef idx="minor">
            <a:schemeClr val="accent2"/>
          </a:fontRef>
        </p:style>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vi-VN" altLang="en-US" sz="6600" b="1" dirty="0">
                <a:ln w="6600">
                  <a:solidFill>
                    <a:schemeClr val="accent2"/>
                  </a:solidFill>
                  <a:prstDash val="solid"/>
                </a:ln>
                <a:solidFill>
                  <a:srgbClr val="FFFFFF"/>
                </a:solidFill>
                <a:effectLst>
                  <a:outerShdw dist="38100" dir="2700000" algn="tl" rotWithShape="0">
                    <a:schemeClr val="accent2"/>
                  </a:outerShdw>
                </a:effectLst>
                <a:latin typeface="+mj-lt"/>
              </a:rPr>
              <a:t>TIẾT</a:t>
            </a:r>
            <a:r>
              <a:rPr lang="en-US" altLang="en-US" sz="66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83</a:t>
            </a:r>
          </a:p>
        </p:txBody>
      </p:sp>
      <p:sp>
        <p:nvSpPr>
          <p:cNvPr id="6" name="Rectangle 5"/>
          <p:cNvSpPr/>
          <p:nvPr/>
        </p:nvSpPr>
        <p:spPr>
          <a:xfrm>
            <a:off x="26117" y="3213462"/>
            <a:ext cx="12165883" cy="1446550"/>
          </a:xfrm>
          <a:prstGeom prst="rect">
            <a:avLst/>
          </a:prstGeom>
          <a:noFill/>
          <a:ln>
            <a:noFill/>
          </a:ln>
        </p:spPr>
        <p:style>
          <a:lnRef idx="0">
            <a:scrgbClr r="0" g="0" b="0"/>
          </a:lnRef>
          <a:fillRef idx="0">
            <a:scrgbClr r="0" g="0" b="0"/>
          </a:fillRef>
          <a:effectRef idx="0">
            <a:scrgbClr r="0" g="0" b="0"/>
          </a:effectRef>
          <a:fontRef idx="minor">
            <a:schemeClr val="accent2"/>
          </a:fontRef>
        </p:style>
        <p:txBody>
          <a:bodyPr wrap="square" lIns="91440" tIns="45720" rIns="91440" bIns="45720">
            <a:spAutoFit/>
          </a:bodyPr>
          <a:lstStyle/>
          <a:p>
            <a:pPr lvl="0" algn="ctr"/>
            <a:r>
              <a:rPr lang="en-US" sz="8800" b="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BÀI 28</a:t>
            </a:r>
            <a:r>
              <a:rPr lang="vi-VN" sz="8800" b="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r>
              <a:rPr lang="en-US" sz="88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LỰC MA SÁT</a:t>
            </a:r>
          </a:p>
        </p:txBody>
      </p:sp>
    </p:spTree>
    <p:extLst>
      <p:ext uri="{BB962C8B-B14F-4D97-AF65-F5344CB8AC3E}">
        <p14:creationId xmlns:p14="http://schemas.microsoft.com/office/powerpoint/2010/main" val="1276878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5153F163-977B-440F-A01E-6284AE18904D}"/>
              </a:ext>
            </a:extLst>
          </p:cNvPr>
          <p:cNvSpPr txBox="1"/>
          <p:nvPr/>
        </p:nvSpPr>
        <p:spPr>
          <a:xfrm>
            <a:off x="27710" y="556556"/>
            <a:ext cx="12095018" cy="5509200"/>
          </a:xfrm>
          <a:prstGeom prst="rect">
            <a:avLst/>
          </a:prstGeom>
          <a:noFill/>
        </p:spPr>
        <p:txBody>
          <a:bodyPr wrap="square">
            <a:spAutoFit/>
          </a:bodyPr>
          <a:lstStyle/>
          <a:p>
            <a:pPr algn="just"/>
            <a:r>
              <a:rPr lang="nl-NL" sz="8800" dirty="0">
                <a:effectLst/>
                <a:latin typeface="Times New Roman" panose="02020603050405020304" pitchFamily="18" charset="0"/>
                <a:ea typeface="Calibri" panose="020F0502020204030204" pitchFamily="34" charset="0"/>
              </a:rPr>
              <a:t>	Học xong tiết này chúng ta nắm được những ảnh hưởng của lực ma sát đối với chuyển động</a:t>
            </a:r>
            <a:r>
              <a:rPr lang="nl-NL" sz="8800" b="1" dirty="0">
                <a:solidFill>
                  <a:srgbClr val="000000"/>
                </a:solidFill>
                <a:effectLst/>
                <a:latin typeface="Times New Roman" panose="02020603050405020304" pitchFamily="18" charset="0"/>
                <a:ea typeface="Calibri" panose="020F0502020204030204" pitchFamily="34" charset="0"/>
              </a:rPr>
              <a:t> </a:t>
            </a:r>
            <a:endParaRPr lang="en-US" sz="8800" dirty="0"/>
          </a:p>
        </p:txBody>
      </p:sp>
    </p:spTree>
    <p:extLst>
      <p:ext uri="{BB962C8B-B14F-4D97-AF65-F5344CB8AC3E}">
        <p14:creationId xmlns:p14="http://schemas.microsoft.com/office/powerpoint/2010/main" val="12184362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76C1C41-253A-43C0-BE1F-8ACC8B2B36E6}"/>
              </a:ext>
            </a:extLst>
          </p:cNvPr>
          <p:cNvSpPr txBox="1"/>
          <p:nvPr/>
        </p:nvSpPr>
        <p:spPr>
          <a:xfrm>
            <a:off x="69277" y="55420"/>
            <a:ext cx="12053452" cy="2800767"/>
          </a:xfrm>
          <a:prstGeom prst="rect">
            <a:avLst/>
          </a:prstGeom>
          <a:noFill/>
        </p:spPr>
        <p:txBody>
          <a:bodyPr wrap="square">
            <a:spAutoFit/>
          </a:bodyPr>
          <a:lstStyle/>
          <a:p>
            <a:pPr algn="just"/>
            <a:r>
              <a:rPr lang="vi-VN" sz="4400" b="1" i="0" dirty="0">
                <a:solidFill>
                  <a:srgbClr val="FF0000"/>
                </a:solidFill>
                <a:effectLst/>
                <a:latin typeface="Times New Roman" panose="02020603050405020304" pitchFamily="18" charset="0"/>
                <a:cs typeface="Times New Roman" panose="02020603050405020304" pitchFamily="18" charset="0"/>
              </a:rPr>
              <a:t>III. Lực ma sát và bề mặt tiếp xúc</a:t>
            </a:r>
          </a:p>
          <a:p>
            <a:pPr algn="just"/>
            <a:r>
              <a:rPr lang="en-US" altLang="en-US" sz="4400" b="1" i="1" dirty="0">
                <a:ln w="0"/>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sym typeface="Wingdings" pitchFamily="2" charset="2"/>
              </a:rPr>
              <a:t></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vi-VN" sz="4400" b="0" i="0" dirty="0">
                <a:solidFill>
                  <a:srgbClr val="333333"/>
                </a:solidFill>
                <a:effectLst/>
                <a:latin typeface="Times New Roman" panose="02020603050405020304" pitchFamily="18" charset="0"/>
                <a:cs typeface="Times New Roman" panose="02020603050405020304" pitchFamily="18" charset="0"/>
              </a:rPr>
              <a:t>Bề mặt một tắm kim loại rất nhẵn khi nhìn bằng mắt thường nhưng qua kính hiển vi có thể thấy gồ ghề với các chỗ lồi lõm đan xen nhau.</a:t>
            </a:r>
          </a:p>
        </p:txBody>
      </p:sp>
      <p:pic>
        <p:nvPicPr>
          <p:cNvPr id="6146" name="Picture 2">
            <a:extLst>
              <a:ext uri="{FF2B5EF4-FFF2-40B4-BE49-F238E27FC236}">
                <a16:creationId xmlns:a16="http://schemas.microsoft.com/office/drawing/2014/main" xmlns="" id="{DFFF5920-DB72-466E-8C20-C4458C8C05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71" y="2856186"/>
            <a:ext cx="6553202" cy="400181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8D43952F-629D-418A-8241-5E207E95F928}"/>
              </a:ext>
            </a:extLst>
          </p:cNvPr>
          <p:cNvSpPr txBox="1"/>
          <p:nvPr/>
        </p:nvSpPr>
        <p:spPr>
          <a:xfrm>
            <a:off x="6650179" y="2939625"/>
            <a:ext cx="5472545" cy="3785652"/>
          </a:xfrm>
          <a:prstGeom prst="rect">
            <a:avLst/>
          </a:prstGeom>
          <a:noFill/>
        </p:spPr>
        <p:txBody>
          <a:bodyPr wrap="square">
            <a:spAutoFit/>
          </a:bodyPr>
          <a:lstStyle/>
          <a:p>
            <a:pPr algn="just"/>
            <a:r>
              <a:rPr lang="en-US" altLang="en-US" sz="4000" b="1" i="1" dirty="0">
                <a:ln w="0"/>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sym typeface="Wingdings" pitchFamily="2" charset="2"/>
              </a:rPr>
              <a:t></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vi-VN" sz="4000" b="0" i="0" dirty="0">
                <a:solidFill>
                  <a:srgbClr val="333333"/>
                </a:solidFill>
                <a:effectLst/>
                <a:latin typeface="Times New Roman" panose="02020603050405020304" pitchFamily="18" charset="0"/>
                <a:cs typeface="Times New Roman" panose="02020603050405020304" pitchFamily="18" charset="0"/>
              </a:rPr>
              <a:t>Khi hai bề mặt áp sát vào nhau, chúng cũng gây ra lực ma sát. Nói cách khác, tương tác giữa hai bề mặt tiếp xúc tạo nên ma sát giữa chúng.</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088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circle(in)">
                                      <p:cBhvr>
                                        <p:cTn id="10" dur="2000"/>
                                        <p:tgtEl>
                                          <p:spTgt spid="614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6B87257-55A8-491B-8535-23A7B9D3E744}"/>
              </a:ext>
            </a:extLst>
          </p:cNvPr>
          <p:cNvSpPr txBox="1"/>
          <p:nvPr/>
        </p:nvSpPr>
        <p:spPr>
          <a:xfrm>
            <a:off x="83130" y="168771"/>
            <a:ext cx="12025745" cy="6647974"/>
          </a:xfrm>
          <a:prstGeom prst="rect">
            <a:avLst/>
          </a:prstGeom>
          <a:noFill/>
        </p:spPr>
        <p:txBody>
          <a:bodyPr wrap="square">
            <a:spAutoFit/>
          </a:bodyPr>
          <a:lstStyle/>
          <a:p>
            <a:pPr algn="just"/>
            <a:r>
              <a:rPr lang="en-US" altLang="en-US" sz="6000" b="1" i="1" dirty="0">
                <a:ln w="0"/>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sym typeface="Wingdings" pitchFamily="2" charset="2"/>
              </a:rPr>
              <a:t> </a:t>
            </a:r>
            <a:r>
              <a:rPr lang="vi-VN" sz="6000" b="1" i="0" dirty="0">
                <a:solidFill>
                  <a:srgbClr val="FF0000"/>
                </a:solidFill>
                <a:effectLst/>
                <a:latin typeface="+mj-lt"/>
              </a:rPr>
              <a:t>I. Lực ma sát trượt</a:t>
            </a:r>
          </a:p>
          <a:p>
            <a:pPr algn="just"/>
            <a:r>
              <a:rPr lang="vi-VN" sz="6000" b="0" i="0" dirty="0">
                <a:solidFill>
                  <a:srgbClr val="333333"/>
                </a:solidFill>
                <a:effectLst/>
                <a:latin typeface="+mj-lt"/>
              </a:rPr>
              <a:t>Khi đẩy hoặc kéo vật này chuyển động trượt trên bề mặt của vật kia, giữa hai vật xuất hiện </a:t>
            </a:r>
            <a:r>
              <a:rPr lang="vi-VN" sz="6000" b="1" i="0" dirty="0">
                <a:solidFill>
                  <a:srgbClr val="333333"/>
                </a:solidFill>
                <a:effectLst/>
                <a:latin typeface="+mj-lt"/>
              </a:rPr>
              <a:t>lực ma sát</a:t>
            </a:r>
            <a:r>
              <a:rPr lang="vi-VN" sz="6000" b="0" i="0" dirty="0">
                <a:solidFill>
                  <a:srgbClr val="333333"/>
                </a:solidFill>
                <a:effectLst/>
                <a:latin typeface="+mj-lt"/>
              </a:rPr>
              <a:t> chống lại chuyển động. Lực ma sát trong trường hợp này là </a:t>
            </a:r>
            <a:r>
              <a:rPr lang="vi-VN" sz="6000" b="1" i="0" dirty="0">
                <a:solidFill>
                  <a:srgbClr val="333333"/>
                </a:solidFill>
                <a:effectLst/>
                <a:latin typeface="+mj-lt"/>
              </a:rPr>
              <a:t>lực ma sát trượt</a:t>
            </a:r>
            <a:r>
              <a:rPr lang="vi-VN" sz="6000" b="0" i="0" dirty="0" smtClean="0">
                <a:solidFill>
                  <a:srgbClr val="333333"/>
                </a:solidFill>
                <a:effectLst/>
                <a:latin typeface="+mj-lt"/>
              </a:rPr>
              <a:t>.</a:t>
            </a:r>
            <a:endParaRPr lang="vi-VN" sz="6000" b="0" i="0" dirty="0">
              <a:solidFill>
                <a:srgbClr val="333333"/>
              </a:solidFill>
              <a:effectLst/>
              <a:latin typeface="+mj-lt"/>
            </a:endParaRPr>
          </a:p>
        </p:txBody>
      </p:sp>
    </p:spTree>
    <p:extLst>
      <p:ext uri="{BB962C8B-B14F-4D97-AF65-F5344CB8AC3E}">
        <p14:creationId xmlns:p14="http://schemas.microsoft.com/office/powerpoint/2010/main" val="3749731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descr="han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0768663"/>
      </p:ext>
    </p:extLst>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wheel(1)">
                                      <p:cBhvr>
                                        <p:cTn id="7" dur="2000"/>
                                        <p:tgtEl>
                                          <p:spTgt spid="48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4" descr="002106bg7fr7vx"/>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1718416"/>
      </p:ext>
    </p:extLst>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49156"/>
                                        </p:tgtEl>
                                        <p:attrNameLst>
                                          <p:attrName>style.visibility</p:attrName>
                                        </p:attrNameLst>
                                      </p:cBhvr>
                                      <p:to>
                                        <p:strVal val="visible"/>
                                      </p:to>
                                    </p:set>
                                    <p:animEffect transition="in" filter="wheel(1)">
                                      <p:cBhvr>
                                        <p:cTn id="7" dur="2000"/>
                                        <p:tgtEl>
                                          <p:spTgt spid="49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 y="3124201"/>
            <a:ext cx="4457700"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0"/>
            <a:ext cx="4572000" cy="602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7" name="Text Box 11"/>
          <p:cNvSpPr txBox="1">
            <a:spLocks noChangeArrowheads="1"/>
          </p:cNvSpPr>
          <p:nvPr/>
        </p:nvSpPr>
        <p:spPr bwMode="auto">
          <a:xfrm>
            <a:off x="38100" y="2602331"/>
            <a:ext cx="7543800" cy="584775"/>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algn="ctr" eaLnBrk="1" hangingPunct="1">
              <a:spcBef>
                <a:spcPct val="50000"/>
              </a:spcBef>
              <a:defRPr/>
            </a:pPr>
            <a:r>
              <a:rPr lang="en-US" sz="32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Sử</a:t>
            </a:r>
            <a:r>
              <a:rPr lang="en-US" sz="3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 </a:t>
            </a:r>
            <a:r>
              <a:rPr lang="en-US" sz="32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dụng</a:t>
            </a:r>
            <a:r>
              <a:rPr lang="en-US" sz="3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 </a:t>
            </a:r>
            <a:r>
              <a:rPr lang="en-US" sz="32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hơp</a:t>
            </a:r>
            <a:r>
              <a:rPr lang="en-US" sz="3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 </a:t>
            </a:r>
            <a:r>
              <a:rPr lang="en-US" sz="32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lí</a:t>
            </a:r>
            <a:r>
              <a:rPr lang="en-US" sz="3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 </a:t>
            </a:r>
            <a:r>
              <a:rPr lang="en-US" sz="32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thuốc</a:t>
            </a:r>
            <a:r>
              <a:rPr lang="en-US" sz="3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 </a:t>
            </a:r>
            <a:r>
              <a:rPr lang="en-US" sz="32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bảo</a:t>
            </a:r>
            <a:r>
              <a:rPr lang="en-US" sz="3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 </a:t>
            </a:r>
            <a:r>
              <a:rPr lang="en-US" sz="32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vệ</a:t>
            </a:r>
            <a:r>
              <a:rPr lang="en-US" sz="3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 </a:t>
            </a:r>
            <a:r>
              <a:rPr lang="en-US" sz="32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thực</a:t>
            </a:r>
            <a:r>
              <a:rPr lang="en-US" sz="3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 </a:t>
            </a:r>
            <a:r>
              <a:rPr lang="en-US" sz="32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vật</a:t>
            </a:r>
            <a:r>
              <a:rPr lang="en-US" sz="3200" b="1" i="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  </a:t>
            </a:r>
          </a:p>
        </p:txBody>
      </p:sp>
      <p:pic>
        <p:nvPicPr>
          <p:cNvPr id="35847" name="Picture 7"/>
          <p:cNvPicPr>
            <a:picLocks noChangeAspect="1" noChangeArrowheads="1"/>
          </p:cNvPicPr>
          <p:nvPr/>
        </p:nvPicPr>
        <p:blipFill>
          <a:blip r:embed="rId4">
            <a:extLst>
              <a:ext uri="{28A0092B-C50C-407E-A947-70E740481C1C}">
                <a14:useLocalDpi xmlns:a14="http://schemas.microsoft.com/office/drawing/2010/main" val="0"/>
              </a:ext>
            </a:extLst>
          </a:blip>
          <a:srcRect l="30087" t="17708" r="30089" b="23958"/>
          <a:stretch>
            <a:fillRect/>
          </a:stretch>
        </p:blipFill>
        <p:spPr bwMode="auto">
          <a:xfrm>
            <a:off x="3753853" y="1"/>
            <a:ext cx="3866147"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8" name="Picture 8"/>
          <p:cNvPicPr>
            <a:picLocks noChangeAspect="1" noChangeArrowheads="1"/>
          </p:cNvPicPr>
          <p:nvPr/>
        </p:nvPicPr>
        <p:blipFill>
          <a:blip r:embed="rId5">
            <a:extLst>
              <a:ext uri="{28A0092B-C50C-407E-A947-70E740481C1C}">
                <a14:useLocalDpi xmlns:a14="http://schemas.microsoft.com/office/drawing/2010/main" val="0"/>
              </a:ext>
            </a:extLst>
          </a:blip>
          <a:srcRect l="40044" t="23958" r="40630" b="30208"/>
          <a:stretch>
            <a:fillRect/>
          </a:stretch>
        </p:blipFill>
        <p:spPr bwMode="auto">
          <a:xfrm>
            <a:off x="1" y="0"/>
            <a:ext cx="3753852"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8" name="Text Box 11"/>
          <p:cNvSpPr txBox="1">
            <a:spLocks noChangeArrowheads="1"/>
          </p:cNvSpPr>
          <p:nvPr/>
        </p:nvSpPr>
        <p:spPr bwMode="auto">
          <a:xfrm>
            <a:off x="7639050" y="5738982"/>
            <a:ext cx="4533900" cy="107721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algn="ctr" eaLnBrk="1" hangingPunct="1">
              <a:spcBef>
                <a:spcPct val="50000"/>
              </a:spcBef>
              <a:defRPr/>
            </a:pPr>
            <a:r>
              <a:rPr lang="en-US" sz="3200" dirty="0" err="1">
                <a:effectLst>
                  <a:outerShdw blurRad="38100" dist="38100" dir="2700000" algn="tl">
                    <a:srgbClr val="C0C0C0"/>
                  </a:outerShdw>
                </a:effectLst>
                <a:cs typeface="Times New Roman" pitchFamily="18" charset="0"/>
              </a:rPr>
              <a:t>Sử</a:t>
            </a:r>
            <a:r>
              <a:rPr lang="en-US" sz="3200" dirty="0">
                <a:effectLst>
                  <a:outerShdw blurRad="38100" dist="38100" dir="2700000" algn="tl">
                    <a:srgbClr val="C0C0C0"/>
                  </a:outerShdw>
                </a:effectLst>
                <a:cs typeface="Times New Roman" pitchFamily="18" charset="0"/>
              </a:rPr>
              <a:t> </a:t>
            </a:r>
            <a:r>
              <a:rPr lang="en-US" sz="3200" dirty="0" err="1">
                <a:effectLst>
                  <a:outerShdw blurRad="38100" dist="38100" dir="2700000" algn="tl">
                    <a:srgbClr val="C0C0C0"/>
                  </a:outerShdw>
                </a:effectLst>
                <a:cs typeface="Times New Roman" pitchFamily="18" charset="0"/>
              </a:rPr>
              <a:t>dụng</a:t>
            </a:r>
            <a:r>
              <a:rPr lang="en-US" sz="3200" dirty="0">
                <a:effectLst>
                  <a:outerShdw blurRad="38100" dist="38100" dir="2700000" algn="tl">
                    <a:srgbClr val="C0C0C0"/>
                  </a:outerShdw>
                </a:effectLst>
                <a:cs typeface="Times New Roman" pitchFamily="18" charset="0"/>
              </a:rPr>
              <a:t> </a:t>
            </a:r>
            <a:r>
              <a:rPr lang="en-US" sz="3200" dirty="0" err="1">
                <a:effectLst>
                  <a:outerShdw blurRad="38100" dist="38100" dir="2700000" algn="tl">
                    <a:srgbClr val="C0C0C0"/>
                  </a:outerShdw>
                </a:effectLst>
                <a:cs typeface="Times New Roman" pitchFamily="18" charset="0"/>
              </a:rPr>
              <a:t>thực</a:t>
            </a:r>
            <a:r>
              <a:rPr lang="en-US" sz="3200" dirty="0">
                <a:effectLst>
                  <a:outerShdw blurRad="38100" dist="38100" dir="2700000" algn="tl">
                    <a:srgbClr val="C0C0C0"/>
                  </a:outerShdw>
                </a:effectLst>
                <a:cs typeface="Times New Roman" pitchFamily="18" charset="0"/>
              </a:rPr>
              <a:t> </a:t>
            </a:r>
            <a:r>
              <a:rPr lang="en-US" sz="3200" dirty="0" err="1">
                <a:effectLst>
                  <a:outerShdw blurRad="38100" dist="38100" dir="2700000" algn="tl">
                    <a:srgbClr val="C0C0C0"/>
                  </a:outerShdw>
                </a:effectLst>
                <a:cs typeface="Times New Roman" pitchFamily="18" charset="0"/>
              </a:rPr>
              <a:t>phẩm</a:t>
            </a:r>
            <a:r>
              <a:rPr lang="en-US" sz="3200" dirty="0">
                <a:effectLst>
                  <a:outerShdw blurRad="38100" dist="38100" dir="2700000" algn="tl">
                    <a:srgbClr val="C0C0C0"/>
                  </a:outerShdw>
                </a:effectLst>
                <a:cs typeface="Times New Roman" pitchFamily="18" charset="0"/>
              </a:rPr>
              <a:t>            an </a:t>
            </a:r>
            <a:r>
              <a:rPr lang="en-US" sz="3200" dirty="0" err="1">
                <a:effectLst>
                  <a:outerShdw blurRad="38100" dist="38100" dir="2700000" algn="tl">
                    <a:srgbClr val="C0C0C0"/>
                  </a:outerShdw>
                </a:effectLst>
                <a:cs typeface="Times New Roman" pitchFamily="18" charset="0"/>
              </a:rPr>
              <a:t>toàn</a:t>
            </a:r>
            <a:r>
              <a:rPr lang="en-US" sz="3200" i="1" dirty="0">
                <a:effectLst>
                  <a:outerShdw blurRad="38100" dist="38100" dir="2700000" algn="tl">
                    <a:srgbClr val="C0C0C0"/>
                  </a:outerShdw>
                </a:effectLst>
                <a:cs typeface="Times New Roman" pitchFamily="18" charset="0"/>
              </a:rPr>
              <a:t> </a:t>
            </a:r>
          </a:p>
        </p:txBody>
      </p:sp>
      <p:pic>
        <p:nvPicPr>
          <p:cNvPr id="35849" name="Picture 9"/>
          <p:cNvPicPr>
            <a:picLocks noChangeAspect="1" noChangeArrowheads="1"/>
          </p:cNvPicPr>
          <p:nvPr/>
        </p:nvPicPr>
        <p:blipFill>
          <a:blip r:embed="rId6">
            <a:extLst>
              <a:ext uri="{28A0092B-C50C-407E-A947-70E740481C1C}">
                <a14:useLocalDpi xmlns:a14="http://schemas.microsoft.com/office/drawing/2010/main" val="0"/>
              </a:ext>
            </a:extLst>
          </a:blip>
          <a:srcRect l="28331" t="21875" r="28917" b="27083"/>
          <a:stretch>
            <a:fillRect/>
          </a:stretch>
        </p:blipFill>
        <p:spPr bwMode="auto">
          <a:xfrm>
            <a:off x="4591050" y="3170071"/>
            <a:ext cx="3048000" cy="3381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11"/>
          <p:cNvSpPr txBox="1">
            <a:spLocks noChangeArrowheads="1"/>
          </p:cNvSpPr>
          <p:nvPr/>
        </p:nvSpPr>
        <p:spPr bwMode="auto">
          <a:xfrm>
            <a:off x="1" y="6138698"/>
            <a:ext cx="7619999" cy="646331"/>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algn="l">
              <a:spcBef>
                <a:spcPct val="0"/>
              </a:spcBef>
              <a:defRPr>
                <a:solidFill>
                  <a:schemeClr val="tx1"/>
                </a:solidFill>
                <a:latin typeface="Arial" charset="0"/>
                <a:cs typeface="Arial" charset="0"/>
              </a:defRPr>
            </a:lvl1pPr>
            <a:lvl2pPr marL="742950" indent="-285750" algn="l">
              <a:spcBef>
                <a:spcPct val="0"/>
              </a:spcBef>
              <a:defRPr>
                <a:solidFill>
                  <a:schemeClr val="tx1"/>
                </a:solidFill>
                <a:latin typeface="Arial" charset="0"/>
                <a:cs typeface="Arial" charset="0"/>
              </a:defRPr>
            </a:lvl2pPr>
            <a:lvl3pPr marL="1143000" indent="-228600" algn="l">
              <a:spcBef>
                <a:spcPct val="0"/>
              </a:spcBef>
              <a:defRPr>
                <a:solidFill>
                  <a:schemeClr val="tx1"/>
                </a:solidFill>
                <a:latin typeface="Arial" charset="0"/>
                <a:cs typeface="Arial" charset="0"/>
              </a:defRPr>
            </a:lvl3pPr>
            <a:lvl4pPr marL="1600200" indent="-228600" algn="l">
              <a:spcBef>
                <a:spcPct val="0"/>
              </a:spcBef>
              <a:defRPr>
                <a:solidFill>
                  <a:schemeClr val="tx1"/>
                </a:solidFill>
                <a:latin typeface="Arial" charset="0"/>
                <a:cs typeface="Arial" charset="0"/>
              </a:defRPr>
            </a:lvl4pPr>
            <a:lvl5pPr marL="2057400" indent="-228600" algn="l">
              <a:spcBef>
                <a:spcPct val="0"/>
              </a:spcBef>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sz="3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Tích</a:t>
            </a: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r>
              <a:rPr lang="en-US" sz="3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cực</a:t>
            </a: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r>
              <a:rPr lang="en-US" sz="3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tham</a:t>
            </a: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r>
              <a:rPr lang="en-US" sz="3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gia</a:t>
            </a: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r>
              <a:rPr lang="en-US" sz="3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bảo</a:t>
            </a: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r>
              <a:rPr lang="en-US" sz="3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vệ</a:t>
            </a: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r>
              <a:rPr lang="en-US" sz="3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môi</a:t>
            </a: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r>
              <a:rPr lang="en-US" sz="3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trường</a:t>
            </a: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p>
        </p:txBody>
      </p:sp>
    </p:spTree>
    <p:extLst>
      <p:ext uri="{BB962C8B-B14F-4D97-AF65-F5344CB8AC3E}">
        <p14:creationId xmlns:p14="http://schemas.microsoft.com/office/powerpoint/2010/main" val="3299123487"/>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7" y="0"/>
            <a:ext cx="12128504" cy="8137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3" y="0"/>
            <a:ext cx="12141204" cy="8072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2777" y="-23459"/>
            <a:ext cx="12842876" cy="8127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023" y="-20301"/>
            <a:ext cx="12134854" cy="8092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496" y="-1"/>
            <a:ext cx="12255496" cy="8084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1749" y="-20301"/>
            <a:ext cx="12220572" cy="809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3502" y="-20302"/>
            <a:ext cx="12157075" cy="8160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528" y="0"/>
            <a:ext cx="12220571" cy="81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8419" y="-3158"/>
            <a:ext cx="12290418" cy="8081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5249" y="0"/>
            <a:ext cx="12303122" cy="8072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73097" y="-20301"/>
            <a:ext cx="12903196" cy="813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6448031"/>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2000"/>
                                        <p:tgtEl>
                                          <p:spTgt spid="3"/>
                                        </p:tgtEl>
                                      </p:cBhvr>
                                    </p:animEffect>
                                  </p:childTnLst>
                                </p:cTn>
                              </p:par>
                            </p:childTnLst>
                          </p:cTn>
                        </p:par>
                        <p:par>
                          <p:cTn id="8" fill="hold" nodeType="afterGroup">
                            <p:stCondLst>
                              <p:cond delay="2000"/>
                            </p:stCondLst>
                            <p:childTnLst>
                              <p:par>
                                <p:cTn id="9" presetID="2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2000"/>
                                        <p:tgtEl>
                                          <p:spTgt spid="2"/>
                                        </p:tgtEl>
                                      </p:cBhvr>
                                    </p:animEffect>
                                  </p:childTnLst>
                                </p:cTn>
                              </p:par>
                            </p:childTnLst>
                          </p:cTn>
                        </p:par>
                        <p:par>
                          <p:cTn id="12" fill="hold" nodeType="afterGroup">
                            <p:stCondLst>
                              <p:cond delay="4000"/>
                            </p:stCondLst>
                            <p:childTnLst>
                              <p:par>
                                <p:cTn id="13" presetID="42"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000"/>
                                        <p:tgtEl>
                                          <p:spTgt spid="11"/>
                                        </p:tgtEl>
                                      </p:cBhvr>
                                    </p:animEffect>
                                    <p:anim calcmode="lin" valueType="num">
                                      <p:cBhvr>
                                        <p:cTn id="16" dur="2000" fill="hold"/>
                                        <p:tgtEl>
                                          <p:spTgt spid="11"/>
                                        </p:tgtEl>
                                        <p:attrNameLst>
                                          <p:attrName>ppt_x</p:attrName>
                                        </p:attrNameLst>
                                      </p:cBhvr>
                                      <p:tavLst>
                                        <p:tav tm="0">
                                          <p:val>
                                            <p:strVal val="#ppt_x"/>
                                          </p:val>
                                        </p:tav>
                                        <p:tav tm="100000">
                                          <p:val>
                                            <p:strVal val="#ppt_x"/>
                                          </p:val>
                                        </p:tav>
                                      </p:tavLst>
                                    </p:anim>
                                    <p:anim calcmode="lin" valueType="num">
                                      <p:cBhvr>
                                        <p:cTn id="17" dur="2000" fill="hold"/>
                                        <p:tgtEl>
                                          <p:spTgt spid="11"/>
                                        </p:tgtEl>
                                        <p:attrNameLst>
                                          <p:attrName>ppt_y</p:attrName>
                                        </p:attrNameLst>
                                      </p:cBhvr>
                                      <p:tavLst>
                                        <p:tav tm="0">
                                          <p:val>
                                            <p:strVal val="#ppt_y+.1"/>
                                          </p:val>
                                        </p:tav>
                                        <p:tav tm="100000">
                                          <p:val>
                                            <p:strVal val="#ppt_y"/>
                                          </p:val>
                                        </p:tav>
                                      </p:tavLst>
                                    </p:anim>
                                  </p:childTnLst>
                                </p:cTn>
                              </p:par>
                            </p:childTnLst>
                          </p:cTn>
                        </p:par>
                        <p:par>
                          <p:cTn id="18" fill="hold" nodeType="afterGroup">
                            <p:stCondLst>
                              <p:cond delay="6000"/>
                            </p:stCondLst>
                            <p:childTnLst>
                              <p:par>
                                <p:cTn id="19" presetID="6"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ircle(in)">
                                      <p:cBhvr>
                                        <p:cTn id="21" dur="2000"/>
                                        <p:tgtEl>
                                          <p:spTgt spid="10"/>
                                        </p:tgtEl>
                                      </p:cBhvr>
                                    </p:animEffect>
                                  </p:childTnLst>
                                </p:cTn>
                              </p:par>
                            </p:childTnLst>
                          </p:cTn>
                        </p:par>
                        <p:par>
                          <p:cTn id="22" fill="hold" nodeType="afterGroup">
                            <p:stCondLst>
                              <p:cond delay="8000"/>
                            </p:stCondLst>
                            <p:childTnLst>
                              <p:par>
                                <p:cTn id="23" presetID="22" presetClass="entr" presetSubtype="4"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2000"/>
                                        <p:tgtEl>
                                          <p:spTgt spid="5"/>
                                        </p:tgtEl>
                                      </p:cBhvr>
                                    </p:animEffect>
                                  </p:childTnLst>
                                </p:cTn>
                              </p:par>
                            </p:childTnLst>
                          </p:cTn>
                        </p:par>
                        <p:par>
                          <p:cTn id="26" fill="hold" nodeType="afterGroup">
                            <p:stCondLst>
                              <p:cond delay="10000"/>
                            </p:stCondLst>
                            <p:childTnLst>
                              <p:par>
                                <p:cTn id="27" presetID="42" presetClass="entr" presetSubtype="0"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2000"/>
                                        <p:tgtEl>
                                          <p:spTgt spid="12"/>
                                        </p:tgtEl>
                                      </p:cBhvr>
                                    </p:animEffect>
                                    <p:anim calcmode="lin" valueType="num">
                                      <p:cBhvr>
                                        <p:cTn id="30" dur="2000" fill="hold"/>
                                        <p:tgtEl>
                                          <p:spTgt spid="12"/>
                                        </p:tgtEl>
                                        <p:attrNameLst>
                                          <p:attrName>ppt_x</p:attrName>
                                        </p:attrNameLst>
                                      </p:cBhvr>
                                      <p:tavLst>
                                        <p:tav tm="0">
                                          <p:val>
                                            <p:strVal val="#ppt_x"/>
                                          </p:val>
                                        </p:tav>
                                        <p:tav tm="100000">
                                          <p:val>
                                            <p:strVal val="#ppt_x"/>
                                          </p:val>
                                        </p:tav>
                                      </p:tavLst>
                                    </p:anim>
                                    <p:anim calcmode="lin" valueType="num">
                                      <p:cBhvr>
                                        <p:cTn id="31" dur="2000" fill="hold"/>
                                        <p:tgtEl>
                                          <p:spTgt spid="12"/>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12000"/>
                            </p:stCondLst>
                            <p:childTnLst>
                              <p:par>
                                <p:cTn id="33" presetID="21" presetClass="entr" presetSubtype="1"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heel(1)">
                                      <p:cBhvr>
                                        <p:cTn id="35" dur="2000"/>
                                        <p:tgtEl>
                                          <p:spTgt spid="8"/>
                                        </p:tgtEl>
                                      </p:cBhvr>
                                    </p:animEffect>
                                  </p:childTnLst>
                                </p:cTn>
                              </p:par>
                            </p:childTnLst>
                          </p:cTn>
                        </p:par>
                        <p:par>
                          <p:cTn id="36" fill="hold" nodeType="afterGroup">
                            <p:stCondLst>
                              <p:cond delay="14000"/>
                            </p:stCondLst>
                            <p:childTnLst>
                              <p:par>
                                <p:cTn id="37" presetID="42" presetClass="entr" presetSubtype="0"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2000"/>
                                        <p:tgtEl>
                                          <p:spTgt spid="7"/>
                                        </p:tgtEl>
                                      </p:cBhvr>
                                    </p:animEffect>
                                    <p:anim calcmode="lin" valueType="num">
                                      <p:cBhvr>
                                        <p:cTn id="40" dur="2000" fill="hold"/>
                                        <p:tgtEl>
                                          <p:spTgt spid="7"/>
                                        </p:tgtEl>
                                        <p:attrNameLst>
                                          <p:attrName>ppt_x</p:attrName>
                                        </p:attrNameLst>
                                      </p:cBhvr>
                                      <p:tavLst>
                                        <p:tav tm="0">
                                          <p:val>
                                            <p:strVal val="#ppt_x"/>
                                          </p:val>
                                        </p:tav>
                                        <p:tav tm="100000">
                                          <p:val>
                                            <p:strVal val="#ppt_x"/>
                                          </p:val>
                                        </p:tav>
                                      </p:tavLst>
                                    </p:anim>
                                    <p:anim calcmode="lin" valueType="num">
                                      <p:cBhvr>
                                        <p:cTn id="41" dur="2000" fill="hold"/>
                                        <p:tgtEl>
                                          <p:spTgt spid="7"/>
                                        </p:tgtEl>
                                        <p:attrNameLst>
                                          <p:attrName>ppt_y</p:attrName>
                                        </p:attrNameLst>
                                      </p:cBhvr>
                                      <p:tavLst>
                                        <p:tav tm="0">
                                          <p:val>
                                            <p:strVal val="#ppt_y+.1"/>
                                          </p:val>
                                        </p:tav>
                                        <p:tav tm="100000">
                                          <p:val>
                                            <p:strVal val="#ppt_y"/>
                                          </p:val>
                                        </p:tav>
                                      </p:tavLst>
                                    </p:anim>
                                  </p:childTnLst>
                                </p:cTn>
                              </p:par>
                            </p:childTnLst>
                          </p:cTn>
                        </p:par>
                        <p:par>
                          <p:cTn id="42" fill="hold" nodeType="afterGroup">
                            <p:stCondLst>
                              <p:cond delay="16000"/>
                            </p:stCondLst>
                            <p:childTnLst>
                              <p:par>
                                <p:cTn id="43" presetID="6" presetClass="entr" presetSubtype="16"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circle(in)">
                                      <p:cBhvr>
                                        <p:cTn id="45" dur="2000"/>
                                        <p:tgtEl>
                                          <p:spTgt spid="9"/>
                                        </p:tgtEl>
                                      </p:cBhvr>
                                    </p:animEffect>
                                  </p:childTnLst>
                                </p:cTn>
                              </p:par>
                            </p:childTnLst>
                          </p:cTn>
                        </p:par>
                        <p:par>
                          <p:cTn id="46" fill="hold" nodeType="afterGroup">
                            <p:stCondLst>
                              <p:cond delay="18000"/>
                            </p:stCondLst>
                            <p:childTnLst>
                              <p:par>
                                <p:cTn id="47" presetID="6"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circle(in)">
                                      <p:cBhvr>
                                        <p:cTn id="49" dur="2000"/>
                                        <p:tgtEl>
                                          <p:spTgt spid="4"/>
                                        </p:tgtEl>
                                      </p:cBhvr>
                                    </p:animEffect>
                                  </p:childTnLst>
                                </p:cTn>
                              </p:par>
                            </p:childTnLst>
                          </p:cTn>
                        </p:par>
                        <p:par>
                          <p:cTn id="50" fill="hold" nodeType="afterGroup">
                            <p:stCondLst>
                              <p:cond delay="20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2000" fill="hold"/>
                                        <p:tgtEl>
                                          <p:spTgt spid="6"/>
                                        </p:tgtEl>
                                        <p:attrNameLst>
                                          <p:attrName>ppt_w</p:attrName>
                                        </p:attrNameLst>
                                      </p:cBhvr>
                                      <p:tavLst>
                                        <p:tav tm="0">
                                          <p:val>
                                            <p:fltVal val="0"/>
                                          </p:val>
                                        </p:tav>
                                        <p:tav tm="100000">
                                          <p:val>
                                            <p:strVal val="#ppt_w"/>
                                          </p:val>
                                        </p:tav>
                                      </p:tavLst>
                                    </p:anim>
                                    <p:anim calcmode="lin" valueType="num">
                                      <p:cBhvr>
                                        <p:cTn id="54" dur="2000" fill="hold"/>
                                        <p:tgtEl>
                                          <p:spTgt spid="6"/>
                                        </p:tgtEl>
                                        <p:attrNameLst>
                                          <p:attrName>ppt_h</p:attrName>
                                        </p:attrNameLst>
                                      </p:cBhvr>
                                      <p:tavLst>
                                        <p:tav tm="0">
                                          <p:val>
                                            <p:fltVal val="0"/>
                                          </p:val>
                                        </p:tav>
                                        <p:tav tm="100000">
                                          <p:val>
                                            <p:strVal val="#ppt_h"/>
                                          </p:val>
                                        </p:tav>
                                      </p:tavLst>
                                    </p:anim>
                                    <p:anim calcmode="lin" valueType="num">
                                      <p:cBhvr>
                                        <p:cTn id="55" dur="2000" fill="hold"/>
                                        <p:tgtEl>
                                          <p:spTgt spid="6"/>
                                        </p:tgtEl>
                                        <p:attrNameLst>
                                          <p:attrName>style.rotation</p:attrName>
                                        </p:attrNameLst>
                                      </p:cBhvr>
                                      <p:tavLst>
                                        <p:tav tm="0">
                                          <p:val>
                                            <p:fltVal val="90"/>
                                          </p:val>
                                        </p:tav>
                                        <p:tav tm="100000">
                                          <p:val>
                                            <p:fltVal val="0"/>
                                          </p:val>
                                        </p:tav>
                                      </p:tavLst>
                                    </p:anim>
                                    <p:animEffect transition="in" filter="fade">
                                      <p:cBhvr>
                                        <p:cTn id="5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Users\bill\Desktop\tải xuống.jpg"/>
          <p:cNvPicPr>
            <a:picLocks noGrp="1" noChangeAspect="1" noChangeArrowheads="1"/>
          </p:cNvPicPr>
          <p:nvPr>
            <p:ph idx="1"/>
          </p:nvPr>
        </p:nvPicPr>
        <p:blipFill>
          <a:blip>
            <a:extLst>
              <a:ext uri="{28A0092B-C50C-407E-A947-70E740481C1C}">
                <a14:useLocalDpi xmlns:a14="http://schemas.microsoft.com/office/drawing/2010/main" val="0"/>
              </a:ext>
            </a:extLst>
          </a:blip>
          <a:srcRect/>
          <a:stretch>
            <a:fillRect/>
          </a:stretch>
        </p:blipFill>
        <p:spPr>
          <a:xfrm>
            <a:off x="0" y="1584153"/>
            <a:ext cx="12192000" cy="5257800"/>
          </a:xfrm>
        </p:spPr>
      </p:pic>
      <p:sp>
        <p:nvSpPr>
          <p:cNvPr id="3" name="Down Arrow 2"/>
          <p:cNvSpPr/>
          <p:nvPr/>
        </p:nvSpPr>
        <p:spPr>
          <a:xfrm>
            <a:off x="1600200" y="0"/>
            <a:ext cx="8991600" cy="205740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Hãy</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làm</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hàng</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ngày</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để</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có</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một</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hành</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tinh</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xanh</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tươi</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7" name="WordArt 4"/>
          <p:cNvSpPr>
            <a:spLocks noChangeArrowheads="1" noChangeShapeType="1" noTextEdit="1"/>
          </p:cNvSpPr>
          <p:nvPr/>
        </p:nvSpPr>
        <p:spPr bwMode="auto">
          <a:xfrm>
            <a:off x="1524000" y="2590800"/>
            <a:ext cx="9144000" cy="10477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1" hangingPunct="1">
              <a:defRPr/>
            </a:pPr>
            <a:endParaRPr lang="en-US" sz="71400" b="1" kern="1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latin typeface="Times New Roman"/>
              <a:cs typeface="Times New Roman"/>
            </a:endParaRPr>
          </a:p>
        </p:txBody>
      </p:sp>
      <p:pic>
        <p:nvPicPr>
          <p:cNvPr id="8" name="Picture 2" descr="Primula_Sinen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42" y="-48126"/>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WordArt 4"/>
          <p:cNvSpPr>
            <a:spLocks noChangeArrowheads="1" noChangeShapeType="1" noTextEdit="1"/>
          </p:cNvSpPr>
          <p:nvPr/>
        </p:nvSpPr>
        <p:spPr bwMode="auto">
          <a:xfrm>
            <a:off x="1524000" y="2470484"/>
            <a:ext cx="9131300" cy="1241093"/>
          </a:xfrm>
          <a:prstGeom prst="rect">
            <a:avLst/>
          </a:prstGeom>
          <a:noFill/>
          <a:ln>
            <a:noFill/>
          </a:ln>
        </p:spPr>
        <p:style>
          <a:lnRef idx="0">
            <a:scrgbClr r="0" g="0" b="0"/>
          </a:lnRef>
          <a:fillRef idx="0">
            <a:scrgbClr r="0" g="0" b="0"/>
          </a:fillRef>
          <a:effectRef idx="0">
            <a:scrgbClr r="0" g="0" b="0"/>
          </a:effectRef>
          <a:fontRef idx="minor">
            <a:schemeClr val="accent3"/>
          </a:fontRef>
        </p:style>
        <p:txBody>
          <a:bodyPr wrap="none" fromWordArt="1">
            <a:prstTxWarp prst="textPlain">
              <a:avLst>
                <a:gd name="adj" fmla="val 50000"/>
              </a:avLst>
            </a:prstTxWarp>
          </a:bodyPr>
          <a:lstStyle/>
          <a:p>
            <a:pPr algn="ctr"/>
            <a:r>
              <a:rPr lang="en-US" sz="9600" b="1" kern="10"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Bye and see you again</a:t>
            </a:r>
          </a:p>
        </p:txBody>
      </p:sp>
    </p:spTree>
    <p:extLst>
      <p:ext uri="{BB962C8B-B14F-4D97-AF65-F5344CB8AC3E}">
        <p14:creationId xmlns:p14="http://schemas.microsoft.com/office/powerpoint/2010/main" val="236492509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l="10435" r="10574"/>
          <a:stretch>
            <a:fillRect/>
          </a:stretch>
        </p:blipFill>
        <p:spPr bwMode="auto">
          <a:xfrm>
            <a:off x="0" y="0"/>
            <a:ext cx="12192000" cy="7026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
          <p:cNvSpPr>
            <a:spLocks noChangeArrowheads="1"/>
          </p:cNvSpPr>
          <p:nvPr/>
        </p:nvSpPr>
        <p:spPr bwMode="auto">
          <a:xfrm>
            <a:off x="2497538" y="2168434"/>
            <a:ext cx="7246962" cy="1005839"/>
          </a:xfrm>
          <a:prstGeom prst="rect">
            <a:avLst/>
          </a:prstGeom>
          <a:noFill/>
          <a:ln>
            <a:noFill/>
          </a:ln>
        </p:spPr>
        <p:style>
          <a:lnRef idx="0">
            <a:scrgbClr r="0" g="0" b="0"/>
          </a:lnRef>
          <a:fillRef idx="0">
            <a:scrgbClr r="0" g="0" b="0"/>
          </a:fillRef>
          <a:effectRef idx="0">
            <a:scrgbClr r="0" g="0" b="0"/>
          </a:effectRef>
          <a:fontRef idx="minor">
            <a:schemeClr val="accent2"/>
          </a:fontRef>
        </p:style>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vi-VN" altLang="en-US" sz="6600" b="1" dirty="0">
                <a:ln w="6600">
                  <a:solidFill>
                    <a:schemeClr val="accent2"/>
                  </a:solidFill>
                  <a:prstDash val="solid"/>
                </a:ln>
                <a:solidFill>
                  <a:srgbClr val="FFFFFF"/>
                </a:solidFill>
                <a:effectLst>
                  <a:outerShdw dist="38100" dir="2700000" algn="tl" rotWithShape="0">
                    <a:schemeClr val="accent2"/>
                  </a:outerShdw>
                </a:effectLst>
                <a:latin typeface="+mj-lt"/>
              </a:rPr>
              <a:t>TIẾT</a:t>
            </a:r>
            <a:r>
              <a:rPr lang="en-US" altLang="en-US" sz="66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87</a:t>
            </a:r>
          </a:p>
        </p:txBody>
      </p:sp>
      <p:sp>
        <p:nvSpPr>
          <p:cNvPr id="6" name="Rectangle 5"/>
          <p:cNvSpPr/>
          <p:nvPr/>
        </p:nvSpPr>
        <p:spPr>
          <a:xfrm>
            <a:off x="26117" y="3213462"/>
            <a:ext cx="12165883" cy="1446550"/>
          </a:xfrm>
          <a:prstGeom prst="rect">
            <a:avLst/>
          </a:prstGeom>
          <a:noFill/>
          <a:ln>
            <a:noFill/>
          </a:ln>
        </p:spPr>
        <p:style>
          <a:lnRef idx="0">
            <a:scrgbClr r="0" g="0" b="0"/>
          </a:lnRef>
          <a:fillRef idx="0">
            <a:scrgbClr r="0" g="0" b="0"/>
          </a:fillRef>
          <a:effectRef idx="0">
            <a:scrgbClr r="0" g="0" b="0"/>
          </a:effectRef>
          <a:fontRef idx="minor">
            <a:schemeClr val="accent2"/>
          </a:fontRef>
        </p:style>
        <p:txBody>
          <a:bodyPr wrap="square" lIns="91440" tIns="45720" rIns="91440" bIns="45720">
            <a:spAutoFit/>
          </a:bodyPr>
          <a:lstStyle/>
          <a:p>
            <a:pPr lvl="0" algn="ctr"/>
            <a:r>
              <a:rPr lang="en-US" sz="8800" b="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BÀI 28</a:t>
            </a:r>
            <a:r>
              <a:rPr lang="vi-VN" sz="8800" b="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r>
              <a:rPr lang="en-US" sz="88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LỰC MA SÁT</a:t>
            </a:r>
          </a:p>
        </p:txBody>
      </p:sp>
    </p:spTree>
    <p:extLst>
      <p:ext uri="{BB962C8B-B14F-4D97-AF65-F5344CB8AC3E}">
        <p14:creationId xmlns:p14="http://schemas.microsoft.com/office/powerpoint/2010/main" val="92585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757007C4-5307-48A4-B56D-47FEF3A50A26}"/>
              </a:ext>
            </a:extLst>
          </p:cNvPr>
          <p:cNvSpPr txBox="1"/>
          <p:nvPr/>
        </p:nvSpPr>
        <p:spPr>
          <a:xfrm>
            <a:off x="110837" y="792086"/>
            <a:ext cx="11942618" cy="5016758"/>
          </a:xfrm>
          <a:prstGeom prst="rect">
            <a:avLst/>
          </a:prstGeom>
          <a:noFill/>
        </p:spPr>
        <p:txBody>
          <a:bodyPr wrap="square">
            <a:spAutoFit/>
          </a:bodyPr>
          <a:lstStyle/>
          <a:p>
            <a:pPr algn="just"/>
            <a:r>
              <a:rPr lang="nl-NL" sz="8000" dirty="0">
                <a:solidFill>
                  <a:srgbClr val="000000"/>
                </a:solidFill>
                <a:latin typeface="Times New Roman" panose="02020603050405020304" pitchFamily="18" charset="0"/>
                <a:ea typeface="Calibri" panose="020F0502020204030204" pitchFamily="34" charset="0"/>
              </a:rPr>
              <a:t>	Học xong tiết này chúng ta: </a:t>
            </a:r>
            <a:r>
              <a:rPr lang="nl-NL" sz="8000" dirty="0">
                <a:effectLst/>
                <a:latin typeface="Times New Roman" panose="02020603050405020304" pitchFamily="18" charset="0"/>
                <a:ea typeface="Calibri" panose="020F0502020204030204" pitchFamily="34" charset="0"/>
              </a:rPr>
              <a:t>Biết được những ảnh hưởng của lực ma sát đối với chuyển động</a:t>
            </a:r>
            <a:r>
              <a:rPr lang="nl-NL" sz="8000" b="1" dirty="0">
                <a:solidFill>
                  <a:srgbClr val="000000"/>
                </a:solidFill>
                <a:effectLst/>
                <a:latin typeface="Times New Roman" panose="02020603050405020304" pitchFamily="18" charset="0"/>
                <a:ea typeface="Calibri" panose="020F0502020204030204" pitchFamily="34" charset="0"/>
              </a:rPr>
              <a:t> </a:t>
            </a:r>
            <a:endParaRPr lang="en-US" sz="8000" dirty="0"/>
          </a:p>
        </p:txBody>
      </p:sp>
    </p:spTree>
    <p:extLst>
      <p:ext uri="{BB962C8B-B14F-4D97-AF65-F5344CB8AC3E}">
        <p14:creationId xmlns:p14="http://schemas.microsoft.com/office/powerpoint/2010/main" val="40753938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00A742C-AA0D-4D8B-8C2A-AE6C7A41BFFA}"/>
              </a:ext>
            </a:extLst>
          </p:cNvPr>
          <p:cNvSpPr txBox="1"/>
          <p:nvPr/>
        </p:nvSpPr>
        <p:spPr>
          <a:xfrm>
            <a:off x="41565" y="0"/>
            <a:ext cx="12095018" cy="6740307"/>
          </a:xfrm>
          <a:prstGeom prst="rect">
            <a:avLst/>
          </a:prstGeom>
          <a:noFill/>
        </p:spPr>
        <p:txBody>
          <a:bodyPr wrap="square">
            <a:spAutoFit/>
          </a:bodyPr>
          <a:lstStyle/>
          <a:p>
            <a:pPr algn="just"/>
            <a:r>
              <a:rPr lang="vi-VN" sz="4800" b="1" i="0" dirty="0">
                <a:solidFill>
                  <a:srgbClr val="FF0000"/>
                </a:solidFill>
                <a:effectLst/>
                <a:latin typeface="Times New Roman" panose="02020603050405020304" pitchFamily="18" charset="0"/>
                <a:cs typeface="Times New Roman" panose="02020603050405020304" pitchFamily="18" charset="0"/>
              </a:rPr>
              <a:t>IV. Ma sát và chuyển động</a:t>
            </a:r>
          </a:p>
          <a:p>
            <a:pPr algn="just"/>
            <a:r>
              <a:rPr lang="en-US" sz="4800" b="0" i="0" dirty="0">
                <a:solidFill>
                  <a:srgbClr val="333333"/>
                </a:solidFill>
                <a:effectLst/>
                <a:latin typeface="Times New Roman" panose="02020603050405020304" pitchFamily="18" charset="0"/>
                <a:cs typeface="Times New Roman" panose="02020603050405020304" pitchFamily="18" charset="0"/>
              </a:rPr>
              <a:t>	</a:t>
            </a:r>
            <a:r>
              <a:rPr lang="vi-VN" sz="4800" b="0" i="0" dirty="0">
                <a:solidFill>
                  <a:srgbClr val="333333"/>
                </a:solidFill>
                <a:effectLst/>
                <a:latin typeface="Times New Roman" panose="02020603050405020304" pitchFamily="18" charset="0"/>
                <a:cs typeface="Times New Roman" panose="02020603050405020304" pitchFamily="18" charset="0"/>
              </a:rPr>
              <a:t>Trong cuộc sống, ma sát có thể cản trở nhưng cũng có thể thúc đẩy chuyển động.</a:t>
            </a:r>
          </a:p>
          <a:p>
            <a:pPr algn="just"/>
            <a:r>
              <a:rPr lang="vi-VN" sz="4800" b="1" i="0" dirty="0">
                <a:solidFill>
                  <a:srgbClr val="FF0000"/>
                </a:solidFill>
                <a:effectLst/>
                <a:latin typeface="Times New Roman" panose="02020603050405020304" pitchFamily="18" charset="0"/>
                <a:cs typeface="Times New Roman" panose="02020603050405020304" pitchFamily="18" charset="0"/>
              </a:rPr>
              <a:t>1. Làm giảm ma sát</a:t>
            </a:r>
          </a:p>
          <a:p>
            <a:pPr algn="just"/>
            <a:r>
              <a:rPr lang="en-US" sz="4800" b="0" i="0" dirty="0">
                <a:solidFill>
                  <a:srgbClr val="333333"/>
                </a:solidFill>
                <a:effectLst/>
                <a:latin typeface="Times New Roman" panose="02020603050405020304" pitchFamily="18" charset="0"/>
                <a:cs typeface="Times New Roman" panose="02020603050405020304" pitchFamily="18" charset="0"/>
              </a:rPr>
              <a:t>	</a:t>
            </a:r>
            <a:r>
              <a:rPr lang="vi-VN" sz="4800" b="0" i="0" dirty="0">
                <a:solidFill>
                  <a:srgbClr val="333333"/>
                </a:solidFill>
                <a:effectLst/>
                <a:latin typeface="Times New Roman" panose="02020603050405020304" pitchFamily="18" charset="0"/>
                <a:cs typeface="Times New Roman" panose="02020603050405020304" pitchFamily="18" charset="0"/>
              </a:rPr>
              <a:t>Lực ma sát có hại khi làm cản trở chuyển động của vật, </a:t>
            </a:r>
            <a:r>
              <a:rPr lang="vi-VN" sz="4800" b="1" i="0" dirty="0">
                <a:solidFill>
                  <a:srgbClr val="FF0000"/>
                </a:solidFill>
                <a:effectLst/>
                <a:latin typeface="Times New Roman" panose="02020603050405020304" pitchFamily="18" charset="0"/>
                <a:cs typeface="Times New Roman" panose="02020603050405020304" pitchFamily="18" charset="0"/>
              </a:rPr>
              <a:t>ví dụ</a:t>
            </a:r>
            <a:r>
              <a:rPr lang="vi-VN" sz="4800" b="0" i="0" dirty="0">
                <a:solidFill>
                  <a:srgbClr val="333333"/>
                </a:solidFill>
                <a:effectLst/>
                <a:latin typeface="Times New Roman" panose="02020603050405020304" pitchFamily="18" charset="0"/>
                <a:cs typeface="Times New Roman" panose="02020603050405020304" pitchFamily="18" charset="0"/>
              </a:rPr>
              <a:t>: </a:t>
            </a:r>
            <a:r>
              <a:rPr lang="en-US" sz="4800" b="0" i="0" dirty="0">
                <a:solidFill>
                  <a:srgbClr val="333333"/>
                </a:solidFill>
                <a:effectLst/>
                <a:latin typeface="Times New Roman" panose="02020603050405020304" pitchFamily="18" charset="0"/>
                <a:cs typeface="Times New Roman" panose="02020603050405020304" pitchFamily="18" charset="0"/>
              </a:rPr>
              <a:t>K</a:t>
            </a:r>
            <a:r>
              <a:rPr lang="vi-VN" sz="4800" b="0" i="0" dirty="0">
                <a:solidFill>
                  <a:srgbClr val="333333"/>
                </a:solidFill>
                <a:effectLst/>
                <a:latin typeface="Times New Roman" panose="02020603050405020304" pitchFamily="18" charset="0"/>
                <a:cs typeface="Times New Roman" panose="02020603050405020304" pitchFamily="18" charset="0"/>
              </a:rPr>
              <a:t>hi dùng cưa để cưa gỗ, ma sát trượt giữa mặt gỗ và mặt lưỡi cưa cản trở chuyển động của cưa, hay khi kéo, đẩy vật trên mặt sàn...</a:t>
            </a:r>
          </a:p>
        </p:txBody>
      </p:sp>
    </p:spTree>
    <p:extLst>
      <p:ext uri="{BB962C8B-B14F-4D97-AF65-F5344CB8AC3E}">
        <p14:creationId xmlns:p14="http://schemas.microsoft.com/office/powerpoint/2010/main" val="5032050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xmlns="" id="{F6747C91-BABC-4F97-80FA-C40A0FECE0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6096000" cy="34290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1639CE40-A8C6-4E8A-B443-9B8C3E81D786}"/>
              </a:ext>
            </a:extLst>
          </p:cNvPr>
          <p:cNvSpPr txBox="1"/>
          <p:nvPr/>
        </p:nvSpPr>
        <p:spPr>
          <a:xfrm>
            <a:off x="6068290" y="443344"/>
            <a:ext cx="6096000" cy="6186309"/>
          </a:xfrm>
          <a:prstGeom prst="rect">
            <a:avLst/>
          </a:prstGeom>
          <a:noFill/>
        </p:spPr>
        <p:txBody>
          <a:bodyPr wrap="square">
            <a:spAutoFit/>
          </a:bodyPr>
          <a:lstStyle/>
          <a:p>
            <a:pPr algn="just"/>
            <a:r>
              <a:rPr lang="en-US" sz="3600" b="0" i="0" dirty="0">
                <a:solidFill>
                  <a:srgbClr val="333333"/>
                </a:solidFill>
                <a:effectLst/>
                <a:latin typeface="Times New Roman" panose="02020603050405020304" pitchFamily="18" charset="0"/>
                <a:cs typeface="Times New Roman" panose="02020603050405020304" pitchFamily="18" charset="0"/>
              </a:rPr>
              <a:t>	</a:t>
            </a:r>
            <a:r>
              <a:rPr lang="vi-VN" sz="3600" b="0" i="0" dirty="0">
                <a:solidFill>
                  <a:srgbClr val="333333"/>
                </a:solidFill>
                <a:effectLst/>
                <a:latin typeface="Times New Roman" panose="02020603050405020304" pitchFamily="18" charset="0"/>
                <a:cs typeface="Times New Roman" panose="02020603050405020304" pitchFamily="18" charset="0"/>
              </a:rPr>
              <a:t>Để làm giảm ma sát, người ta dùng nhiều cách khác nhau. </a:t>
            </a:r>
            <a:r>
              <a:rPr lang="vi-VN" sz="3600" b="1" i="0" dirty="0">
                <a:solidFill>
                  <a:srgbClr val="FF0000"/>
                </a:solidFill>
                <a:effectLst/>
                <a:latin typeface="Times New Roman" panose="02020603050405020304" pitchFamily="18" charset="0"/>
                <a:cs typeface="Times New Roman" panose="02020603050405020304" pitchFamily="18" charset="0"/>
              </a:rPr>
              <a:t>Ví dụ</a:t>
            </a:r>
            <a:r>
              <a:rPr lang="vi-VN" sz="3600" b="0" i="0" dirty="0">
                <a:solidFill>
                  <a:srgbClr val="333333"/>
                </a:solidFill>
                <a:effectLst/>
                <a:latin typeface="Times New Roman" panose="02020603050405020304" pitchFamily="18" charset="0"/>
                <a:cs typeface="Times New Roman" panose="02020603050405020304" pitchFamily="18" charset="0"/>
              </a:rPr>
              <a:t>:</a:t>
            </a:r>
          </a:p>
          <a:p>
            <a:pPr algn="just"/>
            <a:r>
              <a:rPr lang="en-US" sz="3600" b="0" i="0" dirty="0">
                <a:solidFill>
                  <a:srgbClr val="333333"/>
                </a:solidFill>
                <a:effectLst/>
                <a:latin typeface="Times New Roman" panose="02020603050405020304" pitchFamily="18" charset="0"/>
                <a:cs typeface="Times New Roman" panose="02020603050405020304" pitchFamily="18" charset="0"/>
              </a:rPr>
              <a:t>	</a:t>
            </a:r>
            <a:r>
              <a:rPr lang="vi-VN" sz="3600" b="0" i="0" dirty="0">
                <a:solidFill>
                  <a:srgbClr val="333333"/>
                </a:solidFill>
                <a:effectLst/>
                <a:latin typeface="Times New Roman" panose="02020603050405020304" pitchFamily="18" charset="0"/>
                <a:cs typeface="Times New Roman" panose="02020603050405020304" pitchFamily="18" charset="0"/>
              </a:rPr>
              <a:t>Dùng dầu, mỡ được cho vào giữa các bộ phần bằng kim loại chuyển động trong động cơ để làm giảm ma sát, giúp động cơ hoạt động tốt hơn và giảm hao mòn bề mặt bộ phận.</a:t>
            </a:r>
          </a:p>
          <a:p>
            <a:pPr algn="just"/>
            <a:r>
              <a:rPr lang="en-US" sz="3600" b="0" i="0" dirty="0">
                <a:solidFill>
                  <a:srgbClr val="333333"/>
                </a:solidFill>
                <a:effectLst/>
                <a:latin typeface="Times New Roman" panose="02020603050405020304" pitchFamily="18" charset="0"/>
                <a:cs typeface="Times New Roman" panose="02020603050405020304" pitchFamily="18" charset="0"/>
              </a:rPr>
              <a:t>	</a:t>
            </a:r>
            <a:r>
              <a:rPr lang="vi-VN" sz="3600" b="0" i="0" dirty="0">
                <a:solidFill>
                  <a:srgbClr val="333333"/>
                </a:solidFill>
                <a:effectLst/>
                <a:latin typeface="Times New Roman" panose="02020603050405020304" pitchFamily="18" charset="0"/>
                <a:cs typeface="Times New Roman" panose="02020603050405020304" pitchFamily="18" charset="0"/>
              </a:rPr>
              <a:t>Thay chuyển động trượt bằng chuyển động lăn.</a:t>
            </a:r>
          </a:p>
        </p:txBody>
      </p:sp>
      <p:pic>
        <p:nvPicPr>
          <p:cNvPr id="7172" name="Picture 4">
            <a:extLst>
              <a:ext uri="{FF2B5EF4-FFF2-40B4-BE49-F238E27FC236}">
                <a16:creationId xmlns:a16="http://schemas.microsoft.com/office/drawing/2014/main" xmlns="" id="{D40D8865-DA3E-48CD-9DA2-36EBDC80CB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429000"/>
            <a:ext cx="6096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297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circle(in)">
                                      <p:cBhvr>
                                        <p:cTn id="7" dur="20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172"/>
                                        </p:tgtEl>
                                        <p:attrNameLst>
                                          <p:attrName>style.visibility</p:attrName>
                                        </p:attrNameLst>
                                      </p:cBhvr>
                                      <p:to>
                                        <p:strVal val="visible"/>
                                      </p:to>
                                    </p:set>
                                    <p:animEffect transition="in" filter="circle(in)">
                                      <p:cBhvr>
                                        <p:cTn id="17" dur="20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AFE8327-498B-4C6A-905F-EDE4065939C4}"/>
              </a:ext>
            </a:extLst>
          </p:cNvPr>
          <p:cNvSpPr txBox="1"/>
          <p:nvPr/>
        </p:nvSpPr>
        <p:spPr>
          <a:xfrm>
            <a:off x="27703" y="152403"/>
            <a:ext cx="6345388" cy="6186309"/>
          </a:xfrm>
          <a:prstGeom prst="rect">
            <a:avLst/>
          </a:prstGeom>
          <a:noFill/>
        </p:spPr>
        <p:txBody>
          <a:bodyPr wrap="square">
            <a:spAutoFit/>
          </a:bodyPr>
          <a:lstStyle/>
          <a:p>
            <a:pPr algn="just"/>
            <a:r>
              <a:rPr lang="vi-VN" sz="4400" b="1" i="0" dirty="0">
                <a:solidFill>
                  <a:srgbClr val="FF0000"/>
                </a:solidFill>
                <a:effectLst/>
                <a:latin typeface="Times New Roman" panose="02020603050405020304" pitchFamily="18" charset="0"/>
                <a:cs typeface="Times New Roman" panose="02020603050405020304" pitchFamily="18" charset="0"/>
              </a:rPr>
              <a:t>2. Làm tăng ma sát</a:t>
            </a:r>
          </a:p>
          <a:p>
            <a:pPr algn="just"/>
            <a:r>
              <a:rPr lang="en-US" sz="4400" b="0" i="0" dirty="0">
                <a:solidFill>
                  <a:srgbClr val="333333"/>
                </a:solidFill>
                <a:effectLst/>
                <a:latin typeface="Times New Roman" panose="02020603050405020304" pitchFamily="18" charset="0"/>
                <a:cs typeface="Times New Roman" panose="02020603050405020304" pitchFamily="18" charset="0"/>
              </a:rPr>
              <a:t>	</a:t>
            </a:r>
            <a:r>
              <a:rPr lang="vi-VN" sz="4400" b="0" i="0" dirty="0">
                <a:solidFill>
                  <a:srgbClr val="333333"/>
                </a:solidFill>
                <a:effectLst/>
                <a:latin typeface="Times New Roman" panose="02020603050405020304" pitchFamily="18" charset="0"/>
                <a:cs typeface="Times New Roman" panose="02020603050405020304" pitchFamily="18" charset="0"/>
              </a:rPr>
              <a:t>Lực ma sát cũng có ích và có vai trò quan trọng trong thế giới tự nhiên và cuộc sống.</a:t>
            </a:r>
          </a:p>
          <a:p>
            <a:pPr algn="just"/>
            <a:r>
              <a:rPr lang="en-US" sz="4400" b="0" i="0" dirty="0">
                <a:solidFill>
                  <a:srgbClr val="333333"/>
                </a:solidFill>
                <a:effectLst/>
                <a:latin typeface="Times New Roman" panose="02020603050405020304" pitchFamily="18" charset="0"/>
                <a:cs typeface="Times New Roman" panose="02020603050405020304" pitchFamily="18" charset="0"/>
              </a:rPr>
              <a:t>	</a:t>
            </a:r>
            <a:r>
              <a:rPr lang="vi-VN" sz="4400" b="0" i="0" dirty="0">
                <a:solidFill>
                  <a:srgbClr val="333333"/>
                </a:solidFill>
                <a:effectLst/>
                <a:latin typeface="Times New Roman" panose="02020603050405020304" pitchFamily="18" charset="0"/>
                <a:cs typeface="Times New Roman" panose="02020603050405020304" pitchFamily="18" charset="0"/>
              </a:rPr>
              <a:t>Nếu không có ma sát, con người không thể đứng, ngồi, đi bộ,...; ô tô, xe máy không thể chuyển động.</a:t>
            </a:r>
          </a:p>
        </p:txBody>
      </p:sp>
      <p:pic>
        <p:nvPicPr>
          <p:cNvPr id="8194" name="Picture 2">
            <a:extLst>
              <a:ext uri="{FF2B5EF4-FFF2-40B4-BE49-F238E27FC236}">
                <a16:creationId xmlns:a16="http://schemas.microsoft.com/office/drawing/2014/main" xmlns="" id="{57A80B8A-72BC-4B76-98EF-0C07E02F5A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3091" y="55420"/>
            <a:ext cx="5779952" cy="3429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6C896B12-B840-486A-818B-5DE87773786C}"/>
              </a:ext>
            </a:extLst>
          </p:cNvPr>
          <p:cNvSpPr txBox="1"/>
          <p:nvPr/>
        </p:nvSpPr>
        <p:spPr>
          <a:xfrm>
            <a:off x="6331528" y="3729283"/>
            <a:ext cx="5818909" cy="280076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vi-VN" sz="4400" b="0" i="0" dirty="0">
                <a:solidFill>
                  <a:srgbClr val="333333"/>
                </a:solidFill>
                <a:effectLst/>
                <a:latin typeface="Times New Roman" panose="02020603050405020304" pitchFamily="18" charset="0"/>
                <a:cs typeface="Times New Roman" panose="02020603050405020304" pitchFamily="18" charset="0"/>
              </a:rPr>
              <a:t>Trong nhiều trường hợp, ma sát thúc đẩy chuyện động và ta cần tìm cách tăng ma sát.</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6768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circle(in)">
                                      <p:cBhvr>
                                        <p:cTn id="12" dur="2000"/>
                                        <p:tgtEl>
                                          <p:spTgt spid="819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xmlns="" id="{59A554D9-A465-457E-A5BE-FD444C160C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794" y="44160"/>
            <a:ext cx="12001935" cy="6813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53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221B726-924C-4E90-8CAF-25A99FCAA739}"/>
              </a:ext>
            </a:extLst>
          </p:cNvPr>
          <p:cNvSpPr txBox="1"/>
          <p:nvPr/>
        </p:nvSpPr>
        <p:spPr>
          <a:xfrm>
            <a:off x="96986" y="251892"/>
            <a:ext cx="12011888" cy="6186309"/>
          </a:xfrm>
          <a:prstGeom prst="rect">
            <a:avLst/>
          </a:prstGeom>
          <a:noFill/>
        </p:spPr>
        <p:txBody>
          <a:bodyPr wrap="square">
            <a:spAutoFit/>
          </a:bodyPr>
          <a:lstStyle/>
          <a:p>
            <a:pPr algn="just"/>
            <a:r>
              <a:rPr lang="vi-VN" sz="6600" b="1" i="0" dirty="0">
                <a:solidFill>
                  <a:srgbClr val="FF0000"/>
                </a:solidFill>
                <a:effectLst/>
                <a:latin typeface="Times New Roman" panose="02020603050405020304" pitchFamily="18" charset="0"/>
                <a:cs typeface="Times New Roman" panose="02020603050405020304" pitchFamily="18" charset="0"/>
              </a:rPr>
              <a:t>3. Ma sát và an toàn giao thông</a:t>
            </a:r>
          </a:p>
          <a:p>
            <a:pPr algn="just"/>
            <a:r>
              <a:rPr lang="en-US" sz="6600" b="0" i="0" dirty="0">
                <a:solidFill>
                  <a:srgbClr val="333333"/>
                </a:solidFill>
                <a:effectLst/>
                <a:latin typeface="Times New Roman" panose="02020603050405020304" pitchFamily="18" charset="0"/>
                <a:cs typeface="Times New Roman" panose="02020603050405020304" pitchFamily="18" charset="0"/>
              </a:rPr>
              <a:t>	</a:t>
            </a:r>
            <a:r>
              <a:rPr lang="vi-VN" sz="6600" b="0" i="0" dirty="0">
                <a:solidFill>
                  <a:srgbClr val="333333"/>
                </a:solidFill>
                <a:effectLst/>
                <a:latin typeface="Times New Roman" panose="02020603050405020304" pitchFamily="18" charset="0"/>
                <a:cs typeface="Times New Roman" panose="02020603050405020304" pitchFamily="18" charset="0"/>
              </a:rPr>
              <a:t>Lực ma sát có vai trò quan trọng trong giao thông. Lực ma sát giữa bánh xe và mặt đường giữ cho bánh xe lăn trên đường không bị trượt.</a:t>
            </a:r>
          </a:p>
        </p:txBody>
      </p:sp>
    </p:spTree>
    <p:extLst>
      <p:ext uri="{BB962C8B-B14F-4D97-AF65-F5344CB8AC3E}">
        <p14:creationId xmlns:p14="http://schemas.microsoft.com/office/powerpoint/2010/main" val="377152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xmlns="" id="{E306966C-110A-4840-B4CD-50F5BED1EA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107"/>
            <a:ext cx="12192000" cy="447762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FC21514A-3B69-4E8E-93BD-E9B09CC9712A}"/>
              </a:ext>
            </a:extLst>
          </p:cNvPr>
          <p:cNvSpPr txBox="1"/>
          <p:nvPr/>
        </p:nvSpPr>
        <p:spPr>
          <a:xfrm>
            <a:off x="55419" y="3687767"/>
            <a:ext cx="12053455" cy="304698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4800" b="0" i="0" dirty="0">
                <a:solidFill>
                  <a:srgbClr val="333333"/>
                </a:solidFill>
                <a:effectLst/>
                <a:latin typeface="Times New Roman" panose="02020603050405020304" pitchFamily="18" charset="0"/>
                <a:cs typeface="Times New Roman" panose="02020603050405020304" pitchFamily="18" charset="0"/>
              </a:rPr>
              <a:t>	</a:t>
            </a:r>
            <a:r>
              <a:rPr lang="vi-VN" sz="4800" b="0" i="0" dirty="0">
                <a:solidFill>
                  <a:srgbClr val="333333"/>
                </a:solidFill>
                <a:effectLst/>
                <a:latin typeface="Times New Roman" panose="02020603050405020304" pitchFamily="18" charset="0"/>
                <a:cs typeface="Times New Roman" panose="02020603050405020304" pitchFamily="18" charset="0"/>
              </a:rPr>
              <a:t>Khi phanh, lực ma sát càng lớn thì xe dừng lại càng nhanh, tránh được các va chạm nguy hiểm. Lực ma sát cũng giúp xe không bị trượt khi xuống dốc.</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1189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circle(in)">
                                      <p:cBhvr>
                                        <p:cTn id="7" dur="20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D3B627DF-1135-4A72-9EEE-4263393F78D2}"/>
              </a:ext>
            </a:extLst>
          </p:cNvPr>
          <p:cNvSpPr txBox="1"/>
          <p:nvPr/>
        </p:nvSpPr>
        <p:spPr>
          <a:xfrm>
            <a:off x="55419" y="124695"/>
            <a:ext cx="12053455" cy="6647974"/>
          </a:xfrm>
          <a:prstGeom prst="rect">
            <a:avLst/>
          </a:prstGeom>
          <a:noFill/>
        </p:spPr>
        <p:txBody>
          <a:bodyPr wrap="square">
            <a:spAutoFit/>
          </a:bodyPr>
          <a:lstStyle/>
          <a:p>
            <a:pPr marL="0" marR="0" algn="just">
              <a:spcBef>
                <a:spcPts val="0"/>
              </a:spcBef>
              <a:spcAft>
                <a:spcPts val="0"/>
              </a:spcAft>
            </a:pPr>
            <a:r>
              <a:rPr lang="en-US" altLang="en-US" sz="6600" b="1" i="1" dirty="0">
                <a:ln w="0"/>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sym typeface="Wingdings" pitchFamily="2" charset="2"/>
              </a:rPr>
              <a:t></a:t>
            </a:r>
            <a:r>
              <a:rPr lang="en-US" sz="66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6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fr-FR" sz="60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fr-FR" sz="6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giảm</a:t>
            </a:r>
            <a:r>
              <a:rPr lang="fr-FR" sz="6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ma </a:t>
            </a:r>
            <a:r>
              <a:rPr lang="fr-FR" sz="60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sát</a:t>
            </a:r>
            <a:endParaRPr lang="en-US" sz="6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fr-FR" sz="6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Khi </a:t>
            </a:r>
            <a:r>
              <a:rPr lang="fr-FR" sz="6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cản</a:t>
            </a:r>
            <a:r>
              <a:rPr lang="fr-FR" sz="6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trở</a:t>
            </a:r>
            <a:r>
              <a:rPr lang="fr-FR" sz="6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chuyển</a:t>
            </a:r>
            <a:r>
              <a:rPr lang="fr-FR" sz="6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fr-FR" sz="6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ma </a:t>
            </a:r>
            <a:r>
              <a:rPr lang="fr-FR" sz="6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sát</a:t>
            </a:r>
            <a:r>
              <a:rPr lang="fr-FR" sz="6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fr-FR" sz="6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fr-FR" sz="6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gây</a:t>
            </a:r>
            <a:r>
              <a:rPr lang="fr-FR" sz="6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hại</a:t>
            </a:r>
            <a:r>
              <a:rPr lang="fr-FR" sz="6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-&gt; </a:t>
            </a:r>
            <a:r>
              <a:rPr lang="fr-FR" sz="6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Giảm</a:t>
            </a:r>
            <a:r>
              <a:rPr lang="fr-FR" sz="6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ma </a:t>
            </a:r>
            <a:r>
              <a:rPr lang="fr-FR" sz="6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sát</a:t>
            </a:r>
            <a:r>
              <a:rPr lang="fr-FR" sz="6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6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fr-FR" sz="6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fr-FR" sz="6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fr-FR" sz="6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giảm</a:t>
            </a:r>
            <a:r>
              <a:rPr lang="fr-FR" sz="6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ma </a:t>
            </a:r>
            <a:r>
              <a:rPr lang="fr-FR" sz="6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sát</a:t>
            </a:r>
            <a:r>
              <a:rPr lang="fr-FR" sz="6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fr-FR" sz="6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ta </a:t>
            </a:r>
            <a:r>
              <a:rPr lang="fr-FR" sz="6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fr-FR" sz="6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fr-FR" sz="6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dùng</a:t>
            </a:r>
            <a:r>
              <a:rPr lang="fr-FR" sz="6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vòng</a:t>
            </a:r>
            <a:r>
              <a:rPr lang="fr-FR" sz="6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bi </a:t>
            </a:r>
            <a:r>
              <a:rPr lang="fr-FR" sz="6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fr-FR" sz="6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thay</a:t>
            </a:r>
            <a:r>
              <a:rPr lang="fr-FR" sz="6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chuyển</a:t>
            </a:r>
            <a:r>
              <a:rPr lang="fr-FR" sz="6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fr-FR" sz="6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trượt</a:t>
            </a:r>
            <a:r>
              <a:rPr lang="fr-FR" sz="6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fr-FR" sz="6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chuyển</a:t>
            </a:r>
            <a:r>
              <a:rPr lang="fr-FR" sz="6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fr-FR" sz="6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lăn</a:t>
            </a:r>
            <a:r>
              <a:rPr lang="fr-FR" sz="6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dùng</a:t>
            </a:r>
            <a:r>
              <a:rPr lang="fr-FR" sz="6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dầu</a:t>
            </a:r>
            <a:r>
              <a:rPr lang="fr-FR" sz="6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mỡ</a:t>
            </a:r>
            <a:r>
              <a:rPr lang="fr-FR" sz="6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bôi</a:t>
            </a:r>
            <a:r>
              <a:rPr lang="fr-FR" sz="6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trơn</a:t>
            </a:r>
            <a:r>
              <a:rPr lang="fr-FR" sz="6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fr-FR" sz="6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giữa</a:t>
            </a:r>
            <a:r>
              <a:rPr lang="fr-FR" sz="6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fr-FR" sz="6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bộ</a:t>
            </a:r>
            <a:r>
              <a:rPr lang="fr-FR" sz="6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phận</a:t>
            </a:r>
            <a:r>
              <a:rPr lang="fr-FR" sz="6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6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56302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D3B627DF-1135-4A72-9EEE-4263393F78D2}"/>
              </a:ext>
            </a:extLst>
          </p:cNvPr>
          <p:cNvSpPr txBox="1"/>
          <p:nvPr/>
        </p:nvSpPr>
        <p:spPr>
          <a:xfrm>
            <a:off x="55419" y="124695"/>
            <a:ext cx="12053455" cy="6647974"/>
          </a:xfrm>
          <a:prstGeom prst="rect">
            <a:avLst/>
          </a:prstGeom>
          <a:noFill/>
        </p:spPr>
        <p:txBody>
          <a:bodyPr wrap="square">
            <a:spAutoFit/>
          </a:bodyPr>
          <a:lstStyle/>
          <a:p>
            <a:pPr marL="0" marR="0" algn="just">
              <a:spcBef>
                <a:spcPts val="0"/>
              </a:spcBef>
              <a:spcAft>
                <a:spcPts val="0"/>
              </a:spcAft>
            </a:pPr>
            <a:r>
              <a:rPr lang="en-US" altLang="en-US" sz="6600" b="1" i="1" dirty="0">
                <a:ln w="0"/>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sym typeface="Wingdings" pitchFamily="2" charset="2"/>
              </a:rPr>
              <a:t></a:t>
            </a:r>
            <a:r>
              <a:rPr lang="en-US" sz="66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6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a:t>
            </a:r>
            <a:r>
              <a:rPr lang="fr-FR" sz="60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fr-FR" sz="6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tăng</a:t>
            </a:r>
            <a:r>
              <a:rPr lang="fr-FR" sz="6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ma </a:t>
            </a:r>
            <a:r>
              <a:rPr lang="fr-FR" sz="60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sát</a:t>
            </a:r>
            <a:endParaRPr lang="en-US" sz="6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fr-FR" sz="6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Ma </a:t>
            </a:r>
            <a:r>
              <a:rPr lang="fr-FR" sz="6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sát</a:t>
            </a:r>
            <a:r>
              <a:rPr lang="fr-FR" sz="6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fr-FR" sz="6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chỉ</a:t>
            </a:r>
            <a:r>
              <a:rPr lang="fr-FR" sz="6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cản</a:t>
            </a:r>
            <a:r>
              <a:rPr lang="fr-FR" sz="6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trở</a:t>
            </a:r>
            <a:r>
              <a:rPr lang="fr-FR" sz="6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chuyển</a:t>
            </a:r>
            <a:r>
              <a:rPr lang="fr-FR" sz="6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fr-FR" sz="6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fr-FR" sz="6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fr-FR" sz="6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fr-FR" sz="6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fr-FR" sz="6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fr-FR" sz="6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còn</a:t>
            </a:r>
            <a:r>
              <a:rPr lang="fr-FR" sz="6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thúc</a:t>
            </a:r>
            <a:r>
              <a:rPr lang="fr-FR" sz="6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đẩy</a:t>
            </a:r>
            <a:r>
              <a:rPr lang="fr-FR" sz="6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chuyển</a:t>
            </a:r>
            <a:r>
              <a:rPr lang="fr-FR" sz="6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fr-FR" sz="6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6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fr-FR" sz="6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Ví</a:t>
            </a:r>
            <a:r>
              <a:rPr lang="fr-FR" sz="6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dụ</a:t>
            </a:r>
            <a:r>
              <a:rPr lang="fr-FR" sz="6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Khi </a:t>
            </a:r>
            <a:r>
              <a:rPr lang="fr-FR" sz="6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fr-FR" sz="6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bộ</a:t>
            </a:r>
            <a:r>
              <a:rPr lang="fr-FR" sz="6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fr-FR" sz="6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fr-FR" sz="6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trơn</a:t>
            </a:r>
            <a:r>
              <a:rPr lang="fr-FR" sz="6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fr-FR" sz="6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phải</a:t>
            </a:r>
            <a:r>
              <a:rPr lang="fr-FR" sz="6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tăng</a:t>
            </a:r>
            <a:r>
              <a:rPr lang="fr-FR" sz="6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ma </a:t>
            </a:r>
            <a:r>
              <a:rPr lang="fr-FR" sz="6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sát</a:t>
            </a:r>
            <a:r>
              <a:rPr lang="fr-FR" sz="6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giữa</a:t>
            </a:r>
            <a:r>
              <a:rPr lang="fr-FR" sz="6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chân</a:t>
            </a:r>
            <a:r>
              <a:rPr lang="fr-FR" sz="6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fr-FR" sz="6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mặt</a:t>
            </a:r>
            <a:r>
              <a:rPr lang="fr-FR" sz="6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fr-FR" sz="6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6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942731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D3B627DF-1135-4A72-9EEE-4263393F78D2}"/>
              </a:ext>
            </a:extLst>
          </p:cNvPr>
          <p:cNvSpPr txBox="1"/>
          <p:nvPr/>
        </p:nvSpPr>
        <p:spPr>
          <a:xfrm>
            <a:off x="55419" y="69275"/>
            <a:ext cx="12053455" cy="6740307"/>
          </a:xfrm>
          <a:prstGeom prst="rect">
            <a:avLst/>
          </a:prstGeom>
          <a:noFill/>
        </p:spPr>
        <p:txBody>
          <a:bodyPr wrap="square">
            <a:spAutoFit/>
          </a:bodyPr>
          <a:lstStyle/>
          <a:p>
            <a:pPr marL="0" marR="0" algn="just">
              <a:spcBef>
                <a:spcPts val="0"/>
              </a:spcBef>
              <a:spcAft>
                <a:spcPts val="0"/>
              </a:spcAft>
            </a:pPr>
            <a:r>
              <a:rPr lang="en-US" altLang="en-US" sz="4800" b="1" i="1" dirty="0">
                <a:ln w="0"/>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sym typeface="Wingdings" pitchFamily="2" charset="2"/>
              </a:rPr>
              <a:t></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4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fr-FR" sz="4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fr-FR" sz="4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4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giảm</a:t>
            </a:r>
            <a:r>
              <a:rPr lang="fr-FR" sz="4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ma </a:t>
            </a:r>
            <a:r>
              <a:rPr lang="fr-FR" sz="4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sát</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4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Ma </a:t>
            </a:r>
            <a:r>
              <a:rPr lang="en-US" sz="4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sát</a:t>
            </a:r>
            <a:r>
              <a:rPr lang="en-US" sz="4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4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an </a:t>
            </a:r>
            <a:r>
              <a:rPr lang="en-US" sz="4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toàn</a:t>
            </a:r>
            <a:r>
              <a:rPr lang="en-US" sz="4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giao</a:t>
            </a:r>
            <a:r>
              <a:rPr lang="en-US" sz="4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thông</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Giúp</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bánh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xe</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lăn</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bị</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trượt</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Giúp</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xe</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chuyển</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chậm</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dừng</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hẳn</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Giúp</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xe</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bị</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trượt</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dốc</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hạn</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chế</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chạm</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xe</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4800" b="1" dirty="0">
                <a:solidFill>
                  <a:srgbClr val="000000"/>
                </a:solidFill>
                <a:effectLst/>
                <a:latin typeface="Times New Roman" panose="02020603050405020304" pitchFamily="18" charset="0"/>
                <a:ea typeface="Calibri" panose="020F0502020204030204" pitchFamily="34" charset="0"/>
              </a:rPr>
              <a:t>=&gt;</a:t>
            </a:r>
            <a:r>
              <a:rPr lang="en-US" sz="4800" dirty="0">
                <a:solidFill>
                  <a:srgbClr val="000000"/>
                </a:solidFill>
                <a:effectLst/>
                <a:latin typeface="Times New Roman" panose="02020603050405020304" pitchFamily="18" charset="0"/>
                <a:ea typeface="Calibri" panose="020F0502020204030204" pitchFamily="34" charset="0"/>
              </a:rPr>
              <a:t> Ma </a:t>
            </a:r>
            <a:r>
              <a:rPr lang="en-US" sz="4800" dirty="0" err="1">
                <a:solidFill>
                  <a:srgbClr val="000000"/>
                </a:solidFill>
                <a:effectLst/>
                <a:latin typeface="Times New Roman" panose="02020603050405020304" pitchFamily="18" charset="0"/>
                <a:ea typeface="Calibri" panose="020F0502020204030204" pitchFamily="34" charset="0"/>
              </a:rPr>
              <a:t>sát</a:t>
            </a:r>
            <a:r>
              <a:rPr lang="en-US" sz="4800" dirty="0">
                <a:solidFill>
                  <a:srgbClr val="000000"/>
                </a:solidFill>
                <a:effectLst/>
                <a:latin typeface="Times New Roman" panose="02020603050405020304" pitchFamily="18" charset="0"/>
                <a:ea typeface="Calibri" panose="020F0502020204030204" pitchFamily="34" charset="0"/>
              </a:rPr>
              <a:t> </a:t>
            </a:r>
            <a:r>
              <a:rPr lang="en-US" sz="4800" dirty="0" err="1">
                <a:solidFill>
                  <a:srgbClr val="000000"/>
                </a:solidFill>
                <a:effectLst/>
                <a:latin typeface="Times New Roman" panose="02020603050405020304" pitchFamily="18" charset="0"/>
                <a:ea typeface="Calibri" panose="020F0502020204030204" pitchFamily="34" charset="0"/>
              </a:rPr>
              <a:t>rất</a:t>
            </a:r>
            <a:r>
              <a:rPr lang="en-US" sz="4800" dirty="0">
                <a:solidFill>
                  <a:srgbClr val="000000"/>
                </a:solidFill>
                <a:effectLst/>
                <a:latin typeface="Times New Roman" panose="02020603050405020304" pitchFamily="18" charset="0"/>
                <a:ea typeface="Calibri" panose="020F0502020204030204" pitchFamily="34" charset="0"/>
              </a:rPr>
              <a:t> </a:t>
            </a:r>
            <a:r>
              <a:rPr lang="en-US" sz="4800" dirty="0" err="1">
                <a:solidFill>
                  <a:srgbClr val="000000"/>
                </a:solidFill>
                <a:effectLst/>
                <a:latin typeface="Times New Roman" panose="02020603050405020304" pitchFamily="18" charset="0"/>
                <a:ea typeface="Calibri" panose="020F0502020204030204" pitchFamily="34" charset="0"/>
              </a:rPr>
              <a:t>quan</a:t>
            </a:r>
            <a:r>
              <a:rPr lang="en-US" sz="4800" dirty="0">
                <a:solidFill>
                  <a:srgbClr val="000000"/>
                </a:solidFill>
                <a:effectLst/>
                <a:latin typeface="Times New Roman" panose="02020603050405020304" pitchFamily="18" charset="0"/>
                <a:ea typeface="Calibri" panose="020F0502020204030204" pitchFamily="34" charset="0"/>
              </a:rPr>
              <a:t> </a:t>
            </a:r>
            <a:r>
              <a:rPr lang="en-US" sz="4800" dirty="0" err="1">
                <a:solidFill>
                  <a:srgbClr val="000000"/>
                </a:solidFill>
                <a:effectLst/>
                <a:latin typeface="Times New Roman" panose="02020603050405020304" pitchFamily="18" charset="0"/>
                <a:ea typeface="Calibri" panose="020F0502020204030204" pitchFamily="34" charset="0"/>
              </a:rPr>
              <a:t>trọng</a:t>
            </a:r>
            <a:r>
              <a:rPr lang="en-US" sz="4800" dirty="0">
                <a:solidFill>
                  <a:srgbClr val="000000"/>
                </a:solidFill>
                <a:effectLst/>
                <a:latin typeface="Times New Roman" panose="02020603050405020304" pitchFamily="18" charset="0"/>
                <a:ea typeface="Calibri" panose="020F0502020204030204" pitchFamily="34" charset="0"/>
              </a:rPr>
              <a:t> </a:t>
            </a:r>
            <a:r>
              <a:rPr lang="en-US" sz="4800" dirty="0" err="1">
                <a:solidFill>
                  <a:srgbClr val="000000"/>
                </a:solidFill>
                <a:effectLst/>
                <a:latin typeface="Times New Roman" panose="02020603050405020304" pitchFamily="18" charset="0"/>
                <a:ea typeface="Calibri" panose="020F0502020204030204" pitchFamily="34" charset="0"/>
              </a:rPr>
              <a:t>trong</a:t>
            </a:r>
            <a:r>
              <a:rPr lang="en-US" sz="4800" dirty="0">
                <a:solidFill>
                  <a:srgbClr val="000000"/>
                </a:solidFill>
                <a:effectLst/>
                <a:latin typeface="Times New Roman" panose="02020603050405020304" pitchFamily="18" charset="0"/>
                <a:ea typeface="Calibri" panose="020F0502020204030204" pitchFamily="34" charset="0"/>
              </a:rPr>
              <a:t> </a:t>
            </a:r>
            <a:r>
              <a:rPr lang="en-US" sz="4800" dirty="0" err="1">
                <a:solidFill>
                  <a:srgbClr val="000000"/>
                </a:solidFill>
                <a:effectLst/>
                <a:latin typeface="Times New Roman" panose="02020603050405020304" pitchFamily="18" charset="0"/>
                <a:ea typeface="Calibri" panose="020F0502020204030204" pitchFamily="34" charset="0"/>
              </a:rPr>
              <a:t>giao</a:t>
            </a:r>
            <a:r>
              <a:rPr lang="en-US" sz="4800" dirty="0">
                <a:solidFill>
                  <a:srgbClr val="000000"/>
                </a:solidFill>
                <a:effectLst/>
                <a:latin typeface="Times New Roman" panose="02020603050405020304" pitchFamily="18" charset="0"/>
                <a:ea typeface="Calibri" panose="020F0502020204030204" pitchFamily="34" charset="0"/>
              </a:rPr>
              <a:t> </a:t>
            </a:r>
            <a:r>
              <a:rPr lang="en-US" sz="4800" dirty="0" err="1">
                <a:solidFill>
                  <a:srgbClr val="000000"/>
                </a:solidFill>
                <a:effectLst/>
                <a:latin typeface="Times New Roman" panose="02020603050405020304" pitchFamily="18" charset="0"/>
                <a:ea typeface="Calibri" panose="020F0502020204030204" pitchFamily="34" charset="0"/>
              </a:rPr>
              <a:t>thông</a:t>
            </a:r>
            <a:r>
              <a:rPr lang="en-US" sz="4800" dirty="0">
                <a:solidFill>
                  <a:srgbClr val="000000"/>
                </a:solidFill>
                <a:effectLst/>
                <a:latin typeface="Times New Roman" panose="02020603050405020304" pitchFamily="18" charset="0"/>
                <a:ea typeface="Calibri" panose="020F0502020204030204" pitchFamily="34" charset="0"/>
              </a:rPr>
              <a:t>.</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2033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descr="han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1669678"/>
      </p:ext>
    </p:extLst>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wheel(1)">
                                      <p:cBhvr>
                                        <p:cTn id="7" dur="2000"/>
                                        <p:tgtEl>
                                          <p:spTgt spid="48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4" descr="002106bg7fr7vx"/>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3514544"/>
      </p:ext>
    </p:extLst>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49156"/>
                                        </p:tgtEl>
                                        <p:attrNameLst>
                                          <p:attrName>style.visibility</p:attrName>
                                        </p:attrNameLst>
                                      </p:cBhvr>
                                      <p:to>
                                        <p:strVal val="visible"/>
                                      </p:to>
                                    </p:set>
                                    <p:animEffect transition="in" filter="wheel(1)">
                                      <p:cBhvr>
                                        <p:cTn id="7" dur="2000"/>
                                        <p:tgtEl>
                                          <p:spTgt spid="49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 y="3124201"/>
            <a:ext cx="4457700"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0"/>
            <a:ext cx="4572000" cy="602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7" name="Text Box 11"/>
          <p:cNvSpPr txBox="1">
            <a:spLocks noChangeArrowheads="1"/>
          </p:cNvSpPr>
          <p:nvPr/>
        </p:nvSpPr>
        <p:spPr bwMode="auto">
          <a:xfrm>
            <a:off x="38100" y="2602331"/>
            <a:ext cx="7543800" cy="584775"/>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algn="ctr" eaLnBrk="1" hangingPunct="1">
              <a:spcBef>
                <a:spcPct val="50000"/>
              </a:spcBef>
              <a:defRPr/>
            </a:pPr>
            <a:r>
              <a:rPr lang="en-US" sz="32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Sử</a:t>
            </a:r>
            <a:r>
              <a:rPr lang="en-US" sz="3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 </a:t>
            </a:r>
            <a:r>
              <a:rPr lang="en-US" sz="32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dụng</a:t>
            </a:r>
            <a:r>
              <a:rPr lang="en-US" sz="3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 </a:t>
            </a:r>
            <a:r>
              <a:rPr lang="en-US" sz="32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hơp</a:t>
            </a:r>
            <a:r>
              <a:rPr lang="en-US" sz="3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 </a:t>
            </a:r>
            <a:r>
              <a:rPr lang="en-US" sz="32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lí</a:t>
            </a:r>
            <a:r>
              <a:rPr lang="en-US" sz="3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 </a:t>
            </a:r>
            <a:r>
              <a:rPr lang="en-US" sz="32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thuốc</a:t>
            </a:r>
            <a:r>
              <a:rPr lang="en-US" sz="3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 </a:t>
            </a:r>
            <a:r>
              <a:rPr lang="en-US" sz="32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bảo</a:t>
            </a:r>
            <a:r>
              <a:rPr lang="en-US" sz="3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 </a:t>
            </a:r>
            <a:r>
              <a:rPr lang="en-US" sz="32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vệ</a:t>
            </a:r>
            <a:r>
              <a:rPr lang="en-US" sz="3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 </a:t>
            </a:r>
            <a:r>
              <a:rPr lang="en-US" sz="32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thực</a:t>
            </a:r>
            <a:r>
              <a:rPr lang="en-US" sz="3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 </a:t>
            </a:r>
            <a:r>
              <a:rPr lang="en-US" sz="32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vật</a:t>
            </a:r>
            <a:r>
              <a:rPr lang="en-US" sz="3200" b="1" i="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  </a:t>
            </a:r>
          </a:p>
        </p:txBody>
      </p:sp>
      <p:pic>
        <p:nvPicPr>
          <p:cNvPr id="35847" name="Picture 7"/>
          <p:cNvPicPr>
            <a:picLocks noChangeAspect="1" noChangeArrowheads="1"/>
          </p:cNvPicPr>
          <p:nvPr/>
        </p:nvPicPr>
        <p:blipFill>
          <a:blip r:embed="rId4">
            <a:extLst>
              <a:ext uri="{28A0092B-C50C-407E-A947-70E740481C1C}">
                <a14:useLocalDpi xmlns:a14="http://schemas.microsoft.com/office/drawing/2010/main" val="0"/>
              </a:ext>
            </a:extLst>
          </a:blip>
          <a:srcRect l="30087" t="17708" r="30089" b="23958"/>
          <a:stretch>
            <a:fillRect/>
          </a:stretch>
        </p:blipFill>
        <p:spPr bwMode="auto">
          <a:xfrm>
            <a:off x="3753853" y="1"/>
            <a:ext cx="3866147"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8" name="Picture 8"/>
          <p:cNvPicPr>
            <a:picLocks noChangeAspect="1" noChangeArrowheads="1"/>
          </p:cNvPicPr>
          <p:nvPr/>
        </p:nvPicPr>
        <p:blipFill>
          <a:blip r:embed="rId5">
            <a:extLst>
              <a:ext uri="{28A0092B-C50C-407E-A947-70E740481C1C}">
                <a14:useLocalDpi xmlns:a14="http://schemas.microsoft.com/office/drawing/2010/main" val="0"/>
              </a:ext>
            </a:extLst>
          </a:blip>
          <a:srcRect l="40044" t="23958" r="40630" b="30208"/>
          <a:stretch>
            <a:fillRect/>
          </a:stretch>
        </p:blipFill>
        <p:spPr bwMode="auto">
          <a:xfrm>
            <a:off x="1" y="0"/>
            <a:ext cx="3753852"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8" name="Text Box 11"/>
          <p:cNvSpPr txBox="1">
            <a:spLocks noChangeArrowheads="1"/>
          </p:cNvSpPr>
          <p:nvPr/>
        </p:nvSpPr>
        <p:spPr bwMode="auto">
          <a:xfrm>
            <a:off x="7639050" y="5738982"/>
            <a:ext cx="4533900" cy="107721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algn="ctr" eaLnBrk="1" hangingPunct="1">
              <a:spcBef>
                <a:spcPct val="50000"/>
              </a:spcBef>
              <a:defRPr/>
            </a:pPr>
            <a:r>
              <a:rPr lang="en-US" sz="3200" dirty="0" err="1">
                <a:effectLst>
                  <a:outerShdw blurRad="38100" dist="38100" dir="2700000" algn="tl">
                    <a:srgbClr val="C0C0C0"/>
                  </a:outerShdw>
                </a:effectLst>
                <a:cs typeface="Times New Roman" pitchFamily="18" charset="0"/>
              </a:rPr>
              <a:t>Sử</a:t>
            </a:r>
            <a:r>
              <a:rPr lang="en-US" sz="3200" dirty="0">
                <a:effectLst>
                  <a:outerShdw blurRad="38100" dist="38100" dir="2700000" algn="tl">
                    <a:srgbClr val="C0C0C0"/>
                  </a:outerShdw>
                </a:effectLst>
                <a:cs typeface="Times New Roman" pitchFamily="18" charset="0"/>
              </a:rPr>
              <a:t> </a:t>
            </a:r>
            <a:r>
              <a:rPr lang="en-US" sz="3200" dirty="0" err="1">
                <a:effectLst>
                  <a:outerShdw blurRad="38100" dist="38100" dir="2700000" algn="tl">
                    <a:srgbClr val="C0C0C0"/>
                  </a:outerShdw>
                </a:effectLst>
                <a:cs typeface="Times New Roman" pitchFamily="18" charset="0"/>
              </a:rPr>
              <a:t>dụng</a:t>
            </a:r>
            <a:r>
              <a:rPr lang="en-US" sz="3200" dirty="0">
                <a:effectLst>
                  <a:outerShdw blurRad="38100" dist="38100" dir="2700000" algn="tl">
                    <a:srgbClr val="C0C0C0"/>
                  </a:outerShdw>
                </a:effectLst>
                <a:cs typeface="Times New Roman" pitchFamily="18" charset="0"/>
              </a:rPr>
              <a:t> </a:t>
            </a:r>
            <a:r>
              <a:rPr lang="en-US" sz="3200" dirty="0" err="1">
                <a:effectLst>
                  <a:outerShdw blurRad="38100" dist="38100" dir="2700000" algn="tl">
                    <a:srgbClr val="C0C0C0"/>
                  </a:outerShdw>
                </a:effectLst>
                <a:cs typeface="Times New Roman" pitchFamily="18" charset="0"/>
              </a:rPr>
              <a:t>thực</a:t>
            </a:r>
            <a:r>
              <a:rPr lang="en-US" sz="3200" dirty="0">
                <a:effectLst>
                  <a:outerShdw blurRad="38100" dist="38100" dir="2700000" algn="tl">
                    <a:srgbClr val="C0C0C0"/>
                  </a:outerShdw>
                </a:effectLst>
                <a:cs typeface="Times New Roman" pitchFamily="18" charset="0"/>
              </a:rPr>
              <a:t> </a:t>
            </a:r>
            <a:r>
              <a:rPr lang="en-US" sz="3200" dirty="0" err="1">
                <a:effectLst>
                  <a:outerShdw blurRad="38100" dist="38100" dir="2700000" algn="tl">
                    <a:srgbClr val="C0C0C0"/>
                  </a:outerShdw>
                </a:effectLst>
                <a:cs typeface="Times New Roman" pitchFamily="18" charset="0"/>
              </a:rPr>
              <a:t>phẩm</a:t>
            </a:r>
            <a:r>
              <a:rPr lang="en-US" sz="3200" dirty="0">
                <a:effectLst>
                  <a:outerShdw blurRad="38100" dist="38100" dir="2700000" algn="tl">
                    <a:srgbClr val="C0C0C0"/>
                  </a:outerShdw>
                </a:effectLst>
                <a:cs typeface="Times New Roman" pitchFamily="18" charset="0"/>
              </a:rPr>
              <a:t>            an </a:t>
            </a:r>
            <a:r>
              <a:rPr lang="en-US" sz="3200" dirty="0" err="1">
                <a:effectLst>
                  <a:outerShdw blurRad="38100" dist="38100" dir="2700000" algn="tl">
                    <a:srgbClr val="C0C0C0"/>
                  </a:outerShdw>
                </a:effectLst>
                <a:cs typeface="Times New Roman" pitchFamily="18" charset="0"/>
              </a:rPr>
              <a:t>toàn</a:t>
            </a:r>
            <a:r>
              <a:rPr lang="en-US" sz="3200" i="1" dirty="0">
                <a:effectLst>
                  <a:outerShdw blurRad="38100" dist="38100" dir="2700000" algn="tl">
                    <a:srgbClr val="C0C0C0"/>
                  </a:outerShdw>
                </a:effectLst>
                <a:cs typeface="Times New Roman" pitchFamily="18" charset="0"/>
              </a:rPr>
              <a:t> </a:t>
            </a:r>
          </a:p>
        </p:txBody>
      </p:sp>
      <p:pic>
        <p:nvPicPr>
          <p:cNvPr id="35849" name="Picture 9"/>
          <p:cNvPicPr>
            <a:picLocks noChangeAspect="1" noChangeArrowheads="1"/>
          </p:cNvPicPr>
          <p:nvPr/>
        </p:nvPicPr>
        <p:blipFill>
          <a:blip r:embed="rId6">
            <a:extLst>
              <a:ext uri="{28A0092B-C50C-407E-A947-70E740481C1C}">
                <a14:useLocalDpi xmlns:a14="http://schemas.microsoft.com/office/drawing/2010/main" val="0"/>
              </a:ext>
            </a:extLst>
          </a:blip>
          <a:srcRect l="28331" t="21875" r="28917" b="27083"/>
          <a:stretch>
            <a:fillRect/>
          </a:stretch>
        </p:blipFill>
        <p:spPr bwMode="auto">
          <a:xfrm>
            <a:off x="4591050" y="3170071"/>
            <a:ext cx="3048000" cy="3381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11"/>
          <p:cNvSpPr txBox="1">
            <a:spLocks noChangeArrowheads="1"/>
          </p:cNvSpPr>
          <p:nvPr/>
        </p:nvSpPr>
        <p:spPr bwMode="auto">
          <a:xfrm>
            <a:off x="1" y="6138698"/>
            <a:ext cx="7619999" cy="646331"/>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algn="l">
              <a:spcBef>
                <a:spcPct val="0"/>
              </a:spcBef>
              <a:defRPr>
                <a:solidFill>
                  <a:schemeClr val="tx1"/>
                </a:solidFill>
                <a:latin typeface="Arial" charset="0"/>
                <a:cs typeface="Arial" charset="0"/>
              </a:defRPr>
            </a:lvl1pPr>
            <a:lvl2pPr marL="742950" indent="-285750" algn="l">
              <a:spcBef>
                <a:spcPct val="0"/>
              </a:spcBef>
              <a:defRPr>
                <a:solidFill>
                  <a:schemeClr val="tx1"/>
                </a:solidFill>
                <a:latin typeface="Arial" charset="0"/>
                <a:cs typeface="Arial" charset="0"/>
              </a:defRPr>
            </a:lvl2pPr>
            <a:lvl3pPr marL="1143000" indent="-228600" algn="l">
              <a:spcBef>
                <a:spcPct val="0"/>
              </a:spcBef>
              <a:defRPr>
                <a:solidFill>
                  <a:schemeClr val="tx1"/>
                </a:solidFill>
                <a:latin typeface="Arial" charset="0"/>
                <a:cs typeface="Arial" charset="0"/>
              </a:defRPr>
            </a:lvl3pPr>
            <a:lvl4pPr marL="1600200" indent="-228600" algn="l">
              <a:spcBef>
                <a:spcPct val="0"/>
              </a:spcBef>
              <a:defRPr>
                <a:solidFill>
                  <a:schemeClr val="tx1"/>
                </a:solidFill>
                <a:latin typeface="Arial" charset="0"/>
                <a:cs typeface="Arial" charset="0"/>
              </a:defRPr>
            </a:lvl4pPr>
            <a:lvl5pPr marL="2057400" indent="-228600" algn="l">
              <a:spcBef>
                <a:spcPct val="0"/>
              </a:spcBef>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sz="3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Tích</a:t>
            </a: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r>
              <a:rPr lang="en-US" sz="3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cực</a:t>
            </a: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r>
              <a:rPr lang="en-US" sz="3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tham</a:t>
            </a: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r>
              <a:rPr lang="en-US" sz="3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gia</a:t>
            </a: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r>
              <a:rPr lang="en-US" sz="3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bảo</a:t>
            </a: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r>
              <a:rPr lang="en-US" sz="3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vệ</a:t>
            </a: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r>
              <a:rPr lang="en-US" sz="3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môi</a:t>
            </a: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r>
              <a:rPr lang="en-US" sz="3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trường</a:t>
            </a: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p>
        </p:txBody>
      </p:sp>
    </p:spTree>
    <p:extLst>
      <p:ext uri="{BB962C8B-B14F-4D97-AF65-F5344CB8AC3E}">
        <p14:creationId xmlns:p14="http://schemas.microsoft.com/office/powerpoint/2010/main" val="1685665098"/>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7" y="0"/>
            <a:ext cx="12128504" cy="8137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3" y="0"/>
            <a:ext cx="12141204" cy="8072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2777" y="-23459"/>
            <a:ext cx="12842876" cy="8127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023" y="-20301"/>
            <a:ext cx="12134854" cy="8092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496" y="-1"/>
            <a:ext cx="12255496" cy="8084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1749" y="-20301"/>
            <a:ext cx="12220572" cy="809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3502" y="-20302"/>
            <a:ext cx="12157075" cy="8160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528" y="0"/>
            <a:ext cx="12220571" cy="81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8419" y="-3158"/>
            <a:ext cx="12290418" cy="8081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5249" y="0"/>
            <a:ext cx="12303122" cy="8072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73097" y="-20301"/>
            <a:ext cx="12903196" cy="813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9620934"/>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2000"/>
                                        <p:tgtEl>
                                          <p:spTgt spid="3"/>
                                        </p:tgtEl>
                                      </p:cBhvr>
                                    </p:animEffect>
                                  </p:childTnLst>
                                </p:cTn>
                              </p:par>
                            </p:childTnLst>
                          </p:cTn>
                        </p:par>
                        <p:par>
                          <p:cTn id="8" fill="hold" nodeType="afterGroup">
                            <p:stCondLst>
                              <p:cond delay="2000"/>
                            </p:stCondLst>
                            <p:childTnLst>
                              <p:par>
                                <p:cTn id="9" presetID="2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2000"/>
                                        <p:tgtEl>
                                          <p:spTgt spid="2"/>
                                        </p:tgtEl>
                                      </p:cBhvr>
                                    </p:animEffect>
                                  </p:childTnLst>
                                </p:cTn>
                              </p:par>
                            </p:childTnLst>
                          </p:cTn>
                        </p:par>
                        <p:par>
                          <p:cTn id="12" fill="hold" nodeType="afterGroup">
                            <p:stCondLst>
                              <p:cond delay="4000"/>
                            </p:stCondLst>
                            <p:childTnLst>
                              <p:par>
                                <p:cTn id="13" presetID="42"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000"/>
                                        <p:tgtEl>
                                          <p:spTgt spid="11"/>
                                        </p:tgtEl>
                                      </p:cBhvr>
                                    </p:animEffect>
                                    <p:anim calcmode="lin" valueType="num">
                                      <p:cBhvr>
                                        <p:cTn id="16" dur="2000" fill="hold"/>
                                        <p:tgtEl>
                                          <p:spTgt spid="11"/>
                                        </p:tgtEl>
                                        <p:attrNameLst>
                                          <p:attrName>ppt_x</p:attrName>
                                        </p:attrNameLst>
                                      </p:cBhvr>
                                      <p:tavLst>
                                        <p:tav tm="0">
                                          <p:val>
                                            <p:strVal val="#ppt_x"/>
                                          </p:val>
                                        </p:tav>
                                        <p:tav tm="100000">
                                          <p:val>
                                            <p:strVal val="#ppt_x"/>
                                          </p:val>
                                        </p:tav>
                                      </p:tavLst>
                                    </p:anim>
                                    <p:anim calcmode="lin" valueType="num">
                                      <p:cBhvr>
                                        <p:cTn id="17" dur="2000" fill="hold"/>
                                        <p:tgtEl>
                                          <p:spTgt spid="11"/>
                                        </p:tgtEl>
                                        <p:attrNameLst>
                                          <p:attrName>ppt_y</p:attrName>
                                        </p:attrNameLst>
                                      </p:cBhvr>
                                      <p:tavLst>
                                        <p:tav tm="0">
                                          <p:val>
                                            <p:strVal val="#ppt_y+.1"/>
                                          </p:val>
                                        </p:tav>
                                        <p:tav tm="100000">
                                          <p:val>
                                            <p:strVal val="#ppt_y"/>
                                          </p:val>
                                        </p:tav>
                                      </p:tavLst>
                                    </p:anim>
                                  </p:childTnLst>
                                </p:cTn>
                              </p:par>
                            </p:childTnLst>
                          </p:cTn>
                        </p:par>
                        <p:par>
                          <p:cTn id="18" fill="hold" nodeType="afterGroup">
                            <p:stCondLst>
                              <p:cond delay="6000"/>
                            </p:stCondLst>
                            <p:childTnLst>
                              <p:par>
                                <p:cTn id="19" presetID="6"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ircle(in)">
                                      <p:cBhvr>
                                        <p:cTn id="21" dur="2000"/>
                                        <p:tgtEl>
                                          <p:spTgt spid="10"/>
                                        </p:tgtEl>
                                      </p:cBhvr>
                                    </p:animEffect>
                                  </p:childTnLst>
                                </p:cTn>
                              </p:par>
                            </p:childTnLst>
                          </p:cTn>
                        </p:par>
                        <p:par>
                          <p:cTn id="22" fill="hold" nodeType="afterGroup">
                            <p:stCondLst>
                              <p:cond delay="8000"/>
                            </p:stCondLst>
                            <p:childTnLst>
                              <p:par>
                                <p:cTn id="23" presetID="22" presetClass="entr" presetSubtype="4"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2000"/>
                                        <p:tgtEl>
                                          <p:spTgt spid="5"/>
                                        </p:tgtEl>
                                      </p:cBhvr>
                                    </p:animEffect>
                                  </p:childTnLst>
                                </p:cTn>
                              </p:par>
                            </p:childTnLst>
                          </p:cTn>
                        </p:par>
                        <p:par>
                          <p:cTn id="26" fill="hold" nodeType="afterGroup">
                            <p:stCondLst>
                              <p:cond delay="10000"/>
                            </p:stCondLst>
                            <p:childTnLst>
                              <p:par>
                                <p:cTn id="27" presetID="42" presetClass="entr" presetSubtype="0"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2000"/>
                                        <p:tgtEl>
                                          <p:spTgt spid="12"/>
                                        </p:tgtEl>
                                      </p:cBhvr>
                                    </p:animEffect>
                                    <p:anim calcmode="lin" valueType="num">
                                      <p:cBhvr>
                                        <p:cTn id="30" dur="2000" fill="hold"/>
                                        <p:tgtEl>
                                          <p:spTgt spid="12"/>
                                        </p:tgtEl>
                                        <p:attrNameLst>
                                          <p:attrName>ppt_x</p:attrName>
                                        </p:attrNameLst>
                                      </p:cBhvr>
                                      <p:tavLst>
                                        <p:tav tm="0">
                                          <p:val>
                                            <p:strVal val="#ppt_x"/>
                                          </p:val>
                                        </p:tav>
                                        <p:tav tm="100000">
                                          <p:val>
                                            <p:strVal val="#ppt_x"/>
                                          </p:val>
                                        </p:tav>
                                      </p:tavLst>
                                    </p:anim>
                                    <p:anim calcmode="lin" valueType="num">
                                      <p:cBhvr>
                                        <p:cTn id="31" dur="2000" fill="hold"/>
                                        <p:tgtEl>
                                          <p:spTgt spid="12"/>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12000"/>
                            </p:stCondLst>
                            <p:childTnLst>
                              <p:par>
                                <p:cTn id="33" presetID="21" presetClass="entr" presetSubtype="1"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heel(1)">
                                      <p:cBhvr>
                                        <p:cTn id="35" dur="2000"/>
                                        <p:tgtEl>
                                          <p:spTgt spid="8"/>
                                        </p:tgtEl>
                                      </p:cBhvr>
                                    </p:animEffect>
                                  </p:childTnLst>
                                </p:cTn>
                              </p:par>
                            </p:childTnLst>
                          </p:cTn>
                        </p:par>
                        <p:par>
                          <p:cTn id="36" fill="hold" nodeType="afterGroup">
                            <p:stCondLst>
                              <p:cond delay="14000"/>
                            </p:stCondLst>
                            <p:childTnLst>
                              <p:par>
                                <p:cTn id="37" presetID="42" presetClass="entr" presetSubtype="0"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2000"/>
                                        <p:tgtEl>
                                          <p:spTgt spid="7"/>
                                        </p:tgtEl>
                                      </p:cBhvr>
                                    </p:animEffect>
                                    <p:anim calcmode="lin" valueType="num">
                                      <p:cBhvr>
                                        <p:cTn id="40" dur="2000" fill="hold"/>
                                        <p:tgtEl>
                                          <p:spTgt spid="7"/>
                                        </p:tgtEl>
                                        <p:attrNameLst>
                                          <p:attrName>ppt_x</p:attrName>
                                        </p:attrNameLst>
                                      </p:cBhvr>
                                      <p:tavLst>
                                        <p:tav tm="0">
                                          <p:val>
                                            <p:strVal val="#ppt_x"/>
                                          </p:val>
                                        </p:tav>
                                        <p:tav tm="100000">
                                          <p:val>
                                            <p:strVal val="#ppt_x"/>
                                          </p:val>
                                        </p:tav>
                                      </p:tavLst>
                                    </p:anim>
                                    <p:anim calcmode="lin" valueType="num">
                                      <p:cBhvr>
                                        <p:cTn id="41" dur="2000" fill="hold"/>
                                        <p:tgtEl>
                                          <p:spTgt spid="7"/>
                                        </p:tgtEl>
                                        <p:attrNameLst>
                                          <p:attrName>ppt_y</p:attrName>
                                        </p:attrNameLst>
                                      </p:cBhvr>
                                      <p:tavLst>
                                        <p:tav tm="0">
                                          <p:val>
                                            <p:strVal val="#ppt_y+.1"/>
                                          </p:val>
                                        </p:tav>
                                        <p:tav tm="100000">
                                          <p:val>
                                            <p:strVal val="#ppt_y"/>
                                          </p:val>
                                        </p:tav>
                                      </p:tavLst>
                                    </p:anim>
                                  </p:childTnLst>
                                </p:cTn>
                              </p:par>
                            </p:childTnLst>
                          </p:cTn>
                        </p:par>
                        <p:par>
                          <p:cTn id="42" fill="hold" nodeType="afterGroup">
                            <p:stCondLst>
                              <p:cond delay="16000"/>
                            </p:stCondLst>
                            <p:childTnLst>
                              <p:par>
                                <p:cTn id="43" presetID="6" presetClass="entr" presetSubtype="16"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circle(in)">
                                      <p:cBhvr>
                                        <p:cTn id="45" dur="2000"/>
                                        <p:tgtEl>
                                          <p:spTgt spid="9"/>
                                        </p:tgtEl>
                                      </p:cBhvr>
                                    </p:animEffect>
                                  </p:childTnLst>
                                </p:cTn>
                              </p:par>
                            </p:childTnLst>
                          </p:cTn>
                        </p:par>
                        <p:par>
                          <p:cTn id="46" fill="hold" nodeType="afterGroup">
                            <p:stCondLst>
                              <p:cond delay="18000"/>
                            </p:stCondLst>
                            <p:childTnLst>
                              <p:par>
                                <p:cTn id="47" presetID="6"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circle(in)">
                                      <p:cBhvr>
                                        <p:cTn id="49" dur="2000"/>
                                        <p:tgtEl>
                                          <p:spTgt spid="4"/>
                                        </p:tgtEl>
                                      </p:cBhvr>
                                    </p:animEffect>
                                  </p:childTnLst>
                                </p:cTn>
                              </p:par>
                            </p:childTnLst>
                          </p:cTn>
                        </p:par>
                        <p:par>
                          <p:cTn id="50" fill="hold" nodeType="afterGroup">
                            <p:stCondLst>
                              <p:cond delay="20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2000" fill="hold"/>
                                        <p:tgtEl>
                                          <p:spTgt spid="6"/>
                                        </p:tgtEl>
                                        <p:attrNameLst>
                                          <p:attrName>ppt_w</p:attrName>
                                        </p:attrNameLst>
                                      </p:cBhvr>
                                      <p:tavLst>
                                        <p:tav tm="0">
                                          <p:val>
                                            <p:fltVal val="0"/>
                                          </p:val>
                                        </p:tav>
                                        <p:tav tm="100000">
                                          <p:val>
                                            <p:strVal val="#ppt_w"/>
                                          </p:val>
                                        </p:tav>
                                      </p:tavLst>
                                    </p:anim>
                                    <p:anim calcmode="lin" valueType="num">
                                      <p:cBhvr>
                                        <p:cTn id="54" dur="2000" fill="hold"/>
                                        <p:tgtEl>
                                          <p:spTgt spid="6"/>
                                        </p:tgtEl>
                                        <p:attrNameLst>
                                          <p:attrName>ppt_h</p:attrName>
                                        </p:attrNameLst>
                                      </p:cBhvr>
                                      <p:tavLst>
                                        <p:tav tm="0">
                                          <p:val>
                                            <p:fltVal val="0"/>
                                          </p:val>
                                        </p:tav>
                                        <p:tav tm="100000">
                                          <p:val>
                                            <p:strVal val="#ppt_h"/>
                                          </p:val>
                                        </p:tav>
                                      </p:tavLst>
                                    </p:anim>
                                    <p:anim calcmode="lin" valueType="num">
                                      <p:cBhvr>
                                        <p:cTn id="55" dur="2000" fill="hold"/>
                                        <p:tgtEl>
                                          <p:spTgt spid="6"/>
                                        </p:tgtEl>
                                        <p:attrNameLst>
                                          <p:attrName>style.rotation</p:attrName>
                                        </p:attrNameLst>
                                      </p:cBhvr>
                                      <p:tavLst>
                                        <p:tav tm="0">
                                          <p:val>
                                            <p:fltVal val="90"/>
                                          </p:val>
                                        </p:tav>
                                        <p:tav tm="100000">
                                          <p:val>
                                            <p:fltVal val="0"/>
                                          </p:val>
                                        </p:tav>
                                      </p:tavLst>
                                    </p:anim>
                                    <p:animEffect transition="in" filter="fade">
                                      <p:cBhvr>
                                        <p:cTn id="5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Users\bill\Desktop\tải xuống.jpg"/>
          <p:cNvPicPr>
            <a:picLocks noGrp="1" noChangeAspect="1" noChangeArrowheads="1"/>
          </p:cNvPicPr>
          <p:nvPr>
            <p:ph idx="1"/>
          </p:nvPr>
        </p:nvPicPr>
        <p:blipFill>
          <a:blip>
            <a:extLst>
              <a:ext uri="{28A0092B-C50C-407E-A947-70E740481C1C}">
                <a14:useLocalDpi xmlns:a14="http://schemas.microsoft.com/office/drawing/2010/main" val="0"/>
              </a:ext>
            </a:extLst>
          </a:blip>
          <a:srcRect/>
          <a:stretch>
            <a:fillRect/>
          </a:stretch>
        </p:blipFill>
        <p:spPr>
          <a:xfrm>
            <a:off x="0" y="1584153"/>
            <a:ext cx="12192000" cy="5257800"/>
          </a:xfrm>
        </p:spPr>
      </p:pic>
      <p:sp>
        <p:nvSpPr>
          <p:cNvPr id="3" name="Down Arrow 2"/>
          <p:cNvSpPr/>
          <p:nvPr/>
        </p:nvSpPr>
        <p:spPr>
          <a:xfrm>
            <a:off x="1600200" y="0"/>
            <a:ext cx="8991600" cy="205740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Hãy</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làm</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hàng</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ngày</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để</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có</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một</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hành</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tinh</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xanh</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tươi</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7" name="WordArt 4"/>
          <p:cNvSpPr>
            <a:spLocks noChangeArrowheads="1" noChangeShapeType="1" noTextEdit="1"/>
          </p:cNvSpPr>
          <p:nvPr/>
        </p:nvSpPr>
        <p:spPr bwMode="auto">
          <a:xfrm>
            <a:off x="1524000" y="2590800"/>
            <a:ext cx="9144000" cy="10477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1" hangingPunct="1">
              <a:defRPr/>
            </a:pPr>
            <a:endParaRPr lang="en-US" sz="71400" b="1" kern="1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latin typeface="Times New Roman"/>
              <a:cs typeface="Times New Roman"/>
            </a:endParaRPr>
          </a:p>
        </p:txBody>
      </p:sp>
      <p:pic>
        <p:nvPicPr>
          <p:cNvPr id="8" name="Picture 2" descr="Primula_Sinen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42" y="-48126"/>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WordArt 4"/>
          <p:cNvSpPr>
            <a:spLocks noChangeArrowheads="1" noChangeShapeType="1" noTextEdit="1"/>
          </p:cNvSpPr>
          <p:nvPr/>
        </p:nvSpPr>
        <p:spPr bwMode="auto">
          <a:xfrm>
            <a:off x="1524000" y="2470484"/>
            <a:ext cx="9131300" cy="1241093"/>
          </a:xfrm>
          <a:prstGeom prst="rect">
            <a:avLst/>
          </a:prstGeom>
          <a:noFill/>
          <a:ln>
            <a:noFill/>
          </a:ln>
        </p:spPr>
        <p:style>
          <a:lnRef idx="0">
            <a:scrgbClr r="0" g="0" b="0"/>
          </a:lnRef>
          <a:fillRef idx="0">
            <a:scrgbClr r="0" g="0" b="0"/>
          </a:fillRef>
          <a:effectRef idx="0">
            <a:scrgbClr r="0" g="0" b="0"/>
          </a:effectRef>
          <a:fontRef idx="minor">
            <a:schemeClr val="accent3"/>
          </a:fontRef>
        </p:style>
        <p:txBody>
          <a:bodyPr wrap="none" fromWordArt="1">
            <a:prstTxWarp prst="textPlain">
              <a:avLst>
                <a:gd name="adj" fmla="val 50000"/>
              </a:avLst>
            </a:prstTxWarp>
          </a:bodyPr>
          <a:lstStyle/>
          <a:p>
            <a:pPr algn="ctr"/>
            <a:r>
              <a:rPr lang="en-US" sz="9600" b="1" kern="10"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Bye and see you again</a:t>
            </a:r>
          </a:p>
        </p:txBody>
      </p:sp>
    </p:spTree>
    <p:extLst>
      <p:ext uri="{BB962C8B-B14F-4D97-AF65-F5344CB8AC3E}">
        <p14:creationId xmlns:p14="http://schemas.microsoft.com/office/powerpoint/2010/main" val="20366530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A1D3D23-1D22-4039-8A0D-73DD8FC1FC27}"/>
              </a:ext>
            </a:extLst>
          </p:cNvPr>
          <p:cNvSpPr txBox="1"/>
          <p:nvPr/>
        </p:nvSpPr>
        <p:spPr>
          <a:xfrm>
            <a:off x="152401" y="249390"/>
            <a:ext cx="11928764" cy="6186309"/>
          </a:xfrm>
          <a:prstGeom prst="rect">
            <a:avLst/>
          </a:prstGeom>
          <a:noFill/>
        </p:spPr>
        <p:txBody>
          <a:bodyPr wrap="square">
            <a:spAutoFit/>
          </a:bodyPr>
          <a:lstStyle/>
          <a:p>
            <a:pPr algn="just"/>
            <a:r>
              <a:rPr lang="en-US" sz="6600" b="0" i="0" dirty="0">
                <a:solidFill>
                  <a:srgbClr val="333333"/>
                </a:solidFill>
                <a:effectLst/>
                <a:latin typeface="Times New Roman" panose="02020603050405020304" pitchFamily="18" charset="0"/>
                <a:cs typeface="Times New Roman" panose="02020603050405020304" pitchFamily="18" charset="0"/>
              </a:rPr>
              <a:t>	</a:t>
            </a:r>
            <a:r>
              <a:rPr lang="vi-VN" sz="6600" b="0" i="0" dirty="0">
                <a:solidFill>
                  <a:srgbClr val="333333"/>
                </a:solidFill>
                <a:effectLst/>
                <a:latin typeface="Times New Roman" panose="02020603050405020304" pitchFamily="18" charset="0"/>
                <a:cs typeface="Times New Roman" panose="02020603050405020304" pitchFamily="18" charset="0"/>
              </a:rPr>
              <a:t>Lực ma sát trượt cũng xuất hiện khi bóp phanh xe đạp. Lúc này lực xuất hiện do má phanh ép sát v</a:t>
            </a:r>
            <a:r>
              <a:rPr lang="en-US" sz="6600" dirty="0" err="1">
                <a:solidFill>
                  <a:srgbClr val="333333"/>
                </a:solidFill>
                <a:latin typeface="Times New Roman" panose="02020603050405020304" pitchFamily="18" charset="0"/>
                <a:cs typeface="Times New Roman" panose="02020603050405020304" pitchFamily="18" charset="0"/>
              </a:rPr>
              <a:t>ào</a:t>
            </a:r>
            <a:r>
              <a:rPr lang="vi-VN" sz="6600" b="0" i="0" dirty="0">
                <a:solidFill>
                  <a:srgbClr val="333333"/>
                </a:solidFill>
                <a:effectLst/>
                <a:latin typeface="Times New Roman" panose="02020603050405020304" pitchFamily="18" charset="0"/>
                <a:cs typeface="Times New Roman" panose="02020603050405020304" pitchFamily="18" charset="0"/>
              </a:rPr>
              <a:t> vành xe, cản trở chuyển động của bánh xe và làm xe nhanh chóng dừng lại.</a:t>
            </a:r>
            <a:endParaRPr lang="en-US" sz="6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8360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l="10435" r="10574"/>
          <a:stretch>
            <a:fillRect/>
          </a:stretch>
        </p:blipFill>
        <p:spPr bwMode="auto">
          <a:xfrm>
            <a:off x="0" y="0"/>
            <a:ext cx="12192000" cy="7026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
          <p:cNvSpPr>
            <a:spLocks noChangeArrowheads="1"/>
          </p:cNvSpPr>
          <p:nvPr/>
        </p:nvSpPr>
        <p:spPr bwMode="auto">
          <a:xfrm>
            <a:off x="2497538" y="2168434"/>
            <a:ext cx="7246962" cy="1005839"/>
          </a:xfrm>
          <a:prstGeom prst="rect">
            <a:avLst/>
          </a:prstGeom>
          <a:noFill/>
          <a:ln>
            <a:noFill/>
          </a:ln>
        </p:spPr>
        <p:style>
          <a:lnRef idx="0">
            <a:scrgbClr r="0" g="0" b="0"/>
          </a:lnRef>
          <a:fillRef idx="0">
            <a:scrgbClr r="0" g="0" b="0"/>
          </a:fillRef>
          <a:effectRef idx="0">
            <a:scrgbClr r="0" g="0" b="0"/>
          </a:effectRef>
          <a:fontRef idx="minor">
            <a:schemeClr val="accent2"/>
          </a:fontRef>
        </p:style>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vi-VN" altLang="en-US" sz="6600" b="1" dirty="0">
                <a:ln w="6600">
                  <a:solidFill>
                    <a:schemeClr val="accent2"/>
                  </a:solidFill>
                  <a:prstDash val="solid"/>
                </a:ln>
                <a:solidFill>
                  <a:srgbClr val="FFFFFF"/>
                </a:solidFill>
                <a:effectLst>
                  <a:outerShdw dist="38100" dir="2700000" algn="tl" rotWithShape="0">
                    <a:schemeClr val="accent2"/>
                  </a:outerShdw>
                </a:effectLst>
                <a:latin typeface="+mj-lt"/>
              </a:rPr>
              <a:t>TIẾT</a:t>
            </a:r>
            <a:r>
              <a:rPr lang="en-US" altLang="en-US" sz="66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91</a:t>
            </a:r>
          </a:p>
        </p:txBody>
      </p:sp>
      <p:sp>
        <p:nvSpPr>
          <p:cNvPr id="6" name="Rectangle 5"/>
          <p:cNvSpPr/>
          <p:nvPr/>
        </p:nvSpPr>
        <p:spPr>
          <a:xfrm>
            <a:off x="26117" y="3213462"/>
            <a:ext cx="12165883" cy="1446550"/>
          </a:xfrm>
          <a:prstGeom prst="rect">
            <a:avLst/>
          </a:prstGeom>
          <a:noFill/>
          <a:ln>
            <a:noFill/>
          </a:ln>
        </p:spPr>
        <p:style>
          <a:lnRef idx="0">
            <a:scrgbClr r="0" g="0" b="0"/>
          </a:lnRef>
          <a:fillRef idx="0">
            <a:scrgbClr r="0" g="0" b="0"/>
          </a:fillRef>
          <a:effectRef idx="0">
            <a:scrgbClr r="0" g="0" b="0"/>
          </a:effectRef>
          <a:fontRef idx="minor">
            <a:schemeClr val="accent2"/>
          </a:fontRef>
        </p:style>
        <p:txBody>
          <a:bodyPr wrap="square" lIns="91440" tIns="45720" rIns="91440" bIns="45720">
            <a:spAutoFit/>
          </a:bodyPr>
          <a:lstStyle/>
          <a:p>
            <a:pPr lvl="0" algn="ctr"/>
            <a:r>
              <a:rPr lang="en-US" sz="8800" b="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BÀI 28</a:t>
            </a:r>
            <a:r>
              <a:rPr lang="vi-VN" sz="8800" b="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r>
              <a:rPr lang="en-US" sz="88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LỰC MA SÁT</a:t>
            </a:r>
          </a:p>
        </p:txBody>
      </p:sp>
    </p:spTree>
    <p:extLst>
      <p:ext uri="{BB962C8B-B14F-4D97-AF65-F5344CB8AC3E}">
        <p14:creationId xmlns:p14="http://schemas.microsoft.com/office/powerpoint/2010/main" val="1603916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757007C4-5307-48A4-B56D-47FEF3A50A26}"/>
              </a:ext>
            </a:extLst>
          </p:cNvPr>
          <p:cNvSpPr txBox="1"/>
          <p:nvPr/>
        </p:nvSpPr>
        <p:spPr>
          <a:xfrm>
            <a:off x="110837" y="1124594"/>
            <a:ext cx="11942618" cy="4154984"/>
          </a:xfrm>
          <a:prstGeom prst="rect">
            <a:avLst/>
          </a:prstGeom>
          <a:noFill/>
        </p:spPr>
        <p:txBody>
          <a:bodyPr wrap="square">
            <a:spAutoFit/>
          </a:bodyPr>
          <a:lstStyle/>
          <a:p>
            <a:pPr algn="just"/>
            <a:r>
              <a:rPr lang="nl-NL" sz="8800" dirty="0">
                <a:solidFill>
                  <a:srgbClr val="000000"/>
                </a:solidFill>
                <a:effectLst/>
                <a:latin typeface="Times New Roman" panose="02020603050405020304" pitchFamily="18" charset="0"/>
                <a:ea typeface="Calibri" panose="020F0502020204030204" pitchFamily="34" charset="0"/>
              </a:rPr>
              <a:t>	Học xong tiết này chúng ta biết: Khảo sát được lực cản của nước</a:t>
            </a:r>
            <a:endParaRPr lang="en-US" sz="8800" dirty="0"/>
          </a:p>
        </p:txBody>
      </p:sp>
    </p:spTree>
    <p:extLst>
      <p:ext uri="{BB962C8B-B14F-4D97-AF65-F5344CB8AC3E}">
        <p14:creationId xmlns:p14="http://schemas.microsoft.com/office/powerpoint/2010/main" val="26133003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186F958-41A6-43DA-A92D-CDF8EA620AEC}"/>
              </a:ext>
            </a:extLst>
          </p:cNvPr>
          <p:cNvSpPr txBox="1"/>
          <p:nvPr/>
        </p:nvSpPr>
        <p:spPr>
          <a:xfrm>
            <a:off x="41562" y="196426"/>
            <a:ext cx="6054438" cy="6001643"/>
          </a:xfrm>
          <a:prstGeom prst="rect">
            <a:avLst/>
          </a:prstGeom>
          <a:noFill/>
        </p:spPr>
        <p:txBody>
          <a:bodyPr wrap="square">
            <a:spAutoFit/>
          </a:bodyPr>
          <a:lstStyle/>
          <a:p>
            <a:pPr algn="just"/>
            <a:r>
              <a:rPr lang="vi-VN" sz="4800" b="1" i="0" dirty="0">
                <a:solidFill>
                  <a:srgbClr val="FF0000"/>
                </a:solidFill>
                <a:effectLst/>
                <a:latin typeface="Times New Roman" panose="02020603050405020304" pitchFamily="18" charset="0"/>
                <a:cs typeface="Times New Roman" panose="02020603050405020304" pitchFamily="18" charset="0"/>
              </a:rPr>
              <a:t>V. Lực cản của nước</a:t>
            </a:r>
          </a:p>
          <a:p>
            <a:pPr algn="just"/>
            <a:r>
              <a:rPr lang="en-US" sz="4800" b="0" i="0" dirty="0">
                <a:solidFill>
                  <a:srgbClr val="333333"/>
                </a:solidFill>
                <a:effectLst/>
                <a:latin typeface="Times New Roman" panose="02020603050405020304" pitchFamily="18" charset="0"/>
                <a:cs typeface="Times New Roman" panose="02020603050405020304" pitchFamily="18" charset="0"/>
              </a:rPr>
              <a:t>	</a:t>
            </a:r>
            <a:r>
              <a:rPr lang="vi-VN" sz="4800" b="0" i="0" dirty="0">
                <a:solidFill>
                  <a:srgbClr val="333333"/>
                </a:solidFill>
                <a:effectLst/>
                <a:latin typeface="Times New Roman" panose="02020603050405020304" pitchFamily="18" charset="0"/>
                <a:cs typeface="Times New Roman" panose="02020603050405020304" pitchFamily="18" charset="0"/>
              </a:rPr>
              <a:t>Lực ma sát không chỉ xuất hiện khi các vật tiếp xúc với nhau mà cả khi chúng chuyển động </a:t>
            </a:r>
            <a:r>
              <a:rPr lang="vi-VN" sz="4800" b="1" i="0" dirty="0">
                <a:solidFill>
                  <a:srgbClr val="333333"/>
                </a:solidFill>
                <a:effectLst/>
                <a:latin typeface="Times New Roman" panose="02020603050405020304" pitchFamily="18" charset="0"/>
                <a:cs typeface="Times New Roman" panose="02020603050405020304" pitchFamily="18" charset="0"/>
              </a:rPr>
              <a:t>trong nước </a:t>
            </a:r>
            <a:r>
              <a:rPr lang="vi-VN" sz="4800" b="0" i="0" dirty="0">
                <a:solidFill>
                  <a:srgbClr val="333333"/>
                </a:solidFill>
                <a:effectLst/>
                <a:latin typeface="Times New Roman" panose="02020603050405020304" pitchFamily="18" charset="0"/>
                <a:cs typeface="Times New Roman" panose="02020603050405020304" pitchFamily="18" charset="0"/>
              </a:rPr>
              <a:t>hay </a:t>
            </a:r>
            <a:r>
              <a:rPr lang="vi-VN" sz="4800" b="1" i="0" dirty="0">
                <a:solidFill>
                  <a:srgbClr val="333333"/>
                </a:solidFill>
                <a:effectLst/>
                <a:latin typeface="Times New Roman" panose="02020603050405020304" pitchFamily="18" charset="0"/>
                <a:cs typeface="Times New Roman" panose="02020603050405020304" pitchFamily="18" charset="0"/>
              </a:rPr>
              <a:t>trong không khí</a:t>
            </a:r>
            <a:r>
              <a:rPr lang="vi-VN" sz="4800" b="0" i="0" dirty="0">
                <a:solidFill>
                  <a:srgbClr val="333333"/>
                </a:solidFill>
                <a:effectLst/>
                <a:latin typeface="Times New Roman" panose="02020603050405020304" pitchFamily="18" charset="0"/>
                <a:cs typeface="Times New Roman" panose="02020603050405020304" pitchFamily="18" charset="0"/>
              </a:rPr>
              <a:t>.</a:t>
            </a:r>
          </a:p>
        </p:txBody>
      </p:sp>
      <p:pic>
        <p:nvPicPr>
          <p:cNvPr id="10242" name="Picture 2">
            <a:extLst>
              <a:ext uri="{FF2B5EF4-FFF2-40B4-BE49-F238E27FC236}">
                <a16:creationId xmlns:a16="http://schemas.microsoft.com/office/drawing/2014/main" xmlns="" id="{E730C956-B077-4C53-9F2B-A96ED06DB7FD}"/>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0"/>
            <a:ext cx="6096000" cy="6772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782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10242"/>
                                        </p:tgtEl>
                                        <p:attrNameLst>
                                          <p:attrName>style.visibility</p:attrName>
                                        </p:attrNameLst>
                                      </p:cBhvr>
                                      <p:to>
                                        <p:strVal val="visible"/>
                                      </p:to>
                                    </p:set>
                                    <p:animEffect transition="in" filter="circle(in)">
                                      <p:cBhvr>
                                        <p:cTn id="10" dur="2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79C967D-1CCD-4F20-B2BE-54304B480741}"/>
              </a:ext>
            </a:extLst>
          </p:cNvPr>
          <p:cNvSpPr txBox="1"/>
          <p:nvPr/>
        </p:nvSpPr>
        <p:spPr>
          <a:xfrm>
            <a:off x="41563" y="55420"/>
            <a:ext cx="5583381" cy="6740307"/>
          </a:xfrm>
          <a:prstGeom prst="rect">
            <a:avLst/>
          </a:prstGeom>
          <a:noFill/>
        </p:spPr>
        <p:txBody>
          <a:bodyPr wrap="square">
            <a:spAutoFit/>
          </a:bodyPr>
          <a:lstStyle/>
          <a:p>
            <a:pPr algn="just"/>
            <a:r>
              <a:rPr lang="en-US" sz="5400" b="0" i="0" dirty="0">
                <a:solidFill>
                  <a:srgbClr val="333333"/>
                </a:solidFill>
                <a:effectLst/>
                <a:latin typeface="Times New Roman" panose="02020603050405020304" pitchFamily="18" charset="0"/>
                <a:cs typeface="Times New Roman" panose="02020603050405020304" pitchFamily="18" charset="0"/>
              </a:rPr>
              <a:t>	</a:t>
            </a:r>
            <a:r>
              <a:rPr lang="vi-VN" sz="5400" b="0" i="0" dirty="0">
                <a:solidFill>
                  <a:srgbClr val="333333"/>
                </a:solidFill>
                <a:effectLst/>
                <a:latin typeface="Times New Roman" panose="02020603050405020304" pitchFamily="18" charset="0"/>
                <a:cs typeface="Times New Roman" panose="02020603050405020304" pitchFamily="18" charset="0"/>
              </a:rPr>
              <a:t>Vật chuyển động trong nước sẽ bị nước cản trở. Ta có thể cảm nhận được lực cản này rõ khi học bơi hay quạt tay trong nước.</a:t>
            </a:r>
            <a:endParaRPr lang="en-US" sz="5400" dirty="0">
              <a:latin typeface="Times New Roman" panose="02020603050405020304" pitchFamily="18" charset="0"/>
              <a:cs typeface="Times New Roman" panose="02020603050405020304" pitchFamily="18" charset="0"/>
            </a:endParaRPr>
          </a:p>
        </p:txBody>
      </p:sp>
      <p:pic>
        <p:nvPicPr>
          <p:cNvPr id="11266" name="Picture 2">
            <a:extLst>
              <a:ext uri="{FF2B5EF4-FFF2-40B4-BE49-F238E27FC236}">
                <a16:creationId xmlns:a16="http://schemas.microsoft.com/office/drawing/2014/main" xmlns="" id="{0C7FCB85-D43E-4BA0-864A-B39825B539F1}"/>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624944" y="2161309"/>
            <a:ext cx="6525491" cy="4578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072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266"/>
                                        </p:tgtEl>
                                        <p:attrNameLst>
                                          <p:attrName>style.visibility</p:attrName>
                                        </p:attrNameLst>
                                      </p:cBhvr>
                                      <p:to>
                                        <p:strVal val="visible"/>
                                      </p:to>
                                    </p:set>
                                    <p:animEffect transition="in" filter="circle(in)">
                                      <p:cBhvr>
                                        <p:cTn id="12" dur="2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1E46B92F-B862-4517-8AC2-83B9AE22A217}"/>
              </a:ext>
            </a:extLst>
          </p:cNvPr>
          <p:cNvSpPr txBox="1"/>
          <p:nvPr/>
        </p:nvSpPr>
        <p:spPr>
          <a:xfrm>
            <a:off x="0" y="512623"/>
            <a:ext cx="12192000" cy="5632311"/>
          </a:xfrm>
          <a:prstGeom prst="rect">
            <a:avLst/>
          </a:prstGeom>
          <a:noFill/>
        </p:spPr>
        <p:txBody>
          <a:bodyPr wrap="square">
            <a:spAutoFit/>
          </a:bodyPr>
          <a:lstStyle/>
          <a:p>
            <a:pPr marL="0" marR="0" algn="just">
              <a:spcBef>
                <a:spcPts val="0"/>
              </a:spcBef>
              <a:spcAft>
                <a:spcPts val="0"/>
              </a:spcAft>
            </a:pPr>
            <a:r>
              <a:rPr lang="en-US" altLang="en-US" sz="6000" b="1" i="1" dirty="0">
                <a:ln w="0"/>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sym typeface="Wingdings" pitchFamily="2" charset="2"/>
              </a:rPr>
              <a:t> </a:t>
            </a:r>
            <a:r>
              <a:rPr lang="en-US" sz="6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Khi </a:t>
            </a:r>
            <a:r>
              <a:rPr lang="en-US" sz="6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chuyển</a:t>
            </a:r>
            <a:r>
              <a:rPr lang="en-US" sz="6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6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6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6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6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chịu</a:t>
            </a:r>
            <a:r>
              <a:rPr lang="en-US" sz="6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lực</a:t>
            </a:r>
            <a:r>
              <a:rPr lang="en-US" sz="6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cản</a:t>
            </a:r>
            <a:r>
              <a:rPr lang="en-US" sz="6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mạnh</a:t>
            </a:r>
            <a:r>
              <a:rPr lang="en-US" sz="6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hơn</a:t>
            </a:r>
            <a:r>
              <a:rPr lang="en-US" sz="6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6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6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khí</a:t>
            </a:r>
            <a:r>
              <a:rPr lang="en-US" sz="6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6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6000" dirty="0">
                <a:solidFill>
                  <a:srgbClr val="FF0000"/>
                </a:solidFill>
                <a:effectLst/>
                <a:latin typeface="Times New Roman" panose="02020603050405020304" pitchFamily="18" charset="0"/>
                <a:ea typeface="Calibri" panose="020F0502020204030204" pitchFamily="34" charset="0"/>
              </a:rPr>
              <a:t>- </a:t>
            </a:r>
            <a:r>
              <a:rPr lang="en-US" sz="6000" b="1" dirty="0" err="1">
                <a:solidFill>
                  <a:srgbClr val="FF0000"/>
                </a:solidFill>
                <a:effectLst/>
                <a:latin typeface="Times New Roman" panose="02020603050405020304" pitchFamily="18" charset="0"/>
                <a:ea typeface="Calibri" panose="020F0502020204030204" pitchFamily="34" charset="0"/>
              </a:rPr>
              <a:t>Ví</a:t>
            </a:r>
            <a:r>
              <a:rPr lang="en-US" sz="6000" b="1" dirty="0">
                <a:solidFill>
                  <a:srgbClr val="FF0000"/>
                </a:solidFill>
                <a:effectLst/>
                <a:latin typeface="Times New Roman" panose="02020603050405020304" pitchFamily="18" charset="0"/>
                <a:ea typeface="Calibri" panose="020F0502020204030204" pitchFamily="34" charset="0"/>
              </a:rPr>
              <a:t> </a:t>
            </a:r>
            <a:r>
              <a:rPr lang="en-US" sz="6000" b="1" dirty="0" err="1">
                <a:solidFill>
                  <a:srgbClr val="FF0000"/>
                </a:solidFill>
                <a:effectLst/>
                <a:latin typeface="Times New Roman" panose="02020603050405020304" pitchFamily="18" charset="0"/>
                <a:ea typeface="Calibri" panose="020F0502020204030204" pitchFamily="34" charset="0"/>
              </a:rPr>
              <a:t>dụ</a:t>
            </a:r>
            <a:r>
              <a:rPr lang="en-US" sz="6000" b="1" dirty="0">
                <a:solidFill>
                  <a:srgbClr val="FF0000"/>
                </a:solidFill>
                <a:effectLst/>
                <a:latin typeface="Times New Roman" panose="02020603050405020304" pitchFamily="18" charset="0"/>
                <a:ea typeface="Calibri" panose="020F0502020204030204" pitchFamily="34" charset="0"/>
              </a:rPr>
              <a:t> </a:t>
            </a:r>
            <a:r>
              <a:rPr lang="en-US" sz="6000" dirty="0" err="1">
                <a:solidFill>
                  <a:srgbClr val="FF0000"/>
                </a:solidFill>
                <a:effectLst/>
                <a:latin typeface="Times New Roman" panose="02020603050405020304" pitchFamily="18" charset="0"/>
                <a:ea typeface="Calibri" panose="020F0502020204030204" pitchFamily="34" charset="0"/>
              </a:rPr>
              <a:t>lực</a:t>
            </a:r>
            <a:r>
              <a:rPr lang="en-US" sz="6000" dirty="0">
                <a:solidFill>
                  <a:srgbClr val="FF0000"/>
                </a:solidFill>
                <a:effectLst/>
                <a:latin typeface="Times New Roman" panose="02020603050405020304" pitchFamily="18" charset="0"/>
                <a:ea typeface="Calibri" panose="020F0502020204030204" pitchFamily="34" charset="0"/>
              </a:rPr>
              <a:t> </a:t>
            </a:r>
            <a:r>
              <a:rPr lang="en-US" sz="6000" dirty="0" err="1">
                <a:solidFill>
                  <a:srgbClr val="FF0000"/>
                </a:solidFill>
                <a:effectLst/>
                <a:latin typeface="Times New Roman" panose="02020603050405020304" pitchFamily="18" charset="0"/>
                <a:ea typeface="Calibri" panose="020F0502020204030204" pitchFamily="34" charset="0"/>
              </a:rPr>
              <a:t>cản</a:t>
            </a:r>
            <a:r>
              <a:rPr lang="en-US" sz="6000" dirty="0">
                <a:solidFill>
                  <a:srgbClr val="FF0000"/>
                </a:solidFill>
                <a:effectLst/>
                <a:latin typeface="Times New Roman" panose="02020603050405020304" pitchFamily="18" charset="0"/>
                <a:ea typeface="Calibri" panose="020F0502020204030204" pitchFamily="34" charset="0"/>
              </a:rPr>
              <a:t> </a:t>
            </a:r>
            <a:r>
              <a:rPr lang="en-US" sz="6000" dirty="0" err="1">
                <a:solidFill>
                  <a:srgbClr val="FF0000"/>
                </a:solidFill>
                <a:effectLst/>
                <a:latin typeface="Times New Roman" panose="02020603050405020304" pitchFamily="18" charset="0"/>
                <a:ea typeface="Calibri" panose="020F0502020204030204" pitchFamily="34" charset="0"/>
              </a:rPr>
              <a:t>trong</a:t>
            </a:r>
            <a:r>
              <a:rPr lang="en-US" sz="6000" dirty="0">
                <a:solidFill>
                  <a:srgbClr val="FF0000"/>
                </a:solidFill>
                <a:effectLst/>
                <a:latin typeface="Times New Roman" panose="02020603050405020304" pitchFamily="18" charset="0"/>
                <a:ea typeface="Calibri" panose="020F0502020204030204" pitchFamily="34" charset="0"/>
              </a:rPr>
              <a:t> </a:t>
            </a:r>
            <a:r>
              <a:rPr lang="en-US" sz="6000" dirty="0" err="1">
                <a:solidFill>
                  <a:srgbClr val="FF0000"/>
                </a:solidFill>
                <a:effectLst/>
                <a:latin typeface="Times New Roman" panose="02020603050405020304" pitchFamily="18" charset="0"/>
                <a:ea typeface="Calibri" panose="020F0502020204030204" pitchFamily="34" charset="0"/>
              </a:rPr>
              <a:t>nước</a:t>
            </a:r>
            <a:r>
              <a:rPr lang="en-US" sz="6000" dirty="0">
                <a:solidFill>
                  <a:srgbClr val="FF0000"/>
                </a:solidFill>
                <a:effectLst/>
                <a:latin typeface="Times New Roman" panose="02020603050405020304" pitchFamily="18" charset="0"/>
                <a:ea typeface="Calibri" panose="020F0502020204030204" pitchFamily="34" charset="0"/>
              </a:rPr>
              <a:t>: </a:t>
            </a:r>
            <a:r>
              <a:rPr lang="en-US" sz="6000" dirty="0" err="1">
                <a:solidFill>
                  <a:srgbClr val="FF0000"/>
                </a:solidFill>
                <a:effectLst/>
                <a:latin typeface="Times New Roman" panose="02020603050405020304" pitchFamily="18" charset="0"/>
                <a:ea typeface="Calibri" panose="020F0502020204030204" pitchFamily="34" charset="0"/>
              </a:rPr>
              <a:t>khi</a:t>
            </a:r>
            <a:r>
              <a:rPr lang="en-US" sz="6000" dirty="0">
                <a:solidFill>
                  <a:srgbClr val="FF0000"/>
                </a:solidFill>
                <a:effectLst/>
                <a:latin typeface="Times New Roman" panose="02020603050405020304" pitchFamily="18" charset="0"/>
                <a:ea typeface="Calibri" panose="020F0502020204030204" pitchFamily="34" charset="0"/>
              </a:rPr>
              <a:t> </a:t>
            </a:r>
            <a:r>
              <a:rPr lang="en-US" sz="6000" dirty="0" err="1">
                <a:solidFill>
                  <a:srgbClr val="FF0000"/>
                </a:solidFill>
                <a:effectLst/>
                <a:latin typeface="Times New Roman" panose="02020603050405020304" pitchFamily="18" charset="0"/>
                <a:ea typeface="Calibri" panose="020F0502020204030204" pitchFamily="34" charset="0"/>
              </a:rPr>
              <a:t>học</a:t>
            </a:r>
            <a:r>
              <a:rPr lang="en-US" sz="6000" dirty="0">
                <a:solidFill>
                  <a:srgbClr val="FF0000"/>
                </a:solidFill>
                <a:effectLst/>
                <a:latin typeface="Times New Roman" panose="02020603050405020304" pitchFamily="18" charset="0"/>
                <a:ea typeface="Calibri" panose="020F0502020204030204" pitchFamily="34" charset="0"/>
              </a:rPr>
              <a:t> </a:t>
            </a:r>
            <a:r>
              <a:rPr lang="en-US" sz="6000" dirty="0" err="1">
                <a:solidFill>
                  <a:srgbClr val="FF0000"/>
                </a:solidFill>
                <a:effectLst/>
                <a:latin typeface="Times New Roman" panose="02020603050405020304" pitchFamily="18" charset="0"/>
                <a:ea typeface="Calibri" panose="020F0502020204030204" pitchFamily="34" charset="0"/>
              </a:rPr>
              <a:t>bơi</a:t>
            </a:r>
            <a:r>
              <a:rPr lang="en-US" sz="6000" dirty="0">
                <a:solidFill>
                  <a:srgbClr val="FF0000"/>
                </a:solidFill>
                <a:effectLst/>
                <a:latin typeface="Times New Roman" panose="02020603050405020304" pitchFamily="18" charset="0"/>
                <a:ea typeface="Calibri" panose="020F0502020204030204" pitchFamily="34" charset="0"/>
              </a:rPr>
              <a:t>, </a:t>
            </a:r>
            <a:r>
              <a:rPr lang="en-US" sz="6000" dirty="0" err="1">
                <a:solidFill>
                  <a:srgbClr val="FF0000"/>
                </a:solidFill>
                <a:effectLst/>
                <a:latin typeface="Times New Roman" panose="02020603050405020304" pitchFamily="18" charset="0"/>
                <a:ea typeface="Calibri" panose="020F0502020204030204" pitchFamily="34" charset="0"/>
              </a:rPr>
              <a:t>quạt</a:t>
            </a:r>
            <a:r>
              <a:rPr lang="en-US" sz="6000" dirty="0">
                <a:solidFill>
                  <a:srgbClr val="FF0000"/>
                </a:solidFill>
                <a:effectLst/>
                <a:latin typeface="Times New Roman" panose="02020603050405020304" pitchFamily="18" charset="0"/>
                <a:ea typeface="Calibri" panose="020F0502020204030204" pitchFamily="34" charset="0"/>
              </a:rPr>
              <a:t> </a:t>
            </a:r>
            <a:r>
              <a:rPr lang="en-US" sz="6000" dirty="0" err="1">
                <a:solidFill>
                  <a:srgbClr val="FF0000"/>
                </a:solidFill>
                <a:effectLst/>
                <a:latin typeface="Times New Roman" panose="02020603050405020304" pitchFamily="18" charset="0"/>
                <a:ea typeface="Calibri" panose="020F0502020204030204" pitchFamily="34" charset="0"/>
              </a:rPr>
              <a:t>tay</a:t>
            </a:r>
            <a:r>
              <a:rPr lang="en-US" sz="6000" dirty="0">
                <a:solidFill>
                  <a:srgbClr val="FF0000"/>
                </a:solidFill>
                <a:effectLst/>
                <a:latin typeface="Times New Roman" panose="02020603050405020304" pitchFamily="18" charset="0"/>
                <a:ea typeface="Calibri" panose="020F0502020204030204" pitchFamily="34" charset="0"/>
              </a:rPr>
              <a:t> </a:t>
            </a:r>
            <a:r>
              <a:rPr lang="en-US" sz="6000" dirty="0" err="1">
                <a:solidFill>
                  <a:srgbClr val="FF0000"/>
                </a:solidFill>
                <a:effectLst/>
                <a:latin typeface="Times New Roman" panose="02020603050405020304" pitchFamily="18" charset="0"/>
                <a:ea typeface="Calibri" panose="020F0502020204030204" pitchFamily="34" charset="0"/>
              </a:rPr>
              <a:t>trong</a:t>
            </a:r>
            <a:r>
              <a:rPr lang="en-US" sz="6000" dirty="0">
                <a:solidFill>
                  <a:srgbClr val="FF0000"/>
                </a:solidFill>
                <a:effectLst/>
                <a:latin typeface="Times New Roman" panose="02020603050405020304" pitchFamily="18" charset="0"/>
                <a:ea typeface="Calibri" panose="020F0502020204030204" pitchFamily="34" charset="0"/>
              </a:rPr>
              <a:t> </a:t>
            </a:r>
            <a:r>
              <a:rPr lang="en-US" sz="6000" dirty="0" err="1">
                <a:solidFill>
                  <a:srgbClr val="FF0000"/>
                </a:solidFill>
                <a:effectLst/>
                <a:latin typeface="Times New Roman" panose="02020603050405020304" pitchFamily="18" charset="0"/>
                <a:ea typeface="Calibri" panose="020F0502020204030204" pitchFamily="34" charset="0"/>
              </a:rPr>
              <a:t>nước</a:t>
            </a:r>
            <a:r>
              <a:rPr lang="en-US" sz="6000" dirty="0">
                <a:solidFill>
                  <a:srgbClr val="FF0000"/>
                </a:solidFill>
                <a:effectLst/>
                <a:latin typeface="Times New Roman" panose="02020603050405020304" pitchFamily="18" charset="0"/>
                <a:ea typeface="Calibri" panose="020F0502020204030204" pitchFamily="34" charset="0"/>
              </a:rPr>
              <a:t> ta </a:t>
            </a:r>
            <a:r>
              <a:rPr lang="en-US" sz="6000" dirty="0" err="1">
                <a:solidFill>
                  <a:srgbClr val="FF0000"/>
                </a:solidFill>
                <a:effectLst/>
                <a:latin typeface="Times New Roman" panose="02020603050405020304" pitchFamily="18" charset="0"/>
                <a:ea typeface="Calibri" panose="020F0502020204030204" pitchFamily="34" charset="0"/>
              </a:rPr>
              <a:t>sẽ</a:t>
            </a:r>
            <a:r>
              <a:rPr lang="en-US" sz="6000" dirty="0">
                <a:solidFill>
                  <a:srgbClr val="FF0000"/>
                </a:solidFill>
                <a:effectLst/>
                <a:latin typeface="Times New Roman" panose="02020603050405020304" pitchFamily="18" charset="0"/>
                <a:ea typeface="Calibri" panose="020F0502020204030204" pitchFamily="34" charset="0"/>
              </a:rPr>
              <a:t> </a:t>
            </a:r>
            <a:r>
              <a:rPr lang="en-US" sz="6000" dirty="0" err="1">
                <a:solidFill>
                  <a:srgbClr val="FF0000"/>
                </a:solidFill>
                <a:effectLst/>
                <a:latin typeface="Times New Roman" panose="02020603050405020304" pitchFamily="18" charset="0"/>
                <a:ea typeface="Calibri" panose="020F0502020204030204" pitchFamily="34" charset="0"/>
              </a:rPr>
              <a:t>cảm</a:t>
            </a:r>
            <a:r>
              <a:rPr lang="en-US" sz="6000" dirty="0">
                <a:solidFill>
                  <a:srgbClr val="FF0000"/>
                </a:solidFill>
                <a:effectLst/>
                <a:latin typeface="Times New Roman" panose="02020603050405020304" pitchFamily="18" charset="0"/>
                <a:ea typeface="Calibri" panose="020F0502020204030204" pitchFamily="34" charset="0"/>
              </a:rPr>
              <a:t> </a:t>
            </a:r>
            <a:r>
              <a:rPr lang="en-US" sz="6000" dirty="0" err="1">
                <a:solidFill>
                  <a:srgbClr val="FF0000"/>
                </a:solidFill>
                <a:effectLst/>
                <a:latin typeface="Times New Roman" panose="02020603050405020304" pitchFamily="18" charset="0"/>
                <a:ea typeface="Calibri" panose="020F0502020204030204" pitchFamily="34" charset="0"/>
              </a:rPr>
              <a:t>thấy</a:t>
            </a:r>
            <a:r>
              <a:rPr lang="en-US" sz="6000" dirty="0">
                <a:solidFill>
                  <a:srgbClr val="FF0000"/>
                </a:solidFill>
                <a:effectLst/>
                <a:latin typeface="Times New Roman" panose="02020603050405020304" pitchFamily="18" charset="0"/>
                <a:ea typeface="Calibri" panose="020F0502020204030204" pitchFamily="34" charset="0"/>
              </a:rPr>
              <a:t> </a:t>
            </a:r>
            <a:r>
              <a:rPr lang="en-US" sz="6000" dirty="0" err="1">
                <a:solidFill>
                  <a:srgbClr val="FF0000"/>
                </a:solidFill>
                <a:effectLst/>
                <a:latin typeface="Times New Roman" panose="02020603050405020304" pitchFamily="18" charset="0"/>
                <a:ea typeface="Calibri" panose="020F0502020204030204" pitchFamily="34" charset="0"/>
              </a:rPr>
              <a:t>bị</a:t>
            </a:r>
            <a:r>
              <a:rPr lang="en-US" sz="6000" dirty="0">
                <a:solidFill>
                  <a:srgbClr val="FF0000"/>
                </a:solidFill>
                <a:effectLst/>
                <a:latin typeface="Times New Roman" panose="02020603050405020304" pitchFamily="18" charset="0"/>
                <a:ea typeface="Calibri" panose="020F0502020204030204" pitchFamily="34" charset="0"/>
              </a:rPr>
              <a:t> </a:t>
            </a:r>
            <a:r>
              <a:rPr lang="en-US" sz="6000" dirty="0" err="1">
                <a:solidFill>
                  <a:srgbClr val="FF0000"/>
                </a:solidFill>
                <a:effectLst/>
                <a:latin typeface="Times New Roman" panose="02020603050405020304" pitchFamily="18" charset="0"/>
                <a:ea typeface="Calibri" panose="020F0502020204030204" pitchFamily="34" charset="0"/>
              </a:rPr>
              <a:t>cản</a:t>
            </a:r>
            <a:r>
              <a:rPr lang="en-US" sz="6000" dirty="0">
                <a:solidFill>
                  <a:srgbClr val="FF0000"/>
                </a:solidFill>
                <a:effectLst/>
                <a:latin typeface="Times New Roman" panose="02020603050405020304" pitchFamily="18" charset="0"/>
                <a:ea typeface="Calibri" panose="020F0502020204030204" pitchFamily="34" charset="0"/>
              </a:rPr>
              <a:t> </a:t>
            </a:r>
            <a:r>
              <a:rPr lang="en-US" sz="6000" dirty="0" err="1">
                <a:solidFill>
                  <a:srgbClr val="FF0000"/>
                </a:solidFill>
                <a:effectLst/>
                <a:latin typeface="Times New Roman" panose="02020603050405020304" pitchFamily="18" charset="0"/>
                <a:ea typeface="Calibri" panose="020F0502020204030204" pitchFamily="34" charset="0"/>
              </a:rPr>
              <a:t>trở</a:t>
            </a:r>
            <a:r>
              <a:rPr lang="en-US" sz="6000" dirty="0">
                <a:solidFill>
                  <a:srgbClr val="FF0000"/>
                </a:solidFill>
                <a:effectLst/>
                <a:latin typeface="Times New Roman" panose="02020603050405020304" pitchFamily="18" charset="0"/>
                <a:ea typeface="Calibri" panose="020F0502020204030204" pitchFamily="34" charset="0"/>
              </a:rPr>
              <a:t> </a:t>
            </a:r>
            <a:r>
              <a:rPr lang="en-US" sz="6000" dirty="0" err="1">
                <a:solidFill>
                  <a:srgbClr val="FF0000"/>
                </a:solidFill>
                <a:effectLst/>
                <a:latin typeface="Times New Roman" panose="02020603050405020304" pitchFamily="18" charset="0"/>
                <a:ea typeface="Calibri" panose="020F0502020204030204" pitchFamily="34" charset="0"/>
              </a:rPr>
              <a:t>nhiều</a:t>
            </a:r>
            <a:r>
              <a:rPr lang="en-US" sz="6000" dirty="0">
                <a:solidFill>
                  <a:srgbClr val="FF0000"/>
                </a:solidFill>
                <a:effectLst/>
                <a:latin typeface="Times New Roman" panose="02020603050405020304" pitchFamily="18" charset="0"/>
                <a:ea typeface="Calibri" panose="020F0502020204030204" pitchFamily="34" charset="0"/>
              </a:rPr>
              <a:t> </a:t>
            </a:r>
            <a:r>
              <a:rPr lang="en-US" sz="6000" dirty="0" err="1">
                <a:solidFill>
                  <a:srgbClr val="FF0000"/>
                </a:solidFill>
                <a:effectLst/>
                <a:latin typeface="Times New Roman" panose="02020603050405020304" pitchFamily="18" charset="0"/>
                <a:ea typeface="Calibri" panose="020F0502020204030204" pitchFamily="34" charset="0"/>
              </a:rPr>
              <a:t>hơn</a:t>
            </a:r>
            <a:r>
              <a:rPr lang="en-US" sz="6000" dirty="0">
                <a:solidFill>
                  <a:srgbClr val="FF0000"/>
                </a:solidFill>
                <a:effectLst/>
                <a:latin typeface="Times New Roman" panose="02020603050405020304" pitchFamily="18" charset="0"/>
                <a:ea typeface="Calibri" panose="020F0502020204030204" pitchFamily="34" charset="0"/>
              </a:rPr>
              <a:t> </a:t>
            </a:r>
            <a:r>
              <a:rPr lang="en-US" sz="6000" dirty="0" err="1">
                <a:solidFill>
                  <a:srgbClr val="FF0000"/>
                </a:solidFill>
                <a:effectLst/>
                <a:latin typeface="Times New Roman" panose="02020603050405020304" pitchFamily="18" charset="0"/>
                <a:ea typeface="Calibri" panose="020F0502020204030204" pitchFamily="34" charset="0"/>
              </a:rPr>
              <a:t>trên</a:t>
            </a:r>
            <a:r>
              <a:rPr lang="en-US" sz="6000" dirty="0">
                <a:solidFill>
                  <a:srgbClr val="FF0000"/>
                </a:solidFill>
                <a:effectLst/>
                <a:latin typeface="Times New Roman" panose="02020603050405020304" pitchFamily="18" charset="0"/>
                <a:ea typeface="Calibri" panose="020F0502020204030204" pitchFamily="34" charset="0"/>
              </a:rPr>
              <a:t> </a:t>
            </a:r>
            <a:r>
              <a:rPr lang="en-US" sz="6000" dirty="0" err="1">
                <a:solidFill>
                  <a:srgbClr val="FF0000"/>
                </a:solidFill>
                <a:effectLst/>
                <a:latin typeface="Times New Roman" panose="02020603050405020304" pitchFamily="18" charset="0"/>
                <a:ea typeface="Calibri" panose="020F0502020204030204" pitchFamily="34" charset="0"/>
              </a:rPr>
              <a:t>cạn</a:t>
            </a:r>
            <a:r>
              <a:rPr lang="en-US" sz="6000" dirty="0">
                <a:solidFill>
                  <a:srgbClr val="FF0000"/>
                </a:solidFill>
                <a:effectLst/>
                <a:latin typeface="Times New Roman" panose="02020603050405020304" pitchFamily="18" charset="0"/>
                <a:ea typeface="Calibri" panose="020F0502020204030204" pitchFamily="34" charset="0"/>
              </a:rPr>
              <a:t>…</a:t>
            </a:r>
            <a:endParaRPr lang="en-US" sz="6000" dirty="0">
              <a:solidFill>
                <a:srgbClr val="FF0000"/>
              </a:solidFill>
            </a:endParaRPr>
          </a:p>
        </p:txBody>
      </p:sp>
    </p:spTree>
    <p:extLst>
      <p:ext uri="{BB962C8B-B14F-4D97-AF65-F5344CB8AC3E}">
        <p14:creationId xmlns:p14="http://schemas.microsoft.com/office/powerpoint/2010/main" val="12795824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FBA7B786-9C99-4C16-A7FC-53B2B9AEBEB4}"/>
              </a:ext>
            </a:extLst>
          </p:cNvPr>
          <p:cNvSpPr txBox="1"/>
          <p:nvPr/>
        </p:nvSpPr>
        <p:spPr>
          <a:xfrm>
            <a:off x="55419" y="38811"/>
            <a:ext cx="12067309" cy="6740307"/>
          </a:xfrm>
          <a:prstGeom prst="rect">
            <a:avLst/>
          </a:prstGeom>
          <a:noFill/>
        </p:spPr>
        <p:txBody>
          <a:bodyPr wrap="square">
            <a:spAutoFit/>
          </a:bodyPr>
          <a:lstStyle/>
          <a:p>
            <a:pPr marL="0" marR="0" algn="just">
              <a:spcBef>
                <a:spcPts val="0"/>
              </a:spcBef>
              <a:spcAft>
                <a:spcPts val="0"/>
              </a:spcAft>
              <a:tabLst>
                <a:tab pos="360045" algn="l"/>
                <a:tab pos="720090" algn="l"/>
              </a:tabLst>
            </a:pPr>
            <a:r>
              <a:rPr lang="nl-NL" sz="5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 3</a:t>
            </a:r>
            <a:r>
              <a:rPr lang="nl-NL" sz="5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Em hãy cho biết trong các hiện tượng sau đây, ma sát có lợi hay có hại:</a:t>
            </a:r>
            <a:endParaRPr lang="en-US" sz="5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tabLst>
                <a:tab pos="360045" algn="l"/>
                <a:tab pos="720090" algn="l"/>
              </a:tabLst>
            </a:pPr>
            <a:r>
              <a:rPr lang="nl-NL" sz="5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Khi đi trên sàn nhẵn mới lau ướt dễ bị ngã</a:t>
            </a:r>
            <a:endParaRPr lang="en-US" sz="5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tabLst>
                <a:tab pos="360045" algn="l"/>
                <a:tab pos="720090" algn="l"/>
              </a:tabLst>
            </a:pPr>
            <a:r>
              <a:rPr lang="nl-NL" sz="5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 Bảng trơn, viết phấn không rõ</a:t>
            </a:r>
            <a:endParaRPr lang="en-US" sz="5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tabLst>
                <a:tab pos="360045" algn="l"/>
                <a:tab pos="720090" algn="l"/>
              </a:tabLst>
            </a:pPr>
            <a:r>
              <a:rPr lang="nl-NL" sz="5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 4</a:t>
            </a:r>
            <a:r>
              <a:rPr lang="nl-NL" sz="5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Phải làm thế nào để tăng ma sát có lợi hay giảm ma sát có hại trong các trường hợp trên?</a:t>
            </a:r>
            <a:endParaRPr lang="en-US" sz="5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736767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81AD94C-A86F-4056-AAED-6AF8398E80CA}"/>
              </a:ext>
            </a:extLst>
          </p:cNvPr>
          <p:cNvSpPr txBox="1"/>
          <p:nvPr/>
        </p:nvSpPr>
        <p:spPr>
          <a:xfrm>
            <a:off x="0" y="651168"/>
            <a:ext cx="12192000" cy="5262979"/>
          </a:xfrm>
          <a:prstGeom prst="rect">
            <a:avLst/>
          </a:prstGeom>
          <a:noFill/>
        </p:spPr>
        <p:txBody>
          <a:bodyPr wrap="square">
            <a:spAutoFit/>
          </a:bodyPr>
          <a:lstStyle/>
          <a:p>
            <a:pPr algn="just"/>
            <a:r>
              <a:rPr lang="vi-VN" sz="4800" b="1" i="0" dirty="0">
                <a:solidFill>
                  <a:srgbClr val="FF0000"/>
                </a:solidFill>
                <a:effectLst/>
                <a:latin typeface="Times New Roman" panose="02020603050405020304" pitchFamily="18" charset="0"/>
                <a:cs typeface="Times New Roman" panose="02020603050405020304" pitchFamily="18" charset="0"/>
              </a:rPr>
              <a:t>1</a:t>
            </a:r>
            <a:r>
              <a:rPr lang="vi-VN" sz="4800" b="0" i="0" dirty="0">
                <a:solidFill>
                  <a:srgbClr val="FF5722"/>
                </a:solidFill>
                <a:effectLst/>
                <a:latin typeface="Times New Roman" panose="02020603050405020304" pitchFamily="18" charset="0"/>
                <a:cs typeface="Times New Roman" panose="02020603050405020304" pitchFamily="18" charset="0"/>
              </a:rPr>
              <a:t>. Lực ma sát là lực tiếp xúc xuất hiện ở bề mặt tiếp xúc giữa hai vật, cản trở chuyển động của chúng.</a:t>
            </a:r>
          </a:p>
          <a:p>
            <a:pPr algn="just"/>
            <a:r>
              <a:rPr lang="vi-VN" sz="4800" b="1" i="0" dirty="0">
                <a:solidFill>
                  <a:srgbClr val="FF0000"/>
                </a:solidFill>
                <a:effectLst/>
                <a:latin typeface="Times New Roman" panose="02020603050405020304" pitchFamily="18" charset="0"/>
                <a:cs typeface="Times New Roman" panose="02020603050405020304" pitchFamily="18" charset="0"/>
              </a:rPr>
              <a:t>2</a:t>
            </a:r>
            <a:r>
              <a:rPr lang="vi-VN" sz="4800" b="0" i="0" dirty="0">
                <a:solidFill>
                  <a:srgbClr val="FF5722"/>
                </a:solidFill>
                <a:effectLst/>
                <a:latin typeface="Times New Roman" panose="02020603050405020304" pitchFamily="18" charset="0"/>
                <a:cs typeface="Times New Roman" panose="02020603050405020304" pitchFamily="18" charset="0"/>
              </a:rPr>
              <a:t>. Lực ma sát trượt xuất hiện khi hai vật trượt lên nhau, cản trở chuyển động của chúng.</a:t>
            </a:r>
          </a:p>
          <a:p>
            <a:pPr algn="just"/>
            <a:r>
              <a:rPr lang="vi-VN" sz="4800" b="1" i="0" dirty="0">
                <a:solidFill>
                  <a:srgbClr val="FF0000"/>
                </a:solidFill>
                <a:effectLst/>
                <a:latin typeface="Times New Roman" panose="02020603050405020304" pitchFamily="18" charset="0"/>
                <a:cs typeface="Times New Roman" panose="02020603050405020304" pitchFamily="18" charset="0"/>
              </a:rPr>
              <a:t>3</a:t>
            </a:r>
            <a:r>
              <a:rPr lang="vi-VN" sz="4800" b="0" i="0" dirty="0">
                <a:solidFill>
                  <a:srgbClr val="FF5722"/>
                </a:solidFill>
                <a:effectLst/>
                <a:latin typeface="Times New Roman" panose="02020603050405020304" pitchFamily="18" charset="0"/>
                <a:cs typeface="Times New Roman" panose="02020603050405020304" pitchFamily="18" charset="0"/>
              </a:rPr>
              <a:t>. Lực ma sát nghỉ xuất hiện khi một vật bị kéo hoặc đẩy mà vẫn đứng yên trên một bề mặt.</a:t>
            </a:r>
          </a:p>
        </p:txBody>
      </p:sp>
    </p:spTree>
    <p:extLst>
      <p:ext uri="{BB962C8B-B14F-4D97-AF65-F5344CB8AC3E}">
        <p14:creationId xmlns:p14="http://schemas.microsoft.com/office/powerpoint/2010/main" val="2471545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81AD94C-A86F-4056-AAED-6AF8398E80CA}"/>
              </a:ext>
            </a:extLst>
          </p:cNvPr>
          <p:cNvSpPr txBox="1"/>
          <p:nvPr/>
        </p:nvSpPr>
        <p:spPr>
          <a:xfrm>
            <a:off x="0" y="526476"/>
            <a:ext cx="12192000" cy="6001643"/>
          </a:xfrm>
          <a:prstGeom prst="rect">
            <a:avLst/>
          </a:prstGeom>
          <a:noFill/>
        </p:spPr>
        <p:txBody>
          <a:bodyPr wrap="square">
            <a:spAutoFit/>
          </a:bodyPr>
          <a:lstStyle/>
          <a:p>
            <a:pPr algn="just"/>
            <a:r>
              <a:rPr lang="vi-VN" sz="4800" b="1" i="0" dirty="0">
                <a:solidFill>
                  <a:srgbClr val="FF0000"/>
                </a:solidFill>
                <a:effectLst/>
                <a:latin typeface="Times New Roman" panose="02020603050405020304" pitchFamily="18" charset="0"/>
                <a:cs typeface="Times New Roman" panose="02020603050405020304" pitchFamily="18" charset="0"/>
              </a:rPr>
              <a:t>4</a:t>
            </a:r>
            <a:r>
              <a:rPr lang="vi-VN" sz="4800" b="0" i="0" dirty="0">
                <a:solidFill>
                  <a:srgbClr val="FF5722"/>
                </a:solidFill>
                <a:effectLst/>
                <a:latin typeface="Times New Roman" panose="02020603050405020304" pitchFamily="18" charset="0"/>
                <a:cs typeface="Times New Roman" panose="02020603050405020304" pitchFamily="18" charset="0"/>
              </a:rPr>
              <a:t>. Sự tương tác giữa bề mặt của hai vật tạo ra lực ma sát giữa chúng.</a:t>
            </a:r>
          </a:p>
          <a:p>
            <a:pPr algn="just"/>
            <a:r>
              <a:rPr lang="vi-VN" sz="4800" b="1" i="0" dirty="0">
                <a:solidFill>
                  <a:srgbClr val="FF0000"/>
                </a:solidFill>
                <a:effectLst/>
                <a:latin typeface="Times New Roman" panose="02020603050405020304" pitchFamily="18" charset="0"/>
                <a:cs typeface="Times New Roman" panose="02020603050405020304" pitchFamily="18" charset="0"/>
              </a:rPr>
              <a:t>5</a:t>
            </a:r>
            <a:r>
              <a:rPr lang="vi-VN" sz="4800" b="0" i="0" dirty="0">
                <a:solidFill>
                  <a:srgbClr val="FF5722"/>
                </a:solidFill>
                <a:effectLst/>
                <a:latin typeface="Times New Roman" panose="02020603050405020304" pitchFamily="18" charset="0"/>
                <a:cs typeface="Times New Roman" panose="02020603050405020304" pitchFamily="18" charset="0"/>
              </a:rPr>
              <a:t>. Lực ma sát có thể cản trở chuyển động và có thể giúp thúc đẩy chuyển động.</a:t>
            </a:r>
          </a:p>
          <a:p>
            <a:pPr algn="just"/>
            <a:r>
              <a:rPr lang="vi-VN" sz="4800" b="1" i="0" dirty="0">
                <a:solidFill>
                  <a:srgbClr val="FF0000"/>
                </a:solidFill>
                <a:effectLst/>
                <a:latin typeface="Times New Roman" panose="02020603050405020304" pitchFamily="18" charset="0"/>
                <a:cs typeface="Times New Roman" panose="02020603050405020304" pitchFamily="18" charset="0"/>
              </a:rPr>
              <a:t>6</a:t>
            </a:r>
            <a:r>
              <a:rPr lang="vi-VN" sz="4800" b="0" i="0" dirty="0">
                <a:solidFill>
                  <a:srgbClr val="FF5722"/>
                </a:solidFill>
                <a:effectLst/>
                <a:latin typeface="Times New Roman" panose="02020603050405020304" pitchFamily="18" charset="0"/>
                <a:cs typeface="Times New Roman" panose="02020603050405020304" pitchFamily="18" charset="0"/>
              </a:rPr>
              <a:t>. Ma sát có nhiều ảnh hưởng trong giao thông đường bộ.</a:t>
            </a:r>
          </a:p>
          <a:p>
            <a:pPr algn="just"/>
            <a:r>
              <a:rPr lang="vi-VN" sz="4800" b="1" i="0" dirty="0">
                <a:solidFill>
                  <a:srgbClr val="FF0000"/>
                </a:solidFill>
                <a:effectLst/>
                <a:latin typeface="Times New Roman" panose="02020603050405020304" pitchFamily="18" charset="0"/>
                <a:cs typeface="Times New Roman" panose="02020603050405020304" pitchFamily="18" charset="0"/>
              </a:rPr>
              <a:t>7</a:t>
            </a:r>
            <a:r>
              <a:rPr lang="vi-VN" sz="4800" b="0" i="0" dirty="0">
                <a:solidFill>
                  <a:srgbClr val="FF5722"/>
                </a:solidFill>
                <a:effectLst/>
                <a:latin typeface="Times New Roman" panose="02020603050405020304" pitchFamily="18" charset="0"/>
                <a:cs typeface="Times New Roman" panose="02020603050405020304" pitchFamily="18" charset="0"/>
              </a:rPr>
              <a:t>. Khi chuyển động trong nước, vật chịu lực cản mạnh hơn trong không khí.</a:t>
            </a:r>
          </a:p>
        </p:txBody>
      </p:sp>
    </p:spTree>
    <p:extLst>
      <p:ext uri="{BB962C8B-B14F-4D97-AF65-F5344CB8AC3E}">
        <p14:creationId xmlns:p14="http://schemas.microsoft.com/office/powerpoint/2010/main" val="3605616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descr="han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9725226"/>
      </p:ext>
    </p:extLst>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wheel(1)">
                                      <p:cBhvr>
                                        <p:cTn id="7" dur="2000"/>
                                        <p:tgtEl>
                                          <p:spTgt spid="48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4" descr="002106bg7fr7vx"/>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6872398"/>
      </p:ext>
    </p:extLst>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49156"/>
                                        </p:tgtEl>
                                        <p:attrNameLst>
                                          <p:attrName>style.visibility</p:attrName>
                                        </p:attrNameLst>
                                      </p:cBhvr>
                                      <p:to>
                                        <p:strVal val="visible"/>
                                      </p:to>
                                    </p:set>
                                    <p:animEffect transition="in" filter="wheel(1)">
                                      <p:cBhvr>
                                        <p:cTn id="7" dur="2000"/>
                                        <p:tgtEl>
                                          <p:spTgt spid="49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xmlns="" id="{4AF5015B-1562-474E-89E3-A17A2FB5AD3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53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 y="3124201"/>
            <a:ext cx="4457700"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0"/>
            <a:ext cx="4572000" cy="602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7" name="Text Box 11"/>
          <p:cNvSpPr txBox="1">
            <a:spLocks noChangeArrowheads="1"/>
          </p:cNvSpPr>
          <p:nvPr/>
        </p:nvSpPr>
        <p:spPr bwMode="auto">
          <a:xfrm>
            <a:off x="38100" y="2602331"/>
            <a:ext cx="7543800" cy="584775"/>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algn="ctr" eaLnBrk="1" hangingPunct="1">
              <a:spcBef>
                <a:spcPct val="50000"/>
              </a:spcBef>
              <a:defRPr/>
            </a:pPr>
            <a:r>
              <a:rPr lang="en-US" sz="32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Sử</a:t>
            </a:r>
            <a:r>
              <a:rPr lang="en-US" sz="3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 </a:t>
            </a:r>
            <a:r>
              <a:rPr lang="en-US" sz="32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dụng</a:t>
            </a:r>
            <a:r>
              <a:rPr lang="en-US" sz="3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 </a:t>
            </a:r>
            <a:r>
              <a:rPr lang="en-US" sz="32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hơp</a:t>
            </a:r>
            <a:r>
              <a:rPr lang="en-US" sz="3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 </a:t>
            </a:r>
            <a:r>
              <a:rPr lang="en-US" sz="32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lí</a:t>
            </a:r>
            <a:r>
              <a:rPr lang="en-US" sz="3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 </a:t>
            </a:r>
            <a:r>
              <a:rPr lang="en-US" sz="32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thuốc</a:t>
            </a:r>
            <a:r>
              <a:rPr lang="en-US" sz="3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 </a:t>
            </a:r>
            <a:r>
              <a:rPr lang="en-US" sz="32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bảo</a:t>
            </a:r>
            <a:r>
              <a:rPr lang="en-US" sz="3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 </a:t>
            </a:r>
            <a:r>
              <a:rPr lang="en-US" sz="32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vệ</a:t>
            </a:r>
            <a:r>
              <a:rPr lang="en-US" sz="3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 </a:t>
            </a:r>
            <a:r>
              <a:rPr lang="en-US" sz="32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thực</a:t>
            </a:r>
            <a:r>
              <a:rPr lang="en-US" sz="3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 </a:t>
            </a:r>
            <a:r>
              <a:rPr lang="en-US" sz="32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vật</a:t>
            </a:r>
            <a:r>
              <a:rPr lang="en-US" sz="3200" b="1" i="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  </a:t>
            </a:r>
          </a:p>
        </p:txBody>
      </p:sp>
      <p:pic>
        <p:nvPicPr>
          <p:cNvPr id="35847" name="Picture 7"/>
          <p:cNvPicPr>
            <a:picLocks noChangeAspect="1" noChangeArrowheads="1"/>
          </p:cNvPicPr>
          <p:nvPr/>
        </p:nvPicPr>
        <p:blipFill>
          <a:blip r:embed="rId4">
            <a:extLst>
              <a:ext uri="{28A0092B-C50C-407E-A947-70E740481C1C}">
                <a14:useLocalDpi xmlns:a14="http://schemas.microsoft.com/office/drawing/2010/main" val="0"/>
              </a:ext>
            </a:extLst>
          </a:blip>
          <a:srcRect l="30087" t="17708" r="30089" b="23958"/>
          <a:stretch>
            <a:fillRect/>
          </a:stretch>
        </p:blipFill>
        <p:spPr bwMode="auto">
          <a:xfrm>
            <a:off x="3753853" y="1"/>
            <a:ext cx="3866147"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8" name="Picture 8"/>
          <p:cNvPicPr>
            <a:picLocks noChangeAspect="1" noChangeArrowheads="1"/>
          </p:cNvPicPr>
          <p:nvPr/>
        </p:nvPicPr>
        <p:blipFill>
          <a:blip r:embed="rId5">
            <a:extLst>
              <a:ext uri="{28A0092B-C50C-407E-A947-70E740481C1C}">
                <a14:useLocalDpi xmlns:a14="http://schemas.microsoft.com/office/drawing/2010/main" val="0"/>
              </a:ext>
            </a:extLst>
          </a:blip>
          <a:srcRect l="40044" t="23958" r="40630" b="30208"/>
          <a:stretch>
            <a:fillRect/>
          </a:stretch>
        </p:blipFill>
        <p:spPr bwMode="auto">
          <a:xfrm>
            <a:off x="1" y="0"/>
            <a:ext cx="3753852"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8" name="Text Box 11"/>
          <p:cNvSpPr txBox="1">
            <a:spLocks noChangeArrowheads="1"/>
          </p:cNvSpPr>
          <p:nvPr/>
        </p:nvSpPr>
        <p:spPr bwMode="auto">
          <a:xfrm>
            <a:off x="7639050" y="5738982"/>
            <a:ext cx="4533900" cy="107721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algn="ctr" eaLnBrk="1" hangingPunct="1">
              <a:spcBef>
                <a:spcPct val="50000"/>
              </a:spcBef>
              <a:defRPr/>
            </a:pPr>
            <a:r>
              <a:rPr lang="en-US" sz="3200" dirty="0" err="1">
                <a:effectLst>
                  <a:outerShdw blurRad="38100" dist="38100" dir="2700000" algn="tl">
                    <a:srgbClr val="C0C0C0"/>
                  </a:outerShdw>
                </a:effectLst>
                <a:cs typeface="Times New Roman" pitchFamily="18" charset="0"/>
              </a:rPr>
              <a:t>Sử</a:t>
            </a:r>
            <a:r>
              <a:rPr lang="en-US" sz="3200" dirty="0">
                <a:effectLst>
                  <a:outerShdw blurRad="38100" dist="38100" dir="2700000" algn="tl">
                    <a:srgbClr val="C0C0C0"/>
                  </a:outerShdw>
                </a:effectLst>
                <a:cs typeface="Times New Roman" pitchFamily="18" charset="0"/>
              </a:rPr>
              <a:t> </a:t>
            </a:r>
            <a:r>
              <a:rPr lang="en-US" sz="3200" dirty="0" err="1">
                <a:effectLst>
                  <a:outerShdw blurRad="38100" dist="38100" dir="2700000" algn="tl">
                    <a:srgbClr val="C0C0C0"/>
                  </a:outerShdw>
                </a:effectLst>
                <a:cs typeface="Times New Roman" pitchFamily="18" charset="0"/>
              </a:rPr>
              <a:t>dụng</a:t>
            </a:r>
            <a:r>
              <a:rPr lang="en-US" sz="3200" dirty="0">
                <a:effectLst>
                  <a:outerShdw blurRad="38100" dist="38100" dir="2700000" algn="tl">
                    <a:srgbClr val="C0C0C0"/>
                  </a:outerShdw>
                </a:effectLst>
                <a:cs typeface="Times New Roman" pitchFamily="18" charset="0"/>
              </a:rPr>
              <a:t> </a:t>
            </a:r>
            <a:r>
              <a:rPr lang="en-US" sz="3200" dirty="0" err="1">
                <a:effectLst>
                  <a:outerShdw blurRad="38100" dist="38100" dir="2700000" algn="tl">
                    <a:srgbClr val="C0C0C0"/>
                  </a:outerShdw>
                </a:effectLst>
                <a:cs typeface="Times New Roman" pitchFamily="18" charset="0"/>
              </a:rPr>
              <a:t>thực</a:t>
            </a:r>
            <a:r>
              <a:rPr lang="en-US" sz="3200" dirty="0">
                <a:effectLst>
                  <a:outerShdw blurRad="38100" dist="38100" dir="2700000" algn="tl">
                    <a:srgbClr val="C0C0C0"/>
                  </a:outerShdw>
                </a:effectLst>
                <a:cs typeface="Times New Roman" pitchFamily="18" charset="0"/>
              </a:rPr>
              <a:t> </a:t>
            </a:r>
            <a:r>
              <a:rPr lang="en-US" sz="3200" dirty="0" err="1">
                <a:effectLst>
                  <a:outerShdw blurRad="38100" dist="38100" dir="2700000" algn="tl">
                    <a:srgbClr val="C0C0C0"/>
                  </a:outerShdw>
                </a:effectLst>
                <a:cs typeface="Times New Roman" pitchFamily="18" charset="0"/>
              </a:rPr>
              <a:t>phẩm</a:t>
            </a:r>
            <a:r>
              <a:rPr lang="en-US" sz="3200" dirty="0">
                <a:effectLst>
                  <a:outerShdw blurRad="38100" dist="38100" dir="2700000" algn="tl">
                    <a:srgbClr val="C0C0C0"/>
                  </a:outerShdw>
                </a:effectLst>
                <a:cs typeface="Times New Roman" pitchFamily="18" charset="0"/>
              </a:rPr>
              <a:t>            an </a:t>
            </a:r>
            <a:r>
              <a:rPr lang="en-US" sz="3200" dirty="0" err="1">
                <a:effectLst>
                  <a:outerShdw blurRad="38100" dist="38100" dir="2700000" algn="tl">
                    <a:srgbClr val="C0C0C0"/>
                  </a:outerShdw>
                </a:effectLst>
                <a:cs typeface="Times New Roman" pitchFamily="18" charset="0"/>
              </a:rPr>
              <a:t>toàn</a:t>
            </a:r>
            <a:r>
              <a:rPr lang="en-US" sz="3200" i="1" dirty="0">
                <a:effectLst>
                  <a:outerShdw blurRad="38100" dist="38100" dir="2700000" algn="tl">
                    <a:srgbClr val="C0C0C0"/>
                  </a:outerShdw>
                </a:effectLst>
                <a:cs typeface="Times New Roman" pitchFamily="18" charset="0"/>
              </a:rPr>
              <a:t> </a:t>
            </a:r>
          </a:p>
        </p:txBody>
      </p:sp>
      <p:pic>
        <p:nvPicPr>
          <p:cNvPr id="35849" name="Picture 9"/>
          <p:cNvPicPr>
            <a:picLocks noChangeAspect="1" noChangeArrowheads="1"/>
          </p:cNvPicPr>
          <p:nvPr/>
        </p:nvPicPr>
        <p:blipFill>
          <a:blip r:embed="rId6">
            <a:extLst>
              <a:ext uri="{28A0092B-C50C-407E-A947-70E740481C1C}">
                <a14:useLocalDpi xmlns:a14="http://schemas.microsoft.com/office/drawing/2010/main" val="0"/>
              </a:ext>
            </a:extLst>
          </a:blip>
          <a:srcRect l="28331" t="21875" r="28917" b="27083"/>
          <a:stretch>
            <a:fillRect/>
          </a:stretch>
        </p:blipFill>
        <p:spPr bwMode="auto">
          <a:xfrm>
            <a:off x="4591050" y="3170071"/>
            <a:ext cx="3048000" cy="3381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11"/>
          <p:cNvSpPr txBox="1">
            <a:spLocks noChangeArrowheads="1"/>
          </p:cNvSpPr>
          <p:nvPr/>
        </p:nvSpPr>
        <p:spPr bwMode="auto">
          <a:xfrm>
            <a:off x="1" y="6138698"/>
            <a:ext cx="7619999" cy="646331"/>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algn="l">
              <a:spcBef>
                <a:spcPct val="0"/>
              </a:spcBef>
              <a:defRPr>
                <a:solidFill>
                  <a:schemeClr val="tx1"/>
                </a:solidFill>
                <a:latin typeface="Arial" charset="0"/>
                <a:cs typeface="Arial" charset="0"/>
              </a:defRPr>
            </a:lvl1pPr>
            <a:lvl2pPr marL="742950" indent="-285750" algn="l">
              <a:spcBef>
                <a:spcPct val="0"/>
              </a:spcBef>
              <a:defRPr>
                <a:solidFill>
                  <a:schemeClr val="tx1"/>
                </a:solidFill>
                <a:latin typeface="Arial" charset="0"/>
                <a:cs typeface="Arial" charset="0"/>
              </a:defRPr>
            </a:lvl2pPr>
            <a:lvl3pPr marL="1143000" indent="-228600" algn="l">
              <a:spcBef>
                <a:spcPct val="0"/>
              </a:spcBef>
              <a:defRPr>
                <a:solidFill>
                  <a:schemeClr val="tx1"/>
                </a:solidFill>
                <a:latin typeface="Arial" charset="0"/>
                <a:cs typeface="Arial" charset="0"/>
              </a:defRPr>
            </a:lvl3pPr>
            <a:lvl4pPr marL="1600200" indent="-228600" algn="l">
              <a:spcBef>
                <a:spcPct val="0"/>
              </a:spcBef>
              <a:defRPr>
                <a:solidFill>
                  <a:schemeClr val="tx1"/>
                </a:solidFill>
                <a:latin typeface="Arial" charset="0"/>
                <a:cs typeface="Arial" charset="0"/>
              </a:defRPr>
            </a:lvl4pPr>
            <a:lvl5pPr marL="2057400" indent="-228600" algn="l">
              <a:spcBef>
                <a:spcPct val="0"/>
              </a:spcBef>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sz="3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Tích</a:t>
            </a: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r>
              <a:rPr lang="en-US" sz="3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cực</a:t>
            </a: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r>
              <a:rPr lang="en-US" sz="3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tham</a:t>
            </a: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r>
              <a:rPr lang="en-US" sz="3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gia</a:t>
            </a: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r>
              <a:rPr lang="en-US" sz="3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bảo</a:t>
            </a: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r>
              <a:rPr lang="en-US" sz="3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vệ</a:t>
            </a: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r>
              <a:rPr lang="en-US" sz="3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môi</a:t>
            </a: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r>
              <a:rPr lang="en-US" sz="3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trường</a:t>
            </a: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p>
        </p:txBody>
      </p:sp>
    </p:spTree>
    <p:extLst>
      <p:ext uri="{BB962C8B-B14F-4D97-AF65-F5344CB8AC3E}">
        <p14:creationId xmlns:p14="http://schemas.microsoft.com/office/powerpoint/2010/main" val="83508529"/>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7" y="0"/>
            <a:ext cx="12128504" cy="8137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3" y="0"/>
            <a:ext cx="12141204" cy="8072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2777" y="-23459"/>
            <a:ext cx="12842876" cy="8127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023" y="-20301"/>
            <a:ext cx="12134854" cy="8092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496" y="-1"/>
            <a:ext cx="12255496" cy="8084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1749" y="-20301"/>
            <a:ext cx="12220572" cy="809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3502" y="-20302"/>
            <a:ext cx="12157075" cy="8160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528" y="0"/>
            <a:ext cx="12220571" cy="81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8419" y="-3158"/>
            <a:ext cx="12290418" cy="8081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5249" y="0"/>
            <a:ext cx="12303122" cy="8072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73097" y="-20301"/>
            <a:ext cx="12903196" cy="813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5062166"/>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2000"/>
                                        <p:tgtEl>
                                          <p:spTgt spid="3"/>
                                        </p:tgtEl>
                                      </p:cBhvr>
                                    </p:animEffect>
                                  </p:childTnLst>
                                </p:cTn>
                              </p:par>
                            </p:childTnLst>
                          </p:cTn>
                        </p:par>
                        <p:par>
                          <p:cTn id="8" fill="hold" nodeType="afterGroup">
                            <p:stCondLst>
                              <p:cond delay="2000"/>
                            </p:stCondLst>
                            <p:childTnLst>
                              <p:par>
                                <p:cTn id="9" presetID="2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2000"/>
                                        <p:tgtEl>
                                          <p:spTgt spid="2"/>
                                        </p:tgtEl>
                                      </p:cBhvr>
                                    </p:animEffect>
                                  </p:childTnLst>
                                </p:cTn>
                              </p:par>
                            </p:childTnLst>
                          </p:cTn>
                        </p:par>
                        <p:par>
                          <p:cTn id="12" fill="hold" nodeType="afterGroup">
                            <p:stCondLst>
                              <p:cond delay="4000"/>
                            </p:stCondLst>
                            <p:childTnLst>
                              <p:par>
                                <p:cTn id="13" presetID="42"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000"/>
                                        <p:tgtEl>
                                          <p:spTgt spid="11"/>
                                        </p:tgtEl>
                                      </p:cBhvr>
                                    </p:animEffect>
                                    <p:anim calcmode="lin" valueType="num">
                                      <p:cBhvr>
                                        <p:cTn id="16" dur="2000" fill="hold"/>
                                        <p:tgtEl>
                                          <p:spTgt spid="11"/>
                                        </p:tgtEl>
                                        <p:attrNameLst>
                                          <p:attrName>ppt_x</p:attrName>
                                        </p:attrNameLst>
                                      </p:cBhvr>
                                      <p:tavLst>
                                        <p:tav tm="0">
                                          <p:val>
                                            <p:strVal val="#ppt_x"/>
                                          </p:val>
                                        </p:tav>
                                        <p:tav tm="100000">
                                          <p:val>
                                            <p:strVal val="#ppt_x"/>
                                          </p:val>
                                        </p:tav>
                                      </p:tavLst>
                                    </p:anim>
                                    <p:anim calcmode="lin" valueType="num">
                                      <p:cBhvr>
                                        <p:cTn id="17" dur="2000" fill="hold"/>
                                        <p:tgtEl>
                                          <p:spTgt spid="11"/>
                                        </p:tgtEl>
                                        <p:attrNameLst>
                                          <p:attrName>ppt_y</p:attrName>
                                        </p:attrNameLst>
                                      </p:cBhvr>
                                      <p:tavLst>
                                        <p:tav tm="0">
                                          <p:val>
                                            <p:strVal val="#ppt_y+.1"/>
                                          </p:val>
                                        </p:tav>
                                        <p:tav tm="100000">
                                          <p:val>
                                            <p:strVal val="#ppt_y"/>
                                          </p:val>
                                        </p:tav>
                                      </p:tavLst>
                                    </p:anim>
                                  </p:childTnLst>
                                </p:cTn>
                              </p:par>
                            </p:childTnLst>
                          </p:cTn>
                        </p:par>
                        <p:par>
                          <p:cTn id="18" fill="hold" nodeType="afterGroup">
                            <p:stCondLst>
                              <p:cond delay="6000"/>
                            </p:stCondLst>
                            <p:childTnLst>
                              <p:par>
                                <p:cTn id="19" presetID="6"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ircle(in)">
                                      <p:cBhvr>
                                        <p:cTn id="21" dur="2000"/>
                                        <p:tgtEl>
                                          <p:spTgt spid="10"/>
                                        </p:tgtEl>
                                      </p:cBhvr>
                                    </p:animEffect>
                                  </p:childTnLst>
                                </p:cTn>
                              </p:par>
                            </p:childTnLst>
                          </p:cTn>
                        </p:par>
                        <p:par>
                          <p:cTn id="22" fill="hold" nodeType="afterGroup">
                            <p:stCondLst>
                              <p:cond delay="8000"/>
                            </p:stCondLst>
                            <p:childTnLst>
                              <p:par>
                                <p:cTn id="23" presetID="22" presetClass="entr" presetSubtype="4"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2000"/>
                                        <p:tgtEl>
                                          <p:spTgt spid="5"/>
                                        </p:tgtEl>
                                      </p:cBhvr>
                                    </p:animEffect>
                                  </p:childTnLst>
                                </p:cTn>
                              </p:par>
                            </p:childTnLst>
                          </p:cTn>
                        </p:par>
                        <p:par>
                          <p:cTn id="26" fill="hold" nodeType="afterGroup">
                            <p:stCondLst>
                              <p:cond delay="10000"/>
                            </p:stCondLst>
                            <p:childTnLst>
                              <p:par>
                                <p:cTn id="27" presetID="42" presetClass="entr" presetSubtype="0"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2000"/>
                                        <p:tgtEl>
                                          <p:spTgt spid="12"/>
                                        </p:tgtEl>
                                      </p:cBhvr>
                                    </p:animEffect>
                                    <p:anim calcmode="lin" valueType="num">
                                      <p:cBhvr>
                                        <p:cTn id="30" dur="2000" fill="hold"/>
                                        <p:tgtEl>
                                          <p:spTgt spid="12"/>
                                        </p:tgtEl>
                                        <p:attrNameLst>
                                          <p:attrName>ppt_x</p:attrName>
                                        </p:attrNameLst>
                                      </p:cBhvr>
                                      <p:tavLst>
                                        <p:tav tm="0">
                                          <p:val>
                                            <p:strVal val="#ppt_x"/>
                                          </p:val>
                                        </p:tav>
                                        <p:tav tm="100000">
                                          <p:val>
                                            <p:strVal val="#ppt_x"/>
                                          </p:val>
                                        </p:tav>
                                      </p:tavLst>
                                    </p:anim>
                                    <p:anim calcmode="lin" valueType="num">
                                      <p:cBhvr>
                                        <p:cTn id="31" dur="2000" fill="hold"/>
                                        <p:tgtEl>
                                          <p:spTgt spid="12"/>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12000"/>
                            </p:stCondLst>
                            <p:childTnLst>
                              <p:par>
                                <p:cTn id="33" presetID="21" presetClass="entr" presetSubtype="1"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heel(1)">
                                      <p:cBhvr>
                                        <p:cTn id="35" dur="2000"/>
                                        <p:tgtEl>
                                          <p:spTgt spid="8"/>
                                        </p:tgtEl>
                                      </p:cBhvr>
                                    </p:animEffect>
                                  </p:childTnLst>
                                </p:cTn>
                              </p:par>
                            </p:childTnLst>
                          </p:cTn>
                        </p:par>
                        <p:par>
                          <p:cTn id="36" fill="hold" nodeType="afterGroup">
                            <p:stCondLst>
                              <p:cond delay="14000"/>
                            </p:stCondLst>
                            <p:childTnLst>
                              <p:par>
                                <p:cTn id="37" presetID="42" presetClass="entr" presetSubtype="0"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2000"/>
                                        <p:tgtEl>
                                          <p:spTgt spid="7"/>
                                        </p:tgtEl>
                                      </p:cBhvr>
                                    </p:animEffect>
                                    <p:anim calcmode="lin" valueType="num">
                                      <p:cBhvr>
                                        <p:cTn id="40" dur="2000" fill="hold"/>
                                        <p:tgtEl>
                                          <p:spTgt spid="7"/>
                                        </p:tgtEl>
                                        <p:attrNameLst>
                                          <p:attrName>ppt_x</p:attrName>
                                        </p:attrNameLst>
                                      </p:cBhvr>
                                      <p:tavLst>
                                        <p:tav tm="0">
                                          <p:val>
                                            <p:strVal val="#ppt_x"/>
                                          </p:val>
                                        </p:tav>
                                        <p:tav tm="100000">
                                          <p:val>
                                            <p:strVal val="#ppt_x"/>
                                          </p:val>
                                        </p:tav>
                                      </p:tavLst>
                                    </p:anim>
                                    <p:anim calcmode="lin" valueType="num">
                                      <p:cBhvr>
                                        <p:cTn id="41" dur="2000" fill="hold"/>
                                        <p:tgtEl>
                                          <p:spTgt spid="7"/>
                                        </p:tgtEl>
                                        <p:attrNameLst>
                                          <p:attrName>ppt_y</p:attrName>
                                        </p:attrNameLst>
                                      </p:cBhvr>
                                      <p:tavLst>
                                        <p:tav tm="0">
                                          <p:val>
                                            <p:strVal val="#ppt_y+.1"/>
                                          </p:val>
                                        </p:tav>
                                        <p:tav tm="100000">
                                          <p:val>
                                            <p:strVal val="#ppt_y"/>
                                          </p:val>
                                        </p:tav>
                                      </p:tavLst>
                                    </p:anim>
                                  </p:childTnLst>
                                </p:cTn>
                              </p:par>
                            </p:childTnLst>
                          </p:cTn>
                        </p:par>
                        <p:par>
                          <p:cTn id="42" fill="hold" nodeType="afterGroup">
                            <p:stCondLst>
                              <p:cond delay="16000"/>
                            </p:stCondLst>
                            <p:childTnLst>
                              <p:par>
                                <p:cTn id="43" presetID="6" presetClass="entr" presetSubtype="16"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circle(in)">
                                      <p:cBhvr>
                                        <p:cTn id="45" dur="2000"/>
                                        <p:tgtEl>
                                          <p:spTgt spid="9"/>
                                        </p:tgtEl>
                                      </p:cBhvr>
                                    </p:animEffect>
                                  </p:childTnLst>
                                </p:cTn>
                              </p:par>
                            </p:childTnLst>
                          </p:cTn>
                        </p:par>
                        <p:par>
                          <p:cTn id="46" fill="hold" nodeType="afterGroup">
                            <p:stCondLst>
                              <p:cond delay="18000"/>
                            </p:stCondLst>
                            <p:childTnLst>
                              <p:par>
                                <p:cTn id="47" presetID="6"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circle(in)">
                                      <p:cBhvr>
                                        <p:cTn id="49" dur="2000"/>
                                        <p:tgtEl>
                                          <p:spTgt spid="4"/>
                                        </p:tgtEl>
                                      </p:cBhvr>
                                    </p:animEffect>
                                  </p:childTnLst>
                                </p:cTn>
                              </p:par>
                            </p:childTnLst>
                          </p:cTn>
                        </p:par>
                        <p:par>
                          <p:cTn id="50" fill="hold" nodeType="afterGroup">
                            <p:stCondLst>
                              <p:cond delay="20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2000" fill="hold"/>
                                        <p:tgtEl>
                                          <p:spTgt spid="6"/>
                                        </p:tgtEl>
                                        <p:attrNameLst>
                                          <p:attrName>ppt_w</p:attrName>
                                        </p:attrNameLst>
                                      </p:cBhvr>
                                      <p:tavLst>
                                        <p:tav tm="0">
                                          <p:val>
                                            <p:fltVal val="0"/>
                                          </p:val>
                                        </p:tav>
                                        <p:tav tm="100000">
                                          <p:val>
                                            <p:strVal val="#ppt_w"/>
                                          </p:val>
                                        </p:tav>
                                      </p:tavLst>
                                    </p:anim>
                                    <p:anim calcmode="lin" valueType="num">
                                      <p:cBhvr>
                                        <p:cTn id="54" dur="2000" fill="hold"/>
                                        <p:tgtEl>
                                          <p:spTgt spid="6"/>
                                        </p:tgtEl>
                                        <p:attrNameLst>
                                          <p:attrName>ppt_h</p:attrName>
                                        </p:attrNameLst>
                                      </p:cBhvr>
                                      <p:tavLst>
                                        <p:tav tm="0">
                                          <p:val>
                                            <p:fltVal val="0"/>
                                          </p:val>
                                        </p:tav>
                                        <p:tav tm="100000">
                                          <p:val>
                                            <p:strVal val="#ppt_h"/>
                                          </p:val>
                                        </p:tav>
                                      </p:tavLst>
                                    </p:anim>
                                    <p:anim calcmode="lin" valueType="num">
                                      <p:cBhvr>
                                        <p:cTn id="55" dur="2000" fill="hold"/>
                                        <p:tgtEl>
                                          <p:spTgt spid="6"/>
                                        </p:tgtEl>
                                        <p:attrNameLst>
                                          <p:attrName>style.rotation</p:attrName>
                                        </p:attrNameLst>
                                      </p:cBhvr>
                                      <p:tavLst>
                                        <p:tav tm="0">
                                          <p:val>
                                            <p:fltVal val="90"/>
                                          </p:val>
                                        </p:tav>
                                        <p:tav tm="100000">
                                          <p:val>
                                            <p:fltVal val="0"/>
                                          </p:val>
                                        </p:tav>
                                      </p:tavLst>
                                    </p:anim>
                                    <p:animEffect transition="in" filter="fade">
                                      <p:cBhvr>
                                        <p:cTn id="5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Users\bill\Desktop\tải xuống.jpg"/>
          <p:cNvPicPr>
            <a:picLocks noGrp="1" noChangeAspect="1" noChangeArrowheads="1"/>
          </p:cNvPicPr>
          <p:nvPr>
            <p:ph idx="1"/>
          </p:nvPr>
        </p:nvPicPr>
        <p:blipFill>
          <a:blip>
            <a:extLst>
              <a:ext uri="{28A0092B-C50C-407E-A947-70E740481C1C}">
                <a14:useLocalDpi xmlns:a14="http://schemas.microsoft.com/office/drawing/2010/main" val="0"/>
              </a:ext>
            </a:extLst>
          </a:blip>
          <a:srcRect/>
          <a:stretch>
            <a:fillRect/>
          </a:stretch>
        </p:blipFill>
        <p:spPr>
          <a:xfrm>
            <a:off x="0" y="1584153"/>
            <a:ext cx="12192000" cy="5257800"/>
          </a:xfrm>
        </p:spPr>
      </p:pic>
      <p:sp>
        <p:nvSpPr>
          <p:cNvPr id="3" name="Down Arrow 2"/>
          <p:cNvSpPr/>
          <p:nvPr/>
        </p:nvSpPr>
        <p:spPr>
          <a:xfrm>
            <a:off x="1600200" y="0"/>
            <a:ext cx="8991600" cy="205740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Hãy</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làm</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hàng</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ngày</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để</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có</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một</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hành</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tinh</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xanh</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tươi</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7" name="WordArt 4"/>
          <p:cNvSpPr>
            <a:spLocks noChangeArrowheads="1" noChangeShapeType="1" noTextEdit="1"/>
          </p:cNvSpPr>
          <p:nvPr/>
        </p:nvSpPr>
        <p:spPr bwMode="auto">
          <a:xfrm>
            <a:off x="1524000" y="2590800"/>
            <a:ext cx="9144000" cy="10477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1" hangingPunct="1">
              <a:defRPr/>
            </a:pPr>
            <a:endParaRPr lang="en-US" sz="71400" b="1" kern="1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latin typeface="Times New Roman"/>
              <a:cs typeface="Times New Roman"/>
            </a:endParaRPr>
          </a:p>
        </p:txBody>
      </p:sp>
      <p:pic>
        <p:nvPicPr>
          <p:cNvPr id="8" name="Picture 2" descr="Primula_Sinen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42" y="-48126"/>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WordArt 4"/>
          <p:cNvSpPr>
            <a:spLocks noChangeArrowheads="1" noChangeShapeType="1" noTextEdit="1"/>
          </p:cNvSpPr>
          <p:nvPr/>
        </p:nvSpPr>
        <p:spPr bwMode="auto">
          <a:xfrm>
            <a:off x="1524000" y="2470484"/>
            <a:ext cx="9131300" cy="1241093"/>
          </a:xfrm>
          <a:prstGeom prst="rect">
            <a:avLst/>
          </a:prstGeom>
          <a:noFill/>
          <a:ln>
            <a:noFill/>
          </a:ln>
        </p:spPr>
        <p:style>
          <a:lnRef idx="0">
            <a:scrgbClr r="0" g="0" b="0"/>
          </a:lnRef>
          <a:fillRef idx="0">
            <a:scrgbClr r="0" g="0" b="0"/>
          </a:fillRef>
          <a:effectRef idx="0">
            <a:scrgbClr r="0" g="0" b="0"/>
          </a:effectRef>
          <a:fontRef idx="minor">
            <a:schemeClr val="accent3"/>
          </a:fontRef>
        </p:style>
        <p:txBody>
          <a:bodyPr wrap="none" fromWordArt="1">
            <a:prstTxWarp prst="textPlain">
              <a:avLst>
                <a:gd name="adj" fmla="val 50000"/>
              </a:avLst>
            </a:prstTxWarp>
          </a:bodyPr>
          <a:lstStyle/>
          <a:p>
            <a:pPr algn="ctr"/>
            <a:r>
              <a:rPr lang="en-US" sz="9600" b="1" kern="10"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Bye and see you again</a:t>
            </a:r>
          </a:p>
        </p:txBody>
      </p:sp>
    </p:spTree>
    <p:extLst>
      <p:ext uri="{BB962C8B-B14F-4D97-AF65-F5344CB8AC3E}">
        <p14:creationId xmlns:p14="http://schemas.microsoft.com/office/powerpoint/2010/main" val="3387954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D3B627DF-1135-4A72-9EEE-4263393F78D2}"/>
              </a:ext>
            </a:extLst>
          </p:cNvPr>
          <p:cNvSpPr txBox="1"/>
          <p:nvPr/>
        </p:nvSpPr>
        <p:spPr>
          <a:xfrm>
            <a:off x="55419" y="193970"/>
            <a:ext cx="12053455" cy="6186309"/>
          </a:xfrm>
          <a:prstGeom prst="rect">
            <a:avLst/>
          </a:prstGeom>
          <a:noFill/>
        </p:spPr>
        <p:txBody>
          <a:bodyPr wrap="square">
            <a:spAutoFit/>
          </a:bodyPr>
          <a:lstStyle/>
          <a:p>
            <a:pPr algn="just"/>
            <a:r>
              <a:rPr lang="en-US" altLang="en-US" sz="6600" b="1" i="1" dirty="0">
                <a:ln w="0"/>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sym typeface="Wingdings" pitchFamily="2" charset="2"/>
              </a:rPr>
              <a:t></a:t>
            </a:r>
            <a:r>
              <a:rPr lang="en-US" sz="6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Lực</a:t>
            </a:r>
            <a:r>
              <a:rPr lang="en-US" sz="6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ma </a:t>
            </a:r>
            <a:r>
              <a:rPr lang="en-US" sz="6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sát</a:t>
            </a:r>
            <a:r>
              <a:rPr lang="en-US" sz="6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trượt</a:t>
            </a:r>
            <a:r>
              <a:rPr lang="en-US" sz="6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xuất</a:t>
            </a:r>
            <a:r>
              <a:rPr lang="en-US" sz="6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6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6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6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6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trượt</a:t>
            </a:r>
            <a:r>
              <a:rPr lang="en-US" sz="6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a:t>
            </a:r>
            <a:r>
              <a:rPr lang="en-US" sz="66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ên</a:t>
            </a:r>
            <a:r>
              <a:rPr lang="en-US" sz="66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nhau</a:t>
            </a:r>
            <a:r>
              <a:rPr lang="en-US" sz="6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cản</a:t>
            </a:r>
            <a:r>
              <a:rPr lang="en-US" sz="6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trở</a:t>
            </a:r>
            <a:r>
              <a:rPr lang="en-US" sz="6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chuyển</a:t>
            </a:r>
            <a:r>
              <a:rPr lang="en-US" sz="6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6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6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chúng</a:t>
            </a:r>
            <a:r>
              <a:rPr lang="en-US" sz="6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6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6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6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Ví</a:t>
            </a:r>
            <a:r>
              <a:rPr lang="en-US" sz="6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6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dụ</a:t>
            </a:r>
            <a:r>
              <a:rPr lang="en-US" sz="6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6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66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600"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Đẩy</a:t>
            </a:r>
            <a:r>
              <a:rPr lang="en-US" sz="66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600"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thùng</a:t>
            </a:r>
            <a:r>
              <a:rPr lang="en-US" sz="66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600"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hàng</a:t>
            </a:r>
            <a:r>
              <a:rPr lang="en-US" sz="66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600"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66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600"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sàn</a:t>
            </a:r>
            <a:r>
              <a:rPr lang="en-US" sz="66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600"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nhà</a:t>
            </a:r>
            <a:endParaRPr lang="en-US" sz="6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66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600"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Má</a:t>
            </a:r>
            <a:r>
              <a:rPr lang="en-US" sz="66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600"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phanh</a:t>
            </a:r>
            <a:r>
              <a:rPr lang="en-US" sz="66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600"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ép</a:t>
            </a:r>
            <a:r>
              <a:rPr lang="en-US" sz="66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600"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lên</a:t>
            </a:r>
            <a:r>
              <a:rPr lang="en-US" sz="66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600"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vành</a:t>
            </a:r>
            <a:r>
              <a:rPr lang="en-US" sz="66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bánh </a:t>
            </a:r>
            <a:r>
              <a:rPr lang="en-US" sz="6600"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xe</a:t>
            </a:r>
            <a:r>
              <a:rPr lang="en-US" sz="66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6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080434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descr="han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8161669"/>
      </p:ext>
    </p:extLst>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wheel(1)">
                                      <p:cBhvr>
                                        <p:cTn id="7" dur="2000"/>
                                        <p:tgtEl>
                                          <p:spTgt spid="48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4" descr="002106bg7fr7vx"/>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4213792"/>
      </p:ext>
    </p:extLst>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49156"/>
                                        </p:tgtEl>
                                        <p:attrNameLst>
                                          <p:attrName>style.visibility</p:attrName>
                                        </p:attrNameLst>
                                      </p:cBhvr>
                                      <p:to>
                                        <p:strVal val="visible"/>
                                      </p:to>
                                    </p:set>
                                    <p:animEffect transition="in" filter="wheel(1)">
                                      <p:cBhvr>
                                        <p:cTn id="7" dur="2000"/>
                                        <p:tgtEl>
                                          <p:spTgt spid="49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1099</Words>
  <Application>Microsoft Office PowerPoint</Application>
  <PresentationFormat>Custom</PresentationFormat>
  <Paragraphs>112</Paragraphs>
  <Slides>62</Slides>
  <Notes>0</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Phương Thanh</dc:creator>
  <cp:lastModifiedBy>ismail - [2010]</cp:lastModifiedBy>
  <cp:revision>4</cp:revision>
  <dcterms:modified xsi:type="dcterms:W3CDTF">2024-03-18T01:01:33Z</dcterms:modified>
</cp:coreProperties>
</file>