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41" r:id="rId4"/>
    <p:sldId id="342" r:id="rId5"/>
    <p:sldId id="343" r:id="rId6"/>
    <p:sldId id="269" r:id="rId7"/>
    <p:sldId id="294" r:id="rId8"/>
    <p:sldId id="330" r:id="rId9"/>
    <p:sldId id="313" r:id="rId10"/>
    <p:sldId id="344" r:id="rId11"/>
    <p:sldId id="331" r:id="rId12"/>
    <p:sldId id="345" r:id="rId13"/>
    <p:sldId id="332" r:id="rId14"/>
    <p:sldId id="346" r:id="rId15"/>
    <p:sldId id="347" r:id="rId16"/>
    <p:sldId id="304" r:id="rId17"/>
    <p:sldId id="334" r:id="rId18"/>
    <p:sldId id="348" r:id="rId19"/>
    <p:sldId id="335" r:id="rId20"/>
    <p:sldId id="317" r:id="rId21"/>
    <p:sldId id="349" r:id="rId22"/>
    <p:sldId id="291" r:id="rId23"/>
    <p:sldId id="336" r:id="rId24"/>
    <p:sldId id="321" r:id="rId25"/>
    <p:sldId id="305" r:id="rId26"/>
    <p:sldId id="337" r:id="rId27"/>
    <p:sldId id="350" r:id="rId28"/>
    <p:sldId id="271" r:id="rId29"/>
    <p:sldId id="351" r:id="rId30"/>
    <p:sldId id="338" r:id="rId31"/>
    <p:sldId id="352" r:id="rId32"/>
    <p:sldId id="339" r:id="rId33"/>
    <p:sldId id="353" r:id="rId34"/>
    <p:sldId id="354" r:id="rId35"/>
    <p:sldId id="340" r:id="rId36"/>
    <p:sldId id="276" r:id="rId37"/>
    <p:sldId id="35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3" autoAdjust="0"/>
    <p:restoredTop sz="94660"/>
  </p:normalViewPr>
  <p:slideViewPr>
    <p:cSldViewPr snapToGrid="0">
      <p:cViewPr varScale="1">
        <p:scale>
          <a:sx n="73" d="100"/>
          <a:sy n="73" d="100"/>
        </p:scale>
        <p:origin x="5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dubaonhanluchcmc.gov.vn/" TargetMode="External"/><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hyperlink" Target="https://www.ilo.org/global/lang--en/index.htm" TargetMode="External"/><Relationship Id="rId4" Type="http://schemas.openxmlformats.org/officeDocument/2006/relationships/hyperlink" Target="https://molisa.gov.vn/"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5542" y="340149"/>
            <a:ext cx="11173876"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CHỦ ĐỀ.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88" y="1081378"/>
            <a:ext cx="11791785" cy="562066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55599" y="152401"/>
            <a:ext cx="11578254"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3.3 và so sánh nhu cầu về số lượng và chất lượng lao động giữa hai dây chuyền lắp ráp ô tô.</a:t>
            </a:r>
          </a:p>
        </p:txBody>
      </p:sp>
      <p:pic>
        <p:nvPicPr>
          <p:cNvPr id="2" name="Picture 1"/>
          <p:cNvPicPr>
            <a:picLocks noChangeAspect="1"/>
          </p:cNvPicPr>
          <p:nvPr/>
        </p:nvPicPr>
        <p:blipFill>
          <a:blip r:embed="rId3"/>
          <a:stretch>
            <a:fillRect/>
          </a:stretch>
        </p:blipFill>
        <p:spPr>
          <a:xfrm>
            <a:off x="430245" y="1076704"/>
            <a:ext cx="5336073" cy="409245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896134121"/>
              </p:ext>
            </p:extLst>
          </p:nvPr>
        </p:nvGraphicFramePr>
        <p:xfrm>
          <a:off x="5669578" y="1261032"/>
          <a:ext cx="6264275" cy="3566160"/>
        </p:xfrm>
        <a:graphic>
          <a:graphicData uri="http://schemas.openxmlformats.org/drawingml/2006/table">
            <a:tbl>
              <a:tblPr firstRow="1" firstCol="1" bandRow="1"/>
              <a:tblGrid>
                <a:gridCol w="1238885">
                  <a:extLst>
                    <a:ext uri="{9D8B030D-6E8A-4147-A177-3AD203B41FA5}">
                      <a16:colId xmlns:a16="http://schemas.microsoft.com/office/drawing/2014/main" val="1152599278"/>
                    </a:ext>
                  </a:extLst>
                </a:gridCol>
                <a:gridCol w="2700655">
                  <a:extLst>
                    <a:ext uri="{9D8B030D-6E8A-4147-A177-3AD203B41FA5}">
                      <a16:colId xmlns:a16="http://schemas.microsoft.com/office/drawing/2014/main" val="3102647734"/>
                    </a:ext>
                  </a:extLst>
                </a:gridCol>
                <a:gridCol w="2324735">
                  <a:extLst>
                    <a:ext uri="{9D8B030D-6E8A-4147-A177-3AD203B41FA5}">
                      <a16:colId xmlns:a16="http://schemas.microsoft.com/office/drawing/2014/main" val="622676090"/>
                    </a:ext>
                  </a:extLst>
                </a:gridCol>
              </a:tblGrid>
              <a:tr h="0">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 chuyền lắp ráp có sự tham gia của con người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 chuyền lắp ráp tự động bằng robot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442250"/>
                  </a:ext>
                </a:extLst>
              </a:tr>
              <a:tr h="0">
                <a:tc>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Nhu cầu về số lượng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07546"/>
                  </a:ext>
                </a:extLst>
              </a:tr>
              <a:tr h="0">
                <a:tc>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Nhu cầu về chất lượng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414984"/>
                  </a:ext>
                </a:extLst>
              </a:tr>
              <a:tr h="0">
                <a:tc>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Ưu điểm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 phí lao động thấp, dễ dàng tuyển dụng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 suất cao, chất lượng sản phẩm tốt, ít sai sót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259924"/>
                  </a:ext>
                </a:extLst>
              </a:tr>
              <a:tr h="0">
                <a:tc>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Nhược điểm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 suất thấp, chất lượng sản phẩm phụ thuộc vào tay nghề lao động, dễ xảy ra sai sót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 phí đầu tư cao, cần lao động trình độ kĩ thuật cao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3038346"/>
                  </a:ext>
                </a:extLst>
              </a:tr>
            </a:tbl>
          </a:graphicData>
        </a:graphic>
      </p:graphicFrame>
    </p:spTree>
    <p:extLst>
      <p:ext uri="{BB962C8B-B14F-4D97-AF65-F5344CB8AC3E}">
        <p14:creationId xmlns:p14="http://schemas.microsoft.com/office/powerpoint/2010/main" val="41853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55599" y="152401"/>
            <a:ext cx="1048173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Hãy kể một số ngành kinh tế có sự chuyển dịch cơ cấu làm ảnh hưởng đến thị trường lao động hiện nay.</a:t>
            </a:r>
          </a:p>
        </p:txBody>
      </p:sp>
    </p:spTree>
    <p:extLst>
      <p:ext uri="{BB962C8B-B14F-4D97-AF65-F5344CB8AC3E}">
        <p14:creationId xmlns:p14="http://schemas.microsoft.com/office/powerpoint/2010/main" val="334387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55599" y="152401"/>
            <a:ext cx="1048173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Hãy kể một số ngành kinh tế có sự chuyển dịch cơ cấu làm ảnh hưởng đến thị trường lao động hiện nay.</a:t>
            </a:r>
          </a:p>
        </p:txBody>
      </p:sp>
      <p:sp>
        <p:nvSpPr>
          <p:cNvPr id="2" name="Rectangle 1"/>
          <p:cNvSpPr/>
          <p:nvPr/>
        </p:nvSpPr>
        <p:spPr>
          <a:xfrm>
            <a:off x="227033" y="983398"/>
            <a:ext cx="11737911" cy="5632311"/>
          </a:xfrm>
          <a:prstGeom prst="rect">
            <a:avLst/>
          </a:prstGeom>
        </p:spPr>
        <p:txBody>
          <a:bodyPr wrap="square">
            <a:spAutoFit/>
          </a:bodyPr>
          <a:lstStyle/>
          <a:p>
            <a:pPr>
              <a:spcAft>
                <a:spcPts val="0"/>
              </a:spcAft>
            </a:pPr>
            <a:r>
              <a:rPr lang="vi-VN" b="1">
                <a:solidFill>
                  <a:srgbClr val="FF0000"/>
                </a:solidFill>
                <a:latin typeface="Times New Roman" panose="02020603050405020304" pitchFamily="18" charset="0"/>
                <a:ea typeface="Times New Roman" panose="02020603050405020304" pitchFamily="18" charset="0"/>
              </a:rPr>
              <a:t>2.</a:t>
            </a:r>
            <a:r>
              <a:rPr lang="en-US">
                <a:solidFill>
                  <a:srgbClr val="FF0000"/>
                </a:solidFill>
                <a:latin typeface="Times New Roman" panose="02020603050405020304" pitchFamily="18" charset="0"/>
                <a:ea typeface="Times New Roman" panose="02020603050405020304" pitchFamily="18" charset="0"/>
              </a:rPr>
              <a:t> - Một số ngành kinh tế có sự chuyển dịch cơ cấu làm ảnh hưởng đến thị trường lao động hiện nay:</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Ngành Nông nghiệp:</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Sự chuyển dịch</a:t>
            </a:r>
            <a:r>
              <a:rPr lang="en-US" smtClean="0">
                <a:solidFill>
                  <a:srgbClr val="FF0000"/>
                </a:solidFill>
                <a:latin typeface="Times New Roman" panose="02020603050405020304" pitchFamily="18" charset="0"/>
                <a:ea typeface="Times New Roman" panose="02020603050405020304" pitchFamily="18" charset="0"/>
              </a:rPr>
              <a:t>:</a:t>
            </a:r>
            <a:r>
              <a:rPr lang="vi-VN" sz="1600" smtClean="0">
                <a:solidFill>
                  <a:srgbClr val="FF0000"/>
                </a:solidFill>
                <a:latin typeface="Times New Roman" panose="02020603050405020304" pitchFamily="18" charset="0"/>
                <a:ea typeface="Times New Roman" panose="02020603050405020304" pitchFamily="18" charset="0"/>
              </a:rPr>
              <a:t> </a:t>
            </a:r>
            <a:r>
              <a:rPr lang="en-US" smtClean="0">
                <a:solidFill>
                  <a:srgbClr val="FF0000"/>
                </a:solidFill>
                <a:latin typeface="Times New Roman" panose="02020603050405020304" pitchFamily="18" charset="0"/>
                <a:ea typeface="Times New Roman" panose="02020603050405020304" pitchFamily="18" charset="0"/>
              </a:rPr>
              <a:t> </a:t>
            </a:r>
            <a:r>
              <a:rPr lang="en-US">
                <a:solidFill>
                  <a:srgbClr val="FF0000"/>
                </a:solidFill>
                <a:latin typeface="Times New Roman" panose="02020603050405020304" pitchFamily="18" charset="0"/>
                <a:ea typeface="Times New Roman" panose="02020603050405020304" pitchFamily="18" charset="0"/>
              </a:rPr>
              <a:t>Áp dụng công nghệ cao, tự động hóa vào sản </a:t>
            </a:r>
            <a:r>
              <a:rPr lang="en-US" smtClean="0">
                <a:solidFill>
                  <a:srgbClr val="FF0000"/>
                </a:solidFill>
                <a:latin typeface="Times New Roman" panose="02020603050405020304" pitchFamily="18" charset="0"/>
                <a:ea typeface="Times New Roman" panose="02020603050405020304" pitchFamily="18" charset="0"/>
              </a:rPr>
              <a:t>xuất.</a:t>
            </a:r>
            <a:r>
              <a:rPr lang="vi-VN" sz="1600" smtClean="0">
                <a:solidFill>
                  <a:srgbClr val="FF0000"/>
                </a:solidFill>
                <a:latin typeface="Times New Roman" panose="02020603050405020304" pitchFamily="18" charset="0"/>
                <a:ea typeface="Times New Roman" panose="02020603050405020304" pitchFamily="18" charset="0"/>
              </a:rPr>
              <a:t> </a:t>
            </a:r>
            <a:r>
              <a:rPr lang="en-US" smtClean="0">
                <a:solidFill>
                  <a:srgbClr val="FF0000"/>
                </a:solidFill>
                <a:latin typeface="Times New Roman" panose="02020603050405020304" pitchFamily="18" charset="0"/>
                <a:ea typeface="Times New Roman" panose="02020603050405020304" pitchFamily="18" charset="0"/>
              </a:rPr>
              <a:t>Giảm </a:t>
            </a:r>
            <a:r>
              <a:rPr lang="en-US">
                <a:solidFill>
                  <a:srgbClr val="FF0000"/>
                </a:solidFill>
                <a:latin typeface="Times New Roman" panose="02020603050405020304" pitchFamily="18" charset="0"/>
                <a:ea typeface="Times New Roman" panose="02020603050405020304" pitchFamily="18" charset="0"/>
              </a:rPr>
              <a:t>dần lao động thủ công, tăng lao động có trình độ kỹ thuật.</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Ảnh hưởng</a:t>
            </a:r>
            <a:r>
              <a:rPr lang="en-US" smtClean="0">
                <a:solidFill>
                  <a:srgbClr val="FF0000"/>
                </a:solidFill>
                <a:latin typeface="Times New Roman" panose="02020603050405020304" pitchFamily="18" charset="0"/>
                <a:ea typeface="Times New Roman" panose="02020603050405020304" pitchFamily="18" charset="0"/>
              </a:rPr>
              <a:t>:</a:t>
            </a:r>
            <a:r>
              <a:rPr lang="vi-VN" sz="1600" smtClean="0">
                <a:solidFill>
                  <a:srgbClr val="FF0000"/>
                </a:solidFill>
                <a:latin typeface="Times New Roman" panose="02020603050405020304" pitchFamily="18" charset="0"/>
                <a:ea typeface="Times New Roman" panose="02020603050405020304" pitchFamily="18" charset="0"/>
              </a:rPr>
              <a:t> </a:t>
            </a:r>
            <a:r>
              <a:rPr lang="en-US" smtClean="0">
                <a:solidFill>
                  <a:srgbClr val="FF0000"/>
                </a:solidFill>
                <a:latin typeface="Times New Roman" panose="02020603050405020304" pitchFamily="18" charset="0"/>
                <a:ea typeface="Times New Roman" panose="02020603050405020304" pitchFamily="18" charset="0"/>
              </a:rPr>
              <a:t> </a:t>
            </a:r>
            <a:r>
              <a:rPr lang="en-US">
                <a:solidFill>
                  <a:srgbClr val="FF0000"/>
                </a:solidFill>
                <a:latin typeface="Times New Roman" panose="02020603050405020304" pitchFamily="18" charset="0"/>
                <a:ea typeface="Times New Roman" panose="02020603050405020304" pitchFamily="18" charset="0"/>
              </a:rPr>
              <a:t>Giảm nhu cầu lao động phổ thông.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Nhu cầu cao về lao động kỹ thuật cao: vận hành máy móc, lập trình, quản lý hệ thống.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Ngành Công nghiệp:</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Sự chuyển dịch</a:t>
            </a:r>
            <a:r>
              <a:rPr lang="en-US" smtClean="0">
                <a:solidFill>
                  <a:srgbClr val="FF0000"/>
                </a:solidFill>
                <a:latin typeface="Times New Roman" panose="02020603050405020304" pitchFamily="18" charset="0"/>
                <a:ea typeface="Times New Roman" panose="02020603050405020304" pitchFamily="18" charset="0"/>
              </a:rPr>
              <a:t>:</a:t>
            </a:r>
            <a:r>
              <a:rPr lang="vi-VN" sz="1600" smtClean="0">
                <a:solidFill>
                  <a:srgbClr val="FF0000"/>
                </a:solidFill>
                <a:latin typeface="Times New Roman" panose="02020603050405020304" pitchFamily="18" charset="0"/>
                <a:ea typeface="Times New Roman" panose="02020603050405020304" pitchFamily="18" charset="0"/>
              </a:rPr>
              <a:t> </a:t>
            </a:r>
            <a:r>
              <a:rPr lang="en-US" smtClean="0">
                <a:solidFill>
                  <a:srgbClr val="FF0000"/>
                </a:solidFill>
                <a:latin typeface="Times New Roman" panose="02020603050405020304" pitchFamily="18" charset="0"/>
                <a:ea typeface="Times New Roman" panose="02020603050405020304" pitchFamily="18" charset="0"/>
              </a:rPr>
              <a:t> </a:t>
            </a:r>
            <a:r>
              <a:rPr lang="en-US">
                <a:solidFill>
                  <a:srgbClr val="FF0000"/>
                </a:solidFill>
                <a:latin typeface="Times New Roman" panose="02020603050405020304" pitchFamily="18" charset="0"/>
                <a:ea typeface="Times New Roman" panose="02020603050405020304" pitchFamily="18" charset="0"/>
              </a:rPr>
              <a:t>Chuyển sang sản xuất công nghệ cao, tự động hóa</a:t>
            </a:r>
            <a:r>
              <a:rPr lang="en-US" smtClean="0">
                <a:solidFill>
                  <a:srgbClr val="FF0000"/>
                </a:solidFill>
                <a:latin typeface="Times New Roman" panose="02020603050405020304" pitchFamily="18" charset="0"/>
                <a:ea typeface="Times New Roman" panose="02020603050405020304" pitchFamily="18" charset="0"/>
              </a:rPr>
              <a:t>. </a:t>
            </a:r>
            <a:r>
              <a:rPr lang="en-US">
                <a:solidFill>
                  <a:srgbClr val="FF0000"/>
                </a:solidFill>
                <a:latin typeface="Times New Roman" panose="02020603050405020304" pitchFamily="18" charset="0"/>
                <a:ea typeface="Times New Roman" panose="02020603050405020304" pitchFamily="18" charset="0"/>
              </a:rPr>
              <a:t>Tăng cường ứng dụng robot, trí tuệ nhân tạo.</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Ảnh hưởng</a:t>
            </a:r>
            <a:r>
              <a:rPr lang="en-US" smtClean="0">
                <a:solidFill>
                  <a:srgbClr val="FF0000"/>
                </a:solidFill>
                <a:latin typeface="Times New Roman" panose="02020603050405020304" pitchFamily="18" charset="0"/>
                <a:ea typeface="Times New Roman" panose="02020603050405020304" pitchFamily="18" charset="0"/>
              </a:rPr>
              <a:t>: </a:t>
            </a:r>
            <a:r>
              <a:rPr lang="en-US">
                <a:solidFill>
                  <a:srgbClr val="FF0000"/>
                </a:solidFill>
                <a:latin typeface="Times New Roman" panose="02020603050405020304" pitchFamily="18" charset="0"/>
                <a:ea typeface="Times New Roman" panose="02020603050405020304" pitchFamily="18" charset="0"/>
              </a:rPr>
              <a:t>Giảm nhu cầu lao động sản xuất trực tiếp</a:t>
            </a:r>
            <a:r>
              <a:rPr lang="en-US" smtClean="0">
                <a:solidFill>
                  <a:srgbClr val="FF0000"/>
                </a:solidFill>
                <a:latin typeface="Times New Roman" panose="02020603050405020304" pitchFamily="18" charset="0"/>
                <a:ea typeface="Times New Roman" panose="02020603050405020304" pitchFamily="18" charset="0"/>
              </a:rPr>
              <a:t>. </a:t>
            </a:r>
            <a:r>
              <a:rPr lang="en-US">
                <a:solidFill>
                  <a:srgbClr val="FF0000"/>
                </a:solidFill>
                <a:latin typeface="Times New Roman" panose="02020603050405020304" pitchFamily="18" charset="0"/>
                <a:ea typeface="Times New Roman" panose="02020603050405020304" pitchFamily="18" charset="0"/>
              </a:rPr>
              <a:t>Nhu cầu cao về lao động kỹ thuật cao: thiết kế, chế tạo, vận hành robot, AI.</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Ngành Dịch vụ:</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Sự chuyển </a:t>
            </a:r>
            <a:r>
              <a:rPr lang="en-US" smtClean="0">
                <a:solidFill>
                  <a:srgbClr val="FF0000"/>
                </a:solidFill>
                <a:latin typeface="Times New Roman" panose="02020603050405020304" pitchFamily="18" charset="0"/>
                <a:ea typeface="Times New Roman" panose="02020603050405020304" pitchFamily="18" charset="0"/>
              </a:rPr>
              <a:t>dịch:</a:t>
            </a:r>
            <a:r>
              <a:rPr lang="vi-VN" sz="1600" smtClean="0">
                <a:solidFill>
                  <a:srgbClr val="FF0000"/>
                </a:solidFill>
                <a:latin typeface="Times New Roman" panose="02020603050405020304" pitchFamily="18" charset="0"/>
                <a:ea typeface="Times New Roman" panose="02020603050405020304" pitchFamily="18" charset="0"/>
              </a:rPr>
              <a:t> </a:t>
            </a:r>
            <a:r>
              <a:rPr lang="en-US" smtClean="0">
                <a:solidFill>
                  <a:srgbClr val="FF0000"/>
                </a:solidFill>
                <a:latin typeface="Times New Roman" panose="02020603050405020304" pitchFamily="18" charset="0"/>
                <a:ea typeface="Times New Roman" panose="02020603050405020304" pitchFamily="18" charset="0"/>
              </a:rPr>
              <a:t>Phát </a:t>
            </a:r>
            <a:r>
              <a:rPr lang="en-US">
                <a:solidFill>
                  <a:srgbClr val="FF0000"/>
                </a:solidFill>
                <a:latin typeface="Times New Roman" panose="02020603050405020304" pitchFamily="18" charset="0"/>
                <a:ea typeface="Times New Roman" panose="02020603050405020304" pitchFamily="18" charset="0"/>
              </a:rPr>
              <a:t>triển mạnh mẽ các dịch vụ công nghệ, tài chính, thương mại điện tử</a:t>
            </a:r>
            <a:r>
              <a:rPr lang="en-US" smtClean="0">
                <a:solidFill>
                  <a:srgbClr val="FF0000"/>
                </a:solidFill>
                <a:latin typeface="Times New Roman" panose="02020603050405020304" pitchFamily="18" charset="0"/>
                <a:ea typeface="Times New Roman" panose="02020603050405020304" pitchFamily="18" charset="0"/>
              </a:rPr>
              <a:t>. </a:t>
            </a:r>
            <a:r>
              <a:rPr lang="en-US">
                <a:solidFill>
                  <a:srgbClr val="FF0000"/>
                </a:solidFill>
                <a:latin typeface="Times New Roman" panose="02020603050405020304" pitchFamily="18" charset="0"/>
                <a:ea typeface="Times New Roman" panose="02020603050405020304" pitchFamily="18" charset="0"/>
              </a:rPr>
              <a:t>Nhu cầu cao về lao động có kỹ năng mềm, ngoại ngữ, am hiểu công nghệ.</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Ảnh </a:t>
            </a:r>
            <a:r>
              <a:rPr lang="en-US" smtClean="0">
                <a:solidFill>
                  <a:srgbClr val="FF0000"/>
                </a:solidFill>
                <a:latin typeface="Times New Roman" panose="02020603050405020304" pitchFamily="18" charset="0"/>
                <a:ea typeface="Times New Roman" panose="02020603050405020304" pitchFamily="18" charset="0"/>
              </a:rPr>
              <a:t>hưởng:</a:t>
            </a:r>
            <a:r>
              <a:rPr lang="vi-VN" sz="1600" smtClean="0">
                <a:solidFill>
                  <a:srgbClr val="FF0000"/>
                </a:solidFill>
                <a:latin typeface="Times New Roman" panose="02020603050405020304" pitchFamily="18" charset="0"/>
                <a:ea typeface="Times New Roman" panose="02020603050405020304" pitchFamily="18" charset="0"/>
              </a:rPr>
              <a:t> </a:t>
            </a:r>
            <a:r>
              <a:rPr lang="en-US" smtClean="0">
                <a:solidFill>
                  <a:srgbClr val="FF0000"/>
                </a:solidFill>
                <a:latin typeface="Times New Roman" panose="02020603050405020304" pitchFamily="18" charset="0"/>
                <a:ea typeface="Times New Roman" panose="02020603050405020304" pitchFamily="18" charset="0"/>
              </a:rPr>
              <a:t>Giảm </a:t>
            </a:r>
            <a:r>
              <a:rPr lang="en-US">
                <a:solidFill>
                  <a:srgbClr val="FF0000"/>
                </a:solidFill>
                <a:latin typeface="Times New Roman" panose="02020603050405020304" pitchFamily="18" charset="0"/>
                <a:ea typeface="Times New Roman" panose="02020603050405020304" pitchFamily="18" charset="0"/>
              </a:rPr>
              <a:t>nhu cầu lao động dịch vụ truyền </a:t>
            </a:r>
            <a:r>
              <a:rPr lang="en-US" smtClean="0">
                <a:solidFill>
                  <a:srgbClr val="FF0000"/>
                </a:solidFill>
                <a:latin typeface="Times New Roman" panose="02020603050405020304" pitchFamily="18" charset="0"/>
                <a:ea typeface="Times New Roman" panose="02020603050405020304" pitchFamily="18" charset="0"/>
              </a:rPr>
              <a:t>thống.</a:t>
            </a:r>
            <a:r>
              <a:rPr lang="vi-VN" sz="1600" smtClean="0">
                <a:solidFill>
                  <a:srgbClr val="FF0000"/>
                </a:solidFill>
                <a:latin typeface="Times New Roman" panose="02020603050405020304" pitchFamily="18" charset="0"/>
                <a:ea typeface="Times New Roman" panose="02020603050405020304" pitchFamily="18" charset="0"/>
              </a:rPr>
              <a:t> </a:t>
            </a:r>
            <a:r>
              <a:rPr lang="en-US" smtClean="0">
                <a:solidFill>
                  <a:srgbClr val="FF0000"/>
                </a:solidFill>
                <a:latin typeface="Times New Roman" panose="02020603050405020304" pitchFamily="18" charset="0"/>
                <a:ea typeface="Times New Roman" panose="02020603050405020304" pitchFamily="18" charset="0"/>
              </a:rPr>
              <a:t>Nhu </a:t>
            </a:r>
            <a:r>
              <a:rPr lang="en-US">
                <a:solidFill>
                  <a:srgbClr val="FF0000"/>
                </a:solidFill>
                <a:latin typeface="Times New Roman" panose="02020603050405020304" pitchFamily="18" charset="0"/>
                <a:ea typeface="Times New Roman" panose="02020603050405020304" pitchFamily="18" charset="0"/>
              </a:rPr>
              <a:t>cầu cao về lao động dịch vụ cao cấp: tư vấn tài chính, marketing online, lập trình web.</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Ngành Kinh tế số:</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Sự phát triển: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Ngành kinh tế mới, phát triển mạnh mẽ, ứng dụng công nghệ vào mọi lĩnh vực.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Ảnh </a:t>
            </a:r>
            <a:r>
              <a:rPr lang="en-US" smtClean="0">
                <a:solidFill>
                  <a:srgbClr val="FF0000"/>
                </a:solidFill>
                <a:latin typeface="Times New Roman" panose="02020603050405020304" pitchFamily="18" charset="0"/>
                <a:ea typeface="Times New Roman" panose="02020603050405020304" pitchFamily="18" charset="0"/>
              </a:rPr>
              <a:t>hưởng:</a:t>
            </a:r>
            <a:r>
              <a:rPr lang="vi-VN" sz="1600" smtClean="0">
                <a:solidFill>
                  <a:srgbClr val="FF0000"/>
                </a:solidFill>
                <a:latin typeface="Times New Roman" panose="02020603050405020304" pitchFamily="18" charset="0"/>
                <a:ea typeface="Times New Roman" panose="02020603050405020304" pitchFamily="18" charset="0"/>
              </a:rPr>
              <a:t> </a:t>
            </a:r>
            <a:r>
              <a:rPr lang="en-US" smtClean="0">
                <a:solidFill>
                  <a:srgbClr val="FF0000"/>
                </a:solidFill>
                <a:latin typeface="Times New Roman" panose="02020603050405020304" pitchFamily="18" charset="0"/>
                <a:ea typeface="Times New Roman" panose="02020603050405020304" pitchFamily="18" charset="0"/>
              </a:rPr>
              <a:t>Nhu </a:t>
            </a:r>
            <a:r>
              <a:rPr lang="en-US">
                <a:solidFill>
                  <a:srgbClr val="FF0000"/>
                </a:solidFill>
                <a:latin typeface="Times New Roman" panose="02020603050405020304" pitchFamily="18" charset="0"/>
                <a:ea typeface="Times New Roman" panose="02020603050405020304" pitchFamily="18" charset="0"/>
              </a:rPr>
              <a:t>cầu cao về lao động có kỹ năng về công nghệ thông tin, lập trình, phân tích dữ </a:t>
            </a:r>
            <a:r>
              <a:rPr lang="en-US" smtClean="0">
                <a:solidFill>
                  <a:srgbClr val="FF0000"/>
                </a:solidFill>
                <a:latin typeface="Times New Roman" panose="02020603050405020304" pitchFamily="18" charset="0"/>
                <a:ea typeface="Times New Roman" panose="02020603050405020304" pitchFamily="18" charset="0"/>
              </a:rPr>
              <a:t>liệu.</a:t>
            </a:r>
            <a:r>
              <a:rPr lang="vi-VN" sz="1600" smtClean="0">
                <a:solidFill>
                  <a:srgbClr val="FF0000"/>
                </a:solidFill>
                <a:latin typeface="Times New Roman" panose="02020603050405020304" pitchFamily="18" charset="0"/>
                <a:ea typeface="Times New Roman" panose="02020603050405020304" pitchFamily="18" charset="0"/>
              </a:rPr>
              <a:t> </a:t>
            </a:r>
            <a:r>
              <a:rPr lang="en-US" smtClean="0">
                <a:solidFill>
                  <a:srgbClr val="FF0000"/>
                </a:solidFill>
                <a:latin typeface="Times New Roman" panose="02020603050405020304" pitchFamily="18" charset="0"/>
                <a:ea typeface="Times New Roman" panose="02020603050405020304" pitchFamily="18" charset="0"/>
              </a:rPr>
              <a:t>Tạo </a:t>
            </a:r>
            <a:r>
              <a:rPr lang="en-US">
                <a:solidFill>
                  <a:srgbClr val="FF0000"/>
                </a:solidFill>
                <a:latin typeface="Times New Roman" panose="02020603050405020304" pitchFamily="18" charset="0"/>
                <a:ea typeface="Times New Roman" panose="02020603050405020304" pitchFamily="18" charset="0"/>
              </a:rPr>
              <a:t>ra nhiều cơ hội việc làm mới cho người lao động trẻ, năng động, sáng tạo.</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191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anim calcmode="lin" valueType="num">
                                      <p:cBhvr>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1000"/>
                                        <p:tgtEl>
                                          <p:spTgt spid="2">
                                            <p:txEl>
                                              <p:pRg st="9" end="9"/>
                                            </p:txEl>
                                          </p:spTgt>
                                        </p:tgtEl>
                                      </p:cBhvr>
                                    </p:animEffect>
                                    <p:anim calcmode="lin" valueType="num">
                                      <p:cBhvr>
                                        <p:cTn id="5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1000"/>
                                        <p:tgtEl>
                                          <p:spTgt spid="2">
                                            <p:txEl>
                                              <p:pRg st="10" end="10"/>
                                            </p:txEl>
                                          </p:spTgt>
                                        </p:tgtEl>
                                      </p:cBhvr>
                                    </p:animEffect>
                                    <p:anim calcmode="lin" valueType="num">
                                      <p:cBhvr>
                                        <p:cTn id="5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1000"/>
                                        <p:tgtEl>
                                          <p:spTgt spid="2">
                                            <p:txEl>
                                              <p:pRg st="11" end="11"/>
                                            </p:txEl>
                                          </p:spTgt>
                                        </p:tgtEl>
                                      </p:cBhvr>
                                    </p:animEffect>
                                    <p:anim calcmode="lin" valueType="num">
                                      <p:cBhvr>
                                        <p:cTn id="6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1000"/>
                                        <p:tgtEl>
                                          <p:spTgt spid="2">
                                            <p:txEl>
                                              <p:pRg st="12" end="12"/>
                                            </p:txEl>
                                          </p:spTgt>
                                        </p:tgtEl>
                                      </p:cBhvr>
                                    </p:animEffect>
                                    <p:anim calcmode="lin" valueType="num">
                                      <p:cBhvr>
                                        <p:cTn id="6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fade">
                                      <p:cBhvr>
                                        <p:cTn id="72" dur="1000"/>
                                        <p:tgtEl>
                                          <p:spTgt spid="2">
                                            <p:txEl>
                                              <p:pRg st="13" end="13"/>
                                            </p:txEl>
                                          </p:spTgt>
                                        </p:tgtEl>
                                      </p:cBhvr>
                                    </p:animEffect>
                                    <p:anim calcmode="lin" valueType="num">
                                      <p:cBhvr>
                                        <p:cTn id="73"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
                                            <p:txEl>
                                              <p:pRg st="14" end="14"/>
                                            </p:txEl>
                                          </p:spTgt>
                                        </p:tgtEl>
                                        <p:attrNameLst>
                                          <p:attrName>style.visibility</p:attrName>
                                        </p:attrNameLst>
                                      </p:cBhvr>
                                      <p:to>
                                        <p:strVal val="visible"/>
                                      </p:to>
                                    </p:set>
                                    <p:animEffect transition="in" filter="fade">
                                      <p:cBhvr>
                                        <p:cTn id="77" dur="1000"/>
                                        <p:tgtEl>
                                          <p:spTgt spid="2">
                                            <p:txEl>
                                              <p:pRg st="14" end="14"/>
                                            </p:txEl>
                                          </p:spTgt>
                                        </p:tgtEl>
                                      </p:cBhvr>
                                    </p:animEffect>
                                    <p:anim calcmode="lin" valueType="num">
                                      <p:cBhvr>
                                        <p:cTn id="78"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55599" y="152401"/>
            <a:ext cx="1048173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 Nhu cầu lao động, nguồn cung lao động ảnh hưởng như thế nào đến thị trường lao động?</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31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55599" y="152401"/>
            <a:ext cx="1048173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 Nhu cầu lao động, nguồn cung lao động ảnh hưởng như thế nào đến thị trường lao động?</a:t>
            </a:r>
            <a:endParaRPr lang="en-US" sz="2400" b="1">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612362" y="1005868"/>
            <a:ext cx="11358814" cy="1569660"/>
          </a:xfrm>
          <a:prstGeom prst="rect">
            <a:avLst/>
          </a:prstGeom>
        </p:spPr>
        <p:txBody>
          <a:bodyPr wrap="square">
            <a:spAutoFit/>
          </a:bodyPr>
          <a:lstStyle/>
          <a:p>
            <a:pPr>
              <a:spcAft>
                <a:spcPts val="0"/>
              </a:spcAft>
            </a:pPr>
            <a:r>
              <a:rPr lang="vi-VN" sz="2400" b="1">
                <a:solidFill>
                  <a:srgbClr val="FF0000"/>
                </a:solidFill>
                <a:latin typeface="Times New Roman" panose="02020603050405020304" pitchFamily="18" charset="0"/>
                <a:ea typeface="Times New Roman" panose="02020603050405020304" pitchFamily="18" charset="0"/>
              </a:rPr>
              <a:t>3. Gia tăng vốn đầu tư sản xuất của người sử dụng lao động làm thay đổi quy mô và công nghệ sản xuất dẫn đến sự thay đổi nhu cầu lao động.</a:t>
            </a:r>
            <a:endParaRPr lang="en-US" sz="2400" b="1">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b="1">
                <a:solidFill>
                  <a:srgbClr val="FF0000"/>
                </a:solidFill>
                <a:latin typeface="Times New Roman" panose="02020603050405020304" pitchFamily="18" charset="0"/>
                <a:ea typeface="Times New Roman" panose="02020603050405020304" pitchFamily="18" charset="0"/>
              </a:rPr>
              <a:t>- Quy mô, cơ cấu, chất lượng của lực lượng lao động ảnh hưởng trực tiếp đến khả năng cung cấp lao động cho thị trường lao động.</a:t>
            </a:r>
            <a:endParaRPr lang="en-US" sz="24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928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barn(inVertical)">
                                      <p:cBhvr>
                                        <p:cTn id="2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419" y="269811"/>
            <a:ext cx="11489095"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CHỦ ĐỀ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63419" y="850173"/>
            <a:ext cx="11414449" cy="2308324"/>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1</a:t>
            </a:r>
            <a:r>
              <a:rPr lang="vi-VN" sz="2400" b="1" smtClean="0">
                <a:solidFill>
                  <a:srgbClr val="000000"/>
                </a:solidFill>
                <a:latin typeface="Times New Roman" panose="02020603050405020304" pitchFamily="18" charset="0"/>
                <a:ea typeface="Times New Roman" panose="02020603050405020304" pitchFamily="18" charset="0"/>
              </a:rPr>
              <a:t>. Thị </a:t>
            </a:r>
            <a:r>
              <a:rPr lang="vi-VN" sz="2400" b="1">
                <a:solidFill>
                  <a:srgbClr val="000000"/>
                </a:solidFill>
                <a:latin typeface="Times New Roman" panose="02020603050405020304" pitchFamily="18" charset="0"/>
                <a:ea typeface="Times New Roman" panose="02020603050405020304" pitchFamily="18" charset="0"/>
              </a:rPr>
              <a:t>trường lao động</a:t>
            </a:r>
            <a:endParaRPr lang="en-US" sz="2400" b="1">
              <a:latin typeface="Times New Roman" panose="02020603050405020304" pitchFamily="18" charset="0"/>
              <a:ea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1.2.Các </a:t>
            </a:r>
            <a:r>
              <a:rPr lang="vi-VN" sz="2400">
                <a:latin typeface="Times New Roman" panose="02020603050405020304" pitchFamily="18" charset="0"/>
                <a:cs typeface="Times New Roman" panose="02020603050405020304" pitchFamily="18" charset="0"/>
              </a:rPr>
              <a:t>yếu tố ảnh hưởng tới thị trường lao động </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Sự </a:t>
            </a:r>
            <a:r>
              <a:rPr lang="vi-VN" sz="2400">
                <a:latin typeface="Times New Roman" panose="02020603050405020304" pitchFamily="18" charset="0"/>
                <a:cs typeface="Times New Roman" panose="02020603050405020304" pitchFamily="18" charset="0"/>
              </a:rPr>
              <a:t>phát triển</a:t>
            </a:r>
            <a:r>
              <a:rPr lang="en-US" sz="2400">
                <a:latin typeface="Times New Roman" panose="02020603050405020304" pitchFamily="18" charset="0"/>
                <a:cs typeface="Times New Roman" panose="02020603050405020304" pitchFamily="18" charset="0"/>
              </a:rPr>
              <a:t> của khoa học, kĩ thuật và công nghệ</a:t>
            </a: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Sự c</a:t>
            </a:r>
            <a:r>
              <a:rPr lang="en-US" sz="2400">
                <a:latin typeface="Times New Roman" panose="02020603050405020304" pitchFamily="18" charset="0"/>
                <a:cs typeface="Times New Roman" panose="02020603050405020304" pitchFamily="18" charset="0"/>
              </a:rPr>
              <a:t>huyển dịch cơ cấu</a:t>
            </a: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Nhu cầu </a:t>
            </a:r>
            <a:r>
              <a:rPr lang="en-US" sz="2400">
                <a:latin typeface="Times New Roman" panose="02020603050405020304" pitchFamily="18" charset="0"/>
                <a:cs typeface="Times New Roman" panose="02020603050405020304" pitchFamily="18" charset="0"/>
              </a:rPr>
              <a:t>lao động</a:t>
            </a:r>
          </a:p>
          <a:p>
            <a:r>
              <a:rPr lang="en-US" sz="2400">
                <a:latin typeface="Times New Roman" panose="02020603050405020304" pitchFamily="18" charset="0"/>
                <a:cs typeface="Times New Roman" panose="02020603050405020304" pitchFamily="18" charset="0"/>
              </a:rPr>
              <a:t>- Nguồn cung lao động</a:t>
            </a:r>
          </a:p>
        </p:txBody>
      </p:sp>
    </p:spTree>
    <p:extLst>
      <p:ext uri="{BB962C8B-B14F-4D97-AF65-F5344CB8AC3E}">
        <p14:creationId xmlns:p14="http://schemas.microsoft.com/office/powerpoint/2010/main" val="203514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630" y="187568"/>
            <a:ext cx="1083212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Thị trường lao động có vai trò định hướng nghề nghiệp thuộc lĩnh vực kĩ thuật, công nghệ như thế nào?</a:t>
            </a:r>
          </a:p>
        </p:txBody>
      </p:sp>
      <p:pic>
        <p:nvPicPr>
          <p:cNvPr id="2" name="Picture 1"/>
          <p:cNvPicPr>
            <a:picLocks noChangeAspect="1"/>
          </p:cNvPicPr>
          <p:nvPr/>
        </p:nvPicPr>
        <p:blipFill>
          <a:blip r:embed="rId2"/>
          <a:stretch>
            <a:fillRect/>
          </a:stretch>
        </p:blipFill>
        <p:spPr>
          <a:xfrm>
            <a:off x="434343" y="1018565"/>
            <a:ext cx="11088963" cy="5755459"/>
          </a:xfrm>
          <a:prstGeom prst="rect">
            <a:avLst/>
          </a:prstGeom>
        </p:spPr>
      </p:pic>
    </p:spTree>
    <p:extLst>
      <p:ext uri="{BB962C8B-B14F-4D97-AF65-F5344CB8AC3E}">
        <p14:creationId xmlns:p14="http://schemas.microsoft.com/office/powerpoint/2010/main" val="164987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630" y="187568"/>
            <a:ext cx="1083212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Thị trường lao động có vai trò định hướng nghề nghiệp thuộc lĩnh vực kĩ thuật, công nghệ như thế nào?</a:t>
            </a:r>
          </a:p>
        </p:txBody>
      </p:sp>
      <p:pic>
        <p:nvPicPr>
          <p:cNvPr id="2" name="Picture 1"/>
          <p:cNvPicPr>
            <a:picLocks noChangeAspect="1"/>
          </p:cNvPicPr>
          <p:nvPr/>
        </p:nvPicPr>
        <p:blipFill>
          <a:blip r:embed="rId2"/>
          <a:stretch>
            <a:fillRect/>
          </a:stretch>
        </p:blipFill>
        <p:spPr>
          <a:xfrm>
            <a:off x="269630" y="1018565"/>
            <a:ext cx="5767276" cy="5755459"/>
          </a:xfrm>
          <a:prstGeom prst="rect">
            <a:avLst/>
          </a:prstGeom>
        </p:spPr>
      </p:pic>
      <p:sp>
        <p:nvSpPr>
          <p:cNvPr id="3" name="Rectangle 2"/>
          <p:cNvSpPr/>
          <p:nvPr/>
        </p:nvSpPr>
        <p:spPr>
          <a:xfrm>
            <a:off x="6036906" y="785300"/>
            <a:ext cx="5987925" cy="6370975"/>
          </a:xfrm>
          <a:prstGeom prst="rect">
            <a:avLst/>
          </a:prstGeom>
        </p:spPr>
        <p:txBody>
          <a:bodyPr wrap="square">
            <a:spAutoFit/>
          </a:bodyPr>
          <a:lstStyle/>
          <a:p>
            <a:r>
              <a:rPr lang="en-US" sz="2400" smtClean="0">
                <a:solidFill>
                  <a:srgbClr val="FF0000"/>
                </a:solidFill>
                <a:latin typeface="Times New Roman" panose="02020603050405020304" pitchFamily="18" charset="0"/>
                <a:cs typeface="Times New Roman" panose="02020603050405020304" pitchFamily="18" charset="0"/>
              </a:rPr>
              <a:t>Thị </a:t>
            </a:r>
            <a:r>
              <a:rPr lang="en-US" sz="2400">
                <a:solidFill>
                  <a:srgbClr val="FF0000"/>
                </a:solidFill>
                <a:latin typeface="Times New Roman" panose="02020603050405020304" pitchFamily="18" charset="0"/>
                <a:cs typeface="Times New Roman" panose="02020603050405020304" pitchFamily="18" charset="0"/>
              </a:rPr>
              <a:t>trường lao động có vai trò quan trọng trong việc định hướng nghề nghiệp thuộc lĩnh vực kĩ thuật, công nghệ. Cụ thể:</a:t>
            </a:r>
          </a:p>
          <a:p>
            <a:r>
              <a:rPr lang="en-US" sz="2400">
                <a:solidFill>
                  <a:srgbClr val="FF0000"/>
                </a:solidFill>
                <a:latin typeface="Times New Roman" panose="02020603050405020304" pitchFamily="18" charset="0"/>
                <a:cs typeface="Times New Roman" panose="02020603050405020304" pitchFamily="18" charset="0"/>
              </a:rPr>
              <a:t> - </a:t>
            </a:r>
            <a:r>
              <a:rPr lang="vi-VN" sz="2400">
                <a:solidFill>
                  <a:srgbClr val="FF0000"/>
                </a:solidFill>
                <a:latin typeface="Times New Roman" panose="02020603050405020304" pitchFamily="18" charset="0"/>
                <a:cs typeface="Times New Roman" panose="02020603050405020304" pitchFamily="18" charset="0"/>
              </a:rPr>
              <a:t>Cung cấp những thông tin về thị trường lao động thuộc lĩnh vực kĩ thuật, công nghệ.</a:t>
            </a:r>
            <a:endParaRPr lang="en-US" sz="2400">
              <a:solidFill>
                <a:srgbClr val="FF0000"/>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Giúp người học định hướng lựa chọn ngành nghề, cấp học và trình độ đào tạo phù hợp với năng lực, sở trường và điều kiện cá nhân.</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Giúp cơ sở đào tạo định hướng và phát triển chương trình đào tạo cho các ngành nghề và trình độ đào tạo phù hợp.</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Giúp người lao động có cơ hội được tuyển dụng vào vị trí việc  làm phù hợp với chuyên môn đã được đào tạo.</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Giúp người sử dụng lao động tuyển dụng được người lao động phù hợp và có chất lượng.</a:t>
            </a:r>
            <a:endParaRPr lang="en-US" sz="2400">
              <a:solidFill>
                <a:srgbClr val="FF0000"/>
              </a:solidFill>
              <a:latin typeface="Times New Roman" panose="02020603050405020304" pitchFamily="18" charset="0"/>
              <a:cs typeface="Times New Roman" panose="02020603050405020304" pitchFamily="18" charset="0"/>
            </a:endParaRPr>
          </a:p>
          <a:p>
            <a:pPr>
              <a:spcAft>
                <a:spcPts val="0"/>
              </a:spcAft>
              <a:tabLst>
                <a:tab pos="2181225" algn="l"/>
              </a:tabLs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277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419" y="269811"/>
            <a:ext cx="11489095"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CHỦ ĐỀ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63419" y="850173"/>
            <a:ext cx="11414449" cy="4154984"/>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1</a:t>
            </a:r>
            <a:r>
              <a:rPr lang="vi-VN" sz="2400" b="1" smtClean="0">
                <a:solidFill>
                  <a:srgbClr val="000000"/>
                </a:solidFill>
                <a:latin typeface="Times New Roman" panose="02020603050405020304" pitchFamily="18" charset="0"/>
                <a:ea typeface="Times New Roman" panose="02020603050405020304" pitchFamily="18" charset="0"/>
              </a:rPr>
              <a:t>. Thị </a:t>
            </a:r>
            <a:r>
              <a:rPr lang="vi-VN" sz="2400" b="1">
                <a:solidFill>
                  <a:srgbClr val="000000"/>
                </a:solidFill>
                <a:latin typeface="Times New Roman" panose="02020603050405020304" pitchFamily="18" charset="0"/>
                <a:ea typeface="Times New Roman" panose="02020603050405020304" pitchFamily="18" charset="0"/>
              </a:rPr>
              <a:t>trường lao động</a:t>
            </a:r>
            <a:endParaRPr lang="en-US" sz="2400" b="1">
              <a:latin typeface="Times New Roman" panose="02020603050405020304" pitchFamily="18" charset="0"/>
              <a:ea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1.3. Vai trò của thị trường lao động trong việc định hướng nghề nghiệp thuộc lĩnh vực kĩ thuật, công nghệ </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Cung cấp những thông tin về thị trường lao động thuộc lĩnh vực kĩ thuật, công nghệ.</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Giúp người học định hướng lựa chọn ngành nghề, cấp học và trình độ đào tạo phù hợp với năng lực, sở trường và điều kiện cá nhân.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Giúp cơ sở đào tạo định hướng và phát triển chương trình đào tạo cho các ngành nghề và trình độ đào tạo phù hợp.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Giúp người lao động có cơ hội được tuyển dụng vào vị trí việc  làm phù hợp với chuyên môn đã được đào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Giúp người sử dụng lao động tuyển dụng được người lao động phù hợp và có chất lượng.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191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2" y="755780"/>
            <a:ext cx="5896710" cy="5809142"/>
          </a:xfrm>
          <a:prstGeom prst="rect">
            <a:avLst/>
          </a:prstGeom>
        </p:spPr>
      </p:pic>
      <p:sp>
        <p:nvSpPr>
          <p:cNvPr id="6" name="Rectangle 5"/>
          <p:cNvSpPr/>
          <p:nvPr/>
        </p:nvSpPr>
        <p:spPr>
          <a:xfrm>
            <a:off x="269630" y="187568"/>
            <a:ext cx="10832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Xu hướng của thị trường lao động ở Việt Nam hiện nay là gì?</a:t>
            </a:r>
          </a:p>
        </p:txBody>
      </p:sp>
    </p:spTree>
    <p:extLst>
      <p:ext uri="{BB962C8B-B14F-4D97-AF65-F5344CB8AC3E}">
        <p14:creationId xmlns:p14="http://schemas.microsoft.com/office/powerpoint/2010/main" val="4136263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800230" y="390293"/>
            <a:ext cx="4113347"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Tình huống ở Hình 3.1 đã cung cấp những thông tin gì về thị trường lao động trong lĩnh vực kĩ thuật, công nghệ?</a:t>
            </a:r>
          </a:p>
        </p:txBody>
      </p:sp>
      <p:pic>
        <p:nvPicPr>
          <p:cNvPr id="4" name="Picture 3"/>
          <p:cNvPicPr>
            <a:picLocks noChangeAspect="1"/>
          </p:cNvPicPr>
          <p:nvPr/>
        </p:nvPicPr>
        <p:blipFill>
          <a:blip r:embed="rId2"/>
          <a:stretch>
            <a:fillRect/>
          </a:stretch>
        </p:blipFill>
        <p:spPr>
          <a:xfrm>
            <a:off x="448408" y="958362"/>
            <a:ext cx="5653454" cy="5226187"/>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2" y="755780"/>
            <a:ext cx="5896710" cy="5809142"/>
          </a:xfrm>
          <a:prstGeom prst="rect">
            <a:avLst/>
          </a:prstGeom>
        </p:spPr>
      </p:pic>
      <p:sp>
        <p:nvSpPr>
          <p:cNvPr id="6" name="Rectangle 5"/>
          <p:cNvSpPr/>
          <p:nvPr/>
        </p:nvSpPr>
        <p:spPr>
          <a:xfrm>
            <a:off x="269630" y="187568"/>
            <a:ext cx="10832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Xu hướng của thị trường lao động ở Việt Nam hiện nay là gì?</a:t>
            </a:r>
          </a:p>
        </p:txBody>
      </p:sp>
      <p:sp>
        <p:nvSpPr>
          <p:cNvPr id="3" name="Rectangle 2"/>
          <p:cNvSpPr/>
          <p:nvPr/>
        </p:nvSpPr>
        <p:spPr>
          <a:xfrm>
            <a:off x="6096000" y="856585"/>
            <a:ext cx="5753878" cy="341632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Sau khi tốt nghiệp trung học cơ sở, học sinh có thể lựa chọn những hướng đi liên quan tới nghề nghiệp trong lĩnh vực kĩ thuật, công nghệ sau: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Xu hướng cung lớn hơn cầu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Xu hướng tuyển dụng người lao động được đào tạo, có kinh nghiệm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Chất lượng lao động còn thấp, phân bổ nguồn lao động không đồng đều</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95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419" y="269811"/>
            <a:ext cx="11489095"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CHỦ ĐỀ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63419" y="850173"/>
            <a:ext cx="11414449"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a:t>
            </a:r>
            <a:r>
              <a:rPr lang="vi-VN" sz="2400" b="1" smtClean="0">
                <a:latin typeface="Times New Roman" panose="02020603050405020304" pitchFamily="18" charset="0"/>
                <a:cs typeface="Times New Roman" panose="02020603050405020304" pitchFamily="18" charset="0"/>
              </a:rPr>
              <a:t>.Những </a:t>
            </a:r>
            <a:r>
              <a:rPr lang="vi-VN" sz="2400" b="1">
                <a:latin typeface="Times New Roman" panose="02020603050405020304" pitchFamily="18" charset="0"/>
                <a:cs typeface="Times New Roman" panose="02020603050405020304" pitchFamily="18" charset="0"/>
              </a:rPr>
              <a:t>vấn đề cơ bản của thị trường lao động tại Việt Nam </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Xu hướng tuyển dụng người lao động được đào tạo, có kinh nghiệm</a:t>
            </a:r>
          </a:p>
          <a:p>
            <a:r>
              <a:rPr lang="en-US" sz="2400">
                <a:latin typeface="Times New Roman" panose="02020603050405020304" pitchFamily="18" charset="0"/>
                <a:cs typeface="Times New Roman" panose="02020603050405020304" pitchFamily="18" charset="0"/>
              </a:rPr>
              <a:t>- Xu hướng</a:t>
            </a:r>
            <a:r>
              <a:rPr lang="vi-VN" sz="2400">
                <a:latin typeface="Times New Roman" panose="02020603050405020304" pitchFamily="18" charset="0"/>
                <a:cs typeface="Times New Roman" panose="02020603050405020304" pitchFamily="18" charset="0"/>
              </a:rPr>
              <a:t> nguồn</a:t>
            </a:r>
            <a:r>
              <a:rPr lang="en-US" sz="2400">
                <a:latin typeface="Times New Roman" panose="02020603050405020304" pitchFamily="18" charset="0"/>
                <a:cs typeface="Times New Roman" panose="02020603050405020304" pitchFamily="18" charset="0"/>
              </a:rPr>
              <a:t> cung </a:t>
            </a:r>
            <a:r>
              <a:rPr lang="vi-VN" sz="2400">
                <a:latin typeface="Times New Roman" panose="02020603050405020304" pitchFamily="18" charset="0"/>
                <a:cs typeface="Times New Roman" panose="02020603050405020304" pitchFamily="18" charset="0"/>
              </a:rPr>
              <a:t>lao động </a:t>
            </a:r>
            <a:r>
              <a:rPr lang="en-US" sz="2400">
                <a:latin typeface="Times New Roman" panose="02020603050405020304" pitchFamily="18" charset="0"/>
                <a:cs typeface="Times New Roman" panose="02020603050405020304" pitchFamily="18" charset="0"/>
              </a:rPr>
              <a:t>lớn hơn </a:t>
            </a:r>
            <a:r>
              <a:rPr lang="vi-VN" sz="2400">
                <a:latin typeface="Times New Roman" panose="02020603050405020304" pitchFamily="18" charset="0"/>
                <a:cs typeface="Times New Roman" panose="02020603050405020304" pitchFamily="18" charset="0"/>
              </a:rPr>
              <a:t>nhu </a:t>
            </a:r>
            <a:r>
              <a:rPr lang="en-US" sz="2400">
                <a:latin typeface="Times New Roman" panose="02020603050405020304" pitchFamily="18" charset="0"/>
                <a:cs typeface="Times New Roman" panose="02020603050405020304" pitchFamily="18" charset="0"/>
              </a:rPr>
              <a:t>cầu</a:t>
            </a:r>
            <a:r>
              <a:rPr lang="vi-VN" sz="2400">
                <a:latin typeface="Times New Roman" panose="02020603050405020304" pitchFamily="18" charset="0"/>
                <a:cs typeface="Times New Roman" panose="02020603050405020304" pitchFamily="18" charset="0"/>
              </a:rPr>
              <a:t> tuyển dụng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Chất lượng lao động còn thấp, phân bổ nguồn lao động không đồng đều</a:t>
            </a:r>
          </a:p>
        </p:txBody>
      </p:sp>
    </p:spTree>
    <p:extLst>
      <p:ext uri="{BB962C8B-B14F-4D97-AF65-F5344CB8AC3E}">
        <p14:creationId xmlns:p14="http://schemas.microsoft.com/office/powerpoint/2010/main" val="323427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525" y="154730"/>
            <a:ext cx="6466202" cy="6619294"/>
          </a:xfrm>
          <a:prstGeom prst="rect">
            <a:avLst/>
          </a:prstGeom>
        </p:spPr>
      </p:pic>
      <p:sp>
        <p:nvSpPr>
          <p:cNvPr id="6" name="Rectangle 5"/>
          <p:cNvSpPr/>
          <p:nvPr/>
        </p:nvSpPr>
        <p:spPr>
          <a:xfrm>
            <a:off x="6512768" y="154730"/>
            <a:ext cx="5514392"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3.4 và cho biết: Thông tin về thị trường lao động trong lĩnh vực kĩ thuật, công nghệ có thể được tìm kiếm từ những nguồn nào? Bằng cách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525" y="154730"/>
            <a:ext cx="6466202" cy="6619294"/>
          </a:xfrm>
          <a:prstGeom prst="rect">
            <a:avLst/>
          </a:prstGeom>
        </p:spPr>
      </p:pic>
      <p:sp>
        <p:nvSpPr>
          <p:cNvPr id="6" name="Rectangle 5"/>
          <p:cNvSpPr/>
          <p:nvPr/>
        </p:nvSpPr>
        <p:spPr>
          <a:xfrm>
            <a:off x="6512768" y="154730"/>
            <a:ext cx="5514392"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3.4 và cho biết: Thông tin về thị trường lao động trong lĩnh vực kĩ thuật, công nghệ có thể được tìm kiếm từ những nguồn nào? Bằng cách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6652726" y="1724390"/>
            <a:ext cx="5374434" cy="4524315"/>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Thông tin về thị trường lao động trong lĩnh vực kĩ thuật, công nghệ có thể được tìm kiếm từ những nguồn:</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Trang web trung tâm dự báo nhu cầu nhân lực (</a:t>
            </a:r>
            <a:r>
              <a:rPr lang="en-US">
                <a:solidFill>
                  <a:srgbClr val="FF0000"/>
                </a:solidFill>
                <a:latin typeface="Times New Roman" panose="02020603050405020304" pitchFamily="18" charset="0"/>
                <a:ea typeface="Times New Roman" panose="02020603050405020304" pitchFamily="18" charset="0"/>
                <a:hlinkClick r:id="rId3"/>
              </a:rPr>
              <a:t>http://www.dubaonhanluchcmc.gov.vn/</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Bản tin thị trường lao động của bộ Lao động – thương binh xã hội (</a:t>
            </a:r>
            <a:r>
              <a:rPr lang="en-US">
                <a:solidFill>
                  <a:srgbClr val="FF0000"/>
                </a:solidFill>
                <a:latin typeface="Times New Roman" panose="02020603050405020304" pitchFamily="18" charset="0"/>
                <a:ea typeface="Times New Roman" panose="02020603050405020304" pitchFamily="18" charset="0"/>
                <a:hlinkClick r:id="rId4"/>
              </a:rPr>
              <a:t>https://molisa.gov.vn/</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Báo cáo thị trường tuyển dụng</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Trang web của tổ chức lao động quốc tế (</a:t>
            </a:r>
            <a:r>
              <a:rPr lang="en-US">
                <a:solidFill>
                  <a:srgbClr val="FF0000"/>
                </a:solidFill>
                <a:latin typeface="Times New Roman" panose="02020603050405020304" pitchFamily="18" charset="0"/>
                <a:ea typeface="Times New Roman" panose="02020603050405020304" pitchFamily="18" charset="0"/>
                <a:hlinkClick r:id="rId5"/>
              </a:rPr>
              <a:t>https://www.ilo.org/global/lang--en/index.htm</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Để tìm những thông tin về thị trường lao động trong lĩnh vực kĩ thuật, công nghệ ta thực hiện như sau: (1) Xác định nhu cầu thông tin của bản thân -&gt; (2) Xác định các nguồn thông tin về thị trường lao động trong lĩnh vực kĩ thuật, công nghệ -&gt; (3) Xác định công cụ tìm kiếm (chrome, Bing, ChatGPT…) -&gt; (4) tiến hành tìm kiếm thông tin bản thân đang có nhu cầu muốn biết.</a:t>
            </a:r>
            <a:endParaRPr lang="en-US">
              <a:solidFill>
                <a:srgbClr val="FF0000"/>
              </a:solidFill>
            </a:endParaRPr>
          </a:p>
        </p:txBody>
      </p:sp>
    </p:spTree>
    <p:extLst>
      <p:ext uri="{BB962C8B-B14F-4D97-AF65-F5344CB8AC3E}">
        <p14:creationId xmlns:p14="http://schemas.microsoft.com/office/powerpoint/2010/main" val="296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4338990" y="69334"/>
            <a:ext cx="2802820" cy="400110"/>
          </a:xfrm>
          <a:prstGeom prst="rect">
            <a:avLst/>
          </a:prstGeom>
        </p:spPr>
        <p:txBody>
          <a:bodyPr wrap="none">
            <a:spAutoFit/>
          </a:bodyPr>
          <a:lstStyle/>
          <a:p>
            <a:pPr algn="ctr">
              <a:spcAft>
                <a:spcPts val="0"/>
              </a:spcAft>
            </a:pPr>
            <a:r>
              <a:rPr lang="vi-VN" sz="2000" b="1">
                <a:solidFill>
                  <a:srgbClr val="000000"/>
                </a:solidFill>
                <a:latin typeface="Times New Roman" panose="02020603050405020304" pitchFamily="18" charset="0"/>
                <a:ea typeface="Times New Roman" panose="02020603050405020304" pitchFamily="18" charset="0"/>
              </a:rPr>
              <a:t>PHIẾU HỌC TẬP SỐ </a:t>
            </a:r>
            <a:r>
              <a:rPr lang="vi-VN" sz="2000" b="1" smtClean="0">
                <a:solidFill>
                  <a:srgbClr val="000000"/>
                </a:solidFill>
                <a:latin typeface="Times New Roman" panose="02020603050405020304" pitchFamily="18" charset="0"/>
                <a:ea typeface="Times New Roman" panose="02020603050405020304" pitchFamily="18" charset="0"/>
              </a:rPr>
              <a:t>2</a:t>
            </a:r>
            <a:endParaRPr lang="en-US" sz="2000" b="1">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12021094"/>
              </p:ext>
            </p:extLst>
          </p:nvPr>
        </p:nvGraphicFramePr>
        <p:xfrm>
          <a:off x="583723" y="469444"/>
          <a:ext cx="11135525" cy="5390072"/>
        </p:xfrm>
        <a:graphic>
          <a:graphicData uri="http://schemas.openxmlformats.org/drawingml/2006/table">
            <a:tbl>
              <a:tblPr firstRow="1" firstCol="1" bandRow="1"/>
              <a:tblGrid>
                <a:gridCol w="4062922">
                  <a:extLst>
                    <a:ext uri="{9D8B030D-6E8A-4147-A177-3AD203B41FA5}">
                      <a16:colId xmlns:a16="http://schemas.microsoft.com/office/drawing/2014/main" val="1994928947"/>
                    </a:ext>
                  </a:extLst>
                </a:gridCol>
                <a:gridCol w="3554963">
                  <a:extLst>
                    <a:ext uri="{9D8B030D-6E8A-4147-A177-3AD203B41FA5}">
                      <a16:colId xmlns:a16="http://schemas.microsoft.com/office/drawing/2014/main" val="2295220497"/>
                    </a:ext>
                  </a:extLst>
                </a:gridCol>
                <a:gridCol w="3517640">
                  <a:extLst>
                    <a:ext uri="{9D8B030D-6E8A-4147-A177-3AD203B41FA5}">
                      <a16:colId xmlns:a16="http://schemas.microsoft.com/office/drawing/2014/main" val="4017757321"/>
                    </a:ext>
                  </a:extLst>
                </a:gridCol>
              </a:tblGrid>
              <a:tr h="293298">
                <a:tc gridSpan="3">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93" marR="5499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73325" marR="73325" marT="36662" marB="36662">
                    <a:lnL w="12700" cap="flat" cmpd="sng" algn="ctr">
                      <a:solidFill>
                        <a:srgbClr val="000000"/>
                      </a:solidFill>
                      <a:prstDash val="solid"/>
                      <a:round/>
                      <a:headEnd type="none" w="med" len="med"/>
                      <a:tailEnd type="none" w="med" len="med"/>
                    </a:lnL>
                  </a:tcPr>
                </a:tc>
                <a:tc hMerge="1">
                  <a:txBody>
                    <a:bodyPr/>
                    <a:lstStyle/>
                    <a:p>
                      <a:endParaRPr lang="en-US" sz="2000">
                        <a:latin typeface="Times New Roman" panose="02020603050405020304" pitchFamily="18" charset="0"/>
                        <a:cs typeface="Times New Roman" panose="02020603050405020304" pitchFamily="18" charset="0"/>
                      </a:endParaRPr>
                    </a:p>
                  </a:txBody>
                  <a:tcPr marL="73325" marR="73325" marT="36662" marB="36662"/>
                </a:tc>
                <a:extLst>
                  <a:ext uri="{0D108BD9-81ED-4DB2-BD59-A6C34878D82A}">
                    <a16:rowId xmlns:a16="http://schemas.microsoft.com/office/drawing/2014/main" val="3298663375"/>
                  </a:ext>
                </a:extLst>
              </a:tr>
              <a:tr h="2908540">
                <a:tc gridSpan="3">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những gợi ý dưới đây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1.Tình trạng xu hướng việc làm của nghề nghiệp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Nhu cầu tuyển dụng lao động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Các cơ sở đào tạo nào đang đào tạo nghề nghiệp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Tiền lương và tiền công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Thực hiện đúng quy trình tìm kiếm thông tin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mục tiêu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Tìm kiếm được các thông tin thị trường lao động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Xác định công cụ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Các thông tin chính xác tin cậy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nguồn thông tin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Tiến hành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điền các gợi ý dưới đây để được nội dung tìm kiếm được các thông tin về thị trường lao động trong lĩnh vực kĩ thuật và công nghệ</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93" marR="5499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73325" marR="73325" marT="36662" marB="36662">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73325" marR="73325" marT="36662" marB="36662">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965117"/>
                  </a:ext>
                </a:extLst>
              </a:tr>
              <a:tr h="513272">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93" marR="54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93" marR="54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tìm kiếm thông tin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93" marR="54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9442527"/>
                  </a:ext>
                </a:extLst>
              </a:tr>
              <a:tr h="171091">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93" marR="54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93" marR="54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93" marR="54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82130"/>
                  </a:ext>
                </a:extLst>
              </a:tr>
            </a:tbl>
          </a:graphicData>
        </a:graphic>
      </p:graphicFrame>
    </p:spTree>
    <p:extLst>
      <p:ext uri="{BB962C8B-B14F-4D97-AF65-F5344CB8AC3E}">
        <p14:creationId xmlns:p14="http://schemas.microsoft.com/office/powerpoint/2010/main" val="174441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33396" y="17602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a:t>
            </a:r>
            <a:r>
              <a:rPr lang="vi-VN" smtClean="0">
                <a:solidFill>
                  <a:srgbClr val="000000"/>
                </a:solidFill>
                <a:latin typeface="Times New Roman" panose="02020603050405020304" pitchFamily="18" charset="0"/>
                <a:ea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73661786"/>
              </p:ext>
            </p:extLst>
          </p:nvPr>
        </p:nvGraphicFramePr>
        <p:xfrm>
          <a:off x="518408" y="822354"/>
          <a:ext cx="11424775" cy="5956238"/>
        </p:xfrm>
        <a:graphic>
          <a:graphicData uri="http://schemas.openxmlformats.org/drawingml/2006/table">
            <a:tbl>
              <a:tblPr firstRow="1" firstCol="1" bandRow="1"/>
              <a:tblGrid>
                <a:gridCol w="4168458">
                  <a:extLst>
                    <a:ext uri="{9D8B030D-6E8A-4147-A177-3AD203B41FA5}">
                      <a16:colId xmlns:a16="http://schemas.microsoft.com/office/drawing/2014/main" val="1994928947"/>
                    </a:ext>
                  </a:extLst>
                </a:gridCol>
                <a:gridCol w="3647305">
                  <a:extLst>
                    <a:ext uri="{9D8B030D-6E8A-4147-A177-3AD203B41FA5}">
                      <a16:colId xmlns:a16="http://schemas.microsoft.com/office/drawing/2014/main" val="2295220497"/>
                    </a:ext>
                  </a:extLst>
                </a:gridCol>
                <a:gridCol w="3609012">
                  <a:extLst>
                    <a:ext uri="{9D8B030D-6E8A-4147-A177-3AD203B41FA5}">
                      <a16:colId xmlns:a16="http://schemas.microsoft.com/office/drawing/2014/main" val="4017757321"/>
                    </a:ext>
                  </a:extLst>
                </a:gridCol>
              </a:tblGrid>
              <a:tr h="293298">
                <a:tc gridSpan="3">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93" marR="5499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73325" marR="73325" marT="36662" marB="36662">
                    <a:lnL w="12700" cap="flat" cmpd="sng" algn="ctr">
                      <a:solidFill>
                        <a:srgbClr val="000000"/>
                      </a:solidFill>
                      <a:prstDash val="solid"/>
                      <a:round/>
                      <a:headEnd type="none" w="med" len="med"/>
                      <a:tailEnd type="none" w="med" len="med"/>
                    </a:lnL>
                  </a:tcPr>
                </a:tc>
                <a:tc hMerge="1">
                  <a:txBody>
                    <a:bodyPr/>
                    <a:lstStyle/>
                    <a:p>
                      <a:endParaRPr lang="en-US" sz="2000">
                        <a:latin typeface="Times New Roman" panose="02020603050405020304" pitchFamily="18" charset="0"/>
                        <a:cs typeface="Times New Roman" panose="02020603050405020304" pitchFamily="18" charset="0"/>
                      </a:endParaRPr>
                    </a:p>
                  </a:txBody>
                  <a:tcPr marL="73325" marR="73325" marT="36662" marB="36662"/>
                </a:tc>
                <a:extLst>
                  <a:ext uri="{0D108BD9-81ED-4DB2-BD59-A6C34878D82A}">
                    <a16:rowId xmlns:a16="http://schemas.microsoft.com/office/drawing/2014/main" val="3298663375"/>
                  </a:ext>
                </a:extLst>
              </a:tr>
              <a:tr h="2908540">
                <a:tc gridSpan="3">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những gợi ý dưới đây</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1.Tình trạng xu hướng việc làm của nghề nghiệp</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Nhu cầu tuyển dụng lao động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Các cơ sở đào tạo nào đang đào tạo nghề nghiệp</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Tiền lương và tiền công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Thực hiện đúng quy trình tìm kiếm thông tin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mục tiêu tìm kiếm</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Tìm kiếm được các thông tin thị trường lao động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Xác định công cụ tìm kiếm</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Các thông tin chính xác tin cậy</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nguồn thông tin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Tiến hành tìm kiếm</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điền các gợi ý dưới đây để được nội dung tìm kiếm được các thông tin về thị trường lao động trong lĩnh vực kĩ thuật và công nghệ</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93" marR="5499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73325" marR="73325" marT="36662" marB="36662">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73325" marR="73325" marT="36662" marB="36662">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965117"/>
                  </a:ext>
                </a:extLst>
              </a:tr>
              <a:tr h="359420">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93" marR="54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93" marR="54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tìm kiếm thông tin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93" marR="54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9442527"/>
                  </a:ext>
                </a:extLst>
              </a:tr>
              <a:tr h="171091">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1.Tình trạng xu hướng việc làm của nghề nghiệp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Nhu cầu tuyển dụng lao động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Các cơ sở đào tạo nào đang đào tạo nghề nghiệp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Tiền lương và tiền công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Thực hiện đúng quy trình tìm kiếm thông tin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Tìm kiếm được các thông tin thị trường lao động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Các thông tin chính xác tin cậy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mục tiêu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nguồn thông tin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Xác định công cụ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Tiến hành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82130"/>
                  </a:ext>
                </a:extLst>
              </a:tr>
            </a:tbl>
          </a:graphicData>
        </a:graphic>
      </p:graphicFrame>
    </p:spTree>
    <p:extLst>
      <p:ext uri="{BB962C8B-B14F-4D97-AF65-F5344CB8AC3E}">
        <p14:creationId xmlns:p14="http://schemas.microsoft.com/office/powerpoint/2010/main" val="238089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59076914"/>
              </p:ext>
            </p:extLst>
          </p:nvPr>
        </p:nvGraphicFramePr>
        <p:xfrm>
          <a:off x="573101" y="1403790"/>
          <a:ext cx="11014087" cy="1463040"/>
        </p:xfrm>
        <a:graphic>
          <a:graphicData uri="http://schemas.openxmlformats.org/drawingml/2006/table">
            <a:tbl>
              <a:tblPr firstRow="1" firstCol="1" bandRow="1"/>
              <a:tblGrid>
                <a:gridCol w="918365">
                  <a:extLst>
                    <a:ext uri="{9D8B030D-6E8A-4147-A177-3AD203B41FA5}">
                      <a16:colId xmlns:a16="http://schemas.microsoft.com/office/drawing/2014/main" val="2547471579"/>
                    </a:ext>
                  </a:extLst>
                </a:gridCol>
                <a:gridCol w="6145233">
                  <a:extLst>
                    <a:ext uri="{9D8B030D-6E8A-4147-A177-3AD203B41FA5}">
                      <a16:colId xmlns:a16="http://schemas.microsoft.com/office/drawing/2014/main" val="437402649"/>
                    </a:ext>
                  </a:extLst>
                </a:gridCol>
                <a:gridCol w="1476245">
                  <a:extLst>
                    <a:ext uri="{9D8B030D-6E8A-4147-A177-3AD203B41FA5}">
                      <a16:colId xmlns:a16="http://schemas.microsoft.com/office/drawing/2014/main" val="2192771403"/>
                    </a:ext>
                  </a:extLst>
                </a:gridCol>
                <a:gridCol w="1185688">
                  <a:extLst>
                    <a:ext uri="{9D8B030D-6E8A-4147-A177-3AD203B41FA5}">
                      <a16:colId xmlns:a16="http://schemas.microsoft.com/office/drawing/2014/main" val="358328578"/>
                    </a:ext>
                  </a:extLst>
                </a:gridCol>
                <a:gridCol w="1288556">
                  <a:extLst>
                    <a:ext uri="{9D8B030D-6E8A-4147-A177-3AD203B41FA5}">
                      <a16:colId xmlns:a16="http://schemas.microsoft.com/office/drawing/2014/main" val="1829167780"/>
                    </a:ext>
                  </a:extLst>
                </a:gridCol>
              </a:tblGrid>
              <a:tr h="19304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tả</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880974"/>
                  </a:ext>
                </a:extLst>
              </a:tr>
              <a:tr h="18542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quy trình tìm kiếm thông tin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400046"/>
                  </a:ext>
                </a:extLst>
              </a:tr>
              <a:tr h="19304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kiếm được các thông tin thị trường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366290"/>
                  </a:ext>
                </a:extLst>
              </a:tr>
              <a:tr h="18542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thông tin chính xác, tin cậy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046299"/>
                  </a:ext>
                </a:extLst>
              </a:tr>
            </a:tbl>
          </a:graphicData>
        </a:graphic>
      </p:graphicFrame>
      <p:sp>
        <p:nvSpPr>
          <p:cNvPr id="5" name="Rectangle 4"/>
          <p:cNvSpPr/>
          <p:nvPr/>
        </p:nvSpPr>
        <p:spPr>
          <a:xfrm>
            <a:off x="638416" y="557118"/>
            <a:ext cx="4948791" cy="461665"/>
          </a:xfrm>
          <a:prstGeom prst="rect">
            <a:avLst/>
          </a:prstGeom>
        </p:spPr>
        <p:txBody>
          <a:bodyPr wrap="none">
            <a:spAutoFit/>
          </a:bodyPr>
          <a:lstStyle/>
          <a:p>
            <a:r>
              <a:rPr lang="vi-VN" sz="2400" b="1">
                <a:solidFill>
                  <a:srgbClr val="000000"/>
                </a:solidFill>
                <a:latin typeface="Times New Roman" panose="02020603050405020304" pitchFamily="18" charset="0"/>
                <a:ea typeface="Times New Roman" panose="02020603050405020304" pitchFamily="18" charset="0"/>
              </a:rPr>
              <a:t>Đánh giá kết quả thông tin tìm kiếm</a:t>
            </a:r>
            <a:endParaRPr lang="en-US" sz="2400" b="1"/>
          </a:p>
        </p:txBody>
      </p:sp>
    </p:spTree>
    <p:extLst>
      <p:ext uri="{BB962C8B-B14F-4D97-AF65-F5344CB8AC3E}">
        <p14:creationId xmlns:p14="http://schemas.microsoft.com/office/powerpoint/2010/main" val="199278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419" y="269811"/>
            <a:ext cx="11489095"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CHỦ ĐỀ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63419" y="850173"/>
            <a:ext cx="11414449" cy="5509200"/>
          </a:xfrm>
          <a:prstGeom prst="rect">
            <a:avLst/>
          </a:prstGeom>
        </p:spPr>
        <p:txBody>
          <a:bodyPr wrap="square">
            <a:spAutoFit/>
          </a:bodyPr>
          <a:lstStyle/>
          <a:p>
            <a:r>
              <a:rPr lang="vi-VN" sz="2200" b="1">
                <a:latin typeface="Times New Roman" panose="02020603050405020304" pitchFamily="18" charset="0"/>
                <a:cs typeface="Times New Roman" panose="02020603050405020304" pitchFamily="18" charset="0"/>
              </a:rPr>
              <a:t>3. Tìm kiếm được các thông tin về thị trường lao động trong lĩnh vực kĩ thuật và công nghệ</a:t>
            </a:r>
            <a:endParaRPr lang="en-US" sz="2200" b="1">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3.1. Nội dung tìm kiếm</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Tình trạng xu hướng việc làm của nghề nghiệp</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Nhu cầu tuyển dụng lao động</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Các cơ sở đào tạo nào đang đào tạo nghề nghiệp</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Tiền lương và tiền công</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3.2. Yêu cầu</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Thực hiện đúng quy trình tìm kiếm thông tin</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Tìm kiếm được các thông tin thị trường lao động</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Các thông tin chính xác tin cậy</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3.3. Quy trình tìm kiếm thông tin</a:t>
            </a:r>
            <a:endParaRPr lang="en-US" sz="2200">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cs typeface="Times New Roman" panose="02020603050405020304" pitchFamily="18" charset="0"/>
              </a:rPr>
              <a:t>Bước 1: Xác định mục tiêu tìm kiếm</a:t>
            </a:r>
          </a:p>
          <a:p>
            <a:r>
              <a:rPr lang="en-US" sz="2200">
                <a:latin typeface="Times New Roman" panose="02020603050405020304" pitchFamily="18" charset="0"/>
                <a:cs typeface="Times New Roman" panose="02020603050405020304" pitchFamily="18" charset="0"/>
              </a:rPr>
              <a:t>Bước 2: Xác định nguồn thông tin </a:t>
            </a:r>
          </a:p>
          <a:p>
            <a:r>
              <a:rPr lang="en-US" sz="2200">
                <a:latin typeface="Times New Roman" panose="02020603050405020304" pitchFamily="18" charset="0"/>
                <a:cs typeface="Times New Roman" panose="02020603050405020304" pitchFamily="18" charset="0"/>
              </a:rPr>
              <a:t>Bước 3: Xác định công cụ tìm kiếm</a:t>
            </a:r>
          </a:p>
          <a:p>
            <a:r>
              <a:rPr lang="en-US" sz="2200">
                <a:latin typeface="Times New Roman" panose="02020603050405020304" pitchFamily="18" charset="0"/>
                <a:cs typeface="Times New Roman" panose="02020603050405020304" pitchFamily="18" charset="0"/>
              </a:rPr>
              <a:t>Bước 4: Tiến hành tìm kiếm </a:t>
            </a:r>
          </a:p>
          <a:p>
            <a:r>
              <a:rPr lang="vi-VN" sz="2200">
                <a:latin typeface="Times New Roman" panose="02020603050405020304" pitchFamily="18" charset="0"/>
                <a:cs typeface="Times New Roman" panose="02020603050405020304" pitchFamily="18" charset="0"/>
              </a:rPr>
              <a:t>3.4. Đánh giá kết quả thông tin tìm kiếm</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63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ipe(down)">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wipe(down)">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wipe(down)">
                                      <p:cBhvr>
                                        <p:cTn id="8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Hãy nêu khái niệm thị trường lao động. Trong thị trường lao động, người lao động là ai và người sử dụng lao động là ai?</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Hãy nêu khái niệm thị trường lao động. Trong thị trường lao động, người lao động là ai và người sử dụng lao động là ai?</a:t>
            </a:r>
          </a:p>
        </p:txBody>
      </p:sp>
      <p:sp>
        <p:nvSpPr>
          <p:cNvPr id="2" name="Rectangle 1"/>
          <p:cNvSpPr/>
          <p:nvPr/>
        </p:nvSpPr>
        <p:spPr>
          <a:xfrm>
            <a:off x="1097901" y="1492527"/>
            <a:ext cx="10660343" cy="2677656"/>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en-US" sz="2400">
                <a:solidFill>
                  <a:srgbClr val="FF0000"/>
                </a:solidFill>
                <a:latin typeface="Times New Roman" panose="02020603050405020304" pitchFamily="18" charset="0"/>
                <a:ea typeface="Times New Roman" panose="02020603050405020304" pitchFamily="18" charset="0"/>
              </a:rPr>
              <a:t> Thị trường lao động là thị trường trao đổi hàng hoá "sức lao động” giữa người lao động và người sử dụng lao động thông qua các hoạt động tuyển chọn, thoả thuận về tiền lương và các điều kiện làm việc khác.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Người lao động: Là cá nhân có khả năng lao động và đã đến tuổi lao động, tự nguyện bán sức lao động để thu nhập tiền lương và mưu sinh.</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Người sử dụng lao động: Là cá nhân, tổ chức có nhu cầu sử dụng sức lao động để sản xuất, kinh doanh,...</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202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5318450" y="101044"/>
            <a:ext cx="6473830" cy="2617028"/>
          </a:xfrm>
          <a:prstGeom prst="cloudCallout">
            <a:avLst>
              <a:gd name="adj1" fmla="val -98603"/>
              <a:gd name="adj2" fmla="val 1010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Tình huống ở Hình 3.1 đã cung cấp những thông tin gì về thị trường lao động trong lĩnh vực kĩ thuật, công nghệ?</a:t>
            </a:r>
          </a:p>
        </p:txBody>
      </p:sp>
      <p:pic>
        <p:nvPicPr>
          <p:cNvPr id="4" name="Picture 3"/>
          <p:cNvPicPr>
            <a:picLocks noChangeAspect="1"/>
          </p:cNvPicPr>
          <p:nvPr/>
        </p:nvPicPr>
        <p:blipFill>
          <a:blip r:embed="rId2"/>
          <a:stretch>
            <a:fillRect/>
          </a:stretch>
        </p:blipFill>
        <p:spPr>
          <a:xfrm>
            <a:off x="448408" y="221243"/>
            <a:ext cx="4524808" cy="2496829"/>
          </a:xfrm>
          <a:prstGeom prst="rect">
            <a:avLst/>
          </a:prstGeom>
        </p:spPr>
      </p:pic>
      <p:sp>
        <p:nvSpPr>
          <p:cNvPr id="3" name="Rectangle 2"/>
          <p:cNvSpPr/>
          <p:nvPr/>
        </p:nvSpPr>
        <p:spPr>
          <a:xfrm>
            <a:off x="158621" y="2718072"/>
            <a:ext cx="11943184" cy="4247317"/>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 Dựa vào thông tin trong ảnh, ta có thể rút ra những điểm sau về thị trường lao động trong lĩnh vực kỹ thuật, công nghệ:</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Nhu cầu cao về nhân lực: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Hình ảnh mô tả một cuộc phỏng vấn chuyên gia về thị trường lao động, cho thấy sự quan tâm đến vấn đề này.</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Chuyên gia chia sẻ về nhu cầu tuyển dụng cao cho vị trí kỹ thuật viên vận hành hệ thống điện gió và điện mặt trời.</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Lĩnh vực mới nổi:</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Nhu cầu cao cho kỹ thuật viên điện gió và điện mặt trời cho thấy đây là một lĩnh vực mới nổi trong ngành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Nhu cầu này có thể do sự phát triển nhanh chóng của ngành năng lượng tái tạo tại Việt Nam.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Cơ hội việc làm: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Nhu cầu cao về nhân lực cho thấy đây là cơ hội tốt cho những người đang tìm kiếm việc làm trong lĩnh vực kỹ thuật, công nghệ.</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Các kỹ thuật viên vận hành hệ thống điện gió và điện mặt trời có thể có mức lương và chế độ đãi ngộ tốt.</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Yêu cầu về kỹ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Để đáp ứng nhu cầu của thị trường lao động, người lao động cần có các kỹ năng chuyên môn về vận hành hệ thống điện gió và điện mặt trời. </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Ngoài ra, họ cũng cần có các kỹ năng mềm như giao tiếp, làm việc nhóm và giải quyết vấn đề.</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7590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down)">
                                      <p:cBhvr>
                                        <p:cTn id="40" dur="500"/>
                                        <p:tgtEl>
                                          <p:spTgt spid="3">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ipe(down)">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Hãy nêu các yếu tố ảnh hưởng đến thị trường lao động. Vì sao sự đổi mới công nghệ lại ảnh hưởng đến thị trường lao động?</a:t>
            </a:r>
          </a:p>
        </p:txBody>
      </p:sp>
    </p:spTree>
    <p:extLst>
      <p:ext uri="{BB962C8B-B14F-4D97-AF65-F5344CB8AC3E}">
        <p14:creationId xmlns:p14="http://schemas.microsoft.com/office/powerpoint/2010/main" val="4087148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Hãy nêu các yếu tố ảnh hưởng đến thị trường lao động. Vì sao sự đổi mới công nghệ lại ảnh hưởng đến thị trường lao động?</a:t>
            </a:r>
          </a:p>
        </p:txBody>
      </p:sp>
      <p:sp>
        <p:nvSpPr>
          <p:cNvPr id="2" name="Rectangle 1"/>
          <p:cNvSpPr/>
          <p:nvPr/>
        </p:nvSpPr>
        <p:spPr>
          <a:xfrm>
            <a:off x="845975" y="1540639"/>
            <a:ext cx="10912270" cy="3046988"/>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a:t>
            </a:r>
            <a:r>
              <a:rPr lang="en-US" sz="2400">
                <a:solidFill>
                  <a:srgbClr val="FF0000"/>
                </a:solidFill>
                <a:latin typeface="Times New Roman" panose="02020603050405020304" pitchFamily="18" charset="0"/>
                <a:ea typeface="Times New Roman" panose="02020603050405020304" pitchFamily="18" charset="0"/>
              </a:rPr>
              <a:t> - Thị trường lao động chịu ảnh hưởng bởi các yếu tố: sự phát triển của khoa học và công nghệ; sự chuyển dịch cơ cấu kinh tế; nhu cầu lao động, nguồn cung lao động.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Sự đổi mới công nghệ là một động lực quan trọng cho sự phát triển kinh tế, nhưng cũng đặt ra nhiều thách thức cho thị trường lao động. Để thích ứng với những thay đổi này, người lao động cần trang bị cho mình những kỹ năng mới, sẵn sàng học hỏi và cập nhật kiến thức liên tục. Các chính phủ và doanh nghiệp cũng cần có chính sách hỗ trợ phù hợp để giúp người lao động chuyển đổi nghề nghiệp và tiếp cận cơ hội việc làm mới.</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382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8583" y="584775"/>
            <a:ext cx="11594123"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a:t>
            </a:r>
            <a:r>
              <a:rPr lang="en-US" sz="2400" b="1">
                <a:solidFill>
                  <a:srgbClr val="0000FF"/>
                </a:solidFill>
                <a:latin typeface="Times New Roman" panose="02020603050405020304" pitchFamily="18" charset="0"/>
                <a:cs typeface="Times New Roman" panose="02020603050405020304" pitchFamily="18" charset="0"/>
              </a:rPr>
              <a:t> Hãy nêu những vấn đề cơ bản của thị trường lao động Việt Nam hiện nay.</a:t>
            </a:r>
          </a:p>
        </p:txBody>
      </p:sp>
    </p:spTree>
    <p:extLst>
      <p:ext uri="{BB962C8B-B14F-4D97-AF65-F5344CB8AC3E}">
        <p14:creationId xmlns:p14="http://schemas.microsoft.com/office/powerpoint/2010/main" val="24733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8583" y="584775"/>
            <a:ext cx="1159412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4.</a:t>
            </a:r>
            <a:r>
              <a:rPr lang="en-US" sz="2400" b="1">
                <a:solidFill>
                  <a:srgbClr val="0000FF"/>
                </a:solidFill>
                <a:latin typeface="Times New Roman" panose="02020603050405020304" pitchFamily="18" charset="0"/>
                <a:cs typeface="Times New Roman" panose="02020603050405020304" pitchFamily="18" charset="0"/>
              </a:rPr>
              <a:t> Hãy chọn một ngành nghề trong lĩnh vực kĩ thuật, công nghệ và tìm kiếm thông tin, trình bày kết quả tìm kiếm được về ngành nghề đó.</a:t>
            </a:r>
          </a:p>
        </p:txBody>
      </p:sp>
    </p:spTree>
    <p:extLst>
      <p:ext uri="{BB962C8B-B14F-4D97-AF65-F5344CB8AC3E}">
        <p14:creationId xmlns:p14="http://schemas.microsoft.com/office/powerpoint/2010/main" val="300927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8583" y="584775"/>
            <a:ext cx="1159412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4.</a:t>
            </a:r>
            <a:r>
              <a:rPr lang="en-US" sz="2400" b="1">
                <a:solidFill>
                  <a:srgbClr val="0000FF"/>
                </a:solidFill>
                <a:latin typeface="Times New Roman" panose="02020603050405020304" pitchFamily="18" charset="0"/>
                <a:cs typeface="Times New Roman" panose="02020603050405020304" pitchFamily="18" charset="0"/>
              </a:rPr>
              <a:t> Hãy chọn một ngành nghề trong lĩnh vực kĩ thuật, công nghệ và tìm kiếm thông tin, trình bày kết quả tìm kiếm được về ngành nghề đó.</a:t>
            </a:r>
          </a:p>
        </p:txBody>
      </p:sp>
      <p:sp>
        <p:nvSpPr>
          <p:cNvPr id="2" name="Rectangle 1"/>
          <p:cNvSpPr/>
          <p:nvPr/>
        </p:nvSpPr>
        <p:spPr>
          <a:xfrm>
            <a:off x="1275184" y="1484655"/>
            <a:ext cx="10528040" cy="3046988"/>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4.</a:t>
            </a:r>
            <a:r>
              <a:rPr lang="en-US" sz="2400">
                <a:solidFill>
                  <a:srgbClr val="FF0000"/>
                </a:solidFill>
                <a:latin typeface="Times New Roman" panose="02020603050405020304" pitchFamily="18" charset="0"/>
                <a:ea typeface="Times New Roman" panose="02020603050405020304" pitchFamily="18" charset="0"/>
              </a:rPr>
              <a:t> - Ngành Kỹ thuật Phần mềm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Kỹ thuật phần mềm là ngành học tập trung vào việc thiết kế, phát triển, thử nghiệm và bảo trì các ứng dụng phần mềm. Ngành này đòi hỏi kiến thức về lập trình, cấu trúc dữ liệu, giải thuật, hệ điều hành, mạng máy tính và các kỹ thuật phát triển phần mềm khác.</a:t>
            </a:r>
          </a:p>
          <a:p>
            <a:r>
              <a:rPr lang="en-US" sz="2400">
                <a:solidFill>
                  <a:srgbClr val="FF0000"/>
                </a:solidFill>
                <a:latin typeface="Times New Roman" panose="02020603050405020304" pitchFamily="18" charset="0"/>
                <a:ea typeface="Times New Roman" panose="02020603050405020304" pitchFamily="18" charset="0"/>
              </a:rPr>
              <a:t>- Ngành kỹ thuật phần mềm là một ngành học đầy tiềm năng và có nhiều cơ hội phát triển. Nếu bạn có đam mê với lập trình và muốn theo đuổi một ngành nghề năng động, sáng tạo, thì kỹ thuật phần mềm là một lựa chọn phù hợp.</a:t>
            </a:r>
            <a:endParaRPr lang="en-US" sz="2400">
              <a:solidFill>
                <a:srgbClr val="FF0000"/>
              </a:solidFill>
            </a:endParaRPr>
          </a:p>
        </p:txBody>
      </p:sp>
    </p:spTree>
    <p:extLst>
      <p:ext uri="{BB962C8B-B14F-4D97-AF65-F5344CB8AC3E}">
        <p14:creationId xmlns:p14="http://schemas.microsoft.com/office/powerpoint/2010/main" val="36184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tìm hiểu và chia sẻ nhu cầu lao động của một ngành nghề thuộc lĩnh vực kĩ thuật, công nghệ trong một bản tin thị trường lao động Việt Nam để lựa chọn ngành nghề và trình độ đào tạo có thể tiếp tục học tập sau cấp trung học cơ sở..</a:t>
            </a:r>
          </a:p>
        </p:txBody>
      </p:sp>
    </p:spTree>
    <p:extLst>
      <p:ext uri="{BB962C8B-B14F-4D97-AF65-F5344CB8AC3E}">
        <p14:creationId xmlns:p14="http://schemas.microsoft.com/office/powerpoint/2010/main" val="51612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thông tin về tuyển dụng một nghề trong lĩnh vực kĩ thuật, công nghệ qua báo chí, người thân, Internet. Viết báo cáo: tên nghề, số lượng tuyển dụng, yêu cầu đối với người được tuyển dụng, vị trí việc làm, tiền lương</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thông tin về tuyển dụng một nghề trong lĩnh vực kĩ thuật, công nghệ qua báo chí, người thân, Internet. Viết báo cáo: tên nghề, số lượng tuyển dụng, yêu cầu đối với người được tuyển dụng, vị trí việc làm, tiền lương</a:t>
            </a:r>
          </a:p>
        </p:txBody>
      </p:sp>
      <p:sp>
        <p:nvSpPr>
          <p:cNvPr id="2" name="Rectangle 1"/>
          <p:cNvSpPr/>
          <p:nvPr/>
        </p:nvSpPr>
        <p:spPr>
          <a:xfrm>
            <a:off x="223934" y="1701128"/>
            <a:ext cx="11691257" cy="5078313"/>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Nhu cầu lao động ngành Kỹ thuật phần mềm tại Việt Nam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1. Giới thiệu:</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Ngành Kỹ thuật phần mềm là một ngành học tập trung vào việc thiết kế, phát triển, thử nghiệm và bảo trì các ứng dụng phần mềm. Ngành này đòi hỏi kiến thức về lập trình, cấu trúc dữ liệu, giải thuật, hệ điều hành, mạng máy tính và các kỹ thuật phát triển phần mềm khác.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2. Nhu cầu lao động: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Theo báo cáo của TopDev - Trang tuyển dụng về Công nghệ phần mềm, nhu cầu nhân lực ngành Kỹ thuật phần mềm tại Việt Nam đang tăng cao và dự kiến sẽ tiếp tục tăng trưởng trong những năm tới.</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3. Lý do:</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Sự phát triển của công nghệ thông tin: Nhu cầu sử dụng phần mềm trong mọi lĩnh vực của đời sống xã hội ngày càng tăng.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Chuyển đổi số: Nhiều doanh nghiệp đang đẩy mạnh quá trình chuyển đổi số, dẫn đến nhu cầu cao về các giải pháp phần mềm.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Cơ cấu dân số: Việt Nam có dân số trẻ, năng động và có khả năng tiếp cận công nghệ cao.</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4. Vị trí tuyển </a:t>
            </a:r>
            <a:r>
              <a:rPr lang="en-US" smtClean="0">
                <a:solidFill>
                  <a:srgbClr val="FF0000"/>
                </a:solidFill>
                <a:latin typeface="Times New Roman" panose="02020603050405020304" pitchFamily="18" charset="0"/>
                <a:ea typeface="Times New Roman" panose="02020603050405020304" pitchFamily="18" charset="0"/>
              </a:rPr>
              <a:t>dụng:</a:t>
            </a:r>
            <a:r>
              <a:rPr lang="vi-VN" sz="1600" smtClean="0">
                <a:solidFill>
                  <a:srgbClr val="FF0000"/>
                </a:solidFill>
                <a:latin typeface="Times New Roman" panose="02020603050405020304" pitchFamily="18" charset="0"/>
                <a:ea typeface="Times New Roman" panose="02020603050405020304" pitchFamily="18" charset="0"/>
              </a:rPr>
              <a:t> </a:t>
            </a:r>
            <a:r>
              <a:rPr lang="en-US" smtClean="0">
                <a:solidFill>
                  <a:srgbClr val="FF0000"/>
                </a:solidFill>
                <a:latin typeface="Times New Roman" panose="02020603050405020304" pitchFamily="18" charset="0"/>
                <a:ea typeface="Times New Roman" panose="02020603050405020304" pitchFamily="18" charset="0"/>
              </a:rPr>
              <a:t>Lập </a:t>
            </a:r>
            <a:r>
              <a:rPr lang="en-US">
                <a:solidFill>
                  <a:srgbClr val="FF0000"/>
                </a:solidFill>
                <a:latin typeface="Times New Roman" panose="02020603050405020304" pitchFamily="18" charset="0"/>
                <a:ea typeface="Times New Roman" panose="02020603050405020304" pitchFamily="18" charset="0"/>
              </a:rPr>
              <a:t>trình </a:t>
            </a:r>
            <a:r>
              <a:rPr lang="vi-VN" smtClean="0">
                <a:solidFill>
                  <a:srgbClr val="FF0000"/>
                </a:solidFill>
                <a:latin typeface="Times New Roman" panose="02020603050405020304" pitchFamily="18" charset="0"/>
                <a:ea typeface="Times New Roman" panose="02020603050405020304" pitchFamily="18" charset="0"/>
              </a:rPr>
              <a:t>viên; </a:t>
            </a:r>
            <a:r>
              <a:rPr lang="en-US" smtClean="0">
                <a:solidFill>
                  <a:srgbClr val="FF0000"/>
                </a:solidFill>
                <a:latin typeface="Times New Roman" panose="02020603050405020304" pitchFamily="18" charset="0"/>
                <a:ea typeface="Times New Roman" panose="02020603050405020304" pitchFamily="18" charset="0"/>
              </a:rPr>
              <a:t>Kỹ </a:t>
            </a:r>
            <a:r>
              <a:rPr lang="en-US">
                <a:solidFill>
                  <a:srgbClr val="FF0000"/>
                </a:solidFill>
                <a:latin typeface="Times New Roman" panose="02020603050405020304" pitchFamily="18" charset="0"/>
                <a:ea typeface="Times New Roman" panose="02020603050405020304" pitchFamily="18" charset="0"/>
              </a:rPr>
              <a:t>sư phần </a:t>
            </a:r>
            <a:r>
              <a:rPr lang="vi-VN" smtClean="0">
                <a:solidFill>
                  <a:srgbClr val="FF0000"/>
                </a:solidFill>
                <a:latin typeface="Times New Roman" panose="02020603050405020304" pitchFamily="18" charset="0"/>
                <a:ea typeface="Times New Roman" panose="02020603050405020304" pitchFamily="18" charset="0"/>
              </a:rPr>
              <a:t>mềm; </a:t>
            </a:r>
            <a:r>
              <a:rPr lang="en-US" smtClean="0">
                <a:solidFill>
                  <a:srgbClr val="FF0000"/>
                </a:solidFill>
                <a:latin typeface="Times New Roman" panose="02020603050405020304" pitchFamily="18" charset="0"/>
                <a:ea typeface="Times New Roman" panose="02020603050405020304" pitchFamily="18" charset="0"/>
              </a:rPr>
              <a:t>Chuyên </a:t>
            </a:r>
            <a:r>
              <a:rPr lang="en-US">
                <a:solidFill>
                  <a:srgbClr val="FF0000"/>
                </a:solidFill>
                <a:latin typeface="Times New Roman" panose="02020603050405020304" pitchFamily="18" charset="0"/>
                <a:ea typeface="Times New Roman" panose="02020603050405020304" pitchFamily="18" charset="0"/>
              </a:rPr>
              <a:t>viên phân tích dữ </a:t>
            </a:r>
            <a:r>
              <a:rPr lang="vi-VN" smtClean="0">
                <a:solidFill>
                  <a:srgbClr val="FF0000"/>
                </a:solidFill>
                <a:latin typeface="Times New Roman" panose="02020603050405020304" pitchFamily="18" charset="0"/>
                <a:ea typeface="Times New Roman" panose="02020603050405020304" pitchFamily="18" charset="0"/>
              </a:rPr>
              <a:t>liệu; </a:t>
            </a:r>
            <a:r>
              <a:rPr lang="en-US" smtClean="0">
                <a:solidFill>
                  <a:srgbClr val="FF0000"/>
                </a:solidFill>
                <a:latin typeface="Times New Roman" panose="02020603050405020304" pitchFamily="18" charset="0"/>
                <a:ea typeface="Times New Roman" panose="02020603050405020304" pitchFamily="18" charset="0"/>
              </a:rPr>
              <a:t>Kiến </a:t>
            </a:r>
            <a:r>
              <a:rPr lang="en-US">
                <a:solidFill>
                  <a:srgbClr val="FF0000"/>
                </a:solidFill>
                <a:latin typeface="Times New Roman" panose="02020603050405020304" pitchFamily="18" charset="0"/>
                <a:ea typeface="Times New Roman" panose="02020603050405020304" pitchFamily="18" charset="0"/>
              </a:rPr>
              <a:t>trúc sư phần </a:t>
            </a:r>
            <a:r>
              <a:rPr lang="vi-VN" smtClean="0">
                <a:solidFill>
                  <a:srgbClr val="FF0000"/>
                </a:solidFill>
                <a:latin typeface="Times New Roman" panose="02020603050405020304" pitchFamily="18" charset="0"/>
                <a:ea typeface="Times New Roman" panose="02020603050405020304" pitchFamily="18" charset="0"/>
              </a:rPr>
              <a:t>mềm; </a:t>
            </a:r>
            <a:r>
              <a:rPr lang="en-US" smtClean="0">
                <a:solidFill>
                  <a:srgbClr val="FF0000"/>
                </a:solidFill>
                <a:latin typeface="Times New Roman" panose="02020603050405020304" pitchFamily="18" charset="0"/>
                <a:ea typeface="Times New Roman" panose="02020603050405020304" pitchFamily="18" charset="0"/>
              </a:rPr>
              <a:t>Quản </a:t>
            </a:r>
            <a:r>
              <a:rPr lang="en-US">
                <a:solidFill>
                  <a:srgbClr val="FF0000"/>
                </a:solidFill>
                <a:latin typeface="Times New Roman" panose="02020603050405020304" pitchFamily="18" charset="0"/>
                <a:ea typeface="Times New Roman" panose="02020603050405020304" pitchFamily="18" charset="0"/>
              </a:rPr>
              <a:t>lý dự án phần mềm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5. Trình độ đào tạo</a:t>
            </a:r>
            <a:r>
              <a:rPr lang="en-US" smtClean="0">
                <a:solidFill>
                  <a:srgbClr val="FF0000"/>
                </a:solidFill>
                <a:latin typeface="Times New Roman" panose="02020603050405020304" pitchFamily="18" charset="0"/>
                <a:ea typeface="Times New Roman" panose="02020603050405020304" pitchFamily="18" charset="0"/>
              </a:rPr>
              <a:t>: </a:t>
            </a:r>
            <a:r>
              <a:rPr lang="en-US">
                <a:solidFill>
                  <a:srgbClr val="FF0000"/>
                </a:solidFill>
                <a:latin typeface="Times New Roman" panose="02020603050405020304" pitchFamily="18" charset="0"/>
                <a:ea typeface="Times New Roman" panose="02020603050405020304" pitchFamily="18" charset="0"/>
              </a:rPr>
              <a:t>Cao </a:t>
            </a:r>
            <a:r>
              <a:rPr lang="vi-VN" smtClean="0">
                <a:solidFill>
                  <a:srgbClr val="FF0000"/>
                </a:solidFill>
                <a:latin typeface="Times New Roman" panose="02020603050405020304" pitchFamily="18" charset="0"/>
                <a:ea typeface="Times New Roman" panose="02020603050405020304" pitchFamily="18" charset="0"/>
              </a:rPr>
              <a:t>đẳng;</a:t>
            </a:r>
            <a:r>
              <a:rPr lang="en-US" smtClean="0">
                <a:solidFill>
                  <a:srgbClr val="FF0000"/>
                </a:solidFill>
                <a:latin typeface="Times New Roman" panose="02020603050405020304" pitchFamily="18" charset="0"/>
                <a:ea typeface="Times New Roman" panose="02020603050405020304" pitchFamily="18" charset="0"/>
              </a:rPr>
              <a:t> </a:t>
            </a:r>
            <a:r>
              <a:rPr lang="en-US">
                <a:solidFill>
                  <a:srgbClr val="FF0000"/>
                </a:solidFill>
                <a:latin typeface="Times New Roman" panose="02020603050405020304" pitchFamily="18" charset="0"/>
                <a:ea typeface="Times New Roman" panose="02020603050405020304" pitchFamily="18" charset="0"/>
              </a:rPr>
              <a:t>Đại </a:t>
            </a:r>
            <a:r>
              <a:rPr lang="vi-VN" smtClean="0">
                <a:solidFill>
                  <a:srgbClr val="FF0000"/>
                </a:solidFill>
                <a:latin typeface="Times New Roman" panose="02020603050405020304" pitchFamily="18" charset="0"/>
                <a:ea typeface="Times New Roman" panose="02020603050405020304" pitchFamily="18" charset="0"/>
              </a:rPr>
              <a:t>học; </a:t>
            </a:r>
            <a:r>
              <a:rPr lang="en-US" smtClean="0">
                <a:solidFill>
                  <a:srgbClr val="FF0000"/>
                </a:solidFill>
                <a:latin typeface="Times New Roman" panose="02020603050405020304" pitchFamily="18" charset="0"/>
                <a:ea typeface="Times New Roman" panose="02020603050405020304" pitchFamily="18" charset="0"/>
              </a:rPr>
              <a:t>Thạc </a:t>
            </a:r>
            <a:r>
              <a:rPr lang="en-US">
                <a:solidFill>
                  <a:srgbClr val="FF0000"/>
                </a:solidFill>
                <a:latin typeface="Times New Roman" panose="02020603050405020304" pitchFamily="18" charset="0"/>
                <a:ea typeface="Times New Roman" panose="02020603050405020304" pitchFamily="18" charset="0"/>
              </a:rPr>
              <a:t>sĩ</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6. Kỹ năng cần </a:t>
            </a:r>
            <a:r>
              <a:rPr lang="en-US" smtClean="0">
                <a:solidFill>
                  <a:srgbClr val="FF0000"/>
                </a:solidFill>
                <a:latin typeface="Times New Roman" panose="02020603050405020304" pitchFamily="18" charset="0"/>
                <a:ea typeface="Times New Roman" panose="02020603050405020304" pitchFamily="18" charset="0"/>
              </a:rPr>
              <a:t>thiết:</a:t>
            </a:r>
            <a:r>
              <a:rPr lang="vi-VN" sz="1600" smtClean="0">
                <a:solidFill>
                  <a:srgbClr val="FF0000"/>
                </a:solidFill>
                <a:latin typeface="Times New Roman" panose="02020603050405020304" pitchFamily="18" charset="0"/>
                <a:ea typeface="Times New Roman" panose="02020603050405020304" pitchFamily="18" charset="0"/>
              </a:rPr>
              <a:t> </a:t>
            </a:r>
            <a:r>
              <a:rPr lang="en-US" smtClean="0">
                <a:solidFill>
                  <a:srgbClr val="FF0000"/>
                </a:solidFill>
                <a:latin typeface="Times New Roman" panose="02020603050405020304" pitchFamily="18" charset="0"/>
                <a:ea typeface="Times New Roman" panose="02020603050405020304" pitchFamily="18" charset="0"/>
              </a:rPr>
              <a:t>Kỹ </a:t>
            </a:r>
            <a:r>
              <a:rPr lang="en-US">
                <a:solidFill>
                  <a:srgbClr val="FF0000"/>
                </a:solidFill>
                <a:latin typeface="Times New Roman" panose="02020603050405020304" pitchFamily="18" charset="0"/>
                <a:ea typeface="Times New Roman" panose="02020603050405020304" pitchFamily="18" charset="0"/>
              </a:rPr>
              <a:t>năng lập </a:t>
            </a:r>
            <a:r>
              <a:rPr lang="vi-VN" smtClean="0">
                <a:solidFill>
                  <a:srgbClr val="FF0000"/>
                </a:solidFill>
                <a:latin typeface="Times New Roman" panose="02020603050405020304" pitchFamily="18" charset="0"/>
                <a:ea typeface="Times New Roman" panose="02020603050405020304" pitchFamily="18" charset="0"/>
              </a:rPr>
              <a:t>trình; </a:t>
            </a:r>
            <a:r>
              <a:rPr lang="en-US" smtClean="0">
                <a:solidFill>
                  <a:srgbClr val="FF0000"/>
                </a:solidFill>
                <a:latin typeface="Times New Roman" panose="02020603050405020304" pitchFamily="18" charset="0"/>
                <a:ea typeface="Times New Roman" panose="02020603050405020304" pitchFamily="18" charset="0"/>
              </a:rPr>
              <a:t> </a:t>
            </a:r>
            <a:r>
              <a:rPr lang="en-US">
                <a:solidFill>
                  <a:srgbClr val="FF0000"/>
                </a:solidFill>
                <a:latin typeface="Times New Roman" panose="02020603050405020304" pitchFamily="18" charset="0"/>
                <a:ea typeface="Times New Roman" panose="02020603050405020304" pitchFamily="18" charset="0"/>
              </a:rPr>
              <a:t>Kỹ năng tư duy </a:t>
            </a:r>
            <a:r>
              <a:rPr lang="vi-VN" smtClean="0">
                <a:solidFill>
                  <a:srgbClr val="FF0000"/>
                </a:solidFill>
                <a:latin typeface="Times New Roman" panose="02020603050405020304" pitchFamily="18" charset="0"/>
                <a:ea typeface="Times New Roman" panose="02020603050405020304" pitchFamily="18" charset="0"/>
              </a:rPr>
              <a:t>logic;</a:t>
            </a:r>
            <a:r>
              <a:rPr lang="en-US" smtClean="0">
                <a:solidFill>
                  <a:srgbClr val="FF0000"/>
                </a:solidFill>
                <a:latin typeface="Times New Roman" panose="02020603050405020304" pitchFamily="18" charset="0"/>
                <a:ea typeface="Times New Roman" panose="02020603050405020304" pitchFamily="18" charset="0"/>
              </a:rPr>
              <a:t> </a:t>
            </a:r>
            <a:r>
              <a:rPr lang="en-US">
                <a:solidFill>
                  <a:srgbClr val="FF0000"/>
                </a:solidFill>
                <a:latin typeface="Times New Roman" panose="02020603050405020304" pitchFamily="18" charset="0"/>
                <a:ea typeface="Times New Roman" panose="02020603050405020304" pitchFamily="18" charset="0"/>
              </a:rPr>
              <a:t>Kỹ năng giải quyết vấn </a:t>
            </a:r>
            <a:r>
              <a:rPr lang="vi-VN" smtClean="0">
                <a:solidFill>
                  <a:srgbClr val="FF0000"/>
                </a:solidFill>
                <a:latin typeface="Times New Roman" panose="02020603050405020304" pitchFamily="18" charset="0"/>
                <a:ea typeface="Times New Roman" panose="02020603050405020304" pitchFamily="18" charset="0"/>
              </a:rPr>
              <a:t>đề; </a:t>
            </a:r>
            <a:r>
              <a:rPr lang="en-US" smtClean="0">
                <a:solidFill>
                  <a:srgbClr val="FF0000"/>
                </a:solidFill>
                <a:latin typeface="Times New Roman" panose="02020603050405020304" pitchFamily="18" charset="0"/>
                <a:ea typeface="Times New Roman" panose="02020603050405020304" pitchFamily="18" charset="0"/>
              </a:rPr>
              <a:t>Kỹ </a:t>
            </a:r>
            <a:r>
              <a:rPr lang="en-US">
                <a:solidFill>
                  <a:srgbClr val="FF0000"/>
                </a:solidFill>
                <a:latin typeface="Times New Roman" panose="02020603050405020304" pitchFamily="18" charset="0"/>
                <a:ea typeface="Times New Roman" panose="02020603050405020304" pitchFamily="18" charset="0"/>
              </a:rPr>
              <a:t>năng làm việc </a:t>
            </a:r>
            <a:r>
              <a:rPr lang="vi-VN" smtClean="0">
                <a:solidFill>
                  <a:srgbClr val="FF0000"/>
                </a:solidFill>
                <a:latin typeface="Times New Roman" panose="02020603050405020304" pitchFamily="18" charset="0"/>
                <a:ea typeface="Times New Roman" panose="02020603050405020304" pitchFamily="18" charset="0"/>
              </a:rPr>
              <a:t>nhóm; </a:t>
            </a:r>
            <a:r>
              <a:rPr lang="en-US" smtClean="0">
                <a:solidFill>
                  <a:srgbClr val="FF0000"/>
                </a:solidFill>
                <a:latin typeface="Times New Roman" panose="02020603050405020304" pitchFamily="18" charset="0"/>
                <a:ea typeface="Times New Roman" panose="02020603050405020304" pitchFamily="18" charset="0"/>
              </a:rPr>
              <a:t>Kỹ </a:t>
            </a:r>
            <a:r>
              <a:rPr lang="en-US">
                <a:solidFill>
                  <a:srgbClr val="FF0000"/>
                </a:solidFill>
                <a:latin typeface="Times New Roman" panose="02020603050405020304" pitchFamily="18" charset="0"/>
                <a:ea typeface="Times New Roman" panose="02020603050405020304" pitchFamily="18" charset="0"/>
              </a:rPr>
              <a:t>năng giao tiếp</a:t>
            </a:r>
            <a:endParaRPr lang="en-US">
              <a:solidFill>
                <a:srgbClr val="FF0000"/>
              </a:solidFill>
            </a:endParaRPr>
          </a:p>
        </p:txBody>
      </p:sp>
    </p:spTree>
    <p:extLst>
      <p:ext uri="{BB962C8B-B14F-4D97-AF65-F5344CB8AC3E}">
        <p14:creationId xmlns:p14="http://schemas.microsoft.com/office/powerpoint/2010/main" val="2558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anim calcmode="lin" valueType="num">
                                      <p:cBhvr>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1000"/>
                                        <p:tgtEl>
                                          <p:spTgt spid="2">
                                            <p:txEl>
                                              <p:pRg st="9" end="9"/>
                                            </p:txEl>
                                          </p:spTgt>
                                        </p:tgtEl>
                                      </p:cBhvr>
                                    </p:animEffect>
                                    <p:anim calcmode="lin" valueType="num">
                                      <p:cBhvr>
                                        <p:cTn id="5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1000"/>
                                        <p:tgtEl>
                                          <p:spTgt spid="2">
                                            <p:txEl>
                                              <p:pRg st="10" end="10"/>
                                            </p:txEl>
                                          </p:spTgt>
                                        </p:tgtEl>
                                      </p:cBhvr>
                                    </p:animEffect>
                                    <p:anim calcmode="lin" valueType="num">
                                      <p:cBhvr>
                                        <p:cTn id="5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1000"/>
                                        <p:tgtEl>
                                          <p:spTgt spid="2">
                                            <p:txEl>
                                              <p:pRg st="11" end="11"/>
                                            </p:txEl>
                                          </p:spTgt>
                                        </p:tgtEl>
                                      </p:cBhvr>
                                    </p:animEffect>
                                    <p:anim calcmode="lin" valueType="num">
                                      <p:cBhvr>
                                        <p:cTn id="6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5992" y="341999"/>
            <a:ext cx="6661967" cy="6198760"/>
          </a:xfrm>
          <a:prstGeom prst="rect">
            <a:avLst/>
          </a:prstGeom>
        </p:spPr>
      </p:pic>
      <p:sp>
        <p:nvSpPr>
          <p:cNvPr id="5" name="Rectangle 4"/>
          <p:cNvSpPr/>
          <p:nvPr/>
        </p:nvSpPr>
        <p:spPr>
          <a:xfrm>
            <a:off x="7119256" y="341999"/>
            <a:ext cx="4655977"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3.2 và cho biết những nội dung nào đã được thoả thuận trong hoạt động tuyển dụng trên?</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902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5992" y="341999"/>
            <a:ext cx="6661967" cy="6198760"/>
          </a:xfrm>
          <a:prstGeom prst="rect">
            <a:avLst/>
          </a:prstGeom>
        </p:spPr>
      </p:pic>
      <p:sp>
        <p:nvSpPr>
          <p:cNvPr id="5" name="Rectangle 4"/>
          <p:cNvSpPr/>
          <p:nvPr/>
        </p:nvSpPr>
        <p:spPr>
          <a:xfrm>
            <a:off x="7119256" y="341999"/>
            <a:ext cx="4655977"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3.2 và cho biết những nội dung nào đã được thoả thuận trong hoạt động tuyển dụng trên?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7231224" y="2045065"/>
            <a:ext cx="4544009" cy="2677656"/>
          </a:xfrm>
          <a:prstGeom prst="rect">
            <a:avLst/>
          </a:prstGeom>
        </p:spPr>
        <p:txBody>
          <a:bodyPr wrap="square">
            <a:spAutoFit/>
          </a:bodyPr>
          <a:lstStyle/>
          <a:p>
            <a:pPr algn="just">
              <a:spcAft>
                <a:spcPts val="0"/>
              </a:spcAft>
            </a:pPr>
            <a:r>
              <a:rPr lang="en-US" sz="2400">
                <a:solidFill>
                  <a:srgbClr val="FF0000"/>
                </a:solidFill>
                <a:latin typeface="Times New Roman" panose="02020603050405020304" pitchFamily="18" charset="0"/>
                <a:ea typeface="Times New Roman" panose="02020603050405020304" pitchFamily="18" charset="0"/>
              </a:rPr>
              <a:t>Hình 3.2 là một hình ảnh minh họa cho hoạt động tuyển dụng, trong đó thể hiện sự đồng thuận giữa hai bên về các nội dung cơ bản như mức lương, điều kiện làm việc, vị trí công việc, thời gian bắt đầu làm việc, ...</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431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4338990" y="69334"/>
            <a:ext cx="2802820" cy="400110"/>
          </a:xfrm>
          <a:prstGeom prst="rect">
            <a:avLst/>
          </a:prstGeom>
        </p:spPr>
        <p:txBody>
          <a:bodyPr wrap="none">
            <a:spAutoFit/>
          </a:bodyPr>
          <a:lstStyle/>
          <a:p>
            <a:pPr algn="ctr">
              <a:spcAft>
                <a:spcPts val="0"/>
              </a:spcAft>
            </a:pPr>
            <a:r>
              <a:rPr lang="vi-VN" sz="2000" b="1">
                <a:solidFill>
                  <a:srgbClr val="000000"/>
                </a:solidFill>
                <a:latin typeface="Times New Roman" panose="02020603050405020304" pitchFamily="18" charset="0"/>
                <a:ea typeface="Times New Roman" panose="02020603050405020304" pitchFamily="18" charset="0"/>
              </a:rPr>
              <a:t>PHIẾU HỌC TẬP SỐ 1</a:t>
            </a:r>
            <a:endParaRPr lang="en-US" sz="2000" b="1">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9434641"/>
              </p:ext>
            </p:extLst>
          </p:nvPr>
        </p:nvGraphicFramePr>
        <p:xfrm>
          <a:off x="366607" y="535939"/>
          <a:ext cx="10546926" cy="5974927"/>
        </p:xfrm>
        <a:graphic>
          <a:graphicData uri="http://schemas.openxmlformats.org/drawingml/2006/table">
            <a:tbl>
              <a:tblPr firstRow="1" firstCol="1" bandRow="1"/>
              <a:tblGrid>
                <a:gridCol w="10546926">
                  <a:extLst>
                    <a:ext uri="{9D8B030D-6E8A-4147-A177-3AD203B41FA5}">
                      <a16:colId xmlns:a16="http://schemas.microsoft.com/office/drawing/2014/main" val="1275542654"/>
                    </a:ext>
                  </a:extLst>
                </a:gridCol>
              </a:tblGrid>
              <a:tr h="351466">
                <a:tc>
                  <a:txBody>
                    <a:bodyPr/>
                    <a:lstStyle/>
                    <a:p>
                      <a:pPr>
                        <a:spcAft>
                          <a:spcPts val="0"/>
                        </a:spcAft>
                      </a:pPr>
                      <a:r>
                        <a:rPr lang="vi-V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640481"/>
                  </a:ext>
                </a:extLst>
              </a:tr>
              <a:tr h="5623461">
                <a:tc>
                  <a:txBody>
                    <a:bodyPr/>
                    <a:lstStyle/>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Cho các lựa chọn sau: </a:t>
                      </a:r>
                      <a:r>
                        <a:rPr lang="vi-VN" sz="2400" b="1" i="1" kern="1200" smtClean="0">
                          <a:solidFill>
                            <a:schemeClr val="tx1"/>
                          </a:solidFill>
                          <a:effectLst/>
                          <a:latin typeface="Times New Roman" panose="02020603050405020304" pitchFamily="18" charset="0"/>
                          <a:ea typeface="+mn-ea"/>
                          <a:cs typeface="Times New Roman" panose="02020603050405020304" pitchFamily="18" charset="0"/>
                        </a:rPr>
                        <a:t>hàng hóa, tuyển dụng, tiền lương, người lao động, người sử dụng lao động</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Em hãy lựa chọn các ý trên để điền vào nội dung dưới đây để được khái niệm thị trường lao động</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1.Thị trường lao động là nơi diễn ra</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 sự trao đổi </a:t>
                      </a:r>
                      <a:r>
                        <a:rPr lang="vi-VN" sz="2400" kern="1200" smtClean="0">
                          <a:solidFill>
                            <a:schemeClr val="tx1"/>
                          </a:solidFill>
                          <a:effectLst/>
                          <a:latin typeface="Times New Roman" panose="02020603050405020304" pitchFamily="18" charset="0"/>
                          <a:ea typeface="+mn-ea"/>
                          <a:cs typeface="Times New Roman" panose="02020603050405020304" pitchFamily="18" charset="0"/>
                        </a:rPr>
                        <a:t>....(1...) </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“sức lao động” giữa người lao động và người sử dụng lao động thông qua các hoạt động</a:t>
                      </a:r>
                      <a:r>
                        <a:rPr lang="vi-VN" sz="2400" kern="1200" smtClean="0">
                          <a:solidFill>
                            <a:schemeClr val="tx1"/>
                          </a:solidFill>
                          <a:effectLst/>
                          <a:latin typeface="Times New Roman" panose="02020603050405020304" pitchFamily="18" charset="0"/>
                          <a:ea typeface="+mn-ea"/>
                          <a:cs typeface="Times New Roman" panose="02020603050405020304" pitchFamily="18" charset="0"/>
                        </a:rPr>
                        <a:t>  ...(2)....</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 thoả thuận về </a:t>
                      </a:r>
                      <a:r>
                        <a:rPr lang="vi-VN" sz="2400" kern="1200" smtClean="0">
                          <a:solidFill>
                            <a:schemeClr val="tx1"/>
                          </a:solidFill>
                          <a:effectLst/>
                          <a:latin typeface="Times New Roman" panose="02020603050405020304" pitchFamily="18" charset="0"/>
                          <a:ea typeface="+mn-ea"/>
                          <a:cs typeface="Times New Roman" panose="02020603050405020304" pitchFamily="18" charset="0"/>
                        </a:rPr>
                        <a:t>....(3).....</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và các điều kiện ràng buộc khác</a:t>
                      </a: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2. ......(4).....là bên bán.</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3.......(5)......</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 thuộc bên </a:t>
                      </a:r>
                      <a:r>
                        <a:rPr lang="vi-VN" sz="2400" kern="1200" smtClean="0">
                          <a:solidFill>
                            <a:schemeClr val="tx1"/>
                          </a:solidFill>
                          <a:effectLst/>
                          <a:latin typeface="Times New Roman" panose="02020603050405020304" pitchFamily="18" charset="0"/>
                          <a:ea typeface="+mn-ea"/>
                          <a:cs typeface="Times New Roman" panose="02020603050405020304" pitchFamily="18" charset="0"/>
                        </a:rPr>
                        <a:t>mua, hàng hóa sức lao động là toàn bộ thể lực và trí tuệ của con người được vận dụng trong quá trình lao động.</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1.</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2.</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3.</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4.</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872277"/>
                  </a:ext>
                </a:extLst>
              </a:tr>
            </a:tbl>
          </a:graphicData>
        </a:graphic>
      </p:graphicFrame>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3396" y="17602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36641677"/>
              </p:ext>
            </p:extLst>
          </p:nvPr>
        </p:nvGraphicFramePr>
        <p:xfrm>
          <a:off x="459740" y="916940"/>
          <a:ext cx="10377593" cy="5821680"/>
        </p:xfrm>
        <a:graphic>
          <a:graphicData uri="http://schemas.openxmlformats.org/drawingml/2006/table">
            <a:tbl>
              <a:tblPr firstRow="1" firstCol="1" bandRow="1"/>
              <a:tblGrid>
                <a:gridCol w="10377593">
                  <a:extLst>
                    <a:ext uri="{9D8B030D-6E8A-4147-A177-3AD203B41FA5}">
                      <a16:colId xmlns:a16="http://schemas.microsoft.com/office/drawing/2014/main" val="1669101774"/>
                    </a:ext>
                  </a:extLst>
                </a:gridCol>
              </a:tblGrid>
              <a:tr h="0">
                <a:tc>
                  <a:txBody>
                    <a:bodyPr/>
                    <a:lstStyle/>
                    <a:p>
                      <a:pPr>
                        <a:spcAft>
                          <a:spcPts val="0"/>
                        </a:spcAft>
                      </a:pPr>
                      <a:r>
                        <a:rPr lang="vi-V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450041"/>
                  </a:ext>
                </a:extLst>
              </a:tr>
              <a:tr h="624205">
                <a:tc>
                  <a:txBody>
                    <a:bodyPr/>
                    <a:lstStyle/>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Cho các lựa chọn sau: </a:t>
                      </a:r>
                      <a:r>
                        <a:rPr lang="vi-VN" sz="2400" b="1" i="1" kern="1200" smtClean="0">
                          <a:solidFill>
                            <a:schemeClr val="tx1"/>
                          </a:solidFill>
                          <a:effectLst/>
                          <a:latin typeface="Times New Roman" panose="02020603050405020304" pitchFamily="18" charset="0"/>
                          <a:ea typeface="+mn-ea"/>
                          <a:cs typeface="Times New Roman" panose="02020603050405020304" pitchFamily="18" charset="0"/>
                        </a:rPr>
                        <a:t>hàng hóa, tuyển dụng, tiền lương, người lao động, người sử dụng lao động</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Em hãy lựa chọn các ý trên để điền vào nội dung dưới đây để được khái niệm thị trường lao động</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1.Thị trường lao động là nơi diễn ra</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 sự trao đổi </a:t>
                      </a:r>
                      <a:r>
                        <a:rPr lang="vi-VN" sz="2400" kern="1200" smtClean="0">
                          <a:solidFill>
                            <a:schemeClr val="tx1"/>
                          </a:solidFill>
                          <a:effectLst/>
                          <a:latin typeface="Times New Roman" panose="02020603050405020304" pitchFamily="18" charset="0"/>
                          <a:ea typeface="+mn-ea"/>
                          <a:cs typeface="Times New Roman" panose="02020603050405020304" pitchFamily="18" charset="0"/>
                        </a:rPr>
                        <a:t>....(1...) </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“sức lao động” giữa người lao động và người sử dụng lao động thông qua các hoạt động</a:t>
                      </a:r>
                      <a:r>
                        <a:rPr lang="vi-VN" sz="2400" kern="1200" smtClean="0">
                          <a:solidFill>
                            <a:schemeClr val="tx1"/>
                          </a:solidFill>
                          <a:effectLst/>
                          <a:latin typeface="Times New Roman" panose="02020603050405020304" pitchFamily="18" charset="0"/>
                          <a:ea typeface="+mn-ea"/>
                          <a:cs typeface="Times New Roman" panose="02020603050405020304" pitchFamily="18" charset="0"/>
                        </a:rPr>
                        <a:t>  ...(2)....</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 thoả thuận về </a:t>
                      </a:r>
                      <a:r>
                        <a:rPr lang="vi-VN" sz="2400" kern="1200" smtClean="0">
                          <a:solidFill>
                            <a:schemeClr val="tx1"/>
                          </a:solidFill>
                          <a:effectLst/>
                          <a:latin typeface="Times New Roman" panose="02020603050405020304" pitchFamily="18" charset="0"/>
                          <a:ea typeface="+mn-ea"/>
                          <a:cs typeface="Times New Roman" panose="02020603050405020304" pitchFamily="18" charset="0"/>
                        </a:rPr>
                        <a:t>....(3).....</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và các điều kiện ràng buộc khác</a:t>
                      </a: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2. ......(4).....là bên bán.</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3.......(5)......</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 thuộc bên </a:t>
                      </a:r>
                      <a:r>
                        <a:rPr lang="vi-VN" sz="2400" kern="1200" smtClean="0">
                          <a:solidFill>
                            <a:schemeClr val="tx1"/>
                          </a:solidFill>
                          <a:effectLst/>
                          <a:latin typeface="Times New Roman" panose="02020603050405020304" pitchFamily="18" charset="0"/>
                          <a:ea typeface="+mn-ea"/>
                          <a:cs typeface="Times New Roman" panose="02020603050405020304" pitchFamily="18" charset="0"/>
                        </a:rPr>
                        <a:t>mua, hàng hóa sức lao động là toàn bộ thể lực và trí tuệ của con người được vận dụng trong quá trình lao động.</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1. hàng hóa</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2. tuyển dụng</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3. tiền lương</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4. người lao động</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5. người sử dụng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076042"/>
                  </a:ext>
                </a:extLst>
              </a:tr>
            </a:tbl>
          </a:graphicData>
        </a:graphic>
      </p:graphicFrame>
    </p:spTree>
    <p:extLst>
      <p:ext uri="{BB962C8B-B14F-4D97-AF65-F5344CB8AC3E}">
        <p14:creationId xmlns:p14="http://schemas.microsoft.com/office/powerpoint/2010/main" val="749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419" y="269811"/>
            <a:ext cx="11489095"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CHỦ ĐỀ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63419" y="850173"/>
            <a:ext cx="11414449" cy="3416320"/>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1</a:t>
            </a:r>
            <a:r>
              <a:rPr lang="vi-VN" sz="2400" b="1" smtClean="0">
                <a:solidFill>
                  <a:srgbClr val="000000"/>
                </a:solidFill>
                <a:latin typeface="Times New Roman" panose="02020603050405020304" pitchFamily="18" charset="0"/>
                <a:ea typeface="Times New Roman" panose="02020603050405020304" pitchFamily="18" charset="0"/>
              </a:rPr>
              <a:t>. Thị </a:t>
            </a:r>
            <a:r>
              <a:rPr lang="vi-VN" sz="2400" b="1">
                <a:solidFill>
                  <a:srgbClr val="000000"/>
                </a:solidFill>
                <a:latin typeface="Times New Roman" panose="02020603050405020304" pitchFamily="18" charset="0"/>
                <a:ea typeface="Times New Roman" panose="02020603050405020304" pitchFamily="18" charset="0"/>
              </a:rPr>
              <a:t>trường lao động</a:t>
            </a:r>
            <a:endParaRPr lang="en-US" sz="2400" b="1">
              <a:latin typeface="Times New Roman" panose="02020603050405020304" pitchFamily="18" charset="0"/>
              <a:ea typeface="Times New Roman" panose="02020603050405020304" pitchFamily="18" charset="0"/>
            </a:endParaRPr>
          </a:p>
          <a:p>
            <a:pPr>
              <a:spcAft>
                <a:spcPts val="0"/>
              </a:spcAft>
            </a:pPr>
            <a:r>
              <a:rPr lang="vi-VN" sz="2400" b="1">
                <a:solidFill>
                  <a:srgbClr val="000000"/>
                </a:solidFill>
                <a:latin typeface="Times New Roman" panose="02020603050405020304" pitchFamily="18" charset="0"/>
                <a:ea typeface="Times New Roman" panose="02020603050405020304" pitchFamily="18" charset="0"/>
              </a:rPr>
              <a:t>1. Khái </a:t>
            </a:r>
            <a:r>
              <a:rPr lang="vi-VN" sz="2400" b="1" smtClean="0">
                <a:solidFill>
                  <a:srgbClr val="000000"/>
                </a:solidFill>
                <a:latin typeface="Times New Roman" panose="02020603050405020304" pitchFamily="18" charset="0"/>
                <a:ea typeface="Times New Roman" panose="02020603050405020304" pitchFamily="18" charset="0"/>
              </a:rPr>
              <a:t>niệm thị trường lao động</a:t>
            </a:r>
            <a:endParaRPr lang="en-US" sz="2400" b="1">
              <a:latin typeface="Times New Roman" panose="02020603050405020304" pitchFamily="18" charset="0"/>
              <a:ea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Thị trường lao động là nơi diễn ra sự trao đổi hàng hoá “sức lao động” giữa người lao động và người sử dụng lao động thông qua các hoạt động tuyển dụng, thoả thuận về tiền lương và các điều kiện ràng buộc khác. Trong đó:</a:t>
            </a:r>
          </a:p>
          <a:p>
            <a:r>
              <a:rPr lang="en-US" sz="2400">
                <a:latin typeface="Times New Roman" panose="02020603050405020304" pitchFamily="18" charset="0"/>
                <a:cs typeface="Times New Roman" panose="02020603050405020304" pitchFamily="18" charset="0"/>
              </a:rPr>
              <a:t>- Người lao động thuộc nguồn cung sức lao động, sẽ làm việc theo thỏa thuận, được trả lương và chịu sự quản lí, điều hành, giám sát của người sử dụng lao động.</a:t>
            </a:r>
          </a:p>
          <a:p>
            <a:r>
              <a:rPr lang="en-US" sz="2400">
                <a:latin typeface="Times New Roman" panose="02020603050405020304" pitchFamily="18" charset="0"/>
                <a:cs typeface="Times New Roman" panose="02020603050405020304" pitchFamily="18" charset="0"/>
              </a:rPr>
              <a:t>- Người sử dụng lao động thuộc bên có nhu cầu tuyển dụng lao động, là các doanh nghiệp, cơ quan, tổ chức, cá nhân....</a:t>
            </a:r>
            <a:r>
              <a:rPr lang="vi-VN" sz="2400">
                <a:latin typeface="Times New Roman" panose="02020603050405020304" pitchFamily="18" charset="0"/>
                <a:cs typeface="Times New Roman" panose="02020603050405020304" pitchFamily="18" charset="0"/>
              </a:rPr>
              <a:t> cần thuê mướn, sử dụng lao động.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76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55599" y="152401"/>
            <a:ext cx="11578254"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3.3 và so sánh nhu cầu về số lượng và chất lượng lao động giữa hai dây chuyền lắp ráp ô tô.</a:t>
            </a:r>
          </a:p>
        </p:txBody>
      </p:sp>
      <p:pic>
        <p:nvPicPr>
          <p:cNvPr id="2" name="Picture 1"/>
          <p:cNvPicPr>
            <a:picLocks noChangeAspect="1"/>
          </p:cNvPicPr>
          <p:nvPr/>
        </p:nvPicPr>
        <p:blipFill>
          <a:blip r:embed="rId3"/>
          <a:stretch>
            <a:fillRect/>
          </a:stretch>
        </p:blipFill>
        <p:spPr>
          <a:xfrm>
            <a:off x="430245" y="1076704"/>
            <a:ext cx="11083732" cy="5611003"/>
          </a:xfrm>
          <a:prstGeom prst="rect">
            <a:avLst/>
          </a:prstGeom>
        </p:spPr>
      </p:pic>
    </p:spTree>
    <p:extLst>
      <p:ext uri="{BB962C8B-B14F-4D97-AF65-F5344CB8AC3E}">
        <p14:creationId xmlns:p14="http://schemas.microsoft.com/office/powerpoint/2010/main" val="252491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317</TotalTime>
  <Words>3899</Words>
  <Application>Microsoft Office PowerPoint</Application>
  <PresentationFormat>Widescreen</PresentationFormat>
  <Paragraphs>261</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thinkpad</cp:lastModifiedBy>
  <cp:revision>92</cp:revision>
  <dcterms:created xsi:type="dcterms:W3CDTF">2023-06-21T22:05:51Z</dcterms:created>
  <dcterms:modified xsi:type="dcterms:W3CDTF">2024-09-12T01:27:48Z</dcterms:modified>
</cp:coreProperties>
</file>