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6" r:id="rId3"/>
    <p:sldId id="270" r:id="rId4"/>
    <p:sldId id="271" r:id="rId5"/>
    <p:sldId id="269" r:id="rId6"/>
    <p:sldId id="260" r:id="rId7"/>
    <p:sldId id="261" r:id="rId8"/>
    <p:sldId id="259" r:id="rId9"/>
    <p:sldId id="262" r:id="rId10"/>
    <p:sldId id="265" r:id="rId11"/>
    <p:sldId id="266" r:id="rId12"/>
    <p:sldId id="267" r:id="rId13"/>
    <p:sldId id="268" r:id="rId14"/>
    <p:sldId id="273" r:id="rId15"/>
    <p:sldId id="274" r:id="rId16"/>
    <p:sldId id="263" r:id="rId17"/>
    <p:sldId id="272" r:id="rId18"/>
    <p:sldId id="275" r:id="rId19"/>
    <p:sldId id="276" r:id="rId20"/>
    <p:sldId id="277" r:id="rId21"/>
    <p:sldId id="264" r:id="rId22"/>
    <p:sldId id="278" r:id="rId23"/>
    <p:sldId id="25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66FF"/>
    <a:srgbClr val="9933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CA288-F8A3-446C-B5E2-72ECA460389A}" type="datetimeFigureOut">
              <a:rPr lang="en-US" smtClean="0"/>
              <a:t>12/10/2024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65F6-B15E-4C67-95C6-1B879375CB76}" type="slidenum">
              <a:rPr lang="en-US" smtClean="0"/>
              <a:t>‹#›</a:t>
            </a:fld>
            <a:endParaRPr lang="en-US"/>
          </a:p>
        </p:txBody>
      </p:sp>
    </p:spTree>
    <p:extLst>
      <p:ext uri="{BB962C8B-B14F-4D97-AF65-F5344CB8AC3E}">
        <p14:creationId xmlns:p14="http://schemas.microsoft.com/office/powerpoint/2010/main" val="323621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vi-VN" sz="1200" kern="1200" dirty="0">
                <a:solidFill>
                  <a:schemeClr val="tx1"/>
                </a:solidFill>
                <a:effectLst/>
                <a:latin typeface="+mn-lt"/>
                <a:ea typeface="+mn-ea"/>
                <a:cs typeface="+mn-cs"/>
              </a:rPr>
              <a:t>gợi</a:t>
            </a:r>
            <a:r>
              <a:rPr lang="vi-VN" sz="1200" kern="1200" baseline="0" dirty="0">
                <a:solidFill>
                  <a:schemeClr val="tx1"/>
                </a:solidFill>
                <a:effectLst/>
                <a:latin typeface="+mn-lt"/>
                <a:ea typeface="+mn-ea"/>
                <a:cs typeface="+mn-cs"/>
              </a:rPr>
              <a:t> ý: </a:t>
            </a:r>
            <a:r>
              <a:rPr lang="vi-VN" sz="1200" kern="1200" dirty="0">
                <a:solidFill>
                  <a:schemeClr val="tx1"/>
                </a:solidFill>
                <a:effectLst/>
                <a:latin typeface="+mn-lt"/>
                <a:ea typeface="+mn-ea"/>
                <a:cs typeface="+mn-cs"/>
              </a:rPr>
              <a:t>HS trình bày ngắn gọn suy nghĩ của mình về một tác phẩm văn học hoặc một bức tranh, một bản nhạc, một bộ phim,... có đề tài tình yêu nam nữ.</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3</a:t>
            </a:fld>
            <a:endParaRPr lang="en-US"/>
          </a:p>
        </p:txBody>
      </p:sp>
    </p:spTree>
    <p:extLst>
      <p:ext uri="{BB962C8B-B14F-4D97-AF65-F5344CB8AC3E}">
        <p14:creationId xmlns:p14="http://schemas.microsoft.com/office/powerpoint/2010/main" val="142706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GV yêu cầu HS đọc phần </a:t>
            </a:r>
            <a:r>
              <a:rPr lang="vi-VN" sz="1200" i="1" kern="1200" dirty="0">
                <a:solidFill>
                  <a:schemeClr val="tx1"/>
                </a:solidFill>
                <a:effectLst/>
                <a:latin typeface="+mn-lt"/>
                <a:ea typeface="+mn-ea"/>
                <a:cs typeface="+mn-cs"/>
              </a:rPr>
              <a:t>Giới thiệu bài học</a:t>
            </a:r>
            <a:r>
              <a:rPr lang="vi-VN" sz="1200" kern="1200" dirty="0">
                <a:solidFill>
                  <a:schemeClr val="tx1"/>
                </a:solidFill>
                <a:effectLst/>
                <a:latin typeface="+mn-lt"/>
                <a:ea typeface="+mn-ea"/>
                <a:cs typeface="+mn-cs"/>
              </a:rPr>
              <a:t>, nêu chủ đề của bài và thể loại chính được học trong bài.</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5</a:t>
            </a:fld>
            <a:endParaRPr lang="en-US"/>
          </a:p>
        </p:txBody>
      </p:sp>
    </p:spTree>
    <p:extLst>
      <p:ext uri="{BB962C8B-B14F-4D97-AF65-F5344CB8AC3E}">
        <p14:creationId xmlns:p14="http://schemas.microsoft.com/office/powerpoint/2010/main" val="404518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33CBD-7C19-4653-B52D-5A3584BB0FD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21600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3CBD-7C19-4653-B52D-5A3584BB0FD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35676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3CBD-7C19-4653-B52D-5A3584BB0FD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38865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33CBD-7C19-4653-B52D-5A3584BB0FD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164813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33CBD-7C19-4653-B52D-5A3584BB0FD6}" type="datetimeFigureOut">
              <a:rPr lang="en-US" smtClean="0"/>
              <a:t>12/10/2024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77252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33CBD-7C19-4653-B52D-5A3584BB0FD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30822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33CBD-7C19-4653-B52D-5A3584BB0FD6}" type="datetimeFigureOut">
              <a:rPr lang="en-US" smtClean="0"/>
              <a:t>12/10/2024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405371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33CBD-7C19-4653-B52D-5A3584BB0FD6}" type="datetimeFigureOut">
              <a:rPr lang="en-US" smtClean="0"/>
              <a:t>12/10/2024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3489835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33CBD-7C19-4653-B52D-5A3584BB0FD6}" type="datetimeFigureOut">
              <a:rPr lang="en-US" smtClean="0"/>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57422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33CBD-7C19-4653-B52D-5A3584BB0FD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366904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33CBD-7C19-4653-B52D-5A3584BB0FD6}" type="datetimeFigureOut">
              <a:rPr lang="en-US" smtClean="0"/>
              <a:t>12/10/2024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0FA8F-100A-4357-93BF-892DE909BBB1}" type="slidenum">
              <a:rPr lang="en-US" smtClean="0"/>
              <a:t>‹#›</a:t>
            </a:fld>
            <a:endParaRPr lang="en-US"/>
          </a:p>
        </p:txBody>
      </p:sp>
    </p:spTree>
    <p:extLst>
      <p:ext uri="{BB962C8B-B14F-4D97-AF65-F5344CB8AC3E}">
        <p14:creationId xmlns:p14="http://schemas.microsoft.com/office/powerpoint/2010/main" val="2866251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33CBD-7C19-4653-B52D-5A3584BB0FD6}" type="datetimeFigureOut">
              <a:rPr lang="en-US" smtClean="0"/>
              <a:t>12/10/2024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0FA8F-100A-4357-93BF-892DE909BBB1}" type="slidenum">
              <a:rPr lang="en-US" smtClean="0"/>
              <a:t>‹#›</a:t>
            </a:fld>
            <a:endParaRPr lang="en-US"/>
          </a:p>
        </p:txBody>
      </p:sp>
    </p:spTree>
    <p:extLst>
      <p:ext uri="{BB962C8B-B14F-4D97-AF65-F5344CB8AC3E}">
        <p14:creationId xmlns:p14="http://schemas.microsoft.com/office/powerpoint/2010/main" val="110916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aylamdo.com/soan-van-lop-8-kn/viet-doan-van-khoang-7-9-cau-phan-tich-chi-tiet-tran-quoc-toan.jsp" TargetMode="Externa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gif"/><Relationship Id="rId5" Type="http://schemas.openxmlformats.org/officeDocument/2006/relationships/oleObject" Target="../embeddings/oleObject2.bin"/><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fi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hinh-nen-may-tinh-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61"/>
            <a:ext cx="12192000" cy="7386326"/>
          </a:xfrm>
          <a:prstGeom prst="rect">
            <a:avLst/>
          </a:prstGeom>
          <a:noFill/>
          <a:ln w="9525">
            <a:pattFill prst="plaid">
              <a:fgClr>
                <a:srgbClr val="66CCFF"/>
              </a:fgClr>
              <a:bgClr>
                <a:srgbClr val="00FFFF"/>
              </a:bgClr>
            </a:pattFill>
            <a:miter lim="800000"/>
            <a:headEnd/>
            <a:tailEnd/>
          </a:ln>
          <a:extLst>
            <a:ext uri="{909E8E84-426E-40DD-AFC4-6F175D3DCCD1}">
              <a14:hiddenFill xmlns:a14="http://schemas.microsoft.com/office/drawing/2010/main">
                <a:solidFill>
                  <a:srgbClr val="FFFFFF"/>
                </a:solidFill>
              </a14:hiddenFill>
            </a:ext>
          </a:extLst>
        </p:spPr>
      </p:pic>
      <p:pic>
        <p:nvPicPr>
          <p:cNvPr id="107526" name="Picture 9" descr="DSTARS-P"/>
          <p:cNvPicPr>
            <a:picLocks noChangeAspect="1" noChangeArrowheads="1" noCrop="1"/>
          </p:cNvPicPr>
          <p:nvPr/>
        </p:nvPicPr>
        <p:blipFill>
          <a:blip r:embed="rId3">
            <a:lum bright="38000" contrast="38000"/>
            <a:extLst>
              <a:ext uri="{28A0092B-C50C-407E-A947-70E740481C1C}">
                <a14:useLocalDpi xmlns:a14="http://schemas.microsoft.com/office/drawing/2010/main" val="0"/>
              </a:ext>
            </a:extLst>
          </a:blip>
          <a:srcRect/>
          <a:stretch>
            <a:fillRect/>
          </a:stretch>
        </p:blipFill>
        <p:spPr bwMode="auto">
          <a:xfrm>
            <a:off x="8839200" y="369888"/>
            <a:ext cx="121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10" descr="4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76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692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24496" y="0"/>
            <a:ext cx="6096000" cy="830997"/>
          </a:xfrm>
          <a:prstGeom prst="rect">
            <a:avLst/>
          </a:prstGeom>
        </p:spPr>
        <p:txBody>
          <a:bodyPr>
            <a:spAutoFit/>
          </a:bodyPr>
          <a:lstStyle/>
          <a:p>
            <a:pPr marL="90170" marR="112395"/>
            <a:r>
              <a:rPr lang="en-US" sz="2400" b="1" spc="-25" dirty="0">
                <a:solidFill>
                  <a:srgbClr val="000000"/>
                </a:solidFill>
                <a:latin typeface="Times New Roman" panose="02020603050405020304" pitchFamily="18" charset="0"/>
                <a:ea typeface="Symbola"/>
              </a:rPr>
              <a:t>I. </a:t>
            </a:r>
            <a:r>
              <a:rPr lang="en-US" sz="2400" b="1" spc="-25" dirty="0" err="1">
                <a:solidFill>
                  <a:srgbClr val="000000"/>
                </a:solidFill>
                <a:latin typeface="Times New Roman" panose="02020603050405020304" pitchFamily="18" charset="0"/>
                <a:ea typeface="Symbola"/>
              </a:rPr>
              <a:t>Tìm</a:t>
            </a:r>
            <a:r>
              <a:rPr lang="en-US" sz="2400" b="1" spc="-25" dirty="0">
                <a:solidFill>
                  <a:srgbClr val="000000"/>
                </a:solidFill>
                <a:latin typeface="Times New Roman" panose="02020603050405020304" pitchFamily="18" charset="0"/>
                <a:ea typeface="Symbola"/>
              </a:rPr>
              <a:t> </a:t>
            </a:r>
            <a:r>
              <a:rPr lang="en-US" sz="2400" b="1" spc="-25" dirty="0" err="1">
                <a:solidFill>
                  <a:srgbClr val="000000"/>
                </a:solidFill>
                <a:latin typeface="Times New Roman" panose="02020603050405020304" pitchFamily="18" charset="0"/>
                <a:ea typeface="Symbola"/>
              </a:rPr>
              <a:t>hiểu</a:t>
            </a:r>
            <a:r>
              <a:rPr lang="en-US" sz="2400" b="1" spc="-25" dirty="0">
                <a:solidFill>
                  <a:srgbClr val="000000"/>
                </a:solidFill>
                <a:latin typeface="Times New Roman" panose="02020603050405020304" pitchFamily="18" charset="0"/>
                <a:ea typeface="Symbola"/>
              </a:rPr>
              <a:t> </a:t>
            </a:r>
            <a:r>
              <a:rPr lang="en-US" sz="2400" b="1" spc="-25" dirty="0" err="1">
                <a:solidFill>
                  <a:srgbClr val="000000"/>
                </a:solidFill>
                <a:latin typeface="Times New Roman" panose="02020603050405020304" pitchFamily="18" charset="0"/>
                <a:ea typeface="Symbola"/>
              </a:rPr>
              <a:t>chung</a:t>
            </a:r>
            <a:endParaRPr lang="en-US" sz="2400" dirty="0">
              <a:latin typeface="Times New Roman" panose="02020603050405020304" pitchFamily="18" charset="0"/>
              <a:ea typeface="Calibri" panose="020F0502020204030204" pitchFamily="34" charset="0"/>
            </a:endParaRPr>
          </a:p>
          <a:p>
            <a:pPr marR="112395">
              <a:tabLst>
                <a:tab pos="225425" algn="l"/>
              </a:tabLst>
            </a:pPr>
            <a:r>
              <a:rPr lang="en-US" sz="2400" b="1" spc="-20" dirty="0">
                <a:solidFill>
                  <a:srgbClr val="000000"/>
                </a:solidFill>
                <a:latin typeface="Times New Roman" panose="02020603050405020304" pitchFamily="18" charset="0"/>
                <a:ea typeface="Calibri" panose="020F0502020204030204" pitchFamily="34" charset="0"/>
              </a:rPr>
              <a:t>1.Tác</a:t>
            </a:r>
            <a:r>
              <a:rPr lang="en-US" sz="2400" b="1" spc="-35"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giả</a:t>
            </a:r>
            <a:r>
              <a:rPr lang="en-US" sz="2400" b="1" spc="-35"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Uy</a:t>
            </a:r>
            <a:r>
              <a:rPr lang="en-US" sz="2400" b="1" spc="-20" dirty="0">
                <a:solidFill>
                  <a:srgbClr val="000000"/>
                </a:solidFill>
                <a:latin typeface="Times New Roman" panose="02020603050405020304" pitchFamily="18" charset="0"/>
                <a:ea typeface="Calibri" panose="020F0502020204030204" pitchFamily="34" charset="0"/>
              </a:rPr>
              <a:t>-li-am</a:t>
            </a:r>
            <a:r>
              <a:rPr lang="en-US" sz="2400" b="1" spc="-30" dirty="0">
                <a:solidFill>
                  <a:srgbClr val="000000"/>
                </a:solidFill>
                <a:latin typeface="Times New Roman" panose="02020603050405020304" pitchFamily="18" charset="0"/>
                <a:ea typeface="Calibri" panose="020F0502020204030204" pitchFamily="34" charset="0"/>
              </a:rPr>
              <a:t> </a:t>
            </a:r>
            <a:r>
              <a:rPr lang="en-US" sz="2400" b="1" spc="-20" dirty="0" err="1">
                <a:solidFill>
                  <a:srgbClr val="000000"/>
                </a:solidFill>
                <a:latin typeface="Times New Roman" panose="02020603050405020304" pitchFamily="18" charset="0"/>
                <a:ea typeface="Calibri" panose="020F0502020204030204" pitchFamily="34" charset="0"/>
              </a:rPr>
              <a:t>Sếch-xpia</a:t>
            </a:r>
            <a:endParaRPr lang="en-US" sz="2400"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092" y="0"/>
            <a:ext cx="3893907" cy="3541690"/>
          </a:xfrm>
          <a:prstGeom prst="rect">
            <a:avLst/>
          </a:prstGeom>
        </p:spPr>
      </p:pic>
      <p:sp>
        <p:nvSpPr>
          <p:cNvPr id="7" name="Rectangle 6"/>
          <p:cNvSpPr/>
          <p:nvPr/>
        </p:nvSpPr>
        <p:spPr>
          <a:xfrm>
            <a:off x="0" y="787652"/>
            <a:ext cx="8298090" cy="3046988"/>
          </a:xfrm>
          <a:prstGeom prst="rect">
            <a:avLst/>
          </a:prstGeom>
        </p:spPr>
        <p:txBody>
          <a:bodyPr wrap="square">
            <a:spAutoFit/>
          </a:bodyPr>
          <a:lstStyle/>
          <a:p>
            <a:pPr marL="0" marR="112395" lvl="1" algn="just">
              <a:buClr>
                <a:srgbClr val="231F20"/>
              </a:buClr>
              <a:buSzPts val="1250"/>
              <a:buFont typeface="Symbola"/>
              <a:buChar char="–"/>
              <a:tabLst>
                <a:tab pos="224790" algn="l"/>
              </a:tabLst>
            </a:pPr>
            <a:r>
              <a:rPr lang="en-US" sz="2400" dirty="0" smtClean="0">
                <a:solidFill>
                  <a:srgbClr val="000000"/>
                </a:solidFill>
                <a:latin typeface="Times New Roman" panose="02020603050405020304" pitchFamily="18" charset="0"/>
                <a:ea typeface="Symbola"/>
                <a:cs typeface="Symbola"/>
              </a:rPr>
              <a:t> </a:t>
            </a:r>
            <a:r>
              <a:rPr lang="vi-VN" sz="2400" dirty="0" smtClean="0">
                <a:solidFill>
                  <a:srgbClr val="000000"/>
                </a:solidFill>
                <a:latin typeface="Times New Roman" panose="02020603050405020304" pitchFamily="18" charset="0"/>
                <a:ea typeface="Symbola"/>
                <a:cs typeface="Symbola"/>
              </a:rPr>
              <a:t>Uy-li-am</a:t>
            </a:r>
            <a:r>
              <a:rPr lang="vi-VN" sz="2400" spc="-15" dirty="0" smtClean="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Sếch-xpia</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(1564</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1616)</a:t>
            </a:r>
            <a:r>
              <a:rPr lang="vi-VN" sz="2400" spc="-1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là nhà</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viết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kịch</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kiệt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xuất</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ở</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Anh</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thời</a:t>
            </a:r>
            <a:r>
              <a:rPr lang="vi-VN" sz="2400" spc="-25" dirty="0">
                <a:solidFill>
                  <a:srgbClr val="000000"/>
                </a:solidFill>
                <a:latin typeface="Times New Roman" panose="02020603050405020304" pitchFamily="18" charset="0"/>
                <a:ea typeface="Symbola"/>
                <a:cs typeface="Symbola"/>
              </a:rPr>
              <a:t> </a:t>
            </a:r>
            <a:r>
              <a:rPr lang="vi-VN" sz="2400" dirty="0">
                <a:solidFill>
                  <a:srgbClr val="000000"/>
                </a:solidFill>
                <a:latin typeface="Times New Roman" panose="02020603050405020304" pitchFamily="18" charset="0"/>
                <a:ea typeface="Symbola"/>
                <a:cs typeface="Symbola"/>
              </a:rPr>
              <a:t>đại Phục hưng.</a:t>
            </a:r>
            <a:endParaRPr lang="en-US" sz="2000" dirty="0">
              <a:latin typeface="Times New Roman" panose="02020603050405020304" pitchFamily="18" charset="0"/>
              <a:ea typeface="Symbola"/>
              <a:cs typeface="Symbola"/>
            </a:endParaRPr>
          </a:p>
          <a:p>
            <a:pPr marL="0" marR="112395" lvl="1" algn="just">
              <a:buClr>
                <a:srgbClr val="231F20"/>
              </a:buClr>
              <a:buSzPts val="1250"/>
              <a:buFont typeface="Symbola"/>
              <a:buChar char="–"/>
              <a:tabLst>
                <a:tab pos="209550" algn="l"/>
              </a:tabLst>
            </a:pPr>
            <a:r>
              <a:rPr lang="en-US" sz="2400" spc="-20" dirty="0" smtClean="0">
                <a:solidFill>
                  <a:srgbClr val="000000"/>
                </a:solidFill>
                <a:latin typeface="Times New Roman" panose="02020603050405020304" pitchFamily="18" charset="0"/>
                <a:ea typeface="Symbola"/>
                <a:cs typeface="Symbola"/>
              </a:rPr>
              <a:t> </a:t>
            </a:r>
            <a:r>
              <a:rPr lang="vi-VN" sz="2400" spc="-20" dirty="0" smtClean="0">
                <a:solidFill>
                  <a:srgbClr val="000000"/>
                </a:solidFill>
                <a:latin typeface="Times New Roman" panose="02020603050405020304" pitchFamily="18" charset="0"/>
                <a:ea typeface="Symbola"/>
                <a:cs typeface="Symbola"/>
              </a:rPr>
              <a:t>Sáng</a:t>
            </a:r>
            <a:r>
              <a:rPr lang="vi-VN" sz="2400" spc="-60" dirty="0" smtClean="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tác</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của</a:t>
            </a:r>
            <a:r>
              <a:rPr lang="vi-VN" sz="2400" spc="-55"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ông</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thấm</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đẫm</a:t>
            </a:r>
            <a:r>
              <a:rPr lang="vi-VN" sz="2400" spc="-55"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tình</a:t>
            </a:r>
            <a:r>
              <a:rPr lang="vi-VN" sz="2400" spc="-60" dirty="0">
                <a:solidFill>
                  <a:srgbClr val="000000"/>
                </a:solidFill>
                <a:latin typeface="Times New Roman" panose="02020603050405020304" pitchFamily="18" charset="0"/>
                <a:ea typeface="Symbola"/>
                <a:cs typeface="Symbola"/>
              </a:rPr>
              <a:t> </a:t>
            </a:r>
            <a:r>
              <a:rPr lang="vi-VN" sz="2400" spc="-20" dirty="0">
                <a:solidFill>
                  <a:srgbClr val="000000"/>
                </a:solidFill>
                <a:latin typeface="Times New Roman" panose="02020603050405020304" pitchFamily="18" charset="0"/>
                <a:ea typeface="Symbola"/>
                <a:cs typeface="Symbola"/>
              </a:rPr>
              <a:t>yêu, </a:t>
            </a:r>
            <a:r>
              <a:rPr lang="vi-VN" sz="2400" dirty="0">
                <a:solidFill>
                  <a:srgbClr val="000000"/>
                </a:solidFill>
                <a:latin typeface="Times New Roman" panose="02020603050405020304" pitchFamily="18" charset="0"/>
                <a:ea typeface="Symbola"/>
                <a:cs typeface="Symbola"/>
              </a:rPr>
              <a:t>lòng tin đối với con người (chủ nghĩa nhân văn</a:t>
            </a:r>
            <a:r>
              <a:rPr lang="vi-VN" sz="2400" dirty="0" smtClean="0">
                <a:solidFill>
                  <a:srgbClr val="000000"/>
                </a:solidFill>
                <a:latin typeface="Times New Roman" panose="02020603050405020304" pitchFamily="18" charset="0"/>
                <a:ea typeface="Symbola"/>
                <a:cs typeface="Symbola"/>
              </a:rPr>
              <a:t>).</a:t>
            </a:r>
            <a:endParaRPr lang="en-US" sz="2400" dirty="0" smtClean="0">
              <a:solidFill>
                <a:srgbClr val="000000"/>
              </a:solidFill>
              <a:latin typeface="Times New Roman" panose="02020603050405020304" pitchFamily="18" charset="0"/>
              <a:ea typeface="Symbola"/>
              <a:cs typeface="Symbola"/>
            </a:endParaRPr>
          </a:p>
          <a:p>
            <a:pPr marL="0" marR="112395" lvl="1" algn="just">
              <a:buClr>
                <a:srgbClr val="231F20"/>
              </a:buClr>
              <a:buSzPts val="1250"/>
              <a:buFont typeface="Symbola"/>
              <a:buChar char="–"/>
              <a:tabLst>
                <a:tab pos="209550" algn="l"/>
              </a:tabLst>
            </a:pP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Ông</a:t>
            </a:r>
            <a:r>
              <a:rPr lang="en-US" sz="2400" dirty="0" smtClean="0">
                <a:solidFill>
                  <a:srgbClr val="000000"/>
                </a:solidFill>
                <a:latin typeface="Times New Roman" panose="02020603050405020304" pitchFamily="18" charset="0"/>
                <a:ea typeface="Symbola"/>
                <a:cs typeface="Symbola"/>
              </a:rPr>
              <a:t> sang </a:t>
            </a:r>
            <a:r>
              <a:rPr lang="en-US" sz="2400" dirty="0" err="1" smtClean="0">
                <a:solidFill>
                  <a:srgbClr val="000000"/>
                </a:solidFill>
                <a:latin typeface="Times New Roman" panose="02020603050405020304" pitchFamily="18" charset="0"/>
                <a:ea typeface="Symbola"/>
                <a:cs typeface="Symbola"/>
              </a:rPr>
              <a:t>tác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gần</a:t>
            </a:r>
            <a:r>
              <a:rPr lang="en-US" sz="2400" dirty="0" smtClean="0">
                <a:solidFill>
                  <a:srgbClr val="000000"/>
                </a:solidFill>
                <a:latin typeface="Times New Roman" panose="02020603050405020304" pitchFamily="18" charset="0"/>
                <a:ea typeface="Symbola"/>
                <a:cs typeface="Symbola"/>
              </a:rPr>
              <a:t> 40 </a:t>
            </a:r>
            <a:r>
              <a:rPr lang="en-US" sz="2400" dirty="0" err="1" smtClean="0">
                <a:solidFill>
                  <a:srgbClr val="000000"/>
                </a:solidFill>
                <a:latin typeface="Times New Roman" panose="02020603050405020304" pitchFamily="18" charset="0"/>
                <a:ea typeface="Symbola"/>
                <a:cs typeface="Symbola"/>
              </a:rPr>
              <a:t>vở</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kịch</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thuộc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nhiều</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thể</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loại</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nổi</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bật</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nhất</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là</a:t>
            </a:r>
            <a:r>
              <a:rPr lang="en-US" sz="2400" dirty="0" smtClean="0">
                <a:solidFill>
                  <a:srgbClr val="000000"/>
                </a:solidFill>
                <a:latin typeface="Times New Roman" panose="02020603050405020304" pitchFamily="18" charset="0"/>
                <a:ea typeface="Symbola"/>
                <a:cs typeface="Symbola"/>
              </a:rPr>
              <a:t> bi </a:t>
            </a:r>
            <a:r>
              <a:rPr lang="en-US" sz="2400" dirty="0" err="1" smtClean="0">
                <a:solidFill>
                  <a:srgbClr val="000000"/>
                </a:solidFill>
                <a:latin typeface="Times New Roman" panose="02020603050405020304" pitchFamily="18" charset="0"/>
                <a:ea typeface="Symbola"/>
                <a:cs typeface="Symbola"/>
              </a:rPr>
              <a:t>kịch</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các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tác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phẩm</a:t>
            </a:r>
            <a:r>
              <a:rPr lang="en-US" sz="2400" dirty="0" smtClean="0">
                <a:solidFill>
                  <a:srgbClr val="000000"/>
                </a:solidFill>
                <a:latin typeface="Times New Roman" panose="02020603050405020304" pitchFamily="18" charset="0"/>
                <a:ea typeface="Symbola"/>
                <a:cs typeface="Symbola"/>
              </a:rPr>
              <a:t> bi </a:t>
            </a:r>
            <a:r>
              <a:rPr lang="en-US" sz="2400" dirty="0" err="1" smtClean="0">
                <a:solidFill>
                  <a:srgbClr val="000000"/>
                </a:solidFill>
                <a:latin typeface="Times New Roman" panose="02020603050405020304" pitchFamily="18" charset="0"/>
                <a:ea typeface="Symbola"/>
                <a:cs typeface="Symbola"/>
              </a:rPr>
              <a:t>kịch</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nổi</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tiếng</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của</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ông</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được</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cả</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thế</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giới</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biết</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đến</a:t>
            </a:r>
            <a:r>
              <a:rPr lang="en-US" sz="2400" dirty="0" smtClean="0">
                <a:solidFill>
                  <a:srgbClr val="000000"/>
                </a:solidFill>
                <a:latin typeface="Times New Roman" panose="02020603050405020304" pitchFamily="18" charset="0"/>
                <a:ea typeface="Symbola"/>
                <a:cs typeface="Symbola"/>
              </a:rPr>
              <a:t> </a:t>
            </a:r>
            <a:r>
              <a:rPr lang="en-US" sz="2400" dirty="0" err="1" smtClean="0">
                <a:solidFill>
                  <a:srgbClr val="000000"/>
                </a:solidFill>
                <a:latin typeface="Times New Roman" panose="02020603050405020304" pitchFamily="18" charset="0"/>
                <a:ea typeface="Symbola"/>
                <a:cs typeface="Symbola"/>
              </a:rPr>
              <a:t>là</a:t>
            </a:r>
            <a:r>
              <a:rPr lang="en-US" sz="2400"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Rô</a:t>
            </a:r>
            <a:r>
              <a:rPr lang="en-US" sz="2400" i="1" dirty="0" smtClean="0">
                <a:solidFill>
                  <a:srgbClr val="000000"/>
                </a:solidFill>
                <a:latin typeface="Times New Roman" panose="02020603050405020304" pitchFamily="18" charset="0"/>
                <a:ea typeface="Symbola"/>
                <a:cs typeface="Symbola"/>
              </a:rPr>
              <a:t>-</a:t>
            </a:r>
            <a:r>
              <a:rPr lang="en-US" sz="2400" i="1" dirty="0" err="1" smtClean="0">
                <a:solidFill>
                  <a:srgbClr val="000000"/>
                </a:solidFill>
                <a:latin typeface="Times New Roman" panose="02020603050405020304" pitchFamily="18" charset="0"/>
                <a:ea typeface="Symbola"/>
                <a:cs typeface="Symbola"/>
              </a:rPr>
              <a:t>mê</a:t>
            </a:r>
            <a:r>
              <a:rPr lang="en-US" sz="2400" i="1" dirty="0" smtClean="0">
                <a:solidFill>
                  <a:srgbClr val="000000"/>
                </a:solidFill>
                <a:latin typeface="Times New Roman" panose="02020603050405020304" pitchFamily="18" charset="0"/>
                <a:ea typeface="Symbola"/>
                <a:cs typeface="Symbola"/>
              </a:rPr>
              <a:t>-ô </a:t>
            </a:r>
            <a:r>
              <a:rPr lang="en-US" sz="2400" i="1" dirty="0" err="1" smtClean="0">
                <a:solidFill>
                  <a:srgbClr val="000000"/>
                </a:solidFill>
                <a:latin typeface="Times New Roman" panose="02020603050405020304" pitchFamily="18" charset="0"/>
                <a:ea typeface="Symbola"/>
                <a:cs typeface="Symbola"/>
              </a:rPr>
              <a:t>và</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Giu</a:t>
            </a:r>
            <a:r>
              <a:rPr lang="en-US" sz="2400" i="1" dirty="0" smtClean="0">
                <a:solidFill>
                  <a:srgbClr val="000000"/>
                </a:solidFill>
                <a:latin typeface="Times New Roman" panose="02020603050405020304" pitchFamily="18" charset="0"/>
                <a:ea typeface="Symbola"/>
                <a:cs typeface="Symbola"/>
              </a:rPr>
              <a:t>-li-</a:t>
            </a:r>
            <a:r>
              <a:rPr lang="en-US" sz="2400" i="1" dirty="0" err="1" smtClean="0">
                <a:solidFill>
                  <a:srgbClr val="000000"/>
                </a:solidFill>
                <a:latin typeface="Times New Roman" panose="02020603050405020304" pitchFamily="18" charset="0"/>
                <a:ea typeface="Symbola"/>
                <a:cs typeface="Symbola"/>
              </a:rPr>
              <a:t>ét</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Hăm</a:t>
            </a:r>
            <a:r>
              <a:rPr lang="en-US" sz="2400" i="1" dirty="0" smtClean="0">
                <a:solidFill>
                  <a:srgbClr val="000000"/>
                </a:solidFill>
                <a:latin typeface="Times New Roman" panose="02020603050405020304" pitchFamily="18" charset="0"/>
                <a:ea typeface="Symbola"/>
                <a:cs typeface="Symbola"/>
              </a:rPr>
              <a:t> – </a:t>
            </a:r>
            <a:r>
              <a:rPr lang="en-US" sz="2400" i="1" dirty="0" err="1" smtClean="0">
                <a:solidFill>
                  <a:srgbClr val="000000"/>
                </a:solidFill>
                <a:latin typeface="Times New Roman" panose="02020603050405020304" pitchFamily="18" charset="0"/>
                <a:ea typeface="Symbola"/>
                <a:cs typeface="Symbola"/>
              </a:rPr>
              <a:t>lét</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Mắc-bét</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Vua</a:t>
            </a:r>
            <a:r>
              <a:rPr lang="en-US" sz="2400" i="1" dirty="0" smtClean="0">
                <a:solidFill>
                  <a:srgbClr val="000000"/>
                </a:solidFill>
                <a:latin typeface="Times New Roman" panose="02020603050405020304" pitchFamily="18" charset="0"/>
                <a:ea typeface="Symbola"/>
                <a:cs typeface="Symbola"/>
              </a:rPr>
              <a:t> </a:t>
            </a:r>
            <a:r>
              <a:rPr lang="en-US" sz="2400" i="1" dirty="0" err="1" smtClean="0">
                <a:solidFill>
                  <a:srgbClr val="000000"/>
                </a:solidFill>
                <a:latin typeface="Times New Roman" panose="02020603050405020304" pitchFamily="18" charset="0"/>
                <a:ea typeface="Symbola"/>
                <a:cs typeface="Symbola"/>
              </a:rPr>
              <a:t>Lia</a:t>
            </a:r>
            <a:r>
              <a:rPr lang="en-US" sz="2400" i="1" dirty="0" smtClean="0">
                <a:solidFill>
                  <a:srgbClr val="000000"/>
                </a:solidFill>
                <a:latin typeface="Times New Roman" panose="02020603050405020304" pitchFamily="18" charset="0"/>
                <a:ea typeface="Symbola"/>
                <a:cs typeface="Symbola"/>
              </a:rPr>
              <a:t>, Ô-ten-</a:t>
            </a:r>
            <a:r>
              <a:rPr lang="en-US" sz="2400" i="1" dirty="0" err="1" smtClean="0">
                <a:solidFill>
                  <a:srgbClr val="000000"/>
                </a:solidFill>
                <a:latin typeface="Times New Roman" panose="02020603050405020304" pitchFamily="18" charset="0"/>
                <a:ea typeface="Symbola"/>
                <a:cs typeface="Symbola"/>
              </a:rPr>
              <a:t>lô</a:t>
            </a:r>
            <a:r>
              <a:rPr lang="en-US" sz="2400" i="1" dirty="0" smtClean="0">
                <a:solidFill>
                  <a:srgbClr val="000000"/>
                </a:solidFill>
                <a:latin typeface="Times New Roman" panose="02020603050405020304" pitchFamily="18" charset="0"/>
                <a:ea typeface="Symbola"/>
                <a:cs typeface="Symbola"/>
              </a:rPr>
              <a:t>,…</a:t>
            </a:r>
            <a:endParaRPr lang="en-US" sz="2000" i="1" spc="0" dirty="0">
              <a:effectLst/>
              <a:latin typeface="Times New Roman" panose="02020603050405020304" pitchFamily="18" charset="0"/>
              <a:ea typeface="Symbola"/>
              <a:cs typeface="Symbola"/>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3955" y="3527375"/>
            <a:ext cx="2846232" cy="32839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788" y="3527375"/>
            <a:ext cx="2857500" cy="3283962"/>
          </a:xfrm>
          <a:prstGeom prst="rect">
            <a:avLst/>
          </a:prstGeom>
        </p:spPr>
      </p:pic>
    </p:spTree>
    <p:extLst>
      <p:ext uri="{BB962C8B-B14F-4D97-AF65-F5344CB8AC3E}">
        <p14:creationId xmlns:p14="http://schemas.microsoft.com/office/powerpoint/2010/main" val="127493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534"/>
            <a:ext cx="12192000" cy="6858000"/>
          </a:xfrm>
        </p:spPr>
      </p:pic>
      <p:sp>
        <p:nvSpPr>
          <p:cNvPr id="5" name="Rectangle 4"/>
          <p:cNvSpPr/>
          <p:nvPr/>
        </p:nvSpPr>
        <p:spPr>
          <a:xfrm>
            <a:off x="1753371" y="0"/>
            <a:ext cx="2845926" cy="619272"/>
          </a:xfrm>
          <a:prstGeom prst="rect">
            <a:avLst/>
          </a:prstGeom>
        </p:spPr>
        <p:txBody>
          <a:bodyPr wrap="square">
            <a:spAutoFit/>
          </a:bodyPr>
          <a:lstStyle/>
          <a:p>
            <a:pPr marR="112395">
              <a:lnSpc>
                <a:spcPct val="107000"/>
              </a:lnSpc>
              <a:spcAft>
                <a:spcPts val="800"/>
              </a:spcAft>
            </a:pPr>
            <a:r>
              <a:rPr lang="en-US" sz="3200" b="1" spc="-20" dirty="0">
                <a:solidFill>
                  <a:srgbClr val="000000"/>
                </a:solidFill>
                <a:latin typeface="Times New Roman" panose="02020603050405020304" pitchFamily="18" charset="0"/>
                <a:ea typeface="Calibri" panose="020F0502020204030204" pitchFamily="34" charset="0"/>
              </a:rPr>
              <a:t>2.Văn </a:t>
            </a:r>
            <a:r>
              <a:rPr lang="en-US" sz="3200" b="1" spc="-20" dirty="0" err="1" smtClean="0">
                <a:solidFill>
                  <a:srgbClr val="000000"/>
                </a:solidFill>
                <a:latin typeface="Times New Roman" panose="02020603050405020304" pitchFamily="18" charset="0"/>
                <a:ea typeface="Calibri" panose="020F0502020204030204" pitchFamily="34" charset="0"/>
              </a:rPr>
              <a:t>bản</a:t>
            </a:r>
            <a:r>
              <a:rPr lang="en-US" sz="3200" b="1" spc="-20" dirty="0" smtClean="0">
                <a:solidFill>
                  <a:srgbClr val="000000"/>
                </a:solidFill>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6" name="Rectangle 5"/>
          <p:cNvSpPr/>
          <p:nvPr/>
        </p:nvSpPr>
        <p:spPr>
          <a:xfrm>
            <a:off x="1640085" y="1062729"/>
            <a:ext cx="2587482" cy="460895"/>
          </a:xfrm>
          <a:prstGeom prst="rect">
            <a:avLst/>
          </a:prstGeom>
        </p:spPr>
        <p:txBody>
          <a:bodyPr wrap="square">
            <a:spAutoFit/>
          </a:bodyPr>
          <a:lstStyle/>
          <a:p>
            <a:pPr marR="112395">
              <a:lnSpc>
                <a:spcPct val="107000"/>
              </a:lnSpc>
              <a:spcAft>
                <a:spcPts val="800"/>
              </a:spcAft>
            </a:pP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loại</a:t>
            </a:r>
            <a:r>
              <a:rPr lang="en-US" sz="2400" b="1"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bi </a:t>
            </a:r>
            <a:r>
              <a:rPr lang="en-US" sz="2400" dirty="0" err="1">
                <a:solidFill>
                  <a:srgbClr val="000000"/>
                </a:solidFill>
                <a:latin typeface="Times New Roman" panose="02020603050405020304" pitchFamily="18" charset="0"/>
                <a:ea typeface="Calibri" panose="020F0502020204030204" pitchFamily="34" charset="0"/>
              </a:rPr>
              <a:t>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640085" y="1501310"/>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Xuất</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xứ</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Rô</a:t>
            </a:r>
            <a:r>
              <a:rPr lang="en-US" sz="2400" i="1" dirty="0">
                <a:solidFill>
                  <a:srgbClr val="333333"/>
                </a:solidFill>
                <a:latin typeface="Times New Roman" panose="02020603050405020304" pitchFamily="18" charset="0"/>
                <a:ea typeface="Times New Roman" panose="02020603050405020304" pitchFamily="18" charset="0"/>
              </a:rPr>
              <a:t>-</a:t>
            </a:r>
            <a:r>
              <a:rPr lang="en-US" sz="2400" i="1" dirty="0" err="1">
                <a:solidFill>
                  <a:srgbClr val="333333"/>
                </a:solidFill>
                <a:latin typeface="Times New Roman" panose="02020603050405020304" pitchFamily="18" charset="0"/>
                <a:ea typeface="Times New Roman" panose="02020603050405020304" pitchFamily="18" charset="0"/>
              </a:rPr>
              <a:t>mê</a:t>
            </a:r>
            <a:r>
              <a:rPr lang="en-US" sz="2400" i="1" dirty="0">
                <a:solidFill>
                  <a:srgbClr val="333333"/>
                </a:solidFill>
                <a:latin typeface="Times New Roman" panose="02020603050405020304" pitchFamily="18" charset="0"/>
                <a:ea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rPr>
              <a:t>và</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Giu</a:t>
            </a:r>
            <a:r>
              <a:rPr lang="en-US" sz="2400" i="1" dirty="0">
                <a:solidFill>
                  <a:srgbClr val="333333"/>
                </a:solidFill>
                <a:latin typeface="Times New Roman" panose="02020603050405020304" pitchFamily="18" charset="0"/>
                <a:ea typeface="Times New Roman" panose="02020603050405020304" pitchFamily="18" charset="0"/>
              </a:rPr>
              <a:t>-li-et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bi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khoảng</a:t>
            </a:r>
            <a:r>
              <a:rPr lang="en-US" sz="2400" dirty="0">
                <a:solidFill>
                  <a:srgbClr val="333333"/>
                </a:solidFill>
                <a:latin typeface="Times New Roman" panose="02020603050405020304" pitchFamily="18" charset="0"/>
                <a:ea typeface="Times New Roman" panose="02020603050405020304" pitchFamily="18" charset="0"/>
              </a:rPr>
              <a:t> 1594-1595,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xen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gồm</a:t>
            </a:r>
            <a:r>
              <a:rPr lang="en-US" sz="2400" dirty="0">
                <a:solidFill>
                  <a:srgbClr val="333333"/>
                </a:solidFill>
                <a:latin typeface="Times New Roman" panose="02020603050405020304" pitchFamily="18" charset="0"/>
                <a:ea typeface="Times New Roman" panose="02020603050405020304" pitchFamily="18" charset="0"/>
              </a:rPr>
              <a:t> 5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hồi</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lấy</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Vê-rô-na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nước</a:t>
            </a:r>
            <a:r>
              <a:rPr lang="en-US" sz="2400" dirty="0">
                <a:solidFill>
                  <a:srgbClr val="333333"/>
                </a:solidFill>
                <a:latin typeface="Times New Roman" panose="02020603050405020304" pitchFamily="18" charset="0"/>
                <a:ea typeface="Times New Roman" panose="02020603050405020304" pitchFamily="18" charset="0"/>
              </a:rPr>
              <a:t> I-ta-li-a.</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56212" y="2769381"/>
            <a:ext cx="5021567" cy="460895"/>
          </a:xfrm>
          <a:prstGeom prst="rect">
            <a:avLst/>
          </a:prstGeom>
        </p:spPr>
        <p:txBody>
          <a:bodyPr wrap="non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Tóm</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tắt</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chú</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thích</a:t>
            </a:r>
            <a:r>
              <a:rPr lang="en-US" sz="2400" dirty="0">
                <a:solidFill>
                  <a:srgbClr val="333333"/>
                </a:solidFill>
                <a:latin typeface="Times New Roman" panose="02020603050405020304" pitchFamily="18" charset="0"/>
                <a:ea typeface="Times New Roman" panose="02020603050405020304" pitchFamily="18" charset="0"/>
              </a:rPr>
              <a:t> (1) </a:t>
            </a:r>
            <a:r>
              <a:rPr lang="en-US" sz="2400" dirty="0" err="1">
                <a:solidFill>
                  <a:srgbClr val="333333"/>
                </a:solidFill>
                <a:latin typeface="Times New Roman" panose="02020603050405020304" pitchFamily="18" charset="0"/>
                <a:ea typeface="Times New Roman" panose="02020603050405020304" pitchFamily="18" charset="0"/>
              </a:rPr>
              <a:t>SGk</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trang</a:t>
            </a:r>
            <a:r>
              <a:rPr lang="en-US" sz="2400" dirty="0">
                <a:solidFill>
                  <a:srgbClr val="333333"/>
                </a:solidFill>
                <a:latin typeface="Times New Roman" panose="02020603050405020304" pitchFamily="18" charset="0"/>
                <a:ea typeface="Times New Roman" panose="02020603050405020304" pitchFamily="18" charset="0"/>
              </a:rPr>
              <a:t> 118</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6612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a:extLst>
              <a:ext uri="{FF2B5EF4-FFF2-40B4-BE49-F238E27FC236}">
                <a16:creationId xmlns:a16="http://schemas.microsoft.com/office/drawing/2014/main" id="{1C218B29-F657-DD04-4D50-D70EBB87A7C9}"/>
              </a:ext>
            </a:extLst>
          </p:cNvPr>
          <p:cNvSpPr txBox="1"/>
          <p:nvPr/>
        </p:nvSpPr>
        <p:spPr>
          <a:xfrm>
            <a:off x="1152939" y="153844"/>
            <a:ext cx="10880035" cy="584775"/>
          </a:xfrm>
          <a:prstGeom prst="rect">
            <a:avLst/>
          </a:prstGeom>
          <a:noFill/>
        </p:spPr>
        <p:txBody>
          <a:bodyPr wrap="square" rtlCol="0">
            <a:spAutoFit/>
          </a:bodyPr>
          <a:lstStyle/>
          <a:p>
            <a:pPr lvl="0"/>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SGK (tr. </a:t>
            </a:r>
            <a:r>
              <a:rPr lang="en-US" sz="3200" dirty="0" smtClean="0">
                <a:latin typeface="Times New Roman" panose="02020603050405020304" pitchFamily="18" charset="0"/>
                <a:cs typeface="Times New Roman" panose="02020603050405020304" pitchFamily="18" charset="0"/>
              </a:rPr>
              <a:t>11</a:t>
            </a:r>
            <a:r>
              <a:rPr lang="en-US" sz="3200" dirty="0">
                <a:latin typeface="Times New Roman" panose="02020603050405020304" pitchFamily="18" charset="0"/>
                <a:cs typeface="Times New Roman" panose="02020603050405020304" pitchFamily="18" charset="0"/>
              </a:rPr>
              <a:t>8</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C218B29-F657-DD04-4D50-D70EBB87A7C9}"/>
              </a:ext>
            </a:extLst>
          </p:cNvPr>
          <p:cNvSpPr txBox="1"/>
          <p:nvPr/>
        </p:nvSpPr>
        <p:spPr>
          <a:xfrm>
            <a:off x="702364" y="1027906"/>
            <a:ext cx="11489636" cy="397031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r>
              <a:rPr lang="vi-VN"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-ta-</a:t>
            </a:r>
            <a:r>
              <a:rPr lang="en-US" sz="2800" dirty="0" err="1">
                <a:latin typeface="Times New Roman" panose="02020603050405020304" pitchFamily="18" charset="0"/>
                <a:cs typeface="Times New Roman" panose="02020603050405020304" pitchFamily="18" charset="0"/>
              </a:rPr>
              <a:t>ghiu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Ca-piu-lét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endParaRPr lang="vi-VN" sz="2800" dirty="0" smtClean="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è"/>
            </a:pP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Ca-piu-lét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è"/>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Rô</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-ô </a:t>
            </a:r>
            <a:r>
              <a:rPr lang="en-US" sz="2800" dirty="0" err="1">
                <a:latin typeface="Times New Roman" panose="02020603050405020304" pitchFamily="18" charset="0"/>
                <a:cs typeface="Times New Roman" panose="02020603050405020304" pitchFamily="18" charset="0"/>
              </a:rPr>
              <a:t>gặp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Giu</a:t>
            </a:r>
            <a:r>
              <a:rPr lang="en-US" sz="2800" dirty="0">
                <a:latin typeface="Times New Roman" panose="02020603050405020304" pitchFamily="18" charset="0"/>
                <a:cs typeface="Times New Roman" panose="02020603050405020304" pitchFamily="18" charset="0"/>
              </a:rPr>
              <a:t>-li-</a:t>
            </a:r>
            <a:r>
              <a:rPr lang="en-US" sz="2800" dirty="0" err="1">
                <a:latin typeface="Times New Roman" panose="02020603050405020304" pitchFamily="18" charset="0"/>
                <a:cs typeface="Times New Roman" panose="02020603050405020304" pitchFamily="18" charset="0"/>
              </a:rPr>
              <a:t>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mật</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Rô</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mê</a:t>
            </a:r>
            <a:r>
              <a:rPr lang="en-US" sz="2800" dirty="0">
                <a:latin typeface="Times New Roman" panose="02020603050405020304" pitchFamily="18" charset="0"/>
                <a:cs typeface="Times New Roman" panose="02020603050405020304" pitchFamily="18" charset="0"/>
              </a:rPr>
              <a:t>-ô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a:t>
            </a:r>
            <a:r>
              <a:rPr lang="vi-VN"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Giu</a:t>
            </a:r>
            <a:r>
              <a:rPr lang="en-US" sz="2800" dirty="0">
                <a:latin typeface="Times New Roman" panose="02020603050405020304" pitchFamily="18" charset="0"/>
                <a:cs typeface="Times New Roman" panose="02020603050405020304" pitchFamily="18" charset="0"/>
              </a:rPr>
              <a:t>-li-</a:t>
            </a:r>
            <a:r>
              <a:rPr lang="en-US" sz="2800" dirty="0" err="1">
                <a:latin typeface="Times New Roman" panose="02020603050405020304" pitchFamily="18" charset="0"/>
                <a:cs typeface="Times New Roman" panose="02020603050405020304" pitchFamily="18" charset="0"/>
              </a:rPr>
              <a:t>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Pa-</a:t>
            </a:r>
            <a:r>
              <a:rPr lang="en-US" sz="2800" dirty="0" err="1">
                <a:latin typeface="Times New Roman" panose="02020603050405020304" pitchFamily="18" charset="0"/>
                <a:cs typeface="Times New Roman" panose="02020603050405020304" pitchFamily="18" charset="0"/>
              </a:rPr>
              <a:t>rít</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sz="2800" dirty="0">
                <a:latin typeface="Times New Roman" panose="02020603050405020304" pitchFamily="18" charset="0"/>
                <a:cs typeface="Times New Roman" panose="02020603050405020304" pitchFamily="18" charset="0"/>
              </a:rPr>
              <a:t>Giu-li-ét uống thuốc ngủ giả chết.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Rô-mê-ô bí mật trở về tưởng Giu-li-ét đã chết bèn uống thuốc độc chết.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Giu-li-ét tỉnh dậy thấy Rô-mê-ô đã chết nên cũng tự sát. </a:t>
            </a:r>
          </a:p>
          <a:p>
            <a:r>
              <a:rPr lang="en-US" sz="2800" dirty="0">
                <a:latin typeface="Times New Roman" panose="02020603050405020304" pitchFamily="18" charset="0"/>
                <a:cs typeface="Times New Roman" panose="02020603050405020304" pitchFamily="18" charset="0"/>
                <a:sym typeface="Wingdings" panose="05000000000000000000" pitchFamily="2" charset="2"/>
              </a:rPr>
              <a:t></a:t>
            </a:r>
            <a:r>
              <a:rPr lang="vi-VN" sz="2800" dirty="0">
                <a:latin typeface="Times New Roman" panose="02020603050405020304" pitchFamily="18" charset="0"/>
                <a:cs typeface="Times New Roman" panose="02020603050405020304" pitchFamily="18" charset="0"/>
              </a:rPr>
              <a:t> Hai dòng họ xoá hận thù.</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59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5534"/>
            <a:ext cx="12192000" cy="6858000"/>
          </a:xfrm>
        </p:spPr>
      </p:pic>
      <p:sp>
        <p:nvSpPr>
          <p:cNvPr id="5" name="Rectangle 4"/>
          <p:cNvSpPr/>
          <p:nvPr/>
        </p:nvSpPr>
        <p:spPr>
          <a:xfrm>
            <a:off x="1753371" y="0"/>
            <a:ext cx="2845926" cy="619272"/>
          </a:xfrm>
          <a:prstGeom prst="rect">
            <a:avLst/>
          </a:prstGeom>
        </p:spPr>
        <p:txBody>
          <a:bodyPr wrap="square">
            <a:spAutoFit/>
          </a:bodyPr>
          <a:lstStyle/>
          <a:p>
            <a:pPr marR="112395">
              <a:lnSpc>
                <a:spcPct val="107000"/>
              </a:lnSpc>
              <a:spcAft>
                <a:spcPts val="800"/>
              </a:spcAft>
            </a:pPr>
            <a:r>
              <a:rPr lang="en-US" sz="3200" b="1" spc="-20" dirty="0">
                <a:solidFill>
                  <a:srgbClr val="000000"/>
                </a:solidFill>
                <a:latin typeface="Times New Roman" panose="02020603050405020304" pitchFamily="18" charset="0"/>
                <a:ea typeface="Calibri" panose="020F0502020204030204" pitchFamily="34" charset="0"/>
              </a:rPr>
              <a:t>2.Văn </a:t>
            </a:r>
            <a:r>
              <a:rPr lang="en-US" sz="3200" b="1" spc="-20" dirty="0" err="1" smtClean="0">
                <a:solidFill>
                  <a:srgbClr val="000000"/>
                </a:solidFill>
                <a:latin typeface="Times New Roman" panose="02020603050405020304" pitchFamily="18" charset="0"/>
                <a:ea typeface="Calibri" panose="020F0502020204030204" pitchFamily="34" charset="0"/>
              </a:rPr>
              <a:t>bản</a:t>
            </a:r>
            <a:r>
              <a:rPr lang="en-US" sz="3200" b="1" spc="-20" dirty="0" smtClean="0">
                <a:solidFill>
                  <a:srgbClr val="000000"/>
                </a:solidFill>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
        <p:nvSpPr>
          <p:cNvPr id="6" name="Rectangle 5"/>
          <p:cNvSpPr/>
          <p:nvPr/>
        </p:nvSpPr>
        <p:spPr>
          <a:xfrm>
            <a:off x="1640085" y="1062729"/>
            <a:ext cx="2587482" cy="460895"/>
          </a:xfrm>
          <a:prstGeom prst="rect">
            <a:avLst/>
          </a:prstGeom>
        </p:spPr>
        <p:txBody>
          <a:bodyPr wrap="square">
            <a:spAutoFit/>
          </a:bodyPr>
          <a:lstStyle/>
          <a:p>
            <a:pPr marR="112395">
              <a:lnSpc>
                <a:spcPct val="107000"/>
              </a:lnSpc>
              <a:spcAft>
                <a:spcPts val="800"/>
              </a:spcAft>
            </a:pP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loại</a:t>
            </a:r>
            <a:r>
              <a:rPr lang="en-US" sz="2400" b="1"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bi </a:t>
            </a:r>
            <a:r>
              <a:rPr lang="en-US" sz="2400" dirty="0" err="1">
                <a:solidFill>
                  <a:srgbClr val="000000"/>
                </a:solidFill>
                <a:latin typeface="Times New Roman" panose="02020603050405020304" pitchFamily="18" charset="0"/>
                <a:ea typeface="Calibri" panose="020F0502020204030204" pitchFamily="34" charset="0"/>
              </a:rPr>
              <a:t>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640085" y="1501310"/>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Xuất</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xứ</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Rô</a:t>
            </a:r>
            <a:r>
              <a:rPr lang="en-US" sz="2400" i="1" dirty="0">
                <a:solidFill>
                  <a:srgbClr val="333333"/>
                </a:solidFill>
                <a:latin typeface="Times New Roman" panose="02020603050405020304" pitchFamily="18" charset="0"/>
                <a:ea typeface="Times New Roman" panose="02020603050405020304" pitchFamily="18" charset="0"/>
              </a:rPr>
              <a:t>-</a:t>
            </a:r>
            <a:r>
              <a:rPr lang="en-US" sz="2400" i="1" dirty="0" err="1">
                <a:solidFill>
                  <a:srgbClr val="333333"/>
                </a:solidFill>
                <a:latin typeface="Times New Roman" panose="02020603050405020304" pitchFamily="18" charset="0"/>
                <a:ea typeface="Times New Roman" panose="02020603050405020304" pitchFamily="18" charset="0"/>
              </a:rPr>
              <a:t>mê</a:t>
            </a:r>
            <a:r>
              <a:rPr lang="en-US" sz="2400" i="1" dirty="0">
                <a:solidFill>
                  <a:srgbClr val="333333"/>
                </a:solidFill>
                <a:latin typeface="Times New Roman" panose="02020603050405020304" pitchFamily="18" charset="0"/>
                <a:ea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rPr>
              <a:t>và</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Giu</a:t>
            </a:r>
            <a:r>
              <a:rPr lang="en-US" sz="2400" i="1" dirty="0">
                <a:solidFill>
                  <a:srgbClr val="333333"/>
                </a:solidFill>
                <a:latin typeface="Times New Roman" panose="02020603050405020304" pitchFamily="18" charset="0"/>
                <a:ea typeface="Times New Roman" panose="02020603050405020304" pitchFamily="18" charset="0"/>
              </a:rPr>
              <a:t>-li-et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bi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khoảng</a:t>
            </a:r>
            <a:r>
              <a:rPr lang="en-US" sz="2400" dirty="0">
                <a:solidFill>
                  <a:srgbClr val="333333"/>
                </a:solidFill>
                <a:latin typeface="Times New Roman" panose="02020603050405020304" pitchFamily="18" charset="0"/>
                <a:ea typeface="Times New Roman" panose="02020603050405020304" pitchFamily="18" charset="0"/>
              </a:rPr>
              <a:t> 1594-1595,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vở</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kịch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xen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xuôi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gồm</a:t>
            </a:r>
            <a:r>
              <a:rPr lang="en-US" sz="2400" dirty="0">
                <a:solidFill>
                  <a:srgbClr val="333333"/>
                </a:solidFill>
                <a:latin typeface="Times New Roman" panose="02020603050405020304" pitchFamily="18" charset="0"/>
                <a:ea typeface="Times New Roman" panose="02020603050405020304" pitchFamily="18" charset="0"/>
              </a:rPr>
              <a:t> 5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hồi</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lấy</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thành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Vê-rô-na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nước</a:t>
            </a:r>
            <a:r>
              <a:rPr lang="en-US" sz="2400" dirty="0">
                <a:solidFill>
                  <a:srgbClr val="333333"/>
                </a:solidFill>
                <a:latin typeface="Times New Roman" panose="02020603050405020304" pitchFamily="18" charset="0"/>
                <a:ea typeface="Times New Roman" panose="02020603050405020304" pitchFamily="18" charset="0"/>
              </a:rPr>
              <a:t> I-ta-li-a.</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56212" y="2769381"/>
            <a:ext cx="5021567" cy="460895"/>
          </a:xfrm>
          <a:prstGeom prst="rect">
            <a:avLst/>
          </a:prstGeom>
        </p:spPr>
        <p:txBody>
          <a:bodyPr wrap="non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Tóm</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tắt</a:t>
            </a: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chú</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thích</a:t>
            </a:r>
            <a:r>
              <a:rPr lang="en-US" sz="2400" dirty="0">
                <a:solidFill>
                  <a:srgbClr val="333333"/>
                </a:solidFill>
                <a:latin typeface="Times New Roman" panose="02020603050405020304" pitchFamily="18" charset="0"/>
                <a:ea typeface="Times New Roman" panose="02020603050405020304" pitchFamily="18" charset="0"/>
              </a:rPr>
              <a:t> (1) </a:t>
            </a:r>
            <a:r>
              <a:rPr lang="en-US" sz="2400" dirty="0" err="1">
                <a:solidFill>
                  <a:srgbClr val="333333"/>
                </a:solidFill>
                <a:latin typeface="Times New Roman" panose="02020603050405020304" pitchFamily="18" charset="0"/>
                <a:ea typeface="Times New Roman" panose="02020603050405020304" pitchFamily="18" charset="0"/>
              </a:rPr>
              <a:t>SGk</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trang</a:t>
            </a:r>
            <a:r>
              <a:rPr lang="en-US" sz="2400" dirty="0">
                <a:solidFill>
                  <a:srgbClr val="333333"/>
                </a:solidFill>
                <a:latin typeface="Times New Roman" panose="02020603050405020304" pitchFamily="18" charset="0"/>
                <a:ea typeface="Times New Roman" panose="02020603050405020304" pitchFamily="18" charset="0"/>
              </a:rPr>
              <a:t> 118</a:t>
            </a:r>
            <a:endParaRPr lang="en-US" sz="2400" dirty="0">
              <a:effectLst/>
              <a:latin typeface="Times New Roman" panose="02020603050405020304" pitchFamily="18" charset="0"/>
              <a:ea typeface="Calibri" panose="020F0502020204030204" pitchFamily="34" charset="0"/>
            </a:endParaRPr>
          </a:p>
        </p:txBody>
      </p:sp>
      <p:sp>
        <p:nvSpPr>
          <p:cNvPr id="9" name="Rectangle 8"/>
          <p:cNvSpPr/>
          <p:nvPr/>
        </p:nvSpPr>
        <p:spPr>
          <a:xfrm>
            <a:off x="1556705" y="3293016"/>
            <a:ext cx="9875387"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Vị</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trí</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và</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nội</a:t>
            </a:r>
            <a:r>
              <a:rPr lang="en-US" sz="2400" b="1" dirty="0">
                <a:solidFill>
                  <a:srgbClr val="333333"/>
                </a:solidFill>
                <a:latin typeface="Times New Roman" panose="02020603050405020304" pitchFamily="18" charset="0"/>
                <a:ea typeface="Times New Roman" panose="02020603050405020304" pitchFamily="18" charset="0"/>
              </a:rPr>
              <a:t> dung </a:t>
            </a:r>
            <a:r>
              <a:rPr lang="en-US" sz="2400" b="1" dirty="0" err="1">
                <a:solidFill>
                  <a:srgbClr val="333333"/>
                </a:solidFill>
                <a:latin typeface="Times New Roman" panose="02020603050405020304" pitchFamily="18" charset="0"/>
                <a:ea typeface="Times New Roman" panose="02020603050405020304" pitchFamily="18" charset="0"/>
              </a:rPr>
              <a:t>chính</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của</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đoạn</a:t>
            </a:r>
            <a:r>
              <a:rPr lang="en-US" sz="2400" b="1"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err="1">
                <a:solidFill>
                  <a:srgbClr val="333333"/>
                </a:solidFill>
                <a:latin typeface="Times New Roman" panose="02020603050405020304" pitchFamily="18" charset="0"/>
                <a:ea typeface="Times New Roman" panose="02020603050405020304" pitchFamily="18" charset="0"/>
              </a:rPr>
              <a:t>trích</a:t>
            </a:r>
            <a:r>
              <a:rPr lang="vi-VN" sz="2400" b="1"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Đoạn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trích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thuộc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Hồi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thứ</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cảnh</a:t>
            </a:r>
            <a:r>
              <a:rPr lang="en-US" sz="2400" dirty="0" smtClean="0">
                <a:solidFill>
                  <a:srgbClr val="333333"/>
                </a:solidFill>
                <a:latin typeface="Times New Roman" panose="02020603050405020304" pitchFamily="18" charset="0"/>
                <a:ea typeface="Times New Roman" panose="02020603050405020304" pitchFamily="18" charset="0"/>
              </a:rPr>
              <a:t> II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diễn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cuộc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thổ</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yêu</a:t>
            </a:r>
            <a:r>
              <a:rPr lang="en-US" sz="2400" dirty="0" smtClean="0">
                <a:solidFill>
                  <a:srgbClr val="333333"/>
                </a:solidFill>
                <a:latin typeface="Times New Roman" panose="02020603050405020304" pitchFamily="18" charset="0"/>
                <a:ea typeface="Times New Roman" panose="02020603050405020304" pitchFamily="18" charset="0"/>
              </a:rPr>
              <a:t> 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giữa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Rô</a:t>
            </a:r>
            <a:r>
              <a:rPr lang="en-US" sz="2400" dirty="0" smtClean="0">
                <a:solidFill>
                  <a:srgbClr val="333333"/>
                </a:solidFill>
                <a:latin typeface="Times New Roman" panose="02020603050405020304" pitchFamily="18" charset="0"/>
                <a:ea typeface="Times New Roman" panose="02020603050405020304" pitchFamily="18" charset="0"/>
              </a:rPr>
              <a:t>-</a:t>
            </a:r>
            <a:r>
              <a:rPr lang="en-US" sz="2400" dirty="0" err="1" smtClean="0">
                <a:solidFill>
                  <a:srgbClr val="333333"/>
                </a:solidFill>
                <a:latin typeface="Times New Roman" panose="02020603050405020304" pitchFamily="18" charset="0"/>
                <a:ea typeface="Times New Roman" panose="02020603050405020304" pitchFamily="18" charset="0"/>
              </a:rPr>
              <a:t>mê</a:t>
            </a:r>
            <a:r>
              <a:rPr lang="en-US" sz="2400" dirty="0" smtClean="0">
                <a:solidFill>
                  <a:srgbClr val="333333"/>
                </a:solidFill>
                <a:latin typeface="Times New Roman" panose="02020603050405020304" pitchFamily="18" charset="0"/>
                <a:ea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-li-et </a:t>
            </a:r>
            <a:r>
              <a:rPr lang="en-US" sz="2400" dirty="0" err="1">
                <a:solidFill>
                  <a:srgbClr val="333333"/>
                </a:solidFill>
                <a:latin typeface="Times New Roman" panose="02020603050405020304" pitchFamily="18" charset="0"/>
                <a:ea typeface="Times New Roman" panose="02020603050405020304" pitchFamily="18" charset="0"/>
              </a:rPr>
              <a:t>tại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vườn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lét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10" name="Rectangle 9"/>
          <p:cNvSpPr/>
          <p:nvPr/>
        </p:nvSpPr>
        <p:spPr>
          <a:xfrm>
            <a:off x="1556705" y="4605267"/>
            <a:ext cx="9711616" cy="1354217"/>
          </a:xfrm>
          <a:prstGeom prst="rect">
            <a:avLst/>
          </a:prstGeom>
        </p:spPr>
        <p:txBody>
          <a:bodyPr wrap="square">
            <a:spAutoFit/>
          </a:bodyPr>
          <a:lstStyle/>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Bố</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cục</a:t>
            </a:r>
            <a:r>
              <a:rPr lang="en-US" sz="2400" b="1" dirty="0">
                <a:solidFill>
                  <a:srgbClr val="333333"/>
                </a:solidFill>
                <a:latin typeface="Times New Roman" panose="02020603050405020304" pitchFamily="18" charset="0"/>
                <a:ea typeface="Times New Roman" panose="02020603050405020304" pitchFamily="18" charset="0"/>
              </a:rPr>
              <a:t>: 2 </a:t>
            </a:r>
            <a:r>
              <a:rPr lang="en-US" sz="2400" b="1" dirty="0" err="1">
                <a:solidFill>
                  <a:srgbClr val="333333"/>
                </a:solidFill>
                <a:latin typeface="Times New Roman" panose="02020603050405020304" pitchFamily="18" charset="0"/>
                <a:ea typeface="Times New Roman" panose="02020603050405020304" pitchFamily="18" charset="0"/>
              </a:rPr>
              <a:t>phần</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6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nhân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vật</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Rô</a:t>
            </a:r>
            <a:r>
              <a:rPr lang="en-US" sz="2400" dirty="0" smtClean="0">
                <a:solidFill>
                  <a:srgbClr val="000000"/>
                </a:solidFill>
                <a:latin typeface="Times New Roman" panose="02020603050405020304" pitchFamily="18" charset="0"/>
                <a:ea typeface="Times New Roman" panose="02020603050405020304" pitchFamily="18" charset="0"/>
              </a:rPr>
              <a:t>-</a:t>
            </a:r>
            <a:r>
              <a:rPr lang="en-US" sz="2400" dirty="0" err="1" smtClean="0">
                <a:solidFill>
                  <a:srgbClr val="000000"/>
                </a:solidFill>
                <a:latin typeface="Times New Roman" panose="02020603050405020304" pitchFamily="18" charset="0"/>
                <a:ea typeface="Times New Roman" panose="02020603050405020304" pitchFamily="18" charset="0"/>
              </a:rPr>
              <a:t>mê</a:t>
            </a:r>
            <a:r>
              <a:rPr lang="en-US" sz="2400" dirty="0" smtClean="0">
                <a:solidFill>
                  <a:srgbClr val="000000"/>
                </a:solidFill>
                <a:latin typeface="Times New Roman" panose="02020603050405020304" pitchFamily="18" charset="0"/>
                <a:ea typeface="Times New Roman" panose="02020603050405020304" pitchFamily="18" charset="0"/>
              </a:rPr>
              <a:t>-ô </a:t>
            </a:r>
            <a:r>
              <a:rPr lang="en-US" sz="2400" dirty="0" err="1" smtClean="0">
                <a:solidFill>
                  <a:srgbClr val="000000"/>
                </a:solidFill>
                <a:latin typeface="Times New Roman" panose="02020603050405020304" pitchFamily="18" charset="0"/>
                <a:ea typeface="Times New Roman" panose="02020603050405020304" pitchFamily="18" charset="0"/>
              </a:rPr>
              <a:t>và</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Giu</a:t>
            </a:r>
            <a:r>
              <a:rPr lang="en-US" sz="2400" dirty="0" smtClean="0">
                <a:solidFill>
                  <a:srgbClr val="000000"/>
                </a:solidFill>
                <a:latin typeface="Times New Roman" panose="02020603050405020304" pitchFamily="18" charset="0"/>
                <a:ea typeface="Times New Roman" panose="02020603050405020304" pitchFamily="18" charset="0"/>
              </a:rPr>
              <a:t>-li-</a:t>
            </a:r>
            <a:r>
              <a:rPr lang="en-US" sz="2400" dirty="0" err="1" smtClean="0">
                <a:solidFill>
                  <a:srgbClr val="000000"/>
                </a:solidFill>
                <a:latin typeface="Times New Roman" panose="02020603050405020304" pitchFamily="18" charset="0"/>
                <a:ea typeface="Times New Roman" panose="02020603050405020304" pitchFamily="18" charset="0"/>
              </a:rPr>
              <a:t>ét</a:t>
            </a:r>
            <a:endParaRPr lang="en-US" sz="2400" dirty="0">
              <a:latin typeface="Times New Roman" panose="02020603050405020304" pitchFamily="18" charset="0"/>
              <a:ea typeface="Calibri" panose="020F0502020204030204" pitchFamily="34" charset="0"/>
            </a:endParaRPr>
          </a:p>
          <a:p>
            <a:pPr algn="just" latinLnBrk="1">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000000"/>
                </a:solidFill>
                <a:latin typeface="Times New Roman" panose="02020603050405020304" pitchFamily="18" charset="0"/>
                <a:ea typeface="Times New Roman" panose="02020603050405020304" pitchFamily="18" charset="0"/>
              </a:rPr>
              <a:t>+ 13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thoại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hai</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vật</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Rô</a:t>
            </a:r>
            <a:r>
              <a:rPr lang="en-US" sz="2400" dirty="0" smtClean="0">
                <a:solidFill>
                  <a:srgbClr val="000000"/>
                </a:solidFill>
                <a:latin typeface="Times New Roman" panose="02020603050405020304" pitchFamily="18" charset="0"/>
                <a:ea typeface="Times New Roman" panose="02020603050405020304" pitchFamily="18" charset="0"/>
              </a:rPr>
              <a:t>-</a:t>
            </a:r>
            <a:r>
              <a:rPr lang="en-US" sz="2400" dirty="0" err="1" smtClean="0">
                <a:solidFill>
                  <a:srgbClr val="000000"/>
                </a:solidFill>
                <a:latin typeface="Times New Roman" panose="02020603050405020304" pitchFamily="18" charset="0"/>
                <a:ea typeface="Times New Roman" panose="02020603050405020304" pitchFamily="18" charset="0"/>
              </a:rPr>
              <a:t>mê</a:t>
            </a:r>
            <a:r>
              <a:rPr lang="en-US" sz="2400" dirty="0" smtClean="0">
                <a:solidFill>
                  <a:srgbClr val="000000"/>
                </a:solidFill>
                <a:latin typeface="Times New Roman" panose="02020603050405020304" pitchFamily="18" charset="0"/>
                <a:ea typeface="Times New Roman" panose="02020603050405020304" pitchFamily="18" charset="0"/>
              </a:rPr>
              <a:t>-ô </a:t>
            </a:r>
            <a:r>
              <a:rPr lang="en-US" sz="2400" dirty="0" err="1" smtClean="0">
                <a:solidFill>
                  <a:srgbClr val="000000"/>
                </a:solidFill>
                <a:latin typeface="Times New Roman" panose="02020603050405020304" pitchFamily="18" charset="0"/>
                <a:ea typeface="Times New Roman" panose="02020603050405020304" pitchFamily="18" charset="0"/>
              </a:rPr>
              <a:t>và</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Giu</a:t>
            </a:r>
            <a:r>
              <a:rPr lang="en-US" sz="2400" dirty="0" smtClean="0">
                <a:solidFill>
                  <a:srgbClr val="000000"/>
                </a:solidFill>
                <a:latin typeface="Times New Roman" panose="02020603050405020304" pitchFamily="18" charset="0"/>
                <a:ea typeface="Times New Roman" panose="02020603050405020304" pitchFamily="18" charset="0"/>
              </a:rPr>
              <a:t>-li-</a:t>
            </a:r>
            <a:r>
              <a:rPr lang="en-US" sz="2400" dirty="0" err="1" smtClean="0">
                <a:solidFill>
                  <a:srgbClr val="000000"/>
                </a:solidFill>
                <a:latin typeface="Times New Roman" panose="02020603050405020304" pitchFamily="18" charset="0"/>
                <a:ea typeface="Times New Roman" panose="02020603050405020304" pitchFamily="18" charset="0"/>
              </a:rPr>
              <a:t>ét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30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2906331" y="729855"/>
            <a:ext cx="7873285" cy="985270"/>
          </a:xfrm>
          <a:prstGeom prst="rect">
            <a:avLst/>
          </a:prstGeom>
        </p:spPr>
        <p:txBody>
          <a:bodyPr wrap="square">
            <a:spAutoFit/>
          </a:bodyPr>
          <a:lstStyle/>
          <a:p>
            <a:pPr marL="40640" marR="112395">
              <a:lnSpc>
                <a:spcPct val="107000"/>
              </a:lnSpc>
              <a:spcAft>
                <a:spcPts val="800"/>
              </a:spcAft>
            </a:pPr>
            <a:r>
              <a:rPr lang="en-US" sz="2400" b="1" dirty="0" err="1">
                <a:solidFill>
                  <a:srgbClr val="000000"/>
                </a:solidFill>
                <a:latin typeface="Times New Roman" panose="02020603050405020304" pitchFamily="18" charset="0"/>
                <a:ea typeface="Calibri" panose="020F0502020204030204" pitchFamily="34" charset="0"/>
              </a:rPr>
              <a:t>II.Tìm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hiểu</a:t>
            </a:r>
            <a:r>
              <a:rPr lang="en-US" sz="2400" b="1" dirty="0">
                <a:solidFill>
                  <a:srgbClr val="000000"/>
                </a:solidFill>
                <a:latin typeface="Times New Roman" panose="02020603050405020304" pitchFamily="18" charset="0"/>
                <a:ea typeface="Calibri" panose="020F0502020204030204" pitchFamily="34" charset="0"/>
              </a:rPr>
              <a:t> chi </a:t>
            </a:r>
            <a:r>
              <a:rPr lang="en-US" sz="2400" b="1" dirty="0" err="1">
                <a:solidFill>
                  <a:srgbClr val="000000"/>
                </a:solidFill>
                <a:latin typeface="Times New Roman" panose="02020603050405020304" pitchFamily="18" charset="0"/>
                <a:ea typeface="Calibri" panose="020F0502020204030204" pitchFamily="34" charset="0"/>
              </a:rPr>
              <a:t>tiết</a:t>
            </a:r>
            <a:endParaRPr lang="en-US" sz="2400" dirty="0">
              <a:latin typeface="Times New Roman" panose="02020603050405020304" pitchFamily="18" charset="0"/>
              <a:ea typeface="Calibri" panose="020F0502020204030204" pitchFamily="34" charset="0"/>
            </a:endParaRPr>
          </a:p>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1.Tình </a:t>
            </a:r>
            <a:r>
              <a:rPr lang="en-US" sz="2400" b="1" dirty="0" err="1">
                <a:solidFill>
                  <a:srgbClr val="333333"/>
                </a:solidFill>
                <a:latin typeface="Times New Roman" panose="02020603050405020304" pitchFamily="18" charset="0"/>
                <a:ea typeface="Times New Roman" panose="02020603050405020304" pitchFamily="18" charset="0"/>
              </a:rPr>
              <a:t>thế</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cuộc</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gặp</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gỡ</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của</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Rô</a:t>
            </a:r>
            <a:r>
              <a:rPr lang="en-US" sz="2400" b="1" dirty="0">
                <a:solidFill>
                  <a:srgbClr val="333333"/>
                </a:solidFill>
                <a:latin typeface="Times New Roman" panose="02020603050405020304" pitchFamily="18" charset="0"/>
                <a:ea typeface="Times New Roman" panose="02020603050405020304" pitchFamily="18" charset="0"/>
              </a:rPr>
              <a:t>-</a:t>
            </a:r>
            <a:r>
              <a:rPr lang="en-US" sz="2400" b="1" dirty="0" err="1">
                <a:solidFill>
                  <a:srgbClr val="333333"/>
                </a:solidFill>
                <a:latin typeface="Times New Roman" panose="02020603050405020304" pitchFamily="18" charset="0"/>
                <a:ea typeface="Times New Roman" panose="02020603050405020304" pitchFamily="18" charset="0"/>
              </a:rPr>
              <a:t>mê</a:t>
            </a:r>
            <a:r>
              <a:rPr lang="en-US" sz="2400" b="1" dirty="0">
                <a:solidFill>
                  <a:srgbClr val="333333"/>
                </a:solidFill>
                <a:latin typeface="Times New Roman" panose="02020603050405020304" pitchFamily="18" charset="0"/>
                <a:ea typeface="Times New Roman" panose="02020603050405020304" pitchFamily="18" charset="0"/>
              </a:rPr>
              <a:t>-ô </a:t>
            </a:r>
            <a:r>
              <a:rPr lang="en-US" sz="2400" b="1" dirty="0" err="1">
                <a:solidFill>
                  <a:srgbClr val="333333"/>
                </a:solidFill>
                <a:latin typeface="Times New Roman" panose="02020603050405020304" pitchFamily="18" charset="0"/>
                <a:ea typeface="Times New Roman" panose="02020603050405020304" pitchFamily="18" charset="0"/>
              </a:rPr>
              <a:t>và</a:t>
            </a:r>
            <a:r>
              <a:rPr lang="en-US" sz="2400" b="1" dirty="0">
                <a:solidFill>
                  <a:srgbClr val="333333"/>
                </a:solidFill>
                <a:latin typeface="Times New Roman" panose="02020603050405020304" pitchFamily="18" charset="0"/>
                <a:ea typeface="Times New Roman" panose="02020603050405020304" pitchFamily="18" charset="0"/>
              </a:rPr>
              <a:t> </a:t>
            </a:r>
            <a:r>
              <a:rPr lang="en-US" sz="2400" b="1" dirty="0" err="1">
                <a:solidFill>
                  <a:srgbClr val="333333"/>
                </a:solidFill>
                <a:latin typeface="Times New Roman" panose="02020603050405020304" pitchFamily="18" charset="0"/>
                <a:ea typeface="Times New Roman" panose="02020603050405020304" pitchFamily="18" charset="0"/>
              </a:rPr>
              <a:t>Giu</a:t>
            </a:r>
            <a:r>
              <a:rPr lang="en-US" sz="2400" b="1" dirty="0">
                <a:solidFill>
                  <a:srgbClr val="333333"/>
                </a:solidFill>
                <a:latin typeface="Times New Roman" panose="02020603050405020304" pitchFamily="18" charset="0"/>
                <a:ea typeface="Times New Roman" panose="02020603050405020304" pitchFamily="18" charset="0"/>
              </a:rPr>
              <a:t>-li-et:</a:t>
            </a:r>
            <a:endParaRPr lang="en-US" sz="2400" dirty="0">
              <a:effectLst/>
              <a:latin typeface="Times New Roman" panose="02020603050405020304" pitchFamily="18" charset="0"/>
              <a:ea typeface="Calibri" panose="020F0502020204030204" pitchFamily="34" charset="0"/>
            </a:endParaRPr>
          </a:p>
        </p:txBody>
      </p:sp>
      <p:sp>
        <p:nvSpPr>
          <p:cNvPr id="6" name="Rectangle 5"/>
          <p:cNvSpPr/>
          <p:nvPr/>
        </p:nvSpPr>
        <p:spPr>
          <a:xfrm>
            <a:off x="3047999" y="1690127"/>
            <a:ext cx="8002073" cy="2677656"/>
          </a:xfrm>
          <a:prstGeom prst="rect">
            <a:avLst/>
          </a:prstGeom>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điểm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vườn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Giu</a:t>
            </a:r>
            <a:r>
              <a:rPr lang="en-US" sz="2400" dirty="0" smtClean="0">
                <a:solidFill>
                  <a:srgbClr val="333333"/>
                </a:solidFill>
                <a:latin typeface="Times New Roman" panose="02020603050405020304" pitchFamily="18" charset="0"/>
                <a:ea typeface="Times New Roman" panose="02020603050405020304" pitchFamily="18" charset="0"/>
              </a:rPr>
              <a:t>-li-</a:t>
            </a:r>
            <a:r>
              <a:rPr lang="en-US" sz="2400" dirty="0" err="1" smtClean="0">
                <a:solidFill>
                  <a:srgbClr val="333333"/>
                </a:solidFill>
                <a:latin typeface="Times New Roman" panose="02020603050405020304" pitchFamily="18" charset="0"/>
                <a:ea typeface="Times New Roman" panose="02020603050405020304" pitchFamily="18" charset="0"/>
              </a:rPr>
              <a:t>ét</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đứng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trên</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333333"/>
                </a:solidFill>
                <a:latin typeface="Times New Roman" panose="02020603050405020304" pitchFamily="18" charset="0"/>
                <a:ea typeface="Times New Roman" panose="02020603050405020304" pitchFamily="18" charset="0"/>
              </a:rPr>
              <a:t>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cửa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sổ</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Rô</a:t>
            </a:r>
            <a:r>
              <a:rPr lang="en-US" sz="2400" dirty="0" smtClean="0">
                <a:solidFill>
                  <a:srgbClr val="333333"/>
                </a:solidFill>
                <a:latin typeface="Times New Roman" panose="02020603050405020304" pitchFamily="18" charset="0"/>
                <a:ea typeface="Times New Roman" panose="02020603050405020304" pitchFamily="18" charset="0"/>
              </a:rPr>
              <a:t>-</a:t>
            </a:r>
            <a:r>
              <a:rPr lang="en-US" sz="2400" dirty="0" err="1" smtClean="0">
                <a:solidFill>
                  <a:srgbClr val="333333"/>
                </a:solidFill>
                <a:latin typeface="Times New Roman" panose="02020603050405020304" pitchFamily="18" charset="0"/>
                <a:ea typeface="Times New Roman" panose="02020603050405020304" pitchFamily="18" charset="0"/>
              </a:rPr>
              <a:t>mê</a:t>
            </a:r>
            <a:r>
              <a:rPr lang="en-US" sz="2400" dirty="0" smtClean="0">
                <a:solidFill>
                  <a:srgbClr val="333333"/>
                </a:solidFill>
                <a:latin typeface="Times New Roman" panose="02020603050405020304" pitchFamily="18" charset="0"/>
                <a:ea typeface="Times New Roman" panose="02020603050405020304" pitchFamily="18" charset="0"/>
              </a:rPr>
              <a:t>-ô </a:t>
            </a:r>
            <a:r>
              <a:rPr lang="en-US" sz="2400" dirty="0" err="1" smtClean="0">
                <a:solidFill>
                  <a:srgbClr val="333333"/>
                </a:solidFill>
                <a:latin typeface="Times New Roman" panose="02020603050405020304" pitchFamily="18" charset="0"/>
                <a:ea typeface="Times New Roman" panose="02020603050405020304" pitchFamily="18" charset="0"/>
              </a:rPr>
              <a:t>trèo</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tường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vào</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và</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đứng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phía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dưới</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333333"/>
                </a:solidFill>
                <a:latin typeface="Times New Roman" panose="02020603050405020304" pitchFamily="18" charset="0"/>
                <a:ea typeface="Times New Roman" panose="02020603050405020304" pitchFamily="18" charset="0"/>
              </a:rPr>
              <a:t>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marL="342900" indent="-342900" algn="just" latinLnBrk="1">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Hoàn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Rô</a:t>
            </a:r>
            <a:r>
              <a:rPr lang="en-US" sz="2400" dirty="0">
                <a:solidFill>
                  <a:srgbClr val="333333"/>
                </a:solidFill>
                <a:latin typeface="Times New Roman" panose="02020603050405020304" pitchFamily="18" charset="0"/>
                <a:ea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rPr>
              <a:t>mê</a:t>
            </a:r>
            <a:r>
              <a:rPr lang="en-US" sz="2400" dirty="0">
                <a:solidFill>
                  <a:srgbClr val="333333"/>
                </a:solidFill>
                <a:latin typeface="Times New Roman" panose="02020603050405020304" pitchFamily="18" charset="0"/>
                <a:ea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Môn</a:t>
            </a:r>
            <a:r>
              <a:rPr lang="en-US" sz="2400" dirty="0" smtClean="0">
                <a:solidFill>
                  <a:srgbClr val="333333"/>
                </a:solidFill>
                <a:latin typeface="Times New Roman" panose="02020603050405020304" pitchFamily="18" charset="0"/>
                <a:ea typeface="Times New Roman" panose="02020603050405020304" pitchFamily="18" charset="0"/>
              </a:rPr>
              <a:t>-ta-</a:t>
            </a:r>
            <a:r>
              <a:rPr lang="en-US" sz="2400" dirty="0" err="1" smtClean="0">
                <a:solidFill>
                  <a:srgbClr val="333333"/>
                </a:solidFill>
                <a:latin typeface="Times New Roman" panose="02020603050405020304" pitchFamily="18" charset="0"/>
                <a:ea typeface="Times New Roman" panose="02020603050405020304" pitchFamily="18" charset="0"/>
              </a:rPr>
              <a:t>ghiu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biết</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rõ</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mình</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Ca-piu-lét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vốn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mối</a:t>
            </a:r>
            <a:r>
              <a:rPr lang="en-US" sz="2400" dirty="0" smtClean="0">
                <a:solidFill>
                  <a:srgbClr val="333333"/>
                </a:solidFill>
                <a:latin typeface="Times New Roman" panose="02020603050405020304" pitchFamily="18" charset="0"/>
                <a:ea typeface="Times New Roman" panose="02020603050405020304" pitchFamily="18" charset="0"/>
              </a:rPr>
              <a:t> </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thâm</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nhưng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vẫn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trèo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tường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đứng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dưới</a:t>
            </a:r>
            <a:r>
              <a:rPr lang="en-US" sz="2400" dirty="0">
                <a:solidFill>
                  <a:srgbClr val="333333"/>
                </a:solidFill>
                <a:latin typeface="Times New Roman" panose="02020603050405020304" pitchFamily="18" charset="0"/>
                <a:ea typeface="Times New Roman" panose="02020603050405020304" pitchFamily="18" charset="0"/>
              </a:rPr>
              <a:t> ban </a:t>
            </a:r>
            <a:r>
              <a:rPr lang="en-US" sz="2400" dirty="0" err="1">
                <a:solidFill>
                  <a:srgbClr val="333333"/>
                </a:solidFill>
                <a:latin typeface="Times New Roman" panose="02020603050405020304" pitchFamily="18" charset="0"/>
                <a:ea typeface="Times New Roman" panose="02020603050405020304" pitchFamily="18" charset="0"/>
              </a:rPr>
              <a:t>công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phòng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a:t>
            </a:r>
            <a:r>
              <a:rPr lang="en-US" sz="2400" dirty="0" err="1">
                <a:solidFill>
                  <a:srgbClr val="333333"/>
                </a:solidFill>
                <a:latin typeface="Times New Roman" panose="02020603050405020304" pitchFamily="18" charset="0"/>
                <a:ea typeface="Times New Roman" panose="02020603050405020304" pitchFamily="18" charset="0"/>
              </a:rPr>
              <a:t>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thổ</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lộ</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3189668" y="4367783"/>
            <a:ext cx="7860404" cy="882678"/>
          </a:xfrm>
          <a:prstGeom prst="rect">
            <a:avLst/>
          </a:prstGeom>
          <a:solidFill>
            <a:schemeClr val="accent6">
              <a:lumMod val="40000"/>
              <a:lumOff val="60000"/>
            </a:schemeClr>
          </a:solidFill>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thế</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gặp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đầy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ngặt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nghèo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nguy</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hiểm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thách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thức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với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lòng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hận</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9756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2.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419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1766762-1F57-46F2-8963-EE06E055DAD5}"/>
              </a:ext>
            </a:extLst>
          </p:cNvPr>
          <p:cNvSpPr txBox="1"/>
          <p:nvPr/>
        </p:nvSpPr>
        <p:spPr>
          <a:xfrm>
            <a:off x="2063552" y="-21016"/>
            <a:ext cx="8424936" cy="830997"/>
          </a:xfrm>
          <a:prstGeom prst="rect">
            <a:avLst/>
          </a:prstGeom>
          <a:noFill/>
        </p:spPr>
        <p:txBody>
          <a:bodyPr wrap="square" rtlCol="0">
            <a:spAutoFit/>
          </a:bodyPr>
          <a:lstStyle/>
          <a:p>
            <a:pPr algn="ctr"/>
            <a:r>
              <a:rPr lang="en-US" sz="2400" dirty="0">
                <a:solidFill>
                  <a:srgbClr val="FF0000"/>
                </a:solidFill>
                <a:latin typeface="Times New Roman" pitchFamily="18" charset="0"/>
                <a:cs typeface="Times New Roman" pitchFamily="18" charset="0"/>
              </a:rPr>
              <a:t>PHIẾU HỌC TẬP SỐ 3</a:t>
            </a:r>
          </a:p>
          <a:p>
            <a:pPr algn="ctr"/>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Thảo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luận</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nhóm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vi-VN" sz="2400" dirty="0">
                <a:solidFill>
                  <a:srgbClr val="FF0000"/>
                </a:solidFill>
                <a:latin typeface="Times New Roman" pitchFamily="18" charset="0"/>
                <a:cs typeface="Times New Roman" pitchFamily="18" charset="0"/>
              </a:rPr>
              <a:t>6</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phút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thực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lớp</a:t>
            </a:r>
            <a:r>
              <a:rPr lang="en-US" sz="2400" dirty="0">
                <a:solidFill>
                  <a:srgbClr val="FF0000"/>
                </a:solidFill>
                <a:latin typeface="Times New Roman" pitchFamily="18" charset="0"/>
                <a:cs typeface="Times New Roman" pitchFamily="18" charset="0"/>
              </a:rPr>
              <a:t>)</a:t>
            </a:r>
            <a:endParaRPr kumimoji="1" lang="zh-CN" altLang="en-US" sz="2400" b="1" dirty="0">
              <a:solidFill>
                <a:srgbClr val="E59128"/>
              </a:solidFill>
              <a:latin typeface="Arial"/>
              <a:ea typeface="微软雅黑"/>
              <a:cs typeface="+mn-ea"/>
              <a:sym typeface="+mn-lt"/>
            </a:endParaRPr>
          </a:p>
        </p:txBody>
      </p:sp>
      <p:grpSp>
        <p:nvGrpSpPr>
          <p:cNvPr id="6" name="组合 5">
            <a:extLst>
              <a:ext uri="{FF2B5EF4-FFF2-40B4-BE49-F238E27FC236}">
                <a16:creationId xmlns:a16="http://schemas.microsoft.com/office/drawing/2014/main" id="{DF6719FB-2D59-4CEA-BC41-E294E8649597}"/>
              </a:ext>
            </a:extLst>
          </p:cNvPr>
          <p:cNvGrpSpPr/>
          <p:nvPr/>
        </p:nvGrpSpPr>
        <p:grpSpPr>
          <a:xfrm>
            <a:off x="0" y="809980"/>
            <a:ext cx="12192000" cy="6860062"/>
            <a:chOff x="16526" y="1387707"/>
            <a:chExt cx="5511668" cy="5525664"/>
          </a:xfrm>
        </p:grpSpPr>
        <p:pic>
          <p:nvPicPr>
            <p:cNvPr id="5" name="图片 4" descr="图片包含 形状&#10;&#10;描述已自动生成">
              <a:extLst>
                <a:ext uri="{FF2B5EF4-FFF2-40B4-BE49-F238E27FC236}">
                  <a16:creationId xmlns:a16="http://schemas.microsoft.com/office/drawing/2014/main" id="{1BB0330A-2B69-4A4D-96B1-C52E06040018}"/>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6526" y="1387707"/>
              <a:ext cx="5511668" cy="5525664"/>
            </a:xfrm>
            <a:prstGeom prst="rect">
              <a:avLst/>
            </a:prstGeom>
          </p:spPr>
        </p:pic>
        <p:sp>
          <p:nvSpPr>
            <p:cNvPr id="7" name="文本框 6">
              <a:extLst>
                <a:ext uri="{FF2B5EF4-FFF2-40B4-BE49-F238E27FC236}">
                  <a16:creationId xmlns:a16="http://schemas.microsoft.com/office/drawing/2014/main" id="{FD33505C-3C42-48A5-AEF3-DB3E206D23B9}"/>
                </a:ext>
              </a:extLst>
            </p:cNvPr>
            <p:cNvSpPr txBox="1"/>
            <p:nvPr/>
          </p:nvSpPr>
          <p:spPr>
            <a:xfrm>
              <a:off x="565636" y="1931250"/>
              <a:ext cx="4380542" cy="3619469"/>
            </a:xfrm>
            <a:prstGeom prst="rect">
              <a:avLst/>
            </a:prstGeom>
            <a:noFill/>
          </p:spPr>
          <p:txBody>
            <a:bodyPr wrap="square" rtlCol="0">
              <a:spAutoFit/>
            </a:bodyPr>
            <a:lstStyle/>
            <a:p>
              <a:r>
                <a:rPr lang="en-US" sz="2600" dirty="0">
                  <a:latin typeface="Times New Roman"/>
                  <a:ea typeface="Times New Roman"/>
                </a:rPr>
                <a:t>1. </a:t>
              </a:r>
              <a:r>
                <a:rPr lang="en-US" sz="2600" dirty="0" err="1">
                  <a:latin typeface="Times New Roman"/>
                  <a:ea typeface="Times New Roman"/>
                </a:rPr>
                <a:t>Tìm</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độc</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Rô</a:t>
              </a:r>
              <a:r>
                <a:rPr lang="en-US" sz="2600" dirty="0">
                  <a:latin typeface="Times New Roman"/>
                  <a:ea typeface="Times New Roman"/>
                </a:rPr>
                <a:t>-</a:t>
              </a:r>
              <a:r>
                <a:rPr lang="en-US" sz="2600" dirty="0" err="1">
                  <a:latin typeface="Times New Roman"/>
                  <a:ea typeface="Times New Roman"/>
                </a:rPr>
                <a:t>mê</a:t>
              </a:r>
              <a:r>
                <a:rPr lang="en-US" sz="2600" dirty="0">
                  <a:latin typeface="Times New Roman"/>
                  <a:ea typeface="Times New Roman"/>
                </a:rPr>
                <a:t>-ô </a:t>
              </a:r>
              <a:r>
                <a:rPr lang="en-US" sz="2600" dirty="0" err="1">
                  <a:latin typeface="Times New Roman"/>
                  <a:ea typeface="Times New Roman"/>
                </a:rPr>
                <a:t>và</a:t>
              </a:r>
              <a:r>
                <a:rPr lang="en-US" sz="2600" dirty="0">
                  <a:latin typeface="Times New Roman"/>
                  <a:ea typeface="Times New Roman"/>
                </a:rPr>
                <a:t>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en-US" sz="2600" dirty="0" err="1">
                  <a:latin typeface="Times New Roman"/>
                  <a:ea typeface="Times New Roman"/>
                </a:rPr>
                <a:t>cách</a:t>
              </a:r>
              <a:r>
                <a:rPr lang="en-US" sz="2600" dirty="0">
                  <a:latin typeface="Times New Roman"/>
                  <a:ea typeface="Times New Roman"/>
                </a:rPr>
                <a:t> </a:t>
              </a:r>
              <a:r>
                <a:rPr lang="en-US" sz="2600" dirty="0" err="1">
                  <a:latin typeface="Times New Roman"/>
                  <a:ea typeface="Times New Roman"/>
                </a:rPr>
                <a:t>sử</a:t>
              </a:r>
              <a:r>
                <a:rPr lang="en-US" sz="2600" dirty="0">
                  <a:latin typeface="Times New Roman"/>
                  <a:ea typeface="Times New Roman"/>
                </a:rPr>
                <a:t> </a:t>
              </a:r>
              <a:r>
                <a:rPr lang="en-US" sz="2600" dirty="0" err="1">
                  <a:latin typeface="Times New Roman"/>
                  <a:ea typeface="Times New Roman"/>
                </a:rPr>
                <a:t>dụng</a:t>
              </a:r>
              <a:r>
                <a:rPr lang="en-US" sz="2600" dirty="0">
                  <a:latin typeface="Times New Roman"/>
                  <a:ea typeface="Times New Roman"/>
                </a:rPr>
                <a:t> </a:t>
              </a:r>
              <a:r>
                <a:rPr lang="en-US" sz="2600" dirty="0" err="1">
                  <a:latin typeface="Times New Roman"/>
                  <a:ea typeface="Times New Roman"/>
                </a:rPr>
                <a:t>từ</a:t>
              </a:r>
              <a:r>
                <a:rPr lang="en-US" sz="2600" dirty="0">
                  <a:latin typeface="Times New Roman"/>
                  <a:ea typeface="Times New Roman"/>
                </a:rPr>
                <a:t> </a:t>
              </a:r>
              <a:r>
                <a:rPr lang="en-US" sz="2600" dirty="0" err="1">
                  <a:latin typeface="Times New Roman"/>
                  <a:ea typeface="Times New Roman"/>
                </a:rPr>
                <a:t>ngữ</a:t>
              </a:r>
              <a:r>
                <a:rPr lang="en-US" sz="2600" dirty="0">
                  <a:latin typeface="Times New Roman"/>
                  <a:ea typeface="Times New Roman"/>
                </a:rPr>
                <a:t>, </a:t>
              </a:r>
              <a:r>
                <a:rPr lang="en-US" sz="2600" dirty="0" err="1">
                  <a:latin typeface="Times New Roman"/>
                  <a:ea typeface="Times New Roman"/>
                </a:rPr>
                <a:t>hình</a:t>
              </a:r>
              <a:r>
                <a:rPr lang="en-US" sz="2600" dirty="0">
                  <a:latin typeface="Times New Roman"/>
                  <a:ea typeface="Times New Roman"/>
                </a:rPr>
                <a:t> </a:t>
              </a:r>
              <a:r>
                <a:rPr lang="en-US" sz="2600" dirty="0" err="1">
                  <a:latin typeface="Times New Roman"/>
                  <a:ea typeface="Times New Roman"/>
                </a:rPr>
                <a:t>ảnh</a:t>
              </a:r>
              <a:r>
                <a:rPr lang="en-US" sz="2600" dirty="0">
                  <a:latin typeface="Times New Roman"/>
                  <a:ea typeface="Times New Roman"/>
                </a:rPr>
                <a:t> so </a:t>
              </a:r>
              <a:r>
                <a:rPr lang="en-US" sz="2600" dirty="0" err="1">
                  <a:latin typeface="Times New Roman"/>
                  <a:ea typeface="Times New Roman"/>
                </a:rPr>
                <a:t>sánh</a:t>
              </a:r>
              <a:r>
                <a:rPr lang="en-US" sz="2600" dirty="0">
                  <a:latin typeface="Times New Roman"/>
                  <a:ea typeface="Times New Roman"/>
                </a:rPr>
                <a:t>, </a:t>
              </a:r>
              <a:r>
                <a:rPr lang="en-US" sz="2600" dirty="0" err="1">
                  <a:latin typeface="Times New Roman"/>
                  <a:ea typeface="Times New Roman"/>
                </a:rPr>
                <a:t>biện</a:t>
              </a:r>
              <a:r>
                <a:rPr lang="en-US" sz="2600" dirty="0">
                  <a:latin typeface="Times New Roman"/>
                  <a:ea typeface="Times New Roman"/>
                </a:rPr>
                <a:t> </a:t>
              </a:r>
              <a:r>
                <a:rPr lang="en-US" sz="2600" dirty="0" err="1">
                  <a:latin typeface="Times New Roman"/>
                  <a:ea typeface="Times New Roman"/>
                </a:rPr>
                <a:t>pháp</a:t>
              </a:r>
              <a:r>
                <a:rPr lang="en-US" sz="2600" dirty="0">
                  <a:latin typeface="Times New Roman"/>
                  <a:ea typeface="Times New Roman"/>
                </a:rPr>
                <a:t> </a:t>
              </a:r>
              <a:r>
                <a:rPr lang="en-US" sz="2600" dirty="0" err="1">
                  <a:latin typeface="Times New Roman"/>
                  <a:ea typeface="Times New Roman"/>
                </a:rPr>
                <a:t>nghệ</a:t>
              </a:r>
              <a:r>
                <a:rPr lang="en-US" sz="2600" dirty="0">
                  <a:latin typeface="Times New Roman"/>
                  <a:ea typeface="Times New Roman"/>
                </a:rPr>
                <a:t> </a:t>
              </a:r>
              <a:r>
                <a:rPr lang="en-US" sz="2600" dirty="0" err="1">
                  <a:latin typeface="Times New Roman"/>
                  <a:ea typeface="Times New Roman"/>
                </a:rPr>
                <a:t>thuật</a:t>
              </a:r>
              <a:r>
                <a:rPr lang="en-US" sz="2600" dirty="0">
                  <a:latin typeface="Times New Roman"/>
                  <a:ea typeface="Times New Roman"/>
                </a:rPr>
                <a:t>, </a:t>
              </a:r>
              <a:r>
                <a:rPr lang="en-US" sz="2600" dirty="0" err="1">
                  <a:latin typeface="Times New Roman"/>
                  <a:ea typeface="Times New Roman"/>
                </a:rPr>
                <a:t>kiểu</a:t>
              </a:r>
              <a:r>
                <a:rPr lang="en-US" sz="2600" dirty="0">
                  <a:latin typeface="Times New Roman"/>
                  <a:ea typeface="Times New Roman"/>
                </a:rPr>
                <a:t> </a:t>
              </a:r>
              <a:r>
                <a:rPr lang="en-US" sz="2600" dirty="0" err="1">
                  <a:latin typeface="Times New Roman"/>
                  <a:ea typeface="Times New Roman"/>
                </a:rPr>
                <a:t>câu</a:t>
              </a:r>
              <a:r>
                <a:rPr lang="en-US" sz="2600" dirty="0">
                  <a:latin typeface="Times New Roman"/>
                  <a:ea typeface="Times New Roman"/>
                </a:rPr>
                <a:t>…</a:t>
              </a:r>
              <a:r>
                <a:rPr lang="en-US" sz="2600" dirty="0" err="1">
                  <a:latin typeface="Times New Roman"/>
                  <a:ea typeface="Times New Roman"/>
                </a:rPr>
                <a:t>trong</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đó</a:t>
              </a:r>
              <a:r>
                <a:rPr lang="vi-VN" sz="2600" dirty="0">
                  <a:latin typeface="Times New Roman"/>
                  <a:ea typeface="Times New Roman"/>
                </a:rPr>
                <a:t>?</a:t>
              </a:r>
              <a:r>
                <a:rPr lang="en-US" sz="2600" dirty="0">
                  <a:latin typeface="Times New Roman"/>
                  <a:ea typeface="Times New Roman"/>
                </a:rPr>
                <a:t> .......</a:t>
              </a:r>
            </a:p>
            <a:p>
              <a:r>
                <a:rPr lang="en-US" sz="2600" dirty="0" smtClean="0">
                  <a:latin typeface="Times New Roman"/>
                  <a:ea typeface="Times New Roman"/>
                </a:rPr>
                <a:t>…………………………………...............................................................</a:t>
              </a:r>
              <a:endParaRPr lang="en-US" sz="2600" dirty="0">
                <a:latin typeface="Times New Roman"/>
                <a:ea typeface="Times New Roman"/>
              </a:endParaRPr>
            </a:p>
            <a:p>
              <a:r>
                <a:rPr lang="en-US" sz="2600" dirty="0">
                  <a:latin typeface="Times New Roman"/>
                  <a:ea typeface="Times New Roman"/>
                </a:rPr>
                <a:t>2.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en-US" sz="2600" dirty="0" err="1">
                  <a:latin typeface="Times New Roman"/>
                  <a:ea typeface="Times New Roman"/>
                </a:rPr>
                <a:t>tâm</a:t>
              </a:r>
              <a:r>
                <a:rPr lang="en-US" sz="2600" dirty="0">
                  <a:latin typeface="Times New Roman"/>
                  <a:ea typeface="Times New Roman"/>
                </a:rPr>
                <a:t> </a:t>
              </a:r>
              <a:r>
                <a:rPr lang="en-US" sz="2600" dirty="0" err="1">
                  <a:latin typeface="Times New Roman"/>
                  <a:ea typeface="Times New Roman"/>
                </a:rPr>
                <a:t>trạng</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nhân</a:t>
              </a:r>
              <a:r>
                <a:rPr lang="en-US" sz="2600" dirty="0">
                  <a:latin typeface="Times New Roman"/>
                  <a:ea typeface="Times New Roman"/>
                </a:rPr>
                <a:t> </a:t>
              </a:r>
              <a:r>
                <a:rPr lang="en-US" sz="2600" dirty="0" err="1">
                  <a:latin typeface="Times New Roman"/>
                  <a:ea typeface="Times New Roman"/>
                </a:rPr>
                <a:t>vật</a:t>
              </a:r>
              <a:r>
                <a:rPr lang="en-US" sz="2600" dirty="0">
                  <a:latin typeface="Times New Roman"/>
                  <a:ea typeface="Times New Roman"/>
                </a:rPr>
                <a:t> </a:t>
              </a:r>
              <a:r>
                <a:rPr lang="en-US" sz="2600" dirty="0" err="1">
                  <a:latin typeface="Times New Roman"/>
                  <a:ea typeface="Times New Roman"/>
                </a:rPr>
                <a:t>Rô</a:t>
              </a:r>
              <a:r>
                <a:rPr lang="vi-VN" sz="2600" dirty="0">
                  <a:latin typeface="Times New Roman"/>
                  <a:ea typeface="Times New Roman"/>
                </a:rPr>
                <a:t>-</a:t>
              </a:r>
              <a:r>
                <a:rPr lang="en-US" sz="2600" dirty="0" err="1">
                  <a:latin typeface="Times New Roman"/>
                  <a:ea typeface="Times New Roman"/>
                </a:rPr>
                <a:t>mê</a:t>
              </a:r>
              <a:r>
                <a:rPr lang="en-US" sz="2600" dirty="0">
                  <a:latin typeface="Times New Roman"/>
                  <a:ea typeface="Times New Roman"/>
                </a:rPr>
                <a:t>-ô? </a:t>
              </a:r>
              <a:r>
                <a:rPr lang="en-US" sz="2600" dirty="0" smtClean="0">
                  <a:latin typeface="Times New Roman"/>
                  <a:ea typeface="Times New Roman"/>
                </a:rPr>
                <a:t>..................................................................................................................</a:t>
              </a:r>
              <a:endParaRPr lang="en-US" sz="2600" dirty="0">
                <a:latin typeface="Times New Roman"/>
                <a:ea typeface="Times New Roman"/>
              </a:endParaRPr>
            </a:p>
            <a:p>
              <a:r>
                <a:rPr lang="en-US" sz="2600" dirty="0" smtClean="0">
                  <a:latin typeface="Times New Roman"/>
                  <a:ea typeface="Times New Roman"/>
                </a:rPr>
                <a:t>...................................................................................................................</a:t>
              </a:r>
              <a:endParaRPr lang="en-US" sz="2600" dirty="0">
                <a:latin typeface="Times New Roman"/>
                <a:ea typeface="Times New Roman"/>
              </a:endParaRPr>
            </a:p>
            <a:p>
              <a:r>
                <a:rPr lang="en-US" sz="2600" dirty="0">
                  <a:latin typeface="Times New Roman"/>
                  <a:ea typeface="Times New Roman"/>
                </a:rPr>
                <a:t>3. </a:t>
              </a:r>
              <a:r>
                <a:rPr lang="en-US" sz="2600" dirty="0" err="1">
                  <a:latin typeface="Times New Roman"/>
                  <a:ea typeface="Times New Roman"/>
                </a:rPr>
                <a:t>Tìm</a:t>
              </a:r>
              <a:r>
                <a:rPr lang="en-US" sz="2600" dirty="0">
                  <a:latin typeface="Times New Roman"/>
                  <a:ea typeface="Times New Roman"/>
                </a:rPr>
                <a:t> </a:t>
              </a:r>
              <a:r>
                <a:rPr lang="en-US" sz="2600" dirty="0" err="1">
                  <a:latin typeface="Times New Roman"/>
                  <a:ea typeface="Times New Roman"/>
                </a:rPr>
                <a:t>những</a:t>
              </a:r>
              <a:r>
                <a:rPr lang="en-US" sz="2600" dirty="0">
                  <a:latin typeface="Times New Roman"/>
                  <a:ea typeface="Times New Roman"/>
                </a:rPr>
                <a:t> </a:t>
              </a:r>
              <a:r>
                <a:rPr lang="en-US" sz="2600" dirty="0" err="1">
                  <a:latin typeface="Times New Roman"/>
                  <a:ea typeface="Times New Roman"/>
                </a:rPr>
                <a:t>lời</a:t>
              </a:r>
              <a:r>
                <a:rPr lang="en-US" sz="2600" dirty="0">
                  <a:latin typeface="Times New Roman"/>
                  <a:ea typeface="Times New Roman"/>
                </a:rPr>
                <a:t> </a:t>
              </a:r>
              <a:r>
                <a:rPr lang="en-US" sz="2600" dirty="0" err="1">
                  <a:latin typeface="Times New Roman"/>
                  <a:ea typeface="Times New Roman"/>
                </a:rPr>
                <a:t>độc</a:t>
              </a:r>
              <a:r>
                <a:rPr lang="en-US" sz="2600" dirty="0">
                  <a:latin typeface="Times New Roman"/>
                  <a:ea typeface="Times New Roman"/>
                </a:rPr>
                <a:t> </a:t>
              </a:r>
              <a:r>
                <a:rPr lang="en-US" sz="2600" dirty="0" err="1">
                  <a:latin typeface="Times New Roman"/>
                  <a:ea typeface="Times New Roman"/>
                </a:rPr>
                <a:t>thoại</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Giu</a:t>
              </a:r>
              <a:r>
                <a:rPr lang="en-US" sz="2600" dirty="0">
                  <a:latin typeface="Times New Roman"/>
                  <a:ea typeface="Times New Roman"/>
                </a:rPr>
                <a:t>-li-</a:t>
              </a:r>
              <a:r>
                <a:rPr lang="en-US" sz="2600" dirty="0" err="1">
                  <a:latin typeface="Times New Roman"/>
                  <a:ea typeface="Times New Roman"/>
                </a:rPr>
                <a:t>ét</a:t>
              </a:r>
              <a:r>
                <a:rPr lang="en-US" sz="2600" dirty="0">
                  <a:latin typeface="Times New Roman"/>
                  <a:ea typeface="Times New Roman"/>
                </a:rPr>
                <a:t> </a:t>
              </a:r>
              <a:r>
                <a:rPr lang="en-US" sz="2600" dirty="0" err="1">
                  <a:latin typeface="Times New Roman"/>
                  <a:ea typeface="Times New Roman"/>
                </a:rPr>
                <a:t>và</a:t>
              </a:r>
              <a:r>
                <a:rPr lang="en-US" sz="2600" dirty="0">
                  <a:latin typeface="Times New Roman"/>
                  <a:ea typeface="Times New Roman"/>
                </a:rPr>
                <a:t> </a:t>
              </a:r>
              <a:r>
                <a:rPr lang="en-US" sz="2600" dirty="0" err="1">
                  <a:latin typeface="Times New Roman"/>
                  <a:ea typeface="Times New Roman"/>
                </a:rPr>
                <a:t>nhận</a:t>
              </a:r>
              <a:r>
                <a:rPr lang="en-US" sz="2600" dirty="0">
                  <a:latin typeface="Times New Roman"/>
                  <a:ea typeface="Times New Roman"/>
                </a:rPr>
                <a:t> </a:t>
              </a:r>
              <a:r>
                <a:rPr lang="en-US" sz="2600" dirty="0" err="1">
                  <a:latin typeface="Times New Roman"/>
                  <a:ea typeface="Times New Roman"/>
                </a:rPr>
                <a:t>xét</a:t>
              </a:r>
              <a:r>
                <a:rPr lang="en-US" sz="2600" dirty="0">
                  <a:latin typeface="Times New Roman"/>
                  <a:ea typeface="Times New Roman"/>
                </a:rPr>
                <a:t> </a:t>
              </a:r>
              <a:r>
                <a:rPr lang="en-US" sz="2600" dirty="0" err="1">
                  <a:latin typeface="Times New Roman"/>
                  <a:ea typeface="Times New Roman"/>
                </a:rPr>
                <a:t>về</a:t>
              </a:r>
              <a:r>
                <a:rPr lang="en-US" sz="2600" dirty="0">
                  <a:latin typeface="Times New Roman"/>
                  <a:ea typeface="Times New Roman"/>
                </a:rPr>
                <a:t> </a:t>
              </a:r>
              <a:r>
                <a:rPr lang="vi-VN" sz="2600" dirty="0">
                  <a:latin typeface="Times New Roman"/>
                  <a:ea typeface="Times New Roman"/>
                </a:rPr>
                <a:t>suy nghĩ, </a:t>
              </a:r>
              <a:r>
                <a:rPr lang="en-US" sz="2600" dirty="0" err="1">
                  <a:latin typeface="Times New Roman"/>
                  <a:ea typeface="Times New Roman"/>
                </a:rPr>
                <a:t>tâm</a:t>
              </a:r>
              <a:r>
                <a:rPr lang="en-US" sz="2600" dirty="0">
                  <a:latin typeface="Times New Roman"/>
                  <a:ea typeface="Times New Roman"/>
                </a:rPr>
                <a:t> </a:t>
              </a:r>
              <a:r>
                <a:rPr lang="en-US" sz="2600" dirty="0" err="1">
                  <a:latin typeface="Times New Roman"/>
                  <a:ea typeface="Times New Roman"/>
                </a:rPr>
                <a:t>trạng</a:t>
              </a:r>
              <a:r>
                <a:rPr lang="en-US" sz="2600" dirty="0">
                  <a:latin typeface="Times New Roman"/>
                  <a:ea typeface="Times New Roman"/>
                </a:rPr>
                <a:t> </a:t>
              </a:r>
              <a:r>
                <a:rPr lang="en-US" sz="2600" dirty="0" err="1">
                  <a:latin typeface="Times New Roman"/>
                  <a:ea typeface="Times New Roman"/>
                </a:rPr>
                <a:t>của</a:t>
              </a:r>
              <a:r>
                <a:rPr lang="en-US" sz="2600" dirty="0">
                  <a:latin typeface="Times New Roman"/>
                  <a:ea typeface="Times New Roman"/>
                </a:rPr>
                <a:t> </a:t>
              </a:r>
              <a:r>
                <a:rPr lang="en-US" sz="2600" dirty="0" err="1">
                  <a:latin typeface="Times New Roman"/>
                  <a:ea typeface="Times New Roman"/>
                </a:rPr>
                <a:t>nàng</a:t>
              </a:r>
              <a:r>
                <a:rPr lang="en-US" sz="2600" dirty="0">
                  <a:latin typeface="Times New Roman"/>
                  <a:ea typeface="Times New Roman"/>
                </a:rPr>
                <a:t>? </a:t>
              </a:r>
              <a:r>
                <a:rPr lang="vi-VN" sz="2600" dirty="0">
                  <a:latin typeface="Times New Roman"/>
                  <a:ea typeface="Times New Roman"/>
                </a:rPr>
                <a:t>So sánh về cách sử dụng từ ngữ với lời độc thoại của Rô-mê-ô</a:t>
              </a:r>
              <a:r>
                <a:rPr lang="en-US" sz="2600" dirty="0" smtClean="0">
                  <a:latin typeface="Times New Roman"/>
                  <a:ea typeface="Times New Roman"/>
                </a:rPr>
                <a:t>...........................................................................</a:t>
              </a:r>
              <a:endParaRPr lang="vi-VN" sz="2600" dirty="0">
                <a:latin typeface="Times New Roman"/>
                <a:ea typeface="Times New Roman"/>
              </a:endParaRPr>
            </a:p>
            <a:p>
              <a:r>
                <a:rPr lang="vi-VN" sz="2600" dirty="0" smtClean="0">
                  <a:latin typeface="Times New Roman"/>
                  <a:ea typeface="Times New Roman"/>
                </a:rPr>
                <a:t>....................................................................................</a:t>
              </a:r>
              <a:r>
                <a:rPr lang="en-US" sz="2600" dirty="0" smtClean="0">
                  <a:latin typeface="Times New Roman"/>
                  <a:ea typeface="Times New Roman"/>
                </a:rPr>
                <a:t>.....</a:t>
              </a:r>
              <a:endParaRPr lang="en-US" sz="2600" dirty="0">
                <a:latin typeface="Times New Roman"/>
                <a:ea typeface="Times New Roman"/>
              </a:endParaRPr>
            </a:p>
          </p:txBody>
        </p:sp>
      </p:grpSp>
    </p:spTree>
    <p:extLst>
      <p:ext uri="{BB962C8B-B14F-4D97-AF65-F5344CB8AC3E}">
        <p14:creationId xmlns:p14="http://schemas.microsoft.com/office/powerpoint/2010/main" val="291800141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1200329"/>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2.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thoại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Rô</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mê</a:t>
            </a:r>
            <a:r>
              <a:rPr lang="en-US" sz="2400" b="1" dirty="0">
                <a:solidFill>
                  <a:srgbClr val="FF0000"/>
                </a:solidFill>
                <a:latin typeface="Times New Roman" panose="02020603050405020304" pitchFamily="18" charset="0"/>
                <a:cs typeface="Times New Roman" panose="02020603050405020304" pitchFamily="18" charset="0"/>
              </a:rPr>
              <a:t>-ô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1,3):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9369" y="3160349"/>
            <a:ext cx="11981646" cy="1938992"/>
          </a:xfrm>
          <a:prstGeom prst="rect">
            <a:avLst/>
          </a:prstGeom>
          <a:solidFill>
            <a:schemeClr val="accent4">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hoa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mĩ</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cầu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kì</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trau</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chuốt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đậm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bay </a:t>
            </a:r>
            <a:r>
              <a:rPr lang="en-US" sz="2400" dirty="0" err="1">
                <a:solidFill>
                  <a:srgbClr val="333333"/>
                </a:solidFill>
                <a:latin typeface="Times New Roman" panose="02020603050405020304" pitchFamily="18" charset="0"/>
                <a:ea typeface="Times New Roman" panose="02020603050405020304" pitchFamily="18" charset="0"/>
              </a:rPr>
              <a:t>bổng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cường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điệu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hóa</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Phép</a:t>
            </a:r>
            <a:r>
              <a:rPr lang="en-US" sz="2400" dirty="0">
                <a:solidFill>
                  <a:srgbClr val="333333"/>
                </a:solidFill>
                <a:latin typeface="Times New Roman" panose="02020603050405020304" pitchFamily="18" charset="0"/>
                <a:ea typeface="Times New Roman" panose="02020603050405020304" pitchFamily="18" charset="0"/>
              </a:rPr>
              <a:t> so </a:t>
            </a:r>
            <a:r>
              <a:rPr lang="en-US" sz="2400" dirty="0" err="1">
                <a:solidFill>
                  <a:srgbClr val="333333"/>
                </a:solidFill>
                <a:latin typeface="Times New Roman" panose="02020603050405020304" pitchFamily="18" charset="0"/>
                <a:ea typeface="Times New Roman" panose="02020603050405020304" pitchFamily="18" charset="0"/>
              </a:rPr>
              <a:t>sánh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lần</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dụng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kiểu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rút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gọn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đặc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biệt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5" name="Rectangle 4"/>
          <p:cNvSpPr/>
          <p:nvPr/>
        </p:nvSpPr>
        <p:spPr>
          <a:xfrm>
            <a:off x="0" y="1210843"/>
            <a:ext cx="12080384" cy="1938992"/>
          </a:xfrm>
          <a:prstGeom prst="rect">
            <a:avLst/>
          </a:prstGeom>
        </p:spPr>
        <p:txBody>
          <a:bodyPr wrap="square">
            <a:spAutoFit/>
          </a:bodyPr>
          <a:lstStyle/>
          <a:p>
            <a:pPr marL="285750" indent="-285750">
              <a:buFontTx/>
              <a:buChar char="-"/>
            </a:pPr>
            <a:r>
              <a:rPr lang="vi-VN"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sáng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nào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vừa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léo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cửa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sổ</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kia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phương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đông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Giu</a:t>
            </a:r>
            <a:r>
              <a:rPr lang="en-US" sz="2400" i="1" dirty="0" smtClean="0">
                <a:latin typeface="Times New Roman" panose="02020603050405020304" pitchFamily="18" charset="0"/>
                <a:cs typeface="Times New Roman" panose="02020603050405020304" pitchFamily="18" charset="0"/>
              </a:rPr>
              <a:t>-li-</a:t>
            </a:r>
            <a:r>
              <a:rPr lang="en-US" sz="2400" i="1" dirty="0" err="1" smtClean="0">
                <a:latin typeface="Times New Roman" panose="02020603050405020304" pitchFamily="18" charset="0"/>
                <a:cs typeface="Times New Roman" panose="02020603050405020304" pitchFamily="18" charset="0"/>
              </a:rPr>
              <a:t>ét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mặt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V</a:t>
            </a:r>
            <a:r>
              <a:rPr lang="en-US" sz="2400" i="1" dirty="0" err="1" smtClean="0">
                <a:latin typeface="Times New Roman" panose="02020603050405020304" pitchFamily="18" charset="0"/>
                <a:cs typeface="Times New Roman" panose="02020603050405020304" pitchFamily="18" charset="0"/>
              </a:rPr>
              <a:t>ừng</a:t>
            </a:r>
            <a:r>
              <a:rPr lang="vi-VN" sz="2400" i="1" dirty="0" smtClean="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dương đẹp tươi ơi, </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nguyên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hai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ngôi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sao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đẹp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nhất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bầu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việc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vắng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thiết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nhờ</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mắt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lấp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lánh</a:t>
            </a:r>
            <a:r>
              <a:rPr lang="vi-VN" sz="2400" i="1" dirty="0" smtClean="0">
                <a:latin typeface="Times New Roman" panose="02020603050405020304" pitchFamily="18" charset="0"/>
                <a:cs typeface="Times New Roman" panose="02020603050405020304" pitchFamily="18" charset="0"/>
              </a:rPr>
              <a:t>...“</a:t>
            </a:r>
            <a:endParaRPr lang="en-US" sz="2400" i="1" dirty="0" smtClean="0">
              <a:latin typeface="Times New Roman" panose="02020603050405020304" pitchFamily="18" charset="0"/>
              <a:cs typeface="Times New Roman" panose="02020603050405020304" pitchFamily="18" charset="0"/>
            </a:endParaRPr>
          </a:p>
          <a:p>
            <a:pPr marL="285750" indent="-285750">
              <a:buFontTx/>
              <a:buChar char="-"/>
            </a:pP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Hỡi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tiên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lộng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lẫy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nói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nữa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nàng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tỏa</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hào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quang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như</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một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sứ</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giả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trời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đôi</a:t>
            </a:r>
            <a:r>
              <a:rPr lang="en-US" sz="2400" i="1" dirty="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cánh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đang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cưỡi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những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áng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mây</a:t>
            </a:r>
            <a:r>
              <a:rPr lang="en-US" sz="2400" i="1" dirty="0" smtClean="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6" name="Rectangle 5"/>
          <p:cNvSpPr/>
          <p:nvPr/>
        </p:nvSpPr>
        <p:spPr>
          <a:xfrm>
            <a:off x="49369" y="5224189"/>
            <a:ext cx="11981646" cy="1200329"/>
          </a:xfrm>
          <a:prstGeom prst="rect">
            <a:avLst/>
          </a:prstGeom>
          <a:solidFill>
            <a:srgbClr val="FFCCFF"/>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phục</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 </a:t>
            </a:r>
            <a:r>
              <a:rPr lang="en-US" sz="2400" dirty="0" err="1">
                <a:solidFill>
                  <a:srgbClr val="333333"/>
                </a:solidFill>
                <a:latin typeface="Times New Roman" panose="02020603050405020304" pitchFamily="18" charset="0"/>
                <a:ea typeface="Times New Roman" panose="02020603050405020304" pitchFamily="18" charset="0"/>
              </a:rPr>
              <a:t>ngây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ngất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trước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diễm</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Giu</a:t>
            </a:r>
            <a:r>
              <a:rPr lang="en-US" sz="2400" dirty="0">
                <a:solidFill>
                  <a:srgbClr val="333333"/>
                </a:solidFill>
                <a:latin typeface="Times New Roman" panose="02020603050405020304" pitchFamily="18" charset="0"/>
                <a:ea typeface="Times New Roman" panose="02020603050405020304" pitchFamily="18" charset="0"/>
              </a:rPr>
              <a:t>-li-</a:t>
            </a:r>
            <a:r>
              <a:rPr lang="en-US" sz="2400" dirty="0" err="1">
                <a:solidFill>
                  <a:srgbClr val="333333"/>
                </a:solidFill>
                <a:latin typeface="Times New Roman" panose="02020603050405020304" pitchFamily="18" charset="0"/>
                <a:ea typeface="Times New Roman" panose="02020603050405020304" pitchFamily="18" charset="0"/>
              </a:rPr>
              <a:t>ét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cảm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xúc</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trào</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dâng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lòng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smtClean="0">
                <a:solidFill>
                  <a:srgbClr val="333333"/>
                </a:solidFill>
                <a:latin typeface="Times New Roman" panose="02020603050405020304" pitchFamily="18" charset="0"/>
                <a:ea typeface="Times New Roman" panose="02020603050405020304" pitchFamily="18" charset="0"/>
              </a:rPr>
              <a:t>say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ngôn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thật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tình</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đang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đắm</a:t>
            </a:r>
            <a:r>
              <a:rPr lang="en-US" sz="2400" dirty="0">
                <a:solidFill>
                  <a:srgbClr val="333333"/>
                </a:solidFill>
                <a:latin typeface="Times New Roman" panose="02020603050405020304" pitchFamily="18" charset="0"/>
                <a:ea typeface="Times New Roman" panose="02020603050405020304" pitchFamily="18" charset="0"/>
              </a:rPr>
              <a:t> say.</a:t>
            </a:r>
            <a:endParaRPr lang="en-US" sz="2400" dirty="0"/>
          </a:p>
        </p:txBody>
      </p:sp>
    </p:spTree>
    <p:extLst>
      <p:ext uri="{BB962C8B-B14F-4D97-AF65-F5344CB8AC3E}">
        <p14:creationId xmlns:p14="http://schemas.microsoft.com/office/powerpoint/2010/main" val="4318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1200329"/>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2.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độc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thoại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Giu</a:t>
            </a:r>
            <a:r>
              <a:rPr lang="en-US" sz="2400" b="1" dirty="0" smtClean="0">
                <a:solidFill>
                  <a:srgbClr val="FF0000"/>
                </a:solidFill>
                <a:latin typeface="Times New Roman" panose="02020603050405020304" pitchFamily="18" charset="0"/>
                <a:cs typeface="Times New Roman" panose="02020603050405020304" pitchFamily="18" charset="0"/>
              </a:rPr>
              <a:t>-li-</a:t>
            </a:r>
            <a:r>
              <a:rPr lang="en-US" sz="2400" b="1" dirty="0" err="1" smtClean="0">
                <a:solidFill>
                  <a:srgbClr val="FF0000"/>
                </a:solidFill>
                <a:latin typeface="Times New Roman" panose="02020603050405020304" pitchFamily="18" charset="0"/>
                <a:cs typeface="Times New Roman" panose="02020603050405020304" pitchFamily="18" charset="0"/>
              </a:rPr>
              <a:t>ét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smtClean="0">
                <a:solidFill>
                  <a:srgbClr val="FF0000"/>
                </a:solidFill>
                <a:latin typeface="Times New Roman" panose="02020603050405020304" pitchFamily="18" charset="0"/>
                <a:cs typeface="Times New Roman" panose="02020603050405020304" pitchFamily="18" charset="0"/>
              </a:rPr>
              <a:t>2,4,6):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2664593"/>
            <a:ext cx="12080384" cy="3046988"/>
          </a:xfrm>
          <a:prstGeom prst="rect">
            <a:avLst/>
          </a:prstGeom>
          <a:solidFill>
            <a:schemeClr val="accent4">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L</a:t>
            </a:r>
            <a:r>
              <a:rPr lang="en-US" sz="2400" dirty="0" err="1">
                <a:solidFill>
                  <a:srgbClr val="333333"/>
                </a:solidFill>
                <a:latin typeface="Times New Roman" panose="02020603050405020304" pitchFamily="18" charset="0"/>
                <a:ea typeface="Times New Roman" panose="02020603050405020304" pitchFamily="18" charset="0"/>
              </a:rPr>
              <a:t>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lẽ</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cụ</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thiết</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thực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hơn</a:t>
            </a:r>
            <a:r>
              <a:rPr lang="vi-VN" sz="2400" dirty="0">
                <a:solidFill>
                  <a:srgbClr val="333333"/>
                </a:solidFill>
                <a:latin typeface="Times New Roman" panose="02020603050405020304" pitchFamily="18" charset="0"/>
                <a:ea typeface="Times New Roman" panose="02020603050405020304" pitchFamily="18" charset="0"/>
              </a:rPr>
              <a:t> so với lời của Rô-mê-ô</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 Suy nghĩ:</a:t>
            </a:r>
            <a:endParaRPr lang="en-US" sz="2400" dirty="0">
              <a:solidFill>
                <a:srgbClr val="FF0000"/>
              </a:solidFill>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Nàng</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mong muốn Rô-mê-ô từ bỏ tên </a:t>
            </a:r>
            <a:r>
              <a:rPr lang="vi-VN" sz="2400" dirty="0" smtClean="0">
                <a:solidFill>
                  <a:srgbClr val="333333"/>
                </a:solidFill>
                <a:latin typeface="Times New Roman" panose="02020603050405020304" pitchFamily="18" charset="0"/>
                <a:ea typeface="Times New Roman" panose="02020603050405020304" pitchFamily="18" charset="0"/>
              </a:rPr>
              <a:t>họ </a:t>
            </a:r>
            <a:r>
              <a:rPr lang="vi-VN" sz="2400" dirty="0">
                <a:solidFill>
                  <a:srgbClr val="333333"/>
                </a:solidFill>
                <a:latin typeface="Times New Roman" panose="02020603050405020304" pitchFamily="18" charset="0"/>
                <a:ea typeface="Times New Roman" panose="02020603050405020304" pitchFamily="18" charset="0"/>
              </a:rPr>
              <a:t>của chàng bởi mối thâm thù từ trước </a:t>
            </a:r>
            <a:r>
              <a:rPr lang="vi-VN" sz="2400" dirty="0" smtClean="0">
                <a:solidFill>
                  <a:srgbClr val="333333"/>
                </a:solidFill>
                <a:latin typeface="Times New Roman" panose="02020603050405020304" pitchFamily="18" charset="0"/>
                <a:ea typeface="Times New Roman" panose="02020603050405020304" pitchFamily="18" charset="0"/>
              </a:rPr>
              <a:t>của </a:t>
            </a:r>
            <a:r>
              <a:rPr lang="vi-VN" sz="2400" dirty="0">
                <a:solidFill>
                  <a:srgbClr val="333333"/>
                </a:solidFill>
                <a:latin typeface="Times New Roman" panose="02020603050405020304" pitchFamily="18" charset="0"/>
                <a:ea typeface="Times New Roman" panose="02020603050405020304" pitchFamily="18" charset="0"/>
              </a:rPr>
              <a:t>hai dòng họ là rào cản đã ngăn </a:t>
            </a:r>
            <a:r>
              <a:rPr lang="vi-VN" sz="2400" dirty="0" smtClean="0">
                <a:solidFill>
                  <a:srgbClr val="333333"/>
                </a:solidFill>
                <a:latin typeface="Times New Roman" panose="02020603050405020304" pitchFamily="18" charset="0"/>
                <a:ea typeface="Times New Roman" panose="02020603050405020304" pitchFamily="18" charset="0"/>
              </a:rPr>
              <a:t>cách</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họ </a:t>
            </a:r>
            <a:r>
              <a:rPr lang="vi-VN" sz="2400" dirty="0">
                <a:solidFill>
                  <a:srgbClr val="333333"/>
                </a:solidFill>
                <a:latin typeface="Times New Roman" panose="02020603050405020304" pitchFamily="18" charset="0"/>
                <a:ea typeface="Times New Roman" panose="02020603050405020304" pitchFamily="18" charset="0"/>
              </a:rPr>
              <a:t>đến với nhau; nàng cũng chấp nhận từ bỏ dòng họ của mình nếu như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rPr>
              <a:t>chàng </a:t>
            </a:r>
            <a:r>
              <a:rPr lang="vi-VN" sz="2400" dirty="0">
                <a:solidFill>
                  <a:srgbClr val="333333"/>
                </a:solidFill>
                <a:latin typeface="Times New Roman" panose="02020603050405020304" pitchFamily="18" charset="0"/>
                <a:ea typeface="Times New Roman" panose="02020603050405020304" pitchFamily="18" charset="0"/>
              </a:rPr>
              <a:t>thề </a:t>
            </a:r>
            <a:r>
              <a:rPr lang="vi-VN" sz="2400" dirty="0" smtClean="0">
                <a:solidFill>
                  <a:srgbClr val="333333"/>
                </a:solidFill>
                <a:latin typeface="Times New Roman" panose="02020603050405020304" pitchFamily="18" charset="0"/>
                <a:ea typeface="Times New Roman" panose="02020603050405020304" pitchFamily="18" charset="0"/>
              </a:rPr>
              <a:t>là </a:t>
            </a:r>
            <a:r>
              <a:rPr lang="vi-VN" sz="2400" dirty="0">
                <a:solidFill>
                  <a:srgbClr val="333333"/>
                </a:solidFill>
                <a:latin typeface="Times New Roman" panose="02020603050405020304" pitchFamily="18" charset="0"/>
                <a:ea typeface="Times New Roman" panose="02020603050405020304" pitchFamily="18" charset="0"/>
              </a:rPr>
              <a:t>yêu mình</a:t>
            </a:r>
            <a:r>
              <a:rPr lang="vi-VN" sz="2400" dirty="0" smtClean="0">
                <a:solidFill>
                  <a:srgbClr val="333333"/>
                </a:solidFill>
                <a:latin typeface="Times New Roman" panose="02020603050405020304" pitchFamily="18" charset="0"/>
                <a:ea typeface="Times New Roman" panose="02020603050405020304" pitchFamily="18" charset="0"/>
              </a:rPr>
              <a:t>.</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Qua những lời thoại của Giu-li-ét ta </a:t>
            </a:r>
            <a:r>
              <a:rPr lang="vi-VN" sz="2400" dirty="0" smtClean="0">
                <a:solidFill>
                  <a:srgbClr val="333333"/>
                </a:solidFill>
                <a:latin typeface="Times New Roman" panose="02020603050405020304" pitchFamily="18" charset="0"/>
                <a:ea typeface="Times New Roman" panose="02020603050405020304" pitchFamily="18" charset="0"/>
              </a:rPr>
              <a:t>thấy </a:t>
            </a:r>
            <a:r>
              <a:rPr lang="vi-VN" sz="2400" dirty="0">
                <a:solidFill>
                  <a:srgbClr val="333333"/>
                </a:solidFill>
                <a:latin typeface="Times New Roman" panose="02020603050405020304" pitchFamily="18" charset="0"/>
                <a:ea typeface="Times New Roman" panose="02020603050405020304" pitchFamily="18" charset="0"/>
              </a:rPr>
              <a:t>nàng thể hiện rõ tình yêu cháy bỏng </a:t>
            </a:r>
            <a:r>
              <a:rPr lang="vi-VN" sz="2400" dirty="0" smtClean="0">
                <a:solidFill>
                  <a:srgbClr val="333333"/>
                </a:solidFill>
                <a:latin typeface="Times New Roman" panose="02020603050405020304" pitchFamily="18" charset="0"/>
                <a:ea typeface="Times New Roman" panose="02020603050405020304" pitchFamily="18" charset="0"/>
              </a:rPr>
              <a:t>của </a:t>
            </a:r>
            <a:r>
              <a:rPr lang="en-US" sz="2400" dirty="0" err="1" smtClean="0">
                <a:solidFill>
                  <a:srgbClr val="333333"/>
                </a:solidFill>
                <a:latin typeface="Times New Roman" panose="02020603050405020304" pitchFamily="18" charset="0"/>
                <a:ea typeface="Times New Roman" panose="02020603050405020304" pitchFamily="18" charset="0"/>
              </a:rPr>
              <a:t>mình</a:t>
            </a:r>
            <a:r>
              <a:rPr lang="vi-VN" sz="2400" dirty="0" smtClean="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dành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rPr>
              <a:t>cho </a:t>
            </a:r>
            <a:r>
              <a:rPr lang="vi-VN" sz="2400" dirty="0">
                <a:solidFill>
                  <a:srgbClr val="333333"/>
                </a:solidFill>
                <a:latin typeface="Times New Roman" panose="02020603050405020304" pitchFamily="18" charset="0"/>
                <a:ea typeface="Times New Roman" panose="02020603050405020304" pitchFamily="18" charset="0"/>
              </a:rPr>
              <a:t>Rô-mê-ô khiến nàng </a:t>
            </a:r>
            <a:r>
              <a:rPr lang="vi-VN" sz="2400" dirty="0" smtClean="0">
                <a:solidFill>
                  <a:srgbClr val="333333"/>
                </a:solidFill>
                <a:latin typeface="Times New Roman" panose="02020603050405020304" pitchFamily="18" charset="0"/>
                <a:ea typeface="Times New Roman" panose="02020603050405020304" pitchFamily="18" charset="0"/>
              </a:rPr>
              <a:t>có </a:t>
            </a:r>
            <a:r>
              <a:rPr lang="vi-VN" sz="2400" dirty="0">
                <a:solidFill>
                  <a:srgbClr val="333333"/>
                </a:solidFill>
                <a:latin typeface="Times New Roman" panose="02020603050405020304" pitchFamily="18" charset="0"/>
                <a:ea typeface="Times New Roman" panose="02020603050405020304" pitchFamily="18" charset="0"/>
              </a:rPr>
              <a:t>thể hy sinh, vượt lên mối thù của dòng </a:t>
            </a:r>
            <a:r>
              <a:rPr lang="vi-VN" sz="2400" dirty="0" smtClean="0">
                <a:solidFill>
                  <a:srgbClr val="333333"/>
                </a:solidFill>
                <a:latin typeface="Times New Roman" panose="02020603050405020304" pitchFamily="18" charset="0"/>
                <a:ea typeface="Times New Roman" panose="02020603050405020304" pitchFamily="18" charset="0"/>
              </a:rPr>
              <a:t>họ </a:t>
            </a:r>
            <a:r>
              <a:rPr lang="vi-VN" sz="2400" dirty="0">
                <a:solidFill>
                  <a:srgbClr val="333333"/>
                </a:solidFill>
                <a:latin typeface="Times New Roman" panose="02020603050405020304" pitchFamily="18" charset="0"/>
                <a:ea typeface="Times New Roman" panose="02020603050405020304" pitchFamily="18" charset="0"/>
              </a:rPr>
              <a:t>để đến với tình yêu</a:t>
            </a:r>
            <a:r>
              <a:rPr lang="vi-VN" sz="2400" dirty="0" smtClean="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p:txBody>
      </p:sp>
      <p:sp>
        <p:nvSpPr>
          <p:cNvPr id="5" name="Rectangle 4"/>
          <p:cNvSpPr/>
          <p:nvPr/>
        </p:nvSpPr>
        <p:spPr>
          <a:xfrm>
            <a:off x="0" y="1094933"/>
            <a:ext cx="12080384" cy="1569660"/>
          </a:xfrm>
          <a:prstGeom prst="rect">
            <a:avLst/>
          </a:prstGeom>
        </p:spPr>
        <p:txBody>
          <a:bodyPr wrap="square">
            <a:spAutoFit/>
          </a:bodyPr>
          <a:lstStyle/>
          <a:p>
            <a:pPr marL="285750" indent="-285750">
              <a:buFontTx/>
              <a:buChar char="-"/>
            </a:pPr>
            <a:r>
              <a:rPr lang="vi-VN"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Ôi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chao</a:t>
            </a:r>
            <a:r>
              <a:rPr lang="vi-VN"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…Sao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Rô</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mê</a:t>
            </a:r>
            <a:r>
              <a:rPr lang="en-US" sz="2400" i="1" dirty="0" smtClean="0">
                <a:latin typeface="Times New Roman" panose="02020603050405020304" pitchFamily="18" charset="0"/>
                <a:cs typeface="Times New Roman" panose="02020603050405020304" pitchFamily="18" charset="0"/>
              </a:rPr>
              <a:t>-ô </a:t>
            </a:r>
            <a:r>
              <a:rPr lang="en-US" sz="2400" i="1" dirty="0" err="1" smtClean="0">
                <a:latin typeface="Times New Roman" panose="02020603050405020304" pitchFamily="18" charset="0"/>
                <a:cs typeface="Times New Roman" panose="02020603050405020304" pitchFamily="18" charset="0"/>
              </a:rPr>
              <a:t>nhỉ</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bỏ</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thân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phụ</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bỏ</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họ</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hoặc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không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thì</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thề</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yêu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em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em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sẽ</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không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còn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cháu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Ca-piu-lét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nữa</a:t>
            </a:r>
            <a:r>
              <a:rPr lang="vi-VN" sz="2400" i="1" dirty="0" smtClean="0">
                <a:latin typeface="Times New Roman" panose="02020603050405020304" pitchFamily="18" charset="0"/>
                <a:cs typeface="Times New Roman" panose="02020603050405020304" pitchFamily="18" charset="0"/>
              </a:rPr>
              <a:t>...“</a:t>
            </a:r>
            <a:endParaRPr lang="en-US" sz="2400" i="1" dirty="0" smtClean="0">
              <a:latin typeface="Times New Roman" panose="02020603050405020304" pitchFamily="18" charset="0"/>
              <a:cs typeface="Times New Roman" panose="02020603050405020304" pitchFamily="18" charset="0"/>
            </a:endParaRPr>
          </a:p>
          <a:p>
            <a:pPr marL="285750" indent="-285750">
              <a:buFontTx/>
              <a:buChar char="-"/>
            </a:pP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Chỉ</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họ</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thù</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địch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của</a:t>
            </a:r>
            <a:r>
              <a:rPr lang="en-US" sz="2400" i="1" dirty="0" smtClean="0">
                <a:latin typeface="Times New Roman" panose="02020603050405020304" pitchFamily="18" charset="0"/>
                <a:cs typeface="Times New Roman" panose="02020603050405020304" pitchFamily="18" charset="0"/>
              </a:rPr>
              <a:t> ta </a:t>
            </a:r>
            <a:r>
              <a:rPr lang="en-US" sz="2400" i="1" dirty="0" err="1" smtClean="0">
                <a:latin typeface="Times New Roman" panose="02020603050405020304" pitchFamily="18" charset="0"/>
                <a:cs typeface="Times New Roman" panose="02020603050405020304" pitchFamily="18" charset="0"/>
              </a:rPr>
              <a:t>thôi</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Rô</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mê</a:t>
            </a:r>
            <a:r>
              <a:rPr lang="en-US" sz="2400" i="1" dirty="0" smtClean="0">
                <a:latin typeface="Times New Roman" panose="02020603050405020304" pitchFamily="18" charset="0"/>
                <a:cs typeface="Times New Roman" panose="02020603050405020304" pitchFamily="18" charset="0"/>
              </a:rPr>
              <a:t>-ô </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từ</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bỏ</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tên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họ</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đổi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nó</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bằng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tấm</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thân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em</a:t>
            </a:r>
            <a:r>
              <a:rPr lang="en-US" sz="2400" i="1" dirty="0" smtClean="0">
                <a:latin typeface="Times New Roman" panose="020206030504050203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p:txBody>
      </p:sp>
      <p:sp>
        <p:nvSpPr>
          <p:cNvPr id="6" name="Rectangle 5"/>
          <p:cNvSpPr/>
          <p:nvPr/>
        </p:nvSpPr>
        <p:spPr>
          <a:xfrm>
            <a:off x="0" y="5711581"/>
            <a:ext cx="12080384" cy="1200329"/>
          </a:xfrm>
          <a:prstGeom prst="rect">
            <a:avLst/>
          </a:prstGeom>
          <a:solidFill>
            <a:srgbClr val="FFCCFF"/>
          </a:solidFill>
        </p:spPr>
        <p:txBody>
          <a:bodyPr wrap="square">
            <a:spAutoFit/>
          </a:bodyPr>
          <a:lstStyle/>
          <a:p>
            <a:pPr latinLnBrk="1"/>
            <a:r>
              <a:rPr lang="en-US" sz="2400" dirty="0" smtClean="0"/>
              <a:t>→ </a:t>
            </a:r>
            <a:r>
              <a:rPr lang="vi-VN" sz="2400" dirty="0" smtClean="0"/>
              <a:t> </a:t>
            </a:r>
            <a:r>
              <a:rPr lang="vi-VN" sz="2400" dirty="0"/>
              <a:t>Lời của Giu-li-et thể hiện rõ quan </a:t>
            </a:r>
            <a:r>
              <a:rPr lang="vi-VN" sz="2400" dirty="0" smtClean="0"/>
              <a:t>điểm </a:t>
            </a:r>
            <a:r>
              <a:rPr lang="vi-VN" sz="2400" dirty="0"/>
              <a:t>nhân văn: Trước tình yêu mãnh liệt </a:t>
            </a:r>
            <a:r>
              <a:rPr lang="vi-VN" sz="2400" dirty="0" smtClean="0"/>
              <a:t>và </a:t>
            </a:r>
            <a:r>
              <a:rPr lang="vi-VN" sz="2400" dirty="0"/>
              <a:t>chân </a:t>
            </a:r>
            <a:endParaRPr lang="en-US" sz="2400" dirty="0" smtClean="0"/>
          </a:p>
          <a:p>
            <a:pPr latinLnBrk="1"/>
            <a:r>
              <a:rPr lang="vi-VN" sz="2400" dirty="0" smtClean="0"/>
              <a:t>thành</a:t>
            </a:r>
            <a:r>
              <a:rPr lang="vi-VN" sz="2400" dirty="0"/>
              <a:t>, tên tuổi và dòng họ trở </a:t>
            </a:r>
            <a:r>
              <a:rPr lang="vi-VN" sz="2400" dirty="0" smtClean="0"/>
              <a:t>thành </a:t>
            </a:r>
            <a:r>
              <a:rPr lang="vi-VN" sz="2400" dirty="0"/>
              <a:t>những điều vô nghĩa, thậm chí là </a:t>
            </a:r>
            <a:r>
              <a:rPr lang="vi-VN" sz="2400" dirty="0" smtClean="0"/>
              <a:t>vật </a:t>
            </a:r>
            <a:r>
              <a:rPr lang="vi-VN" sz="2400" dirty="0"/>
              <a:t>cản không </a:t>
            </a:r>
            <a:endParaRPr lang="en-US" sz="2400" dirty="0" smtClean="0"/>
          </a:p>
          <a:p>
            <a:pPr latinLnBrk="1"/>
            <a:r>
              <a:rPr lang="vi-VN" sz="2400" dirty="0" smtClean="0"/>
              <a:t>đáng </a:t>
            </a:r>
            <a:r>
              <a:rPr lang="vi-VN" sz="2400" dirty="0"/>
              <a:t>có</a:t>
            </a:r>
            <a:r>
              <a:rPr lang="vi-VN" sz="2400" dirty="0" smtClean="0"/>
              <a:t>.</a:t>
            </a:r>
            <a:endParaRPr lang="en-US" sz="2400" dirty="0"/>
          </a:p>
        </p:txBody>
      </p:sp>
    </p:spTree>
    <p:extLst>
      <p:ext uri="{BB962C8B-B14F-4D97-AF65-F5344CB8AC3E}">
        <p14:creationId xmlns:p14="http://schemas.microsoft.com/office/powerpoint/2010/main" val="165405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954107"/>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II. </a:t>
            </a:r>
            <a:r>
              <a:rPr lang="en-US" sz="2800" dirty="0" err="1" smtClean="0">
                <a:solidFill>
                  <a:srgbClr val="FF0000"/>
                </a:solidFill>
                <a:latin typeface="Times New Roman" panose="02020603050405020304" pitchFamily="18" charset="0"/>
                <a:cs typeface="Times New Roman" panose="02020603050405020304" pitchFamily="18" charset="0"/>
              </a:rPr>
              <a:t>Tìm</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hiểu</a:t>
            </a:r>
            <a:r>
              <a:rPr lang="en-US" sz="2800" dirty="0" smtClean="0">
                <a:solidFill>
                  <a:srgbClr val="FF0000"/>
                </a:solidFill>
                <a:latin typeface="Times New Roman" panose="02020603050405020304" pitchFamily="18" charset="0"/>
                <a:cs typeface="Times New Roman" panose="02020603050405020304" pitchFamily="18" charset="0"/>
              </a:rPr>
              <a:t> chi </a:t>
            </a:r>
            <a:r>
              <a:rPr lang="en-US" sz="2800" dirty="0" err="1" smtClean="0">
                <a:solidFill>
                  <a:srgbClr val="FF0000"/>
                </a:solidFill>
                <a:latin typeface="Times New Roman" panose="02020603050405020304" pitchFamily="18" charset="0"/>
                <a:cs typeface="Times New Roman" panose="02020603050405020304" pitchFamily="18" charset="0"/>
              </a:rPr>
              <a:t>tiết</a:t>
            </a:r>
            <a:endParaRPr lang="en-US" sz="2800" dirty="0" smtClean="0">
              <a:solidFill>
                <a:srgbClr val="FF0000"/>
              </a:solidFill>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2. </a:t>
            </a:r>
            <a:r>
              <a:rPr lang="en-US" sz="2800" dirty="0" err="1" smtClean="0">
                <a:solidFill>
                  <a:srgbClr val="FF0000"/>
                </a:solidFill>
                <a:latin typeface="Times New Roman" panose="02020603050405020304" pitchFamily="18" charset="0"/>
                <a:cs typeface="Times New Roman" panose="02020603050405020304" pitchFamily="18" charset="0"/>
              </a:rPr>
              <a:t>Lời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thoại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hai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vật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Rô</a:t>
            </a:r>
            <a:r>
              <a:rPr lang="en-US" sz="2800" dirty="0" smtClean="0">
                <a:solidFill>
                  <a:srgbClr val="FF0000"/>
                </a:solidFill>
                <a:latin typeface="Times New Roman" panose="02020603050405020304" pitchFamily="18" charset="0"/>
                <a:cs typeface="Times New Roman" panose="02020603050405020304" pitchFamily="18" charset="0"/>
              </a:rPr>
              <a:t>-</a:t>
            </a:r>
            <a:r>
              <a:rPr lang="en-US" sz="2800" dirty="0" err="1" smtClean="0">
                <a:solidFill>
                  <a:srgbClr val="FF0000"/>
                </a:solidFill>
                <a:latin typeface="Times New Roman" panose="02020603050405020304" pitchFamily="18" charset="0"/>
                <a:cs typeface="Times New Roman" panose="02020603050405020304" pitchFamily="18" charset="0"/>
              </a:rPr>
              <a:t>mê</a:t>
            </a:r>
            <a:r>
              <a:rPr lang="en-US" sz="2800" dirty="0" smtClean="0">
                <a:solidFill>
                  <a:srgbClr val="FF0000"/>
                </a:solidFill>
                <a:latin typeface="Times New Roman" panose="02020603050405020304" pitchFamily="18" charset="0"/>
                <a:cs typeface="Times New Roman" panose="02020603050405020304" pitchFamily="18" charset="0"/>
              </a:rPr>
              <a:t>-ô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Giu</a:t>
            </a:r>
            <a:r>
              <a:rPr lang="en-US" sz="2800" dirty="0" smtClean="0">
                <a:solidFill>
                  <a:srgbClr val="FF0000"/>
                </a:solidFill>
                <a:latin typeface="Times New Roman" panose="02020603050405020304" pitchFamily="18" charset="0"/>
                <a:cs typeface="Times New Roman" panose="02020603050405020304" pitchFamily="18" charset="0"/>
              </a:rPr>
              <a:t>-li-</a:t>
            </a:r>
            <a:r>
              <a:rPr lang="en-US" sz="2800" dirty="0" err="1" smtClean="0">
                <a:solidFill>
                  <a:srgbClr val="FF0000"/>
                </a:solidFill>
                <a:latin typeface="Times New Roman" panose="02020603050405020304" pitchFamily="18" charset="0"/>
                <a:cs typeface="Times New Roman" panose="02020603050405020304" pitchFamily="18" charset="0"/>
              </a:rPr>
              <a:t>ét</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1054734"/>
            <a:ext cx="12080384" cy="2308324"/>
          </a:xfrm>
          <a:prstGeom prst="rect">
            <a:avLst/>
          </a:prstGeom>
          <a:solidFill>
            <a:schemeClr val="accent4">
              <a:lumMod val="20000"/>
              <a:lumOff val="80000"/>
            </a:schemeClr>
          </a:solidFill>
        </p:spPr>
        <p:txBody>
          <a:bodyPr wrap="square">
            <a:spAutoFit/>
          </a:bodyPr>
          <a:lstStyle/>
          <a:p>
            <a:pPr latinLnBrk="1"/>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nói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với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rõ</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chân</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latinLnBrk="1"/>
            <a:r>
              <a:rPr lang="en-US" sz="3600" dirty="0" err="1" smtClean="0">
                <a:latin typeface="Times New Roman" panose="02020603050405020304" pitchFamily="18" charset="0"/>
                <a:cs typeface="Times New Roman" panose="02020603050405020304" pitchFamily="18" charset="0"/>
              </a:rPr>
              <a:t>đằm</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rực</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latinLnBrk="1"/>
            <a:r>
              <a:rPr lang="en-US" sz="3600" dirty="0" err="1" smtClean="0">
                <a:latin typeface="Times New Roman" panose="02020603050405020304" pitchFamily="18" charset="0"/>
                <a:cs typeface="Times New Roman" panose="02020603050405020304" pitchFamily="18" charset="0"/>
              </a:rPr>
              <a:t>tình</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mãnh</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tưởng</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2814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1014380"/>
          </a:xfrm>
          <a:prstGeom prst="rect">
            <a:avLst/>
          </a:prstGeom>
          <a:solidFill>
            <a:srgbClr val="FFCCFF"/>
          </a:solidFill>
        </p:spPr>
        <p:txBody>
          <a:bodyPr wrap="square">
            <a:spAutoFit/>
          </a:bodyPr>
          <a:lstStyle/>
          <a:p>
            <a:pPr marL="91440">
              <a:lnSpc>
                <a:spcPct val="107000"/>
              </a:lnSpc>
              <a:spcAft>
                <a:spcPts val="0"/>
              </a:spcAft>
            </a:pPr>
            <a:r>
              <a:rPr lang="en-US" sz="2800" spc="-10" dirty="0">
                <a:latin typeface="Times New Roman" panose="02020603050405020304" pitchFamily="18" charset="0"/>
                <a:ea typeface="Symbola"/>
              </a:rPr>
              <a:t>T</a:t>
            </a:r>
            <a:r>
              <a:rPr lang="vi-VN" sz="2800" spc="-10" dirty="0" smtClean="0">
                <a:effectLst/>
                <a:latin typeface="Times New Roman" panose="02020603050405020304" pitchFamily="18" charset="0"/>
                <a:ea typeface="Symbola"/>
              </a:rPr>
              <a:t>rình</a:t>
            </a:r>
            <a:r>
              <a:rPr lang="vi-VN" sz="2800" spc="105" dirty="0" smtClean="0">
                <a:effectLst/>
                <a:latin typeface="Times New Roman" panose="02020603050405020304" pitchFamily="18" charset="0"/>
                <a:ea typeface="Symbola"/>
              </a:rPr>
              <a:t> </a:t>
            </a:r>
            <a:r>
              <a:rPr lang="vi-VN" sz="2800" spc="-10" dirty="0" smtClean="0">
                <a:effectLst/>
                <a:latin typeface="Times New Roman" panose="02020603050405020304" pitchFamily="18" charset="0"/>
                <a:ea typeface="Symbola"/>
              </a:rPr>
              <a:t>bày</a:t>
            </a:r>
            <a:r>
              <a:rPr lang="vi-VN" sz="2800" spc="110" dirty="0" smtClean="0">
                <a:effectLst/>
                <a:latin typeface="Times New Roman" panose="02020603050405020304" pitchFamily="18" charset="0"/>
                <a:ea typeface="Symbola"/>
              </a:rPr>
              <a:t> </a:t>
            </a:r>
            <a:r>
              <a:rPr lang="vi-VN" sz="2800" spc="-10" dirty="0" smtClean="0">
                <a:effectLst/>
                <a:latin typeface="Times New Roman" panose="02020603050405020304" pitchFamily="18" charset="0"/>
                <a:ea typeface="Symbola"/>
              </a:rPr>
              <a:t>ngắn</a:t>
            </a:r>
            <a:r>
              <a:rPr lang="vi-VN" sz="2800" spc="105" dirty="0" smtClean="0">
                <a:effectLst/>
                <a:latin typeface="Times New Roman" panose="02020603050405020304" pitchFamily="18" charset="0"/>
                <a:ea typeface="Symbola"/>
              </a:rPr>
              <a:t> </a:t>
            </a:r>
            <a:r>
              <a:rPr lang="vi-VN" sz="2800" spc="-25" dirty="0" smtClean="0">
                <a:effectLst/>
                <a:latin typeface="Times New Roman" panose="02020603050405020304" pitchFamily="18" charset="0"/>
                <a:ea typeface="Symbola"/>
              </a:rPr>
              <a:t>gọn </a:t>
            </a:r>
            <a:r>
              <a:rPr lang="en-US" sz="2800" dirty="0">
                <a:latin typeface="Times New Roman" panose="02020603050405020304" pitchFamily="18" charset="0"/>
                <a:ea typeface="Symbola"/>
              </a:rPr>
              <a:t>c</a:t>
            </a:r>
            <a:r>
              <a:rPr lang="vi-VN" sz="2800" dirty="0" smtClean="0">
                <a:effectLst/>
                <a:latin typeface="Times New Roman" panose="02020603050405020304" pitchFamily="18" charset="0"/>
                <a:ea typeface="Symbola"/>
              </a:rPr>
              <a:t>hia</a:t>
            </a:r>
            <a:r>
              <a:rPr lang="vi-VN" sz="2800" spc="105"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sẻ</a:t>
            </a:r>
            <a:r>
              <a:rPr lang="en-US" sz="2800" spc="105" dirty="0" smtClean="0">
                <a:latin typeface="Times New Roman" panose="02020603050405020304" pitchFamily="18" charset="0"/>
                <a:ea typeface="Symbola"/>
              </a:rPr>
              <a:t>, </a:t>
            </a:r>
            <a:r>
              <a:rPr lang="vi-VN" sz="2800" dirty="0" smtClean="0">
                <a:effectLst/>
                <a:latin typeface="Times New Roman" panose="02020603050405020304" pitchFamily="18" charset="0"/>
                <a:ea typeface="Symbola"/>
              </a:rPr>
              <a:t>suy</a:t>
            </a:r>
            <a:r>
              <a:rPr lang="vi-VN" sz="2800" spc="-6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nghĩ</a:t>
            </a:r>
            <a:r>
              <a:rPr lang="vi-VN" sz="2800" spc="-6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của</a:t>
            </a:r>
            <a:r>
              <a:rPr lang="vi-VN" sz="2800" spc="-55" dirty="0" smtClean="0">
                <a:effectLst/>
                <a:latin typeface="Times New Roman" panose="02020603050405020304" pitchFamily="18" charset="0"/>
                <a:ea typeface="Symbola"/>
              </a:rPr>
              <a:t> </a:t>
            </a:r>
            <a:r>
              <a:rPr lang="en-US" sz="2800" dirty="0" err="1" smtClean="0">
                <a:latin typeface="Times New Roman" panose="02020603050405020304" pitchFamily="18" charset="0"/>
                <a:ea typeface="Symbola"/>
              </a:rPr>
              <a:t>em</a:t>
            </a:r>
            <a:r>
              <a:rPr lang="vi-VN" sz="2800" spc="-6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về</a:t>
            </a:r>
            <a:r>
              <a:rPr lang="vi-VN" sz="2800" spc="-55" dirty="0" smtClean="0">
                <a:effectLst/>
                <a:latin typeface="Times New Roman" panose="02020603050405020304" pitchFamily="18" charset="0"/>
                <a:ea typeface="Symbola"/>
              </a:rPr>
              <a:t> </a:t>
            </a:r>
            <a:r>
              <a:rPr lang="vi-VN" sz="2800" spc="-25" dirty="0" smtClean="0">
                <a:effectLst/>
                <a:latin typeface="Times New Roman" panose="02020603050405020304" pitchFamily="18" charset="0"/>
                <a:ea typeface="Symbola"/>
              </a:rPr>
              <a:t>một</a:t>
            </a:r>
            <a:r>
              <a:rPr lang="vi-VN" sz="2800" spc="165"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tác</a:t>
            </a:r>
            <a:r>
              <a:rPr lang="vi-VN" sz="2800" spc="17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phẩm</a:t>
            </a:r>
            <a:r>
              <a:rPr lang="vi-VN" sz="2800" spc="17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(tác</a:t>
            </a:r>
            <a:r>
              <a:rPr lang="vi-VN" sz="2800" spc="7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phẩm</a:t>
            </a:r>
            <a:r>
              <a:rPr lang="vi-VN" sz="2800" spc="7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văn</a:t>
            </a:r>
            <a:r>
              <a:rPr lang="vi-VN" sz="2800" spc="75"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học</a:t>
            </a:r>
            <a:r>
              <a:rPr lang="vi-VN" sz="2800" spc="7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hoặc</a:t>
            </a:r>
            <a:r>
              <a:rPr lang="en-US" sz="2800" spc="-20"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một</a:t>
            </a:r>
            <a:r>
              <a:rPr lang="vi-VN" sz="2800"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bức</a:t>
            </a:r>
            <a:r>
              <a:rPr lang="vi-VN" sz="2800" spc="5"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tranh,</a:t>
            </a:r>
            <a:r>
              <a:rPr lang="vi-VN" sz="2800" spc="5"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một</a:t>
            </a:r>
            <a:r>
              <a:rPr lang="vi-VN" sz="2800" dirty="0" smtClean="0">
                <a:effectLst/>
                <a:latin typeface="Times New Roman" panose="02020603050405020304" pitchFamily="18" charset="0"/>
                <a:ea typeface="Symbola"/>
              </a:rPr>
              <a:t> </a:t>
            </a:r>
            <a:r>
              <a:rPr lang="vi-VN" sz="2800" spc="-30" dirty="0" smtClean="0">
                <a:effectLst/>
                <a:latin typeface="Times New Roman" panose="02020603050405020304" pitchFamily="18" charset="0"/>
                <a:ea typeface="Symbola"/>
              </a:rPr>
              <a:t>bản</a:t>
            </a:r>
            <a:r>
              <a:rPr lang="en-US" sz="2800" spc="-20"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nhạc,</a:t>
            </a:r>
            <a:r>
              <a:rPr lang="vi-VN" sz="2800" spc="-35"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một</a:t>
            </a:r>
            <a:r>
              <a:rPr lang="vi-VN" sz="2800" spc="-35"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bộ</a:t>
            </a:r>
            <a:r>
              <a:rPr lang="vi-VN" sz="2800" spc="-35" dirty="0" smtClean="0">
                <a:effectLst/>
                <a:latin typeface="Times New Roman" panose="02020603050405020304" pitchFamily="18" charset="0"/>
                <a:ea typeface="Symbola"/>
              </a:rPr>
              <a:t> </a:t>
            </a:r>
            <a:r>
              <a:rPr lang="vi-VN" sz="2800" spc="-20" dirty="0" smtClean="0">
                <a:effectLst/>
                <a:latin typeface="Times New Roman" panose="02020603050405020304" pitchFamily="18" charset="0"/>
                <a:ea typeface="Symbola"/>
              </a:rPr>
              <a:t>phim,...</a:t>
            </a:r>
            <a:r>
              <a:rPr lang="vi-VN" sz="2800" spc="-30" dirty="0" smtClean="0">
                <a:effectLst/>
                <a:latin typeface="Times New Roman" panose="02020603050405020304" pitchFamily="18" charset="0"/>
                <a:ea typeface="Symbola"/>
              </a:rPr>
              <a:t> </a:t>
            </a:r>
            <a:r>
              <a:rPr lang="vi-VN" sz="2800" spc="-25" dirty="0" smtClean="0">
                <a:effectLst/>
                <a:latin typeface="Times New Roman" panose="02020603050405020304" pitchFamily="18" charset="0"/>
                <a:ea typeface="Symbola"/>
              </a:rPr>
              <a:t>có </a:t>
            </a:r>
            <a:r>
              <a:rPr lang="vi-VN" sz="2800" dirty="0" smtClean="0">
                <a:effectLst/>
                <a:latin typeface="Times New Roman" panose="02020603050405020304" pitchFamily="18" charset="0"/>
                <a:ea typeface="Symbola"/>
              </a:rPr>
              <a:t>đề</a:t>
            </a:r>
            <a:r>
              <a:rPr lang="vi-VN" sz="2800" spc="-1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tài</a:t>
            </a:r>
            <a:r>
              <a:rPr lang="vi-VN" sz="2800" spc="-5"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tình</a:t>
            </a:r>
            <a:r>
              <a:rPr lang="vi-VN" sz="2800" spc="-5"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yêu</a:t>
            </a:r>
            <a:r>
              <a:rPr lang="vi-VN" sz="2800" spc="-10" dirty="0" smtClean="0">
                <a:effectLst/>
                <a:latin typeface="Times New Roman" panose="02020603050405020304" pitchFamily="18" charset="0"/>
                <a:ea typeface="Symbola"/>
              </a:rPr>
              <a:t> </a:t>
            </a:r>
            <a:r>
              <a:rPr lang="vi-VN" sz="2800" dirty="0" smtClean="0">
                <a:effectLst/>
                <a:latin typeface="Times New Roman" panose="02020603050405020304" pitchFamily="18" charset="0"/>
                <a:ea typeface="Symbola"/>
              </a:rPr>
              <a:t>nam</a:t>
            </a:r>
            <a:r>
              <a:rPr lang="vi-VN" sz="2800" spc="-5" dirty="0" smtClean="0">
                <a:effectLst/>
                <a:latin typeface="Times New Roman" panose="02020603050405020304" pitchFamily="18" charset="0"/>
                <a:ea typeface="Symbola"/>
              </a:rPr>
              <a:t> </a:t>
            </a:r>
            <a:r>
              <a:rPr lang="vi-VN" sz="2800" spc="-25" dirty="0" smtClean="0">
                <a:effectLst/>
                <a:latin typeface="Times New Roman" panose="02020603050405020304" pitchFamily="18" charset="0"/>
                <a:ea typeface="Symbola"/>
              </a:rPr>
              <a:t>nữ</a:t>
            </a:r>
            <a:r>
              <a:rPr lang="en-US" sz="2800" spc="-25" dirty="0" smtClean="0">
                <a:effectLst/>
                <a:latin typeface="Times New Roman" panose="02020603050405020304" pitchFamily="18" charset="0"/>
                <a:ea typeface="Symbola"/>
              </a:rPr>
              <a:t>?</a:t>
            </a:r>
            <a:endParaRPr lang="en-US" sz="2800" dirty="0"/>
          </a:p>
        </p:txBody>
      </p:sp>
      <p:pic>
        <p:nvPicPr>
          <p:cNvPr id="5" name="Picture 4"/>
          <p:cNvPicPr>
            <a:picLocks noChangeAspect="1"/>
          </p:cNvPicPr>
          <p:nvPr/>
        </p:nvPicPr>
        <p:blipFill>
          <a:blip r:embed="rId2"/>
          <a:srcRect t="23736"/>
          <a:stretch>
            <a:fillRect/>
          </a:stretch>
        </p:blipFill>
        <p:spPr>
          <a:xfrm>
            <a:off x="1" y="2434107"/>
            <a:ext cx="12192000" cy="4423893"/>
          </a:xfrm>
          <a:custGeom>
            <a:avLst/>
            <a:gdLst>
              <a:gd name="connsiteX0" fmla="*/ 0 w 7809297"/>
              <a:gd name="connsiteY0" fmla="*/ 0 h 2414587"/>
              <a:gd name="connsiteX1" fmla="*/ 7809297 w 7809297"/>
              <a:gd name="connsiteY1" fmla="*/ 127325 h 2414587"/>
              <a:gd name="connsiteX2" fmla="*/ 7809297 w 7809297"/>
              <a:gd name="connsiteY2" fmla="*/ 2414587 h 2414587"/>
              <a:gd name="connsiteX3" fmla="*/ 0 w 7809297"/>
              <a:gd name="connsiteY3" fmla="*/ 2414587 h 2414587"/>
              <a:gd name="connsiteX4" fmla="*/ 0 w 7809297"/>
              <a:gd name="connsiteY4" fmla="*/ 0 h 2414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9297" h="2414587">
                <a:moveTo>
                  <a:pt x="0" y="0"/>
                </a:moveTo>
                <a:lnTo>
                  <a:pt x="7809297" y="127325"/>
                </a:lnTo>
                <a:lnTo>
                  <a:pt x="7809297" y="2414587"/>
                </a:lnTo>
                <a:lnTo>
                  <a:pt x="0" y="2414587"/>
                </a:lnTo>
                <a:lnTo>
                  <a:pt x="0" y="0"/>
                </a:lnTo>
                <a:close/>
              </a:path>
            </a:pathLst>
          </a:custGeom>
        </p:spPr>
      </p:pic>
      <p:pic>
        <p:nvPicPr>
          <p:cNvPr id="6" name="Picture 5"/>
          <p:cNvPicPr>
            <a:picLocks noChangeAspect="1"/>
          </p:cNvPicPr>
          <p:nvPr/>
        </p:nvPicPr>
        <p:blipFill>
          <a:blip r:embed="rId2"/>
          <a:srcRect b="72242"/>
          <a:stretch>
            <a:fillRect/>
          </a:stretch>
        </p:blipFill>
        <p:spPr>
          <a:xfrm>
            <a:off x="0" y="1585777"/>
            <a:ext cx="12191999" cy="1080149"/>
          </a:xfrm>
          <a:custGeom>
            <a:avLst/>
            <a:gdLst>
              <a:gd name="connsiteX0" fmla="*/ 3849636 w 7809297"/>
              <a:gd name="connsiteY0" fmla="*/ 0 h 878844"/>
              <a:gd name="connsiteX1" fmla="*/ 4252784 w 7809297"/>
              <a:gd name="connsiteY1" fmla="*/ 0 h 878844"/>
              <a:gd name="connsiteX2" fmla="*/ 4279429 w 7809297"/>
              <a:gd name="connsiteY2" fmla="*/ 6434 h 878844"/>
              <a:gd name="connsiteX3" fmla="*/ 4329112 w 7809297"/>
              <a:gd name="connsiteY3" fmla="*/ 22856 h 878844"/>
              <a:gd name="connsiteX4" fmla="*/ 4371975 w 7809297"/>
              <a:gd name="connsiteY4" fmla="*/ 51431 h 878844"/>
              <a:gd name="connsiteX5" fmla="*/ 4657725 w 7809297"/>
              <a:gd name="connsiteY5" fmla="*/ 51431 h 878844"/>
              <a:gd name="connsiteX6" fmla="*/ 4700587 w 7809297"/>
              <a:gd name="connsiteY6" fmla="*/ 37144 h 878844"/>
              <a:gd name="connsiteX7" fmla="*/ 4743450 w 7809297"/>
              <a:gd name="connsiteY7" fmla="*/ 8569 h 878844"/>
              <a:gd name="connsiteX8" fmla="*/ 4786312 w 7809297"/>
              <a:gd name="connsiteY8" fmla="*/ 22856 h 878844"/>
              <a:gd name="connsiteX9" fmla="*/ 4800600 w 7809297"/>
              <a:gd name="connsiteY9" fmla="*/ 65719 h 878844"/>
              <a:gd name="connsiteX10" fmla="*/ 4900612 w 7809297"/>
              <a:gd name="connsiteY10" fmla="*/ 65719 h 878844"/>
              <a:gd name="connsiteX11" fmla="*/ 4957762 w 7809297"/>
              <a:gd name="connsiteY11" fmla="*/ 80006 h 878844"/>
              <a:gd name="connsiteX12" fmla="*/ 5014912 w 7809297"/>
              <a:gd name="connsiteY12" fmla="*/ 108581 h 878844"/>
              <a:gd name="connsiteX13" fmla="*/ 5057775 w 7809297"/>
              <a:gd name="connsiteY13" fmla="*/ 80006 h 878844"/>
              <a:gd name="connsiteX14" fmla="*/ 5100637 w 7809297"/>
              <a:gd name="connsiteY14" fmla="*/ 194306 h 878844"/>
              <a:gd name="connsiteX15" fmla="*/ 5129212 w 7809297"/>
              <a:gd name="connsiteY15" fmla="*/ 280031 h 878844"/>
              <a:gd name="connsiteX16" fmla="*/ 5200650 w 7809297"/>
              <a:gd name="connsiteY16" fmla="*/ 208594 h 878844"/>
              <a:gd name="connsiteX17" fmla="*/ 5214937 w 7809297"/>
              <a:gd name="connsiteY17" fmla="*/ 251456 h 878844"/>
              <a:gd name="connsiteX18" fmla="*/ 5272087 w 7809297"/>
              <a:gd name="connsiteY18" fmla="*/ 337181 h 878844"/>
              <a:gd name="connsiteX19" fmla="*/ 5343525 w 7809297"/>
              <a:gd name="connsiteY19" fmla="*/ 265744 h 878844"/>
              <a:gd name="connsiteX20" fmla="*/ 5357812 w 7809297"/>
              <a:gd name="connsiteY20" fmla="*/ 222881 h 878844"/>
              <a:gd name="connsiteX21" fmla="*/ 5414962 w 7809297"/>
              <a:gd name="connsiteY21" fmla="*/ 194306 h 878844"/>
              <a:gd name="connsiteX22" fmla="*/ 5557837 w 7809297"/>
              <a:gd name="connsiteY22" fmla="*/ 208594 h 878844"/>
              <a:gd name="connsiteX23" fmla="*/ 5586412 w 7809297"/>
              <a:gd name="connsiteY23" fmla="*/ 294319 h 878844"/>
              <a:gd name="connsiteX24" fmla="*/ 5614987 w 7809297"/>
              <a:gd name="connsiteY24" fmla="*/ 337181 h 878844"/>
              <a:gd name="connsiteX25" fmla="*/ 5686425 w 7809297"/>
              <a:gd name="connsiteY25" fmla="*/ 422906 h 878844"/>
              <a:gd name="connsiteX26" fmla="*/ 5743575 w 7809297"/>
              <a:gd name="connsiteY26" fmla="*/ 408619 h 878844"/>
              <a:gd name="connsiteX27" fmla="*/ 5843587 w 7809297"/>
              <a:gd name="connsiteY27" fmla="*/ 251456 h 878844"/>
              <a:gd name="connsiteX28" fmla="*/ 5886450 w 7809297"/>
              <a:gd name="connsiteY28" fmla="*/ 222881 h 878844"/>
              <a:gd name="connsiteX29" fmla="*/ 5929312 w 7809297"/>
              <a:gd name="connsiteY29" fmla="*/ 237169 h 878844"/>
              <a:gd name="connsiteX30" fmla="*/ 6000750 w 7809297"/>
              <a:gd name="connsiteY30" fmla="*/ 322894 h 878844"/>
              <a:gd name="connsiteX31" fmla="*/ 6043612 w 7809297"/>
              <a:gd name="connsiteY31" fmla="*/ 408619 h 878844"/>
              <a:gd name="connsiteX32" fmla="*/ 6086475 w 7809297"/>
              <a:gd name="connsiteY32" fmla="*/ 394331 h 878844"/>
              <a:gd name="connsiteX33" fmla="*/ 6100762 w 7809297"/>
              <a:gd name="connsiteY33" fmla="*/ 351469 h 878844"/>
              <a:gd name="connsiteX34" fmla="*/ 6172200 w 7809297"/>
              <a:gd name="connsiteY34" fmla="*/ 422906 h 878844"/>
              <a:gd name="connsiteX35" fmla="*/ 6243637 w 7809297"/>
              <a:gd name="connsiteY35" fmla="*/ 565781 h 878844"/>
              <a:gd name="connsiteX36" fmla="*/ 6272212 w 7809297"/>
              <a:gd name="connsiteY36" fmla="*/ 622931 h 878844"/>
              <a:gd name="connsiteX37" fmla="*/ 6300787 w 7809297"/>
              <a:gd name="connsiteY37" fmla="*/ 665794 h 878844"/>
              <a:gd name="connsiteX38" fmla="*/ 6343650 w 7809297"/>
              <a:gd name="connsiteY38" fmla="*/ 651506 h 878844"/>
              <a:gd name="connsiteX39" fmla="*/ 6357937 w 7809297"/>
              <a:gd name="connsiteY39" fmla="*/ 608644 h 878844"/>
              <a:gd name="connsiteX40" fmla="*/ 6386512 w 7809297"/>
              <a:gd name="connsiteY40" fmla="*/ 565781 h 878844"/>
              <a:gd name="connsiteX41" fmla="*/ 6400800 w 7809297"/>
              <a:gd name="connsiteY41" fmla="*/ 508631 h 878844"/>
              <a:gd name="connsiteX42" fmla="*/ 6429375 w 7809297"/>
              <a:gd name="connsiteY42" fmla="*/ 422906 h 878844"/>
              <a:gd name="connsiteX43" fmla="*/ 6500812 w 7809297"/>
              <a:gd name="connsiteY43" fmla="*/ 551494 h 878844"/>
              <a:gd name="connsiteX44" fmla="*/ 6557962 w 7809297"/>
              <a:gd name="connsiteY44" fmla="*/ 637219 h 878844"/>
              <a:gd name="connsiteX45" fmla="*/ 6600825 w 7809297"/>
              <a:gd name="connsiteY45" fmla="*/ 622931 h 878844"/>
              <a:gd name="connsiteX46" fmla="*/ 6686550 w 7809297"/>
              <a:gd name="connsiteY46" fmla="*/ 508631 h 878844"/>
              <a:gd name="connsiteX47" fmla="*/ 6772275 w 7809297"/>
              <a:gd name="connsiteY47" fmla="*/ 580069 h 878844"/>
              <a:gd name="connsiteX48" fmla="*/ 6815137 w 7809297"/>
              <a:gd name="connsiteY48" fmla="*/ 608644 h 878844"/>
              <a:gd name="connsiteX49" fmla="*/ 6843712 w 7809297"/>
              <a:gd name="connsiteY49" fmla="*/ 651506 h 878844"/>
              <a:gd name="connsiteX50" fmla="*/ 6958012 w 7809297"/>
              <a:gd name="connsiteY50" fmla="*/ 608644 h 878844"/>
              <a:gd name="connsiteX51" fmla="*/ 7172325 w 7809297"/>
              <a:gd name="connsiteY51" fmla="*/ 508631 h 878844"/>
              <a:gd name="connsiteX52" fmla="*/ 7372350 w 7809297"/>
              <a:gd name="connsiteY52" fmla="*/ 580069 h 878844"/>
              <a:gd name="connsiteX53" fmla="*/ 7386637 w 7809297"/>
              <a:gd name="connsiteY53" fmla="*/ 622931 h 878844"/>
              <a:gd name="connsiteX54" fmla="*/ 7415212 w 7809297"/>
              <a:gd name="connsiteY54" fmla="*/ 665794 h 878844"/>
              <a:gd name="connsiteX55" fmla="*/ 7500937 w 7809297"/>
              <a:gd name="connsiteY55" fmla="*/ 722944 h 878844"/>
              <a:gd name="connsiteX56" fmla="*/ 7529512 w 7809297"/>
              <a:gd name="connsiteY56" fmla="*/ 680081 h 878844"/>
              <a:gd name="connsiteX57" fmla="*/ 7572375 w 7809297"/>
              <a:gd name="connsiteY57" fmla="*/ 694369 h 878844"/>
              <a:gd name="connsiteX58" fmla="*/ 7586662 w 7809297"/>
              <a:gd name="connsiteY58" fmla="*/ 737231 h 878844"/>
              <a:gd name="connsiteX59" fmla="*/ 7615237 w 7809297"/>
              <a:gd name="connsiteY59" fmla="*/ 780094 h 878844"/>
              <a:gd name="connsiteX60" fmla="*/ 7658100 w 7809297"/>
              <a:gd name="connsiteY60" fmla="*/ 794381 h 878844"/>
              <a:gd name="connsiteX61" fmla="*/ 7743825 w 7809297"/>
              <a:gd name="connsiteY61" fmla="*/ 751519 h 878844"/>
              <a:gd name="connsiteX62" fmla="*/ 7786687 w 7809297"/>
              <a:gd name="connsiteY62" fmla="*/ 780094 h 878844"/>
              <a:gd name="connsiteX63" fmla="*/ 7800975 w 7809297"/>
              <a:gd name="connsiteY63" fmla="*/ 851531 h 878844"/>
              <a:gd name="connsiteX64" fmla="*/ 7809297 w 7809297"/>
              <a:gd name="connsiteY64" fmla="*/ 876498 h 878844"/>
              <a:gd name="connsiteX65" fmla="*/ 7809297 w 7809297"/>
              <a:gd name="connsiteY65" fmla="*/ 878844 h 878844"/>
              <a:gd name="connsiteX66" fmla="*/ 0 w 7809297"/>
              <a:gd name="connsiteY66" fmla="*/ 751519 h 878844"/>
              <a:gd name="connsiteX67" fmla="*/ 114300 w 7809297"/>
              <a:gd name="connsiteY67" fmla="*/ 594356 h 878844"/>
              <a:gd name="connsiteX68" fmla="*/ 142875 w 7809297"/>
              <a:gd name="connsiteY68" fmla="*/ 551494 h 878844"/>
              <a:gd name="connsiteX69" fmla="*/ 185737 w 7809297"/>
              <a:gd name="connsiteY69" fmla="*/ 508631 h 878844"/>
              <a:gd name="connsiteX70" fmla="*/ 214312 w 7809297"/>
              <a:gd name="connsiteY70" fmla="*/ 465769 h 878844"/>
              <a:gd name="connsiteX71" fmla="*/ 257175 w 7809297"/>
              <a:gd name="connsiteY71" fmla="*/ 437194 h 878844"/>
              <a:gd name="connsiteX72" fmla="*/ 428625 w 7809297"/>
              <a:gd name="connsiteY72" fmla="*/ 294319 h 878844"/>
              <a:gd name="connsiteX73" fmla="*/ 471487 w 7809297"/>
              <a:gd name="connsiteY73" fmla="*/ 265744 h 878844"/>
              <a:gd name="connsiteX74" fmla="*/ 514350 w 7809297"/>
              <a:gd name="connsiteY74" fmla="*/ 237169 h 878844"/>
              <a:gd name="connsiteX75" fmla="*/ 571500 w 7809297"/>
              <a:gd name="connsiteY75" fmla="*/ 194306 h 878844"/>
              <a:gd name="connsiteX76" fmla="*/ 657225 w 7809297"/>
              <a:gd name="connsiteY76" fmla="*/ 137156 h 878844"/>
              <a:gd name="connsiteX77" fmla="*/ 685800 w 7809297"/>
              <a:gd name="connsiteY77" fmla="*/ 94294 h 878844"/>
              <a:gd name="connsiteX78" fmla="*/ 728662 w 7809297"/>
              <a:gd name="connsiteY78" fmla="*/ 80006 h 878844"/>
              <a:gd name="connsiteX79" fmla="*/ 814387 w 7809297"/>
              <a:gd name="connsiteY79" fmla="*/ 37144 h 878844"/>
              <a:gd name="connsiteX80" fmla="*/ 928687 w 7809297"/>
              <a:gd name="connsiteY80" fmla="*/ 65719 h 878844"/>
              <a:gd name="connsiteX81" fmla="*/ 957262 w 7809297"/>
              <a:gd name="connsiteY81" fmla="*/ 108581 h 878844"/>
              <a:gd name="connsiteX82" fmla="*/ 1014412 w 7809297"/>
              <a:gd name="connsiteY82" fmla="*/ 137156 h 878844"/>
              <a:gd name="connsiteX83" fmla="*/ 1071562 w 7809297"/>
              <a:gd name="connsiteY83" fmla="*/ 180019 h 878844"/>
              <a:gd name="connsiteX84" fmla="*/ 1185862 w 7809297"/>
              <a:gd name="connsiteY84" fmla="*/ 251456 h 878844"/>
              <a:gd name="connsiteX85" fmla="*/ 1208400 w 7809297"/>
              <a:gd name="connsiteY85" fmla="*/ 285945 h 878844"/>
              <a:gd name="connsiteX86" fmla="*/ 1217350 w 7809297"/>
              <a:gd name="connsiteY86" fmla="*/ 300532 h 878844"/>
              <a:gd name="connsiteX87" fmla="*/ 1218458 w 7809297"/>
              <a:gd name="connsiteY87" fmla="*/ 302725 h 878844"/>
              <a:gd name="connsiteX88" fmla="*/ 1217708 w 7809297"/>
              <a:gd name="connsiteY88" fmla="*/ 301117 h 878844"/>
              <a:gd name="connsiteX89" fmla="*/ 1217350 w 7809297"/>
              <a:gd name="connsiteY89" fmla="*/ 300532 h 878844"/>
              <a:gd name="connsiteX90" fmla="*/ 1215320 w 7809297"/>
              <a:gd name="connsiteY90" fmla="*/ 296519 h 878844"/>
              <a:gd name="connsiteX91" fmla="*/ 1257300 w 7809297"/>
              <a:gd name="connsiteY91" fmla="*/ 308606 h 878844"/>
              <a:gd name="connsiteX92" fmla="*/ 1328737 w 7809297"/>
              <a:gd name="connsiteY92" fmla="*/ 365756 h 878844"/>
              <a:gd name="connsiteX93" fmla="*/ 1414462 w 7809297"/>
              <a:gd name="connsiteY93" fmla="*/ 422906 h 878844"/>
              <a:gd name="connsiteX94" fmla="*/ 1500187 w 7809297"/>
              <a:gd name="connsiteY94" fmla="*/ 451481 h 878844"/>
              <a:gd name="connsiteX95" fmla="*/ 1571625 w 7809297"/>
              <a:gd name="connsiteY95" fmla="*/ 480056 h 878844"/>
              <a:gd name="connsiteX96" fmla="*/ 1643062 w 7809297"/>
              <a:gd name="connsiteY96" fmla="*/ 494344 h 878844"/>
              <a:gd name="connsiteX97" fmla="*/ 1943100 w 7809297"/>
              <a:gd name="connsiteY97" fmla="*/ 451481 h 878844"/>
              <a:gd name="connsiteX98" fmla="*/ 2100262 w 7809297"/>
              <a:gd name="connsiteY98" fmla="*/ 351469 h 878844"/>
              <a:gd name="connsiteX99" fmla="*/ 2143125 w 7809297"/>
              <a:gd name="connsiteY99" fmla="*/ 308606 h 878844"/>
              <a:gd name="connsiteX100" fmla="*/ 2257425 w 7809297"/>
              <a:gd name="connsiteY100" fmla="*/ 237169 h 878844"/>
              <a:gd name="connsiteX101" fmla="*/ 2314575 w 7809297"/>
              <a:gd name="connsiteY101" fmla="*/ 194306 h 878844"/>
              <a:gd name="connsiteX102" fmla="*/ 2357437 w 7809297"/>
              <a:gd name="connsiteY102" fmla="*/ 165731 h 878844"/>
              <a:gd name="connsiteX103" fmla="*/ 2414587 w 7809297"/>
              <a:gd name="connsiteY103" fmla="*/ 137156 h 878844"/>
              <a:gd name="connsiteX104" fmla="*/ 2500312 w 7809297"/>
              <a:gd name="connsiteY104" fmla="*/ 65719 h 878844"/>
              <a:gd name="connsiteX105" fmla="*/ 2586037 w 7809297"/>
              <a:gd name="connsiteY105" fmla="*/ 37144 h 878844"/>
              <a:gd name="connsiteX106" fmla="*/ 2786062 w 7809297"/>
              <a:gd name="connsiteY106" fmla="*/ 51431 h 878844"/>
              <a:gd name="connsiteX107" fmla="*/ 2928937 w 7809297"/>
              <a:gd name="connsiteY107" fmla="*/ 108581 h 878844"/>
              <a:gd name="connsiteX108" fmla="*/ 2971800 w 7809297"/>
              <a:gd name="connsiteY108" fmla="*/ 137156 h 878844"/>
              <a:gd name="connsiteX109" fmla="*/ 3114675 w 7809297"/>
              <a:gd name="connsiteY109" fmla="*/ 180019 h 878844"/>
              <a:gd name="connsiteX110" fmla="*/ 3543300 w 7809297"/>
              <a:gd name="connsiteY110" fmla="*/ 165731 h 878844"/>
              <a:gd name="connsiteX111" fmla="*/ 3586162 w 7809297"/>
              <a:gd name="connsiteY111" fmla="*/ 151444 h 878844"/>
              <a:gd name="connsiteX112" fmla="*/ 3643312 w 7809297"/>
              <a:gd name="connsiteY112" fmla="*/ 137156 h 878844"/>
              <a:gd name="connsiteX113" fmla="*/ 3729037 w 7809297"/>
              <a:gd name="connsiteY113" fmla="*/ 65719 h 878844"/>
              <a:gd name="connsiteX114" fmla="*/ 3829050 w 7809297"/>
              <a:gd name="connsiteY114" fmla="*/ 8569 h 878844"/>
              <a:gd name="connsiteX115" fmla="*/ 3849636 w 7809297"/>
              <a:gd name="connsiteY115" fmla="*/ 0 h 87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809297" h="878844">
                <a:moveTo>
                  <a:pt x="3849636" y="0"/>
                </a:moveTo>
                <a:lnTo>
                  <a:pt x="4252784" y="0"/>
                </a:lnTo>
                <a:lnTo>
                  <a:pt x="4279429" y="6434"/>
                </a:lnTo>
                <a:cubicBezTo>
                  <a:pt x="4296692" y="11745"/>
                  <a:pt x="4313848" y="17768"/>
                  <a:pt x="4329112" y="22856"/>
                </a:cubicBezTo>
                <a:cubicBezTo>
                  <a:pt x="4343400" y="32381"/>
                  <a:pt x="4356616" y="43752"/>
                  <a:pt x="4371975" y="51431"/>
                </a:cubicBezTo>
                <a:cubicBezTo>
                  <a:pt x="4456049" y="93469"/>
                  <a:pt x="4592205" y="55285"/>
                  <a:pt x="4657725" y="51431"/>
                </a:cubicBezTo>
                <a:cubicBezTo>
                  <a:pt x="4672012" y="46669"/>
                  <a:pt x="4687117" y="43879"/>
                  <a:pt x="4700587" y="37144"/>
                </a:cubicBezTo>
                <a:cubicBezTo>
                  <a:pt x="4715946" y="29465"/>
                  <a:pt x="4726512" y="11392"/>
                  <a:pt x="4743450" y="8569"/>
                </a:cubicBezTo>
                <a:cubicBezTo>
                  <a:pt x="4758305" y="6093"/>
                  <a:pt x="4772025" y="18094"/>
                  <a:pt x="4786312" y="22856"/>
                </a:cubicBezTo>
                <a:cubicBezTo>
                  <a:pt x="4791075" y="37144"/>
                  <a:pt x="4789951" y="55070"/>
                  <a:pt x="4800600" y="65719"/>
                </a:cubicBezTo>
                <a:cubicBezTo>
                  <a:pt x="4829295" y="94414"/>
                  <a:pt x="4871612" y="72969"/>
                  <a:pt x="4900612" y="65719"/>
                </a:cubicBezTo>
                <a:cubicBezTo>
                  <a:pt x="4919662" y="70481"/>
                  <a:pt x="4939376" y="73111"/>
                  <a:pt x="4957762" y="80006"/>
                </a:cubicBezTo>
                <a:cubicBezTo>
                  <a:pt x="4977704" y="87484"/>
                  <a:pt x="4993613" y="108581"/>
                  <a:pt x="5014912" y="108581"/>
                </a:cubicBezTo>
                <a:cubicBezTo>
                  <a:pt x="5032084" y="108581"/>
                  <a:pt x="5043487" y="89531"/>
                  <a:pt x="5057775" y="80006"/>
                </a:cubicBezTo>
                <a:cubicBezTo>
                  <a:pt x="5107503" y="154599"/>
                  <a:pt x="5072117" y="89733"/>
                  <a:pt x="5100637" y="194306"/>
                </a:cubicBezTo>
                <a:cubicBezTo>
                  <a:pt x="5108562" y="223365"/>
                  <a:pt x="5129212" y="280031"/>
                  <a:pt x="5129212" y="280031"/>
                </a:cubicBezTo>
                <a:cubicBezTo>
                  <a:pt x="5137377" y="267784"/>
                  <a:pt x="5173435" y="201791"/>
                  <a:pt x="5200650" y="208594"/>
                </a:cubicBezTo>
                <a:cubicBezTo>
                  <a:pt x="5215261" y="212246"/>
                  <a:pt x="5207623" y="238291"/>
                  <a:pt x="5214937" y="251456"/>
                </a:cubicBezTo>
                <a:cubicBezTo>
                  <a:pt x="5231615" y="281477"/>
                  <a:pt x="5272087" y="337181"/>
                  <a:pt x="5272087" y="337181"/>
                </a:cubicBezTo>
                <a:cubicBezTo>
                  <a:pt x="5314949" y="308607"/>
                  <a:pt x="5319713" y="313368"/>
                  <a:pt x="5343525" y="265744"/>
                </a:cubicBezTo>
                <a:cubicBezTo>
                  <a:pt x="5350260" y="252273"/>
                  <a:pt x="5347163" y="233530"/>
                  <a:pt x="5357812" y="222881"/>
                </a:cubicBezTo>
                <a:cubicBezTo>
                  <a:pt x="5372872" y="207821"/>
                  <a:pt x="5395912" y="203831"/>
                  <a:pt x="5414962" y="194306"/>
                </a:cubicBezTo>
                <a:lnTo>
                  <a:pt x="5557837" y="208594"/>
                </a:lnTo>
                <a:cubicBezTo>
                  <a:pt x="5583855" y="223771"/>
                  <a:pt x="5569704" y="269257"/>
                  <a:pt x="5586412" y="294319"/>
                </a:cubicBezTo>
                <a:cubicBezTo>
                  <a:pt x="5595937" y="308606"/>
                  <a:pt x="5603994" y="323990"/>
                  <a:pt x="5614987" y="337181"/>
                </a:cubicBezTo>
                <a:cubicBezTo>
                  <a:pt x="5706661" y="447190"/>
                  <a:pt x="5615479" y="316489"/>
                  <a:pt x="5686425" y="422906"/>
                </a:cubicBezTo>
                <a:cubicBezTo>
                  <a:pt x="5705475" y="418144"/>
                  <a:pt x="5728797" y="421550"/>
                  <a:pt x="5743575" y="408619"/>
                </a:cubicBezTo>
                <a:cubicBezTo>
                  <a:pt x="5788991" y="368880"/>
                  <a:pt x="5805000" y="296474"/>
                  <a:pt x="5843587" y="251456"/>
                </a:cubicBezTo>
                <a:cubicBezTo>
                  <a:pt x="5854762" y="238418"/>
                  <a:pt x="5872162" y="232406"/>
                  <a:pt x="5886450" y="222881"/>
                </a:cubicBezTo>
                <a:cubicBezTo>
                  <a:pt x="5900737" y="227644"/>
                  <a:pt x="5918663" y="226520"/>
                  <a:pt x="5929312" y="237169"/>
                </a:cubicBezTo>
                <a:cubicBezTo>
                  <a:pt x="6074321" y="382180"/>
                  <a:pt x="5852484" y="224051"/>
                  <a:pt x="6000750" y="322894"/>
                </a:cubicBezTo>
                <a:cubicBezTo>
                  <a:pt x="6006765" y="340938"/>
                  <a:pt x="6022307" y="400097"/>
                  <a:pt x="6043612" y="408619"/>
                </a:cubicBezTo>
                <a:cubicBezTo>
                  <a:pt x="6057595" y="414212"/>
                  <a:pt x="6072187" y="399094"/>
                  <a:pt x="6086475" y="394331"/>
                </a:cubicBezTo>
                <a:cubicBezTo>
                  <a:pt x="6091237" y="380044"/>
                  <a:pt x="6086151" y="355121"/>
                  <a:pt x="6100762" y="351469"/>
                </a:cubicBezTo>
                <a:cubicBezTo>
                  <a:pt x="6126593" y="345012"/>
                  <a:pt x="6165419" y="410313"/>
                  <a:pt x="6172200" y="422906"/>
                </a:cubicBezTo>
                <a:cubicBezTo>
                  <a:pt x="6197444" y="469788"/>
                  <a:pt x="6219825" y="518156"/>
                  <a:pt x="6243637" y="565781"/>
                </a:cubicBezTo>
                <a:cubicBezTo>
                  <a:pt x="6253162" y="584831"/>
                  <a:pt x="6260398" y="605209"/>
                  <a:pt x="6272212" y="622931"/>
                </a:cubicBezTo>
                <a:lnTo>
                  <a:pt x="6300787" y="665794"/>
                </a:lnTo>
                <a:cubicBezTo>
                  <a:pt x="6315075" y="661031"/>
                  <a:pt x="6333001" y="662155"/>
                  <a:pt x="6343650" y="651506"/>
                </a:cubicBezTo>
                <a:cubicBezTo>
                  <a:pt x="6354299" y="640857"/>
                  <a:pt x="6351202" y="622114"/>
                  <a:pt x="6357937" y="608644"/>
                </a:cubicBezTo>
                <a:cubicBezTo>
                  <a:pt x="6365616" y="593285"/>
                  <a:pt x="6376987" y="580069"/>
                  <a:pt x="6386512" y="565781"/>
                </a:cubicBezTo>
                <a:cubicBezTo>
                  <a:pt x="6391275" y="546731"/>
                  <a:pt x="6395157" y="527439"/>
                  <a:pt x="6400800" y="508631"/>
                </a:cubicBezTo>
                <a:cubicBezTo>
                  <a:pt x="6409455" y="479781"/>
                  <a:pt x="6429375" y="422906"/>
                  <a:pt x="6429375" y="422906"/>
                </a:cubicBezTo>
                <a:cubicBezTo>
                  <a:pt x="6533949" y="562340"/>
                  <a:pt x="6413500" y="391421"/>
                  <a:pt x="6500812" y="551494"/>
                </a:cubicBezTo>
                <a:cubicBezTo>
                  <a:pt x="6517257" y="581643"/>
                  <a:pt x="6557962" y="637219"/>
                  <a:pt x="6557962" y="637219"/>
                </a:cubicBezTo>
                <a:cubicBezTo>
                  <a:pt x="6572250" y="632456"/>
                  <a:pt x="6590176" y="633580"/>
                  <a:pt x="6600825" y="622931"/>
                </a:cubicBezTo>
                <a:cubicBezTo>
                  <a:pt x="6634501" y="589255"/>
                  <a:pt x="6686550" y="508631"/>
                  <a:pt x="6686550" y="508631"/>
                </a:cubicBezTo>
                <a:cubicBezTo>
                  <a:pt x="6792967" y="579577"/>
                  <a:pt x="6662266" y="488395"/>
                  <a:pt x="6772275" y="580069"/>
                </a:cubicBezTo>
                <a:cubicBezTo>
                  <a:pt x="6785466" y="591062"/>
                  <a:pt x="6800850" y="599119"/>
                  <a:pt x="6815137" y="608644"/>
                </a:cubicBezTo>
                <a:cubicBezTo>
                  <a:pt x="6824662" y="622931"/>
                  <a:pt x="6827201" y="646789"/>
                  <a:pt x="6843712" y="651506"/>
                </a:cubicBezTo>
                <a:cubicBezTo>
                  <a:pt x="6886968" y="663865"/>
                  <a:pt x="6926778" y="629467"/>
                  <a:pt x="6958012" y="608644"/>
                </a:cubicBezTo>
                <a:cubicBezTo>
                  <a:pt x="7044341" y="479150"/>
                  <a:pt x="6980960" y="526028"/>
                  <a:pt x="7172325" y="508631"/>
                </a:cubicBezTo>
                <a:cubicBezTo>
                  <a:pt x="7304845" y="530718"/>
                  <a:pt x="7328195" y="491758"/>
                  <a:pt x="7372350" y="580069"/>
                </a:cubicBezTo>
                <a:cubicBezTo>
                  <a:pt x="7379085" y="593539"/>
                  <a:pt x="7379902" y="609461"/>
                  <a:pt x="7386637" y="622931"/>
                </a:cubicBezTo>
                <a:cubicBezTo>
                  <a:pt x="7394316" y="638290"/>
                  <a:pt x="7402289" y="654486"/>
                  <a:pt x="7415212" y="665794"/>
                </a:cubicBezTo>
                <a:cubicBezTo>
                  <a:pt x="7441058" y="688409"/>
                  <a:pt x="7500937" y="722944"/>
                  <a:pt x="7500937" y="722944"/>
                </a:cubicBezTo>
                <a:cubicBezTo>
                  <a:pt x="7510462" y="708656"/>
                  <a:pt x="7513569" y="686458"/>
                  <a:pt x="7529512" y="680081"/>
                </a:cubicBezTo>
                <a:cubicBezTo>
                  <a:pt x="7543495" y="674488"/>
                  <a:pt x="7561726" y="683720"/>
                  <a:pt x="7572375" y="694369"/>
                </a:cubicBezTo>
                <a:cubicBezTo>
                  <a:pt x="7583024" y="705018"/>
                  <a:pt x="7579927" y="723761"/>
                  <a:pt x="7586662" y="737231"/>
                </a:cubicBezTo>
                <a:cubicBezTo>
                  <a:pt x="7594341" y="752590"/>
                  <a:pt x="7601828" y="769367"/>
                  <a:pt x="7615237" y="780094"/>
                </a:cubicBezTo>
                <a:cubicBezTo>
                  <a:pt x="7626997" y="789502"/>
                  <a:pt x="7643812" y="789619"/>
                  <a:pt x="7658100" y="794381"/>
                </a:cubicBezTo>
                <a:cubicBezTo>
                  <a:pt x="7673028" y="784429"/>
                  <a:pt x="7720162" y="747575"/>
                  <a:pt x="7743825" y="751519"/>
                </a:cubicBezTo>
                <a:cubicBezTo>
                  <a:pt x="7760763" y="754342"/>
                  <a:pt x="7772400" y="770569"/>
                  <a:pt x="7786687" y="780094"/>
                </a:cubicBezTo>
                <a:cubicBezTo>
                  <a:pt x="7791450" y="803906"/>
                  <a:pt x="7795085" y="827972"/>
                  <a:pt x="7800975" y="851531"/>
                </a:cubicBezTo>
                <a:lnTo>
                  <a:pt x="7809297" y="876498"/>
                </a:lnTo>
                <a:lnTo>
                  <a:pt x="7809297" y="878844"/>
                </a:lnTo>
                <a:lnTo>
                  <a:pt x="0" y="751519"/>
                </a:lnTo>
                <a:cubicBezTo>
                  <a:pt x="78605" y="653262"/>
                  <a:pt x="40233" y="705457"/>
                  <a:pt x="114300" y="594356"/>
                </a:cubicBezTo>
                <a:cubicBezTo>
                  <a:pt x="123825" y="580069"/>
                  <a:pt x="130733" y="563636"/>
                  <a:pt x="142875" y="551494"/>
                </a:cubicBezTo>
                <a:cubicBezTo>
                  <a:pt x="157162" y="537206"/>
                  <a:pt x="172802" y="524153"/>
                  <a:pt x="185737" y="508631"/>
                </a:cubicBezTo>
                <a:cubicBezTo>
                  <a:pt x="196730" y="495440"/>
                  <a:pt x="202170" y="477911"/>
                  <a:pt x="214312" y="465769"/>
                </a:cubicBezTo>
                <a:cubicBezTo>
                  <a:pt x="226454" y="453627"/>
                  <a:pt x="244341" y="448602"/>
                  <a:pt x="257175" y="437194"/>
                </a:cubicBezTo>
                <a:cubicBezTo>
                  <a:pt x="422193" y="290511"/>
                  <a:pt x="262527" y="405051"/>
                  <a:pt x="428625" y="294319"/>
                </a:cubicBezTo>
                <a:lnTo>
                  <a:pt x="471487" y="265744"/>
                </a:lnTo>
                <a:cubicBezTo>
                  <a:pt x="485775" y="256219"/>
                  <a:pt x="500613" y="247472"/>
                  <a:pt x="514350" y="237169"/>
                </a:cubicBezTo>
                <a:cubicBezTo>
                  <a:pt x="533400" y="222881"/>
                  <a:pt x="551992" y="207962"/>
                  <a:pt x="571500" y="194306"/>
                </a:cubicBezTo>
                <a:cubicBezTo>
                  <a:pt x="599635" y="174612"/>
                  <a:pt x="657225" y="137156"/>
                  <a:pt x="657225" y="137156"/>
                </a:cubicBezTo>
                <a:cubicBezTo>
                  <a:pt x="666750" y="122869"/>
                  <a:pt x="672392" y="105021"/>
                  <a:pt x="685800" y="94294"/>
                </a:cubicBezTo>
                <a:cubicBezTo>
                  <a:pt x="697560" y="84886"/>
                  <a:pt x="715192" y="86741"/>
                  <a:pt x="728662" y="80006"/>
                </a:cubicBezTo>
                <a:cubicBezTo>
                  <a:pt x="839441" y="24616"/>
                  <a:pt x="706660" y="73052"/>
                  <a:pt x="814387" y="37144"/>
                </a:cubicBezTo>
                <a:cubicBezTo>
                  <a:pt x="817948" y="37856"/>
                  <a:pt x="914040" y="54002"/>
                  <a:pt x="928687" y="65719"/>
                </a:cubicBezTo>
                <a:cubicBezTo>
                  <a:pt x="942095" y="76446"/>
                  <a:pt x="944071" y="97588"/>
                  <a:pt x="957262" y="108581"/>
                </a:cubicBezTo>
                <a:cubicBezTo>
                  <a:pt x="973624" y="122216"/>
                  <a:pt x="996351" y="125868"/>
                  <a:pt x="1014412" y="137156"/>
                </a:cubicBezTo>
                <a:cubicBezTo>
                  <a:pt x="1034605" y="149777"/>
                  <a:pt x="1051749" y="166810"/>
                  <a:pt x="1071562" y="180019"/>
                </a:cubicBezTo>
                <a:cubicBezTo>
                  <a:pt x="1108945" y="204941"/>
                  <a:pt x="1185862" y="251456"/>
                  <a:pt x="1185862" y="251456"/>
                </a:cubicBezTo>
                <a:cubicBezTo>
                  <a:pt x="1196099" y="266811"/>
                  <a:pt x="1203352" y="277988"/>
                  <a:pt x="1208400" y="285945"/>
                </a:cubicBezTo>
                <a:lnTo>
                  <a:pt x="1217350" y="300532"/>
                </a:lnTo>
                <a:lnTo>
                  <a:pt x="1218458" y="302725"/>
                </a:lnTo>
                <a:cubicBezTo>
                  <a:pt x="1219116" y="303811"/>
                  <a:pt x="1219125" y="303595"/>
                  <a:pt x="1217708" y="301117"/>
                </a:cubicBezTo>
                <a:lnTo>
                  <a:pt x="1217350" y="300532"/>
                </a:lnTo>
                <a:lnTo>
                  <a:pt x="1215320" y="296519"/>
                </a:lnTo>
                <a:cubicBezTo>
                  <a:pt x="1210619" y="285593"/>
                  <a:pt x="1208006" y="269171"/>
                  <a:pt x="1257300" y="308606"/>
                </a:cubicBezTo>
                <a:cubicBezTo>
                  <a:pt x="1349624" y="382464"/>
                  <a:pt x="1221001" y="329845"/>
                  <a:pt x="1328737" y="365756"/>
                </a:cubicBezTo>
                <a:cubicBezTo>
                  <a:pt x="1357312" y="384806"/>
                  <a:pt x="1381881" y="412046"/>
                  <a:pt x="1414462" y="422906"/>
                </a:cubicBezTo>
                <a:cubicBezTo>
                  <a:pt x="1443037" y="432431"/>
                  <a:pt x="1472221" y="440295"/>
                  <a:pt x="1500187" y="451481"/>
                </a:cubicBezTo>
                <a:cubicBezTo>
                  <a:pt x="1524000" y="461006"/>
                  <a:pt x="1547060" y="472686"/>
                  <a:pt x="1571625" y="480056"/>
                </a:cubicBezTo>
                <a:cubicBezTo>
                  <a:pt x="1594885" y="487034"/>
                  <a:pt x="1619250" y="489581"/>
                  <a:pt x="1643062" y="494344"/>
                </a:cubicBezTo>
                <a:cubicBezTo>
                  <a:pt x="1757530" y="486167"/>
                  <a:pt x="1841130" y="493968"/>
                  <a:pt x="1943100" y="451481"/>
                </a:cubicBezTo>
                <a:cubicBezTo>
                  <a:pt x="1961993" y="443609"/>
                  <a:pt x="2092832" y="358899"/>
                  <a:pt x="2100262" y="351469"/>
                </a:cubicBezTo>
                <a:cubicBezTo>
                  <a:pt x="2114550" y="337181"/>
                  <a:pt x="2127603" y="321541"/>
                  <a:pt x="2143125" y="308606"/>
                </a:cubicBezTo>
                <a:cubicBezTo>
                  <a:pt x="2164442" y="290842"/>
                  <a:pt x="2243474" y="246470"/>
                  <a:pt x="2257425" y="237169"/>
                </a:cubicBezTo>
                <a:cubicBezTo>
                  <a:pt x="2277238" y="223960"/>
                  <a:pt x="2295198" y="208147"/>
                  <a:pt x="2314575" y="194306"/>
                </a:cubicBezTo>
                <a:cubicBezTo>
                  <a:pt x="2328548" y="184325"/>
                  <a:pt x="2342528" y="174250"/>
                  <a:pt x="2357437" y="165731"/>
                </a:cubicBezTo>
                <a:cubicBezTo>
                  <a:pt x="2375929" y="155164"/>
                  <a:pt x="2397256" y="149535"/>
                  <a:pt x="2414587" y="137156"/>
                </a:cubicBezTo>
                <a:cubicBezTo>
                  <a:pt x="2470001" y="97575"/>
                  <a:pt x="2440291" y="92395"/>
                  <a:pt x="2500312" y="65719"/>
                </a:cubicBezTo>
                <a:cubicBezTo>
                  <a:pt x="2527837" y="53486"/>
                  <a:pt x="2586037" y="37144"/>
                  <a:pt x="2586037" y="37144"/>
                </a:cubicBezTo>
                <a:cubicBezTo>
                  <a:pt x="2652712" y="41906"/>
                  <a:pt x="2719957" y="41515"/>
                  <a:pt x="2786062" y="51431"/>
                </a:cubicBezTo>
                <a:cubicBezTo>
                  <a:pt x="2825754" y="57385"/>
                  <a:pt x="2891684" y="87294"/>
                  <a:pt x="2928937" y="108581"/>
                </a:cubicBezTo>
                <a:cubicBezTo>
                  <a:pt x="2943846" y="117100"/>
                  <a:pt x="2956108" y="130182"/>
                  <a:pt x="2971800" y="137156"/>
                </a:cubicBezTo>
                <a:cubicBezTo>
                  <a:pt x="3016521" y="157032"/>
                  <a:pt x="3067180" y="168145"/>
                  <a:pt x="3114675" y="180019"/>
                </a:cubicBezTo>
                <a:cubicBezTo>
                  <a:pt x="3257550" y="175256"/>
                  <a:pt x="3400607" y="174379"/>
                  <a:pt x="3543300" y="165731"/>
                </a:cubicBezTo>
                <a:cubicBezTo>
                  <a:pt x="3558333" y="164820"/>
                  <a:pt x="3571681" y="155581"/>
                  <a:pt x="3586162" y="151444"/>
                </a:cubicBezTo>
                <a:cubicBezTo>
                  <a:pt x="3605043" y="146049"/>
                  <a:pt x="3624262" y="141919"/>
                  <a:pt x="3643312" y="137156"/>
                </a:cubicBezTo>
                <a:cubicBezTo>
                  <a:pt x="3749733" y="66209"/>
                  <a:pt x="3619027" y="157393"/>
                  <a:pt x="3729037" y="65719"/>
                </a:cubicBezTo>
                <a:cubicBezTo>
                  <a:pt x="3754358" y="44618"/>
                  <a:pt x="3800280" y="20899"/>
                  <a:pt x="3829050" y="8569"/>
                </a:cubicBezTo>
                <a:lnTo>
                  <a:pt x="3849636" y="0"/>
                </a:lnTo>
                <a:close/>
              </a:path>
            </a:pathLst>
          </a:custGeom>
        </p:spPr>
      </p:pic>
    </p:spTree>
    <p:extLst>
      <p:ext uri="{BB962C8B-B14F-4D97-AF65-F5344CB8AC3E}">
        <p14:creationId xmlns:p14="http://schemas.microsoft.com/office/powerpoint/2010/main" val="3071632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830997"/>
            <a:ext cx="12080384"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đối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thoại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R</a:t>
            </a:r>
            <a:r>
              <a:rPr lang="vi-VN" sz="2400" dirty="0">
                <a:solidFill>
                  <a:srgbClr val="FF0000"/>
                </a:solidFill>
                <a:latin typeface="Times New Roman" panose="02020603050405020304" pitchFamily="18" charset="0"/>
                <a:ea typeface="Times New Roman" panose="02020603050405020304" pitchFamily="18" charset="0"/>
              </a:rPr>
              <a:t>ô-mê-ô</a:t>
            </a:r>
            <a:r>
              <a:rPr lang="en-US" sz="2400" dirty="0">
                <a:solidFill>
                  <a:srgbClr val="FF0000"/>
                </a:solidFill>
                <a:latin typeface="Times New Roman" panose="02020603050405020304" pitchFamily="18" charset="0"/>
                <a:ea typeface="Times New Roman" panose="02020603050405020304" pitchFamily="18" charset="0"/>
              </a:rPr>
              <a:t> (7, </a:t>
            </a:r>
            <a:r>
              <a:rPr lang="en-US" sz="2400" dirty="0" smtClean="0">
                <a:solidFill>
                  <a:srgbClr val="FF0000"/>
                </a:solidFill>
                <a:latin typeface="Times New Roman" panose="02020603050405020304" pitchFamily="18" charset="0"/>
                <a:ea typeface="Times New Roman" panose="02020603050405020304" pitchFamily="18" charset="0"/>
              </a:rPr>
              <a:t>9,11</a:t>
            </a:r>
            <a:r>
              <a:rPr lang="en-US" sz="2400" dirty="0">
                <a:solidFill>
                  <a:srgbClr val="FF0000"/>
                </a:solidFill>
                <a:latin typeface="Times New Roman" panose="02020603050405020304" pitchFamily="18" charset="0"/>
                <a:ea typeface="Times New Roman" panose="02020603050405020304" pitchFamily="18" charset="0"/>
              </a:rPr>
              <a:t>, 13, 15)</a:t>
            </a:r>
            <a:endParaRPr lang="en-US" sz="2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64889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36797" y="-747463"/>
            <a:ext cx="8136904" cy="1960833"/>
          </a:xfrm>
          <a:prstGeom prst="rect">
            <a:avLst/>
          </a:prstGeom>
        </p:spPr>
      </p:pic>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1524000" y="5008433"/>
            <a:ext cx="9144000" cy="1849568"/>
          </a:xfrm>
          <a:prstGeom prst="rect">
            <a:avLst/>
          </a:prstGeom>
        </p:spPr>
      </p:pic>
      <p:grpSp>
        <p:nvGrpSpPr>
          <p:cNvPr id="14" name="组合 13">
            <a:extLst>
              <a:ext uri="{FF2B5EF4-FFF2-40B4-BE49-F238E27FC236}">
                <a16:creationId xmlns:a16="http://schemas.microsoft.com/office/drawing/2014/main" id="{2F7035EB-A504-48EE-AF08-67175FE90406}"/>
              </a:ext>
            </a:extLst>
          </p:cNvPr>
          <p:cNvGrpSpPr/>
          <p:nvPr/>
        </p:nvGrpSpPr>
        <p:grpSpPr>
          <a:xfrm>
            <a:off x="1838195" y="1163745"/>
            <a:ext cx="1662719" cy="1362191"/>
            <a:chOff x="2485459" y="1975436"/>
            <a:chExt cx="1772914" cy="1393004"/>
          </a:xfrm>
        </p:grpSpPr>
        <p:pic>
          <p:nvPicPr>
            <p:cNvPr id="15" name="图片 14">
              <a:extLst>
                <a:ext uri="{FF2B5EF4-FFF2-40B4-BE49-F238E27FC236}">
                  <a16:creationId xmlns:a16="http://schemas.microsoft.com/office/drawing/2014/main" id="{8A6CA58F-650D-42E3-B50C-4D4A3BBAAA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85459" y="1975436"/>
              <a:ext cx="1772914" cy="1393004"/>
            </a:xfrm>
            <a:prstGeom prst="rect">
              <a:avLst/>
            </a:prstGeom>
          </p:spPr>
        </p:pic>
        <p:pic>
          <p:nvPicPr>
            <p:cNvPr id="16" name="图片 15">
              <a:extLst>
                <a:ext uri="{FF2B5EF4-FFF2-40B4-BE49-F238E27FC236}">
                  <a16:creationId xmlns:a16="http://schemas.microsoft.com/office/drawing/2014/main" id="{88733343-7AAC-4C6B-8CAF-191695F9640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74444" y="2576026"/>
              <a:ext cx="341348" cy="792414"/>
            </a:xfrm>
            <a:prstGeom prst="rect">
              <a:avLst/>
            </a:prstGeom>
          </p:spPr>
        </p:pic>
        <p:pic>
          <p:nvPicPr>
            <p:cNvPr id="18" name="图片 17">
              <a:extLst>
                <a:ext uri="{FF2B5EF4-FFF2-40B4-BE49-F238E27FC236}">
                  <a16:creationId xmlns:a16="http://schemas.microsoft.com/office/drawing/2014/main" id="{C04C2A23-BEA4-4264-BF0B-339340C877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69695" y="2331298"/>
              <a:ext cx="596041" cy="841269"/>
            </a:xfrm>
            <a:prstGeom prst="rect">
              <a:avLst/>
            </a:prstGeom>
          </p:spPr>
        </p:pic>
      </p:grpSp>
      <p:grpSp>
        <p:nvGrpSpPr>
          <p:cNvPr id="19" name="组合 18">
            <a:extLst>
              <a:ext uri="{FF2B5EF4-FFF2-40B4-BE49-F238E27FC236}">
                <a16:creationId xmlns:a16="http://schemas.microsoft.com/office/drawing/2014/main" id="{6CA77372-C904-4B86-BB97-CE8409F4E857}"/>
              </a:ext>
            </a:extLst>
          </p:cNvPr>
          <p:cNvGrpSpPr/>
          <p:nvPr/>
        </p:nvGrpSpPr>
        <p:grpSpPr>
          <a:xfrm>
            <a:off x="5182116" y="917137"/>
            <a:ext cx="1591197" cy="1369350"/>
            <a:chOff x="5056546" y="1975436"/>
            <a:chExt cx="1772914" cy="1393004"/>
          </a:xfrm>
        </p:grpSpPr>
        <p:pic>
          <p:nvPicPr>
            <p:cNvPr id="20" name="图片 19">
              <a:extLst>
                <a:ext uri="{FF2B5EF4-FFF2-40B4-BE49-F238E27FC236}">
                  <a16:creationId xmlns:a16="http://schemas.microsoft.com/office/drawing/2014/main" id="{0E6BFE63-F3C8-4133-B18B-024247ED17A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56546" y="1975436"/>
              <a:ext cx="1772914" cy="1393004"/>
            </a:xfrm>
            <a:prstGeom prst="rect">
              <a:avLst/>
            </a:prstGeom>
          </p:spPr>
        </p:pic>
        <p:pic>
          <p:nvPicPr>
            <p:cNvPr id="21" name="图片 20">
              <a:extLst>
                <a:ext uri="{FF2B5EF4-FFF2-40B4-BE49-F238E27FC236}">
                  <a16:creationId xmlns:a16="http://schemas.microsoft.com/office/drawing/2014/main" id="{9290F9D7-E8D2-432D-9C15-0EA125D5BC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69550" y="2383789"/>
              <a:ext cx="455161" cy="736288"/>
            </a:xfrm>
            <a:prstGeom prst="rect">
              <a:avLst/>
            </a:prstGeom>
          </p:spPr>
        </p:pic>
        <p:pic>
          <p:nvPicPr>
            <p:cNvPr id="22" name="图片 21">
              <a:extLst>
                <a:ext uri="{FF2B5EF4-FFF2-40B4-BE49-F238E27FC236}">
                  <a16:creationId xmlns:a16="http://schemas.microsoft.com/office/drawing/2014/main" id="{044BA694-63F0-4FD1-AF7C-B8BA69034B7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42409" y="2576026"/>
              <a:ext cx="469353" cy="792414"/>
            </a:xfrm>
            <a:prstGeom prst="rect">
              <a:avLst/>
            </a:prstGeom>
          </p:spPr>
        </p:pic>
      </p:grpSp>
      <p:grpSp>
        <p:nvGrpSpPr>
          <p:cNvPr id="23" name="组合 22">
            <a:extLst>
              <a:ext uri="{FF2B5EF4-FFF2-40B4-BE49-F238E27FC236}">
                <a16:creationId xmlns:a16="http://schemas.microsoft.com/office/drawing/2014/main" id="{F0308CEC-B242-473C-8D49-F97924FAE470}"/>
              </a:ext>
            </a:extLst>
          </p:cNvPr>
          <p:cNvGrpSpPr/>
          <p:nvPr/>
        </p:nvGrpSpPr>
        <p:grpSpPr>
          <a:xfrm>
            <a:off x="8399529" y="706148"/>
            <a:ext cx="1525148" cy="1194170"/>
            <a:chOff x="7591354" y="2055431"/>
            <a:chExt cx="1772914" cy="1393004"/>
          </a:xfrm>
        </p:grpSpPr>
        <p:pic>
          <p:nvPicPr>
            <p:cNvPr id="28" name="图片 27">
              <a:extLst>
                <a:ext uri="{FF2B5EF4-FFF2-40B4-BE49-F238E27FC236}">
                  <a16:creationId xmlns:a16="http://schemas.microsoft.com/office/drawing/2014/main" id="{A1A53FCE-0189-487C-8328-1378DD39296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1354" y="2055431"/>
              <a:ext cx="1772914" cy="1393004"/>
            </a:xfrm>
            <a:prstGeom prst="rect">
              <a:avLst/>
            </a:prstGeom>
          </p:spPr>
        </p:pic>
        <p:pic>
          <p:nvPicPr>
            <p:cNvPr id="33" name="图片 32">
              <a:extLst>
                <a:ext uri="{FF2B5EF4-FFF2-40B4-BE49-F238E27FC236}">
                  <a16:creationId xmlns:a16="http://schemas.microsoft.com/office/drawing/2014/main" id="{D248B0FC-51D8-44B1-8804-30E0D287D5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37082" y="2383789"/>
              <a:ext cx="560164" cy="826471"/>
            </a:xfrm>
            <a:prstGeom prst="rect">
              <a:avLst/>
            </a:prstGeom>
          </p:spPr>
        </p:pic>
        <p:pic>
          <p:nvPicPr>
            <p:cNvPr id="34" name="图片 33">
              <a:extLst>
                <a:ext uri="{FF2B5EF4-FFF2-40B4-BE49-F238E27FC236}">
                  <a16:creationId xmlns:a16="http://schemas.microsoft.com/office/drawing/2014/main" id="{8EC2E966-D07B-43B0-933F-428270D57A1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700364" y="2582875"/>
              <a:ext cx="560786" cy="865560"/>
            </a:xfrm>
            <a:prstGeom prst="rect">
              <a:avLst/>
            </a:prstGeom>
          </p:spPr>
        </p:pic>
      </p:grpSp>
      <p:sp>
        <p:nvSpPr>
          <p:cNvPr id="37" name="文本框 18">
            <a:extLst>
              <a:ext uri="{FF2B5EF4-FFF2-40B4-BE49-F238E27FC236}">
                <a16:creationId xmlns:a16="http://schemas.microsoft.com/office/drawing/2014/main" id="{17A7FC47-042D-4AA3-807D-AAA2AB88BD9A}"/>
              </a:ext>
            </a:extLst>
          </p:cNvPr>
          <p:cNvSpPr txBox="1">
            <a:spLocks noChangeArrowheads="1"/>
          </p:cNvSpPr>
          <p:nvPr/>
        </p:nvSpPr>
        <p:spPr bwMode="auto">
          <a:xfrm>
            <a:off x="1571592" y="2751829"/>
            <a:ext cx="3273207" cy="3970318"/>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1. Hãy chỉ rõ và phân tích ý nghĩa của những lời đối thoại của nhân vật Rô-mê-ô? Chàng đã có hành động gì?Từ đó hãy nhận xét về tâm trạng và tính cách của nhân vật Rô-mê-ô</a:t>
            </a:r>
            <a:r>
              <a:rPr lang="en-US" altLang="zh-CN" dirty="0">
                <a:solidFill>
                  <a:prstClr val="black">
                    <a:lumMod val="85000"/>
                    <a:lumOff val="15000"/>
                  </a:prstClr>
                </a:solidFill>
                <a:latin typeface="Times New Roman" pitchFamily="18" charset="0"/>
                <a:ea typeface="+mn-ea"/>
                <a:cs typeface="Times New Roman" pitchFamily="18" charset="0"/>
                <a:sym typeface="+mn-lt"/>
              </a:rPr>
              <a:t>?</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sp>
        <p:nvSpPr>
          <p:cNvPr id="40" name="文本框 18">
            <a:extLst>
              <a:ext uri="{FF2B5EF4-FFF2-40B4-BE49-F238E27FC236}">
                <a16:creationId xmlns:a16="http://schemas.microsoft.com/office/drawing/2014/main" id="{6FDA902B-D0C6-4E3E-9A8A-8666D185AEBD}"/>
              </a:ext>
            </a:extLst>
          </p:cNvPr>
          <p:cNvSpPr txBox="1">
            <a:spLocks noChangeArrowheads="1"/>
          </p:cNvSpPr>
          <p:nvPr/>
        </p:nvSpPr>
        <p:spPr bwMode="auto">
          <a:xfrm>
            <a:off x="4977322" y="2391673"/>
            <a:ext cx="2644548" cy="397031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2. Hãy chỉ rõ và phân tích ý nghĩa của những lời đối thoại của Giu-li-ét? Từ đó nhận xét về tâm trạng và tính cách của nhân vật Giu-li-ét</a:t>
            </a:r>
            <a:r>
              <a:rPr lang="en-US" altLang="zh-CN" dirty="0">
                <a:solidFill>
                  <a:prstClr val="black">
                    <a:lumMod val="85000"/>
                    <a:lumOff val="15000"/>
                  </a:prstClr>
                </a:solidFill>
                <a:latin typeface="Times New Roman" pitchFamily="18" charset="0"/>
                <a:ea typeface="+mn-ea"/>
                <a:cs typeface="Times New Roman" pitchFamily="18" charset="0"/>
                <a:sym typeface="+mn-lt"/>
              </a:rPr>
              <a:t>?</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sp>
        <p:nvSpPr>
          <p:cNvPr id="43" name="文本框 18">
            <a:extLst>
              <a:ext uri="{FF2B5EF4-FFF2-40B4-BE49-F238E27FC236}">
                <a16:creationId xmlns:a16="http://schemas.microsoft.com/office/drawing/2014/main" id="{F7343E95-0564-463E-9F3A-4746A74EB559}"/>
              </a:ext>
            </a:extLst>
          </p:cNvPr>
          <p:cNvSpPr txBox="1">
            <a:spLocks noChangeArrowheads="1"/>
          </p:cNvSpPr>
          <p:nvPr/>
        </p:nvSpPr>
        <p:spPr bwMode="auto">
          <a:xfrm>
            <a:off x="7754394" y="2011773"/>
            <a:ext cx="2861282" cy="4832092"/>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nSpc>
                <a:spcPct val="100000"/>
              </a:lnSpc>
              <a:spcBef>
                <a:spcPct val="0"/>
              </a:spcBef>
              <a:buNone/>
            </a:pPr>
            <a:r>
              <a:rPr lang="vi-VN" altLang="zh-CN" dirty="0">
                <a:solidFill>
                  <a:prstClr val="black">
                    <a:lumMod val="85000"/>
                    <a:lumOff val="15000"/>
                  </a:prstClr>
                </a:solidFill>
                <a:latin typeface="Times New Roman" pitchFamily="18" charset="0"/>
                <a:ea typeface="+mn-ea"/>
                <a:cs typeface="Times New Roman" pitchFamily="18" charset="0"/>
                <a:sym typeface="+mn-lt"/>
              </a:rPr>
              <a:t>3. Hãy nhận xét cách bày tỏ tình yêu của Rô-mê-ô và Giu-li-ét</a:t>
            </a:r>
            <a:r>
              <a:rPr lang="en-US" altLang="zh-CN" dirty="0">
                <a:solidFill>
                  <a:prstClr val="black">
                    <a:lumMod val="85000"/>
                    <a:lumOff val="15000"/>
                  </a:prstClr>
                </a:solidFill>
                <a:latin typeface="Times New Roman" pitchFamily="18" charset="0"/>
                <a:ea typeface="+mn-ea"/>
                <a:cs typeface="Times New Roman" pitchFamily="18" charset="0"/>
                <a:sym typeface="+mn-lt"/>
              </a:rPr>
              <a:t>?</a:t>
            </a:r>
            <a:r>
              <a:rPr lang="vi-VN" altLang="zh-CN" dirty="0">
                <a:solidFill>
                  <a:prstClr val="black">
                    <a:lumMod val="85000"/>
                    <a:lumOff val="15000"/>
                  </a:prstClr>
                </a:solidFill>
                <a:latin typeface="Times New Roman" pitchFamily="18" charset="0"/>
                <a:ea typeface="+mn-ea"/>
                <a:cs typeface="Times New Roman" pitchFamily="18" charset="0"/>
                <a:sym typeface="+mn-lt"/>
              </a:rPr>
              <a:t> Hành động bày tỏ tình yêu này có vai trò như thế nào với chuỗi hành động tiếp theo của hai nhân vật trong toàn bộ tác phẩm?</a:t>
            </a:r>
            <a:endParaRPr lang="zh-CN" altLang="en-US" dirty="0">
              <a:solidFill>
                <a:prstClr val="black">
                  <a:lumMod val="85000"/>
                  <a:lumOff val="15000"/>
                </a:prstClr>
              </a:solidFill>
              <a:latin typeface="Times New Roman" pitchFamily="18" charset="0"/>
              <a:ea typeface="+mn-ea"/>
              <a:cs typeface="Times New Roman" pitchFamily="18" charset="0"/>
              <a:sym typeface="+mn-lt"/>
            </a:endParaRPr>
          </a:p>
        </p:txBody>
      </p:sp>
      <p:pic>
        <p:nvPicPr>
          <p:cNvPr id="44" name="图片 43">
            <a:extLst>
              <a:ext uri="{FF2B5EF4-FFF2-40B4-BE49-F238E27FC236}">
                <a16:creationId xmlns:a16="http://schemas.microsoft.com/office/drawing/2014/main" id="{25DE414A-BBBD-4579-B168-754A080834F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58772" y="-66790"/>
            <a:ext cx="1056904" cy="1280160"/>
          </a:xfrm>
          <a:prstGeom prst="rect">
            <a:avLst/>
          </a:prstGeom>
        </p:spPr>
      </p:pic>
      <p:sp>
        <p:nvSpPr>
          <p:cNvPr id="27" name="文本框 616">
            <a:extLst>
              <a:ext uri="{FF2B5EF4-FFF2-40B4-BE49-F238E27FC236}">
                <a16:creationId xmlns:a16="http://schemas.microsoft.com/office/drawing/2014/main" id="{4086954F-7923-4611-87E1-39EDB9C9405C}"/>
              </a:ext>
            </a:extLst>
          </p:cNvPr>
          <p:cNvSpPr txBox="1"/>
          <p:nvPr/>
        </p:nvSpPr>
        <p:spPr>
          <a:xfrm>
            <a:off x="1309750" y="11677"/>
            <a:ext cx="8990999" cy="830997"/>
          </a:xfrm>
          <a:prstGeom prst="rect">
            <a:avLst/>
          </a:prstGeom>
          <a:noFill/>
        </p:spPr>
        <p:txBody>
          <a:bodyPr wrap="square" rtlCol="0">
            <a:spAutoFit/>
          </a:bodyPr>
          <a:lstStyle/>
          <a:p>
            <a:pPr algn="ctr"/>
            <a:r>
              <a:rPr lang="en-US" sz="2400" b="1" dirty="0">
                <a:latin typeface="Times New Roman" pitchFamily="18" charset="0"/>
                <a:cs typeface="Times New Roman" pitchFamily="18" charset="0"/>
              </a:rPr>
              <a:t>PHIẾU HỌC TẬP SỐ </a:t>
            </a:r>
            <a:r>
              <a:rPr lang="vi-VN" sz="2400" b="1" dirty="0">
                <a:latin typeface="Times New Roman" pitchFamily="18" charset="0"/>
                <a:cs typeface="Times New Roman" pitchFamily="18" charset="0"/>
              </a:rPr>
              <a:t>4</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luận</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cặp 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5 </a:t>
            </a:r>
            <a:r>
              <a:rPr lang="en-US" sz="2400" b="1" dirty="0" err="1">
                <a:latin typeface="Times New Roman" pitchFamily="18" charset="0"/>
                <a:cs typeface="Times New Roman" pitchFamily="18" charset="0"/>
              </a:rPr>
              <a:t>phút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lớp</a:t>
            </a:r>
            <a:r>
              <a:rPr lang="en-US" sz="2400" b="1" dirty="0">
                <a:latin typeface="Times New Roman" pitchFamily="18" charset="0"/>
                <a:cs typeface="Times New Roman" pitchFamily="18" charset="0"/>
              </a:rPr>
              <a:t>)</a:t>
            </a:r>
            <a:endParaRPr kumimoji="1" lang="zh-CN" altLang="en-US" sz="2400" b="1" dirty="0">
              <a:latin typeface="Arial"/>
              <a:ea typeface="微软雅黑"/>
              <a:cs typeface="+mn-ea"/>
              <a:sym typeface="+mn-lt"/>
            </a:endParaRPr>
          </a:p>
        </p:txBody>
      </p:sp>
    </p:spTree>
    <p:extLst>
      <p:ext uri="{BB962C8B-B14F-4D97-AF65-F5344CB8AC3E}">
        <p14:creationId xmlns:p14="http://schemas.microsoft.com/office/powerpoint/2010/main" val="196244408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0" y="830997"/>
            <a:ext cx="12080384"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lời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đối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thoại</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của</a:t>
            </a:r>
            <a:r>
              <a:rPr lang="en-US" sz="2400" dirty="0">
                <a:solidFill>
                  <a:srgbClr val="FF0000"/>
                </a:solidFill>
                <a:latin typeface="Times New Roman" panose="02020603050405020304" pitchFamily="18" charset="0"/>
                <a:ea typeface="Times New Roman" panose="02020603050405020304" pitchFamily="18" charset="0"/>
              </a:rPr>
              <a:t> R</a:t>
            </a:r>
            <a:r>
              <a:rPr lang="vi-VN" sz="2400" dirty="0">
                <a:solidFill>
                  <a:srgbClr val="FF0000"/>
                </a:solidFill>
                <a:latin typeface="Times New Roman" panose="02020603050405020304" pitchFamily="18" charset="0"/>
                <a:ea typeface="Times New Roman" panose="02020603050405020304" pitchFamily="18" charset="0"/>
              </a:rPr>
              <a:t>ô-mê-ô</a:t>
            </a:r>
            <a:r>
              <a:rPr lang="en-US" sz="2400" dirty="0">
                <a:solidFill>
                  <a:srgbClr val="FF0000"/>
                </a:solidFill>
                <a:latin typeface="Times New Roman" panose="02020603050405020304" pitchFamily="18" charset="0"/>
                <a:ea typeface="Times New Roman" panose="02020603050405020304" pitchFamily="18" charset="0"/>
              </a:rPr>
              <a:t> (7, </a:t>
            </a:r>
            <a:r>
              <a:rPr lang="en-US" sz="2400" dirty="0" smtClean="0">
                <a:solidFill>
                  <a:srgbClr val="FF0000"/>
                </a:solidFill>
                <a:latin typeface="Times New Roman" panose="02020603050405020304" pitchFamily="18" charset="0"/>
                <a:ea typeface="Times New Roman" panose="02020603050405020304" pitchFamily="18" charset="0"/>
              </a:rPr>
              <a:t>9,11</a:t>
            </a:r>
            <a:r>
              <a:rPr lang="en-US" sz="2400" dirty="0">
                <a:solidFill>
                  <a:srgbClr val="FF0000"/>
                </a:solidFill>
                <a:latin typeface="Times New Roman" panose="02020603050405020304" pitchFamily="18" charset="0"/>
                <a:ea typeface="Times New Roman" panose="02020603050405020304" pitchFamily="18" charset="0"/>
              </a:rPr>
              <a:t>, 13, 15)</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4" name="Rectangle 3"/>
          <p:cNvSpPr/>
          <p:nvPr/>
        </p:nvSpPr>
        <p:spPr>
          <a:xfrm>
            <a:off x="120203" y="1153393"/>
            <a:ext cx="11960181" cy="1569660"/>
          </a:xfrm>
          <a:prstGeom prst="rect">
            <a:avLst/>
          </a:prstGeom>
        </p:spPr>
        <p:txBody>
          <a:bodyPr wrap="square">
            <a:spAutoFit/>
          </a:bodyPr>
          <a:lstStyle/>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2400" dirty="0">
              <a:latin typeface="Times New Roman" panose="02020603050405020304" pitchFamily="18" charset="0"/>
              <a:ea typeface="Symbola"/>
              <a:cs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băn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khoăn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iu-li-ét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R</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ô-mê-ô</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i="1"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Rô</a:t>
            </a:r>
            <a:r>
              <a:rPr lang="en-US" sz="2400"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i="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24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Rô</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mê</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sàng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huyết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hận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20203" y="2686235"/>
            <a:ext cx="11500834" cy="461665"/>
          </a:xfrm>
          <a:prstGeom prst="rect">
            <a:avLst/>
          </a:prstGeom>
        </p:spPr>
        <p:txBody>
          <a:bodyPr wrap="square">
            <a:spAutoFit/>
          </a:bodyPr>
          <a:lstStyle/>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Hành động của Rô-mê-ô: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tường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 gặp và thổ lộ tình yêu với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Giu</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li-ét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20203" y="3147900"/>
            <a:ext cx="11822807" cy="882678"/>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Tình yêu khiến cho Rô-mê-ô dũng </a:t>
            </a:r>
            <a:r>
              <a:rPr lang="vi-VN" sz="2400" dirty="0" smtClean="0">
                <a:solidFill>
                  <a:srgbClr val="333333"/>
                </a:solidFill>
                <a:latin typeface="Times New Roman" panose="02020603050405020304" pitchFamily="18" charset="0"/>
                <a:ea typeface="Times New Roman" panose="02020603050405020304" pitchFamily="18" charset="0"/>
              </a:rPr>
              <a:t>cảm</a:t>
            </a:r>
            <a:r>
              <a:rPr lang="vi-VN" sz="2400" dirty="0">
                <a:solidFill>
                  <a:srgbClr val="333333"/>
                </a:solidFill>
                <a:latin typeface="Times New Roman" panose="02020603050405020304" pitchFamily="18" charset="0"/>
                <a:ea typeface="Times New Roman" panose="02020603050405020304" pitchFamily="18" charset="0"/>
              </a:rPr>
              <a:t>, can đảm, sẵn sàng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đấu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tranh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cho</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quyền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được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hưởng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tự</a:t>
            </a:r>
            <a:r>
              <a:rPr lang="en-US" sz="2400" dirty="0">
                <a:solidFill>
                  <a:srgbClr val="333333"/>
                </a:solidFill>
                <a:latin typeface="Times New Roman" panose="02020603050405020304" pitchFamily="18" charset="0"/>
                <a:ea typeface="Times New Roman" panose="02020603050405020304" pitchFamily="18" charset="0"/>
              </a:rPr>
              <a:t> do, </a:t>
            </a:r>
            <a:r>
              <a:rPr lang="en-US" sz="2400" dirty="0" err="1">
                <a:solidFill>
                  <a:srgbClr val="333333"/>
                </a:solidFill>
                <a:latin typeface="Times New Roman" panose="02020603050405020304" pitchFamily="18" charset="0"/>
                <a:ea typeface="Times New Roman" panose="02020603050405020304" pitchFamily="18" charset="0"/>
              </a:rPr>
              <a:t>hạnh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phúc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của</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cá</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mình</a:t>
            </a:r>
            <a:r>
              <a:rPr lang="en-US" sz="2400" dirty="0" smtClean="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18314" y="3950685"/>
            <a:ext cx="10131637"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b="1" dirty="0" smtClean="0">
                <a:solidFill>
                  <a:srgbClr val="FF0000"/>
                </a:solidFill>
                <a:latin typeface="Times New Roman" panose="02020603050405020304" pitchFamily="18" charset="0"/>
                <a:ea typeface="Times New Roman" panose="02020603050405020304" pitchFamily="18" charset="0"/>
              </a:rPr>
              <a:t>*Những l</a:t>
            </a:r>
            <a:r>
              <a:rPr lang="en-US" sz="2400" b="1" dirty="0" err="1" smtClean="0">
                <a:solidFill>
                  <a:srgbClr val="FF0000"/>
                </a:solidFill>
                <a:latin typeface="Times New Roman" panose="02020603050405020304" pitchFamily="18" charset="0"/>
                <a:ea typeface="Times New Roman" panose="02020603050405020304" pitchFamily="18" charset="0"/>
              </a:rPr>
              <a:t>ời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đối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thoại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Giu</a:t>
            </a:r>
            <a:r>
              <a:rPr lang="en-US" sz="2400" b="1" dirty="0">
                <a:solidFill>
                  <a:srgbClr val="FF0000"/>
                </a:solidFill>
                <a:latin typeface="Times New Roman" panose="02020603050405020304" pitchFamily="18" charset="0"/>
                <a:ea typeface="Times New Roman" panose="02020603050405020304" pitchFamily="18" charset="0"/>
              </a:rPr>
              <a:t>-li-</a:t>
            </a:r>
            <a:r>
              <a:rPr lang="en-US" sz="2400" b="1" dirty="0" err="1">
                <a:solidFill>
                  <a:srgbClr val="FF0000"/>
                </a:solidFill>
                <a:latin typeface="Times New Roman" panose="02020603050405020304" pitchFamily="18" charset="0"/>
                <a:ea typeface="Times New Roman" panose="02020603050405020304" pitchFamily="18" charset="0"/>
              </a:rPr>
              <a:t>ét</a:t>
            </a:r>
            <a:r>
              <a:rPr lang="en-US" sz="2400" b="1" dirty="0">
                <a:solidFill>
                  <a:srgbClr val="FF0000"/>
                </a:solidFill>
                <a:latin typeface="Times New Roman" panose="02020603050405020304" pitchFamily="18" charset="0"/>
                <a:ea typeface="Times New Roman" panose="02020603050405020304" pitchFamily="18" charset="0"/>
              </a:rPr>
              <a:t> (8, 10, 12, 14, 16)</a:t>
            </a:r>
            <a:endParaRPr lang="en-US" sz="2000" dirty="0">
              <a:solidFill>
                <a:srgbClr val="FF0000"/>
              </a:solidFill>
              <a:effectLst/>
              <a:latin typeface="Times New Roman" panose="02020603050405020304" pitchFamily="18" charset="0"/>
              <a:ea typeface="Calibri" panose="020F0502020204030204" pitchFamily="34" charset="0"/>
            </a:endParaRPr>
          </a:p>
        </p:txBody>
      </p:sp>
      <p:sp>
        <p:nvSpPr>
          <p:cNvPr id="8" name="Rectangle 7"/>
          <p:cNvSpPr/>
          <p:nvPr/>
        </p:nvSpPr>
        <p:spPr>
          <a:xfrm>
            <a:off x="63450" y="4375532"/>
            <a:ext cx="12073685" cy="1569660"/>
          </a:xfrm>
          <a:prstGeom prst="rect">
            <a:avLst/>
          </a:prstGeom>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Nh</a:t>
            </a:r>
            <a:r>
              <a:rPr lang="en-US" sz="2400" dirty="0" smtClean="0">
                <a:solidFill>
                  <a:srgbClr val="333333"/>
                </a:solidFill>
                <a:latin typeface="Times New Roman" panose="02020603050405020304" pitchFamily="18" charset="0"/>
                <a:ea typeface="Times New Roman" panose="02020603050405020304" pitchFamily="18" charset="0"/>
              </a:rPr>
              <a:t>ậ</a:t>
            </a:r>
            <a:r>
              <a:rPr lang="vi-VN" sz="2400" dirty="0" smtClean="0">
                <a:solidFill>
                  <a:srgbClr val="333333"/>
                </a:solidFill>
                <a:latin typeface="Times New Roman" panose="02020603050405020304" pitchFamily="18" charset="0"/>
                <a:ea typeface="Times New Roman" panose="02020603050405020304" pitchFamily="18" charset="0"/>
              </a:rPr>
              <a:t>n </a:t>
            </a:r>
            <a:r>
              <a:rPr lang="vi-VN" sz="2400" dirty="0">
                <a:solidFill>
                  <a:srgbClr val="333333"/>
                </a:solidFill>
                <a:latin typeface="Times New Roman" panose="02020603050405020304" pitchFamily="18" charset="0"/>
                <a:ea typeface="Times New Roman" panose="02020603050405020304" pitchFamily="18" charset="0"/>
              </a:rPr>
              <a:t>xét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 </a:t>
            </a:r>
            <a:r>
              <a:rPr lang="vi-VN" sz="2400" dirty="0">
                <a:solidFill>
                  <a:srgbClr val="333333"/>
                </a:solidFill>
                <a:latin typeface="Times New Roman" panose="02020603050405020304" pitchFamily="18" charset="0"/>
                <a:ea typeface="Times New Roman" panose="02020603050405020304" pitchFamily="18" charset="0"/>
              </a:rPr>
              <a:t>Nàng vô cùng thắc mắc và khó hiểu </a:t>
            </a:r>
            <a:r>
              <a:rPr lang="vi-VN" sz="2400" dirty="0" smtClean="0">
                <a:solidFill>
                  <a:srgbClr val="333333"/>
                </a:solidFill>
                <a:latin typeface="Times New Roman" panose="02020603050405020304" pitchFamily="18" charset="0"/>
                <a:ea typeface="Times New Roman" panose="02020603050405020304" pitchFamily="18" charset="0"/>
              </a:rPr>
              <a:t>trước </a:t>
            </a:r>
            <a:r>
              <a:rPr lang="vi-VN" sz="2400" dirty="0">
                <a:solidFill>
                  <a:srgbClr val="333333"/>
                </a:solidFill>
                <a:latin typeface="Times New Roman" panose="02020603050405020304" pitchFamily="18" charset="0"/>
                <a:ea typeface="Times New Roman" panose="02020603050405020304" pitchFamily="18" charset="0"/>
              </a:rPr>
              <a:t>sự xuất hiện của Rô-mê-ô</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nói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G</a:t>
            </a:r>
            <a:r>
              <a:rPr lang="vi-VN" sz="2400" dirty="0">
                <a:solidFill>
                  <a:srgbClr val="333333"/>
                </a:solidFill>
                <a:latin typeface="Times New Roman" panose="02020603050405020304" pitchFamily="18" charset="0"/>
                <a:ea typeface="Times New Roman" panose="02020603050405020304" pitchFamily="18" charset="0"/>
              </a:rPr>
              <a:t>iu-li-ét </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dị</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kín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đáo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chiếu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hồn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trong</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trắng</a:t>
            </a:r>
            <a:r>
              <a:rPr lang="en-US" sz="2400" dirty="0">
                <a:solidFill>
                  <a:srgbClr val="333333"/>
                </a:solidFill>
                <a:latin typeface="Times New Roman" panose="02020603050405020304" pitchFamily="18" charset="0"/>
                <a:ea typeface="Times New Roman" panose="02020603050405020304" pitchFamily="18" charset="0"/>
              </a:rPr>
              <a:t>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333333"/>
                </a:solidFill>
                <a:latin typeface="Times New Roman" panose="02020603050405020304" pitchFamily="18" charset="0"/>
                <a:ea typeface="Times New Roman" panose="02020603050405020304" pitchFamily="18" charset="0"/>
              </a:rPr>
              <a:t>và</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cao</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thượng</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
        <p:nvSpPr>
          <p:cNvPr id="9" name="Rectangle 8"/>
          <p:cNvSpPr/>
          <p:nvPr/>
        </p:nvSpPr>
        <p:spPr>
          <a:xfrm>
            <a:off x="22195" y="6012068"/>
            <a:ext cx="12114940" cy="830997"/>
          </a:xfrm>
          <a:prstGeom prst="rect">
            <a:avLst/>
          </a:prstGeom>
          <a:solidFill>
            <a:srgbClr val="FFCCFF"/>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a:t>
            </a:r>
            <a:r>
              <a:rPr lang="vi-VN" sz="2400" dirty="0">
                <a:solidFill>
                  <a:srgbClr val="333333"/>
                </a:solidFill>
                <a:latin typeface="Times New Roman" panose="02020603050405020304" pitchFamily="18" charset="0"/>
                <a:ea typeface="Times New Roman" panose="02020603050405020304" pitchFamily="18" charset="0"/>
              </a:rPr>
              <a:t> Giu-li-ét vô cùng sợ hãi, lo lắng </a:t>
            </a:r>
            <a:r>
              <a:rPr lang="vi-VN" sz="2400" dirty="0" smtClean="0">
                <a:solidFill>
                  <a:srgbClr val="333333"/>
                </a:solidFill>
                <a:latin typeface="Times New Roman" panose="02020603050405020304" pitchFamily="18" charset="0"/>
                <a:ea typeface="Times New Roman" panose="02020603050405020304" pitchFamily="18" charset="0"/>
              </a:rPr>
              <a:t>trước</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sự </a:t>
            </a:r>
            <a:r>
              <a:rPr lang="vi-VN" sz="2400" dirty="0">
                <a:solidFill>
                  <a:srgbClr val="333333"/>
                </a:solidFill>
                <a:latin typeface="Times New Roman" panose="02020603050405020304" pitchFamily="18" charset="0"/>
                <a:ea typeface="Times New Roman" panose="02020603050405020304" pitchFamily="18" charset="0"/>
              </a:rPr>
              <a:t>an nguy của Rô-mê-ô khi vượt </a:t>
            </a:r>
            <a:r>
              <a:rPr lang="vi-VN" sz="2400" dirty="0" smtClean="0">
                <a:solidFill>
                  <a:srgbClr val="333333"/>
                </a:solidFill>
                <a:latin typeface="Times New Roman" panose="02020603050405020304" pitchFamily="18" charset="0"/>
                <a:ea typeface="Times New Roman" panose="02020603050405020304" pitchFamily="18" charset="0"/>
              </a:rPr>
              <a:t>tường</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vào </a:t>
            </a:r>
            <a:r>
              <a:rPr lang="vi-VN" sz="2400" dirty="0">
                <a:solidFill>
                  <a:srgbClr val="333333"/>
                </a:solidFill>
                <a:latin typeface="Times New Roman" panose="02020603050405020304" pitchFamily="18" charset="0"/>
                <a:ea typeface="Times New Roman" panose="02020603050405020304" pitchFamily="18" charset="0"/>
              </a:rPr>
              <a:t>nhà mình </a:t>
            </a:r>
            <a:endParaRPr lang="en-US" sz="2400" dirty="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rPr>
              <a:t>trong </a:t>
            </a:r>
            <a:r>
              <a:rPr lang="vi-VN" sz="2400" dirty="0">
                <a:solidFill>
                  <a:srgbClr val="333333"/>
                </a:solidFill>
                <a:latin typeface="Times New Roman" panose="02020603050405020304" pitchFamily="18" charset="0"/>
                <a:ea typeface="Times New Roman" panose="02020603050405020304" pitchFamily="18" charset="0"/>
              </a:rPr>
              <a:t>đêm khuya và </a:t>
            </a:r>
            <a:r>
              <a:rPr lang="vi-VN" sz="2400" dirty="0" smtClean="0">
                <a:solidFill>
                  <a:srgbClr val="333333"/>
                </a:solidFill>
                <a:latin typeface="Times New Roman" panose="02020603050405020304" pitchFamily="18" charset="0"/>
                <a:ea typeface="Times New Roman" panose="02020603050405020304" pitchFamily="18" charset="0"/>
              </a:rPr>
              <a:t>cầu</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mong</a:t>
            </a:r>
            <a:r>
              <a:rPr lang="en-US" sz="2400" dirty="0" smtClean="0">
                <a:solidFill>
                  <a:srgbClr val="333333"/>
                </a:solidFill>
                <a:latin typeface="Times New Roman" panose="02020603050405020304" pitchFamily="18" charset="0"/>
                <a:ea typeface="Times New Roman" panose="02020603050405020304" pitchFamily="18" charset="0"/>
              </a:rPr>
              <a:t> </a:t>
            </a:r>
            <a:r>
              <a:rPr lang="vi-VN" sz="2400" dirty="0" smtClean="0">
                <a:solidFill>
                  <a:srgbClr val="333333"/>
                </a:solidFill>
                <a:latin typeface="Times New Roman" panose="02020603050405020304" pitchFamily="18" charset="0"/>
                <a:ea typeface="Times New Roman" panose="02020603050405020304" pitchFamily="18" charset="0"/>
              </a:rPr>
              <a:t>đừng </a:t>
            </a:r>
            <a:r>
              <a:rPr lang="vi-VN" sz="2400" dirty="0">
                <a:solidFill>
                  <a:srgbClr val="333333"/>
                </a:solidFill>
                <a:latin typeface="Times New Roman" panose="02020603050405020304" pitchFamily="18" charset="0"/>
                <a:ea typeface="Times New Roman" panose="02020603050405020304" pitchFamily="18" charset="0"/>
              </a:rPr>
              <a:t>ai bắt gặp chàng để chàng </a:t>
            </a:r>
            <a:r>
              <a:rPr lang="vi-VN" sz="2400" dirty="0" smtClean="0">
                <a:solidFill>
                  <a:srgbClr val="333333"/>
                </a:solidFill>
                <a:latin typeface="Times New Roman" panose="02020603050405020304" pitchFamily="18" charset="0"/>
                <a:ea typeface="Times New Roman" panose="02020603050405020304" pitchFamily="18" charset="0"/>
              </a:rPr>
              <a:t>được </a:t>
            </a:r>
            <a:r>
              <a:rPr lang="vi-VN" sz="2400" dirty="0">
                <a:solidFill>
                  <a:srgbClr val="333333"/>
                </a:solidFill>
                <a:latin typeface="Times New Roman" panose="02020603050405020304" pitchFamily="18" charset="0"/>
                <a:ea typeface="Times New Roman" panose="02020603050405020304" pitchFamily="18" charset="0"/>
              </a:rPr>
              <a:t>an toàn.</a:t>
            </a:r>
            <a:endParaRPr lang="en-US" sz="2400" dirty="0"/>
          </a:p>
        </p:txBody>
      </p:sp>
    </p:spTree>
    <p:extLst>
      <p:ext uri="{BB962C8B-B14F-4D97-AF65-F5344CB8AC3E}">
        <p14:creationId xmlns:p14="http://schemas.microsoft.com/office/powerpoint/2010/main" val="12341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620592" y="963769"/>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3</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thoại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nhân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vật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Rô</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mê</a:t>
            </a:r>
            <a:r>
              <a:rPr lang="en-US" sz="2400" dirty="0" smtClean="0">
                <a:solidFill>
                  <a:srgbClr val="FF0000"/>
                </a:solidFill>
                <a:latin typeface="Times New Roman" panose="02020603050405020304" pitchFamily="18" charset="0"/>
                <a:cs typeface="Times New Roman" panose="02020603050405020304" pitchFamily="18" charset="0"/>
              </a:rPr>
              <a:t>-ô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Giu</a:t>
            </a:r>
            <a:r>
              <a:rPr lang="en-US" sz="2400" dirty="0" smtClean="0">
                <a:solidFill>
                  <a:srgbClr val="FF0000"/>
                </a:solidFill>
                <a:latin typeface="Times New Roman" panose="02020603050405020304" pitchFamily="18" charset="0"/>
                <a:cs typeface="Times New Roman" panose="02020603050405020304" pitchFamily="18" charset="0"/>
              </a:rPr>
              <a:t>-li-</a:t>
            </a:r>
            <a:r>
              <a:rPr lang="en-US" sz="2400" dirty="0" err="1" smtClean="0">
                <a:solidFill>
                  <a:srgbClr val="FF0000"/>
                </a:solidFill>
                <a:latin typeface="Times New Roman" panose="02020603050405020304" pitchFamily="18" charset="0"/>
                <a:cs typeface="Times New Roman" panose="02020603050405020304" pitchFamily="18" charset="0"/>
              </a:rPr>
              <a:t>ét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64783" y="1794766"/>
            <a:ext cx="9897413" cy="460895"/>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FF0000"/>
                </a:solidFill>
                <a:latin typeface="Times New Roman" panose="02020603050405020304" pitchFamily="18" charset="0"/>
                <a:ea typeface="Times New Roman" panose="02020603050405020304" pitchFamily="18" charset="0"/>
              </a:rPr>
              <a:t>c.</a:t>
            </a:r>
            <a:r>
              <a:rPr lang="vi-VN" sz="2400" b="1" dirty="0" smtClean="0">
                <a:solidFill>
                  <a:srgbClr val="FF0000"/>
                </a:solidFill>
                <a:latin typeface="Times New Roman" panose="02020603050405020304" pitchFamily="18" charset="0"/>
                <a:ea typeface="Times New Roman" panose="02020603050405020304" pitchFamily="18" charset="0"/>
              </a:rPr>
              <a:t>Vai </a:t>
            </a:r>
            <a:r>
              <a:rPr lang="vi-VN" sz="2400" b="1" dirty="0">
                <a:solidFill>
                  <a:srgbClr val="FF0000"/>
                </a:solidFill>
                <a:latin typeface="Times New Roman" panose="02020603050405020304" pitchFamily="18" charset="0"/>
                <a:ea typeface="Times New Roman" panose="02020603050405020304" pitchFamily="18" charset="0"/>
              </a:rPr>
              <a:t>trò, ý nghĩa của hành động gặp gỡ, thổ lộ tình yêu của hai nhân vật:</a:t>
            </a:r>
            <a:endParaRPr lang="en-US" sz="2400" dirty="0">
              <a:solidFill>
                <a:srgbClr val="FF0000"/>
              </a:solidFill>
              <a:effectLst/>
              <a:latin typeface="Times New Roman" panose="02020603050405020304" pitchFamily="18" charset="0"/>
              <a:ea typeface="Calibri" panose="020F0502020204030204" pitchFamily="34" charset="0"/>
            </a:endParaRPr>
          </a:p>
        </p:txBody>
      </p:sp>
      <p:sp>
        <p:nvSpPr>
          <p:cNvPr id="6" name="Rectangle 5"/>
          <p:cNvSpPr/>
          <p:nvPr/>
        </p:nvSpPr>
        <p:spPr>
          <a:xfrm>
            <a:off x="1620591" y="2255661"/>
            <a:ext cx="9931757" cy="830997"/>
          </a:xfrm>
          <a:prstGeom prst="rect">
            <a:avLst/>
          </a:prstGeom>
        </p:spPr>
        <p:txBody>
          <a:bodyPr wrap="square">
            <a:spAutoFit/>
          </a:bodyPr>
          <a:lstStyle/>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mj-lt"/>
                <a:ea typeface="Times New Roman" panose="02020603050405020304" pitchFamily="18" charset="0"/>
                <a:cs typeface="Symbola"/>
              </a:rPr>
              <a:t>Hành động gặp gỡ, thổ lộ tình </a:t>
            </a:r>
            <a:r>
              <a:rPr lang="vi-VN" sz="2400" dirty="0" smtClean="0">
                <a:solidFill>
                  <a:srgbClr val="333333"/>
                </a:solidFill>
                <a:latin typeface="+mj-lt"/>
                <a:ea typeface="Times New Roman" panose="02020603050405020304" pitchFamily="18" charset="0"/>
                <a:cs typeface="Symbola"/>
              </a:rPr>
              <a:t>yêu</a:t>
            </a:r>
            <a:r>
              <a:rPr lang="en-US" sz="2400" dirty="0" smtClean="0">
                <a:solidFill>
                  <a:srgbClr val="333333"/>
                </a:solidFill>
                <a:latin typeface="+mj-lt"/>
                <a:ea typeface="Times New Roman" panose="02020603050405020304" pitchFamily="18" charset="0"/>
                <a:cs typeface="Symbola"/>
              </a:rPr>
              <a:t> </a:t>
            </a:r>
            <a:r>
              <a:rPr lang="en-US" sz="2400"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vật</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333333"/>
                </a:solidFill>
                <a:latin typeface="+mj-lt"/>
                <a:ea typeface="Times New Roman" panose="02020603050405020304" pitchFamily="18" charset="0"/>
              </a:rPr>
              <a:t>tạo nên sự vận động </a:t>
            </a:r>
            <a:r>
              <a:rPr lang="vi-VN" sz="2400" dirty="0" smtClean="0">
                <a:solidFill>
                  <a:srgbClr val="333333"/>
                </a:solidFill>
                <a:latin typeface="+mj-lt"/>
                <a:ea typeface="Times New Roman" panose="02020603050405020304" pitchFamily="18" charset="0"/>
              </a:rPr>
              <a:t>của</a:t>
            </a:r>
            <a:r>
              <a:rPr lang="en-US" sz="2400" dirty="0" smtClean="0">
                <a:solidFill>
                  <a:srgbClr val="333333"/>
                </a:solidFill>
                <a:latin typeface="+mj-lt"/>
                <a:ea typeface="Times New Roman" panose="02020603050405020304" pitchFamily="18" charset="0"/>
              </a:rPr>
              <a:t> </a:t>
            </a:r>
            <a:r>
              <a:rPr lang="vi-VN" sz="2400" dirty="0" smtClean="0">
                <a:solidFill>
                  <a:srgbClr val="333333"/>
                </a:solidFill>
                <a:latin typeface="+mj-lt"/>
                <a:ea typeface="Times New Roman" panose="02020603050405020304" pitchFamily="18" charset="0"/>
              </a:rPr>
              <a:t>cốt </a:t>
            </a:r>
            <a:r>
              <a:rPr lang="vi-VN" sz="2400" dirty="0">
                <a:solidFill>
                  <a:srgbClr val="333333"/>
                </a:solidFill>
                <a:latin typeface="+mj-lt"/>
                <a:ea typeface="Times New Roman" panose="02020603050405020304" pitchFamily="18" charset="0"/>
              </a:rPr>
              <a:t>truyện, dẫn đến các sự kiện khác </a:t>
            </a:r>
            <a:r>
              <a:rPr lang="vi-VN" sz="2400" dirty="0" smtClean="0">
                <a:solidFill>
                  <a:srgbClr val="333333"/>
                </a:solidFill>
                <a:latin typeface="+mj-lt"/>
                <a:ea typeface="Times New Roman" panose="02020603050405020304" pitchFamily="18" charset="0"/>
              </a:rPr>
              <a:t>và</a:t>
            </a:r>
            <a:r>
              <a:rPr lang="en-US" sz="2400" dirty="0" smtClean="0">
                <a:solidFill>
                  <a:srgbClr val="333333"/>
                </a:solidFill>
                <a:latin typeface="+mj-lt"/>
                <a:ea typeface="Times New Roman" panose="02020603050405020304" pitchFamily="18" charset="0"/>
              </a:rPr>
              <a:t> </a:t>
            </a:r>
            <a:r>
              <a:rPr lang="vi-VN" sz="2400" dirty="0" smtClean="0">
                <a:solidFill>
                  <a:srgbClr val="333333"/>
                </a:solidFill>
                <a:latin typeface="+mj-lt"/>
                <a:ea typeface="Times New Roman" panose="02020603050405020304" pitchFamily="18" charset="0"/>
              </a:rPr>
              <a:t>kết </a:t>
            </a:r>
            <a:r>
              <a:rPr lang="vi-VN" sz="2400" dirty="0">
                <a:solidFill>
                  <a:srgbClr val="333333"/>
                </a:solidFill>
                <a:latin typeface="+mj-lt"/>
                <a:ea typeface="Times New Roman" panose="02020603050405020304" pitchFamily="18" charset="0"/>
              </a:rPr>
              <a:t>cục của vở kịch</a:t>
            </a:r>
            <a:r>
              <a:rPr lang="en-US" sz="2400" dirty="0">
                <a:solidFill>
                  <a:srgbClr val="333333"/>
                </a:solidFill>
                <a:latin typeface="+mj-lt"/>
                <a:ea typeface="Times New Roman" panose="02020603050405020304" pitchFamily="18" charset="0"/>
              </a:rPr>
              <a:t>:</a:t>
            </a:r>
            <a:endParaRPr lang="en-US" sz="2400" dirty="0">
              <a:effectLst/>
              <a:latin typeface="+mj-lt"/>
              <a:ea typeface="Calibri" panose="020F0502020204030204" pitchFamily="34" charset="0"/>
            </a:endParaRPr>
          </a:p>
        </p:txBody>
      </p:sp>
      <p:sp>
        <p:nvSpPr>
          <p:cNvPr id="7" name="Rectangle 6"/>
          <p:cNvSpPr/>
          <p:nvPr/>
        </p:nvSpPr>
        <p:spPr>
          <a:xfrm>
            <a:off x="1620591" y="3086658"/>
            <a:ext cx="9266349" cy="1673022"/>
          </a:xfrm>
          <a:prstGeom prst="rect">
            <a:avLst/>
          </a:prstGeom>
        </p:spPr>
        <p:txBody>
          <a:bodyPr wrap="square">
            <a:spAutoFit/>
          </a:bodyPr>
          <a:lstStyle/>
          <a:p>
            <a:pPr algn="just" latinLnBrk="1">
              <a:lnSpc>
                <a:spcPct val="107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Qua </a:t>
            </a:r>
            <a:r>
              <a:rPr lang="en-US" sz="2400" dirty="0" err="1">
                <a:solidFill>
                  <a:srgbClr val="333333"/>
                </a:solidFill>
                <a:latin typeface="Times New Roman" panose="02020603050405020304" pitchFamily="18" charset="0"/>
                <a:ea typeface="Times New Roman" panose="02020603050405020304" pitchFamily="18" charset="0"/>
              </a:rPr>
              <a:t>mười</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ba </a:t>
            </a:r>
            <a:r>
              <a:rPr lang="en-US" sz="2400" dirty="0" err="1">
                <a:solidFill>
                  <a:srgbClr val="333333"/>
                </a:solidFill>
                <a:latin typeface="Times New Roman" panose="02020603050405020304" pitchFamily="18" charset="0"/>
                <a:ea typeface="Times New Roman" panose="02020603050405020304" pitchFamily="18" charset="0"/>
              </a:rPr>
              <a:t>lời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hai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nhân</a:t>
            </a: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 </a:t>
            </a:r>
            <a:r>
              <a:rPr lang="vi-VN" sz="2400" dirty="0">
                <a:solidFill>
                  <a:srgbClr val="333333"/>
                </a:solidFill>
                <a:latin typeface="Times New Roman" panose="02020603050405020304" pitchFamily="18" charset="0"/>
                <a:ea typeface="Times New Roman" panose="02020603050405020304" pitchFamily="18" charset="0"/>
              </a:rPr>
              <a:t>ta thấy Rô-mê-ô và Giu-li-ét là </a:t>
            </a:r>
            <a:r>
              <a:rPr lang="vi-VN" sz="2400" dirty="0" smtClean="0">
                <a:solidFill>
                  <a:srgbClr val="333333"/>
                </a:solidFill>
                <a:latin typeface="Times New Roman" panose="02020603050405020304" pitchFamily="18" charset="0"/>
                <a:ea typeface="Times New Roman" panose="02020603050405020304" pitchFamily="18" charset="0"/>
              </a:rPr>
              <a:t>biểu </a:t>
            </a:r>
            <a:r>
              <a:rPr lang="vi-VN" sz="2400" dirty="0">
                <a:solidFill>
                  <a:srgbClr val="333333"/>
                </a:solidFill>
                <a:latin typeface="Times New Roman" panose="02020603050405020304" pitchFamily="18" charset="0"/>
                <a:ea typeface="Times New Roman" panose="02020603050405020304" pitchFamily="18" charset="0"/>
              </a:rPr>
              <a:t>tượng cho chủ nghĩa nhân văn thời </a:t>
            </a:r>
            <a:r>
              <a:rPr lang="vi-VN" sz="2400" dirty="0" smtClean="0">
                <a:solidFill>
                  <a:srgbClr val="333333"/>
                </a:solidFill>
                <a:latin typeface="Times New Roman" panose="02020603050405020304" pitchFamily="18" charset="0"/>
                <a:ea typeface="Times New Roman" panose="02020603050405020304" pitchFamily="18" charset="0"/>
              </a:rPr>
              <a:t>phục </a:t>
            </a:r>
            <a:r>
              <a:rPr lang="vi-VN" sz="2400" dirty="0">
                <a:solidFill>
                  <a:srgbClr val="333333"/>
                </a:solidFill>
                <a:latin typeface="Times New Roman" panose="02020603050405020304" pitchFamily="18" charset="0"/>
                <a:ea typeface="Times New Roman" panose="02020603050405020304" pitchFamily="18" charset="0"/>
              </a:rPr>
              <a:t>hưng đương thời, trân trọng và đề </a:t>
            </a:r>
            <a:r>
              <a:rPr lang="vi-VN" sz="2400" dirty="0" smtClean="0">
                <a:solidFill>
                  <a:srgbClr val="333333"/>
                </a:solidFill>
                <a:latin typeface="Times New Roman" panose="02020603050405020304" pitchFamily="18" charset="0"/>
                <a:ea typeface="Times New Roman" panose="02020603050405020304" pitchFamily="18" charset="0"/>
              </a:rPr>
              <a:t>cao </a:t>
            </a:r>
            <a:r>
              <a:rPr lang="vi-VN" sz="2400" dirty="0">
                <a:solidFill>
                  <a:srgbClr val="333333"/>
                </a:solidFill>
                <a:latin typeface="Times New Roman" panose="02020603050405020304" pitchFamily="18" charset="0"/>
                <a:ea typeface="Times New Roman" panose="02020603050405020304" pitchFamily="18" charset="0"/>
              </a:rPr>
              <a:t>con người, ca ngợi quyền sống tự do </a:t>
            </a:r>
            <a:r>
              <a:rPr lang="vi-VN" sz="2400" dirty="0" smtClean="0">
                <a:solidFill>
                  <a:srgbClr val="333333"/>
                </a:solidFill>
                <a:latin typeface="Times New Roman" panose="02020603050405020304" pitchFamily="18" charset="0"/>
                <a:ea typeface="Times New Roman" panose="02020603050405020304" pitchFamily="18" charset="0"/>
              </a:rPr>
              <a:t>cá </a:t>
            </a:r>
            <a:r>
              <a:rPr lang="vi-VN" sz="2400" dirty="0">
                <a:solidFill>
                  <a:srgbClr val="333333"/>
                </a:solidFill>
                <a:latin typeface="Times New Roman" panose="02020603050405020304" pitchFamily="18" charset="0"/>
                <a:ea typeface="Times New Roman" panose="02020603050405020304" pitchFamily="18" charset="0"/>
              </a:rPr>
              <a:t>nhân, giải phóng con người khỏi xiềng xích của tư tưởng phong kiến trung cổ.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703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Rectangle 4"/>
          <p:cNvSpPr/>
          <p:nvPr/>
        </p:nvSpPr>
        <p:spPr>
          <a:xfrm>
            <a:off x="1259983" y="731950"/>
            <a:ext cx="12080384" cy="882293"/>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 </a:t>
            </a:r>
            <a:r>
              <a:rPr lang="en-US" sz="2400" dirty="0" err="1" smtClean="0">
                <a:solidFill>
                  <a:srgbClr val="FF0000"/>
                </a:solidFill>
                <a:latin typeface="Times New Roman" panose="02020603050405020304" pitchFamily="18" charset="0"/>
                <a:cs typeface="Times New Roman" panose="02020603050405020304" pitchFamily="18" charset="0"/>
              </a:rPr>
              <a:t>Tìm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hiểu</a:t>
            </a:r>
            <a:r>
              <a:rPr lang="en-US" sz="2400" dirty="0" smtClean="0">
                <a:solidFill>
                  <a:srgbClr val="FF0000"/>
                </a:solidFill>
                <a:latin typeface="Times New Roman" panose="02020603050405020304" pitchFamily="18" charset="0"/>
                <a:cs typeface="Times New Roman" panose="02020603050405020304" pitchFamily="18" charset="0"/>
              </a:rPr>
              <a:t> chi </a:t>
            </a:r>
            <a:r>
              <a:rPr lang="en-US" sz="2400" dirty="0" err="1" smtClean="0">
                <a:solidFill>
                  <a:srgbClr val="FF0000"/>
                </a:solidFill>
                <a:latin typeface="Times New Roman" panose="02020603050405020304" pitchFamily="18" charset="0"/>
                <a:cs typeface="Times New Roman" panose="02020603050405020304" pitchFamily="18" charset="0"/>
              </a:rPr>
              <a:t>tiết</a:t>
            </a:r>
            <a:endParaRPr lang="en-US" sz="2400" dirty="0" smtClean="0">
              <a:solidFill>
                <a:srgbClr val="FF0000"/>
              </a:solidFill>
              <a:latin typeface="Times New Roman" panose="02020603050405020304" pitchFamily="18" charset="0"/>
              <a:cs typeface="Times New Roman" panose="02020603050405020304" pitchFamily="18" charset="0"/>
            </a:endParaRPr>
          </a:p>
          <a:p>
            <a:pPr marL="342900" lvl="0" indent="-342900" algn="just" latinLnBrk="1">
              <a:spcBef>
                <a:spcPts val="430"/>
              </a:spcBef>
              <a:spcAft>
                <a:spcPts val="0"/>
              </a:spcAft>
              <a:buFont typeface="+mj-lt"/>
              <a:buAutoNum type="arabicPeriod" startAt="4"/>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b="1" dirty="0">
                <a:solidFill>
                  <a:srgbClr val="FF0000"/>
                </a:solidFill>
                <a:latin typeface="Times New Roman" panose="02020603050405020304" pitchFamily="18" charset="0"/>
                <a:ea typeface="Times New Roman" panose="02020603050405020304" pitchFamily="18" charset="0"/>
                <a:cs typeface="Symbola"/>
              </a:rPr>
              <a:t>Những xung đột trong văn bản</a:t>
            </a:r>
            <a:endParaRPr lang="en-US" sz="2400" dirty="0">
              <a:solidFill>
                <a:srgbClr val="FF0000"/>
              </a:solidFill>
              <a:effectLst/>
              <a:latin typeface="Symbola"/>
              <a:ea typeface="Symbola"/>
              <a:cs typeface="Symbola"/>
            </a:endParaRPr>
          </a:p>
        </p:txBody>
      </p:sp>
      <p:sp>
        <p:nvSpPr>
          <p:cNvPr id="6" name="Rectangle 5"/>
          <p:cNvSpPr/>
          <p:nvPr/>
        </p:nvSpPr>
        <p:spPr>
          <a:xfrm>
            <a:off x="1259982" y="1637653"/>
            <a:ext cx="9622665" cy="2308324"/>
          </a:xfrm>
          <a:prstGeom prst="rect">
            <a:avLst/>
          </a:prstGeom>
        </p:spPr>
        <p:txBody>
          <a:bodyPr wrap="square">
            <a:spAutoFit/>
          </a:bodyPr>
          <a:lstStyle/>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Mặc dù Rô-mê-ô và Giu-li-ét gặp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gỡ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thổ lộ tình yêu nhưng trong suốt </a:t>
            </a:r>
            <a:endPar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cuộc trò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chuyện hai người vẫn ám ảnh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bởi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lo sợ về mối thù giữa hai dòng họ.</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latinLnBrk="1">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 đó ta thấy Đoạn trích tuy chưa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phải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 đỉnh điểm của xung đột trong </a:t>
            </a:r>
            <a:endPar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toàn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bộ tác phẩm nhưng đã gợi người đọc đến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xung đột trong toàn bộ tác phẩm: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xung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đột giữa hai gia tộc, tình yêu </a:t>
            </a: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hoàn cảnh, lễ giao và quyền </a:t>
            </a:r>
            <a:endParaRPr lang="en-US"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tự </a:t>
            </a:r>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do yêu đương.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14" y="40941"/>
            <a:ext cx="12187873" cy="6858000"/>
          </a:xfrm>
        </p:spPr>
      </p:pic>
      <p:sp>
        <p:nvSpPr>
          <p:cNvPr id="5" name="Rectangle 4"/>
          <p:cNvSpPr/>
          <p:nvPr/>
        </p:nvSpPr>
        <p:spPr>
          <a:xfrm>
            <a:off x="945689" y="-76022"/>
            <a:ext cx="12080384" cy="830997"/>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III. </a:t>
            </a:r>
            <a:r>
              <a:rPr lang="en-US" sz="2400" dirty="0" err="1" smtClean="0">
                <a:solidFill>
                  <a:srgbClr val="FF0000"/>
                </a:solidFill>
                <a:latin typeface="Times New Roman" panose="02020603050405020304" pitchFamily="18" charset="0"/>
                <a:cs typeface="Times New Roman" panose="02020603050405020304" pitchFamily="18" charset="0"/>
              </a:rPr>
              <a:t>Tổng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kết</a:t>
            </a:r>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1. </a:t>
            </a:r>
            <a:r>
              <a:rPr lang="en-US" sz="2400" dirty="0" err="1" smtClean="0">
                <a:solidFill>
                  <a:srgbClr val="FF0000"/>
                </a:solidFill>
                <a:latin typeface="Times New Roman" panose="02020603050405020304" pitchFamily="18" charset="0"/>
                <a:cs typeface="Times New Roman" panose="02020603050405020304" pitchFamily="18" charset="0"/>
              </a:rPr>
              <a:t>Nghệ</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thuật</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49251" y="1440314"/>
            <a:ext cx="4456089" cy="3046988"/>
          </a:xfrm>
          <a:prstGeom prst="rect">
            <a:avLst/>
          </a:prstGeom>
          <a:solidFill>
            <a:schemeClr val="accent6">
              <a:lumMod val="20000"/>
              <a:lumOff val="80000"/>
            </a:schemeClr>
          </a:solidFill>
        </p:spPr>
        <p:txBody>
          <a:bodyPr wrap="square">
            <a:spAutoFit/>
          </a:bodyPr>
          <a:lstStyle/>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FF0000"/>
                </a:solidFill>
                <a:latin typeface="Times New Roman" panose="02020603050405020304" pitchFamily="18" charset="0"/>
                <a:ea typeface="Times New Roman" panose="02020603050405020304" pitchFamily="18" charset="0"/>
              </a:rPr>
              <a:t>1. </a:t>
            </a:r>
            <a:r>
              <a:rPr lang="en-US" sz="2400" dirty="0" err="1" smtClean="0">
                <a:solidFill>
                  <a:srgbClr val="FF0000"/>
                </a:solidFill>
                <a:latin typeface="Times New Roman" panose="02020603050405020304" pitchFamily="18" charset="0"/>
                <a:ea typeface="Times New Roman" panose="02020603050405020304" pitchFamily="18" charset="0"/>
              </a:rPr>
              <a:t>Nghệ</a:t>
            </a:r>
            <a:r>
              <a:rPr lang="en-US" sz="2400" dirty="0" smtClean="0">
                <a:solidFill>
                  <a:srgbClr val="FF0000"/>
                </a:solidFill>
                <a:latin typeface="Times New Roman" panose="02020603050405020304" pitchFamily="18" charset="0"/>
                <a:ea typeface="Times New Roman" panose="02020603050405020304" pitchFamily="18" charset="0"/>
              </a:rPr>
              <a:t> </a:t>
            </a:r>
            <a:r>
              <a:rPr lang="en-US" sz="2400" dirty="0" err="1" smtClean="0">
                <a:solidFill>
                  <a:srgbClr val="FF0000"/>
                </a:solidFill>
                <a:latin typeface="Times New Roman" panose="02020603050405020304" pitchFamily="18" charset="0"/>
                <a:ea typeface="Times New Roman" panose="02020603050405020304" pitchFamily="18" charset="0"/>
              </a:rPr>
              <a:t>thuật</a:t>
            </a:r>
            <a:endParaRPr lang="en-US" sz="2400" dirty="0" smtClean="0">
              <a:solidFill>
                <a:srgbClr val="FF0000"/>
              </a:solidFill>
              <a:latin typeface="Times New Roman" panose="02020603050405020304" pitchFamily="18" charset="0"/>
              <a:ea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smtClean="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Miêu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diễn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biến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lí</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Ngôn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ngữ</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đối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thoại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sự</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phát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triển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xung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nhân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vật</a:t>
            </a:r>
            <a:r>
              <a:rPr lang="en-US" sz="2400" dirty="0">
                <a:solidFill>
                  <a:srgbClr val="333333"/>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Calibri" panose="020F0502020204030204" pitchFamily="34" charset="0"/>
            </a:endParaRPr>
          </a:p>
          <a:p>
            <a:pPr marL="342900" indent="-342900" algn="just" latinLnBrk="1">
              <a:buFontTx/>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smtClean="0">
                <a:solidFill>
                  <a:srgbClr val="333333"/>
                </a:solidFill>
                <a:latin typeface="Times New Roman" panose="02020603050405020304" pitchFamily="18" charset="0"/>
                <a:ea typeface="Times New Roman" panose="02020603050405020304" pitchFamily="18" charset="0"/>
              </a:rPr>
              <a:t>Ngôn </a:t>
            </a:r>
            <a:r>
              <a:rPr lang="vi-VN" sz="2400" dirty="0">
                <a:solidFill>
                  <a:srgbClr val="333333"/>
                </a:solidFill>
                <a:latin typeface="Times New Roman" panose="02020603050405020304" pitchFamily="18" charset="0"/>
                <a:ea typeface="Times New Roman" panose="02020603050405020304" pitchFamily="18" charset="0"/>
              </a:rPr>
              <a:t>từ mang tính chất mĩ lệ, </a:t>
            </a:r>
            <a:endParaRPr lang="en-US" sz="2400" smtClean="0">
              <a:solidFill>
                <a:srgbClr val="333333"/>
              </a:solidFill>
              <a:latin typeface="Times New Roman" panose="02020603050405020304" pitchFamily="18" charset="0"/>
              <a:ea typeface="Times New Roman" panose="02020603050405020304" pitchFamily="18" charset="0"/>
            </a:endParaRPr>
          </a:p>
          <a:p>
            <a:pPr algn="just"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smtClean="0">
                <a:solidFill>
                  <a:srgbClr val="333333"/>
                </a:solidFill>
                <a:latin typeface="Times New Roman" panose="02020603050405020304" pitchFamily="18" charset="0"/>
                <a:ea typeface="Times New Roman" panose="02020603050405020304" pitchFamily="18" charset="0"/>
              </a:rPr>
              <a:t>kiểu </a:t>
            </a:r>
            <a:r>
              <a:rPr lang="vi-VN" sz="2400" dirty="0">
                <a:solidFill>
                  <a:srgbClr val="333333"/>
                </a:solidFill>
                <a:latin typeface="Times New Roman" panose="02020603050405020304" pitchFamily="18" charset="0"/>
                <a:ea typeface="Times New Roman" panose="02020603050405020304" pitchFamily="18" charset="0"/>
              </a:rPr>
              <a:t>cách của ngôn từ bi kịch.</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5879120" y="1457604"/>
            <a:ext cx="4539887" cy="2677656"/>
          </a:xfrm>
          <a:prstGeom prst="rect">
            <a:avLst/>
          </a:prstGeom>
          <a:solidFill>
            <a:schemeClr val="accent5">
              <a:lumMod val="20000"/>
              <a:lumOff val="80000"/>
            </a:schemeClr>
          </a:solidFill>
        </p:spPr>
        <p:txBody>
          <a:bodyPr wrap="square">
            <a:spAutoFit/>
          </a:bodyPr>
          <a:lstStyle/>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vi-VN" sz="2400" dirty="0">
                <a:solidFill>
                  <a:srgbClr val="FF0000"/>
                </a:solidFill>
                <a:latin typeface="Times New Roman" panose="02020603050405020304" pitchFamily="18" charset="0"/>
                <a:ea typeface="Times New Roman" panose="02020603050405020304" pitchFamily="18" charset="0"/>
              </a:rPr>
              <a:t>2. </a:t>
            </a:r>
            <a:r>
              <a:rPr lang="en-US" sz="2400" dirty="0">
                <a:solidFill>
                  <a:srgbClr val="FF0000"/>
                </a:solidFill>
                <a:latin typeface="Times New Roman" panose="02020603050405020304" pitchFamily="18" charset="0"/>
                <a:ea typeface="Times New Roman" panose="02020603050405020304" pitchFamily="18" charset="0"/>
              </a:rPr>
              <a:t>Ý </a:t>
            </a:r>
            <a:r>
              <a:rPr lang="en-US" sz="2400" dirty="0" err="1">
                <a:solidFill>
                  <a:srgbClr val="FF0000"/>
                </a:solidFill>
                <a:latin typeface="Times New Roman" panose="02020603050405020304" pitchFamily="18" charset="0"/>
                <a:ea typeface="Times New Roman" panose="02020603050405020304" pitchFamily="18" charset="0"/>
              </a:rPr>
              <a:t>nghĩa</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văn</a:t>
            </a:r>
            <a:r>
              <a:rPr lang="en-US" sz="2400" dirty="0">
                <a:solidFill>
                  <a:srgbClr val="FF0000"/>
                </a:solidFill>
                <a:latin typeface="Times New Roman" panose="02020603050405020304" pitchFamily="18" charset="0"/>
                <a:ea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rPr>
              <a:t>bản</a:t>
            </a:r>
            <a:r>
              <a:rPr lang="en-US" sz="2400"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Calibri" panose="020F0502020204030204" pitchFamily="34"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Khẳng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định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vẻ</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đẹp</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tình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đời</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tưởng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của</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smtClean="0">
              <a:solidFill>
                <a:srgbClr val="000000"/>
              </a:solidFill>
              <a:latin typeface="Times New Roman" panose="02020603050405020304" pitchFamily="18" charset="0"/>
              <a:ea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000000"/>
                </a:solidFill>
                <a:latin typeface="Times New Roman" panose="02020603050405020304" pitchFamily="18" charset="0"/>
                <a:ea typeface="Times New Roman" panose="02020603050405020304" pitchFamily="18" charset="0"/>
              </a:rPr>
              <a:t>nghĩa</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thông</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qua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smtClean="0">
              <a:solidFill>
                <a:srgbClr val="000000"/>
              </a:solidFill>
              <a:latin typeface="Times New Roman" panose="02020603050405020304" pitchFamily="18" charset="0"/>
              <a:ea typeface="Times New Roman" panose="02020603050405020304" pitchFamily="18" charset="0"/>
            </a:endParaRP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000000"/>
                </a:solidFill>
                <a:latin typeface="Times New Roman" panose="02020603050405020304" pitchFamily="18" charset="0"/>
                <a:ea typeface="Times New Roman" panose="02020603050405020304" pitchFamily="18" charset="0"/>
              </a:rPr>
              <a:t>chiến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yêu</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chân</a:t>
            </a:r>
            <a:r>
              <a:rPr lang="en-US" sz="2400" dirty="0" smtClean="0">
                <a:solidFill>
                  <a:srgbClr val="000000"/>
                </a:solidFill>
                <a:latin typeface="Times New Roman" panose="02020603050405020304" pitchFamily="18" charset="0"/>
                <a:ea typeface="Times New Roman" panose="02020603050405020304" pitchFamily="18" charset="0"/>
              </a:rPr>
              <a:t> </a:t>
            </a:r>
          </a:p>
          <a:p>
            <a:pPr latinLnBrk="1">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err="1" smtClean="0">
                <a:solidFill>
                  <a:srgbClr val="000000"/>
                </a:solidFill>
                <a:latin typeface="Times New Roman" panose="02020603050405020304" pitchFamily="18" charset="0"/>
                <a:ea typeface="Times New Roman" panose="02020603050405020304" pitchFamily="18" charset="0"/>
              </a:rPr>
              <a:t>chính</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đối</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hận</a:t>
            </a:r>
            <a:r>
              <a:rPr lang="en-US" sz="2400" dirty="0" smtClean="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rPr>
              <a:t>tộc</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497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1429555" y="1286101"/>
            <a:ext cx="9002331" cy="3211135"/>
          </a:xfrm>
          <a:prstGeom prst="rect">
            <a:avLst/>
          </a:prstGeom>
        </p:spPr>
        <p:txBody>
          <a:bodyPr wrap="square">
            <a:spAutoFit/>
          </a:bodyPr>
          <a:lstStyle/>
          <a:p>
            <a:pPr marL="342900" lvl="0" indent="-342900" algn="just" latinLnBrk="1">
              <a:spcBef>
                <a:spcPts val="430"/>
              </a:spcBef>
              <a:spcAft>
                <a:spcPts val="0"/>
              </a:spcAft>
              <a:buFont typeface="Symbol" panose="05050102010706020507" pitchFamily="18" charset="2"/>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kịch</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Symbola"/>
              <a:cs typeface="Times New Roman" panose="02020603050405020304" pitchFamily="18" charset="0"/>
            </a:endParaRPr>
          </a:p>
          <a:p>
            <a:pPr marL="342900" lvl="0" indent="-342900" algn="just" latinLnBrk="1">
              <a:spcBef>
                <a:spcPts val="430"/>
              </a:spcBef>
              <a:spcAft>
                <a:spcPts val="0"/>
              </a:spcAft>
              <a:buFont typeface="Times New Roman" panose="02020603050405020304" pitchFamily="18"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Symbola"/>
              <a:cs typeface="Times New Roman" panose="02020603050405020304" pitchFamily="18" charset="0"/>
            </a:endParaRPr>
          </a:p>
          <a:p>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8502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
        <p:nvSpPr>
          <p:cNvPr id="5" name="Rectangle 4"/>
          <p:cNvSpPr/>
          <p:nvPr/>
        </p:nvSpPr>
        <p:spPr>
          <a:xfrm>
            <a:off x="4826952" y="797073"/>
            <a:ext cx="1950406" cy="461665"/>
          </a:xfrm>
          <a:prstGeom prst="rect">
            <a:avLst/>
          </a:prstGeom>
        </p:spPr>
        <p:txBody>
          <a:bodyPr wrap="none">
            <a:spAutoFit/>
          </a:bodyPr>
          <a:lstStyle/>
          <a:p>
            <a:r>
              <a:rPr lang="nl-NL" sz="2400" b="1" dirty="0">
                <a:latin typeface="Times New Roman" panose="02020603050405020304" pitchFamily="18" charset="0"/>
                <a:ea typeface="Calibri" panose="020F0502020204030204" pitchFamily="34" charset="0"/>
              </a:rPr>
              <a:t>LUYỆN TẬP</a:t>
            </a:r>
            <a:endParaRPr lang="en-US" sz="2400" dirty="0"/>
          </a:p>
        </p:txBody>
      </p:sp>
      <p:sp>
        <p:nvSpPr>
          <p:cNvPr id="6" name="Rectangle 5"/>
          <p:cNvSpPr/>
          <p:nvPr/>
        </p:nvSpPr>
        <p:spPr>
          <a:xfrm>
            <a:off x="1223493" y="1092205"/>
            <a:ext cx="9543245" cy="1366528"/>
          </a:xfrm>
          <a:prstGeom prst="rect">
            <a:avLst/>
          </a:prstGeom>
        </p:spPr>
        <p:txBody>
          <a:bodyPr wrap="square">
            <a:spAutoFit/>
          </a:bodyPr>
          <a:lstStyle/>
          <a:p>
            <a:pPr algn="just">
              <a:lnSpc>
                <a:spcPct val="115000"/>
              </a:lnSpc>
              <a:spcAft>
                <a:spcPts val="0"/>
              </a:spcAft>
              <a:tabLst>
                <a:tab pos="90170" algn="l"/>
                <a:tab pos="180340" algn="l"/>
                <a:tab pos="270510" algn="l"/>
              </a:tabLst>
            </a:pPr>
            <a:r>
              <a:rPr lang="en-US" sz="2400" b="1" dirty="0">
                <a:latin typeface="Times New Roman" panose="02020603050405020304" pitchFamily="18" charset="0"/>
                <a:ea typeface="Calibri" panose="020F0502020204030204" pitchFamily="34" charset="0"/>
              </a:rPr>
              <a:t>BT VIẾT KẾT NỐI VỚI ĐỌC (</a:t>
            </a:r>
            <a:r>
              <a:rPr lang="en-US" sz="2400" b="1" dirty="0" err="1">
                <a:latin typeface="Times New Roman" panose="02020603050405020304" pitchFamily="18" charset="0"/>
                <a:ea typeface="Calibri" panose="020F0502020204030204" pitchFamily="34" charset="0"/>
              </a:rPr>
              <a:t>trang</a:t>
            </a:r>
            <a:r>
              <a:rPr lang="en-US" sz="2400" b="1" dirty="0">
                <a:latin typeface="Times New Roman" panose="02020603050405020304" pitchFamily="18" charset="0"/>
                <a:ea typeface="Calibri" panose="020F0502020204030204" pitchFamily="34" charset="0"/>
              </a:rPr>
              <a:t> 121 </a:t>
            </a:r>
            <a:r>
              <a:rPr lang="en-US" sz="2400" b="1" dirty="0" err="1">
                <a:latin typeface="Times New Roman" panose="02020603050405020304" pitchFamily="18" charset="0"/>
                <a:ea typeface="Calibri" panose="020F0502020204030204" pitchFamily="34" charset="0"/>
              </a:rPr>
              <a:t>sgk</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Ngữ</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văn</a:t>
            </a:r>
            <a:r>
              <a:rPr lang="en-US" sz="2400" b="1" dirty="0">
                <a:latin typeface="Times New Roman" panose="02020603050405020304" pitchFamily="18" charset="0"/>
                <a:ea typeface="Calibri" panose="020F0502020204030204" pitchFamily="34" charset="0"/>
              </a:rPr>
              <a:t> 9 </a:t>
            </a:r>
            <a:r>
              <a:rPr lang="en-US" sz="2400" b="1" dirty="0" err="1">
                <a:latin typeface="Times New Roman" panose="02020603050405020304" pitchFamily="18" charset="0"/>
                <a:ea typeface="Calibri" panose="020F0502020204030204" pitchFamily="34" charset="0"/>
              </a:rPr>
              <a:t>Tập</a:t>
            </a:r>
            <a:r>
              <a:rPr lang="en-US" sz="2400" b="1" dirty="0">
                <a:latin typeface="Times New Roman" panose="02020603050405020304" pitchFamily="18" charset="0"/>
                <a:ea typeface="Calibri" panose="020F0502020204030204" pitchFamily="34" charset="0"/>
              </a:rPr>
              <a:t> 1) </a:t>
            </a:r>
            <a:r>
              <a:rPr lang="en-US" sz="2400" b="1" dirty="0" err="1">
                <a:latin typeface="Times New Roman" panose="02020603050405020304" pitchFamily="18" charset="0"/>
                <a:ea typeface="Calibri" panose="020F0502020204030204" pitchFamily="34" charset="0"/>
                <a:hlinkClick r:id="rId3"/>
              </a:rPr>
              <a:t>Viết</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đoạn</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văn</a:t>
            </a:r>
            <a:r>
              <a:rPr lang="en-US" sz="2400" b="1" dirty="0">
                <a:latin typeface="Times New Roman" panose="02020603050405020304" pitchFamily="18" charset="0"/>
                <a:ea typeface="Calibri" panose="020F0502020204030204" pitchFamily="34" charset="0"/>
                <a:hlinkClick r:id="rId3"/>
              </a:rPr>
              <a:t> (</a:t>
            </a:r>
            <a:r>
              <a:rPr lang="en-US" sz="2400" b="1" dirty="0" err="1">
                <a:latin typeface="Times New Roman" panose="02020603050405020304" pitchFamily="18" charset="0"/>
                <a:ea typeface="Calibri" panose="020F0502020204030204" pitchFamily="34" charset="0"/>
                <a:hlinkClick r:id="rId3"/>
              </a:rPr>
              <a:t>khoảng</a:t>
            </a:r>
            <a:r>
              <a:rPr lang="en-US" sz="2400" b="1" dirty="0">
                <a:latin typeface="Times New Roman" panose="02020603050405020304" pitchFamily="18" charset="0"/>
                <a:ea typeface="Calibri" panose="020F0502020204030204" pitchFamily="34" charset="0"/>
                <a:hlinkClick r:id="rId3"/>
              </a:rPr>
              <a:t> 7 – 9 </a:t>
            </a:r>
            <a:r>
              <a:rPr lang="en-US" sz="2400" b="1" dirty="0" err="1">
                <a:latin typeface="Times New Roman" panose="02020603050405020304" pitchFamily="18" charset="0"/>
                <a:ea typeface="Calibri" panose="020F0502020204030204" pitchFamily="34" charset="0"/>
                <a:hlinkClick r:id="rId3"/>
              </a:rPr>
              <a:t>câu</a:t>
            </a:r>
            <a:r>
              <a:rPr lang="en-US" sz="2400" b="1" dirty="0">
                <a:latin typeface="Times New Roman" panose="02020603050405020304" pitchFamily="18" charset="0"/>
                <a:ea typeface="Calibri" panose="020F0502020204030204" pitchFamily="34" charset="0"/>
                <a:hlinkClick r:id="rId3"/>
              </a:rPr>
              <a:t>) </a:t>
            </a:r>
            <a:r>
              <a:rPr lang="vi-VN" sz="2400" b="1" dirty="0">
                <a:latin typeface="Times New Roman" panose="02020603050405020304" pitchFamily="18" charset="0"/>
                <a:ea typeface="Calibri" panose="020F0502020204030204" pitchFamily="34" charset="0"/>
                <a:hlinkClick r:id="rId3"/>
              </a:rPr>
              <a:t>trình bày suy nghĩa của em về khát vọng tình yêu của con người</a:t>
            </a:r>
            <a:r>
              <a:rPr lang="en-US" sz="2400" b="1" dirty="0">
                <a:latin typeface="Times New Roman" panose="02020603050405020304" pitchFamily="18" charset="0"/>
                <a:ea typeface="Calibri" panose="020F0502020204030204" pitchFamily="34" charset="0"/>
                <a:hlinkClick r:id="rId3"/>
              </a:rPr>
              <a:t>.</a:t>
            </a:r>
            <a:endParaRPr lang="en-US" sz="24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519707" y="2551837"/>
            <a:ext cx="9453093" cy="1938992"/>
          </a:xfrm>
          <a:prstGeom prst="rect">
            <a:avLst/>
          </a:prstGeom>
        </p:spPr>
        <p:txBody>
          <a:bodyPr wrap="square">
            <a:spAutoFit/>
          </a:bodyPr>
          <a:lstStyle/>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Mở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Nêu vấn đề nghị luận khát vọng tình yêu của con người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Thân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Trình bày suy nghĩa về khát vọng tình yêu của con người: giải thích, nêu biểu hiện và n</a:t>
            </a:r>
            <a:r>
              <a:rPr lang="nl-NL" sz="2400" dirty="0">
                <a:latin typeface="Times New Roman" panose="02020603050405020304" pitchFamily="18" charset="0"/>
                <a:ea typeface="Calibri" panose="020F0502020204030204" pitchFamily="34" charset="0"/>
                <a:cs typeface="Times New Roman" panose="02020603050405020304" pitchFamily="18" charset="0"/>
              </a:rPr>
              <a:t>êu ý nghĩa, bàn luận mở rộng, liên hệ bản thân.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tabLst>
                <a:tab pos="90170" algn="l"/>
                <a:tab pos="180340" algn="l"/>
                <a:tab pos="270510" algn="l"/>
              </a:tabLst>
            </a:pPr>
            <a:r>
              <a:rPr lang="nl-NL" sz="2400" dirty="0">
                <a:latin typeface="Times New Roman" panose="02020603050405020304" pitchFamily="18" charset="0"/>
                <a:ea typeface="Calibri" panose="020F0502020204030204" pitchFamily="34" charset="0"/>
                <a:cs typeface="Times New Roman" panose="02020603050405020304" pitchFamily="18" charset="0"/>
              </a:rPr>
              <a:t>Kết đoạn: </a:t>
            </a:r>
            <a:r>
              <a:rPr lang="vi-VN" sz="2400" dirty="0">
                <a:latin typeface="Times New Roman" panose="02020603050405020304" pitchFamily="18" charset="0"/>
                <a:ea typeface="Calibri" panose="020F0502020204030204" pitchFamily="34" charset="0"/>
                <a:cs typeface="Times New Roman" panose="02020603050405020304" pitchFamily="18" charset="0"/>
              </a:rPr>
              <a:t>Nêu cảm nghĩ của bản thân</a:t>
            </a:r>
            <a:r>
              <a:rPr lang="nl-NL"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541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4932620" y="1069545"/>
            <a:ext cx="1837362" cy="483017"/>
          </a:xfrm>
          <a:prstGeom prst="rect">
            <a:avLst/>
          </a:prstGeom>
        </p:spPr>
        <p:txBody>
          <a:bodyPr wrap="none">
            <a:spAutoFit/>
          </a:bodyPr>
          <a:lstStyle/>
          <a:p>
            <a:pPr algn="just">
              <a:lnSpc>
                <a:spcPct val="115000"/>
              </a:lnSpc>
              <a:spcAft>
                <a:spcPts val="0"/>
              </a:spcAft>
              <a:tabLst>
                <a:tab pos="90170" algn="l"/>
              </a:tabLst>
            </a:pPr>
            <a:r>
              <a:rPr lang="pt-BR" sz="2400" b="1" dirty="0">
                <a:latin typeface="Times New Roman" panose="02020603050405020304" pitchFamily="18" charset="0"/>
                <a:ea typeface="Calibri" panose="020F0502020204030204" pitchFamily="34" charset="0"/>
              </a:rPr>
              <a:t>VẬN DỤNG</a:t>
            </a:r>
            <a:endParaRPr lang="en-US" sz="2000" dirty="0">
              <a:effectLst/>
              <a:latin typeface="Times New Roman" panose="02020603050405020304" pitchFamily="18" charset="0"/>
              <a:ea typeface="Calibri" panose="020F0502020204030204" pitchFamily="34" charset="0"/>
            </a:endParaRPr>
          </a:p>
        </p:txBody>
      </p:sp>
      <p:sp>
        <p:nvSpPr>
          <p:cNvPr id="7" name="Rectangle 6"/>
          <p:cNvSpPr/>
          <p:nvPr/>
        </p:nvSpPr>
        <p:spPr>
          <a:xfrm>
            <a:off x="1566929" y="1679762"/>
            <a:ext cx="9895267" cy="907749"/>
          </a:xfrm>
          <a:prstGeom prst="rect">
            <a:avLst/>
          </a:prstGeom>
        </p:spPr>
        <p:txBody>
          <a:bodyPr wrap="square">
            <a:spAutoFit/>
          </a:bodyPr>
          <a:lstStyle/>
          <a:p>
            <a:pPr algn="just">
              <a:lnSpc>
                <a:spcPct val="115000"/>
              </a:lnSpc>
              <a:spcAft>
                <a:spcPts val="0"/>
              </a:spcAft>
              <a:tabLst>
                <a:tab pos="90170" algn="l"/>
                <a:tab pos="180340" algn="l"/>
              </a:tabLst>
            </a:pPr>
            <a:r>
              <a:rPr lang="nl-NL" sz="2400" b="1" dirty="0">
                <a:latin typeface="Times New Roman" panose="02020603050405020304" pitchFamily="18" charset="0"/>
                <a:ea typeface="Calibri" panose="020F0502020204030204" pitchFamily="34" charset="0"/>
              </a:rPr>
              <a:t>- </a:t>
            </a:r>
            <a:r>
              <a:rPr lang="nl-NL" sz="2400" dirty="0">
                <a:latin typeface="Times New Roman" panose="02020603050405020304" pitchFamily="18" charset="0"/>
                <a:ea typeface="Calibri" panose="020F0502020204030204" pitchFamily="34" charset="0"/>
              </a:rPr>
              <a:t>Theo em có nên có tình yêu nam nữ ở lứa tuổi học trò không? Nếu em có tình cảm với một bạn khác giới, bị bố mẹ ngăn cấm, em sẽ làm gì?</a:t>
            </a:r>
            <a:endParaRPr lang="en-US" sz="2400" dirty="0">
              <a:effectLst/>
              <a:latin typeface="Times New Roman" panose="02020603050405020304" pitchFamily="18" charset="0"/>
              <a:ea typeface="Calibri" panose="020F0502020204030204" pitchFamily="34" charset="0"/>
            </a:endParaRPr>
          </a:p>
        </p:txBody>
      </p:sp>
      <p:sp>
        <p:nvSpPr>
          <p:cNvPr id="8" name="Rectangle 7"/>
          <p:cNvSpPr/>
          <p:nvPr/>
        </p:nvSpPr>
        <p:spPr>
          <a:xfrm>
            <a:off x="1566928" y="2622107"/>
            <a:ext cx="9586175" cy="3046988"/>
          </a:xfrm>
          <a:prstGeom prst="rect">
            <a:avLst/>
          </a:prstGeom>
        </p:spPr>
        <p:txBody>
          <a:bodyPr wrap="square">
            <a:spAutoFit/>
          </a:bodyPr>
          <a:lstStyle/>
          <a:p>
            <a:pPr algn="just">
              <a:spcAft>
                <a:spcPts val="0"/>
              </a:spcAft>
              <a:tabLst>
                <a:tab pos="90170" algn="l"/>
                <a:tab pos="180340" algn="l"/>
              </a:tabLst>
            </a:pPr>
            <a:r>
              <a:rPr lang="nl-NL" sz="2400" b="1" dirty="0">
                <a:latin typeface="Times New Roman" panose="02020603050405020304" pitchFamily="18" charset="0"/>
                <a:ea typeface="Calibri" panose="020F0502020204030204" pitchFamily="34" charset="0"/>
                <a:cs typeface="Times New Roman" panose="02020603050405020304" pitchFamily="18" charset="0"/>
              </a:rPr>
              <a:t>Nhiệm </a:t>
            </a:r>
            <a:r>
              <a:rPr lang="nl-NL" sz="2400" b="1" dirty="0" smtClean="0">
                <a:latin typeface="Times New Roman" panose="02020603050405020304" pitchFamily="18" charset="0"/>
                <a:ea typeface="Calibri" panose="020F0502020204030204" pitchFamily="34" charset="0"/>
                <a:cs typeface="Times New Roman" panose="02020603050405020304" pitchFamily="18" charset="0"/>
              </a:rPr>
              <a:t>vụ </a:t>
            </a:r>
            <a:r>
              <a:rPr lang="vi-VN" sz="2400" b="1" dirty="0" smtClean="0">
                <a:latin typeface="Times New Roman" panose="02020603050405020304" pitchFamily="18" charset="0"/>
                <a:ea typeface="Calibri" panose="020F0502020204030204" pitchFamily="34" charset="0"/>
                <a:cs typeface="Times New Roman" panose="02020603050405020304" pitchFamily="18" charset="0"/>
              </a:rPr>
              <a:t>thực </a:t>
            </a:r>
            <a:r>
              <a:rPr lang="vi-VN" sz="2400" b="1" dirty="0">
                <a:latin typeface="Times New Roman" panose="02020603050405020304" pitchFamily="18" charset="0"/>
                <a:ea typeface="Calibri" panose="020F0502020204030204" pitchFamily="34" charset="0"/>
                <a:cs typeface="Times New Roman" panose="02020603050405020304" pitchFamily="18" charset="0"/>
              </a:rPr>
              <a:t>hiện ở nhà</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Hãy tìm một tác phẩm nghệ thuật hiện đại (văn học, hội họa, âm nhạc, điện ảnh,...) lấy đề tài từ câu chuyện tình yêu của </a:t>
            </a:r>
            <a:r>
              <a:rPr lang="vi-VN" sz="2400" i="1" dirty="0">
                <a:latin typeface="Times New Roman" panose="02020603050405020304" pitchFamily="18" charset="0"/>
                <a:ea typeface="Calibri" panose="020F0502020204030204" pitchFamily="34" charset="0"/>
                <a:cs typeface="Times New Roman" panose="02020603050405020304" pitchFamily="18" charset="0"/>
              </a:rPr>
              <a:t>Rô-mê-ô và Giu-li-ét</a:t>
            </a:r>
            <a:r>
              <a:rPr lang="vi-VN" sz="2400" dirty="0">
                <a:latin typeface="Times New Roman" panose="02020603050405020304" pitchFamily="18" charset="0"/>
                <a:ea typeface="Calibri" panose="020F0502020204030204" pitchFamily="34" charset="0"/>
                <a:cs typeface="Times New Roman" panose="02020603050405020304" pitchFamily="18" charset="0"/>
              </a:rPr>
              <a:t>. Nêu một điểm tương đồng giữ</a:t>
            </a:r>
            <a:r>
              <a:rPr lang="en-US" sz="2400" dirty="0">
                <a:latin typeface="Times New Roman" panose="02020603050405020304" pitchFamily="18" charset="0"/>
                <a:ea typeface="Calibri" panose="020F0502020204030204" pitchFamily="34" charset="0"/>
                <a:cs typeface="Times New Roman" panose="02020603050405020304" pitchFamily="18" charset="0"/>
              </a:rPr>
              <a:t>a</a:t>
            </a:r>
            <a:r>
              <a:rPr lang="vi-VN" sz="2400" dirty="0">
                <a:latin typeface="Times New Roman" panose="02020603050405020304" pitchFamily="18" charset="0"/>
                <a:ea typeface="Calibri" panose="020F0502020204030204" pitchFamily="34" charset="0"/>
                <a:cs typeface="Times New Roman" panose="02020603050405020304" pitchFamily="18" charset="0"/>
              </a:rPr>
              <a:t> tác phẩm đó với vở kịch </a:t>
            </a:r>
            <a:r>
              <a:rPr lang="vi-VN" sz="2400" i="1" dirty="0">
                <a:latin typeface="Times New Roman" panose="02020603050405020304" pitchFamily="18" charset="0"/>
                <a:ea typeface="Calibri" panose="020F0502020204030204" pitchFamily="34" charset="0"/>
                <a:cs typeface="Times New Roman" panose="02020603050405020304" pitchFamily="18" charset="0"/>
              </a:rPr>
              <a:t>Rô-mê-ô và Giu-li-ét </a:t>
            </a:r>
            <a:r>
              <a:rPr lang="vi-VN" sz="2400" dirty="0">
                <a:latin typeface="Times New Roman" panose="02020603050405020304" pitchFamily="18" charset="0"/>
                <a:ea typeface="Calibri" panose="020F0502020204030204" pitchFamily="34" charset="0"/>
                <a:cs typeface="Times New Roman" panose="02020603050405020304" pitchFamily="18" charset="0"/>
              </a:rPr>
              <a:t>của Uy-li-am Séch-xpia.</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vi-VN" sz="2400" dirty="0">
                <a:latin typeface="Times New Roman" panose="02020603050405020304" pitchFamily="18" charset="0"/>
                <a:ea typeface="Calibri" panose="020F0502020204030204" pitchFamily="34" charset="0"/>
                <a:cs typeface="Times New Roman" panose="02020603050405020304" pitchFamily="18" charset="0"/>
              </a:rPr>
              <a:t>HS thực hiện ở nhà và nộp sản phẩm vào giờ học sau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err="1" smtClean="0">
                <a:latin typeface="Times New Roman" panose="02020603050405020304" pitchFamily="18" charset="0"/>
                <a:ea typeface="Calibri" panose="020F0502020204030204" pitchFamily="34" charset="0"/>
                <a:cs typeface="Times New Roman" panose="02020603050405020304" pitchFamily="18" charset="0"/>
              </a:rPr>
              <a:t>Các</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spcAft>
                <a:spcPts val="0"/>
              </a:spcAft>
              <a:buFont typeface="Times New Roman" panose="02020603050405020304" pitchFamily="18" charset="0"/>
              <a:buChar char="-"/>
            </a:pPr>
            <a:r>
              <a:rPr lang="en-US" sz="240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28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400" y="344766"/>
            <a:ext cx="11531600" cy="625877"/>
          </a:xfrm>
          <a:prstGeom prst="rect">
            <a:avLst/>
          </a:prstGeom>
          <a:noFill/>
        </p:spPr>
        <p:txBody>
          <a:bodyPr wrap="square" rtlCol="0">
            <a:spAutoFit/>
          </a:bodyPr>
          <a:lstStyle/>
          <a:p>
            <a:r>
              <a:rPr lang="vi-VN" sz="3467" dirty="0">
                <a:latin typeface="+mj-lt"/>
              </a:rPr>
              <a:t>* Một số tác phẩm (văn học, nghệ thuật) viết về đề tài tình yêu:</a:t>
            </a:r>
            <a:endParaRPr lang="en-US" sz="3467" dirty="0">
              <a:latin typeface="+mj-lt"/>
            </a:endParaRPr>
          </a:p>
        </p:txBody>
      </p:sp>
      <p:pic>
        <p:nvPicPr>
          <p:cNvPr id="4" name="Picture 3"/>
          <p:cNvPicPr>
            <a:picLocks noChangeAspect="1"/>
          </p:cNvPicPr>
          <p:nvPr/>
        </p:nvPicPr>
        <p:blipFill>
          <a:blip r:embed="rId3"/>
          <a:stretch>
            <a:fillRect/>
          </a:stretch>
        </p:blipFill>
        <p:spPr>
          <a:xfrm>
            <a:off x="550985" y="1600200"/>
            <a:ext cx="5087815" cy="3149600"/>
          </a:xfrm>
          <a:prstGeom prst="rect">
            <a:avLst/>
          </a:prstGeom>
        </p:spPr>
      </p:pic>
      <p:sp>
        <p:nvSpPr>
          <p:cNvPr id="5" name="TextBox 4"/>
          <p:cNvSpPr txBox="1"/>
          <p:nvPr/>
        </p:nvSpPr>
        <p:spPr>
          <a:xfrm>
            <a:off x="406400" y="4926529"/>
            <a:ext cx="4775200" cy="666977"/>
          </a:xfrm>
          <a:prstGeom prst="rect">
            <a:avLst/>
          </a:prstGeom>
          <a:noFill/>
        </p:spPr>
        <p:txBody>
          <a:bodyPr wrap="square" rtlCol="0">
            <a:spAutoFit/>
          </a:bodyPr>
          <a:lstStyle/>
          <a:p>
            <a:pPr algn="ctr"/>
            <a:r>
              <a:rPr lang="vi-VN" sz="1867" b="1" dirty="0"/>
              <a:t>Lạc Long Quân – Âu Cơ </a:t>
            </a:r>
          </a:p>
          <a:p>
            <a:pPr algn="ctr"/>
            <a:r>
              <a:rPr lang="vi-VN" sz="1867" dirty="0"/>
              <a:t>(Truyền thuyết Con Rồng cháu Tiên)</a:t>
            </a:r>
            <a:endParaRPr lang="en-US" sz="1867" dirty="0"/>
          </a:p>
        </p:txBody>
      </p:sp>
      <p:pic>
        <p:nvPicPr>
          <p:cNvPr id="14" name="Picture 13"/>
          <p:cNvPicPr>
            <a:picLocks noChangeAspect="1"/>
          </p:cNvPicPr>
          <p:nvPr/>
        </p:nvPicPr>
        <p:blipFill>
          <a:blip r:embed="rId4"/>
          <a:stretch>
            <a:fillRect/>
          </a:stretch>
        </p:blipFill>
        <p:spPr>
          <a:xfrm>
            <a:off x="6517425" y="1600200"/>
            <a:ext cx="5080000" cy="314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6183923" y="4926529"/>
            <a:ext cx="5080000" cy="666977"/>
          </a:xfrm>
          <a:prstGeom prst="rect">
            <a:avLst/>
          </a:prstGeom>
          <a:noFill/>
        </p:spPr>
        <p:txBody>
          <a:bodyPr wrap="square" rtlCol="0">
            <a:spAutoFit/>
          </a:bodyPr>
          <a:lstStyle/>
          <a:p>
            <a:pPr algn="ctr"/>
            <a:r>
              <a:rPr lang="vi-VN" sz="1867" b="1" dirty="0"/>
              <a:t>Mị Châu – Trọng Thủy</a:t>
            </a:r>
          </a:p>
          <a:p>
            <a:pPr algn="ctr"/>
            <a:r>
              <a:rPr lang="vi-VN" sz="1867" dirty="0"/>
              <a:t>(Truyền thuyết Mỵ Châu Trọng Thủy)</a:t>
            </a:r>
            <a:endParaRPr lang="en-US" sz="1867" dirty="0"/>
          </a:p>
        </p:txBody>
      </p:sp>
    </p:spTree>
    <p:extLst>
      <p:ext uri="{BB962C8B-B14F-4D97-AF65-F5344CB8AC3E}">
        <p14:creationId xmlns:p14="http://schemas.microsoft.com/office/powerpoint/2010/main" val="118791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4591" y="831776"/>
            <a:ext cx="4147410" cy="4022892"/>
          </a:xfrm>
          <a:prstGeom prst="rect">
            <a:avLst/>
          </a:prstGeom>
        </p:spPr>
      </p:pic>
      <p:sp>
        <p:nvSpPr>
          <p:cNvPr id="3" name="TextBox 2"/>
          <p:cNvSpPr txBox="1"/>
          <p:nvPr/>
        </p:nvSpPr>
        <p:spPr>
          <a:xfrm>
            <a:off x="-664004" y="5339089"/>
            <a:ext cx="6324600" cy="523220"/>
          </a:xfrm>
          <a:prstGeom prst="rect">
            <a:avLst/>
          </a:prstGeom>
          <a:noFill/>
        </p:spPr>
        <p:txBody>
          <a:bodyPr wrap="square" rtlCol="0">
            <a:spAutoFit/>
          </a:bodyPr>
          <a:lstStyle/>
          <a:p>
            <a:pPr algn="ctr"/>
            <a:r>
              <a:rPr lang="vi-VN" sz="2800" b="1" dirty="0"/>
              <a:t>Mắt biếc </a:t>
            </a:r>
            <a:r>
              <a:rPr lang="vi-VN" sz="2800" dirty="0"/>
              <a:t>– Nguyễn Nhật Ánh</a:t>
            </a:r>
            <a:endParaRPr lang="en-US" sz="2800" dirty="0"/>
          </a:p>
        </p:txBody>
      </p:sp>
      <p:pic>
        <p:nvPicPr>
          <p:cNvPr id="4" name="Picture 4" descr="Quyển sách chứa đựng nhiều nội dung đắt gi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744" y="831776"/>
            <a:ext cx="5334000" cy="40228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93295" y="5169812"/>
            <a:ext cx="6324600" cy="1384995"/>
          </a:xfrm>
          <a:prstGeom prst="rect">
            <a:avLst/>
          </a:prstGeom>
          <a:noFill/>
        </p:spPr>
        <p:txBody>
          <a:bodyPr wrap="square" rtlCol="0">
            <a:spAutoFit/>
          </a:bodyPr>
          <a:lstStyle/>
          <a:p>
            <a:pPr algn="ctr"/>
            <a:r>
              <a:rPr lang="vi-VN" sz="2800" b="1" dirty="0"/>
              <a:t>Tiếng chim hót trong bụi mận gai</a:t>
            </a:r>
          </a:p>
          <a:p>
            <a:pPr algn="ctr"/>
            <a:r>
              <a:rPr lang="vi-VN" sz="2800" dirty="0"/>
              <a:t>– </a:t>
            </a:r>
            <a:r>
              <a:rPr lang="en-US" sz="2800" dirty="0"/>
              <a:t>Colleen McCullough</a:t>
            </a:r>
            <a:r>
              <a:rPr lang="vi-VN" sz="2800" dirty="0"/>
              <a:t> – </a:t>
            </a:r>
          </a:p>
          <a:p>
            <a:pPr algn="ctr"/>
            <a:endParaRPr lang="en-US" sz="2800" dirty="0"/>
          </a:p>
        </p:txBody>
      </p:sp>
      <p:sp>
        <p:nvSpPr>
          <p:cNvPr id="6" name="TextBox 5"/>
          <p:cNvSpPr txBox="1"/>
          <p:nvPr/>
        </p:nvSpPr>
        <p:spPr>
          <a:xfrm>
            <a:off x="97307" y="34416"/>
            <a:ext cx="11531600" cy="625877"/>
          </a:xfrm>
          <a:prstGeom prst="rect">
            <a:avLst/>
          </a:prstGeom>
          <a:noFill/>
        </p:spPr>
        <p:txBody>
          <a:bodyPr wrap="square" rtlCol="0">
            <a:spAutoFit/>
          </a:bodyPr>
          <a:lstStyle/>
          <a:p>
            <a:r>
              <a:rPr lang="vi-VN" sz="3467" dirty="0">
                <a:latin typeface="+mj-lt"/>
              </a:rPr>
              <a:t>* Một số tác phẩm (văn học, nghệ thuật) viết về đề tài tình yêu:</a:t>
            </a:r>
            <a:endParaRPr lang="en-US" sz="3467" dirty="0">
              <a:latin typeface="+mj-lt"/>
            </a:endParaRPr>
          </a:p>
        </p:txBody>
      </p:sp>
    </p:spTree>
    <p:extLst>
      <p:ext uri="{BB962C8B-B14F-4D97-AF65-F5344CB8AC3E}">
        <p14:creationId xmlns:p14="http://schemas.microsoft.com/office/powerpoint/2010/main" val="254764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0496143-99F3-FE48-BE6D-27B9D670FE8A}"/>
              </a:ext>
            </a:extLst>
          </p:cNvPr>
          <p:cNvSpPr txBox="1"/>
          <p:nvPr/>
        </p:nvSpPr>
        <p:spPr>
          <a:xfrm>
            <a:off x="1767491" y="1128128"/>
            <a:ext cx="10972800" cy="995209"/>
          </a:xfrm>
          <a:prstGeom prst="rect">
            <a:avLst/>
          </a:prstGeom>
          <a:noFill/>
        </p:spPr>
        <p:txBody>
          <a:bodyPr wrap="square" rtlCol="0">
            <a:spAutoFit/>
          </a:bodyPr>
          <a:lstStyle/>
          <a:p>
            <a:pPr algn="ctr"/>
            <a:r>
              <a:rPr lang="en-US" sz="5867" dirty="0" err="1">
                <a:latin typeface="#9Slide07 IcielNabila" pitchFamily="2" charset="0"/>
                <a:cs typeface="Times New Roman" panose="02020603050405020304" pitchFamily="18" charset="0"/>
              </a:rPr>
              <a:t>Bài</a:t>
            </a:r>
            <a:r>
              <a:rPr lang="en-US" sz="5867" dirty="0">
                <a:latin typeface="#9Slide07 IcielNabila" pitchFamily="2" charset="0"/>
                <a:cs typeface="Times New Roman" panose="02020603050405020304" pitchFamily="18" charset="0"/>
              </a:rPr>
              <a:t> 5: </a:t>
            </a:r>
            <a:r>
              <a:rPr lang="en-US" sz="5867" dirty="0" err="1">
                <a:latin typeface="#9Slide07 IcielNabila" pitchFamily="2" charset="0"/>
                <a:cs typeface="Times New Roman" panose="02020603050405020304" pitchFamily="18" charset="0"/>
              </a:rPr>
              <a:t>Đối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diện</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với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nỗi</a:t>
            </a:r>
            <a:r>
              <a:rPr lang="en-US" sz="5867" dirty="0">
                <a:latin typeface="#9Slide07 IcielNabila" pitchFamily="2" charset="0"/>
                <a:cs typeface="Times New Roman" panose="02020603050405020304" pitchFamily="18" charset="0"/>
              </a:rPr>
              <a:t> </a:t>
            </a:r>
            <a:r>
              <a:rPr lang="en-US" sz="5867" dirty="0" err="1">
                <a:latin typeface="#9Slide07 IcielNabila" pitchFamily="2" charset="0"/>
                <a:cs typeface="Times New Roman" panose="02020603050405020304" pitchFamily="18" charset="0"/>
              </a:rPr>
              <a:t>đau</a:t>
            </a:r>
            <a:endParaRPr lang="en-US" sz="5867" dirty="0">
              <a:latin typeface="#9Slide07 IcielNabila" pitchFamily="2" charset="0"/>
              <a:cs typeface="Times New Roman" panose="02020603050405020304" pitchFamily="18" charset="0"/>
            </a:endParaRPr>
          </a:p>
        </p:txBody>
      </p:sp>
      <p:sp>
        <p:nvSpPr>
          <p:cNvPr id="5" name="Rectangle 4"/>
          <p:cNvSpPr/>
          <p:nvPr/>
        </p:nvSpPr>
        <p:spPr>
          <a:xfrm>
            <a:off x="257504" y="2163703"/>
            <a:ext cx="11692758" cy="2349361"/>
          </a:xfrm>
          <a:prstGeom prst="rect">
            <a:avLst/>
          </a:prstGeom>
        </p:spPr>
        <p:txBody>
          <a:bodyPr wrap="square">
            <a:spAutoFit/>
          </a:bodyPr>
          <a:lstStyle/>
          <a:p>
            <a:pPr marR="73025" lvl="0" algn="just">
              <a:spcBef>
                <a:spcPts val="430"/>
              </a:spcBef>
              <a:spcAft>
                <a:spcPts val="0"/>
              </a:spcAft>
              <a:tabLst>
                <a:tab pos="90170" algn="l"/>
                <a:tab pos="180340" algn="l"/>
              </a:tabLst>
            </a:pPr>
            <a:r>
              <a:rPr lang="en-US" sz="2800" dirty="0">
                <a:latin typeface="Times New Roman" panose="02020603050405020304" pitchFamily="18" charset="0"/>
                <a:ea typeface="Symbola"/>
              </a:rPr>
              <a:t>-</a:t>
            </a:r>
            <a:r>
              <a:rPr lang="en-US" sz="2800" dirty="0" smtClean="0">
                <a:latin typeface="Times New Roman" panose="02020603050405020304" pitchFamily="18" charset="0"/>
                <a:ea typeface="Symbola"/>
              </a:rPr>
              <a:t> </a:t>
            </a:r>
            <a:r>
              <a:rPr lang="en-US" sz="2800" b="1" dirty="0" err="1">
                <a:latin typeface="Times New Roman" panose="02020603050405020304" pitchFamily="18" charset="0"/>
                <a:ea typeface="Symbola"/>
              </a:rPr>
              <a:t>Chủ</a:t>
            </a:r>
            <a:r>
              <a:rPr lang="en-US" sz="2800" b="1" dirty="0">
                <a:latin typeface="Times New Roman" panose="02020603050405020304" pitchFamily="18" charset="0"/>
                <a:ea typeface="Symbola"/>
              </a:rPr>
              <a:t> </a:t>
            </a:r>
            <a:r>
              <a:rPr lang="en-US" sz="2800" b="1" dirty="0" err="1">
                <a:latin typeface="Times New Roman" panose="02020603050405020304" pitchFamily="18" charset="0"/>
                <a:ea typeface="Symbola"/>
              </a:rPr>
              <a:t>đề</a:t>
            </a:r>
            <a:r>
              <a:rPr lang="en-US" sz="2800" b="1" dirty="0">
                <a:latin typeface="Times New Roman" panose="02020603050405020304" pitchFamily="18" charset="0"/>
                <a:ea typeface="Symbola"/>
              </a:rPr>
              <a:t>: </a:t>
            </a:r>
            <a:r>
              <a:rPr lang="en-US" sz="2800" dirty="0" err="1">
                <a:latin typeface="Times New Roman" panose="02020603050405020304" pitchFamily="18" charset="0"/>
                <a:ea typeface="Symbola"/>
              </a:rPr>
              <a:t>Tên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bài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học</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Đối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diện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với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nỗi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đau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gợi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đến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nỗi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đau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tình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huống</a:t>
            </a:r>
            <a:r>
              <a:rPr lang="en-US" sz="2800" dirty="0">
                <a:latin typeface="Times New Roman" panose="02020603050405020304" pitchFamily="18" charset="0"/>
                <a:ea typeface="Symbola"/>
              </a:rPr>
              <a:t> bi </a:t>
            </a:r>
            <a:r>
              <a:rPr lang="en-US" sz="2800" dirty="0" err="1">
                <a:latin typeface="Times New Roman" panose="02020603050405020304" pitchFamily="18" charset="0"/>
                <a:ea typeface="Symbola"/>
              </a:rPr>
              <a:t>thảm</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mà</a:t>
            </a:r>
            <a:r>
              <a:rPr lang="en-US" sz="2800" dirty="0">
                <a:latin typeface="Times New Roman" panose="02020603050405020304" pitchFamily="18" charset="0"/>
                <a:ea typeface="Symbola"/>
              </a:rPr>
              <a:t> con </a:t>
            </a:r>
            <a:r>
              <a:rPr lang="en-US" sz="2800" dirty="0" err="1">
                <a:latin typeface="Times New Roman" panose="02020603050405020304" pitchFamily="18" charset="0"/>
                <a:ea typeface="Symbola"/>
              </a:rPr>
              <a:t>người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phải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chịu</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đựng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trong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cuộc</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sống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và</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cách</a:t>
            </a:r>
            <a:r>
              <a:rPr lang="en-US" sz="2800" dirty="0">
                <a:latin typeface="Times New Roman" panose="02020603050405020304" pitchFamily="18" charset="0"/>
                <a:ea typeface="Symbola"/>
              </a:rPr>
              <a:t> con </a:t>
            </a:r>
            <a:r>
              <a:rPr lang="en-US" sz="2800" dirty="0" err="1">
                <a:latin typeface="Times New Roman" panose="02020603050405020304" pitchFamily="18" charset="0"/>
                <a:ea typeface="Symbola"/>
              </a:rPr>
              <a:t>người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đối</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mặt</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vượt</a:t>
            </a:r>
            <a:r>
              <a:rPr lang="en-US" sz="2800" dirty="0">
                <a:latin typeface="Times New Roman" panose="02020603050405020304" pitchFamily="18" charset="0"/>
                <a:ea typeface="Symbola"/>
              </a:rPr>
              <a:t> qua </a:t>
            </a:r>
            <a:r>
              <a:rPr lang="en-US" sz="2800" dirty="0" err="1">
                <a:latin typeface="Times New Roman" panose="02020603050405020304" pitchFamily="18" charset="0"/>
                <a:ea typeface="Symbola"/>
              </a:rPr>
              <a:t>những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thử</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thách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nặng</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nề</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đó</a:t>
            </a:r>
            <a:r>
              <a:rPr lang="en-US" sz="2800" dirty="0">
                <a:latin typeface="Times New Roman" panose="02020603050405020304" pitchFamily="18" charset="0"/>
                <a:ea typeface="Symbola"/>
              </a:rPr>
              <a:t>.</a:t>
            </a:r>
            <a:endParaRPr lang="en-US" sz="2800" dirty="0">
              <a:ea typeface="Symbola"/>
            </a:endParaRPr>
          </a:p>
          <a:p>
            <a:pPr marR="73025" lvl="0" algn="just">
              <a:spcBef>
                <a:spcPts val="430"/>
              </a:spcBef>
              <a:spcAft>
                <a:spcPts val="0"/>
              </a:spcAft>
              <a:tabLst>
                <a:tab pos="90170" algn="l"/>
                <a:tab pos="180340" algn="l"/>
              </a:tabLst>
            </a:pPr>
            <a:r>
              <a:rPr lang="en-US" sz="2800" b="1" dirty="0">
                <a:latin typeface="Times New Roman" panose="02020603050405020304" pitchFamily="18" charset="0"/>
                <a:ea typeface="Symbola"/>
              </a:rPr>
              <a:t>-</a:t>
            </a:r>
            <a:r>
              <a:rPr lang="en-US" sz="2800" b="1" dirty="0" smtClean="0">
                <a:latin typeface="Times New Roman" panose="02020603050405020304" pitchFamily="18" charset="0"/>
                <a:ea typeface="Symbola"/>
              </a:rPr>
              <a:t> </a:t>
            </a:r>
            <a:r>
              <a:rPr lang="en-US" sz="2800" b="1" dirty="0" err="1" smtClean="0">
                <a:latin typeface="Times New Roman" panose="02020603050405020304" pitchFamily="18" charset="0"/>
                <a:ea typeface="Symbola"/>
              </a:rPr>
              <a:t>Thể</a:t>
            </a:r>
            <a:r>
              <a:rPr lang="en-US" sz="2800" b="1" dirty="0" smtClean="0">
                <a:latin typeface="Times New Roman" panose="02020603050405020304" pitchFamily="18" charset="0"/>
                <a:ea typeface="Symbola"/>
              </a:rPr>
              <a:t> </a:t>
            </a:r>
            <a:r>
              <a:rPr lang="en-US" sz="2800" b="1" dirty="0" err="1">
                <a:latin typeface="Times New Roman" panose="02020603050405020304" pitchFamily="18" charset="0"/>
                <a:ea typeface="Symbola"/>
              </a:rPr>
              <a:t>loại</a:t>
            </a:r>
            <a:r>
              <a:rPr lang="en-US" sz="2800" b="1" dirty="0">
                <a:latin typeface="Times New Roman" panose="02020603050405020304" pitchFamily="18" charset="0"/>
                <a:ea typeface="Symbola"/>
              </a:rPr>
              <a:t> </a:t>
            </a:r>
            <a:r>
              <a:rPr lang="en-US" sz="2800" b="1" dirty="0" err="1">
                <a:latin typeface="Times New Roman" panose="02020603050405020304" pitchFamily="18" charset="0"/>
                <a:ea typeface="Symbola"/>
              </a:rPr>
              <a:t>chính</a:t>
            </a:r>
            <a:r>
              <a:rPr lang="en-US" sz="2800" b="1" dirty="0">
                <a:latin typeface="Times New Roman" panose="02020603050405020304" pitchFamily="18" charset="0"/>
                <a:ea typeface="Symbola"/>
              </a:rPr>
              <a:t>: </a:t>
            </a:r>
            <a:r>
              <a:rPr lang="en-US" sz="2800" dirty="0">
                <a:latin typeface="Times New Roman" panose="02020603050405020304" pitchFamily="18" charset="0"/>
                <a:ea typeface="Symbola"/>
              </a:rPr>
              <a:t>bi </a:t>
            </a:r>
            <a:r>
              <a:rPr lang="en-US" sz="2800" dirty="0" err="1">
                <a:latin typeface="Times New Roman" panose="02020603050405020304" pitchFamily="18" charset="0"/>
                <a:ea typeface="Symbola"/>
              </a:rPr>
              <a:t>kịch</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văn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bản</a:t>
            </a:r>
            <a:r>
              <a:rPr lang="en-US" sz="2800" dirty="0">
                <a:latin typeface="Times New Roman" panose="02020603050405020304" pitchFamily="18" charset="0"/>
                <a:ea typeface="Symbola"/>
              </a:rPr>
              <a:t> 1, </a:t>
            </a:r>
            <a:r>
              <a:rPr lang="en-US" sz="2800" dirty="0" smtClean="0">
                <a:latin typeface="Times New Roman" panose="02020603050405020304" pitchFamily="18" charset="0"/>
                <a:ea typeface="Symbola"/>
              </a:rPr>
              <a:t>2 </a:t>
            </a:r>
            <a:r>
              <a:rPr lang="en-US" sz="2800" dirty="0" err="1" smtClean="0">
                <a:latin typeface="Times New Roman" panose="02020603050405020304" pitchFamily="18" charset="0"/>
                <a:ea typeface="Symbola"/>
              </a:rPr>
              <a:t>là</a:t>
            </a:r>
            <a:r>
              <a:rPr lang="en-US" sz="2800" dirty="0" smtClean="0">
                <a:latin typeface="Times New Roman" panose="02020603050405020304" pitchFamily="18" charset="0"/>
                <a:ea typeface="Symbola"/>
              </a:rPr>
              <a:t> </a:t>
            </a:r>
            <a:r>
              <a:rPr lang="en-US" sz="2800" dirty="0" err="1" smtClean="0">
                <a:latin typeface="Times New Roman" panose="02020603050405020304" pitchFamily="18" charset="0"/>
                <a:ea typeface="Symbola"/>
              </a:rPr>
              <a:t>thể</a:t>
            </a:r>
            <a:r>
              <a:rPr lang="en-US" sz="2800" dirty="0" smtClean="0">
                <a:latin typeface="Times New Roman" panose="02020603050405020304" pitchFamily="18" charset="0"/>
                <a:ea typeface="Symbola"/>
              </a:rPr>
              <a:t> </a:t>
            </a:r>
            <a:r>
              <a:rPr lang="en-US" sz="2800" dirty="0" err="1" smtClean="0">
                <a:latin typeface="Times New Roman" panose="02020603050405020304" pitchFamily="18" charset="0"/>
                <a:ea typeface="Symbola"/>
              </a:rPr>
              <a:t>loại</a:t>
            </a:r>
            <a:r>
              <a:rPr lang="en-US" sz="2800" dirty="0" smtClean="0">
                <a:latin typeface="Times New Roman" panose="02020603050405020304" pitchFamily="18" charset="0"/>
                <a:ea typeface="Symbola"/>
              </a:rPr>
              <a:t> bi </a:t>
            </a:r>
            <a:r>
              <a:rPr lang="en-US" sz="2800" dirty="0" err="1" smtClean="0">
                <a:latin typeface="Times New Roman" panose="02020603050405020304" pitchFamily="18" charset="0"/>
                <a:ea typeface="Symbola"/>
              </a:rPr>
              <a:t>kịch</a:t>
            </a:r>
            <a:r>
              <a:rPr lang="en-US" sz="2800" dirty="0" smtClean="0">
                <a:latin typeface="Times New Roman" panose="02020603050405020304" pitchFamily="18" charset="0"/>
                <a:ea typeface="Symbola"/>
              </a:rPr>
              <a:t>; </a:t>
            </a:r>
            <a:r>
              <a:rPr lang="en-US" sz="2800" dirty="0" err="1">
                <a:latin typeface="Times New Roman" panose="02020603050405020304" pitchFamily="18" charset="0"/>
                <a:ea typeface="Symbola"/>
              </a:rPr>
              <a:t>văn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bản</a:t>
            </a:r>
            <a:r>
              <a:rPr lang="en-US" sz="2800" dirty="0">
                <a:latin typeface="Times New Roman" panose="02020603050405020304" pitchFamily="18" charset="0"/>
                <a:ea typeface="Symbola"/>
              </a:rPr>
              <a:t> 3 </a:t>
            </a:r>
            <a:r>
              <a:rPr lang="en-US" sz="2800" dirty="0" err="1">
                <a:latin typeface="Times New Roman" panose="02020603050405020304" pitchFamily="18" charset="0"/>
                <a:ea typeface="Symbola"/>
              </a:rPr>
              <a:t>kết</a:t>
            </a:r>
            <a:r>
              <a:rPr lang="en-US" sz="2800" dirty="0">
                <a:latin typeface="Times New Roman" panose="02020603050405020304" pitchFamily="18" charset="0"/>
                <a:ea typeface="Symbola"/>
              </a:rPr>
              <a:t> </a:t>
            </a:r>
            <a:r>
              <a:rPr lang="en-US" sz="2800" dirty="0" err="1" smtClean="0">
                <a:latin typeface="Times New Roman" panose="02020603050405020304" pitchFamily="18" charset="0"/>
                <a:ea typeface="Symbola"/>
              </a:rPr>
              <a:t>nối</a:t>
            </a:r>
            <a:endParaRPr lang="en-US" sz="2800" dirty="0" smtClean="0">
              <a:latin typeface="Times New Roman" panose="02020603050405020304" pitchFamily="18" charset="0"/>
              <a:ea typeface="Symbola"/>
            </a:endParaRPr>
          </a:p>
          <a:p>
            <a:pPr marR="73025" lvl="0" algn="just">
              <a:spcBef>
                <a:spcPts val="430"/>
              </a:spcBef>
              <a:spcAft>
                <a:spcPts val="0"/>
              </a:spcAft>
              <a:tabLst>
                <a:tab pos="90170" algn="l"/>
                <a:tab pos="180340" algn="l"/>
              </a:tabLst>
            </a:pPr>
            <a:r>
              <a:rPr lang="en-US" sz="2800" dirty="0" smtClean="0">
                <a:latin typeface="Times New Roman" panose="02020603050405020304" pitchFamily="18" charset="0"/>
                <a:ea typeface="Symbola"/>
              </a:rPr>
              <a:t> </a:t>
            </a:r>
            <a:r>
              <a:rPr lang="en-US" sz="2800" dirty="0" err="1">
                <a:latin typeface="Times New Roman" panose="02020603050405020304" pitchFamily="18" charset="0"/>
                <a:ea typeface="Symbola"/>
              </a:rPr>
              <a:t>chủ</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đề</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truyện</a:t>
            </a:r>
            <a:r>
              <a:rPr lang="en-US" sz="2800" dirty="0">
                <a:latin typeface="Times New Roman" panose="02020603050405020304" pitchFamily="18" charset="0"/>
                <a:ea typeface="Symbola"/>
              </a:rPr>
              <a:t> </a:t>
            </a:r>
            <a:r>
              <a:rPr lang="en-US" sz="2800" dirty="0" err="1">
                <a:latin typeface="Times New Roman" panose="02020603050405020304" pitchFamily="18" charset="0"/>
                <a:ea typeface="Symbola"/>
              </a:rPr>
              <a:t>ngắn</a:t>
            </a:r>
            <a:r>
              <a:rPr lang="en-US" sz="2800" dirty="0">
                <a:latin typeface="Times New Roman" panose="02020603050405020304" pitchFamily="18" charset="0"/>
                <a:ea typeface="Symbola"/>
              </a:rPr>
              <a:t>) </a:t>
            </a:r>
            <a:endParaRPr lang="en-US" sz="2800" dirty="0">
              <a:effectLst/>
              <a:ea typeface="Symbola"/>
            </a:endParaRPr>
          </a:p>
        </p:txBody>
      </p:sp>
    </p:spTree>
    <p:extLst>
      <p:ext uri="{BB962C8B-B14F-4D97-AF65-F5344CB8AC3E}">
        <p14:creationId xmlns:p14="http://schemas.microsoft.com/office/powerpoint/2010/main" val="39383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0"/>
            <a:ext cx="7416824" cy="610736"/>
          </a:xfrm>
        </p:spPr>
        <p:txBody>
          <a:bodyPr>
            <a:normAutofit fontScale="90000"/>
          </a:bodyPr>
          <a:lstStyle/>
          <a:p>
            <a:r>
              <a:rPr lang="en-US" sz="2800" b="1">
                <a:latin typeface="Times New Roman" pitchFamily="18" charset="0"/>
                <a:cs typeface="Times New Roman" pitchFamily="18" charset="0"/>
              </a:rPr>
              <a:t>PHIẾU HỌC TẬP SỐ 1 (Thực hiện cá nhân ở nhà)</a:t>
            </a:r>
          </a:p>
        </p:txBody>
      </p:sp>
      <p:sp>
        <p:nvSpPr>
          <p:cNvPr id="5" name="Rectangle 4"/>
          <p:cNvSpPr/>
          <p:nvPr/>
        </p:nvSpPr>
        <p:spPr>
          <a:xfrm>
            <a:off x="2077656" y="504136"/>
            <a:ext cx="8280920" cy="14847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24000" y="2132857"/>
            <a:ext cx="9144000" cy="4391957"/>
          </a:xfrm>
          <a:prstGeom prst="roundRect">
            <a:avLst/>
          </a:prstGeom>
          <a:solidFill>
            <a:srgbClr val="CAD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Grp="1" noChangeAspect="1"/>
          </p:cNvGraphicFramePr>
          <p:nvPr>
            <p:extLst/>
          </p:nvPr>
        </p:nvGraphicFramePr>
        <p:xfrm>
          <a:off x="9840416" y="6084036"/>
          <a:ext cx="845056" cy="773964"/>
        </p:xfrm>
        <a:graphic>
          <a:graphicData uri="http://schemas.openxmlformats.org/presentationml/2006/ole">
            <mc:AlternateContent xmlns:mc="http://schemas.openxmlformats.org/markup-compatibility/2006">
              <mc:Choice xmlns:v="urn:schemas-microsoft-com:vml" Requires="v">
                <p:oleObj spid="_x0000_s1076" r:id="rId3" imgW="1999793" imgH="1831543" progId="MS_ClipArt_Gallery">
                  <p:embed/>
                </p:oleObj>
              </mc:Choice>
              <mc:Fallback>
                <p:oleObj r:id="rId3" imgW="1999793" imgH="1831543" progId="MS_ClipArt_Gallery">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416" y="6084036"/>
                        <a:ext cx="845056" cy="773964"/>
                      </a:xfrm>
                      <a:prstGeom prst="rect">
                        <a:avLst/>
                      </a:prstGeom>
                      <a:noFill/>
                      <a:ln>
                        <a:noFill/>
                      </a:ln>
                      <a:effectLst/>
                    </p:spPr>
                  </p:pic>
                </p:oleObj>
              </mc:Fallback>
            </mc:AlternateContent>
          </a:graphicData>
        </a:graphic>
      </p:graphicFrame>
      <p:graphicFrame>
        <p:nvGraphicFramePr>
          <p:cNvPr id="9" name="Object 8"/>
          <p:cNvGraphicFramePr>
            <a:graphicFrameLocks noGrp="1" noChangeAspect="1"/>
          </p:cNvGraphicFramePr>
          <p:nvPr>
            <p:extLst/>
          </p:nvPr>
        </p:nvGraphicFramePr>
        <p:xfrm>
          <a:off x="1396654" y="6034754"/>
          <a:ext cx="1057502" cy="857402"/>
        </p:xfrm>
        <a:graphic>
          <a:graphicData uri="http://schemas.openxmlformats.org/presentationml/2006/ole">
            <mc:AlternateContent xmlns:mc="http://schemas.openxmlformats.org/markup-compatibility/2006">
              <mc:Choice xmlns:v="urn:schemas-microsoft-com:vml" Requires="v">
                <p:oleObj spid="_x0000_s1077" r:id="rId5" imgW="1999793" imgH="1831543" progId="MS_ClipArt_Gallery">
                  <p:embed/>
                </p:oleObj>
              </mc:Choice>
              <mc:Fallback>
                <p:oleObj r:id="rId5" imgW="1999793" imgH="1831543" progId="MS_ClipArt_Gallery">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654" y="6034754"/>
                        <a:ext cx="1057502" cy="857402"/>
                      </a:xfrm>
                      <a:prstGeom prst="rect">
                        <a:avLst/>
                      </a:prstGeom>
                      <a:noFill/>
                      <a:ln>
                        <a:noFill/>
                      </a:ln>
                      <a:effectLst/>
                    </p:spPr>
                  </p:pic>
                </p:oleObj>
              </mc:Fallback>
            </mc:AlternateContent>
          </a:graphicData>
        </a:graphic>
      </p:graphicFrame>
      <p:pic>
        <p:nvPicPr>
          <p:cNvPr id="10" name="Picture 4" descr="2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715500" y="-1714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GARDO10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1856" y="-108694"/>
            <a:ext cx="1031736" cy="76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1913198" y="707879"/>
            <a:ext cx="8445379" cy="1077218"/>
          </a:xfrm>
          <a:prstGeom prst="rect">
            <a:avLst/>
          </a:prstGeom>
          <a:noFill/>
        </p:spPr>
        <p:txBody>
          <a:bodyPr wrap="square" rtlCol="0">
            <a:spAutoFit/>
          </a:bodyPr>
          <a:lstStyle/>
          <a:p>
            <a:pPr algn="ctr"/>
            <a:r>
              <a:rPr lang="en-US" sz="3200" b="1" dirty="0" err="1">
                <a:solidFill>
                  <a:schemeClr val="bg1"/>
                </a:solidFill>
                <a:latin typeface="Times New Roman" pitchFamily="18" charset="0"/>
                <a:cs typeface="Times New Roman" pitchFamily="18" charset="0"/>
              </a:rPr>
              <a:t>Hãy</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đọc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phần</a:t>
            </a:r>
            <a:r>
              <a:rPr lang="en-US" sz="3200" b="1" dirty="0">
                <a:solidFill>
                  <a:schemeClr val="bg1"/>
                </a:solidFill>
                <a:latin typeface="Times New Roman" pitchFamily="18" charset="0"/>
                <a:cs typeface="Times New Roman" pitchFamily="18" charset="0"/>
              </a:rPr>
              <a:t> Tri </a:t>
            </a:r>
            <a:r>
              <a:rPr lang="en-US" sz="3200" b="1" dirty="0" err="1">
                <a:solidFill>
                  <a:schemeClr val="bg1"/>
                </a:solidFill>
                <a:latin typeface="Times New Roman" pitchFamily="18" charset="0"/>
                <a:cs typeface="Times New Roman" pitchFamily="18" charset="0"/>
              </a:rPr>
              <a:t>thức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Ngữ</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văn</a:t>
            </a:r>
            <a:r>
              <a:rPr lang="en-US" sz="3200" b="1" dirty="0">
                <a:solidFill>
                  <a:schemeClr val="bg1"/>
                </a:solidFill>
                <a:latin typeface="Times New Roman" pitchFamily="18" charset="0"/>
                <a:cs typeface="Times New Roman" pitchFamily="18" charset="0"/>
              </a:rPr>
              <a:t> (SGK </a:t>
            </a:r>
            <a:r>
              <a:rPr lang="en-US" sz="3200" b="1" dirty="0" err="1">
                <a:solidFill>
                  <a:schemeClr val="bg1"/>
                </a:solidFill>
                <a:latin typeface="Times New Roman" pitchFamily="18" charset="0"/>
                <a:cs typeface="Times New Roman" pitchFamily="18" charset="0"/>
              </a:rPr>
              <a:t>tr</a:t>
            </a:r>
            <a:r>
              <a:rPr lang="en-US" sz="3200" b="1" dirty="0">
                <a:solidFill>
                  <a:schemeClr val="bg1"/>
                </a:solidFill>
                <a:latin typeface="Times New Roman" pitchFamily="18" charset="0"/>
                <a:cs typeface="Times New Roman" pitchFamily="18" charset="0"/>
              </a:rPr>
              <a:t> 117)</a:t>
            </a:r>
          </a:p>
          <a:p>
            <a:pPr algn="ct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và</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thực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hiện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yêu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cầu</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sau</a:t>
            </a:r>
            <a:r>
              <a:rPr lang="en-US" sz="3200" b="1" dirty="0">
                <a:solidFill>
                  <a:schemeClr val="bg1"/>
                </a:solidFill>
                <a:latin typeface="Times New Roman" pitchFamily="18" charset="0"/>
                <a:cs typeface="Times New Roman" pitchFamily="18" charset="0"/>
              </a:rPr>
              <a:t>:</a:t>
            </a:r>
          </a:p>
        </p:txBody>
      </p:sp>
      <p:sp>
        <p:nvSpPr>
          <p:cNvPr id="12" name="Title 1"/>
          <p:cNvSpPr txBox="1">
            <a:spLocks/>
          </p:cNvSpPr>
          <p:nvPr/>
        </p:nvSpPr>
        <p:spPr>
          <a:xfrm>
            <a:off x="1577753" y="1698224"/>
            <a:ext cx="9036495" cy="486972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latin typeface="Times New Roman" pitchFamily="18" charset="0"/>
                <a:cs typeface="Times New Roman" pitchFamily="18" charset="0"/>
              </a:rPr>
              <a:t>Bi </a:t>
            </a:r>
            <a:r>
              <a:rPr lang="en-US" sz="2800" b="1" dirty="0" err="1">
                <a:latin typeface="Times New Roman" pitchFamily="18" charset="0"/>
                <a:cs typeface="Times New Roman" pitchFamily="18" charset="0"/>
              </a:rPr>
              <a:t>kịch</a:t>
            </a:r>
            <a:endParaRPr lang="en-US" sz="2800" b="1" dirty="0">
              <a:latin typeface="Times New Roman" pitchFamily="18" charset="0"/>
              <a:cs typeface="Times New Roman" pitchFamily="18" charset="0"/>
            </a:endParaRP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niệm</a:t>
            </a:r>
            <a:r>
              <a:rPr lang="en-US" sz="2800" b="1" dirty="0">
                <a:latin typeface="Times New Roman" pitchFamily="18" charset="0"/>
                <a:cs typeface="Times New Roman" pitchFamily="18" charset="0"/>
              </a:rPr>
              <a:t>:.................................................................................</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tài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cốt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a:p>
            <a:pPr algn="l"/>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vật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bi </a:t>
            </a:r>
            <a:r>
              <a:rPr lang="en-US" sz="2800" b="1" dirty="0" err="1">
                <a:latin typeface="Times New Roman" pitchFamily="18" charset="0"/>
                <a:cs typeface="Times New Roman" pitchFamily="18" charset="0"/>
              </a:rPr>
              <a:t>kịch</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195085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77421" y="-99392"/>
            <a:ext cx="12528260" cy="7569138"/>
          </a:xfrm>
          <a:prstGeom prst="roundRect">
            <a:avLst/>
          </a:prstGeom>
          <a:solidFill>
            <a:srgbClr val="CAD9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231820" y="731344"/>
            <a:ext cx="11668835" cy="53732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a:latin typeface="Times New Roman" pitchFamily="18" charset="0"/>
                <a:cs typeface="Times New Roman" pitchFamily="18" charset="0"/>
              </a:rPr>
              <a:t>Bi </a:t>
            </a:r>
            <a:r>
              <a:rPr lang="en-US" sz="2300" b="1" dirty="0" err="1">
                <a:latin typeface="Times New Roman" pitchFamily="18" charset="0"/>
                <a:cs typeface="Times New Roman" pitchFamily="18" charset="0"/>
              </a:rPr>
              <a:t>kịch</a:t>
            </a:r>
            <a:endParaRPr lang="en-US" sz="2300" b="1" dirty="0">
              <a:latin typeface="Times New Roman" pitchFamily="18" charset="0"/>
              <a:cs typeface="Times New Roman" pitchFamily="18" charset="0"/>
            </a:endParaRP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Khái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niệm</a:t>
            </a:r>
            <a:r>
              <a:rPr lang="en-US" sz="2300" b="1" dirty="0">
                <a:latin typeface="Times New Roman" pitchFamily="18" charset="0"/>
                <a:cs typeface="Times New Roman" pitchFamily="18" charset="0"/>
              </a:rPr>
              <a:t>: </a:t>
            </a:r>
            <a:r>
              <a:rPr lang="en-US" sz="2300" dirty="0">
                <a:latin typeface="Times New Roman" pitchFamily="18" charset="0"/>
                <a:cs typeface="Times New Roman" pitchFamily="18" charset="0"/>
              </a:rPr>
              <a:t>Bi </a:t>
            </a:r>
            <a:r>
              <a:rPr lang="en-US" sz="2300" dirty="0" err="1">
                <a:latin typeface="Times New Roman" pitchFamily="18" charset="0"/>
                <a:cs typeface="Times New Roman" pitchFamily="18" charset="0"/>
              </a:rPr>
              <a:t>kịch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thuộc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viết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câu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chuyện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buồn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đau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đớn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huống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căng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thẳng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thúc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đánh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thức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niềm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thương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xót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tâm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hồn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đọc</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Các</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yêu</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tố</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cơ</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bản</a:t>
            </a:r>
            <a:r>
              <a:rPr lang="en-US" sz="2300" b="1" dirty="0">
                <a:latin typeface="Times New Roman" pitchFamily="18" charset="0"/>
                <a:cs typeface="Times New Roman" pitchFamily="18" charset="0"/>
              </a:rPr>
              <a:t>: </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Đề</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tài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cốt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truyện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tài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mượn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lịch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hay </a:t>
            </a:r>
            <a:r>
              <a:rPr lang="en-US" sz="2300" dirty="0" err="1">
                <a:latin typeface="Times New Roman" pitchFamily="18" charset="0"/>
                <a:cs typeface="Times New Roman" pitchFamily="18" charset="0"/>
              </a:rPr>
              <a:t>huyền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cập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vấn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đề</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lớn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vĩnh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cửu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cuộc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sống</a:t>
            </a:r>
            <a:r>
              <a:rPr lang="en-US" sz="2300" dirty="0">
                <a:latin typeface="Times New Roman" pitchFamily="18" charset="0"/>
                <a:cs typeface="Times New Roman" pitchFamily="18" charset="0"/>
              </a:rPr>
              <a:t> con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Cốt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truyện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biểu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thị</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chuỗi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hành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tuân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theo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tắc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dẫn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chính</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Nhân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vật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chính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hùng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hoặc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xuất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từ</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cung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vua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hoàng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tướng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lĩnh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nương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phẩm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cao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mang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tưởng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khát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vọng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đẹp</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đẽ</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nhưng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mặt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số</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phận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nghiệt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ngã</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quyết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định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khăn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không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hóa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dẫn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cục</a:t>
            </a:r>
            <a:r>
              <a:rPr lang="en-US" sz="2300" dirty="0">
                <a:latin typeface="Times New Roman" pitchFamily="18" charset="0"/>
                <a:cs typeface="Times New Roman" pitchFamily="18" charset="0"/>
              </a:rPr>
              <a:t> bi </a:t>
            </a:r>
            <a:r>
              <a:rPr lang="en-US" sz="2300" dirty="0" err="1">
                <a:latin typeface="Times New Roman" pitchFamily="18" charset="0"/>
                <a:cs typeface="Times New Roman" pitchFamily="18" charset="0"/>
              </a:rPr>
              <a:t>thảm</a:t>
            </a:r>
            <a:r>
              <a:rPr lang="en-US" sz="2300" dirty="0">
                <a:latin typeface="Times New Roman" pitchFamily="18" charset="0"/>
                <a:cs typeface="Times New Roman"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Xung</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đột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trong</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b="1" dirty="0">
                <a:latin typeface="Times New Roman" pitchFamily="18" charset="0"/>
                <a:cs typeface="Times New Roman" pitchFamily="18" charset="0"/>
              </a:rPr>
              <a:t>: </a:t>
            </a:r>
            <a:r>
              <a:rPr lang="en-US" sz="2300" dirty="0" err="1">
                <a:latin typeface="Times New Roman" pitchFamily="18" charset="0"/>
                <a:cs typeface="Times New Roman" pitchFamily="18" charset="0"/>
              </a:rPr>
              <a:t>nảy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sinh</a:t>
            </a:r>
            <a:r>
              <a:rPr lang="en-US" sz="2300" dirty="0">
                <a:latin typeface="Times New Roman" pitchFamily="18" charset="0"/>
                <a:cs typeface="Times New Roman" pitchFamily="18" charset="0"/>
              </a:rPr>
              <a:t> do </a:t>
            </a:r>
            <a:r>
              <a:rPr lang="vi-VN" sz="2300" dirty="0">
                <a:solidFill>
                  <a:srgbClr val="231F20"/>
                </a:solidFill>
                <a:latin typeface="Times New Roman" panose="02020603050405020304" pitchFamily="18" charset="0"/>
                <a:ea typeface="Symbola"/>
                <a:cs typeface="Times New Roman" panose="02020603050405020304" pitchFamily="18" charset="0"/>
              </a:rPr>
              <a:t>mâu</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thuẫn</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giữa</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thiện</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ác,</a:t>
            </a:r>
            <a:r>
              <a:rPr lang="vi-VN" sz="2300" spc="-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 cao</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cả</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thấp</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hèn,</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mới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với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cái</a:t>
            </a:r>
            <a:r>
              <a:rPr lang="vi-VN" sz="2300" spc="-25" dirty="0">
                <a:solidFill>
                  <a:srgbClr val="231F20"/>
                </a:solidFill>
                <a:latin typeface="Times New Roman" panose="02020603050405020304" pitchFamily="18" charset="0"/>
                <a:ea typeface="Symbola"/>
                <a:cs typeface="Times New Roman" panose="02020603050405020304" pitchFamily="18" charset="0"/>
              </a:rPr>
              <a:t> </a:t>
            </a:r>
            <a:r>
              <a:rPr lang="vi-VN" sz="2300" dirty="0">
                <a:solidFill>
                  <a:srgbClr val="231F20"/>
                </a:solidFill>
                <a:latin typeface="Times New Roman" panose="02020603050405020304" pitchFamily="18" charset="0"/>
                <a:ea typeface="Symbola"/>
                <a:cs typeface="Times New Roman" panose="02020603050405020304" pitchFamily="18" charset="0"/>
              </a:rPr>
              <a:t>cũ, </a:t>
            </a:r>
            <a:r>
              <a:rPr lang="vi-VN" sz="2300" spc="-30" dirty="0">
                <a:solidFill>
                  <a:srgbClr val="231F20"/>
                </a:solidFill>
                <a:latin typeface="Times New Roman" panose="02020603050405020304" pitchFamily="18" charset="0"/>
                <a:ea typeface="Symbola"/>
                <a:cs typeface="Times New Roman" panose="02020603050405020304" pitchFamily="18" charset="0"/>
              </a:rPr>
              <a:t>cái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tiến</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bộ</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với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cái</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phản</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tiến</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bộ,</a:t>
            </a:r>
            <a:r>
              <a:rPr lang="vi-VN" sz="2300" spc="-45"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giữa</a:t>
            </a:r>
            <a:r>
              <a:rPr lang="vi-VN" sz="2300" spc="-50" dirty="0">
                <a:solidFill>
                  <a:srgbClr val="231F20"/>
                </a:solidFill>
                <a:latin typeface="Times New Roman" panose="02020603050405020304" pitchFamily="18" charset="0"/>
                <a:ea typeface="Symbola"/>
                <a:cs typeface="Times New Roman" panose="02020603050405020304" pitchFamily="18" charset="0"/>
              </a:rPr>
              <a:t> </a:t>
            </a:r>
            <a:r>
              <a:rPr lang="vi-VN" sz="2300" spc="-30" dirty="0">
                <a:solidFill>
                  <a:srgbClr val="231F20"/>
                </a:solidFill>
                <a:latin typeface="Times New Roman" panose="02020603050405020304" pitchFamily="18" charset="0"/>
                <a:ea typeface="Symbola"/>
                <a:cs typeface="Times New Roman" panose="02020603050405020304" pitchFamily="18" charset="0"/>
              </a:rPr>
              <a:t>các </a:t>
            </a:r>
            <a:r>
              <a:rPr lang="vi-VN" sz="2300" dirty="0">
                <a:solidFill>
                  <a:srgbClr val="231F20"/>
                </a:solidFill>
                <a:latin typeface="Times New Roman" panose="02020603050405020304" pitchFamily="18" charset="0"/>
                <a:ea typeface="Symbola"/>
                <a:cs typeface="Times New Roman" panose="02020603050405020304" pitchFamily="18" charset="0"/>
              </a:rPr>
              <a:t>mặt khác nhau của tính cách, giữa mong muốn chủ quan và điều kiện khách quan, giữa các giá trị khác nhau của đời sống,...</a:t>
            </a:r>
            <a:endParaRPr lang="en-US" sz="2300" dirty="0">
              <a:solidFill>
                <a:srgbClr val="231F20"/>
              </a:solidFill>
              <a:latin typeface="Times New Roman" panose="02020603050405020304" pitchFamily="18" charset="0"/>
              <a:ea typeface="Symbola"/>
              <a:cs typeface="Times New Roman" panose="02020603050405020304" pitchFamily="18" charset="0"/>
            </a:endParaRPr>
          </a:p>
          <a:p>
            <a:pPr algn="l"/>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Hành</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động</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b="1" dirty="0" err="1">
                <a:solidFill>
                  <a:srgbClr val="231F20"/>
                </a:solidFill>
                <a:latin typeface="Times New Roman" panose="02020603050405020304" pitchFamily="18" charset="0"/>
                <a:ea typeface="Symbola"/>
                <a:cs typeface="Times New Roman" panose="02020603050405020304" pitchFamily="18" charset="0"/>
              </a:rPr>
              <a:t>trong</a:t>
            </a:r>
            <a:r>
              <a:rPr lang="en-US" sz="2300" b="1" dirty="0">
                <a:solidFill>
                  <a:srgbClr val="231F20"/>
                </a:solidFill>
                <a:latin typeface="Times New Roman" panose="02020603050405020304" pitchFamily="18" charset="0"/>
                <a:ea typeface="Symbola"/>
                <a:cs typeface="Times New Roman" panose="02020603050405020304" pitchFamily="18" charset="0"/>
              </a:rPr>
              <a:t> bi </a:t>
            </a:r>
            <a:r>
              <a:rPr lang="en-US" sz="2300" b="1" dirty="0" err="1">
                <a:solidFill>
                  <a:srgbClr val="231F20"/>
                </a:solidFill>
                <a:latin typeface="Times New Roman" panose="02020603050405020304" pitchFamily="18" charset="0"/>
                <a:ea typeface="Symbola"/>
                <a:cs typeface="Times New Roman" panose="02020603050405020304" pitchFamily="18" charset="0"/>
              </a:rPr>
              <a:t>kịch</a:t>
            </a:r>
            <a:r>
              <a:rPr lang="en-US" sz="2300" b="1"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là</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hành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động</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của</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các</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nhân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vật</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thông</a:t>
            </a:r>
            <a:r>
              <a:rPr lang="en-US" sz="2300" dirty="0">
                <a:solidFill>
                  <a:srgbClr val="231F20"/>
                </a:solidFill>
                <a:latin typeface="Times New Roman" panose="02020603050405020304" pitchFamily="18" charset="0"/>
                <a:ea typeface="Symbola"/>
                <a:cs typeface="Times New Roman" panose="02020603050405020304" pitchFamily="18" charset="0"/>
              </a:rPr>
              <a:t> qua </a:t>
            </a:r>
            <a:r>
              <a:rPr lang="en-US" sz="2300" dirty="0" err="1">
                <a:solidFill>
                  <a:srgbClr val="231F20"/>
                </a:solidFill>
                <a:latin typeface="Times New Roman" panose="02020603050405020304" pitchFamily="18" charset="0"/>
                <a:ea typeface="Symbola"/>
                <a:cs typeface="Times New Roman" panose="02020603050405020304" pitchFamily="18" charset="0"/>
              </a:rPr>
              <a:t>lời</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thoại</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ngữ</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điệu</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cử</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chỉ</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biểu</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cảm</a:t>
            </a:r>
            <a:r>
              <a:rPr lang="en-US" sz="2300" dirty="0">
                <a:solidFill>
                  <a:srgbClr val="231F20"/>
                </a:solidFill>
                <a:latin typeface="Times New Roman" panose="02020603050405020304" pitchFamily="18" charset="0"/>
                <a:ea typeface="Symbola"/>
                <a:cs typeface="Times New Roman" panose="02020603050405020304" pitchFamily="18" charset="0"/>
              </a:rPr>
              <a:t>,…</a:t>
            </a:r>
            <a:r>
              <a:rPr lang="en-US" sz="2300" dirty="0" err="1">
                <a:solidFill>
                  <a:srgbClr val="231F20"/>
                </a:solidFill>
                <a:latin typeface="Times New Roman" panose="02020603050405020304" pitchFamily="18" charset="0"/>
                <a:ea typeface="Symbola"/>
                <a:cs typeface="Times New Roman" panose="02020603050405020304" pitchFamily="18" charset="0"/>
              </a:rPr>
              <a:t>nhằm</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thể</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hiện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tính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cách</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hẩm</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chất</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của</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nhân</a:t>
            </a:r>
            <a:r>
              <a:rPr lang="en-US" sz="2300" dirty="0">
                <a:solidFill>
                  <a:srgbClr val="231F20"/>
                </a:solidFill>
                <a:latin typeface="Times New Roman" panose="02020603050405020304" pitchFamily="18" charset="0"/>
                <a:ea typeface="Symbola"/>
                <a:cs typeface="Times New Roman" panose="02020603050405020304" pitchFamily="18" charset="0"/>
              </a:rPr>
              <a:t> </a:t>
            </a:r>
            <a:r>
              <a:rPr lang="en-US" sz="2300" dirty="0" err="1">
                <a:solidFill>
                  <a:srgbClr val="231F20"/>
                </a:solidFill>
                <a:latin typeface="Times New Roman" panose="02020603050405020304" pitchFamily="18" charset="0"/>
                <a:ea typeface="Symbola"/>
                <a:cs typeface="Times New Roman" panose="02020603050405020304" pitchFamily="18" charset="0"/>
              </a:rPr>
              <a:t>vật</a:t>
            </a:r>
            <a:r>
              <a:rPr lang="en-US" sz="2300" dirty="0">
                <a:solidFill>
                  <a:srgbClr val="231F20"/>
                </a:solidFill>
                <a:latin typeface="Times New Roman" panose="02020603050405020304" pitchFamily="18" charset="0"/>
                <a:ea typeface="Symbola"/>
                <a:cs typeface="Times New Roman" panose="02020603050405020304" pitchFamily="18" charset="0"/>
              </a:rPr>
              <a:t>.</a:t>
            </a:r>
          </a:p>
          <a:p>
            <a:pPr algn="l"/>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Lời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thoại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của</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nhân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vật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trong</a:t>
            </a:r>
            <a:r>
              <a:rPr lang="en-US" sz="2300" b="1" dirty="0">
                <a:latin typeface="Times New Roman" pitchFamily="18" charset="0"/>
                <a:cs typeface="Times New Roman" pitchFamily="18" charset="0"/>
              </a:rPr>
              <a:t> bi </a:t>
            </a:r>
            <a:r>
              <a:rPr lang="en-US" sz="2300" b="1" dirty="0" err="1">
                <a:latin typeface="Times New Roman" pitchFamily="18" charset="0"/>
                <a:cs typeface="Times New Roman" pitchFamily="18" charset="0"/>
              </a:rPr>
              <a:t>kịch:</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thể</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căng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thẳng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xé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nội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tâm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hung </a:t>
            </a:r>
            <a:r>
              <a:rPr lang="en-US" sz="2300" dirty="0" err="1">
                <a:latin typeface="Times New Roman" pitchFamily="18" charset="0"/>
                <a:cs typeface="Times New Roman" pitchFamily="18" charset="0"/>
              </a:rPr>
              <a:t>biện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triết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hoặc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có</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tính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chất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lệ</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trau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chuốt</a:t>
            </a:r>
            <a:r>
              <a:rPr lang="en-US" sz="2300" dirty="0">
                <a:latin typeface="Times New Roman" pitchFamily="18" charset="0"/>
                <a:cs typeface="Times New Roman" pitchFamily="18" charset="0"/>
              </a:rPr>
              <a:t>,…(</a:t>
            </a:r>
            <a:r>
              <a:rPr lang="en-US" sz="2300" dirty="0" err="1">
                <a:latin typeface="Times New Roman" pitchFamily="18" charset="0"/>
                <a:cs typeface="Times New Roman" pitchFamily="18" charset="0"/>
              </a:rPr>
              <a:t>lời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đối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độc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bàng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thoại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nhân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nói</a:t>
            </a:r>
            <a:r>
              <a:rPr lang="en-US"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với</a:t>
            </a:r>
            <a:r>
              <a:rPr lang="en-US" sz="2300" dirty="0" smtClean="0">
                <a:latin typeface="Times New Roman" pitchFamily="18" charset="0"/>
                <a:cs typeface="Times New Roman" pitchFamily="18" charset="0"/>
              </a:rPr>
              <a:t> </a:t>
            </a:r>
            <a:r>
              <a:rPr lang="en-US" sz="2300" dirty="0" err="1">
                <a:latin typeface="Times New Roman" pitchFamily="18" charset="0"/>
                <a:cs typeface="Times New Roman" pitchFamily="18" charset="0"/>
              </a:rPr>
              <a:t>tác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giả</a:t>
            </a:r>
            <a:r>
              <a:rPr lang="en-US" sz="2300" dirty="0">
                <a:latin typeface="Times New Roman" pitchFamily="18" charset="0"/>
                <a:cs typeface="Times New Roman" pitchFamily="18" charset="0"/>
              </a:rPr>
              <a:t>)</a:t>
            </a:r>
          </a:p>
        </p:txBody>
      </p:sp>
    </p:spTree>
    <p:extLst>
      <p:ext uri="{BB962C8B-B14F-4D97-AF65-F5344CB8AC3E}">
        <p14:creationId xmlns:p14="http://schemas.microsoft.com/office/powerpoint/2010/main" val="32532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357688" cy="6858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60400" y="1771650"/>
            <a:ext cx="2982913" cy="2586038"/>
          </a:xfrm>
          <a:prstGeom prst="ellipse">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pitchFamily="18" charset="0"/>
                <a:cs typeface="Times New Roman" panose="02020603050405020304" pitchFamily="18" charset="0"/>
              </a:rPr>
              <a:t>NGỮ VĂN 9</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60400" y="4686300"/>
            <a:ext cx="3225800" cy="785813"/>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Times New Roman" panose="02020603050405020304" pitchFamily="18" charset="0"/>
                <a:cs typeface="Times New Roman" panose="02020603050405020304" pitchFamily="18" charset="0"/>
              </a:rPr>
              <a:t>KẾT NỐI TRI THỨC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9" name="Freeform 28"/>
          <p:cNvSpPr/>
          <p:nvPr/>
        </p:nvSpPr>
        <p:spPr>
          <a:xfrm>
            <a:off x="7129083" y="60550"/>
            <a:ext cx="1874010" cy="618186"/>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a:blipFill>
            <a:blip r:embed="rId5"/>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bg1"/>
                </a:solidFill>
                <a:latin typeface="Times New Roman" panose="02020603050405020304" pitchFamily="18" charset="0"/>
                <a:cs typeface="Times New Roman" panose="02020603050405020304" pitchFamily="18" charset="0"/>
              </a:rPr>
              <a:t>BÀI 5</a:t>
            </a:r>
            <a:endParaRPr lang="en-US" sz="3600" b="1" kern="1200" dirty="0">
              <a:solidFill>
                <a:schemeClr val="bg1"/>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a:blip r:embed="rId6"/>
          <a:srcRect l="-137" t="1293" r="100000" b="98478"/>
          <a:stretch>
            <a:fillRect/>
          </a:stretch>
        </p:blipFill>
        <p:spPr>
          <a:xfrm>
            <a:off x="4357688" y="3357563"/>
            <a:ext cx="10728" cy="8108"/>
          </a:xfrm>
          <a:custGeom>
            <a:avLst/>
            <a:gdLst>
              <a:gd name="connsiteX0" fmla="*/ 0 w 10728"/>
              <a:gd name="connsiteY0" fmla="*/ 0 h 8108"/>
              <a:gd name="connsiteX1" fmla="*/ 10728 w 10728"/>
              <a:gd name="connsiteY1" fmla="*/ 367 h 8108"/>
              <a:gd name="connsiteX2" fmla="*/ 10728 w 10728"/>
              <a:gd name="connsiteY2" fmla="*/ 8108 h 8108"/>
              <a:gd name="connsiteX3" fmla="*/ 0 w 10728"/>
              <a:gd name="connsiteY3" fmla="*/ 0 h 8108"/>
            </a:gdLst>
            <a:ahLst/>
            <a:cxnLst>
              <a:cxn ang="0">
                <a:pos x="connsiteX0" y="connsiteY0"/>
              </a:cxn>
              <a:cxn ang="0">
                <a:pos x="connsiteX1" y="connsiteY1"/>
              </a:cxn>
              <a:cxn ang="0">
                <a:pos x="connsiteX2" y="connsiteY2"/>
              </a:cxn>
              <a:cxn ang="0">
                <a:pos x="connsiteX3" y="connsiteY3"/>
              </a:cxn>
            </a:cxnLst>
            <a:rect l="l" t="t" r="r" b="b"/>
            <a:pathLst>
              <a:path w="10728" h="8108">
                <a:moveTo>
                  <a:pt x="0" y="0"/>
                </a:moveTo>
                <a:lnTo>
                  <a:pt x="10728" y="367"/>
                </a:lnTo>
                <a:lnTo>
                  <a:pt x="10728" y="8108"/>
                </a:lnTo>
                <a:lnTo>
                  <a:pt x="0" y="0"/>
                </a:lnTo>
                <a:close/>
              </a:path>
            </a:pathLst>
          </a:custGeom>
        </p:spPr>
      </p:pic>
      <p:pic>
        <p:nvPicPr>
          <p:cNvPr id="24" name="Picture 23"/>
          <p:cNvPicPr>
            <a:picLocks noChangeAspect="1"/>
          </p:cNvPicPr>
          <p:nvPr/>
        </p:nvPicPr>
        <p:blipFill>
          <a:blip r:embed="rId6"/>
          <a:srcRect l="100000" t="8829" r="-1769" b="87387"/>
          <a:stretch>
            <a:fillRect/>
          </a:stretch>
        </p:blipFill>
        <p:spPr>
          <a:xfrm>
            <a:off x="12177713" y="3624794"/>
            <a:ext cx="138113" cy="134201"/>
          </a:xfrm>
          <a:custGeom>
            <a:avLst/>
            <a:gdLst>
              <a:gd name="connsiteX0" fmla="*/ 0 w 138113"/>
              <a:gd name="connsiteY0" fmla="*/ 0 h 134201"/>
              <a:gd name="connsiteX1" fmla="*/ 123826 w 138113"/>
              <a:gd name="connsiteY1" fmla="*/ 4231 h 134201"/>
              <a:gd name="connsiteX2" fmla="*/ 138113 w 138113"/>
              <a:gd name="connsiteY2" fmla="*/ 132819 h 134201"/>
              <a:gd name="connsiteX3" fmla="*/ 0 w 138113"/>
              <a:gd name="connsiteY3" fmla="*/ 134201 h 134201"/>
              <a:gd name="connsiteX4" fmla="*/ 0 w 138113"/>
              <a:gd name="connsiteY4" fmla="*/ 0 h 134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3" h="134201">
                <a:moveTo>
                  <a:pt x="0" y="0"/>
                </a:moveTo>
                <a:lnTo>
                  <a:pt x="123826" y="4231"/>
                </a:lnTo>
                <a:cubicBezTo>
                  <a:pt x="123826" y="76063"/>
                  <a:pt x="121477" y="33001"/>
                  <a:pt x="138113" y="132819"/>
                </a:cubicBezTo>
                <a:lnTo>
                  <a:pt x="0" y="134201"/>
                </a:lnTo>
                <a:lnTo>
                  <a:pt x="0" y="0"/>
                </a:lnTo>
                <a:close/>
              </a:path>
            </a:pathLst>
          </a:custGeom>
        </p:spPr>
      </p:pic>
      <p:sp>
        <p:nvSpPr>
          <p:cNvPr id="17" name="Freeform 16"/>
          <p:cNvSpPr/>
          <p:nvPr/>
        </p:nvSpPr>
        <p:spPr>
          <a:xfrm>
            <a:off x="4960678" y="349116"/>
            <a:ext cx="1535" cy="2811"/>
          </a:xfrm>
          <a:custGeom>
            <a:avLst/>
            <a:gdLst>
              <a:gd name="connsiteX0" fmla="*/ 0 w 1535"/>
              <a:gd name="connsiteY0" fmla="*/ 0 h 2811"/>
              <a:gd name="connsiteX1" fmla="*/ 357 w 1535"/>
              <a:gd name="connsiteY1" fmla="*/ 582 h 2811"/>
              <a:gd name="connsiteX2" fmla="*/ 1107 w 1535"/>
              <a:gd name="connsiteY2" fmla="*/ 2189 h 2811"/>
              <a:gd name="connsiteX3" fmla="*/ 0 w 1535"/>
              <a:gd name="connsiteY3" fmla="*/ 0 h 2811"/>
            </a:gdLst>
            <a:ahLst/>
            <a:cxnLst>
              <a:cxn ang="0">
                <a:pos x="connsiteX0" y="connsiteY0"/>
              </a:cxn>
              <a:cxn ang="0">
                <a:pos x="connsiteX1" y="connsiteY1"/>
              </a:cxn>
              <a:cxn ang="0">
                <a:pos x="connsiteX2" y="connsiteY2"/>
              </a:cxn>
              <a:cxn ang="0">
                <a:pos x="connsiteX3" y="connsiteY3"/>
              </a:cxn>
            </a:cxnLst>
            <a:rect l="l" t="t" r="r" b="b"/>
            <a:pathLst>
              <a:path w="1535" h="2811">
                <a:moveTo>
                  <a:pt x="0" y="0"/>
                </a:moveTo>
                <a:lnTo>
                  <a:pt x="357" y="582"/>
                </a:lnTo>
                <a:cubicBezTo>
                  <a:pt x="1775" y="3059"/>
                  <a:pt x="1765" y="3275"/>
                  <a:pt x="1107" y="2189"/>
                </a:cubicBezTo>
                <a:lnTo>
                  <a:pt x="0" y="0"/>
                </a:lnTo>
                <a:close/>
              </a:path>
            </a:pathLst>
          </a:cu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7"/>
          <a:srcRect l="49296" t="-632" r="45542" b="100000"/>
          <a:stretch>
            <a:fillRect/>
          </a:stretch>
        </p:blipFill>
        <p:spPr>
          <a:xfrm>
            <a:off x="8207324" y="3671888"/>
            <a:ext cx="403148" cy="20006"/>
          </a:xfrm>
          <a:custGeom>
            <a:avLst/>
            <a:gdLst>
              <a:gd name="connsiteX0" fmla="*/ 236589 w 403148"/>
              <a:gd name="connsiteY0" fmla="*/ 0 h 20006"/>
              <a:gd name="connsiteX1" fmla="*/ 379464 w 403148"/>
              <a:gd name="connsiteY1" fmla="*/ 14287 h 20006"/>
              <a:gd name="connsiteX2" fmla="*/ 403148 w 403148"/>
              <a:gd name="connsiteY2" fmla="*/ 20006 h 20006"/>
              <a:gd name="connsiteX3" fmla="*/ 0 w 403148"/>
              <a:gd name="connsiteY3" fmla="*/ 20006 h 20006"/>
              <a:gd name="connsiteX4" fmla="*/ 423 w 403148"/>
              <a:gd name="connsiteY4" fmla="*/ 19830 h 20006"/>
              <a:gd name="connsiteX5" fmla="*/ 22276 w 403148"/>
              <a:gd name="connsiteY5" fmla="*/ 14287 h 20006"/>
              <a:gd name="connsiteX6" fmla="*/ 236589 w 403148"/>
              <a:gd name="connsiteY6" fmla="*/ 0 h 2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148" h="20006">
                <a:moveTo>
                  <a:pt x="236589" y="0"/>
                </a:moveTo>
                <a:cubicBezTo>
                  <a:pt x="284214" y="4762"/>
                  <a:pt x="332083" y="7518"/>
                  <a:pt x="379464" y="14287"/>
                </a:cubicBezTo>
                <a:lnTo>
                  <a:pt x="403148" y="20006"/>
                </a:lnTo>
                <a:lnTo>
                  <a:pt x="0" y="20006"/>
                </a:lnTo>
                <a:lnTo>
                  <a:pt x="423" y="19830"/>
                </a:lnTo>
                <a:cubicBezTo>
                  <a:pt x="7537" y="17207"/>
                  <a:pt x="14792" y="15118"/>
                  <a:pt x="22276" y="14287"/>
                </a:cubicBezTo>
                <a:cubicBezTo>
                  <a:pt x="93434" y="6381"/>
                  <a:pt x="165151" y="4762"/>
                  <a:pt x="236589" y="0"/>
                </a:cubicBezTo>
                <a:close/>
              </a:path>
            </a:pathLst>
          </a:custGeom>
        </p:spPr>
      </p:pic>
      <p:pic>
        <p:nvPicPr>
          <p:cNvPr id="39" name="Picture 38"/>
          <p:cNvPicPr>
            <a:picLocks noChangeAspect="1"/>
          </p:cNvPicPr>
          <p:nvPr/>
        </p:nvPicPr>
        <p:blipFill>
          <a:blip r:embed="rId7"/>
          <a:srcRect r="50704" b="76264"/>
          <a:stretch>
            <a:fillRect/>
          </a:stretch>
        </p:blipFill>
        <p:spPr>
          <a:xfrm>
            <a:off x="21067" y="-6116"/>
            <a:ext cx="3849636" cy="751519"/>
          </a:xfrm>
          <a:custGeom>
            <a:avLst/>
            <a:gdLst>
              <a:gd name="connsiteX0" fmla="*/ 0 w 3849636"/>
              <a:gd name="connsiteY0" fmla="*/ 0 h 751519"/>
              <a:gd name="connsiteX1" fmla="*/ 3849636 w 3849636"/>
              <a:gd name="connsiteY1" fmla="*/ 0 h 751519"/>
              <a:gd name="connsiteX2" fmla="*/ 3829050 w 3849636"/>
              <a:gd name="connsiteY2" fmla="*/ 8569 h 751519"/>
              <a:gd name="connsiteX3" fmla="*/ 3729037 w 3849636"/>
              <a:gd name="connsiteY3" fmla="*/ 65719 h 751519"/>
              <a:gd name="connsiteX4" fmla="*/ 3643312 w 3849636"/>
              <a:gd name="connsiteY4" fmla="*/ 137156 h 751519"/>
              <a:gd name="connsiteX5" fmla="*/ 3586162 w 3849636"/>
              <a:gd name="connsiteY5" fmla="*/ 151444 h 751519"/>
              <a:gd name="connsiteX6" fmla="*/ 3543300 w 3849636"/>
              <a:gd name="connsiteY6" fmla="*/ 165731 h 751519"/>
              <a:gd name="connsiteX7" fmla="*/ 3114675 w 3849636"/>
              <a:gd name="connsiteY7" fmla="*/ 180019 h 751519"/>
              <a:gd name="connsiteX8" fmla="*/ 2971800 w 3849636"/>
              <a:gd name="connsiteY8" fmla="*/ 137156 h 751519"/>
              <a:gd name="connsiteX9" fmla="*/ 2928937 w 3849636"/>
              <a:gd name="connsiteY9" fmla="*/ 108581 h 751519"/>
              <a:gd name="connsiteX10" fmla="*/ 2786062 w 3849636"/>
              <a:gd name="connsiteY10" fmla="*/ 51431 h 751519"/>
              <a:gd name="connsiteX11" fmla="*/ 2586037 w 3849636"/>
              <a:gd name="connsiteY11" fmla="*/ 37144 h 751519"/>
              <a:gd name="connsiteX12" fmla="*/ 2500312 w 3849636"/>
              <a:gd name="connsiteY12" fmla="*/ 65719 h 751519"/>
              <a:gd name="connsiteX13" fmla="*/ 2414587 w 3849636"/>
              <a:gd name="connsiteY13" fmla="*/ 137156 h 751519"/>
              <a:gd name="connsiteX14" fmla="*/ 2357437 w 3849636"/>
              <a:gd name="connsiteY14" fmla="*/ 165731 h 751519"/>
              <a:gd name="connsiteX15" fmla="*/ 2314575 w 3849636"/>
              <a:gd name="connsiteY15" fmla="*/ 194306 h 751519"/>
              <a:gd name="connsiteX16" fmla="*/ 2257425 w 3849636"/>
              <a:gd name="connsiteY16" fmla="*/ 237169 h 751519"/>
              <a:gd name="connsiteX17" fmla="*/ 2143125 w 3849636"/>
              <a:gd name="connsiteY17" fmla="*/ 308606 h 751519"/>
              <a:gd name="connsiteX18" fmla="*/ 2100262 w 3849636"/>
              <a:gd name="connsiteY18" fmla="*/ 351469 h 751519"/>
              <a:gd name="connsiteX19" fmla="*/ 1943100 w 3849636"/>
              <a:gd name="connsiteY19" fmla="*/ 451481 h 751519"/>
              <a:gd name="connsiteX20" fmla="*/ 1643062 w 3849636"/>
              <a:gd name="connsiteY20" fmla="*/ 494344 h 751519"/>
              <a:gd name="connsiteX21" fmla="*/ 1571625 w 3849636"/>
              <a:gd name="connsiteY21" fmla="*/ 480056 h 751519"/>
              <a:gd name="connsiteX22" fmla="*/ 1500187 w 3849636"/>
              <a:gd name="connsiteY22" fmla="*/ 451481 h 751519"/>
              <a:gd name="connsiteX23" fmla="*/ 1414462 w 3849636"/>
              <a:gd name="connsiteY23" fmla="*/ 422906 h 751519"/>
              <a:gd name="connsiteX24" fmla="*/ 1328737 w 3849636"/>
              <a:gd name="connsiteY24" fmla="*/ 365756 h 751519"/>
              <a:gd name="connsiteX25" fmla="*/ 1257300 w 3849636"/>
              <a:gd name="connsiteY25" fmla="*/ 308606 h 751519"/>
              <a:gd name="connsiteX26" fmla="*/ 1215320 w 3849636"/>
              <a:gd name="connsiteY26" fmla="*/ 296519 h 751519"/>
              <a:gd name="connsiteX27" fmla="*/ 1217350 w 3849636"/>
              <a:gd name="connsiteY27" fmla="*/ 300532 h 751519"/>
              <a:gd name="connsiteX28" fmla="*/ 1208400 w 3849636"/>
              <a:gd name="connsiteY28" fmla="*/ 285945 h 751519"/>
              <a:gd name="connsiteX29" fmla="*/ 1185862 w 3849636"/>
              <a:gd name="connsiteY29" fmla="*/ 251456 h 751519"/>
              <a:gd name="connsiteX30" fmla="*/ 1071562 w 3849636"/>
              <a:gd name="connsiteY30" fmla="*/ 180019 h 751519"/>
              <a:gd name="connsiteX31" fmla="*/ 1014412 w 3849636"/>
              <a:gd name="connsiteY31" fmla="*/ 137156 h 751519"/>
              <a:gd name="connsiteX32" fmla="*/ 957262 w 3849636"/>
              <a:gd name="connsiteY32" fmla="*/ 108581 h 751519"/>
              <a:gd name="connsiteX33" fmla="*/ 928687 w 3849636"/>
              <a:gd name="connsiteY33" fmla="*/ 65719 h 751519"/>
              <a:gd name="connsiteX34" fmla="*/ 814387 w 3849636"/>
              <a:gd name="connsiteY34" fmla="*/ 37144 h 751519"/>
              <a:gd name="connsiteX35" fmla="*/ 728662 w 3849636"/>
              <a:gd name="connsiteY35" fmla="*/ 80006 h 751519"/>
              <a:gd name="connsiteX36" fmla="*/ 685800 w 3849636"/>
              <a:gd name="connsiteY36" fmla="*/ 94294 h 751519"/>
              <a:gd name="connsiteX37" fmla="*/ 657225 w 3849636"/>
              <a:gd name="connsiteY37" fmla="*/ 137156 h 751519"/>
              <a:gd name="connsiteX38" fmla="*/ 571500 w 3849636"/>
              <a:gd name="connsiteY38" fmla="*/ 194306 h 751519"/>
              <a:gd name="connsiteX39" fmla="*/ 514350 w 3849636"/>
              <a:gd name="connsiteY39" fmla="*/ 237169 h 751519"/>
              <a:gd name="connsiteX40" fmla="*/ 471487 w 3849636"/>
              <a:gd name="connsiteY40" fmla="*/ 265744 h 751519"/>
              <a:gd name="connsiteX41" fmla="*/ 428625 w 3849636"/>
              <a:gd name="connsiteY41" fmla="*/ 294319 h 751519"/>
              <a:gd name="connsiteX42" fmla="*/ 257175 w 3849636"/>
              <a:gd name="connsiteY42" fmla="*/ 437194 h 751519"/>
              <a:gd name="connsiteX43" fmla="*/ 214312 w 3849636"/>
              <a:gd name="connsiteY43" fmla="*/ 465769 h 751519"/>
              <a:gd name="connsiteX44" fmla="*/ 185737 w 3849636"/>
              <a:gd name="connsiteY44" fmla="*/ 508631 h 751519"/>
              <a:gd name="connsiteX45" fmla="*/ 142875 w 3849636"/>
              <a:gd name="connsiteY45" fmla="*/ 551494 h 751519"/>
              <a:gd name="connsiteX46" fmla="*/ 114300 w 3849636"/>
              <a:gd name="connsiteY46" fmla="*/ 594356 h 751519"/>
              <a:gd name="connsiteX47" fmla="*/ 0 w 3849636"/>
              <a:gd name="connsiteY47" fmla="*/ 751519 h 751519"/>
              <a:gd name="connsiteX48" fmla="*/ 0 w 3849636"/>
              <a:gd name="connsiteY48" fmla="*/ 0 h 75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9636" h="751519">
                <a:moveTo>
                  <a:pt x="0" y="0"/>
                </a:moveTo>
                <a:lnTo>
                  <a:pt x="3849636" y="0"/>
                </a:lnTo>
                <a:lnTo>
                  <a:pt x="3829050" y="8569"/>
                </a:lnTo>
                <a:cubicBezTo>
                  <a:pt x="3800280" y="20899"/>
                  <a:pt x="3754358" y="44618"/>
                  <a:pt x="3729037" y="65719"/>
                </a:cubicBezTo>
                <a:cubicBezTo>
                  <a:pt x="3619027" y="157393"/>
                  <a:pt x="3749733" y="66209"/>
                  <a:pt x="3643312" y="137156"/>
                </a:cubicBezTo>
                <a:cubicBezTo>
                  <a:pt x="3624262" y="141919"/>
                  <a:pt x="3605043" y="146049"/>
                  <a:pt x="3586162" y="151444"/>
                </a:cubicBezTo>
                <a:cubicBezTo>
                  <a:pt x="3571681" y="155581"/>
                  <a:pt x="3558333" y="164820"/>
                  <a:pt x="3543300" y="165731"/>
                </a:cubicBezTo>
                <a:cubicBezTo>
                  <a:pt x="3400607" y="174379"/>
                  <a:pt x="3257550" y="175256"/>
                  <a:pt x="3114675" y="180019"/>
                </a:cubicBezTo>
                <a:cubicBezTo>
                  <a:pt x="3067180" y="168145"/>
                  <a:pt x="3016521" y="157032"/>
                  <a:pt x="2971800" y="137156"/>
                </a:cubicBezTo>
                <a:cubicBezTo>
                  <a:pt x="2956108" y="130182"/>
                  <a:pt x="2943846" y="117100"/>
                  <a:pt x="2928937" y="108581"/>
                </a:cubicBezTo>
                <a:cubicBezTo>
                  <a:pt x="2891684" y="87294"/>
                  <a:pt x="2825754" y="57385"/>
                  <a:pt x="2786062" y="51431"/>
                </a:cubicBezTo>
                <a:cubicBezTo>
                  <a:pt x="2719957" y="41515"/>
                  <a:pt x="2652712" y="41906"/>
                  <a:pt x="2586037" y="37144"/>
                </a:cubicBezTo>
                <a:cubicBezTo>
                  <a:pt x="2586037" y="37144"/>
                  <a:pt x="2527837" y="53486"/>
                  <a:pt x="2500312" y="65719"/>
                </a:cubicBezTo>
                <a:cubicBezTo>
                  <a:pt x="2440291" y="92395"/>
                  <a:pt x="2470001" y="97575"/>
                  <a:pt x="2414587" y="137156"/>
                </a:cubicBezTo>
                <a:cubicBezTo>
                  <a:pt x="2397256" y="149535"/>
                  <a:pt x="2375929" y="155164"/>
                  <a:pt x="2357437" y="165731"/>
                </a:cubicBezTo>
                <a:cubicBezTo>
                  <a:pt x="2342528" y="174250"/>
                  <a:pt x="2328548" y="184325"/>
                  <a:pt x="2314575" y="194306"/>
                </a:cubicBezTo>
                <a:cubicBezTo>
                  <a:pt x="2295198" y="208147"/>
                  <a:pt x="2277238" y="223960"/>
                  <a:pt x="2257425" y="237169"/>
                </a:cubicBezTo>
                <a:cubicBezTo>
                  <a:pt x="2243474" y="246470"/>
                  <a:pt x="2164442" y="290842"/>
                  <a:pt x="2143125" y="308606"/>
                </a:cubicBezTo>
                <a:cubicBezTo>
                  <a:pt x="2127603" y="321541"/>
                  <a:pt x="2114550" y="337181"/>
                  <a:pt x="2100262" y="351469"/>
                </a:cubicBezTo>
                <a:cubicBezTo>
                  <a:pt x="2092832" y="358899"/>
                  <a:pt x="1961993" y="443609"/>
                  <a:pt x="1943100" y="451481"/>
                </a:cubicBezTo>
                <a:cubicBezTo>
                  <a:pt x="1841130" y="493968"/>
                  <a:pt x="1757530" y="486167"/>
                  <a:pt x="1643062" y="494344"/>
                </a:cubicBezTo>
                <a:cubicBezTo>
                  <a:pt x="1619250" y="489581"/>
                  <a:pt x="1594885" y="487034"/>
                  <a:pt x="1571625" y="480056"/>
                </a:cubicBezTo>
                <a:cubicBezTo>
                  <a:pt x="1547060" y="472686"/>
                  <a:pt x="1524000" y="461006"/>
                  <a:pt x="1500187" y="451481"/>
                </a:cubicBezTo>
                <a:cubicBezTo>
                  <a:pt x="1472221" y="440295"/>
                  <a:pt x="1443037" y="432431"/>
                  <a:pt x="1414462" y="422906"/>
                </a:cubicBezTo>
                <a:cubicBezTo>
                  <a:pt x="1381881" y="412046"/>
                  <a:pt x="1357312" y="384806"/>
                  <a:pt x="1328737" y="365756"/>
                </a:cubicBezTo>
                <a:cubicBezTo>
                  <a:pt x="1221001" y="329845"/>
                  <a:pt x="1349624" y="382464"/>
                  <a:pt x="1257300" y="308606"/>
                </a:cubicBezTo>
                <a:cubicBezTo>
                  <a:pt x="1208006" y="269171"/>
                  <a:pt x="1210619" y="285593"/>
                  <a:pt x="1215320" y="296519"/>
                </a:cubicBezTo>
                <a:lnTo>
                  <a:pt x="1217350" y="300532"/>
                </a:lnTo>
                <a:lnTo>
                  <a:pt x="1208400" y="285945"/>
                </a:lnTo>
                <a:cubicBezTo>
                  <a:pt x="1203352" y="277988"/>
                  <a:pt x="1196099" y="266811"/>
                  <a:pt x="1185862" y="251456"/>
                </a:cubicBezTo>
                <a:cubicBezTo>
                  <a:pt x="1185862" y="251456"/>
                  <a:pt x="1108945" y="204941"/>
                  <a:pt x="1071562" y="180019"/>
                </a:cubicBezTo>
                <a:cubicBezTo>
                  <a:pt x="1051749" y="166810"/>
                  <a:pt x="1034605" y="149777"/>
                  <a:pt x="1014412" y="137156"/>
                </a:cubicBezTo>
                <a:cubicBezTo>
                  <a:pt x="996351" y="125868"/>
                  <a:pt x="973624" y="122216"/>
                  <a:pt x="957262" y="108581"/>
                </a:cubicBezTo>
                <a:cubicBezTo>
                  <a:pt x="944071" y="97588"/>
                  <a:pt x="942095" y="76446"/>
                  <a:pt x="928687" y="65719"/>
                </a:cubicBezTo>
                <a:cubicBezTo>
                  <a:pt x="914040" y="54002"/>
                  <a:pt x="817948" y="37856"/>
                  <a:pt x="814387" y="37144"/>
                </a:cubicBezTo>
                <a:cubicBezTo>
                  <a:pt x="706660" y="73052"/>
                  <a:pt x="839441" y="24616"/>
                  <a:pt x="728662" y="80006"/>
                </a:cubicBezTo>
                <a:cubicBezTo>
                  <a:pt x="715192" y="86741"/>
                  <a:pt x="697560" y="84886"/>
                  <a:pt x="685800" y="94294"/>
                </a:cubicBezTo>
                <a:cubicBezTo>
                  <a:pt x="672392" y="105021"/>
                  <a:pt x="666750" y="122869"/>
                  <a:pt x="657225" y="137156"/>
                </a:cubicBezTo>
                <a:cubicBezTo>
                  <a:pt x="657225" y="137156"/>
                  <a:pt x="599635" y="174612"/>
                  <a:pt x="571500" y="194306"/>
                </a:cubicBezTo>
                <a:cubicBezTo>
                  <a:pt x="551992" y="207962"/>
                  <a:pt x="533400" y="222881"/>
                  <a:pt x="514350" y="237169"/>
                </a:cubicBezTo>
                <a:cubicBezTo>
                  <a:pt x="500613" y="247472"/>
                  <a:pt x="485775" y="256219"/>
                  <a:pt x="471487" y="265744"/>
                </a:cubicBezTo>
                <a:lnTo>
                  <a:pt x="428625" y="294319"/>
                </a:lnTo>
                <a:cubicBezTo>
                  <a:pt x="262527" y="405051"/>
                  <a:pt x="422193" y="290511"/>
                  <a:pt x="257175" y="437194"/>
                </a:cubicBezTo>
                <a:cubicBezTo>
                  <a:pt x="244341" y="448602"/>
                  <a:pt x="226454" y="453627"/>
                  <a:pt x="214312" y="465769"/>
                </a:cubicBezTo>
                <a:cubicBezTo>
                  <a:pt x="202170" y="477911"/>
                  <a:pt x="196730" y="495440"/>
                  <a:pt x="185737" y="508631"/>
                </a:cubicBezTo>
                <a:cubicBezTo>
                  <a:pt x="172802" y="524153"/>
                  <a:pt x="157162" y="537206"/>
                  <a:pt x="142875" y="551494"/>
                </a:cubicBezTo>
                <a:cubicBezTo>
                  <a:pt x="130733" y="563636"/>
                  <a:pt x="123825" y="580069"/>
                  <a:pt x="114300" y="594356"/>
                </a:cubicBezTo>
                <a:cubicBezTo>
                  <a:pt x="40233" y="705457"/>
                  <a:pt x="78605" y="653262"/>
                  <a:pt x="0" y="751519"/>
                </a:cubicBezTo>
                <a:lnTo>
                  <a:pt x="0" y="0"/>
                </a:lnTo>
                <a:close/>
              </a:path>
            </a:pathLst>
          </a:custGeom>
        </p:spPr>
      </p:pic>
      <p:pic>
        <p:nvPicPr>
          <p:cNvPr id="38" name="Picture 37"/>
          <p:cNvPicPr>
            <a:picLocks noChangeAspect="1"/>
          </p:cNvPicPr>
          <p:nvPr/>
        </p:nvPicPr>
        <p:blipFill>
          <a:blip r:embed="rId7"/>
          <a:srcRect l="54458" b="72316"/>
          <a:stretch>
            <a:fillRect/>
          </a:stretch>
        </p:blipFill>
        <p:spPr>
          <a:xfrm rot="10800000">
            <a:off x="-10728" y="6007597"/>
            <a:ext cx="3556513" cy="876498"/>
          </a:xfrm>
          <a:custGeom>
            <a:avLst/>
            <a:gdLst>
              <a:gd name="connsiteX0" fmla="*/ 0 w 3556513"/>
              <a:gd name="connsiteY0" fmla="*/ 0 h 876498"/>
              <a:gd name="connsiteX1" fmla="*/ 3556513 w 3556513"/>
              <a:gd name="connsiteY1" fmla="*/ 0 h 876498"/>
              <a:gd name="connsiteX2" fmla="*/ 3556513 w 3556513"/>
              <a:gd name="connsiteY2" fmla="*/ 876498 h 876498"/>
              <a:gd name="connsiteX3" fmla="*/ 3548191 w 3556513"/>
              <a:gd name="connsiteY3" fmla="*/ 851531 h 876498"/>
              <a:gd name="connsiteX4" fmla="*/ 3533903 w 3556513"/>
              <a:gd name="connsiteY4" fmla="*/ 780094 h 876498"/>
              <a:gd name="connsiteX5" fmla="*/ 3491041 w 3556513"/>
              <a:gd name="connsiteY5" fmla="*/ 751519 h 876498"/>
              <a:gd name="connsiteX6" fmla="*/ 3405316 w 3556513"/>
              <a:gd name="connsiteY6" fmla="*/ 794381 h 876498"/>
              <a:gd name="connsiteX7" fmla="*/ 3362453 w 3556513"/>
              <a:gd name="connsiteY7" fmla="*/ 780094 h 876498"/>
              <a:gd name="connsiteX8" fmla="*/ 3333878 w 3556513"/>
              <a:gd name="connsiteY8" fmla="*/ 737231 h 876498"/>
              <a:gd name="connsiteX9" fmla="*/ 3319591 w 3556513"/>
              <a:gd name="connsiteY9" fmla="*/ 694369 h 876498"/>
              <a:gd name="connsiteX10" fmla="*/ 3276728 w 3556513"/>
              <a:gd name="connsiteY10" fmla="*/ 680081 h 876498"/>
              <a:gd name="connsiteX11" fmla="*/ 3248153 w 3556513"/>
              <a:gd name="connsiteY11" fmla="*/ 722944 h 876498"/>
              <a:gd name="connsiteX12" fmla="*/ 3162428 w 3556513"/>
              <a:gd name="connsiteY12" fmla="*/ 665794 h 876498"/>
              <a:gd name="connsiteX13" fmla="*/ 3133853 w 3556513"/>
              <a:gd name="connsiteY13" fmla="*/ 622931 h 876498"/>
              <a:gd name="connsiteX14" fmla="*/ 3119566 w 3556513"/>
              <a:gd name="connsiteY14" fmla="*/ 580069 h 876498"/>
              <a:gd name="connsiteX15" fmla="*/ 2919541 w 3556513"/>
              <a:gd name="connsiteY15" fmla="*/ 508631 h 876498"/>
              <a:gd name="connsiteX16" fmla="*/ 2705228 w 3556513"/>
              <a:gd name="connsiteY16" fmla="*/ 608644 h 876498"/>
              <a:gd name="connsiteX17" fmla="*/ 2590928 w 3556513"/>
              <a:gd name="connsiteY17" fmla="*/ 651506 h 876498"/>
              <a:gd name="connsiteX18" fmla="*/ 2562353 w 3556513"/>
              <a:gd name="connsiteY18" fmla="*/ 608644 h 876498"/>
              <a:gd name="connsiteX19" fmla="*/ 2519491 w 3556513"/>
              <a:gd name="connsiteY19" fmla="*/ 580069 h 876498"/>
              <a:gd name="connsiteX20" fmla="*/ 2433766 w 3556513"/>
              <a:gd name="connsiteY20" fmla="*/ 508631 h 876498"/>
              <a:gd name="connsiteX21" fmla="*/ 2348041 w 3556513"/>
              <a:gd name="connsiteY21" fmla="*/ 622931 h 876498"/>
              <a:gd name="connsiteX22" fmla="*/ 2305178 w 3556513"/>
              <a:gd name="connsiteY22" fmla="*/ 637219 h 876498"/>
              <a:gd name="connsiteX23" fmla="*/ 2248028 w 3556513"/>
              <a:gd name="connsiteY23" fmla="*/ 551494 h 876498"/>
              <a:gd name="connsiteX24" fmla="*/ 2176591 w 3556513"/>
              <a:gd name="connsiteY24" fmla="*/ 422906 h 876498"/>
              <a:gd name="connsiteX25" fmla="*/ 2148016 w 3556513"/>
              <a:gd name="connsiteY25" fmla="*/ 508631 h 876498"/>
              <a:gd name="connsiteX26" fmla="*/ 2133728 w 3556513"/>
              <a:gd name="connsiteY26" fmla="*/ 565781 h 876498"/>
              <a:gd name="connsiteX27" fmla="*/ 2105153 w 3556513"/>
              <a:gd name="connsiteY27" fmla="*/ 608644 h 876498"/>
              <a:gd name="connsiteX28" fmla="*/ 2090866 w 3556513"/>
              <a:gd name="connsiteY28" fmla="*/ 651506 h 876498"/>
              <a:gd name="connsiteX29" fmla="*/ 2048003 w 3556513"/>
              <a:gd name="connsiteY29" fmla="*/ 665794 h 876498"/>
              <a:gd name="connsiteX30" fmla="*/ 2019428 w 3556513"/>
              <a:gd name="connsiteY30" fmla="*/ 622931 h 876498"/>
              <a:gd name="connsiteX31" fmla="*/ 1990853 w 3556513"/>
              <a:gd name="connsiteY31" fmla="*/ 565781 h 876498"/>
              <a:gd name="connsiteX32" fmla="*/ 1919416 w 3556513"/>
              <a:gd name="connsiteY32" fmla="*/ 422906 h 876498"/>
              <a:gd name="connsiteX33" fmla="*/ 1847978 w 3556513"/>
              <a:gd name="connsiteY33" fmla="*/ 351469 h 876498"/>
              <a:gd name="connsiteX34" fmla="*/ 1833691 w 3556513"/>
              <a:gd name="connsiteY34" fmla="*/ 394331 h 876498"/>
              <a:gd name="connsiteX35" fmla="*/ 1790828 w 3556513"/>
              <a:gd name="connsiteY35" fmla="*/ 408619 h 876498"/>
              <a:gd name="connsiteX36" fmla="*/ 1747966 w 3556513"/>
              <a:gd name="connsiteY36" fmla="*/ 322894 h 876498"/>
              <a:gd name="connsiteX37" fmla="*/ 1676528 w 3556513"/>
              <a:gd name="connsiteY37" fmla="*/ 237169 h 876498"/>
              <a:gd name="connsiteX38" fmla="*/ 1633666 w 3556513"/>
              <a:gd name="connsiteY38" fmla="*/ 222881 h 876498"/>
              <a:gd name="connsiteX39" fmla="*/ 1590803 w 3556513"/>
              <a:gd name="connsiteY39" fmla="*/ 251456 h 876498"/>
              <a:gd name="connsiteX40" fmla="*/ 1490791 w 3556513"/>
              <a:gd name="connsiteY40" fmla="*/ 408619 h 876498"/>
              <a:gd name="connsiteX41" fmla="*/ 1433641 w 3556513"/>
              <a:gd name="connsiteY41" fmla="*/ 422906 h 876498"/>
              <a:gd name="connsiteX42" fmla="*/ 1362203 w 3556513"/>
              <a:gd name="connsiteY42" fmla="*/ 337181 h 876498"/>
              <a:gd name="connsiteX43" fmla="*/ 1333628 w 3556513"/>
              <a:gd name="connsiteY43" fmla="*/ 294319 h 876498"/>
              <a:gd name="connsiteX44" fmla="*/ 1305053 w 3556513"/>
              <a:gd name="connsiteY44" fmla="*/ 208594 h 876498"/>
              <a:gd name="connsiteX45" fmla="*/ 1162178 w 3556513"/>
              <a:gd name="connsiteY45" fmla="*/ 194306 h 876498"/>
              <a:gd name="connsiteX46" fmla="*/ 1105028 w 3556513"/>
              <a:gd name="connsiteY46" fmla="*/ 222881 h 876498"/>
              <a:gd name="connsiteX47" fmla="*/ 1090741 w 3556513"/>
              <a:gd name="connsiteY47" fmla="*/ 265744 h 876498"/>
              <a:gd name="connsiteX48" fmla="*/ 1019303 w 3556513"/>
              <a:gd name="connsiteY48" fmla="*/ 337181 h 876498"/>
              <a:gd name="connsiteX49" fmla="*/ 962153 w 3556513"/>
              <a:gd name="connsiteY49" fmla="*/ 251456 h 876498"/>
              <a:gd name="connsiteX50" fmla="*/ 947866 w 3556513"/>
              <a:gd name="connsiteY50" fmla="*/ 208594 h 876498"/>
              <a:gd name="connsiteX51" fmla="*/ 876428 w 3556513"/>
              <a:gd name="connsiteY51" fmla="*/ 280031 h 876498"/>
              <a:gd name="connsiteX52" fmla="*/ 847853 w 3556513"/>
              <a:gd name="connsiteY52" fmla="*/ 194306 h 876498"/>
              <a:gd name="connsiteX53" fmla="*/ 804991 w 3556513"/>
              <a:gd name="connsiteY53" fmla="*/ 80006 h 876498"/>
              <a:gd name="connsiteX54" fmla="*/ 762128 w 3556513"/>
              <a:gd name="connsiteY54" fmla="*/ 108581 h 876498"/>
              <a:gd name="connsiteX55" fmla="*/ 704978 w 3556513"/>
              <a:gd name="connsiteY55" fmla="*/ 80006 h 876498"/>
              <a:gd name="connsiteX56" fmla="*/ 647828 w 3556513"/>
              <a:gd name="connsiteY56" fmla="*/ 65719 h 876498"/>
              <a:gd name="connsiteX57" fmla="*/ 547816 w 3556513"/>
              <a:gd name="connsiteY57" fmla="*/ 65719 h 876498"/>
              <a:gd name="connsiteX58" fmla="*/ 533528 w 3556513"/>
              <a:gd name="connsiteY58" fmla="*/ 22856 h 876498"/>
              <a:gd name="connsiteX59" fmla="*/ 490666 w 3556513"/>
              <a:gd name="connsiteY59" fmla="*/ 8569 h 876498"/>
              <a:gd name="connsiteX60" fmla="*/ 447803 w 3556513"/>
              <a:gd name="connsiteY60" fmla="*/ 37144 h 876498"/>
              <a:gd name="connsiteX61" fmla="*/ 404941 w 3556513"/>
              <a:gd name="connsiteY61" fmla="*/ 51431 h 876498"/>
              <a:gd name="connsiteX62" fmla="*/ 119191 w 3556513"/>
              <a:gd name="connsiteY62" fmla="*/ 51431 h 876498"/>
              <a:gd name="connsiteX63" fmla="*/ 76328 w 3556513"/>
              <a:gd name="connsiteY63" fmla="*/ 22856 h 876498"/>
              <a:gd name="connsiteX64" fmla="*/ 26645 w 3556513"/>
              <a:gd name="connsiteY64" fmla="*/ 6434 h 876498"/>
              <a:gd name="connsiteX65" fmla="*/ 0 w 3556513"/>
              <a:gd name="connsiteY65" fmla="*/ 0 h 87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56513" h="876498">
                <a:moveTo>
                  <a:pt x="0" y="0"/>
                </a:moveTo>
                <a:lnTo>
                  <a:pt x="3556513" y="0"/>
                </a:lnTo>
                <a:lnTo>
                  <a:pt x="3556513" y="876498"/>
                </a:lnTo>
                <a:lnTo>
                  <a:pt x="3548191" y="851531"/>
                </a:lnTo>
                <a:cubicBezTo>
                  <a:pt x="3542301" y="827972"/>
                  <a:pt x="3538666" y="803906"/>
                  <a:pt x="3533903" y="780094"/>
                </a:cubicBezTo>
                <a:cubicBezTo>
                  <a:pt x="3519616" y="770569"/>
                  <a:pt x="3507979" y="754342"/>
                  <a:pt x="3491041" y="751519"/>
                </a:cubicBezTo>
                <a:cubicBezTo>
                  <a:pt x="3467378" y="747575"/>
                  <a:pt x="3420244" y="784429"/>
                  <a:pt x="3405316" y="794381"/>
                </a:cubicBezTo>
                <a:cubicBezTo>
                  <a:pt x="3391028" y="789619"/>
                  <a:pt x="3374213" y="789502"/>
                  <a:pt x="3362453" y="780094"/>
                </a:cubicBezTo>
                <a:cubicBezTo>
                  <a:pt x="3349044" y="769367"/>
                  <a:pt x="3341557" y="752590"/>
                  <a:pt x="3333878" y="737231"/>
                </a:cubicBezTo>
                <a:cubicBezTo>
                  <a:pt x="3327143" y="723761"/>
                  <a:pt x="3330240" y="705018"/>
                  <a:pt x="3319591" y="694369"/>
                </a:cubicBezTo>
                <a:cubicBezTo>
                  <a:pt x="3308942" y="683720"/>
                  <a:pt x="3290711" y="674488"/>
                  <a:pt x="3276728" y="680081"/>
                </a:cubicBezTo>
                <a:cubicBezTo>
                  <a:pt x="3260785" y="686458"/>
                  <a:pt x="3257678" y="708656"/>
                  <a:pt x="3248153" y="722944"/>
                </a:cubicBezTo>
                <a:cubicBezTo>
                  <a:pt x="3248153" y="722944"/>
                  <a:pt x="3188274" y="688409"/>
                  <a:pt x="3162428" y="665794"/>
                </a:cubicBezTo>
                <a:cubicBezTo>
                  <a:pt x="3149505" y="654486"/>
                  <a:pt x="3141532" y="638290"/>
                  <a:pt x="3133853" y="622931"/>
                </a:cubicBezTo>
                <a:cubicBezTo>
                  <a:pt x="3127118" y="609461"/>
                  <a:pt x="3126301" y="593539"/>
                  <a:pt x="3119566" y="580069"/>
                </a:cubicBezTo>
                <a:cubicBezTo>
                  <a:pt x="3075411" y="491758"/>
                  <a:pt x="3052061" y="530718"/>
                  <a:pt x="2919541" y="508631"/>
                </a:cubicBezTo>
                <a:cubicBezTo>
                  <a:pt x="2728176" y="526028"/>
                  <a:pt x="2791557" y="479150"/>
                  <a:pt x="2705228" y="608644"/>
                </a:cubicBezTo>
                <a:cubicBezTo>
                  <a:pt x="2673994" y="629467"/>
                  <a:pt x="2634184" y="663865"/>
                  <a:pt x="2590928" y="651506"/>
                </a:cubicBezTo>
                <a:cubicBezTo>
                  <a:pt x="2574417" y="646789"/>
                  <a:pt x="2571878" y="622931"/>
                  <a:pt x="2562353" y="608644"/>
                </a:cubicBezTo>
                <a:cubicBezTo>
                  <a:pt x="2548066" y="599119"/>
                  <a:pt x="2532682" y="591062"/>
                  <a:pt x="2519491" y="580069"/>
                </a:cubicBezTo>
                <a:cubicBezTo>
                  <a:pt x="2409482" y="488395"/>
                  <a:pt x="2540183" y="579577"/>
                  <a:pt x="2433766" y="508631"/>
                </a:cubicBezTo>
                <a:cubicBezTo>
                  <a:pt x="2433766" y="508631"/>
                  <a:pt x="2381717" y="589255"/>
                  <a:pt x="2348041" y="622931"/>
                </a:cubicBezTo>
                <a:cubicBezTo>
                  <a:pt x="2337392" y="633580"/>
                  <a:pt x="2319466" y="632456"/>
                  <a:pt x="2305178" y="637219"/>
                </a:cubicBezTo>
                <a:cubicBezTo>
                  <a:pt x="2305178" y="637219"/>
                  <a:pt x="2264473" y="581643"/>
                  <a:pt x="2248028" y="551494"/>
                </a:cubicBezTo>
                <a:cubicBezTo>
                  <a:pt x="2160716" y="391421"/>
                  <a:pt x="2281165" y="562340"/>
                  <a:pt x="2176591" y="422906"/>
                </a:cubicBezTo>
                <a:cubicBezTo>
                  <a:pt x="2176591" y="422906"/>
                  <a:pt x="2156671" y="479781"/>
                  <a:pt x="2148016" y="508631"/>
                </a:cubicBezTo>
                <a:cubicBezTo>
                  <a:pt x="2142373" y="527439"/>
                  <a:pt x="2138491" y="546731"/>
                  <a:pt x="2133728" y="565781"/>
                </a:cubicBezTo>
                <a:cubicBezTo>
                  <a:pt x="2124203" y="580069"/>
                  <a:pt x="2112832" y="593285"/>
                  <a:pt x="2105153" y="608644"/>
                </a:cubicBezTo>
                <a:cubicBezTo>
                  <a:pt x="2098418" y="622114"/>
                  <a:pt x="2101515" y="640857"/>
                  <a:pt x="2090866" y="651506"/>
                </a:cubicBezTo>
                <a:cubicBezTo>
                  <a:pt x="2080217" y="662155"/>
                  <a:pt x="2062291" y="661031"/>
                  <a:pt x="2048003" y="665794"/>
                </a:cubicBezTo>
                <a:lnTo>
                  <a:pt x="2019428" y="622931"/>
                </a:lnTo>
                <a:cubicBezTo>
                  <a:pt x="2007614" y="605209"/>
                  <a:pt x="2000378" y="584831"/>
                  <a:pt x="1990853" y="565781"/>
                </a:cubicBezTo>
                <a:cubicBezTo>
                  <a:pt x="1967041" y="518156"/>
                  <a:pt x="1944660" y="469788"/>
                  <a:pt x="1919416" y="422906"/>
                </a:cubicBezTo>
                <a:cubicBezTo>
                  <a:pt x="1912635" y="410313"/>
                  <a:pt x="1873809" y="345012"/>
                  <a:pt x="1847978" y="351469"/>
                </a:cubicBezTo>
                <a:cubicBezTo>
                  <a:pt x="1833367" y="355121"/>
                  <a:pt x="1838453" y="380044"/>
                  <a:pt x="1833691" y="394331"/>
                </a:cubicBezTo>
                <a:cubicBezTo>
                  <a:pt x="1819403" y="399094"/>
                  <a:pt x="1804811" y="414212"/>
                  <a:pt x="1790828" y="408619"/>
                </a:cubicBezTo>
                <a:cubicBezTo>
                  <a:pt x="1769523" y="400097"/>
                  <a:pt x="1753981" y="340938"/>
                  <a:pt x="1747966" y="322894"/>
                </a:cubicBezTo>
                <a:cubicBezTo>
                  <a:pt x="1599700" y="224051"/>
                  <a:pt x="1821537" y="382180"/>
                  <a:pt x="1676528" y="237169"/>
                </a:cubicBezTo>
                <a:cubicBezTo>
                  <a:pt x="1665879" y="226520"/>
                  <a:pt x="1647953" y="227644"/>
                  <a:pt x="1633666" y="222881"/>
                </a:cubicBezTo>
                <a:cubicBezTo>
                  <a:pt x="1619378" y="232406"/>
                  <a:pt x="1601978" y="238418"/>
                  <a:pt x="1590803" y="251456"/>
                </a:cubicBezTo>
                <a:cubicBezTo>
                  <a:pt x="1552216" y="296474"/>
                  <a:pt x="1536207" y="368880"/>
                  <a:pt x="1490791" y="408619"/>
                </a:cubicBezTo>
                <a:cubicBezTo>
                  <a:pt x="1476013" y="421550"/>
                  <a:pt x="1452691" y="418144"/>
                  <a:pt x="1433641" y="422906"/>
                </a:cubicBezTo>
                <a:cubicBezTo>
                  <a:pt x="1362695" y="316489"/>
                  <a:pt x="1453877" y="447190"/>
                  <a:pt x="1362203" y="337181"/>
                </a:cubicBezTo>
                <a:cubicBezTo>
                  <a:pt x="1351210" y="323990"/>
                  <a:pt x="1343153" y="308606"/>
                  <a:pt x="1333628" y="294319"/>
                </a:cubicBezTo>
                <a:cubicBezTo>
                  <a:pt x="1316920" y="269257"/>
                  <a:pt x="1331071" y="223771"/>
                  <a:pt x="1305053" y="208594"/>
                </a:cubicBezTo>
                <a:lnTo>
                  <a:pt x="1162178" y="194306"/>
                </a:lnTo>
                <a:cubicBezTo>
                  <a:pt x="1143128" y="203831"/>
                  <a:pt x="1120088" y="207821"/>
                  <a:pt x="1105028" y="222881"/>
                </a:cubicBezTo>
                <a:cubicBezTo>
                  <a:pt x="1094379" y="233530"/>
                  <a:pt x="1097476" y="252273"/>
                  <a:pt x="1090741" y="265744"/>
                </a:cubicBezTo>
                <a:cubicBezTo>
                  <a:pt x="1066929" y="313368"/>
                  <a:pt x="1062165" y="308607"/>
                  <a:pt x="1019303" y="337181"/>
                </a:cubicBezTo>
                <a:cubicBezTo>
                  <a:pt x="1019303" y="337181"/>
                  <a:pt x="978831" y="281477"/>
                  <a:pt x="962153" y="251456"/>
                </a:cubicBezTo>
                <a:cubicBezTo>
                  <a:pt x="954839" y="238291"/>
                  <a:pt x="962477" y="212246"/>
                  <a:pt x="947866" y="208594"/>
                </a:cubicBezTo>
                <a:cubicBezTo>
                  <a:pt x="920651" y="201791"/>
                  <a:pt x="884593" y="267784"/>
                  <a:pt x="876428" y="280031"/>
                </a:cubicBezTo>
                <a:cubicBezTo>
                  <a:pt x="876428" y="280031"/>
                  <a:pt x="855778" y="223365"/>
                  <a:pt x="847853" y="194306"/>
                </a:cubicBezTo>
                <a:cubicBezTo>
                  <a:pt x="819333" y="89733"/>
                  <a:pt x="854719" y="154599"/>
                  <a:pt x="804991" y="80006"/>
                </a:cubicBezTo>
                <a:cubicBezTo>
                  <a:pt x="790703" y="89531"/>
                  <a:pt x="779300" y="108581"/>
                  <a:pt x="762128" y="108581"/>
                </a:cubicBezTo>
                <a:cubicBezTo>
                  <a:pt x="740829" y="108581"/>
                  <a:pt x="724920" y="87484"/>
                  <a:pt x="704978" y="80006"/>
                </a:cubicBezTo>
                <a:cubicBezTo>
                  <a:pt x="686592" y="73111"/>
                  <a:pt x="666878" y="70481"/>
                  <a:pt x="647828" y="65719"/>
                </a:cubicBezTo>
                <a:cubicBezTo>
                  <a:pt x="618828" y="72969"/>
                  <a:pt x="576511" y="94414"/>
                  <a:pt x="547816" y="65719"/>
                </a:cubicBezTo>
                <a:cubicBezTo>
                  <a:pt x="537167" y="55070"/>
                  <a:pt x="538291" y="37144"/>
                  <a:pt x="533528" y="22856"/>
                </a:cubicBezTo>
                <a:cubicBezTo>
                  <a:pt x="519241" y="18094"/>
                  <a:pt x="505521" y="6093"/>
                  <a:pt x="490666" y="8569"/>
                </a:cubicBezTo>
                <a:cubicBezTo>
                  <a:pt x="473728" y="11392"/>
                  <a:pt x="463162" y="29465"/>
                  <a:pt x="447803" y="37144"/>
                </a:cubicBezTo>
                <a:cubicBezTo>
                  <a:pt x="434333" y="43879"/>
                  <a:pt x="419228" y="46669"/>
                  <a:pt x="404941" y="51431"/>
                </a:cubicBezTo>
                <a:cubicBezTo>
                  <a:pt x="339421" y="55285"/>
                  <a:pt x="203265" y="93469"/>
                  <a:pt x="119191" y="51431"/>
                </a:cubicBezTo>
                <a:cubicBezTo>
                  <a:pt x="103832" y="43752"/>
                  <a:pt x="90616" y="32381"/>
                  <a:pt x="76328" y="22856"/>
                </a:cubicBezTo>
                <a:cubicBezTo>
                  <a:pt x="61064" y="17768"/>
                  <a:pt x="43908" y="11745"/>
                  <a:pt x="26645" y="6434"/>
                </a:cubicBezTo>
                <a:lnTo>
                  <a:pt x="0" y="0"/>
                </a:lnTo>
                <a:close/>
              </a:path>
            </a:pathLst>
          </a:custGeom>
        </p:spPr>
      </p:pic>
      <p:pic>
        <p:nvPicPr>
          <p:cNvPr id="37" name="Picture 36"/>
          <p:cNvPicPr>
            <a:picLocks noChangeAspect="1"/>
          </p:cNvPicPr>
          <p:nvPr/>
        </p:nvPicPr>
        <p:blipFill>
          <a:blip r:embed="rId7"/>
          <a:srcRect l="15588" t="9492" r="84392" b="90419"/>
          <a:stretch>
            <a:fillRect/>
          </a:stretch>
        </p:blipFill>
        <p:spPr>
          <a:xfrm>
            <a:off x="5575038" y="3992427"/>
            <a:ext cx="1536" cy="2815"/>
          </a:xfrm>
          <a:custGeom>
            <a:avLst/>
            <a:gdLst>
              <a:gd name="connsiteX0" fmla="*/ 0 w 1536"/>
              <a:gd name="connsiteY0" fmla="*/ 0 h 2815"/>
              <a:gd name="connsiteX1" fmla="*/ 358 w 1536"/>
              <a:gd name="connsiteY1" fmla="*/ 585 h 2815"/>
              <a:gd name="connsiteX2" fmla="*/ 1108 w 1536"/>
              <a:gd name="connsiteY2" fmla="*/ 2193 h 2815"/>
              <a:gd name="connsiteX3" fmla="*/ 0 w 1536"/>
              <a:gd name="connsiteY3" fmla="*/ 0 h 2815"/>
            </a:gdLst>
            <a:ahLst/>
            <a:cxnLst>
              <a:cxn ang="0">
                <a:pos x="connsiteX0" y="connsiteY0"/>
              </a:cxn>
              <a:cxn ang="0">
                <a:pos x="connsiteX1" y="connsiteY1"/>
              </a:cxn>
              <a:cxn ang="0">
                <a:pos x="connsiteX2" y="connsiteY2"/>
              </a:cxn>
              <a:cxn ang="0">
                <a:pos x="connsiteX3" y="connsiteY3"/>
              </a:cxn>
            </a:cxnLst>
            <a:rect l="l" t="t" r="r" b="b"/>
            <a:pathLst>
              <a:path w="1536" h="2815">
                <a:moveTo>
                  <a:pt x="0" y="0"/>
                </a:moveTo>
                <a:lnTo>
                  <a:pt x="358" y="585"/>
                </a:lnTo>
                <a:cubicBezTo>
                  <a:pt x="1775" y="3063"/>
                  <a:pt x="1766" y="3279"/>
                  <a:pt x="1108" y="2193"/>
                </a:cubicBezTo>
                <a:lnTo>
                  <a:pt x="0" y="0"/>
                </a:lnTo>
                <a:close/>
              </a:path>
            </a:pathLst>
          </a:custGeom>
        </p:spPr>
      </p:pic>
      <p:pic>
        <p:nvPicPr>
          <p:cNvPr id="35" name="Picture 34"/>
          <p:cNvPicPr>
            <a:picLocks noChangeAspect="1"/>
          </p:cNvPicPr>
          <p:nvPr/>
        </p:nvPicPr>
        <p:blipFill>
          <a:blip r:embed="rId7"/>
          <a:srcRect l="100000" t="27684" r="-10" b="72242"/>
          <a:stretch>
            <a:fillRect/>
          </a:stretch>
        </p:blipFill>
        <p:spPr>
          <a:xfrm>
            <a:off x="12166985" y="4568393"/>
            <a:ext cx="786" cy="2359"/>
          </a:xfrm>
          <a:custGeom>
            <a:avLst/>
            <a:gdLst>
              <a:gd name="connsiteX0" fmla="*/ 0 w 786"/>
              <a:gd name="connsiteY0" fmla="*/ 0 h 2359"/>
              <a:gd name="connsiteX1" fmla="*/ 786 w 786"/>
              <a:gd name="connsiteY1" fmla="*/ 2359 h 2359"/>
              <a:gd name="connsiteX2" fmla="*/ 0 w 786"/>
              <a:gd name="connsiteY2" fmla="*/ 2346 h 2359"/>
              <a:gd name="connsiteX3" fmla="*/ 0 w 786"/>
              <a:gd name="connsiteY3" fmla="*/ 0 h 2359"/>
            </a:gdLst>
            <a:ahLst/>
            <a:cxnLst>
              <a:cxn ang="0">
                <a:pos x="connsiteX0" y="connsiteY0"/>
              </a:cxn>
              <a:cxn ang="0">
                <a:pos x="connsiteX1" y="connsiteY1"/>
              </a:cxn>
              <a:cxn ang="0">
                <a:pos x="connsiteX2" y="connsiteY2"/>
              </a:cxn>
              <a:cxn ang="0">
                <a:pos x="connsiteX3" y="connsiteY3"/>
              </a:cxn>
            </a:cxnLst>
            <a:rect l="l" t="t" r="r" b="b"/>
            <a:pathLst>
              <a:path w="786" h="2359">
                <a:moveTo>
                  <a:pt x="0" y="0"/>
                </a:moveTo>
                <a:lnTo>
                  <a:pt x="786" y="2359"/>
                </a:lnTo>
                <a:lnTo>
                  <a:pt x="0" y="2346"/>
                </a:lnTo>
                <a:lnTo>
                  <a:pt x="0" y="0"/>
                </a:lnTo>
                <a:close/>
              </a:path>
            </a:pathLst>
          </a:custGeom>
        </p:spPr>
      </p:pic>
      <p:pic>
        <p:nvPicPr>
          <p:cNvPr id="34" name="Picture 33"/>
          <p:cNvPicPr>
            <a:picLocks noChangeAspect="1"/>
          </p:cNvPicPr>
          <p:nvPr/>
        </p:nvPicPr>
        <p:blipFill>
          <a:blip r:embed="rId7"/>
          <a:srcRect l="100010" t="27758" r="-991" b="71256"/>
          <a:stretch>
            <a:fillRect/>
          </a:stretch>
        </p:blipFill>
        <p:spPr>
          <a:xfrm>
            <a:off x="12167771" y="4570751"/>
            <a:ext cx="76617" cy="31214"/>
          </a:xfrm>
          <a:custGeom>
            <a:avLst/>
            <a:gdLst>
              <a:gd name="connsiteX0" fmla="*/ 0 w 76617"/>
              <a:gd name="connsiteY0" fmla="*/ 0 h 31214"/>
              <a:gd name="connsiteX1" fmla="*/ 76617 w 76617"/>
              <a:gd name="connsiteY1" fmla="*/ 1249 h 31214"/>
              <a:gd name="connsiteX2" fmla="*/ 48042 w 76617"/>
              <a:gd name="connsiteY2" fmla="*/ 29824 h 31214"/>
              <a:gd name="connsiteX3" fmla="*/ 5179 w 76617"/>
              <a:gd name="connsiteY3" fmla="*/ 15537 h 31214"/>
              <a:gd name="connsiteX4" fmla="*/ 0 w 76617"/>
              <a:gd name="connsiteY4" fmla="*/ 0 h 31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17" h="31214">
                <a:moveTo>
                  <a:pt x="0" y="0"/>
                </a:moveTo>
                <a:lnTo>
                  <a:pt x="76617" y="1249"/>
                </a:lnTo>
                <a:cubicBezTo>
                  <a:pt x="67092" y="10774"/>
                  <a:pt x="61251" y="27182"/>
                  <a:pt x="48042" y="29824"/>
                </a:cubicBezTo>
                <a:cubicBezTo>
                  <a:pt x="25363" y="34360"/>
                  <a:pt x="12889" y="27330"/>
                  <a:pt x="5179" y="15537"/>
                </a:cubicBezTo>
                <a:lnTo>
                  <a:pt x="0" y="0"/>
                </a:lnTo>
                <a:close/>
              </a:path>
            </a:pathLst>
          </a:custGeom>
        </p:spPr>
      </p:pic>
      <p:sp>
        <p:nvSpPr>
          <p:cNvPr id="3" name="Rectangle 2"/>
          <p:cNvSpPr/>
          <p:nvPr/>
        </p:nvSpPr>
        <p:spPr>
          <a:xfrm>
            <a:off x="4206429" y="678736"/>
            <a:ext cx="8109397" cy="1475404"/>
          </a:xfrm>
          <a:prstGeom prst="rect">
            <a:avLst/>
          </a:prstGeom>
        </p:spPr>
        <p:txBody>
          <a:bodyPr wrap="square">
            <a:spAutoFit/>
          </a:bodyPr>
          <a:lstStyle/>
          <a:p>
            <a:pPr algn="ctr">
              <a:lnSpc>
                <a:spcPct val="107000"/>
              </a:lnSpc>
              <a:spcAft>
                <a:spcPts val="0"/>
              </a:spcAft>
            </a:pPr>
            <a:r>
              <a:rPr lang="vi-VN" sz="2800" b="1" dirty="0" smtClean="0">
                <a:solidFill>
                  <a:srgbClr val="FF0000"/>
                </a:solidFill>
                <a:effectLst/>
                <a:latin typeface="Times New Roman" panose="02020603050405020304" pitchFamily="18" charset="0"/>
                <a:ea typeface="Verdana" panose="020B0604030504040204" pitchFamily="34" charset="0"/>
              </a:rPr>
              <a:t>ĐỐI</a:t>
            </a:r>
            <a:r>
              <a:rPr lang="vi-VN" sz="2800" b="1" spc="30" dirty="0" smtClean="0">
                <a:solidFill>
                  <a:srgbClr val="FF0000"/>
                </a:solidFill>
                <a:effectLst/>
                <a:latin typeface="Times New Roman" panose="02020603050405020304" pitchFamily="18" charset="0"/>
                <a:ea typeface="Verdana" panose="020B0604030504040204" pitchFamily="34" charset="0"/>
              </a:rPr>
              <a:t> </a:t>
            </a:r>
            <a:r>
              <a:rPr lang="vi-VN" sz="2800" b="1" dirty="0" smtClean="0">
                <a:solidFill>
                  <a:srgbClr val="FF0000"/>
                </a:solidFill>
                <a:effectLst/>
                <a:latin typeface="Times New Roman" panose="02020603050405020304" pitchFamily="18" charset="0"/>
                <a:ea typeface="Verdana" panose="020B0604030504040204" pitchFamily="34" charset="0"/>
              </a:rPr>
              <a:t>DIỆN</a:t>
            </a:r>
            <a:r>
              <a:rPr lang="vi-VN" sz="2800" b="1" spc="-65" dirty="0" smtClean="0">
                <a:solidFill>
                  <a:srgbClr val="FF0000"/>
                </a:solidFill>
                <a:effectLst/>
                <a:latin typeface="Times New Roman" panose="02020603050405020304" pitchFamily="18" charset="0"/>
                <a:ea typeface="Verdana" panose="020B0604030504040204" pitchFamily="34" charset="0"/>
              </a:rPr>
              <a:t> </a:t>
            </a:r>
            <a:r>
              <a:rPr lang="vi-VN" sz="2800" b="1" dirty="0" smtClean="0">
                <a:solidFill>
                  <a:srgbClr val="FF0000"/>
                </a:solidFill>
                <a:effectLst/>
                <a:latin typeface="Times New Roman" panose="02020603050405020304" pitchFamily="18" charset="0"/>
                <a:ea typeface="Verdana" panose="020B0604030504040204" pitchFamily="34" charset="0"/>
              </a:rPr>
              <a:t>VỚI</a:t>
            </a:r>
            <a:r>
              <a:rPr lang="vi-VN" sz="2800" b="1" spc="30" dirty="0" smtClean="0">
                <a:solidFill>
                  <a:srgbClr val="FF0000"/>
                </a:solidFill>
                <a:effectLst/>
                <a:latin typeface="Times New Roman" panose="02020603050405020304" pitchFamily="18" charset="0"/>
                <a:ea typeface="Verdana" panose="020B0604030504040204" pitchFamily="34" charset="0"/>
              </a:rPr>
              <a:t> </a:t>
            </a:r>
            <a:r>
              <a:rPr lang="vi-VN" sz="2800" b="1" dirty="0" smtClean="0">
                <a:solidFill>
                  <a:srgbClr val="FF0000"/>
                </a:solidFill>
                <a:effectLst/>
                <a:latin typeface="Times New Roman" panose="02020603050405020304" pitchFamily="18" charset="0"/>
                <a:ea typeface="Verdana" panose="020B0604030504040204" pitchFamily="34" charset="0"/>
              </a:rPr>
              <a:t>NỖI</a:t>
            </a:r>
            <a:r>
              <a:rPr lang="vi-VN" sz="2800" b="1" spc="35" dirty="0" smtClean="0">
                <a:solidFill>
                  <a:srgbClr val="FF0000"/>
                </a:solidFill>
                <a:effectLst/>
                <a:latin typeface="Times New Roman" panose="02020603050405020304" pitchFamily="18" charset="0"/>
                <a:ea typeface="Verdana" panose="020B0604030504040204" pitchFamily="34" charset="0"/>
              </a:rPr>
              <a:t> </a:t>
            </a:r>
            <a:r>
              <a:rPr lang="vi-VN" sz="2800" b="1" spc="-25" dirty="0" smtClean="0">
                <a:solidFill>
                  <a:srgbClr val="FF0000"/>
                </a:solidFill>
                <a:effectLst/>
                <a:latin typeface="Times New Roman" panose="02020603050405020304" pitchFamily="18" charset="0"/>
                <a:ea typeface="Verdana" panose="020B0604030504040204" pitchFamily="34" charset="0"/>
              </a:rPr>
              <a:t>ĐAU</a:t>
            </a:r>
            <a:endParaRPr lang="en-US" sz="2400" dirty="0" smtClean="0">
              <a:effectLst/>
              <a:latin typeface="Times New Roman" panose="02020603050405020304" pitchFamily="18" charset="0"/>
              <a:ea typeface="Calibri" panose="020F0502020204030204" pitchFamily="34" charset="0"/>
            </a:endParaRPr>
          </a:p>
          <a:p>
            <a:pPr algn="ctr">
              <a:lnSpc>
                <a:spcPct val="107000"/>
              </a:lnSpc>
              <a:spcAft>
                <a:spcPts val="0"/>
              </a:spcAft>
            </a:pPr>
            <a:r>
              <a:rPr lang="en-US" sz="2800" b="1" dirty="0" smtClean="0">
                <a:solidFill>
                  <a:srgbClr val="FF0000"/>
                </a:solidFill>
                <a:effectLst/>
                <a:latin typeface="Times New Roman" panose="02020603050405020304" pitchFamily="18" charset="0"/>
                <a:ea typeface="Calibri" panose="020F0502020204030204" pitchFamily="34" charset="0"/>
              </a:rPr>
              <a:t>ĐỌC HIỂU VĂN BẢN 1: </a:t>
            </a:r>
            <a:r>
              <a:rPr lang="vi-VN" sz="2800" b="1" spc="-50" dirty="0" smtClean="0">
                <a:solidFill>
                  <a:srgbClr val="FF0000"/>
                </a:solidFill>
                <a:effectLst/>
                <a:latin typeface="Times New Roman" panose="02020603050405020304" pitchFamily="18" charset="0"/>
                <a:ea typeface="Symbola"/>
              </a:rPr>
              <a:t>RÔ-MÊ-Ô</a:t>
            </a:r>
            <a:r>
              <a:rPr lang="vi-VN" sz="2800" b="1" spc="-30" dirty="0" smtClean="0">
                <a:solidFill>
                  <a:srgbClr val="FF0000"/>
                </a:solidFill>
                <a:effectLst/>
                <a:latin typeface="Times New Roman" panose="02020603050405020304" pitchFamily="18" charset="0"/>
                <a:ea typeface="Symbola"/>
              </a:rPr>
              <a:t> </a:t>
            </a:r>
            <a:r>
              <a:rPr lang="vi-VN" sz="2800" b="1" spc="-50" dirty="0" smtClean="0">
                <a:solidFill>
                  <a:srgbClr val="FF0000"/>
                </a:solidFill>
                <a:effectLst/>
                <a:latin typeface="Times New Roman" panose="02020603050405020304" pitchFamily="18" charset="0"/>
                <a:ea typeface="Symbola"/>
              </a:rPr>
              <a:t>VÀ</a:t>
            </a:r>
            <a:r>
              <a:rPr lang="vi-VN" sz="2800" b="1" spc="-30" dirty="0" smtClean="0">
                <a:solidFill>
                  <a:srgbClr val="FF0000"/>
                </a:solidFill>
                <a:effectLst/>
                <a:latin typeface="Times New Roman" panose="02020603050405020304" pitchFamily="18" charset="0"/>
                <a:ea typeface="Symbola"/>
              </a:rPr>
              <a:t> </a:t>
            </a:r>
            <a:r>
              <a:rPr lang="vi-VN" sz="2800" b="1" spc="-50" dirty="0" smtClean="0">
                <a:solidFill>
                  <a:srgbClr val="FF0000"/>
                </a:solidFill>
                <a:effectLst/>
                <a:latin typeface="Times New Roman" panose="02020603050405020304" pitchFamily="18" charset="0"/>
                <a:ea typeface="Symbola"/>
              </a:rPr>
              <a:t>GIU-LI-ÉT</a:t>
            </a:r>
            <a:endParaRPr lang="en-US" sz="2400" dirty="0" smtClean="0">
              <a:effectLst/>
              <a:latin typeface="Times New Roman" panose="02020603050405020304" pitchFamily="18" charset="0"/>
              <a:ea typeface="Calibri" panose="020F0502020204030204" pitchFamily="34" charset="0"/>
            </a:endParaRPr>
          </a:p>
          <a:p>
            <a:pPr algn="ctr">
              <a:lnSpc>
                <a:spcPct val="107000"/>
              </a:lnSpc>
              <a:spcAft>
                <a:spcPts val="0"/>
              </a:spcAft>
            </a:pPr>
            <a:r>
              <a:rPr lang="vi-VN" sz="2800" b="1" spc="-10" dirty="0" smtClean="0">
                <a:solidFill>
                  <a:srgbClr val="FF0000"/>
                </a:solidFill>
                <a:effectLst/>
                <a:latin typeface="Times New Roman" panose="02020603050405020304" pitchFamily="18" charset="0"/>
                <a:ea typeface="Times New Roman" panose="02020603050405020304" pitchFamily="18" charset="0"/>
              </a:rPr>
              <a:t>(</a:t>
            </a:r>
            <a:r>
              <a:rPr lang="en-US" sz="2800" b="1" i="1" spc="-10" dirty="0" err="1" smtClean="0">
                <a:solidFill>
                  <a:srgbClr val="FF0000"/>
                </a:solidFill>
                <a:latin typeface="Times New Roman" panose="02020603050405020304" pitchFamily="18" charset="0"/>
                <a:ea typeface="Times New Roman" panose="02020603050405020304" pitchFamily="18" charset="0"/>
              </a:rPr>
              <a:t>Trích</a:t>
            </a:r>
            <a:r>
              <a:rPr lang="en-US" sz="2800" b="1" spc="-10" dirty="0" smtClean="0">
                <a:solidFill>
                  <a:srgbClr val="FF0000"/>
                </a:solidFill>
                <a:latin typeface="Times New Roman" panose="02020603050405020304" pitchFamily="18" charset="0"/>
                <a:ea typeface="Times New Roman" panose="02020603050405020304" pitchFamily="18" charset="0"/>
              </a:rPr>
              <a:t>, </a:t>
            </a:r>
            <a:r>
              <a:rPr lang="vi-VN" sz="2800" b="1" spc="-10" dirty="0" smtClean="0">
                <a:solidFill>
                  <a:srgbClr val="FF0000"/>
                </a:solidFill>
                <a:effectLst/>
                <a:latin typeface="Times New Roman" panose="02020603050405020304" pitchFamily="18" charset="0"/>
                <a:ea typeface="Times New Roman" panose="02020603050405020304" pitchFamily="18" charset="0"/>
              </a:rPr>
              <a:t>Uy-li-am</a:t>
            </a:r>
            <a:r>
              <a:rPr lang="vi-VN" sz="2800" b="1" spc="-55" dirty="0" smtClean="0">
                <a:solidFill>
                  <a:srgbClr val="FF0000"/>
                </a:solidFill>
                <a:effectLst/>
                <a:latin typeface="Times New Roman" panose="02020603050405020304" pitchFamily="18" charset="0"/>
                <a:ea typeface="Times New Roman" panose="02020603050405020304" pitchFamily="18" charset="0"/>
              </a:rPr>
              <a:t> </a:t>
            </a:r>
            <a:r>
              <a:rPr lang="vi-VN" sz="2800" b="1" spc="-10" dirty="0" smtClean="0">
                <a:solidFill>
                  <a:srgbClr val="FF0000"/>
                </a:solidFill>
                <a:effectLst/>
                <a:latin typeface="Times New Roman" panose="02020603050405020304" pitchFamily="18" charset="0"/>
                <a:ea typeface="Times New Roman" panose="02020603050405020304" pitchFamily="18" charset="0"/>
              </a:rPr>
              <a:t>Sếch-</a:t>
            </a:r>
            <a:r>
              <a:rPr lang="vi-VN" sz="2800" b="1" spc="-20" dirty="0" smtClean="0">
                <a:solidFill>
                  <a:srgbClr val="FF0000"/>
                </a:solidFill>
                <a:effectLst/>
                <a:latin typeface="Times New Roman" panose="02020603050405020304" pitchFamily="18" charset="0"/>
                <a:ea typeface="Times New Roman" panose="02020603050405020304" pitchFamily="18" charset="0"/>
              </a:rPr>
              <a:t>xpia)</a:t>
            </a:r>
            <a:endParaRPr lang="en-US" sz="2400" dirty="0" smtClean="0">
              <a:effectLst/>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8416" y="2154140"/>
            <a:ext cx="7823584" cy="4703859"/>
          </a:xfrm>
          <a:prstGeom prst="rect">
            <a:avLst/>
          </a:prstGeom>
        </p:spPr>
      </p:pic>
    </p:spTree>
    <p:extLst>
      <p:ext uri="{BB962C8B-B14F-4D97-AF65-F5344CB8AC3E}">
        <p14:creationId xmlns:p14="http://schemas.microsoft.com/office/powerpoint/2010/main" val="2658010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0128"/>
            <a:ext cx="9144000" cy="448816"/>
          </a:xfrm>
          <a:solidFill>
            <a:srgbClr val="92D050"/>
          </a:solidFill>
        </p:spPr>
        <p:txBody>
          <a:bodyPr>
            <a:noAutofit/>
          </a:bodyPr>
          <a:lstStyle/>
          <a:p>
            <a:r>
              <a:rPr lang="en-US" sz="2800" dirty="0">
                <a:latin typeface="Times New Roman" pitchFamily="18" charset="0"/>
                <a:cs typeface="Times New Roman" pitchFamily="18" charset="0"/>
              </a:rPr>
              <a:t>PHIẾU HỌC TẬP SỐ 2 (</a:t>
            </a:r>
            <a:r>
              <a:rPr lang="en-US" sz="2800" dirty="0" err="1">
                <a:latin typeface="Times New Roman" pitchFamily="18" charset="0"/>
                <a:cs typeface="Times New Roman" pitchFamily="18" charset="0"/>
              </a:rPr>
              <a:t>Th</a:t>
            </a:r>
            <a:r>
              <a:rPr lang="vi-VN" sz="2800" dirty="0">
                <a:latin typeface="Times New Roman" pitchFamily="18" charset="0"/>
                <a:cs typeface="Times New Roman" pitchFamily="18" charset="0"/>
              </a:rPr>
              <a:t>ực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cá nhân ở nhà</a:t>
            </a:r>
            <a:r>
              <a:rPr lang="en-US" sz="2800" dirty="0">
                <a:latin typeface="Times New Roman" pitchFamily="18" charset="0"/>
                <a:cs typeface="Times New Roman" pitchFamily="18" charset="0"/>
              </a:rPr>
              <a:t>)</a:t>
            </a:r>
          </a:p>
        </p:txBody>
      </p:sp>
      <p:sp>
        <p:nvSpPr>
          <p:cNvPr id="3" name="Content Placeholder 2"/>
          <p:cNvSpPr>
            <a:spLocks noGrp="1"/>
          </p:cNvSpPr>
          <p:nvPr>
            <p:ph idx="1"/>
          </p:nvPr>
        </p:nvSpPr>
        <p:spPr>
          <a:xfrm>
            <a:off x="1847528" y="629072"/>
            <a:ext cx="8640960" cy="2232248"/>
          </a:xfrm>
          <a:ln w="38100">
            <a:solidFill>
              <a:schemeClr val="accent6">
                <a:lumMod val="75000"/>
              </a:schemeClr>
            </a:solidFill>
          </a:ln>
        </p:spPr>
        <p:txBody>
          <a:bodyPr>
            <a:noAutofit/>
          </a:bodyPr>
          <a:lstStyle/>
          <a:p>
            <a:pPr marL="0" indent="0" algn="ctr">
              <a:buNone/>
            </a:pPr>
            <a:r>
              <a:rPr lang="en-US" dirty="0">
                <a:latin typeface="Times New Roman" panose="02020603050405020304" pitchFamily="18" charset="0"/>
                <a:cs typeface="Times New Roman" panose="02020603050405020304" pitchFamily="18" charset="0"/>
              </a:rPr>
              <a:t>TÌM HIỂU VỀ TÁC GIẢ </a:t>
            </a:r>
            <a:r>
              <a:rPr lang="en-US" dirty="0" smtClean="0">
                <a:latin typeface="Times New Roman" panose="02020603050405020304" pitchFamily="18" charset="0"/>
                <a:cs typeface="Times New Roman" panose="02020603050405020304" pitchFamily="18" charset="0"/>
              </a:rPr>
              <a:t>UY-LI-AM SẾCH-XPIA</a:t>
            </a:r>
            <a:endParaRPr lang="en-US" dirty="0">
              <a:latin typeface="Times New Roman" pitchFamily="18" charset="0"/>
              <a:cs typeface="Times New Roman" pitchFamily="18" charset="0"/>
            </a:endParaRPr>
          </a:p>
        </p:txBody>
      </p:sp>
      <p:sp>
        <p:nvSpPr>
          <p:cNvPr id="6" name="Content Placeholder 2"/>
          <p:cNvSpPr txBox="1">
            <a:spLocks/>
          </p:cNvSpPr>
          <p:nvPr/>
        </p:nvSpPr>
        <p:spPr>
          <a:xfrm>
            <a:off x="1523999" y="3041576"/>
            <a:ext cx="9144001" cy="2979712"/>
          </a:xfrm>
          <a:prstGeom prst="rect">
            <a:avLst/>
          </a:prstGeom>
          <a:ln w="38100">
            <a:solidFill>
              <a:srgbClr val="00B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112395" indent="0" algn="ctr">
              <a:lnSpc>
                <a:spcPct val="107000"/>
              </a:lnSpc>
              <a:buNone/>
            </a:pPr>
            <a:r>
              <a:rPr lang="en-US" sz="2800" dirty="0">
                <a:latin typeface="Times New Roman" pitchFamily="18" charset="0"/>
                <a:cs typeface="Times New Roman" pitchFamily="18" charset="0"/>
              </a:rPr>
              <a:t>TÌM HIỂU VỀ VĂN BẢN </a:t>
            </a:r>
            <a:r>
              <a:rPr lang="en-US" sz="2800" b="1" spc="-25" dirty="0">
                <a:solidFill>
                  <a:srgbClr val="000000"/>
                </a:solidFill>
                <a:latin typeface="Times New Roman" panose="02020603050405020304" pitchFamily="18" charset="0"/>
                <a:ea typeface="Symbola"/>
              </a:rPr>
              <a:t>RÔ-ME-Ô VÀ GIU-LI-ÉT</a:t>
            </a:r>
            <a:endParaRPr lang="en-US" sz="2800" dirty="0">
              <a:latin typeface="Times New Roman" panose="02020603050405020304" pitchFamily="18" charset="0"/>
              <a:ea typeface="Calibri" panose="020F0502020204030204" pitchFamily="34" charset="0"/>
            </a:endParaRPr>
          </a:p>
          <a:p>
            <a:pPr>
              <a:spcBef>
                <a:spcPts val="0"/>
              </a:spcBef>
              <a:buFontTx/>
              <a:buChar char="-"/>
            </a:pP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xứ</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a:spcBef>
                <a:spcPts val="0"/>
              </a:spcBef>
              <a:buFontTx/>
              <a:buChar char="-"/>
            </a:pP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trích</a:t>
            </a:r>
            <a:r>
              <a:rPr lang="vi-VN" sz="2800" dirty="0">
                <a:latin typeface="Times New Roman" pitchFamily="18" charset="0"/>
                <a:cs typeface="Times New Roman" pitchFamily="18" charset="0"/>
              </a:rPr>
              <a:t>:</a:t>
            </a:r>
            <a:r>
              <a:rPr lang="en-US" sz="2800" dirty="0">
                <a:latin typeface="Times New Roman" pitchFamily="18" charset="0"/>
                <a:cs typeface="Times New Roman" pitchFamily="18" charset="0"/>
              </a:rPr>
              <a:t>…………….</a:t>
            </a:r>
          </a:p>
          <a:p>
            <a:pPr>
              <a:spcBef>
                <a:spcPts val="0"/>
              </a:spcBef>
              <a:buFontTx/>
              <a:buChar char="-"/>
            </a:pP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trích</a:t>
            </a:r>
            <a:r>
              <a:rPr lang="en-US" sz="2800" dirty="0">
                <a:latin typeface="Times New Roman" pitchFamily="18" charset="0"/>
                <a:cs typeface="Times New Roman" pitchFamily="18" charset="0"/>
              </a:rPr>
              <a:t>:...................................................................</a:t>
            </a:r>
          </a:p>
        </p:txBody>
      </p:sp>
      <p:pic>
        <p:nvPicPr>
          <p:cNvPr id="7" name="Picture 6"/>
          <p:cNvPicPr>
            <a:picLocks noChangeAspect="1"/>
          </p:cNvPicPr>
          <p:nvPr/>
        </p:nvPicPr>
        <p:blipFill>
          <a:blip r:embed="rId2"/>
          <a:srcRect/>
          <a:stretch>
            <a:fillRect/>
          </a:stretch>
        </p:blipFill>
        <p:spPr bwMode="auto">
          <a:xfrm>
            <a:off x="-204717" y="474948"/>
            <a:ext cx="2221551" cy="2476500"/>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10647664" y="903900"/>
            <a:ext cx="1539787" cy="1682592"/>
          </a:xfrm>
          <a:prstGeom prst="ellipse">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a:stretch>
            <a:fillRect/>
          </a:stretch>
        </p:blipFill>
        <p:spPr>
          <a:xfrm>
            <a:off x="43190" y="5493104"/>
            <a:ext cx="1480809" cy="1416880"/>
          </a:xfrm>
          <a:prstGeom prst="rect">
            <a:avLst/>
          </a:prstGeom>
        </p:spPr>
      </p:pic>
      <p:pic>
        <p:nvPicPr>
          <p:cNvPr id="10" name="Picture 9"/>
          <p:cNvPicPr>
            <a:picLocks noChangeAspect="1"/>
          </p:cNvPicPr>
          <p:nvPr/>
        </p:nvPicPr>
        <p:blipFill>
          <a:blip r:embed="rId4"/>
          <a:stretch>
            <a:fillRect/>
          </a:stretch>
        </p:blipFill>
        <p:spPr>
          <a:xfrm>
            <a:off x="10711191" y="5493104"/>
            <a:ext cx="1480809" cy="141688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586" y="1078510"/>
            <a:ext cx="2292825" cy="1735524"/>
          </a:xfrm>
          <a:prstGeom prst="rect">
            <a:avLst/>
          </a:prstGeom>
        </p:spPr>
      </p:pic>
    </p:spTree>
    <p:extLst>
      <p:ext uri="{BB962C8B-B14F-4D97-AF65-F5344CB8AC3E}">
        <p14:creationId xmlns:p14="http://schemas.microsoft.com/office/powerpoint/2010/main" val="2865916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3065</Words>
  <Application>Microsoft Office PowerPoint</Application>
  <PresentationFormat>Widescreen</PresentationFormat>
  <Paragraphs>199</Paragraphs>
  <Slides>28</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41" baseType="lpstr">
      <vt:lpstr>微软雅黑</vt:lpstr>
      <vt:lpstr>宋体</vt:lpstr>
      <vt:lpstr>#9Slide07 IcielNabila</vt:lpstr>
      <vt:lpstr>Arial</vt:lpstr>
      <vt:lpstr>Calibri</vt:lpstr>
      <vt:lpstr>Calibri Light</vt:lpstr>
      <vt:lpstr>Symbol</vt:lpstr>
      <vt:lpstr>Symbola</vt:lpstr>
      <vt:lpstr>Times New Roman</vt:lpstr>
      <vt:lpstr>Verdana</vt:lpstr>
      <vt:lpstr>Wingdings</vt:lpstr>
      <vt:lpstr>Office Theme</vt:lpstr>
      <vt:lpstr>MS_ClipArt_Gallery</vt:lpstr>
      <vt:lpstr>PowerPoint Presentation</vt:lpstr>
      <vt:lpstr>PowerPoint Presentation</vt:lpstr>
      <vt:lpstr>PowerPoint Presentation</vt:lpstr>
      <vt:lpstr>PowerPoint Presentation</vt:lpstr>
      <vt:lpstr>PowerPoint Presentation</vt:lpstr>
      <vt:lpstr>PHIẾU HỌC TẬP SỐ 1 (Thực hiện cá nhân ở nhà)</vt:lpstr>
      <vt:lpstr>PowerPoint Presentation</vt:lpstr>
      <vt:lpstr>PowerPoint Presentation</vt:lpstr>
      <vt:lpstr>PHIẾU HỌC TẬP SỐ 2 (Thực hiện cá nhân ở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Tien Ich May Tinh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Tien Duat</dc:creator>
  <cp:lastModifiedBy>Administrator</cp:lastModifiedBy>
  <cp:revision>40</cp:revision>
  <dcterms:created xsi:type="dcterms:W3CDTF">2024-06-26T10:29:28Z</dcterms:created>
  <dcterms:modified xsi:type="dcterms:W3CDTF">2024-12-10T12:45:09Z</dcterms:modified>
</cp:coreProperties>
</file>