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37"/>
  </p:notesMasterIdLst>
  <p:sldIdLst>
    <p:sldId id="256" r:id="rId3"/>
    <p:sldId id="259" r:id="rId4"/>
    <p:sldId id="271" r:id="rId5"/>
    <p:sldId id="272" r:id="rId6"/>
    <p:sldId id="273" r:id="rId7"/>
    <p:sldId id="264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60" r:id="rId17"/>
    <p:sldId id="282" r:id="rId18"/>
    <p:sldId id="283" r:id="rId19"/>
    <p:sldId id="266" r:id="rId20"/>
    <p:sldId id="284" r:id="rId21"/>
    <p:sldId id="285" r:id="rId22"/>
    <p:sldId id="269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70" r:id="rId33"/>
    <p:sldId id="257" r:id="rId34"/>
    <p:sldId id="258" r:id="rId35"/>
    <p:sldId id="263" r:id="rId36"/>
  </p:sldIdLst>
  <p:sldSz cx="9144000" cy="5143500" type="screen16x9"/>
  <p:notesSz cx="6858000" cy="9144000"/>
  <p:embeddedFontLst>
    <p:embeddedFont>
      <p:font typeface="Catamaran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Britannic Bold" panose="020B0903060703020204" pitchFamily="3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Barlow Semi Condensed ExtraBold" panose="020B0604020202020204" charset="-93"/>
      <p:bold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5083D7-6F62-4840-91AD-EAB627A27F2A}">
  <a:tblStyle styleId="{6A5083D7-6F62-4840-91AD-EAB627A27F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5996" autoAdjust="0"/>
  </p:normalViewPr>
  <p:slideViewPr>
    <p:cSldViewPr snapToGrid="0">
      <p:cViewPr varScale="1">
        <p:scale>
          <a:sx n="84" d="100"/>
          <a:sy n="8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4400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84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c48c152c6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c48c152c6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015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260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998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c48c152c6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c48c152c6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177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67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41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016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(100$, 50$,...)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7996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378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8979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78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141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3211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6923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668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894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c48c152c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c48c152c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981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c48c152c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c48c152c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74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7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302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6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213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73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765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474500"/>
            <a:ext cx="48462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2034604"/>
            <a:ext cx="2834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36639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3663888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52362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>
            <a:off x="52362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68085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68085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720000" y="3502129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/>
          </p:nvPr>
        </p:nvSpPr>
        <p:spPr>
          <a:xfrm>
            <a:off x="3663888" y="3502129"/>
            <a:ext cx="1463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 hasCustomPrompt="1"/>
          </p:nvPr>
        </p:nvSpPr>
        <p:spPr>
          <a:xfrm>
            <a:off x="3663888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737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3"/>
          </p:nvPr>
        </p:nvSpPr>
        <p:spPr>
          <a:xfrm>
            <a:off x="4309200" y="2251225"/>
            <a:ext cx="4114800" cy="1737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920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3"/>
          </p:nvPr>
        </p:nvSpPr>
        <p:spPr>
          <a:xfrm>
            <a:off x="4309212" y="2251230"/>
            <a:ext cx="4114800" cy="1920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8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2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0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2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4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828800" y="2023050"/>
            <a:ext cx="5486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869725" y="1089725"/>
            <a:ext cx="14046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8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61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03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1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43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8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372963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5027838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20000" y="329184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585725" y="501750"/>
            <a:ext cx="3077100" cy="4024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1180880"/>
            <a:ext cx="5832000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0000" y="2933618"/>
            <a:ext cx="5212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024A10E-A810-46D8-8064-ADB76648864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7/4/2023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A48354F-751D-458A-A7EE-1FDB32D76F8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110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slide" Target="slide28.xml"/><Relationship Id="rId18" Type="http://schemas.openxmlformats.org/officeDocument/2006/relationships/image" Target="../media/image48.gif"/><Relationship Id="rId3" Type="http://schemas.microsoft.com/office/2007/relationships/media" Target="../media/media3.wav"/><Relationship Id="rId21" Type="http://schemas.openxmlformats.org/officeDocument/2006/relationships/image" Target="../media/image49.png"/><Relationship Id="rId7" Type="http://schemas.openxmlformats.org/officeDocument/2006/relationships/image" Target="../media/image43.png"/><Relationship Id="rId12" Type="http://schemas.openxmlformats.org/officeDocument/2006/relationships/slide" Target="slide29.xml"/><Relationship Id="rId17" Type="http://schemas.openxmlformats.org/officeDocument/2006/relationships/slide" Target="slide26.xml"/><Relationship Id="rId2" Type="http://schemas.microsoft.com/office/2007/relationships/media" Target="../media/media2.wav"/><Relationship Id="rId16" Type="http://schemas.openxmlformats.org/officeDocument/2006/relationships/image" Target="../media/image47.png"/><Relationship Id="rId20" Type="http://schemas.openxmlformats.org/officeDocument/2006/relationships/slide" Target="slide30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27.xml"/><Relationship Id="rId10" Type="http://schemas.openxmlformats.org/officeDocument/2006/relationships/image" Target="../media/image45.png"/><Relationship Id="rId19" Type="http://schemas.openxmlformats.org/officeDocument/2006/relationships/image" Target="../media/image41.gif"/><Relationship Id="rId4" Type="http://schemas.openxmlformats.org/officeDocument/2006/relationships/audio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46.png"/><Relationship Id="rId22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ctrTitle"/>
          </p:nvPr>
        </p:nvSpPr>
        <p:spPr>
          <a:xfrm>
            <a:off x="750929" y="1145565"/>
            <a:ext cx="7495862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latin typeface="+mn-lt"/>
              </a:rPr>
              <a:t>CHÀO MỪNG CÁC EM </a:t>
            </a:r>
            <a:br>
              <a:rPr lang="vi-VN" sz="4000" b="1" dirty="0" smtClean="0">
                <a:latin typeface="+mn-lt"/>
              </a:rPr>
            </a:br>
            <a:r>
              <a:rPr lang="vi-VN" sz="4000" b="1" dirty="0" smtClean="0">
                <a:latin typeface="+mn-lt"/>
              </a:rPr>
              <a:t>ĐẾN VỚI BÀI HỌC HÔM NAY!</a:t>
            </a:r>
            <a:endParaRPr sz="40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58665" y="3141706"/>
            <a:ext cx="2385335" cy="1765995"/>
            <a:chOff x="5121978" y="1619496"/>
            <a:chExt cx="4455267" cy="3298480"/>
          </a:xfrm>
        </p:grpSpPr>
        <p:grpSp>
          <p:nvGrpSpPr>
            <p:cNvPr id="131" name="Google Shape;131;p23"/>
            <p:cNvGrpSpPr/>
            <p:nvPr/>
          </p:nvGrpSpPr>
          <p:grpSpPr>
            <a:xfrm>
              <a:off x="7616444" y="1619496"/>
              <a:ext cx="528569" cy="3290970"/>
              <a:chOff x="3007362" y="2728785"/>
              <a:chExt cx="227871" cy="1418827"/>
            </a:xfrm>
          </p:grpSpPr>
          <p:sp>
            <p:nvSpPr>
              <p:cNvPr id="132" name="Google Shape;132;p23"/>
              <p:cNvSpPr/>
              <p:nvPr/>
            </p:nvSpPr>
            <p:spPr>
              <a:xfrm>
                <a:off x="3007362" y="2728785"/>
                <a:ext cx="22786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38542" extrusionOk="0">
                    <a:moveTo>
                      <a:pt x="49" y="1"/>
                    </a:moveTo>
                    <a:cubicBezTo>
                      <a:pt x="21" y="1"/>
                      <a:pt x="0" y="22"/>
                      <a:pt x="0" y="49"/>
                    </a:cubicBezTo>
                    <a:lnTo>
                      <a:pt x="0" y="38493"/>
                    </a:lnTo>
                    <a:cubicBezTo>
                      <a:pt x="0" y="38520"/>
                      <a:pt x="21" y="38541"/>
                      <a:pt x="49" y="38541"/>
                    </a:cubicBezTo>
                    <a:lnTo>
                      <a:pt x="6141" y="38541"/>
                    </a:lnTo>
                    <a:cubicBezTo>
                      <a:pt x="6167" y="38541"/>
                      <a:pt x="6190" y="38520"/>
                      <a:pt x="6190" y="38493"/>
                    </a:cubicBezTo>
                    <a:lnTo>
                      <a:pt x="6190" y="49"/>
                    </a:lnTo>
                    <a:cubicBezTo>
                      <a:pt x="6190" y="22"/>
                      <a:pt x="6167" y="1"/>
                      <a:pt x="6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3"/>
              <p:cNvSpPr/>
              <p:nvPr/>
            </p:nvSpPr>
            <p:spPr>
              <a:xfrm>
                <a:off x="3007362" y="4071536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1"/>
                    </a:moveTo>
                    <a:lnTo>
                      <a:pt x="0" y="1188"/>
                    </a:lnTo>
                    <a:lnTo>
                      <a:pt x="6190" y="1188"/>
                    </a:lnTo>
                    <a:lnTo>
                      <a:pt x="6190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3007362" y="2858477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3"/>
              <p:cNvSpPr/>
              <p:nvPr/>
            </p:nvSpPr>
            <p:spPr>
              <a:xfrm>
                <a:off x="3007362" y="2934312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3"/>
              <p:cNvSpPr/>
              <p:nvPr/>
            </p:nvSpPr>
            <p:spPr>
              <a:xfrm>
                <a:off x="3007362" y="3983369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3049587" y="3118708"/>
                <a:ext cx="143385" cy="78164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21233" extrusionOk="0">
                    <a:moveTo>
                      <a:pt x="1373" y="1"/>
                    </a:moveTo>
                    <a:cubicBezTo>
                      <a:pt x="1373" y="1"/>
                      <a:pt x="1373" y="1"/>
                      <a:pt x="1373" y="2"/>
                    </a:cubicBezTo>
                    <a:cubicBezTo>
                      <a:pt x="1373" y="759"/>
                      <a:pt x="757" y="1374"/>
                      <a:pt x="0" y="1375"/>
                    </a:cubicBezTo>
                    <a:lnTo>
                      <a:pt x="0" y="19643"/>
                    </a:lnTo>
                    <a:cubicBezTo>
                      <a:pt x="757" y="19643"/>
                      <a:pt x="1373" y="20257"/>
                      <a:pt x="1373" y="21015"/>
                    </a:cubicBezTo>
                    <a:cubicBezTo>
                      <a:pt x="1373" y="21090"/>
                      <a:pt x="1364" y="21161"/>
                      <a:pt x="1353" y="21232"/>
                    </a:cubicBezTo>
                    <a:lnTo>
                      <a:pt x="2534" y="21232"/>
                    </a:lnTo>
                    <a:cubicBezTo>
                      <a:pt x="2523" y="21161"/>
                      <a:pt x="2516" y="21090"/>
                      <a:pt x="2516" y="21015"/>
                    </a:cubicBezTo>
                    <a:cubicBezTo>
                      <a:pt x="2516" y="20257"/>
                      <a:pt x="3130" y="19641"/>
                      <a:pt x="3889" y="19641"/>
                    </a:cubicBezTo>
                    <a:cubicBezTo>
                      <a:pt x="3891" y="19641"/>
                      <a:pt x="3893" y="19643"/>
                      <a:pt x="3894" y="19643"/>
                    </a:cubicBezTo>
                    <a:lnTo>
                      <a:pt x="3894" y="1375"/>
                    </a:lnTo>
                    <a:lnTo>
                      <a:pt x="3889" y="1375"/>
                    </a:lnTo>
                    <a:cubicBezTo>
                      <a:pt x="3130" y="1375"/>
                      <a:pt x="2516" y="759"/>
                      <a:pt x="2516" y="2"/>
                    </a:cubicBezTo>
                    <a:cubicBezTo>
                      <a:pt x="2516" y="1"/>
                      <a:pt x="2516" y="1"/>
                      <a:pt x="251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3152184" y="2728785"/>
                <a:ext cx="8304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8542" extrusionOk="0">
                    <a:moveTo>
                      <a:pt x="0" y="1"/>
                    </a:moveTo>
                    <a:lnTo>
                      <a:pt x="0" y="38541"/>
                    </a:lnTo>
                    <a:lnTo>
                      <a:pt x="1710" y="38541"/>
                    </a:lnTo>
                    <a:cubicBezTo>
                      <a:pt x="2011" y="38541"/>
                      <a:pt x="2256" y="38346"/>
                      <a:pt x="2256" y="38104"/>
                    </a:cubicBezTo>
                    <a:lnTo>
                      <a:pt x="2256" y="438"/>
                    </a:lnTo>
                    <a:cubicBezTo>
                      <a:pt x="2256" y="196"/>
                      <a:pt x="2011" y="1"/>
                      <a:pt x="171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3039573" y="2728785"/>
                <a:ext cx="41524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542" extrusionOk="0">
                    <a:moveTo>
                      <a:pt x="1" y="1"/>
                    </a:moveTo>
                    <a:lnTo>
                      <a:pt x="1" y="38541"/>
                    </a:lnTo>
                    <a:lnTo>
                      <a:pt x="1128" y="3854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121978" y="1619496"/>
              <a:ext cx="4455267" cy="3298480"/>
              <a:chOff x="5121978" y="1619496"/>
              <a:chExt cx="4455267" cy="3298480"/>
            </a:xfrm>
          </p:grpSpPr>
          <p:grpSp>
            <p:nvGrpSpPr>
              <p:cNvPr id="102" name="Google Shape;102;p23"/>
              <p:cNvGrpSpPr/>
              <p:nvPr/>
            </p:nvGrpSpPr>
            <p:grpSpPr>
              <a:xfrm flipH="1">
                <a:off x="5121978" y="2260410"/>
                <a:ext cx="1673347" cy="2657552"/>
                <a:chOff x="3233945" y="2746605"/>
                <a:chExt cx="938869" cy="1491164"/>
              </a:xfrm>
            </p:grpSpPr>
            <p:sp>
              <p:nvSpPr>
                <p:cNvPr id="103" name="Google Shape;103;p23"/>
                <p:cNvSpPr/>
                <p:nvPr/>
              </p:nvSpPr>
              <p:spPr>
                <a:xfrm>
                  <a:off x="3267703" y="2766853"/>
                  <a:ext cx="509964" cy="143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6" extrusionOk="0">
                      <a:moveTo>
                        <a:pt x="7847" y="1"/>
                      </a:moveTo>
                      <a:lnTo>
                        <a:pt x="7416" y="222"/>
                      </a:lnTo>
                      <a:cubicBezTo>
                        <a:pt x="5795" y="1050"/>
                        <a:pt x="4009" y="1475"/>
                        <a:pt x="2210" y="1475"/>
                      </a:cubicBezTo>
                      <a:cubicBezTo>
                        <a:pt x="1472" y="1475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2"/>
                      </a:lnTo>
                      <a:lnTo>
                        <a:pt x="5922" y="38169"/>
                      </a:lnTo>
                      <a:cubicBezTo>
                        <a:pt x="5998" y="38645"/>
                        <a:pt x="6411" y="38985"/>
                        <a:pt x="6881" y="38985"/>
                      </a:cubicBezTo>
                      <a:cubicBezTo>
                        <a:pt x="6932" y="38985"/>
                        <a:pt x="6985" y="38981"/>
                        <a:pt x="7037" y="38973"/>
                      </a:cubicBezTo>
                      <a:lnTo>
                        <a:pt x="12960" y="38023"/>
                      </a:lnTo>
                      <a:cubicBezTo>
                        <a:pt x="13491" y="37937"/>
                        <a:pt x="13853" y="37439"/>
                        <a:pt x="13767" y="36910"/>
                      </a:cubicBezTo>
                      <a:lnTo>
                        <a:pt x="78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3"/>
                <p:cNvSpPr/>
                <p:nvPr/>
              </p:nvSpPr>
              <p:spPr>
                <a:xfrm>
                  <a:off x="3233945" y="2746605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8" y="1"/>
                      </a:moveTo>
                      <a:lnTo>
                        <a:pt x="8699" y="138"/>
                      </a:lnTo>
                      <a:lnTo>
                        <a:pt x="14684" y="37460"/>
                      </a:lnTo>
                      <a:cubicBezTo>
                        <a:pt x="14770" y="37989"/>
                        <a:pt x="14407" y="38487"/>
                        <a:pt x="13877" y="38573"/>
                      </a:cubicBezTo>
                      <a:lnTo>
                        <a:pt x="7954" y="39523"/>
                      </a:lnTo>
                      <a:cubicBezTo>
                        <a:pt x="7902" y="39531"/>
                        <a:pt x="7849" y="39535"/>
                        <a:pt x="7798" y="39535"/>
                      </a:cubicBezTo>
                      <a:cubicBezTo>
                        <a:pt x="7328" y="39535"/>
                        <a:pt x="6915" y="39195"/>
                        <a:pt x="6839" y="38719"/>
                      </a:cubicBezTo>
                      <a:lnTo>
                        <a:pt x="852" y="1396"/>
                      </a:lnTo>
                      <a:lnTo>
                        <a:pt x="0" y="1532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5"/>
                        <a:pt x="7798" y="40395"/>
                      </a:cubicBezTo>
                      <a:cubicBezTo>
                        <a:pt x="7894" y="40395"/>
                        <a:pt x="7992" y="40387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2" y="39261"/>
                        <a:pt x="15695" y="38320"/>
                        <a:pt x="15535" y="37323"/>
                      </a:cubicBezTo>
                      <a:lnTo>
                        <a:pt x="954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3"/>
                <p:cNvSpPr/>
                <p:nvPr/>
              </p:nvSpPr>
              <p:spPr>
                <a:xfrm>
                  <a:off x="3481843" y="4101689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2"/>
                      </a:lnTo>
                      <a:lnTo>
                        <a:pt x="7846" y="2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cubicBezTo>
                        <a:pt x="1" y="1259"/>
                        <a:pt x="1" y="1260"/>
                        <a:pt x="1" y="1261"/>
                      </a:cubicBezTo>
                      <a:lnTo>
                        <a:pt x="1" y="1261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cubicBezTo>
                        <a:pt x="7930" y="532"/>
                        <a:pt x="7569" y="1029"/>
                        <a:pt x="7039" y="1114"/>
                      </a:cubicBezTo>
                      <a:lnTo>
                        <a:pt x="1116" y="2064"/>
                      </a:lnTo>
                      <a:cubicBezTo>
                        <a:pt x="1064" y="2072"/>
                        <a:pt x="1012" y="2076"/>
                        <a:pt x="961" y="2076"/>
                      </a:cubicBezTo>
                      <a:cubicBezTo>
                        <a:pt x="492" y="2076"/>
                        <a:pt x="78" y="1738"/>
                        <a:pt x="1" y="1261"/>
                      </a:cubicBezTo>
                      <a:lnTo>
                        <a:pt x="1" y="1261"/>
                      </a:lnTo>
                      <a:lnTo>
                        <a:pt x="105" y="1909"/>
                      </a:lnTo>
                      <a:cubicBezTo>
                        <a:pt x="181" y="2385"/>
                        <a:pt x="594" y="2725"/>
                        <a:pt x="1064" y="2725"/>
                      </a:cubicBezTo>
                      <a:cubicBezTo>
                        <a:pt x="1115" y="2725"/>
                        <a:pt x="1168" y="2721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7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3"/>
                <p:cNvSpPr/>
                <p:nvPr/>
              </p:nvSpPr>
              <p:spPr>
                <a:xfrm>
                  <a:off x="3326014" y="2879132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615" y="11056"/>
                        <a:pt x="3576" y="23308"/>
                        <a:pt x="5503" y="34304"/>
                      </a:cubicBezTo>
                      <a:cubicBezTo>
                        <a:pt x="3893" y="23255"/>
                        <a:pt x="1925" y="1100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3"/>
                <p:cNvSpPr/>
                <p:nvPr/>
              </p:nvSpPr>
              <p:spPr>
                <a:xfrm>
                  <a:off x="3370926" y="2852737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0"/>
                      </a:moveTo>
                      <a:cubicBezTo>
                        <a:pt x="1615" y="11055"/>
                        <a:pt x="3576" y="23309"/>
                        <a:pt x="5503" y="34306"/>
                      </a:cubicBezTo>
                      <a:cubicBezTo>
                        <a:pt x="3893" y="23255"/>
                        <a:pt x="1925" y="11008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3"/>
                <p:cNvSpPr/>
                <p:nvPr/>
              </p:nvSpPr>
              <p:spPr>
                <a:xfrm>
                  <a:off x="3431446" y="2950291"/>
                  <a:ext cx="190836" cy="118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5"/>
                        <a:pt x="5183" y="32311"/>
                      </a:cubicBezTo>
                      <a:cubicBezTo>
                        <a:pt x="3676" y="21902"/>
                        <a:pt x="1822" y="10365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3"/>
                <p:cNvSpPr/>
                <p:nvPr/>
              </p:nvSpPr>
              <p:spPr>
                <a:xfrm>
                  <a:off x="3534596" y="2927357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0"/>
                      </a:moveTo>
                      <a:cubicBezTo>
                        <a:pt x="1511" y="10414"/>
                        <a:pt x="3359" y="21955"/>
                        <a:pt x="5183" y="32311"/>
                      </a:cubicBezTo>
                      <a:cubicBezTo>
                        <a:pt x="3676" y="21902"/>
                        <a:pt x="1821" y="10366"/>
                        <a:pt x="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3"/>
                <p:cNvSpPr/>
                <p:nvPr/>
              </p:nvSpPr>
              <p:spPr>
                <a:xfrm>
                  <a:off x="3470578" y="2848099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7"/>
                        <a:pt x="5183" y="32312"/>
                      </a:cubicBezTo>
                      <a:cubicBezTo>
                        <a:pt x="3678" y="21902"/>
                        <a:pt x="1823" y="1036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3"/>
                <p:cNvSpPr/>
                <p:nvPr/>
              </p:nvSpPr>
              <p:spPr>
                <a:xfrm>
                  <a:off x="3267703" y="2813200"/>
                  <a:ext cx="250104" cy="136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7" extrusionOk="0">
                      <a:moveTo>
                        <a:pt x="1" y="0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9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3"/>
                <p:cNvSpPr/>
                <p:nvPr/>
              </p:nvSpPr>
              <p:spPr>
                <a:xfrm>
                  <a:off x="3481843" y="4146416"/>
                  <a:ext cx="289714" cy="55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1" extrusionOk="0">
                      <a:moveTo>
                        <a:pt x="0" y="44"/>
                      </a:moveTo>
                      <a:cubicBezTo>
                        <a:pt x="0" y="44"/>
                        <a:pt x="1" y="45"/>
                        <a:pt x="1" y="46"/>
                      </a:cubicBezTo>
                      <a:lnTo>
                        <a:pt x="1" y="46"/>
                      </a:lnTo>
                      <a:lnTo>
                        <a:pt x="0" y="44"/>
                      </a:lnTo>
                      <a:close/>
                      <a:moveTo>
                        <a:pt x="7870" y="1"/>
                      </a:moveTo>
                      <a:cubicBezTo>
                        <a:pt x="7791" y="36"/>
                        <a:pt x="7707" y="64"/>
                        <a:pt x="7619" y="78"/>
                      </a:cubicBezTo>
                      <a:lnTo>
                        <a:pt x="1696" y="1028"/>
                      </a:lnTo>
                      <a:cubicBezTo>
                        <a:pt x="1643" y="1036"/>
                        <a:pt x="1591" y="1041"/>
                        <a:pt x="1539" y="1041"/>
                      </a:cubicBezTo>
                      <a:cubicBezTo>
                        <a:pt x="1332" y="1041"/>
                        <a:pt x="1137" y="975"/>
                        <a:pt x="976" y="861"/>
                      </a:cubicBezTo>
                      <a:cubicBezTo>
                        <a:pt x="971" y="861"/>
                        <a:pt x="966" y="861"/>
                        <a:pt x="961" y="861"/>
                      </a:cubicBezTo>
                      <a:cubicBezTo>
                        <a:pt x="492" y="861"/>
                        <a:pt x="78" y="524"/>
                        <a:pt x="1" y="46"/>
                      </a:cubicBezTo>
                      <a:lnTo>
                        <a:pt x="1" y="46"/>
                      </a:lnTo>
                      <a:lnTo>
                        <a:pt x="105" y="694"/>
                      </a:lnTo>
                      <a:cubicBezTo>
                        <a:pt x="181" y="1170"/>
                        <a:pt x="594" y="1510"/>
                        <a:pt x="1064" y="1510"/>
                      </a:cubicBezTo>
                      <a:cubicBezTo>
                        <a:pt x="1115" y="1510"/>
                        <a:pt x="1168" y="1506"/>
                        <a:pt x="1220" y="1498"/>
                      </a:cubicBezTo>
                      <a:lnTo>
                        <a:pt x="7143" y="548"/>
                      </a:lnTo>
                      <a:cubicBezTo>
                        <a:pt x="7180" y="542"/>
                        <a:pt x="7217" y="534"/>
                        <a:pt x="7253" y="522"/>
                      </a:cubicBezTo>
                      <a:cubicBezTo>
                        <a:pt x="7264" y="519"/>
                        <a:pt x="7276" y="516"/>
                        <a:pt x="7286" y="512"/>
                      </a:cubicBezTo>
                      <a:cubicBezTo>
                        <a:pt x="7311" y="504"/>
                        <a:pt x="7336" y="495"/>
                        <a:pt x="7360" y="486"/>
                      </a:cubicBezTo>
                      <a:cubicBezTo>
                        <a:pt x="7371" y="481"/>
                        <a:pt x="7383" y="476"/>
                        <a:pt x="7394" y="471"/>
                      </a:cubicBezTo>
                      <a:cubicBezTo>
                        <a:pt x="7417" y="461"/>
                        <a:pt x="7440" y="448"/>
                        <a:pt x="7463" y="436"/>
                      </a:cubicBezTo>
                      <a:cubicBezTo>
                        <a:pt x="7473" y="431"/>
                        <a:pt x="7483" y="425"/>
                        <a:pt x="7491" y="419"/>
                      </a:cubicBezTo>
                      <a:cubicBezTo>
                        <a:pt x="7521" y="401"/>
                        <a:pt x="7551" y="382"/>
                        <a:pt x="7580" y="361"/>
                      </a:cubicBezTo>
                      <a:cubicBezTo>
                        <a:pt x="7580" y="361"/>
                        <a:pt x="7580" y="359"/>
                        <a:pt x="7580" y="359"/>
                      </a:cubicBezTo>
                      <a:cubicBezTo>
                        <a:pt x="7610" y="338"/>
                        <a:pt x="7637" y="314"/>
                        <a:pt x="7663" y="288"/>
                      </a:cubicBezTo>
                      <a:cubicBezTo>
                        <a:pt x="7670" y="282"/>
                        <a:pt x="7676" y="275"/>
                        <a:pt x="7681" y="269"/>
                      </a:cubicBezTo>
                      <a:cubicBezTo>
                        <a:pt x="7701" y="249"/>
                        <a:pt x="7720" y="229"/>
                        <a:pt x="7737" y="208"/>
                      </a:cubicBezTo>
                      <a:cubicBezTo>
                        <a:pt x="7744" y="201"/>
                        <a:pt x="7750" y="192"/>
                        <a:pt x="7757" y="184"/>
                      </a:cubicBezTo>
                      <a:cubicBezTo>
                        <a:pt x="7773" y="162"/>
                        <a:pt x="7789" y="141"/>
                        <a:pt x="7804" y="118"/>
                      </a:cubicBezTo>
                      <a:cubicBezTo>
                        <a:pt x="7808" y="111"/>
                        <a:pt x="7814" y="102"/>
                        <a:pt x="7818" y="95"/>
                      </a:cubicBezTo>
                      <a:cubicBezTo>
                        <a:pt x="7837" y="65"/>
                        <a:pt x="7854" y="34"/>
                        <a:pt x="7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3"/>
                <p:cNvSpPr/>
                <p:nvPr/>
              </p:nvSpPr>
              <p:spPr>
                <a:xfrm>
                  <a:off x="3628763" y="2770976"/>
                  <a:ext cx="509964" cy="143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5" extrusionOk="0">
                      <a:moveTo>
                        <a:pt x="7847" y="0"/>
                      </a:moveTo>
                      <a:lnTo>
                        <a:pt x="7416" y="221"/>
                      </a:lnTo>
                      <a:cubicBezTo>
                        <a:pt x="5795" y="1049"/>
                        <a:pt x="4010" y="1474"/>
                        <a:pt x="2210" y="1474"/>
                      </a:cubicBezTo>
                      <a:cubicBezTo>
                        <a:pt x="1472" y="1474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1"/>
                      </a:lnTo>
                      <a:lnTo>
                        <a:pt x="5922" y="38168"/>
                      </a:lnTo>
                      <a:cubicBezTo>
                        <a:pt x="5998" y="38644"/>
                        <a:pt x="6411" y="38985"/>
                        <a:pt x="6881" y="38985"/>
                      </a:cubicBezTo>
                      <a:cubicBezTo>
                        <a:pt x="6933" y="38985"/>
                        <a:pt x="6985" y="38981"/>
                        <a:pt x="7037" y="38972"/>
                      </a:cubicBezTo>
                      <a:lnTo>
                        <a:pt x="12960" y="38022"/>
                      </a:lnTo>
                      <a:cubicBezTo>
                        <a:pt x="13491" y="37937"/>
                        <a:pt x="13853" y="37438"/>
                        <a:pt x="13767" y="36909"/>
                      </a:cubicBezTo>
                      <a:lnTo>
                        <a:pt x="784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3"/>
                <p:cNvSpPr/>
                <p:nvPr/>
              </p:nvSpPr>
              <p:spPr>
                <a:xfrm>
                  <a:off x="3595006" y="2750728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9" y="0"/>
                      </a:moveTo>
                      <a:lnTo>
                        <a:pt x="8699" y="137"/>
                      </a:lnTo>
                      <a:lnTo>
                        <a:pt x="14684" y="37459"/>
                      </a:lnTo>
                      <a:cubicBezTo>
                        <a:pt x="14770" y="37988"/>
                        <a:pt x="14407" y="38487"/>
                        <a:pt x="13877" y="38572"/>
                      </a:cubicBezTo>
                      <a:lnTo>
                        <a:pt x="7954" y="39522"/>
                      </a:lnTo>
                      <a:cubicBezTo>
                        <a:pt x="7902" y="39530"/>
                        <a:pt x="7851" y="39534"/>
                        <a:pt x="7800" y="39534"/>
                      </a:cubicBezTo>
                      <a:cubicBezTo>
                        <a:pt x="7329" y="39534"/>
                        <a:pt x="6915" y="39195"/>
                        <a:pt x="6839" y="38718"/>
                      </a:cubicBezTo>
                      <a:lnTo>
                        <a:pt x="852" y="1396"/>
                      </a:lnTo>
                      <a:lnTo>
                        <a:pt x="0" y="1531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4"/>
                        <a:pt x="7798" y="40394"/>
                      </a:cubicBezTo>
                      <a:cubicBezTo>
                        <a:pt x="7894" y="40394"/>
                        <a:pt x="7992" y="40386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3" y="39261"/>
                        <a:pt x="15695" y="38319"/>
                        <a:pt x="15535" y="37322"/>
                      </a:cubicBez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3"/>
                <p:cNvSpPr/>
                <p:nvPr/>
              </p:nvSpPr>
              <p:spPr>
                <a:xfrm>
                  <a:off x="3842903" y="4105775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3"/>
                      </a:lnTo>
                      <a:lnTo>
                        <a:pt x="7846" y="3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lnTo>
                        <a:pt x="0" y="1259"/>
                      </a:lnTo>
                      <a:cubicBezTo>
                        <a:pt x="1" y="1260"/>
                        <a:pt x="1" y="1261"/>
                        <a:pt x="1" y="1262"/>
                      </a:cubicBezTo>
                      <a:lnTo>
                        <a:pt x="1" y="1262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lnTo>
                        <a:pt x="7846" y="3"/>
                      </a:lnTo>
                      <a:cubicBezTo>
                        <a:pt x="7930" y="532"/>
                        <a:pt x="7569" y="1029"/>
                        <a:pt x="7039" y="1115"/>
                      </a:cubicBezTo>
                      <a:lnTo>
                        <a:pt x="1116" y="2065"/>
                      </a:lnTo>
                      <a:cubicBezTo>
                        <a:pt x="1064" y="2073"/>
                        <a:pt x="1012" y="2077"/>
                        <a:pt x="961" y="2077"/>
                      </a:cubicBezTo>
                      <a:cubicBezTo>
                        <a:pt x="492" y="2077"/>
                        <a:pt x="78" y="1738"/>
                        <a:pt x="1" y="1262"/>
                      </a:cubicBezTo>
                      <a:lnTo>
                        <a:pt x="1" y="1262"/>
                      </a:lnTo>
                      <a:lnTo>
                        <a:pt x="105" y="1909"/>
                      </a:lnTo>
                      <a:cubicBezTo>
                        <a:pt x="181" y="2385"/>
                        <a:pt x="594" y="2726"/>
                        <a:pt x="1064" y="2726"/>
                      </a:cubicBezTo>
                      <a:cubicBezTo>
                        <a:pt x="1116" y="2726"/>
                        <a:pt x="1168" y="2722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8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3"/>
                <p:cNvSpPr/>
                <p:nvPr/>
              </p:nvSpPr>
              <p:spPr>
                <a:xfrm>
                  <a:off x="3687074" y="2883218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1"/>
                      </a:moveTo>
                      <a:cubicBezTo>
                        <a:pt x="1615" y="11055"/>
                        <a:pt x="3576" y="23308"/>
                        <a:pt x="5503" y="34305"/>
                      </a:cubicBezTo>
                      <a:cubicBezTo>
                        <a:pt x="3893" y="23255"/>
                        <a:pt x="1925" y="1100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3"/>
                <p:cNvSpPr/>
                <p:nvPr/>
              </p:nvSpPr>
              <p:spPr>
                <a:xfrm>
                  <a:off x="3731986" y="2856823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1"/>
                      </a:moveTo>
                      <a:cubicBezTo>
                        <a:pt x="1615" y="11056"/>
                        <a:pt x="3576" y="23309"/>
                        <a:pt x="5503" y="34306"/>
                      </a:cubicBezTo>
                      <a:cubicBezTo>
                        <a:pt x="3893" y="23255"/>
                        <a:pt x="1925" y="11009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3"/>
                <p:cNvSpPr/>
                <p:nvPr/>
              </p:nvSpPr>
              <p:spPr>
                <a:xfrm>
                  <a:off x="3792506" y="2954377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5"/>
                        <a:pt x="5183" y="32312"/>
                      </a:cubicBezTo>
                      <a:cubicBezTo>
                        <a:pt x="3676" y="21902"/>
                        <a:pt x="1822" y="10366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3"/>
                <p:cNvSpPr/>
                <p:nvPr/>
              </p:nvSpPr>
              <p:spPr>
                <a:xfrm>
                  <a:off x="3895656" y="2931443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1"/>
                      </a:moveTo>
                      <a:cubicBezTo>
                        <a:pt x="1512" y="10415"/>
                        <a:pt x="3359" y="21955"/>
                        <a:pt x="5183" y="32312"/>
                      </a:cubicBezTo>
                      <a:cubicBezTo>
                        <a:pt x="3676" y="21902"/>
                        <a:pt x="1821" y="10366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3"/>
                <p:cNvSpPr/>
                <p:nvPr/>
              </p:nvSpPr>
              <p:spPr>
                <a:xfrm>
                  <a:off x="3831639" y="2852222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6"/>
                        <a:pt x="5183" y="32311"/>
                      </a:cubicBezTo>
                      <a:cubicBezTo>
                        <a:pt x="3678" y="21902"/>
                        <a:pt x="1822" y="1036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3"/>
                <p:cNvSpPr/>
                <p:nvPr/>
              </p:nvSpPr>
              <p:spPr>
                <a:xfrm>
                  <a:off x="3628763" y="2817286"/>
                  <a:ext cx="250104" cy="1364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8" extrusionOk="0">
                      <a:moveTo>
                        <a:pt x="1" y="1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8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8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3"/>
                <p:cNvSpPr/>
                <p:nvPr/>
              </p:nvSpPr>
              <p:spPr>
                <a:xfrm>
                  <a:off x="3842903" y="4150539"/>
                  <a:ext cx="289714" cy="55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0" extrusionOk="0">
                      <a:moveTo>
                        <a:pt x="0" y="43"/>
                      </a:moveTo>
                      <a:cubicBezTo>
                        <a:pt x="0" y="43"/>
                        <a:pt x="1" y="44"/>
                        <a:pt x="1" y="44"/>
                      </a:cubicBezTo>
                      <a:lnTo>
                        <a:pt x="1" y="44"/>
                      </a:lnTo>
                      <a:lnTo>
                        <a:pt x="0" y="43"/>
                      </a:lnTo>
                      <a:close/>
                      <a:moveTo>
                        <a:pt x="7870" y="0"/>
                      </a:moveTo>
                      <a:lnTo>
                        <a:pt x="7870" y="0"/>
                      </a:lnTo>
                      <a:cubicBezTo>
                        <a:pt x="7791" y="36"/>
                        <a:pt x="7707" y="63"/>
                        <a:pt x="7619" y="77"/>
                      </a:cubicBezTo>
                      <a:lnTo>
                        <a:pt x="1696" y="1027"/>
                      </a:lnTo>
                      <a:cubicBezTo>
                        <a:pt x="1644" y="1036"/>
                        <a:pt x="1592" y="1040"/>
                        <a:pt x="1540" y="1040"/>
                      </a:cubicBezTo>
                      <a:cubicBezTo>
                        <a:pt x="1333" y="1040"/>
                        <a:pt x="1137" y="973"/>
                        <a:pt x="976" y="860"/>
                      </a:cubicBezTo>
                      <a:cubicBezTo>
                        <a:pt x="971" y="860"/>
                        <a:pt x="966" y="860"/>
                        <a:pt x="961" y="860"/>
                      </a:cubicBezTo>
                      <a:cubicBezTo>
                        <a:pt x="492" y="860"/>
                        <a:pt x="77" y="521"/>
                        <a:pt x="1" y="44"/>
                      </a:cubicBezTo>
                      <a:lnTo>
                        <a:pt x="1" y="44"/>
                      </a:lnTo>
                      <a:lnTo>
                        <a:pt x="105" y="693"/>
                      </a:lnTo>
                      <a:cubicBezTo>
                        <a:pt x="181" y="1169"/>
                        <a:pt x="594" y="1510"/>
                        <a:pt x="1063" y="1510"/>
                      </a:cubicBezTo>
                      <a:cubicBezTo>
                        <a:pt x="1114" y="1510"/>
                        <a:pt x="1166" y="1506"/>
                        <a:pt x="1219" y="1497"/>
                      </a:cubicBezTo>
                      <a:lnTo>
                        <a:pt x="7143" y="547"/>
                      </a:lnTo>
                      <a:cubicBezTo>
                        <a:pt x="7180" y="542"/>
                        <a:pt x="7217" y="533"/>
                        <a:pt x="7253" y="522"/>
                      </a:cubicBezTo>
                      <a:cubicBezTo>
                        <a:pt x="7264" y="519"/>
                        <a:pt x="7276" y="514"/>
                        <a:pt x="7286" y="512"/>
                      </a:cubicBezTo>
                      <a:cubicBezTo>
                        <a:pt x="7311" y="503"/>
                        <a:pt x="7336" y="494"/>
                        <a:pt x="7360" y="484"/>
                      </a:cubicBezTo>
                      <a:cubicBezTo>
                        <a:pt x="7371" y="480"/>
                        <a:pt x="7383" y="476"/>
                        <a:pt x="7394" y="470"/>
                      </a:cubicBezTo>
                      <a:cubicBezTo>
                        <a:pt x="7417" y="459"/>
                        <a:pt x="7440" y="447"/>
                        <a:pt x="7463" y="434"/>
                      </a:cubicBezTo>
                      <a:cubicBezTo>
                        <a:pt x="7473" y="430"/>
                        <a:pt x="7483" y="424"/>
                        <a:pt x="7491" y="419"/>
                      </a:cubicBezTo>
                      <a:cubicBezTo>
                        <a:pt x="7521" y="400"/>
                        <a:pt x="7551" y="382"/>
                        <a:pt x="7580" y="360"/>
                      </a:cubicBezTo>
                      <a:cubicBezTo>
                        <a:pt x="7580" y="360"/>
                        <a:pt x="7580" y="359"/>
                        <a:pt x="7580" y="359"/>
                      </a:cubicBezTo>
                      <a:cubicBezTo>
                        <a:pt x="7610" y="337"/>
                        <a:pt x="7637" y="313"/>
                        <a:pt x="7663" y="287"/>
                      </a:cubicBezTo>
                      <a:cubicBezTo>
                        <a:pt x="7670" y="282"/>
                        <a:pt x="7676" y="274"/>
                        <a:pt x="7681" y="269"/>
                      </a:cubicBezTo>
                      <a:cubicBezTo>
                        <a:pt x="7701" y="249"/>
                        <a:pt x="7720" y="229"/>
                        <a:pt x="7737" y="207"/>
                      </a:cubicBezTo>
                      <a:cubicBezTo>
                        <a:pt x="7744" y="200"/>
                        <a:pt x="7750" y="192"/>
                        <a:pt x="7757" y="183"/>
                      </a:cubicBezTo>
                      <a:cubicBezTo>
                        <a:pt x="7773" y="162"/>
                        <a:pt x="7789" y="140"/>
                        <a:pt x="7804" y="117"/>
                      </a:cubicBezTo>
                      <a:cubicBezTo>
                        <a:pt x="7809" y="110"/>
                        <a:pt x="7814" y="102"/>
                        <a:pt x="7819" y="94"/>
                      </a:cubicBezTo>
                      <a:cubicBezTo>
                        <a:pt x="7837" y="64"/>
                        <a:pt x="7854" y="33"/>
                        <a:pt x="78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123;p23"/>
              <p:cNvGrpSpPr/>
              <p:nvPr/>
            </p:nvGrpSpPr>
            <p:grpSpPr>
              <a:xfrm>
                <a:off x="6795600" y="1619496"/>
                <a:ext cx="818299" cy="3290970"/>
                <a:chOff x="2645345" y="2728785"/>
                <a:chExt cx="352776" cy="1418827"/>
              </a:xfrm>
            </p:grpSpPr>
            <p:sp>
              <p:nvSpPr>
                <p:cNvPr id="124" name="Google Shape;124;p23"/>
                <p:cNvSpPr/>
                <p:nvPr/>
              </p:nvSpPr>
              <p:spPr>
                <a:xfrm>
                  <a:off x="2645345" y="2728785"/>
                  <a:ext cx="352774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38542" extrusionOk="0">
                      <a:moveTo>
                        <a:pt x="50" y="1"/>
                      </a:moveTo>
                      <a:cubicBezTo>
                        <a:pt x="23" y="1"/>
                        <a:pt x="0" y="22"/>
                        <a:pt x="0" y="49"/>
                      </a:cubicBezTo>
                      <a:lnTo>
                        <a:pt x="0" y="38493"/>
                      </a:lnTo>
                      <a:cubicBezTo>
                        <a:pt x="0" y="38520"/>
                        <a:pt x="23" y="38541"/>
                        <a:pt x="50" y="38541"/>
                      </a:cubicBezTo>
                      <a:lnTo>
                        <a:pt x="9534" y="38541"/>
                      </a:lnTo>
                      <a:cubicBezTo>
                        <a:pt x="9561" y="38541"/>
                        <a:pt x="9583" y="38520"/>
                        <a:pt x="9583" y="38493"/>
                      </a:cubicBezTo>
                      <a:lnTo>
                        <a:pt x="9583" y="49"/>
                      </a:lnTo>
                      <a:cubicBezTo>
                        <a:pt x="9583" y="22"/>
                        <a:pt x="9561" y="1"/>
                        <a:pt x="95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3"/>
                <p:cNvSpPr/>
                <p:nvPr/>
              </p:nvSpPr>
              <p:spPr>
                <a:xfrm>
                  <a:off x="2678034" y="2728785"/>
                  <a:ext cx="65195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38542" extrusionOk="0">
                      <a:moveTo>
                        <a:pt x="1" y="1"/>
                      </a:moveTo>
                      <a:lnTo>
                        <a:pt x="1" y="38541"/>
                      </a:lnTo>
                      <a:lnTo>
                        <a:pt x="1771" y="38541"/>
                      </a:lnTo>
                      <a:lnTo>
                        <a:pt x="177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3"/>
                <p:cNvSpPr/>
                <p:nvPr/>
              </p:nvSpPr>
              <p:spPr>
                <a:xfrm>
                  <a:off x="2645345" y="3614336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1"/>
                      </a:moveTo>
                      <a:lnTo>
                        <a:pt x="0" y="1188"/>
                      </a:lnTo>
                      <a:lnTo>
                        <a:pt x="9583" y="1188"/>
                      </a:lnTo>
                      <a:lnTo>
                        <a:pt x="958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3"/>
                <p:cNvSpPr/>
                <p:nvPr/>
              </p:nvSpPr>
              <p:spPr>
                <a:xfrm>
                  <a:off x="2645345" y="2743145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3"/>
                <p:cNvSpPr/>
                <p:nvPr/>
              </p:nvSpPr>
              <p:spPr>
                <a:xfrm>
                  <a:off x="2645345" y="3526169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3"/>
                <p:cNvSpPr/>
                <p:nvPr/>
              </p:nvSpPr>
              <p:spPr>
                <a:xfrm>
                  <a:off x="2687606" y="3042508"/>
                  <a:ext cx="268290" cy="20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8" h="5445" extrusionOk="0">
                      <a:moveTo>
                        <a:pt x="1" y="1"/>
                      </a:moveTo>
                      <a:lnTo>
                        <a:pt x="1" y="5445"/>
                      </a:lnTo>
                      <a:lnTo>
                        <a:pt x="7288" y="5445"/>
                      </a:lnTo>
                      <a:lnTo>
                        <a:pt x="728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3"/>
                <p:cNvSpPr/>
                <p:nvPr/>
              </p:nvSpPr>
              <p:spPr>
                <a:xfrm>
                  <a:off x="2836182" y="2728785"/>
                  <a:ext cx="161938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9" h="38542" extrusionOk="0">
                      <a:moveTo>
                        <a:pt x="10" y="1"/>
                      </a:moveTo>
                      <a:lnTo>
                        <a:pt x="0" y="38541"/>
                      </a:lnTo>
                      <a:lnTo>
                        <a:pt x="3853" y="38541"/>
                      </a:lnTo>
                      <a:cubicBezTo>
                        <a:pt x="4154" y="38541"/>
                        <a:pt x="4399" y="38346"/>
                        <a:pt x="4399" y="38104"/>
                      </a:cubicBezTo>
                      <a:lnTo>
                        <a:pt x="4399" y="438"/>
                      </a:lnTo>
                      <a:cubicBezTo>
                        <a:pt x="4399" y="196"/>
                        <a:pt x="4154" y="1"/>
                        <a:pt x="385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23"/>
              <p:cNvGrpSpPr/>
              <p:nvPr/>
            </p:nvGrpSpPr>
            <p:grpSpPr>
              <a:xfrm>
                <a:off x="7281758" y="1749741"/>
                <a:ext cx="2295487" cy="3168235"/>
                <a:chOff x="1385793" y="2639627"/>
                <a:chExt cx="1146310" cy="1582140"/>
              </a:xfrm>
            </p:grpSpPr>
            <p:sp>
              <p:nvSpPr>
                <p:cNvPr id="141" name="Google Shape;141;p23"/>
                <p:cNvSpPr/>
                <p:nvPr/>
              </p:nvSpPr>
              <p:spPr>
                <a:xfrm>
                  <a:off x="1657178" y="3740407"/>
                  <a:ext cx="570667" cy="48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2" h="13064" extrusionOk="0">
                      <a:moveTo>
                        <a:pt x="1" y="0"/>
                      </a:moveTo>
                      <a:lnTo>
                        <a:pt x="1" y="9451"/>
                      </a:lnTo>
                      <a:cubicBezTo>
                        <a:pt x="1" y="11445"/>
                        <a:pt x="1618" y="13064"/>
                        <a:pt x="3613" y="13064"/>
                      </a:cubicBezTo>
                      <a:lnTo>
                        <a:pt x="11888" y="13064"/>
                      </a:lnTo>
                      <a:cubicBezTo>
                        <a:pt x="13884" y="13064"/>
                        <a:pt x="15501" y="11445"/>
                        <a:pt x="15501" y="9451"/>
                      </a:cubicBezTo>
                      <a:lnTo>
                        <a:pt x="15401" y="12"/>
                      </a:lnTo>
                      <a:cubicBezTo>
                        <a:pt x="15401" y="12"/>
                        <a:pt x="15390" y="12"/>
                        <a:pt x="15370" y="12"/>
                      </a:cubicBezTo>
                      <a:cubicBezTo>
                        <a:pt x="14646" y="12"/>
                        <a:pt x="1716" y="14"/>
                        <a:pt x="1716" y="207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3"/>
                <p:cNvSpPr/>
                <p:nvPr/>
              </p:nvSpPr>
              <p:spPr>
                <a:xfrm>
                  <a:off x="1657178" y="3700207"/>
                  <a:ext cx="567391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2091" extrusionOk="0">
                      <a:moveTo>
                        <a:pt x="7706" y="1"/>
                      </a:moveTo>
                      <a:cubicBezTo>
                        <a:pt x="5663" y="1"/>
                        <a:pt x="3702" y="111"/>
                        <a:pt x="2258" y="307"/>
                      </a:cubicBezTo>
                      <a:cubicBezTo>
                        <a:pt x="812" y="502"/>
                        <a:pt x="1" y="768"/>
                        <a:pt x="1" y="1045"/>
                      </a:cubicBezTo>
                      <a:cubicBezTo>
                        <a:pt x="1" y="1322"/>
                        <a:pt x="812" y="1588"/>
                        <a:pt x="2258" y="1785"/>
                      </a:cubicBezTo>
                      <a:cubicBezTo>
                        <a:pt x="3702" y="1981"/>
                        <a:pt x="5663" y="2091"/>
                        <a:pt x="7706" y="2091"/>
                      </a:cubicBezTo>
                      <a:cubicBezTo>
                        <a:pt x="9750" y="2091"/>
                        <a:pt x="11710" y="1981"/>
                        <a:pt x="13155" y="1785"/>
                      </a:cubicBezTo>
                      <a:cubicBezTo>
                        <a:pt x="14601" y="1588"/>
                        <a:pt x="15413" y="1322"/>
                        <a:pt x="15413" y="1045"/>
                      </a:cubicBezTo>
                      <a:cubicBezTo>
                        <a:pt x="15413" y="768"/>
                        <a:pt x="14601" y="502"/>
                        <a:pt x="13155" y="307"/>
                      </a:cubicBezTo>
                      <a:cubicBezTo>
                        <a:pt x="11710" y="111"/>
                        <a:pt x="9750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3"/>
                <p:cNvSpPr/>
                <p:nvPr/>
              </p:nvSpPr>
              <p:spPr>
                <a:xfrm>
                  <a:off x="1657178" y="3700207"/>
                  <a:ext cx="567391" cy="48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1311" extrusionOk="0">
                      <a:moveTo>
                        <a:pt x="7706" y="1"/>
                      </a:moveTo>
                      <a:cubicBezTo>
                        <a:pt x="3450" y="1"/>
                        <a:pt x="1" y="468"/>
                        <a:pt x="1" y="1045"/>
                      </a:cubicBezTo>
                      <a:cubicBezTo>
                        <a:pt x="1" y="1138"/>
                        <a:pt x="88" y="1227"/>
                        <a:pt x="252" y="1311"/>
                      </a:cubicBezTo>
                      <a:cubicBezTo>
                        <a:pt x="1119" y="862"/>
                        <a:pt x="4127" y="532"/>
                        <a:pt x="7706" y="532"/>
                      </a:cubicBezTo>
                      <a:cubicBezTo>
                        <a:pt x="11286" y="532"/>
                        <a:pt x="14294" y="862"/>
                        <a:pt x="15161" y="1311"/>
                      </a:cubicBezTo>
                      <a:cubicBezTo>
                        <a:pt x="15325" y="1227"/>
                        <a:pt x="15413" y="1138"/>
                        <a:pt x="15413" y="1045"/>
                      </a:cubicBezTo>
                      <a:cubicBezTo>
                        <a:pt x="15413" y="468"/>
                        <a:pt x="11963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3"/>
                <p:cNvSpPr/>
                <p:nvPr/>
              </p:nvSpPr>
              <p:spPr>
                <a:xfrm>
                  <a:off x="1653864" y="3740812"/>
                  <a:ext cx="573981" cy="480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2" h="13065" extrusionOk="0">
                      <a:moveTo>
                        <a:pt x="15491" y="1"/>
                      </a:moveTo>
                      <a:cubicBezTo>
                        <a:pt x="15491" y="1"/>
                        <a:pt x="15353" y="234"/>
                        <a:pt x="14860" y="349"/>
                      </a:cubicBezTo>
                      <a:lnTo>
                        <a:pt x="14860" y="7625"/>
                      </a:lnTo>
                      <a:cubicBezTo>
                        <a:pt x="14860" y="9620"/>
                        <a:pt x="13243" y="11237"/>
                        <a:pt x="11247" y="11237"/>
                      </a:cubicBezTo>
                      <a:lnTo>
                        <a:pt x="2970" y="11237"/>
                      </a:lnTo>
                      <a:cubicBezTo>
                        <a:pt x="1739" y="11237"/>
                        <a:pt x="652" y="10620"/>
                        <a:pt x="1" y="9679"/>
                      </a:cubicBezTo>
                      <a:lnTo>
                        <a:pt x="1" y="9679"/>
                      </a:lnTo>
                      <a:cubicBezTo>
                        <a:pt x="118" y="11567"/>
                        <a:pt x="1683" y="13064"/>
                        <a:pt x="3602" y="13064"/>
                      </a:cubicBezTo>
                      <a:lnTo>
                        <a:pt x="11878" y="13064"/>
                      </a:lnTo>
                      <a:cubicBezTo>
                        <a:pt x="13873" y="13064"/>
                        <a:pt x="15560" y="11539"/>
                        <a:pt x="15591" y="9440"/>
                      </a:cubicBezTo>
                      <a:lnTo>
                        <a:pt x="1549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5" name="Google Shape;145;p23"/>
                <p:cNvGrpSpPr/>
                <p:nvPr/>
              </p:nvGrpSpPr>
              <p:grpSpPr>
                <a:xfrm>
                  <a:off x="1385793" y="2639627"/>
                  <a:ext cx="1146310" cy="1099928"/>
                  <a:chOff x="1385793" y="658427"/>
                  <a:chExt cx="1146310" cy="1099928"/>
                </a:xfrm>
              </p:grpSpPr>
              <p:sp>
                <p:nvSpPr>
                  <p:cNvPr id="146" name="Google Shape;146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23"/>
                  <p:cNvSpPr/>
                  <p:nvPr/>
                </p:nvSpPr>
                <p:spPr>
                  <a:xfrm>
                    <a:off x="1404641" y="1147303"/>
                    <a:ext cx="437664" cy="146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9" h="3993" extrusionOk="0">
                        <a:moveTo>
                          <a:pt x="4897" y="0"/>
                        </a:moveTo>
                        <a:cubicBezTo>
                          <a:pt x="4193" y="0"/>
                          <a:pt x="3509" y="34"/>
                          <a:pt x="2931" y="93"/>
                        </a:cubicBezTo>
                        <a:cubicBezTo>
                          <a:pt x="1271" y="263"/>
                          <a:pt x="1" y="1087"/>
                          <a:pt x="1" y="1087"/>
                        </a:cubicBezTo>
                        <a:lnTo>
                          <a:pt x="4911" y="1725"/>
                        </a:lnTo>
                        <a:lnTo>
                          <a:pt x="11757" y="3976"/>
                        </a:lnTo>
                        <a:cubicBezTo>
                          <a:pt x="11757" y="3976"/>
                          <a:pt x="11771" y="3993"/>
                          <a:pt x="11788" y="3993"/>
                        </a:cubicBezTo>
                        <a:cubicBezTo>
                          <a:pt x="11829" y="3993"/>
                          <a:pt x="11889" y="3881"/>
                          <a:pt x="11779" y="3087"/>
                        </a:cubicBezTo>
                        <a:cubicBezTo>
                          <a:pt x="11627" y="1983"/>
                          <a:pt x="9886" y="865"/>
                          <a:pt x="8506" y="413"/>
                        </a:cubicBezTo>
                        <a:cubicBezTo>
                          <a:pt x="7606" y="119"/>
                          <a:pt x="6216" y="0"/>
                          <a:pt x="4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23"/>
                  <p:cNvSpPr/>
                  <p:nvPr/>
                </p:nvSpPr>
                <p:spPr>
                  <a:xfrm>
                    <a:off x="1599602" y="960146"/>
                    <a:ext cx="202910" cy="137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2" h="3728" extrusionOk="0">
                        <a:moveTo>
                          <a:pt x="1252" y="0"/>
                        </a:moveTo>
                        <a:cubicBezTo>
                          <a:pt x="456" y="0"/>
                          <a:pt x="0" y="947"/>
                          <a:pt x="0" y="947"/>
                        </a:cubicBezTo>
                        <a:lnTo>
                          <a:pt x="5511" y="3727"/>
                        </a:lnTo>
                        <a:cubicBezTo>
                          <a:pt x="5317" y="3582"/>
                          <a:pt x="3079" y="910"/>
                          <a:pt x="1892" y="196"/>
                        </a:cubicBezTo>
                        <a:cubicBezTo>
                          <a:pt x="1659" y="57"/>
                          <a:pt x="1445" y="0"/>
                          <a:pt x="125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23"/>
                  <p:cNvSpPr/>
                  <p:nvPr/>
                </p:nvSpPr>
                <p:spPr>
                  <a:xfrm>
                    <a:off x="2023355" y="969349"/>
                    <a:ext cx="508749" cy="329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20" h="8939" extrusionOk="0">
                        <a:moveTo>
                          <a:pt x="13819" y="0"/>
                        </a:moveTo>
                        <a:cubicBezTo>
                          <a:pt x="13819" y="1"/>
                          <a:pt x="4661" y="4403"/>
                          <a:pt x="4520" y="4546"/>
                        </a:cubicBezTo>
                        <a:cubicBezTo>
                          <a:pt x="4378" y="4689"/>
                          <a:pt x="442" y="7397"/>
                          <a:pt x="392" y="7480"/>
                        </a:cubicBezTo>
                        <a:cubicBezTo>
                          <a:pt x="342" y="7564"/>
                          <a:pt x="0" y="8938"/>
                          <a:pt x="0" y="8938"/>
                        </a:cubicBezTo>
                        <a:lnTo>
                          <a:pt x="543" y="8104"/>
                        </a:lnTo>
                        <a:cubicBezTo>
                          <a:pt x="543" y="8104"/>
                          <a:pt x="3670" y="6299"/>
                          <a:pt x="5691" y="4982"/>
                        </a:cubicBezTo>
                        <a:cubicBezTo>
                          <a:pt x="7711" y="3664"/>
                          <a:pt x="9450" y="3223"/>
                          <a:pt x="11129" y="2385"/>
                        </a:cubicBezTo>
                        <a:cubicBezTo>
                          <a:pt x="12809" y="1545"/>
                          <a:pt x="13819" y="1"/>
                          <a:pt x="138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23"/>
                  <p:cNvSpPr/>
                  <p:nvPr/>
                </p:nvSpPr>
                <p:spPr>
                  <a:xfrm>
                    <a:off x="1730509" y="677423"/>
                    <a:ext cx="208985" cy="530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7" h="14410" extrusionOk="0">
                        <a:moveTo>
                          <a:pt x="15" y="1"/>
                        </a:moveTo>
                        <a:cubicBezTo>
                          <a:pt x="0" y="1"/>
                          <a:pt x="0" y="12"/>
                          <a:pt x="11" y="25"/>
                        </a:cubicBezTo>
                        <a:cubicBezTo>
                          <a:pt x="73" y="95"/>
                          <a:pt x="1030" y="2549"/>
                          <a:pt x="1358" y="4038"/>
                        </a:cubicBezTo>
                        <a:cubicBezTo>
                          <a:pt x="1685" y="5528"/>
                          <a:pt x="3951" y="11334"/>
                          <a:pt x="3951" y="11334"/>
                        </a:cubicBezTo>
                        <a:lnTo>
                          <a:pt x="5344" y="14410"/>
                        </a:lnTo>
                        <a:cubicBezTo>
                          <a:pt x="5344" y="14410"/>
                          <a:pt x="5677" y="11352"/>
                          <a:pt x="4954" y="8085"/>
                        </a:cubicBezTo>
                        <a:cubicBezTo>
                          <a:pt x="4650" y="6710"/>
                          <a:pt x="2518" y="3116"/>
                          <a:pt x="1367" y="1524"/>
                        </a:cubicBezTo>
                        <a:cubicBezTo>
                          <a:pt x="427" y="224"/>
                          <a:pt x="79" y="1"/>
                          <a:pt x="1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23"/>
                  <p:cNvSpPr/>
                  <p:nvPr/>
                </p:nvSpPr>
                <p:spPr>
                  <a:xfrm>
                    <a:off x="1418373" y="1225420"/>
                    <a:ext cx="439026" cy="236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6" h="6413" extrusionOk="0">
                        <a:moveTo>
                          <a:pt x="2281" y="1"/>
                        </a:moveTo>
                        <a:cubicBezTo>
                          <a:pt x="886" y="1"/>
                          <a:pt x="1" y="437"/>
                          <a:pt x="1" y="437"/>
                        </a:cubicBezTo>
                        <a:cubicBezTo>
                          <a:pt x="11" y="434"/>
                          <a:pt x="24" y="432"/>
                          <a:pt x="41" y="432"/>
                        </a:cubicBezTo>
                        <a:cubicBezTo>
                          <a:pt x="538" y="432"/>
                          <a:pt x="3989" y="1736"/>
                          <a:pt x="6430" y="3211"/>
                        </a:cubicBezTo>
                        <a:cubicBezTo>
                          <a:pt x="8957" y="4737"/>
                          <a:pt x="11926" y="6412"/>
                          <a:pt x="11926" y="6412"/>
                        </a:cubicBezTo>
                        <a:cubicBezTo>
                          <a:pt x="11837" y="6231"/>
                          <a:pt x="11454" y="4482"/>
                          <a:pt x="10039" y="3111"/>
                        </a:cubicBezTo>
                        <a:cubicBezTo>
                          <a:pt x="8623" y="1738"/>
                          <a:pt x="6583" y="934"/>
                          <a:pt x="4155" y="260"/>
                        </a:cubicBezTo>
                        <a:cubicBezTo>
                          <a:pt x="3466" y="69"/>
                          <a:pt x="2833" y="1"/>
                          <a:pt x="228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23"/>
                  <p:cNvSpPr/>
                  <p:nvPr/>
                </p:nvSpPr>
                <p:spPr>
                  <a:xfrm>
                    <a:off x="1924218" y="830307"/>
                    <a:ext cx="335840" cy="309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3" h="8399" extrusionOk="0">
                        <a:moveTo>
                          <a:pt x="5999" y="0"/>
                        </a:moveTo>
                        <a:cubicBezTo>
                          <a:pt x="5611" y="0"/>
                          <a:pt x="5147" y="33"/>
                          <a:pt x="4614" y="128"/>
                        </a:cubicBezTo>
                        <a:cubicBezTo>
                          <a:pt x="2880" y="438"/>
                          <a:pt x="345" y="2785"/>
                          <a:pt x="173" y="4614"/>
                        </a:cubicBezTo>
                        <a:cubicBezTo>
                          <a:pt x="0" y="6444"/>
                          <a:pt x="1746" y="8374"/>
                          <a:pt x="1746" y="8374"/>
                        </a:cubicBezTo>
                        <a:cubicBezTo>
                          <a:pt x="1821" y="8390"/>
                          <a:pt x="1903" y="8398"/>
                          <a:pt x="1992" y="8398"/>
                        </a:cubicBezTo>
                        <a:cubicBezTo>
                          <a:pt x="3017" y="8398"/>
                          <a:pt x="4907" y="7335"/>
                          <a:pt x="6673" y="5582"/>
                        </a:cubicBezTo>
                        <a:cubicBezTo>
                          <a:pt x="8591" y="3676"/>
                          <a:pt x="9123" y="1080"/>
                          <a:pt x="8900" y="482"/>
                        </a:cubicBezTo>
                        <a:cubicBezTo>
                          <a:pt x="8785" y="175"/>
                          <a:pt x="8385" y="100"/>
                          <a:pt x="8021" y="100"/>
                        </a:cubicBezTo>
                        <a:cubicBezTo>
                          <a:pt x="7675" y="100"/>
                          <a:pt x="7363" y="168"/>
                          <a:pt x="7363" y="168"/>
                        </a:cubicBezTo>
                        <a:cubicBezTo>
                          <a:pt x="7363" y="168"/>
                          <a:pt x="6876" y="0"/>
                          <a:pt x="599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180;p23"/>
                  <p:cNvSpPr/>
                  <p:nvPr/>
                </p:nvSpPr>
                <p:spPr>
                  <a:xfrm>
                    <a:off x="1893553" y="1177636"/>
                    <a:ext cx="289935" cy="212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" h="5777" extrusionOk="0">
                        <a:moveTo>
                          <a:pt x="1184" y="0"/>
                        </a:moveTo>
                        <a:cubicBezTo>
                          <a:pt x="283" y="0"/>
                          <a:pt x="0" y="837"/>
                          <a:pt x="56" y="1299"/>
                        </a:cubicBezTo>
                        <a:cubicBezTo>
                          <a:pt x="119" y="1829"/>
                          <a:pt x="143" y="3288"/>
                          <a:pt x="633" y="4359"/>
                        </a:cubicBezTo>
                        <a:cubicBezTo>
                          <a:pt x="1123" y="5430"/>
                          <a:pt x="1463" y="5776"/>
                          <a:pt x="1463" y="5776"/>
                        </a:cubicBezTo>
                        <a:lnTo>
                          <a:pt x="1716" y="5502"/>
                        </a:lnTo>
                        <a:cubicBezTo>
                          <a:pt x="1716" y="5502"/>
                          <a:pt x="1890" y="5551"/>
                          <a:pt x="2175" y="5551"/>
                        </a:cubicBezTo>
                        <a:cubicBezTo>
                          <a:pt x="2401" y="5551"/>
                          <a:pt x="2698" y="5520"/>
                          <a:pt x="3035" y="5409"/>
                        </a:cubicBezTo>
                        <a:cubicBezTo>
                          <a:pt x="3796" y="5159"/>
                          <a:pt x="5162" y="4035"/>
                          <a:pt x="6415" y="3659"/>
                        </a:cubicBezTo>
                        <a:cubicBezTo>
                          <a:pt x="7666" y="3285"/>
                          <a:pt x="7876" y="2206"/>
                          <a:pt x="6669" y="1565"/>
                        </a:cubicBezTo>
                        <a:cubicBezTo>
                          <a:pt x="6284" y="1360"/>
                          <a:pt x="5913" y="1295"/>
                          <a:pt x="5583" y="1295"/>
                        </a:cubicBezTo>
                        <a:cubicBezTo>
                          <a:pt x="5027" y="1295"/>
                          <a:pt x="4585" y="1478"/>
                          <a:pt x="4375" y="1478"/>
                        </a:cubicBezTo>
                        <a:cubicBezTo>
                          <a:pt x="4319" y="1478"/>
                          <a:pt x="4280" y="1465"/>
                          <a:pt x="4259" y="1432"/>
                        </a:cubicBezTo>
                        <a:cubicBezTo>
                          <a:pt x="4116" y="1202"/>
                          <a:pt x="2865" y="368"/>
                          <a:pt x="1619" y="58"/>
                        </a:cubicBezTo>
                        <a:cubicBezTo>
                          <a:pt x="1460" y="18"/>
                          <a:pt x="1315" y="0"/>
                          <a:pt x="118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71099" y="1068512"/>
            <a:ext cx="2164875" cy="50343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Kim loại đen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5638" y="2118448"/>
            <a:ext cx="2380632" cy="53425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Thành phần chính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58161" y="2122599"/>
            <a:ext cx="1803117" cy="53425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Phân loại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339" y="3053396"/>
            <a:ext cx="1765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 smtClean="0"/>
              <a:t>S</a:t>
            </a:r>
            <a:r>
              <a:rPr lang="en-US" sz="2000" dirty="0" err="1" smtClean="0"/>
              <a:t>ắt</a:t>
            </a:r>
            <a:r>
              <a:rPr lang="en-US" sz="2000" dirty="0" smtClean="0"/>
              <a:t> </a:t>
            </a:r>
            <a:r>
              <a:rPr lang="en-US" sz="2000" dirty="0" err="1"/>
              <a:t>và</a:t>
            </a:r>
            <a:r>
              <a:rPr lang="en-US" sz="2000" dirty="0"/>
              <a:t> carbon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0009" y="3704939"/>
            <a:ext cx="283188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carbon </a:t>
            </a:r>
            <a:r>
              <a:rPr lang="en-US" sz="2000" dirty="0" err="1"/>
              <a:t>càng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càng</a:t>
            </a:r>
            <a:r>
              <a:rPr lang="en-US" sz="2000" dirty="0"/>
              <a:t> </a:t>
            </a:r>
            <a:r>
              <a:rPr lang="en-US" sz="2000" dirty="0" err="1"/>
              <a:t>cứng</a:t>
            </a:r>
            <a:r>
              <a:rPr lang="en-US" sz="20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6732" y="3035582"/>
            <a:ext cx="16668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Thép</a:t>
            </a:r>
            <a:r>
              <a:rPr lang="en-US" sz="2000" dirty="0"/>
              <a:t> </a:t>
            </a:r>
            <a:endParaRPr lang="vi-VN" sz="2000" dirty="0" smtClean="0"/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(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carbon ≤ 2,14%)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2150" y="3032310"/>
            <a:ext cx="16875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Gang </a:t>
            </a:r>
            <a:endParaRPr lang="vi-VN" sz="2000" dirty="0" smtClean="0"/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(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carbon &gt; 2,14%)</a:t>
            </a:r>
          </a:p>
        </p:txBody>
      </p:sp>
      <p:cxnSp>
        <p:nvCxnSpPr>
          <p:cNvPr id="12" name="Elbow Connector 11"/>
          <p:cNvCxnSpPr>
            <a:stCxn id="4" idx="2"/>
            <a:endCxn id="5" idx="0"/>
          </p:cNvCxnSpPr>
          <p:nvPr/>
        </p:nvCxnSpPr>
        <p:spPr>
          <a:xfrm rot="5400000">
            <a:off x="2856495" y="321406"/>
            <a:ext cx="546502" cy="3047583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4" idx="2"/>
            <a:endCxn id="7" idx="0"/>
          </p:cNvCxnSpPr>
          <p:nvPr/>
        </p:nvCxnSpPr>
        <p:spPr>
          <a:xfrm rot="16200000" flipH="1">
            <a:off x="4381302" y="1844180"/>
            <a:ext cx="550653" cy="6183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2"/>
            <a:endCxn id="6" idx="0"/>
          </p:cNvCxnSpPr>
          <p:nvPr/>
        </p:nvCxnSpPr>
        <p:spPr>
          <a:xfrm flipH="1">
            <a:off x="1605953" y="2652703"/>
            <a:ext cx="1" cy="400693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6" idx="2"/>
          </p:cNvCxnSpPr>
          <p:nvPr/>
        </p:nvCxnSpPr>
        <p:spPr>
          <a:xfrm flipH="1">
            <a:off x="1605952" y="3453506"/>
            <a:ext cx="1" cy="411548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7" idx="2"/>
            <a:endCxn id="9" idx="0"/>
          </p:cNvCxnSpPr>
          <p:nvPr/>
        </p:nvCxnSpPr>
        <p:spPr>
          <a:xfrm rot="5400000">
            <a:off x="4050564" y="2426426"/>
            <a:ext cx="378728" cy="839585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7" idx="2"/>
            <a:endCxn id="10" idx="0"/>
          </p:cNvCxnSpPr>
          <p:nvPr/>
        </p:nvCxnSpPr>
        <p:spPr>
          <a:xfrm rot="16200000" flipH="1">
            <a:off x="4920102" y="2396472"/>
            <a:ext cx="375456" cy="896220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6753889" y="2118444"/>
            <a:ext cx="1803117" cy="53425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bg1"/>
                </a:solidFill>
              </a:rPr>
              <a:t>Đặc điểm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0" name="Elbow Connector 39"/>
          <p:cNvCxnSpPr>
            <a:stCxn id="4" idx="2"/>
            <a:endCxn id="36" idx="0"/>
          </p:cNvCxnSpPr>
          <p:nvPr/>
        </p:nvCxnSpPr>
        <p:spPr>
          <a:xfrm rot="16200000" flipH="1">
            <a:off x="5881243" y="344239"/>
            <a:ext cx="546498" cy="3001911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474602" y="3038428"/>
            <a:ext cx="977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 smtClean="0"/>
              <a:t>Cứng, chắc</a:t>
            </a:r>
            <a:endParaRPr lang="en-US" sz="2000" dirty="0"/>
          </a:p>
        </p:txBody>
      </p:sp>
      <p:sp>
        <p:nvSpPr>
          <p:cNvPr id="42" name="Rectangle 41"/>
          <p:cNvSpPr/>
          <p:nvPr/>
        </p:nvSpPr>
        <p:spPr>
          <a:xfrm>
            <a:off x="7615330" y="3040277"/>
            <a:ext cx="1303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 smtClean="0"/>
              <a:t>Có từ tính và dễ bị gỉ sét</a:t>
            </a:r>
            <a:endParaRPr lang="en-US" sz="2000" dirty="0"/>
          </a:p>
        </p:txBody>
      </p:sp>
      <p:cxnSp>
        <p:nvCxnSpPr>
          <p:cNvPr id="46" name="Elbow Connector 45"/>
          <p:cNvCxnSpPr>
            <a:stCxn id="36" idx="2"/>
            <a:endCxn id="41" idx="0"/>
          </p:cNvCxnSpPr>
          <p:nvPr/>
        </p:nvCxnSpPr>
        <p:spPr>
          <a:xfrm rot="5400000">
            <a:off x="7116621" y="2499600"/>
            <a:ext cx="385729" cy="691926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36" idx="2"/>
            <a:endCxn id="42" idx="0"/>
          </p:cNvCxnSpPr>
          <p:nvPr/>
        </p:nvCxnSpPr>
        <p:spPr>
          <a:xfrm rot="16200000" flipH="1">
            <a:off x="7767504" y="2540643"/>
            <a:ext cx="387578" cy="611690"/>
          </a:xfrm>
          <a:prstGeom prst="bentConnector3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entagon 62"/>
          <p:cNvSpPr/>
          <p:nvPr/>
        </p:nvSpPr>
        <p:spPr>
          <a:xfrm>
            <a:off x="282322" y="554804"/>
            <a:ext cx="1795289" cy="51370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KẾT LUẬN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92531">
            <a:off x="7732602" y="255266"/>
            <a:ext cx="1096619" cy="9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514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/>
      <p:bldP spid="8" grpId="0"/>
      <p:bldP spid="9" grpId="0"/>
      <p:bldP spid="10" grpId="0"/>
      <p:bldP spid="36" grpId="0" animBg="1"/>
      <p:bldP spid="41" grpId="0"/>
      <p:bldP spid="42" grpId="0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345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1.</a:t>
            </a:r>
            <a:r>
              <a:rPr lang="vi-VN" sz="2000" b="1" dirty="0" smtClean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vi-VN" sz="2000" b="1" dirty="0" smtClean="0">
                <a:solidFill>
                  <a:schemeClr val="bg2">
                    <a:lumMod val="50000"/>
                  </a:schemeClr>
                </a:solidFill>
              </a:rPr>
              <a:t>màu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51353" y="1204674"/>
            <a:ext cx="7948117" cy="923330"/>
            <a:chOff x="651353" y="1204674"/>
            <a:chExt cx="7948117" cy="923330"/>
          </a:xfrm>
        </p:grpSpPr>
        <p:sp>
          <p:nvSpPr>
            <p:cNvPr id="11" name="Rectangle 10"/>
            <p:cNvSpPr/>
            <p:nvPr/>
          </p:nvSpPr>
          <p:spPr>
            <a:xfrm>
              <a:off x="1447626" y="1204674"/>
              <a:ext cx="715184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 smtClean="0">
                  <a:solidFill>
                    <a:srgbClr val="002060"/>
                  </a:solidFill>
                </a:rPr>
                <a:t>Thảo luận nhóm 4 HS, quan sát </a:t>
              </a:r>
              <a:r>
                <a:rPr lang="en-US" sz="18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18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1800" i="1" dirty="0">
                  <a:solidFill>
                    <a:srgbClr val="002060"/>
                  </a:solidFill>
                </a:rPr>
                <a:t>4.3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trả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lời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câu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hỏi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3, 4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31: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353" y="1344111"/>
              <a:ext cx="663739" cy="6427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12" y="1986900"/>
            <a:ext cx="3706495" cy="291886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1353" y="2147925"/>
            <a:ext cx="43110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Theo </a:t>
            </a:r>
            <a:r>
              <a:rPr lang="vi-VN" sz="1800" dirty="0"/>
              <a:t>em, nhà sản xuất dựa vào đặc tính nào của kim loại màu để sản xuất các sản phẩm trong Hình 4.3?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Nêu </a:t>
            </a:r>
            <a:r>
              <a:rPr lang="vi-VN" sz="1800" dirty="0"/>
              <a:t>tên một số sản phẩm thông dụng trong đời sống được làm bằng kim loại màu?</a:t>
            </a:r>
          </a:p>
        </p:txBody>
      </p:sp>
    </p:spTree>
    <p:extLst>
      <p:ext uri="{BB962C8B-B14F-4D97-AF65-F5344CB8AC3E}">
        <p14:creationId xmlns:p14="http://schemas.microsoft.com/office/powerpoint/2010/main" val="26009829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91" y="1225450"/>
            <a:ext cx="4479533" cy="3527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4787" y="465772"/>
            <a:ext cx="37577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p:sp>
        <p:nvSpPr>
          <p:cNvPr id="5" name="Isosceles Triangle 4"/>
          <p:cNvSpPr/>
          <p:nvPr/>
        </p:nvSpPr>
        <p:spPr>
          <a:xfrm rot="5400000">
            <a:off x="525418" y="559361"/>
            <a:ext cx="246580" cy="2129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21267" y="1777429"/>
            <a:ext cx="91440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8064" y="1298099"/>
            <a:ext cx="1513203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en-US" sz="2000" dirty="0" err="1"/>
              <a:t>dễ</a:t>
            </a:r>
            <a:r>
              <a:rPr lang="en-US" sz="2000" dirty="0"/>
              <a:t> </a:t>
            </a:r>
            <a:r>
              <a:rPr lang="en-US" sz="2000" dirty="0" err="1"/>
              <a:t>dát</a:t>
            </a:r>
            <a:r>
              <a:rPr lang="en-US" sz="2000" dirty="0"/>
              <a:t> </a:t>
            </a:r>
            <a:r>
              <a:rPr lang="en-US" sz="2000" dirty="0" err="1"/>
              <a:t>mỏng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051478" y="1880170"/>
            <a:ext cx="85275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904232" y="1680115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921267" y="3469108"/>
            <a:ext cx="914401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7128" y="2989778"/>
            <a:ext cx="165413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vi-VN" sz="2000" dirty="0" smtClean="0"/>
              <a:t>dẻo, </a:t>
            </a:r>
          </a:p>
          <a:p>
            <a:pPr algn="r">
              <a:lnSpc>
                <a:spcPct val="150000"/>
              </a:lnSpc>
            </a:pPr>
            <a:r>
              <a:rPr lang="vi-VN" sz="2000" dirty="0" smtClean="0"/>
              <a:t>dễ uốn cong</a:t>
            </a:r>
            <a:endParaRPr lang="en-US" sz="2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51478" y="3748383"/>
            <a:ext cx="852754" cy="0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904232" y="3548328"/>
            <a:ext cx="1822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 err="1" smtClean="0"/>
              <a:t>T</a:t>
            </a:r>
            <a:r>
              <a:rPr lang="en-US" sz="2000" dirty="0" err="1" smtClean="0"/>
              <a:t>ính</a:t>
            </a:r>
            <a:r>
              <a:rPr lang="en-US" sz="2000" dirty="0" smtClean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vi-VN" sz="2000" dirty="0" smtClean="0"/>
              <a:t>nhiệt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01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2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99" y="300822"/>
            <a:ext cx="7715083" cy="64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phẩm thông dụng trong đời sống được làm bằng kim loại màu</a:t>
            </a:r>
            <a:endParaRPr lang="en-US" sz="2000" b="1" dirty="0">
              <a:latin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3618" y="1816140"/>
            <a:ext cx="1654140" cy="2292986"/>
            <a:chOff x="586435" y="1733946"/>
            <a:chExt cx="1654140" cy="22929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35" y="1733946"/>
              <a:ext cx="1643057" cy="1643057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86435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Nhẫn vàng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349643" y="1816140"/>
            <a:ext cx="2003058" cy="2292986"/>
            <a:chOff x="2574482" y="1733946"/>
            <a:chExt cx="2003058" cy="2292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95" y="1733946"/>
              <a:ext cx="1670099" cy="1670099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574482" y="3657600"/>
              <a:ext cx="2003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Dây chuyền bạc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87782" y="1808252"/>
            <a:ext cx="1727435" cy="2300874"/>
            <a:chOff x="4922529" y="1726058"/>
            <a:chExt cx="1727435" cy="23008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" b="2051"/>
            <a:stretch/>
          </p:blipFill>
          <p:spPr>
            <a:xfrm>
              <a:off x="4922529" y="1726058"/>
              <a:ext cx="1727435" cy="1650945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995824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Xoong, nồi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3808" y="1808252"/>
            <a:ext cx="1666719" cy="2300874"/>
            <a:chOff x="7115973" y="1726058"/>
            <a:chExt cx="1666719" cy="230087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5973" y="1726058"/>
              <a:ext cx="1666719" cy="1666719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115973" y="3657600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Lõi dây điện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0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273" y="239177"/>
            <a:ext cx="7715083" cy="6402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latin typeface="+mn-lt"/>
              </a:rPr>
              <a:t>Một số hợp kim màu</a:t>
            </a:r>
            <a:endParaRPr lang="en-US" sz="2000" b="1" dirty="0"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41570" y="1212126"/>
            <a:ext cx="2028183" cy="3030561"/>
            <a:chOff x="431513" y="1212126"/>
            <a:chExt cx="2028183" cy="30305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73" t="3258" r="14131" b="3157"/>
            <a:stretch/>
          </p:blipFill>
          <p:spPr>
            <a:xfrm>
              <a:off x="431513" y="1212126"/>
              <a:ext cx="2028183" cy="256853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821074" y="3873355"/>
              <a:ext cx="12490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Đồng</a:t>
              </a: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thau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85002" y="1212126"/>
            <a:ext cx="2095445" cy="3030021"/>
            <a:chOff x="3085002" y="1212126"/>
            <a:chExt cx="2095445" cy="30300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535" y="1212126"/>
              <a:ext cx="1520894" cy="254821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085002" y="3872815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>
                  <a:solidFill>
                    <a:schemeClr val="bg2">
                      <a:lumMod val="50000"/>
                    </a:schemeClr>
                  </a:solidFill>
                </a:rPr>
                <a:t>Đồng</a:t>
              </a:r>
              <a:r>
                <a:rPr lang="en-US" sz="18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điếu có thiếc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12268" y="994280"/>
            <a:ext cx="2591898" cy="1726059"/>
            <a:chOff x="5712268" y="994280"/>
            <a:chExt cx="2591898" cy="17260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268" y="994280"/>
              <a:ext cx="1726059" cy="172605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7208994" y="1672643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Vàng tây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5316" y="2835242"/>
            <a:ext cx="2712053" cy="2076227"/>
            <a:chOff x="6195316" y="2835242"/>
            <a:chExt cx="2712053" cy="20762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195316" y="2835242"/>
              <a:ext cx="2712053" cy="207622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195316" y="4306872"/>
              <a:ext cx="800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8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7999" y="4366741"/>
            <a:ext cx="1330793" cy="540879"/>
            <a:chOff x="1612448" y="3901607"/>
            <a:chExt cx="2474668" cy="1005788"/>
          </a:xfrm>
        </p:grpSpPr>
        <p:grpSp>
          <p:nvGrpSpPr>
            <p:cNvPr id="340" name="Google Shape;340;p27"/>
            <p:cNvGrpSpPr/>
            <p:nvPr/>
          </p:nvGrpSpPr>
          <p:grpSpPr>
            <a:xfrm>
              <a:off x="1612448" y="4348616"/>
              <a:ext cx="2186076" cy="558779"/>
              <a:chOff x="6376584" y="2589889"/>
              <a:chExt cx="893918" cy="231111"/>
            </a:xfrm>
          </p:grpSpPr>
          <p:sp>
            <p:nvSpPr>
              <p:cNvPr id="341" name="Google Shape;341;p27"/>
              <p:cNvSpPr/>
              <p:nvPr/>
            </p:nvSpPr>
            <p:spPr>
              <a:xfrm>
                <a:off x="6376584" y="2589889"/>
                <a:ext cx="89391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4283" h="6278" extrusionOk="0">
                    <a:moveTo>
                      <a:pt x="36" y="0"/>
                    </a:moveTo>
                    <a:cubicBezTo>
                      <a:pt x="16" y="0"/>
                      <a:pt x="1" y="16"/>
                      <a:pt x="1" y="36"/>
                    </a:cubicBezTo>
                    <a:lnTo>
                      <a:pt x="1" y="6241"/>
                    </a:lnTo>
                    <a:cubicBezTo>
                      <a:pt x="1" y="6261"/>
                      <a:pt x="16" y="6277"/>
                      <a:pt x="36" y="6277"/>
                    </a:cubicBezTo>
                    <a:lnTo>
                      <a:pt x="24246" y="6277"/>
                    </a:lnTo>
                    <a:cubicBezTo>
                      <a:pt x="24266" y="6277"/>
                      <a:pt x="24282" y="6261"/>
                      <a:pt x="24282" y="6241"/>
                    </a:cubicBezTo>
                    <a:lnTo>
                      <a:pt x="24282" y="36"/>
                    </a:lnTo>
                    <a:cubicBezTo>
                      <a:pt x="24282" y="16"/>
                      <a:pt x="24266" y="0"/>
                      <a:pt x="242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7"/>
              <p:cNvSpPr/>
              <p:nvPr/>
            </p:nvSpPr>
            <p:spPr>
              <a:xfrm>
                <a:off x="7217978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7"/>
              <p:cNvSpPr/>
              <p:nvPr/>
            </p:nvSpPr>
            <p:spPr>
              <a:xfrm>
                <a:off x="7114056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2338" y="6277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7"/>
              <p:cNvSpPr/>
              <p:nvPr/>
            </p:nvSpPr>
            <p:spPr>
              <a:xfrm>
                <a:off x="7223721" y="2589889"/>
                <a:ext cx="17523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7"/>
              <p:cNvSpPr/>
              <p:nvPr/>
            </p:nvSpPr>
            <p:spPr>
              <a:xfrm>
                <a:off x="7068408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7" y="6277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7"/>
              <p:cNvSpPr/>
              <p:nvPr/>
            </p:nvSpPr>
            <p:spPr>
              <a:xfrm>
                <a:off x="7074150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7"/>
              <p:cNvSpPr/>
              <p:nvPr/>
            </p:nvSpPr>
            <p:spPr>
              <a:xfrm>
                <a:off x="7119798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2338" y="6277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7"/>
              <p:cNvSpPr/>
              <p:nvPr/>
            </p:nvSpPr>
            <p:spPr>
              <a:xfrm>
                <a:off x="6555384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7"/>
              <p:cNvSpPr/>
              <p:nvPr/>
            </p:nvSpPr>
            <p:spPr>
              <a:xfrm>
                <a:off x="6451461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2338" y="6277"/>
                    </a:lnTo>
                    <a:lnTo>
                      <a:pt x="2338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7"/>
              <p:cNvSpPr/>
              <p:nvPr/>
            </p:nvSpPr>
            <p:spPr>
              <a:xfrm>
                <a:off x="6561127" y="2589889"/>
                <a:ext cx="17523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7"/>
              <p:cNvSpPr/>
              <p:nvPr/>
            </p:nvSpPr>
            <p:spPr>
              <a:xfrm>
                <a:off x="6405813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7" y="6277"/>
                    </a:lnTo>
                    <a:lnTo>
                      <a:pt x="47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7"/>
              <p:cNvSpPr/>
              <p:nvPr/>
            </p:nvSpPr>
            <p:spPr>
              <a:xfrm>
                <a:off x="6411556" y="2589889"/>
                <a:ext cx="17560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477" h="6278" extrusionOk="0">
                    <a:moveTo>
                      <a:pt x="1" y="0"/>
                    </a:moveTo>
                    <a:lnTo>
                      <a:pt x="1" y="6277"/>
                    </a:lnTo>
                    <a:lnTo>
                      <a:pt x="476" y="6277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7"/>
              <p:cNvSpPr/>
              <p:nvPr/>
            </p:nvSpPr>
            <p:spPr>
              <a:xfrm>
                <a:off x="6457204" y="2589889"/>
                <a:ext cx="86068" cy="231109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6278" extrusionOk="0">
                    <a:moveTo>
                      <a:pt x="0" y="0"/>
                    </a:moveTo>
                    <a:lnTo>
                      <a:pt x="0" y="6277"/>
                    </a:lnTo>
                    <a:lnTo>
                      <a:pt x="2337" y="6277"/>
                    </a:lnTo>
                    <a:lnTo>
                      <a:pt x="23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7"/>
              <p:cNvSpPr/>
              <p:nvPr/>
            </p:nvSpPr>
            <p:spPr>
              <a:xfrm>
                <a:off x="6376584" y="2616026"/>
                <a:ext cx="893918" cy="25069"/>
              </a:xfrm>
              <a:custGeom>
                <a:avLst/>
                <a:gdLst/>
                <a:ahLst/>
                <a:cxnLst/>
                <a:rect l="l" t="t" r="r" b="b"/>
                <a:pathLst>
                  <a:path w="24283" h="681" extrusionOk="0">
                    <a:moveTo>
                      <a:pt x="1" y="0"/>
                    </a:moveTo>
                    <a:lnTo>
                      <a:pt x="1" y="680"/>
                    </a:lnTo>
                    <a:lnTo>
                      <a:pt x="24282" y="680"/>
                    </a:lnTo>
                    <a:lnTo>
                      <a:pt x="24282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7"/>
              <p:cNvSpPr/>
              <p:nvPr/>
            </p:nvSpPr>
            <p:spPr>
              <a:xfrm>
                <a:off x="6902713" y="2643636"/>
                <a:ext cx="156416" cy="123616"/>
              </a:xfrm>
              <a:custGeom>
                <a:avLst/>
                <a:gdLst/>
                <a:ahLst/>
                <a:cxnLst/>
                <a:rect l="l" t="t" r="r" b="b"/>
                <a:pathLst>
                  <a:path w="4249" h="3358" extrusionOk="0">
                    <a:moveTo>
                      <a:pt x="2125" y="0"/>
                    </a:moveTo>
                    <a:lnTo>
                      <a:pt x="1" y="1679"/>
                    </a:lnTo>
                    <a:lnTo>
                      <a:pt x="2125" y="3357"/>
                    </a:lnTo>
                    <a:lnTo>
                      <a:pt x="4249" y="1679"/>
                    </a:lnTo>
                    <a:lnTo>
                      <a:pt x="2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7"/>
              <p:cNvSpPr/>
              <p:nvPr/>
            </p:nvSpPr>
            <p:spPr>
              <a:xfrm>
                <a:off x="6587926" y="2643636"/>
                <a:ext cx="156453" cy="123616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358" extrusionOk="0">
                    <a:moveTo>
                      <a:pt x="2125" y="0"/>
                    </a:moveTo>
                    <a:lnTo>
                      <a:pt x="1" y="1679"/>
                    </a:lnTo>
                    <a:lnTo>
                      <a:pt x="2125" y="3357"/>
                    </a:lnTo>
                    <a:lnTo>
                      <a:pt x="4249" y="1679"/>
                    </a:lnTo>
                    <a:lnTo>
                      <a:pt x="2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7"/>
              <p:cNvSpPr/>
              <p:nvPr/>
            </p:nvSpPr>
            <p:spPr>
              <a:xfrm>
                <a:off x="6746258" y="2643636"/>
                <a:ext cx="156453" cy="123616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358" extrusionOk="0">
                    <a:moveTo>
                      <a:pt x="2125" y="0"/>
                    </a:moveTo>
                    <a:lnTo>
                      <a:pt x="1" y="1679"/>
                    </a:lnTo>
                    <a:lnTo>
                      <a:pt x="2125" y="3357"/>
                    </a:lnTo>
                    <a:lnTo>
                      <a:pt x="4249" y="1679"/>
                    </a:lnTo>
                    <a:lnTo>
                      <a:pt x="21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7"/>
              <p:cNvSpPr/>
              <p:nvPr/>
            </p:nvSpPr>
            <p:spPr>
              <a:xfrm>
                <a:off x="6376584" y="2740122"/>
                <a:ext cx="893918" cy="80877"/>
              </a:xfrm>
              <a:custGeom>
                <a:avLst/>
                <a:gdLst/>
                <a:ahLst/>
                <a:cxnLst/>
                <a:rect l="l" t="t" r="r" b="b"/>
                <a:pathLst>
                  <a:path w="24283" h="2197" extrusionOk="0">
                    <a:moveTo>
                      <a:pt x="1" y="1"/>
                    </a:moveTo>
                    <a:lnTo>
                      <a:pt x="1" y="1906"/>
                    </a:lnTo>
                    <a:cubicBezTo>
                      <a:pt x="1" y="2066"/>
                      <a:pt x="148" y="2196"/>
                      <a:pt x="331" y="2196"/>
                    </a:cubicBezTo>
                    <a:lnTo>
                      <a:pt x="23952" y="2196"/>
                    </a:lnTo>
                    <a:cubicBezTo>
                      <a:pt x="24135" y="2196"/>
                      <a:pt x="24282" y="2066"/>
                      <a:pt x="24282" y="1906"/>
                    </a:cubicBezTo>
                    <a:lnTo>
                      <a:pt x="24282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359;p27"/>
            <p:cNvGrpSpPr/>
            <p:nvPr/>
          </p:nvGrpSpPr>
          <p:grpSpPr>
            <a:xfrm flipH="1">
              <a:off x="1969048" y="3901607"/>
              <a:ext cx="2118068" cy="447087"/>
              <a:chOff x="6036728" y="3173699"/>
              <a:chExt cx="1246803" cy="262915"/>
            </a:xfrm>
          </p:grpSpPr>
          <p:sp>
            <p:nvSpPr>
              <p:cNvPr id="360" name="Google Shape;360;p27"/>
              <p:cNvSpPr/>
              <p:nvPr/>
            </p:nvSpPr>
            <p:spPr>
              <a:xfrm>
                <a:off x="6050349" y="3202412"/>
                <a:ext cx="1205130" cy="20556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7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7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7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7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7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7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7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7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7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" name="Pentagon 9"/>
          <p:cNvSpPr/>
          <p:nvPr/>
        </p:nvSpPr>
        <p:spPr>
          <a:xfrm>
            <a:off x="257974" y="611312"/>
            <a:ext cx="1795289" cy="513708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KẾT LUẬN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99180" y="873303"/>
            <a:ext cx="2164875" cy="5034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smtClean="0">
                <a:solidFill>
                  <a:schemeClr val="tx1"/>
                </a:solidFill>
              </a:rPr>
              <a:t>Kim loại màu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482141" y="1920772"/>
            <a:ext cx="1701760" cy="5003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Khái niệm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877767" y="1920772"/>
            <a:ext cx="1701760" cy="50033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solidFill>
                  <a:schemeClr val="tx1"/>
                </a:solidFill>
              </a:rPr>
              <a:t>Đặc điểm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5117" y="2727897"/>
            <a:ext cx="23758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/>
              <a:t>Là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chứa</a:t>
            </a:r>
            <a:r>
              <a:rPr lang="en-US" sz="2000" dirty="0"/>
              <a:t> </a:t>
            </a:r>
            <a:r>
              <a:rPr lang="en-US" sz="2000" dirty="0" err="1"/>
              <a:t>sắt</a:t>
            </a:r>
            <a:r>
              <a:rPr lang="en-US" sz="20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38090" y="2727897"/>
            <a:ext cx="27175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err="1" smtClean="0"/>
              <a:t>C</a:t>
            </a:r>
            <a:r>
              <a:rPr lang="en-US" sz="2000" dirty="0" smtClean="0"/>
              <a:t>ó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 </a:t>
            </a:r>
            <a:r>
              <a:rPr lang="en-US" sz="2000" dirty="0" err="1"/>
              <a:t>chống</a:t>
            </a:r>
            <a:r>
              <a:rPr lang="en-US" sz="2000" dirty="0"/>
              <a:t> </a:t>
            </a: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mòn</a:t>
            </a:r>
            <a:r>
              <a:rPr lang="en-US" sz="2000" dirty="0"/>
              <a:t>; </a:t>
            </a:r>
            <a:r>
              <a:rPr lang="en-US" sz="2000" dirty="0" smtClean="0"/>
              <a:t>d</a:t>
            </a:r>
            <a:r>
              <a:rPr lang="vi-VN" sz="2000" dirty="0" smtClean="0"/>
              <a:t>ễ</a:t>
            </a:r>
            <a:r>
              <a:rPr lang="en-US" sz="2000" dirty="0" smtClean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;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,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tốt</a:t>
            </a:r>
            <a:r>
              <a:rPr lang="en-US" sz="2000" dirty="0"/>
              <a:t>;...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06397" y="2727897"/>
            <a:ext cx="16088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 smtClean="0"/>
              <a:t>Không có </a:t>
            </a:r>
            <a:r>
              <a:rPr lang="vi-VN" sz="2000" dirty="0"/>
              <a:t>độ bền cao như kim loại </a:t>
            </a:r>
            <a:r>
              <a:rPr lang="vi-VN" sz="2000" dirty="0" smtClean="0"/>
              <a:t>đen.</a:t>
            </a:r>
            <a:endParaRPr lang="en-US" sz="2000" dirty="0"/>
          </a:p>
        </p:txBody>
      </p:sp>
      <p:cxnSp>
        <p:nvCxnSpPr>
          <p:cNvPr id="19" name="Elbow Connector 18"/>
          <p:cNvCxnSpPr>
            <a:stCxn id="49" idx="2"/>
            <a:endCxn id="12" idx="0"/>
          </p:cNvCxnSpPr>
          <p:nvPr/>
        </p:nvCxnSpPr>
        <p:spPr>
          <a:xfrm rot="5400000">
            <a:off x="3185303" y="524456"/>
            <a:ext cx="544035" cy="2248597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49" idx="2"/>
            <a:endCxn id="52" idx="0"/>
          </p:cNvCxnSpPr>
          <p:nvPr/>
        </p:nvCxnSpPr>
        <p:spPr>
          <a:xfrm rot="16200000" flipH="1">
            <a:off x="5383115" y="575239"/>
            <a:ext cx="544035" cy="2147029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2"/>
            <a:endCxn id="13" idx="0"/>
          </p:cNvCxnSpPr>
          <p:nvPr/>
        </p:nvCxnSpPr>
        <p:spPr>
          <a:xfrm>
            <a:off x="2333021" y="2421110"/>
            <a:ext cx="0" cy="30678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52" idx="2"/>
            <a:endCxn id="14" idx="0"/>
          </p:cNvCxnSpPr>
          <p:nvPr/>
        </p:nvCxnSpPr>
        <p:spPr>
          <a:xfrm rot="5400000">
            <a:off x="6009355" y="2008604"/>
            <a:ext cx="306787" cy="1131799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52" idx="2"/>
            <a:endCxn id="15" idx="0"/>
          </p:cNvCxnSpPr>
          <p:nvPr/>
        </p:nvCxnSpPr>
        <p:spPr>
          <a:xfrm rot="16200000" flipH="1">
            <a:off x="7216337" y="1933420"/>
            <a:ext cx="306787" cy="1282166"/>
          </a:xfrm>
          <a:prstGeom prst="bentConnector3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73" y="251249"/>
            <a:ext cx="1208855" cy="1125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9" grpId="0" animBg="1"/>
      <p:bldP spid="12" grpId="0" animBg="1"/>
      <p:bldP spid="5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II. 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5633" y="930702"/>
            <a:ext cx="7899775" cy="923330"/>
            <a:chOff x="822985" y="838369"/>
            <a:chExt cx="7899775" cy="923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5" y="838369"/>
              <a:ext cx="746232" cy="7462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8680" y="838369"/>
              <a:ext cx="70740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 smtClean="0">
                  <a:solidFill>
                    <a:srgbClr val="002060"/>
                  </a:solidFill>
                </a:rPr>
                <a:t>Quan sát </a:t>
              </a:r>
              <a:r>
                <a:rPr lang="en-US" sz="18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18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1800" i="1" dirty="0">
                  <a:solidFill>
                    <a:srgbClr val="002060"/>
                  </a:solidFill>
                </a:rPr>
                <a:t>4.4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hoàn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thành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yêu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cầu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5, 6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32: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8" y="1946365"/>
            <a:ext cx="4662810" cy="27602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87831" y="1702166"/>
            <a:ext cx="3614380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 smtClean="0"/>
              <a:t>Theo </a:t>
            </a:r>
            <a:r>
              <a:rPr lang="vi-VN" sz="1800" dirty="0"/>
              <a:t>em, các sản phẩm từ vật liệu phi kim loại (Hình 4.4) có đặc điểm chung như thế nào</a:t>
            </a:r>
            <a:r>
              <a:rPr lang="vi-VN" sz="1800" dirty="0" smtClean="0"/>
              <a:t>?</a:t>
            </a:r>
            <a:endParaRPr lang="vi-VN" sz="1800" dirty="0"/>
          </a:p>
        </p:txBody>
      </p:sp>
      <p:sp>
        <p:nvSpPr>
          <p:cNvPr id="10" name="Rectangle 9"/>
          <p:cNvSpPr/>
          <p:nvPr/>
        </p:nvSpPr>
        <p:spPr>
          <a:xfrm>
            <a:off x="5087831" y="3165933"/>
            <a:ext cx="361438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dirty="0"/>
              <a:t>Hãy kể tên một số sản phẩm trong gia đình được làm từ vật liệu phi kim loại.</a:t>
            </a:r>
          </a:p>
        </p:txBody>
      </p:sp>
    </p:spTree>
    <p:extLst>
      <p:ext uri="{BB962C8B-B14F-4D97-AF65-F5344CB8AC3E}">
        <p14:creationId xmlns:p14="http://schemas.microsoft.com/office/powerpoint/2010/main" val="26821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5633" y="930702"/>
            <a:ext cx="7899775" cy="923330"/>
            <a:chOff x="822985" y="838369"/>
            <a:chExt cx="7899775" cy="9233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85" y="838369"/>
              <a:ext cx="746232" cy="74623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648680" y="838369"/>
              <a:ext cx="70740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 dirty="0" smtClean="0">
                  <a:solidFill>
                    <a:srgbClr val="002060"/>
                  </a:solidFill>
                </a:rPr>
                <a:t>Quan sát </a:t>
              </a:r>
              <a:r>
                <a:rPr lang="en-US" sz="18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18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1800" i="1" dirty="0">
                  <a:solidFill>
                    <a:srgbClr val="002060"/>
                  </a:solidFill>
                </a:rPr>
                <a:t>4.4 </a:t>
              </a:r>
              <a:r>
                <a:rPr lang="en-US" sz="1800" i="1" dirty="0" err="1">
                  <a:solidFill>
                    <a:srgbClr val="002060"/>
                  </a:solidFill>
                </a:rPr>
                <a:t>và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hoàn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thành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yêu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cầu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trong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i="1" dirty="0" err="1">
                  <a:solidFill>
                    <a:srgbClr val="002060"/>
                  </a:solidFill>
                </a:rPr>
                <a:t>hộp</a:t>
              </a:r>
              <a:r>
                <a:rPr lang="en-US" sz="1800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1800" b="1" i="1" dirty="0">
                  <a:solidFill>
                    <a:srgbClr val="002060"/>
                  </a:solidFill>
                </a:rPr>
                <a:t> </a:t>
              </a:r>
              <a:r>
                <a:rPr lang="en-US" sz="18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1800" b="1" i="1" dirty="0">
                  <a:solidFill>
                    <a:srgbClr val="002060"/>
                  </a:solidFill>
                </a:rPr>
                <a:t> 5, 6 </a:t>
              </a:r>
              <a:r>
                <a:rPr lang="en-US" sz="1800" i="1" dirty="0">
                  <a:solidFill>
                    <a:srgbClr val="002060"/>
                  </a:solidFill>
                </a:rPr>
                <a:t>SGK </a:t>
              </a:r>
              <a:r>
                <a:rPr lang="en-US" sz="1800" i="1" dirty="0" err="1">
                  <a:solidFill>
                    <a:srgbClr val="002060"/>
                  </a:solidFill>
                </a:rPr>
                <a:t>trang</a:t>
              </a:r>
              <a:r>
                <a:rPr lang="en-US" sz="1800" i="1" dirty="0">
                  <a:solidFill>
                    <a:srgbClr val="002060"/>
                  </a:solidFill>
                </a:rPr>
                <a:t> 32: 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8" y="1946365"/>
            <a:ext cx="4662810" cy="2760295"/>
          </a:xfrm>
          <a:prstGeom prst="rect">
            <a:avLst/>
          </a:prstGeom>
        </p:spPr>
      </p:pic>
      <p:sp>
        <p:nvSpPr>
          <p:cNvPr id="11" name="Isosceles Triangle 10"/>
          <p:cNvSpPr/>
          <p:nvPr/>
        </p:nvSpPr>
        <p:spPr>
          <a:xfrm rot="5400000">
            <a:off x="5315731" y="2189221"/>
            <a:ext cx="246580" cy="2129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591587" y="1946365"/>
            <a:ext cx="2953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chung</a:t>
            </a:r>
            <a:r>
              <a:rPr lang="en-US" sz="2000" dirty="0"/>
              <a:t>: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oxy </a:t>
            </a:r>
            <a:r>
              <a:rPr lang="en-US" sz="2000" dirty="0" err="1"/>
              <a:t>hóa</a:t>
            </a:r>
            <a:r>
              <a:rPr lang="en-US" sz="2000" dirty="0"/>
              <a:t>,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,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dẫn</a:t>
            </a:r>
            <a:r>
              <a:rPr lang="en-US" sz="2000" dirty="0"/>
              <a:t> </a:t>
            </a:r>
            <a:r>
              <a:rPr lang="en-US" sz="2000" dirty="0" err="1"/>
              <a:t>nhiệt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ít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mài</a:t>
            </a:r>
            <a:r>
              <a:rPr lang="en-US" sz="2000" dirty="0"/>
              <a:t> </a:t>
            </a:r>
            <a:r>
              <a:rPr lang="en-US" sz="2000" dirty="0" err="1"/>
              <a:t>mòn</a:t>
            </a:r>
            <a:r>
              <a:rPr lang="en-US" sz="2000" dirty="0"/>
              <a:t>.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II. 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7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43" y="372517"/>
            <a:ext cx="8270697" cy="500562"/>
          </a:xfrm>
        </p:spPr>
        <p:txBody>
          <a:bodyPr/>
          <a:lstStyle/>
          <a:p>
            <a:pPr algn="ctr"/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phẩm trong gia đình được làm từ vật liệu phi kim </a:t>
            </a:r>
            <a:r>
              <a:rPr lang="vi-VN" sz="2000" b="1" dirty="0" smtClean="0">
                <a:latin typeface="+mn-lt"/>
              </a:rPr>
              <a:t>loại: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4320" y="1546769"/>
            <a:ext cx="1739141" cy="2846328"/>
            <a:chOff x="264320" y="1392657"/>
            <a:chExt cx="1739141" cy="28463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3237" y="1710214"/>
              <a:ext cx="2374255" cy="17391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7128" y="3869653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Ống nước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89087" y="1546770"/>
            <a:ext cx="1808252" cy="2821552"/>
            <a:chOff x="2589087" y="1392658"/>
            <a:chExt cx="1808252" cy="2821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87" y="1392658"/>
              <a:ext cx="1808252" cy="22611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625046" y="3844878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Lốp xe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69951" y="1546770"/>
            <a:ext cx="2126750" cy="2821552"/>
            <a:chOff x="4869951" y="1392658"/>
            <a:chExt cx="2126750" cy="28215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951" y="1392658"/>
              <a:ext cx="2126750" cy="22875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869951" y="3844878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Cốc thủy tinh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3829" y="1218919"/>
            <a:ext cx="1554985" cy="3149403"/>
            <a:chOff x="7340205" y="1064807"/>
            <a:chExt cx="1554985" cy="3149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205" y="1064807"/>
              <a:ext cx="1554985" cy="270210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33350" y="3844878"/>
              <a:ext cx="136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Bình nước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866490" y="1407559"/>
            <a:ext cx="5265585" cy="2147299"/>
            <a:chOff x="2866490" y="1407559"/>
            <a:chExt cx="5265585" cy="2147299"/>
          </a:xfrm>
        </p:grpSpPr>
        <p:grpSp>
          <p:nvGrpSpPr>
            <p:cNvPr id="10" name="Group 11"/>
            <p:cNvGrpSpPr/>
            <p:nvPr/>
          </p:nvGrpSpPr>
          <p:grpSpPr>
            <a:xfrm flipH="1">
              <a:off x="2866490" y="1407559"/>
              <a:ext cx="5265585" cy="2147299"/>
              <a:chOff x="0" y="0"/>
              <a:chExt cx="6238240" cy="2012950"/>
            </a:xfrm>
            <a:solidFill>
              <a:srgbClr val="9BBB59">
                <a:lumMod val="40000"/>
                <a:lumOff val="60000"/>
              </a:srgbClr>
            </a:solidFill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238240" cy="2112010"/>
              </a:xfrm>
              <a:custGeom>
                <a:avLst/>
                <a:gdLst/>
                <a:ahLst/>
                <a:cxnLst/>
                <a:rect l="l" t="t" r="r" b="b"/>
                <a:pathLst>
                  <a:path w="6238240" h="2112010">
                    <a:moveTo>
                      <a:pt x="5615940" y="1541780"/>
                    </a:moveTo>
                    <a:cubicBezTo>
                      <a:pt x="5615940" y="1535430"/>
                      <a:pt x="5617210" y="1530350"/>
                      <a:pt x="5617210" y="1522730"/>
                    </a:cubicBezTo>
                    <a:lnTo>
                      <a:pt x="5617210" y="490220"/>
                    </a:lnTo>
                    <a:cubicBezTo>
                      <a:pt x="5617210" y="220980"/>
                      <a:pt x="5407660" y="0"/>
                      <a:pt x="5151120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1522730"/>
                    </a:lnTo>
                    <a:cubicBezTo>
                      <a:pt x="0" y="1791970"/>
                      <a:pt x="209550" y="2012950"/>
                      <a:pt x="466090" y="2012950"/>
                    </a:cubicBezTo>
                    <a:lnTo>
                      <a:pt x="5149850" y="2012950"/>
                    </a:lnTo>
                    <a:cubicBezTo>
                      <a:pt x="5262880" y="2012950"/>
                      <a:pt x="5367020" y="1969770"/>
                      <a:pt x="5447030" y="1899920"/>
                    </a:cubicBezTo>
                    <a:cubicBezTo>
                      <a:pt x="5577840" y="1971040"/>
                      <a:pt x="5890260" y="2112010"/>
                      <a:pt x="6236970" y="1905000"/>
                    </a:cubicBezTo>
                    <a:cubicBezTo>
                      <a:pt x="6238240" y="1905000"/>
                      <a:pt x="5925820" y="1906270"/>
                      <a:pt x="5615940" y="1541780"/>
                    </a:cubicBezTo>
                    <a:lnTo>
                      <a:pt x="5615940" y="154178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9" name="TextBox 8"/>
            <p:cNvSpPr txBox="1"/>
            <p:nvPr/>
          </p:nvSpPr>
          <p:spPr>
            <a:xfrm>
              <a:off x="3818086" y="1713186"/>
              <a:ext cx="3965825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 smtClean="0"/>
                <a:t>Đọc thông tin SGK và trình bày sơ đồ tư duy về các đặc điểm, phân loại vật liệu phi kim loại.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4281" y="1574518"/>
            <a:ext cx="2698658" cy="3368682"/>
            <a:chOff x="884281" y="1574518"/>
            <a:chExt cx="2698658" cy="33686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81" y="2013735"/>
              <a:ext cx="2698658" cy="29294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9741" y="1574518"/>
              <a:ext cx="429175" cy="644700"/>
            </a:xfrm>
            <a:prstGeom prst="rect">
              <a:avLst/>
            </a:prstGeom>
          </p:spPr>
        </p:pic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II. 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7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6767" y="1308028"/>
            <a:ext cx="3909317" cy="2873156"/>
            <a:chOff x="496767" y="1308028"/>
            <a:chExt cx="3909317" cy="2873156"/>
          </a:xfrm>
        </p:grpSpPr>
        <p:sp>
          <p:nvSpPr>
            <p:cNvPr id="5" name="Rectangle 4"/>
            <p:cNvSpPr/>
            <p:nvPr/>
          </p:nvSpPr>
          <p:spPr>
            <a:xfrm>
              <a:off x="496767" y="2242192"/>
              <a:ext cx="3909317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/>
                <a:t>Vì sao nhà sản xuất sử dụng những vật liệu khác nhau cho các chi tiết khác nhau của chiếc xe đạp địa hình như ở Hình 4.1? </a:t>
              </a:r>
              <a:endParaRPr lang="en-US" sz="20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281" y="1308028"/>
              <a:ext cx="834287" cy="83428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52957" y="1155264"/>
            <a:ext cx="4033287" cy="3649189"/>
            <a:chOff x="4652957" y="1155264"/>
            <a:chExt cx="4033287" cy="3649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/>
            <a:stretch/>
          </p:blipFill>
          <p:spPr>
            <a:xfrm>
              <a:off x="5198723" y="1155264"/>
              <a:ext cx="3487521" cy="364918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198723" y="2142315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6845" y="181937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187718" y="2793055"/>
              <a:ext cx="380874" cy="27838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52957" y="248347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Cao su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352347" y="1660586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960469" y="133764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Thép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6352347" y="3973722"/>
              <a:ext cx="690081" cy="207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35610" y="399527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5757" y="1489752"/>
            <a:ext cx="1181528" cy="13253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1800" b="1" dirty="0" smtClean="0">
                <a:solidFill>
                  <a:schemeClr val="bg1"/>
                </a:solidFill>
              </a:rPr>
              <a:t>Vật liệu phi kim loại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67155" y="543186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bg1"/>
                </a:solidFill>
              </a:rPr>
              <a:t>Đặc điểm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2391" y="411820"/>
            <a:ext cx="5476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/>
              <a:t>Không bị oxi hóa, không dẫn điện, không dẫn nhiệt, ít bị mài mòn.</a:t>
            </a:r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1767155" y="3079864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bg1"/>
                </a:solidFill>
              </a:rPr>
              <a:t>Phân loại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03488" y="2166135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tx1"/>
                </a:solidFill>
              </a:rPr>
              <a:t>Chất dẻo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3488" y="3972677"/>
            <a:ext cx="1325366" cy="6575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dirty="0" smtClean="0">
                <a:solidFill>
                  <a:schemeClr val="tx1"/>
                </a:solidFill>
              </a:rPr>
              <a:t>Cao su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39820" y="1489752"/>
            <a:ext cx="37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bg2">
                    <a:lumMod val="50000"/>
                  </a:schemeClr>
                </a:solidFill>
              </a:rPr>
              <a:t>Chất dẻo nhiệt: </a:t>
            </a:r>
            <a:r>
              <a:rPr lang="vi-VN" sz="1800" dirty="0" smtClean="0"/>
              <a:t>nhiệt độ nóng chảy thấp, nhẹ, dẻo, có thể tái chế được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239820" y="2680027"/>
            <a:ext cx="3739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bg2">
                    <a:lumMod val="50000"/>
                  </a:schemeClr>
                </a:solidFill>
              </a:rPr>
              <a:t>Chất dẻo nhiệt rắn: </a:t>
            </a:r>
            <a:r>
              <a:rPr lang="vi-VN" sz="1800" dirty="0" smtClean="0"/>
              <a:t>độ bền cao, chịu được nhiệt độ cao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239820" y="383978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chemeClr val="tx1"/>
                </a:solidFill>
              </a:rPr>
              <a:t>Độ đàn hồi cao, giảm chấn tốt, cách nhiệt và cách âm tốt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3" name="Elbow Connector 12"/>
          <p:cNvCxnSpPr>
            <a:stCxn id="3" idx="3"/>
            <a:endCxn id="4" idx="1"/>
          </p:cNvCxnSpPr>
          <p:nvPr/>
        </p:nvCxnSpPr>
        <p:spPr>
          <a:xfrm flipV="1">
            <a:off x="1397285" y="871959"/>
            <a:ext cx="369870" cy="1280476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3" idx="3"/>
            <a:endCxn id="6" idx="1"/>
          </p:cNvCxnSpPr>
          <p:nvPr/>
        </p:nvCxnSpPr>
        <p:spPr>
          <a:xfrm>
            <a:off x="1397285" y="2152435"/>
            <a:ext cx="369870" cy="1256202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6" idx="3"/>
            <a:endCxn id="7" idx="1"/>
          </p:cNvCxnSpPr>
          <p:nvPr/>
        </p:nvCxnSpPr>
        <p:spPr>
          <a:xfrm flipV="1">
            <a:off x="3092521" y="2494908"/>
            <a:ext cx="410967" cy="913729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6" idx="3"/>
            <a:endCxn id="8" idx="1"/>
          </p:cNvCxnSpPr>
          <p:nvPr/>
        </p:nvCxnSpPr>
        <p:spPr>
          <a:xfrm>
            <a:off x="3092521" y="3408637"/>
            <a:ext cx="410967" cy="892813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3"/>
            <a:endCxn id="9" idx="1"/>
          </p:cNvCxnSpPr>
          <p:nvPr/>
        </p:nvCxnSpPr>
        <p:spPr>
          <a:xfrm flipV="1">
            <a:off x="4828854" y="1951417"/>
            <a:ext cx="410966" cy="543491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7" idx="3"/>
            <a:endCxn id="10" idx="1"/>
          </p:cNvCxnSpPr>
          <p:nvPr/>
        </p:nvCxnSpPr>
        <p:spPr>
          <a:xfrm>
            <a:off x="4828854" y="2494908"/>
            <a:ext cx="410966" cy="646784"/>
          </a:xfrm>
          <a:prstGeom prst="bentConnector3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4" idx="3"/>
            <a:endCxn id="5" idx="1"/>
          </p:cNvCxnSpPr>
          <p:nvPr/>
        </p:nvCxnSpPr>
        <p:spPr>
          <a:xfrm>
            <a:off x="3092521" y="871959"/>
            <a:ext cx="369870" cy="1526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8" idx="3"/>
            <a:endCxn id="11" idx="1"/>
          </p:cNvCxnSpPr>
          <p:nvPr/>
        </p:nvCxnSpPr>
        <p:spPr>
          <a:xfrm>
            <a:off x="4828854" y="4301450"/>
            <a:ext cx="410966" cy="0"/>
          </a:xfrm>
          <a:prstGeom prst="line">
            <a:avLst/>
          </a:prstGeom>
          <a:ln w="1905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44125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0" y="1415908"/>
            <a:ext cx="4353674" cy="32652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5834"/>
          <a:stretch/>
        </p:blipFill>
        <p:spPr>
          <a:xfrm>
            <a:off x="4869950" y="195209"/>
            <a:ext cx="4031983" cy="21473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"/>
          <a:stretch/>
        </p:blipFill>
        <p:spPr>
          <a:xfrm>
            <a:off x="4869950" y="2566844"/>
            <a:ext cx="4027470" cy="2356617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383" y="396825"/>
            <a:ext cx="37706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 smtClean="0">
                <a:solidFill>
                  <a:schemeClr val="bg2">
                    <a:lumMod val="50000"/>
                  </a:schemeClr>
                </a:solidFill>
              </a:rPr>
              <a:t>Rác thải nhựa đe dọa nghiêm trọng tới môi trường</a:t>
            </a:r>
            <a:endParaRPr lang="en-US" sz="18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53447" y="237651"/>
            <a:ext cx="6863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 smtClean="0">
                <a:solidFill>
                  <a:schemeClr val="bg2">
                    <a:lumMod val="50000"/>
                  </a:schemeClr>
                </a:solidFill>
              </a:rPr>
              <a:t>Người ta đã tạo ra nhiều loại chất dẻo có thể dễ dàng bị phân hủy bởi vi khuẩn và nấm </a:t>
            </a:r>
            <a:endParaRPr lang="en-US" sz="1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1184" y="1160981"/>
            <a:ext cx="4912331" cy="3701423"/>
            <a:chOff x="91184" y="1160981"/>
            <a:chExt cx="4912331" cy="3701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7"/>
            <a:stretch/>
          </p:blipFill>
          <p:spPr>
            <a:xfrm>
              <a:off x="91184" y="1160981"/>
              <a:ext cx="4912331" cy="326017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94305" y="4493072"/>
              <a:ext cx="3506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err="1" smtClean="0"/>
                <a:t>N</a:t>
              </a:r>
              <a:r>
                <a:rPr lang="en-US" sz="1800" dirty="0" err="1" smtClean="0"/>
                <a:t>hựa</a:t>
              </a:r>
              <a:r>
                <a:rPr lang="en-US" sz="1800" dirty="0" smtClean="0"/>
                <a:t> </a:t>
              </a:r>
              <a:r>
                <a:rPr lang="en-US" sz="1800" dirty="0" err="1"/>
                <a:t>polyme</a:t>
              </a:r>
              <a:r>
                <a:rPr lang="en-US" sz="1800" dirty="0"/>
                <a:t> </a:t>
              </a:r>
              <a:r>
                <a:rPr lang="en-US" sz="1800" dirty="0" err="1"/>
                <a:t>phân</a:t>
              </a:r>
              <a:r>
                <a:rPr lang="en-US" sz="1800" dirty="0"/>
                <a:t> </a:t>
              </a:r>
              <a:r>
                <a:rPr lang="en-US" sz="1800" dirty="0" err="1"/>
                <a:t>hủy</a:t>
              </a:r>
              <a:r>
                <a:rPr lang="en-US" sz="1800" dirty="0"/>
                <a:t> </a:t>
              </a:r>
              <a:r>
                <a:rPr lang="en-US" sz="1800" dirty="0" err="1"/>
                <a:t>sinh</a:t>
              </a:r>
              <a:r>
                <a:rPr lang="en-US" sz="1800" dirty="0"/>
                <a:t> </a:t>
              </a:r>
              <a:r>
                <a:rPr lang="en-US" sz="1800" dirty="0" err="1"/>
                <a:t>học</a:t>
              </a:r>
              <a:endParaRPr lang="en-US" sz="18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03515" y="1160981"/>
            <a:ext cx="4144083" cy="3701423"/>
            <a:chOff x="5003515" y="1160981"/>
            <a:chExt cx="4144083" cy="37014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4"/>
            <a:stretch/>
          </p:blipFill>
          <p:spPr>
            <a:xfrm>
              <a:off x="5085707" y="1160981"/>
              <a:ext cx="3977383" cy="326017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003515" y="4493072"/>
              <a:ext cx="4144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1800" dirty="0" err="1" smtClean="0"/>
                <a:t>N</a:t>
              </a:r>
              <a:r>
                <a:rPr lang="en-US" sz="1800" dirty="0" err="1" smtClean="0"/>
                <a:t>hựa</a:t>
              </a:r>
              <a:r>
                <a:rPr lang="en-US" sz="1800" dirty="0" smtClean="0"/>
                <a:t> </a:t>
              </a:r>
              <a:r>
                <a:rPr lang="vi-VN" sz="1800" dirty="0" smtClean="0"/>
                <a:t>PHA được tạo thành từ vi khuẩn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8982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3563" y="369869"/>
            <a:ext cx="5825447" cy="4418082"/>
            <a:chOff x="184934" y="380143"/>
            <a:chExt cx="5825447" cy="44180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88"/>
            <a:stretch/>
          </p:blipFill>
          <p:spPr>
            <a:xfrm>
              <a:off x="184934" y="380143"/>
              <a:ext cx="5825447" cy="3494752"/>
            </a:xfrm>
            <a:prstGeom prst="round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87326" y="3874895"/>
              <a:ext cx="462066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/>
                <a:t>Chai nước được làm từ </a:t>
              </a:r>
              <a:r>
                <a:rPr lang="vi-VN" sz="1800" dirty="0" smtClean="0"/>
                <a:t>Agar (loại polyme từ tảo biển) </a:t>
              </a:r>
              <a:r>
                <a:rPr lang="vi-VN" sz="1800" dirty="0"/>
                <a:t>đang phân hủy</a:t>
              </a:r>
              <a:endParaRPr lang="en-US" sz="18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40736" y="579653"/>
            <a:ext cx="2828604" cy="4208298"/>
            <a:chOff x="6140736" y="579653"/>
            <a:chExt cx="2828604" cy="42082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0736" y="579653"/>
              <a:ext cx="2828604" cy="2828604"/>
            </a:xfrm>
            <a:prstGeom prst="round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40736" y="3449123"/>
              <a:ext cx="2809982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dirty="0"/>
                <a:t>Nhựa polyme phân hủy sinh học được ứng dụng làm màng bọc thực phẩm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4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0" cy="5158167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3509334" y="3326268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78" y="2275444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=""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4" y="3770287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3637930" y="3368023"/>
            <a:ext cx="1868140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=""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0962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-107140" y="531628"/>
            <a:ext cx="9251140" cy="4635795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 b="-15818"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3" y="707828"/>
            <a:ext cx="568936" cy="610481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855413" y="1028891"/>
            <a:ext cx="2577103" cy="196411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4"/>
            <a:ext cx="987638" cy="813887"/>
          </a:xfrm>
          <a:prstGeom prst="rect">
            <a:avLst/>
          </a:prstGeom>
        </p:spPr>
      </p:pic>
      <p:pic>
        <p:nvPicPr>
          <p:cNvPr id="18" name="clock-ticking-2">
            <a:hlinkClick r:id="" action="ppaction://media"/>
            <a:extLst>
              <a:ext uri="{FF2B5EF4-FFF2-40B4-BE49-F238E27FC236}">
                <a16:creationId xmlns=""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19" name="magic">
            <a:hlinkClick r:id="" action="ppaction://media"/>
            <a:extLst>
              <a:ext uri="{FF2B5EF4-FFF2-40B4-BE49-F238E27FC236}">
                <a16:creationId xmlns=""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8" y="1055431"/>
            <a:ext cx="1646927" cy="305918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22" name="TextBox 21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24" name="TextBox 2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152921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5232203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5"/>
            <a:ext cx="609958" cy="2799275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3" y="3685385"/>
            <a:ext cx="486911" cy="401250"/>
          </a:xfrm>
          <a:prstGeom prst="rect">
            <a:avLst/>
          </a:prstGeom>
        </p:spPr>
      </p:pic>
      <p:sp>
        <p:nvSpPr>
          <p:cNvPr id="28" name="TextBox 27">
            <a:hlinkClick r:id="rId15" action="ppaction://hlinksldjump"/>
            <a:extLst>
              <a:ext uri="{FF2B5EF4-FFF2-40B4-BE49-F238E27FC236}">
                <a16:creationId xmlns=""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4155938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5232203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6" y="1037793"/>
            <a:ext cx="2396177" cy="3076818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5"/>
            <a:ext cx="1070382" cy="8820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2" y="1037797"/>
            <a:ext cx="2822960" cy="166509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2"/>
            <a:ext cx="556664" cy="458732"/>
          </a:xfrm>
          <a:prstGeom prst="rect">
            <a:avLst/>
          </a:prstGeom>
        </p:spPr>
      </p:pic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6947315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5233403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590" y="299488"/>
            <a:ext cx="880061" cy="934143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/>
            <a:extLst>
              <a:ext uri="{FF2B5EF4-FFF2-40B4-BE49-F238E27FC236}">
                <a16:creationId xmlns=""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63" y="741510"/>
            <a:ext cx="606725" cy="492121"/>
          </a:xfrm>
          <a:prstGeom prst="rect">
            <a:avLst/>
          </a:prstGeom>
        </p:spPr>
      </p:pic>
      <p:sp>
        <p:nvSpPr>
          <p:cNvPr id="39" name="TextBox 38">
            <a:hlinkClick r:id="rId20" action="ppaction://hlinksldjump"/>
            <a:extLst>
              <a:ext uri="{FF2B5EF4-FFF2-40B4-BE49-F238E27FC236}">
                <a16:creationId xmlns=""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6389181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  <p:sp>
        <p:nvSpPr>
          <p:cNvPr id="2" name="Action Button: Forward or Next 1">
            <a:hlinkClick r:id="rId22" action="ppaction://hlinksldjump" highlightClick="1"/>
          </p:cNvPr>
          <p:cNvSpPr/>
          <p:nvPr/>
        </p:nvSpPr>
        <p:spPr>
          <a:xfrm>
            <a:off x="0" y="4627084"/>
            <a:ext cx="528810" cy="516416"/>
          </a:xfrm>
          <a:prstGeom prst="actionButtonForwardNex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4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5" dur="4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0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8" dur="4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0"/>
                            </p:stCondLst>
                            <p:childTnLst>
                              <p:par>
                                <p:cTn id="16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1" dur="4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50"/>
                            </p:stCondLst>
                            <p:childTnLst>
                              <p:par>
                                <p:cTn id="2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800"/>
                            </p:stCondLst>
                            <p:childTnLst>
                              <p:par>
                                <p:cTn id="24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"/>
                            </p:stCondLst>
                            <p:childTnLst>
                              <p:par>
                                <p:cTn id="25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950"/>
                            </p:stCondLst>
                            <p:childTnLst>
                              <p:par>
                                <p:cTn id="27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"/>
                            </p:stCondLst>
                            <p:childTnLst>
                              <p:par>
                                <p:cTn id="28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22" grpId="1"/>
      <p:bldP spid="22" grpId="2"/>
      <p:bldP spid="23" grpId="0"/>
      <p:bldP spid="23" grpId="1"/>
      <p:bldP spid="24" grpId="0"/>
      <p:bldP spid="24" grpId="1"/>
      <p:bldP spid="24" grpId="2"/>
      <p:bldP spid="25" grpId="0"/>
      <p:bldP spid="25" grpId="1"/>
      <p:bldP spid="28" grpId="0"/>
      <p:bldP spid="28" grpId="1"/>
      <p:bldP spid="28" grpId="2"/>
      <p:bldP spid="29" grpId="0"/>
      <p:bldP spid="29" grpId="1"/>
      <p:bldP spid="32" grpId="0"/>
      <p:bldP spid="32" grpId="1"/>
      <p:bldP spid="35" grpId="0"/>
      <p:bldP spid="35" grpId="1"/>
      <p:bldP spid="35" grpId="2"/>
      <p:bldP spid="36" grpId="0"/>
      <p:bldP spid="36" grpId="1"/>
      <p:bldP spid="39" grpId="0"/>
      <p:bldP spid="39" grpId="1"/>
      <p:bldP spid="3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Trong các kim loại sau, đâu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phải kim loại màu? </a:t>
            </a:r>
            <a:endParaRPr lang="vi-VN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Sắt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2,14%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Thép có tỉ lệ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bằng bao nhiêu?</a:t>
            </a:r>
            <a:endParaRPr lang="vi-VN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2,14%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2,14%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2,14%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</a:pP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≤ 2,14</a:t>
            </a:r>
            <a:r>
              <a:rPr lang="vi-V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%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Căn cứ vào tính chất, vật liệu chia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thành những nhóm nào?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phi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đen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vi-VN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Vật liệu phi kim loại được sử dụng phổ biến trong cơ khí </a:t>
            </a: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dẻo,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Chất dẻo,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2957" y="1155264"/>
            <a:ext cx="4033287" cy="3649189"/>
            <a:chOff x="4652957" y="1155264"/>
            <a:chExt cx="4033287" cy="36491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/>
            <a:stretch/>
          </p:blipFill>
          <p:spPr>
            <a:xfrm>
              <a:off x="5198723" y="1155264"/>
              <a:ext cx="3487521" cy="3649189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5198723" y="2142315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806845" y="1819370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Nhựa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187718" y="2793055"/>
              <a:ext cx="380874" cy="278380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4652957" y="248347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Cao su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6352347" y="1660586"/>
              <a:ext cx="688369" cy="467321"/>
            </a:xfrm>
            <a:prstGeom prst="straightConnector1">
              <a:avLst/>
            </a:prstGeom>
            <a:ln w="1905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960469" y="133764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Thép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6352347" y="3973722"/>
              <a:ext cx="690081" cy="2074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035610" y="3995271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800" dirty="0" smtClean="0">
                  <a:solidFill>
                    <a:schemeClr val="tx2">
                      <a:lumMod val="75000"/>
                    </a:schemeClr>
                  </a:solidFill>
                </a:rPr>
                <a:t>Nhôm</a:t>
              </a:r>
              <a:endParaRPr lang="en-US" sz="18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653" y="1283147"/>
            <a:ext cx="4066347" cy="3521306"/>
            <a:chOff x="505653" y="1283147"/>
            <a:chExt cx="4066347" cy="3521306"/>
          </a:xfrm>
        </p:grpSpPr>
        <p:sp>
          <p:nvSpPr>
            <p:cNvPr id="2" name="Rectangle 1"/>
            <p:cNvSpPr/>
            <p:nvPr/>
          </p:nvSpPr>
          <p:spPr>
            <a:xfrm>
              <a:off x="505653" y="1283147"/>
              <a:ext cx="4066347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/>
                <a:t>Vì</a:t>
              </a:r>
              <a:r>
                <a:rPr lang="en-US" sz="2000" dirty="0"/>
                <a:t> </a:t>
              </a: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vật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tính</a:t>
              </a:r>
              <a:r>
                <a:rPr lang="en-US" sz="2000" dirty="0"/>
                <a:t> </a:t>
              </a:r>
              <a:r>
                <a:rPr lang="en-US" sz="2000" dirty="0" err="1"/>
                <a:t>chất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, </a:t>
              </a:r>
              <a:r>
                <a:rPr lang="en-US" sz="2000" dirty="0" err="1"/>
                <a:t>có</a:t>
              </a:r>
              <a:r>
                <a:rPr lang="en-US" sz="2000" dirty="0"/>
                <a:t> </a:t>
              </a:r>
              <a:r>
                <a:rPr lang="en-US" sz="2000" dirty="0" err="1"/>
                <a:t>mỗi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lại</a:t>
              </a:r>
              <a:r>
                <a:rPr lang="en-US" sz="2000" dirty="0"/>
                <a:t> </a:t>
              </a:r>
              <a:r>
                <a:rPr lang="en-US" sz="2000" dirty="0" err="1"/>
                <a:t>phù</a:t>
              </a:r>
              <a:r>
                <a:rPr lang="en-US" sz="2000" dirty="0"/>
                <a:t> </a:t>
              </a:r>
              <a:r>
                <a:rPr lang="en-US" sz="2000" dirty="0" err="1"/>
                <a:t>hợp</a:t>
              </a:r>
              <a:r>
                <a:rPr lang="en-US" sz="2000" dirty="0"/>
                <a:t> </a:t>
              </a:r>
              <a:r>
                <a:rPr lang="en-US" sz="2000" dirty="0" err="1"/>
                <a:t>với</a:t>
              </a:r>
              <a:r>
                <a:rPr lang="en-US" sz="2000" dirty="0"/>
                <a:t> </a:t>
              </a:r>
              <a:r>
                <a:rPr lang="en-US" sz="2000" dirty="0" err="1"/>
                <a:t>yêu</a:t>
              </a:r>
              <a:r>
                <a:rPr lang="en-US" sz="2000" dirty="0"/>
                <a:t> </a:t>
              </a:r>
              <a:r>
                <a:rPr lang="en-US" sz="2000" dirty="0" err="1"/>
                <a:t>cầu</a:t>
              </a:r>
              <a:r>
                <a:rPr lang="en-US" sz="2000" dirty="0"/>
                <a:t> </a:t>
              </a:r>
              <a:r>
                <a:rPr lang="en-US" sz="2000" dirty="0" err="1"/>
                <a:t>của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chi </a:t>
              </a:r>
              <a:r>
                <a:rPr lang="en-US" sz="2000" dirty="0" err="1"/>
                <a:t>tiết</a:t>
              </a:r>
              <a:r>
                <a:rPr lang="en-US" sz="2000" dirty="0"/>
                <a:t> </a:t>
              </a:r>
              <a:r>
                <a:rPr lang="en-US" sz="2000" dirty="0" err="1"/>
                <a:t>nên</a:t>
              </a:r>
              <a:r>
                <a:rPr lang="en-US" sz="2000" dirty="0"/>
                <a:t> </a:t>
              </a:r>
              <a:r>
                <a:rPr lang="en-US" sz="2000" dirty="0" err="1"/>
                <a:t>cần</a:t>
              </a:r>
              <a:r>
                <a:rPr lang="en-US" sz="2000" dirty="0"/>
                <a:t> </a:t>
              </a:r>
              <a:r>
                <a:rPr lang="en-US" sz="2000" dirty="0" err="1"/>
                <a:t>sử</a:t>
              </a:r>
              <a:r>
                <a:rPr lang="en-US" sz="2000" dirty="0"/>
                <a:t> </a:t>
              </a:r>
              <a:r>
                <a:rPr lang="en-US" sz="2000" dirty="0" err="1"/>
                <a:t>dụng</a:t>
              </a:r>
              <a:r>
                <a:rPr lang="en-US" sz="2000" dirty="0"/>
                <a:t> </a:t>
              </a:r>
              <a:r>
                <a:rPr lang="en-US" sz="2000" dirty="0" err="1"/>
                <a:t>các</a:t>
              </a:r>
              <a:r>
                <a:rPr lang="en-US" sz="2000" dirty="0"/>
                <a:t> </a:t>
              </a:r>
              <a:r>
                <a:rPr lang="en-US" sz="2000" dirty="0" err="1"/>
                <a:t>loại</a:t>
              </a:r>
              <a:r>
                <a:rPr lang="en-US" sz="2000" dirty="0"/>
                <a:t> </a:t>
              </a:r>
              <a:r>
                <a:rPr lang="en-US" sz="2000" dirty="0" err="1"/>
                <a:t>vật</a:t>
              </a:r>
              <a:r>
                <a:rPr lang="en-US" sz="2000" dirty="0"/>
                <a:t> </a:t>
              </a:r>
              <a:r>
                <a:rPr lang="en-US" sz="2000" dirty="0" err="1"/>
                <a:t>liệu</a:t>
              </a:r>
              <a:r>
                <a:rPr lang="en-US" sz="2000" dirty="0"/>
                <a:t> </a:t>
              </a:r>
              <a:r>
                <a:rPr lang="en-US" sz="2000" dirty="0" err="1"/>
                <a:t>khác</a:t>
              </a:r>
              <a:r>
                <a:rPr lang="en-US" sz="2000" dirty="0"/>
                <a:t> </a:t>
              </a:r>
              <a:r>
                <a:rPr lang="en-US" sz="2000" dirty="0" err="1"/>
                <a:t>nhau</a:t>
              </a:r>
              <a:r>
                <a:rPr lang="en-US" sz="2000" dirty="0"/>
                <a:t> </a:t>
              </a:r>
              <a:r>
                <a:rPr lang="en-US" sz="2000" dirty="0" err="1"/>
                <a:t>để</a:t>
              </a:r>
              <a:r>
                <a:rPr lang="en-US" sz="2000" dirty="0"/>
                <a:t> </a:t>
              </a:r>
              <a:r>
                <a:rPr lang="en-US" sz="2000" dirty="0" err="1"/>
                <a:t>tạo</a:t>
              </a:r>
              <a:r>
                <a:rPr lang="en-US" sz="2000" dirty="0"/>
                <a:t> </a:t>
              </a:r>
              <a:r>
                <a:rPr lang="en-US" sz="2000" dirty="0" err="1"/>
                <a:t>ra</a:t>
              </a:r>
              <a:r>
                <a:rPr lang="en-US" sz="2000" dirty="0"/>
                <a:t> </a:t>
              </a:r>
              <a:r>
                <a:rPr lang="en-US" sz="2000" dirty="0" err="1"/>
                <a:t>chiếc</a:t>
              </a:r>
              <a:r>
                <a:rPr lang="en-US" sz="2000" dirty="0"/>
                <a:t> </a:t>
              </a:r>
              <a:r>
                <a:rPr lang="en-US" sz="2000" dirty="0" err="1"/>
                <a:t>xe</a:t>
              </a:r>
              <a:r>
                <a:rPr lang="en-US" sz="2000" dirty="0"/>
                <a:t> </a:t>
              </a:r>
              <a:r>
                <a:rPr lang="en-US" sz="2000" dirty="0" err="1"/>
                <a:t>đạp</a:t>
              </a:r>
              <a:r>
                <a:rPr lang="en-US" sz="2000" dirty="0"/>
                <a:t>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701" y="3635020"/>
              <a:ext cx="1124180" cy="11694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vi-VN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noProof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ó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tính đàn hồi cao, khả năng giảm chấn tốt, cách điện và cách âm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tốt là đặc điểm của vật liệu nào sau đây?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 nhiệt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 nhiệt rắn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=""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1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4086" y="4253752"/>
            <a:ext cx="2239914" cy="889748"/>
            <a:chOff x="550654" y="3541000"/>
            <a:chExt cx="3435867" cy="1364809"/>
          </a:xfrm>
        </p:grpSpPr>
        <p:grpSp>
          <p:nvGrpSpPr>
            <p:cNvPr id="312" name="Google Shape;312;p26"/>
            <p:cNvGrpSpPr/>
            <p:nvPr/>
          </p:nvGrpSpPr>
          <p:grpSpPr>
            <a:xfrm>
              <a:off x="3149092" y="3541000"/>
              <a:ext cx="837429" cy="1364809"/>
              <a:chOff x="3170406" y="1633711"/>
              <a:chExt cx="373352" cy="612929"/>
            </a:xfrm>
          </p:grpSpPr>
          <p:sp>
            <p:nvSpPr>
              <p:cNvPr id="313" name="Google Shape;313;p26"/>
              <p:cNvSpPr/>
              <p:nvPr/>
            </p:nvSpPr>
            <p:spPr>
              <a:xfrm>
                <a:off x="3188260" y="1712602"/>
                <a:ext cx="338196" cy="534039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14507" extrusionOk="0">
                    <a:moveTo>
                      <a:pt x="0" y="1"/>
                    </a:moveTo>
                    <a:lnTo>
                      <a:pt x="670" y="14073"/>
                    </a:lnTo>
                    <a:cubicBezTo>
                      <a:pt x="681" y="14316"/>
                      <a:pt x="881" y="14507"/>
                      <a:pt x="1124" y="14507"/>
                    </a:cubicBezTo>
                    <a:lnTo>
                      <a:pt x="7794" y="14507"/>
                    </a:lnTo>
                    <a:cubicBezTo>
                      <a:pt x="8034" y="14507"/>
                      <a:pt x="8232" y="14321"/>
                      <a:pt x="8248" y="14081"/>
                    </a:cubicBezTo>
                    <a:lnTo>
                      <a:pt x="91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>
                <a:off x="3198200" y="1921110"/>
                <a:ext cx="314379" cy="18056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905" extrusionOk="0">
                    <a:moveTo>
                      <a:pt x="0" y="1"/>
                    </a:moveTo>
                    <a:lnTo>
                      <a:pt x="233" y="4905"/>
                    </a:lnTo>
                    <a:lnTo>
                      <a:pt x="8212" y="4905"/>
                    </a:lnTo>
                    <a:lnTo>
                      <a:pt x="854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3188260" y="1712565"/>
                <a:ext cx="338196" cy="103038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2799" extrusionOk="0">
                    <a:moveTo>
                      <a:pt x="0" y="0"/>
                    </a:moveTo>
                    <a:lnTo>
                      <a:pt x="134" y="2799"/>
                    </a:lnTo>
                    <a:lnTo>
                      <a:pt x="9000" y="2799"/>
                    </a:lnTo>
                    <a:lnTo>
                      <a:pt x="918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>
                <a:off x="3418893" y="1712565"/>
                <a:ext cx="10756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14508" extrusionOk="0">
                    <a:moveTo>
                      <a:pt x="1393" y="0"/>
                    </a:moveTo>
                    <a:lnTo>
                      <a:pt x="453" y="14082"/>
                    </a:lnTo>
                    <a:cubicBezTo>
                      <a:pt x="438" y="14322"/>
                      <a:pt x="239" y="14508"/>
                      <a:pt x="0" y="14508"/>
                    </a:cubicBezTo>
                    <a:lnTo>
                      <a:pt x="1529" y="14508"/>
                    </a:lnTo>
                    <a:cubicBezTo>
                      <a:pt x="1769" y="14508"/>
                      <a:pt x="1967" y="14322"/>
                      <a:pt x="1983" y="14082"/>
                    </a:cubicBezTo>
                    <a:lnTo>
                      <a:pt x="2922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235455" y="1712565"/>
                <a:ext cx="6125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4508" extrusionOk="0">
                    <a:moveTo>
                      <a:pt x="701" y="0"/>
                    </a:moveTo>
                    <a:lnTo>
                      <a:pt x="1" y="26"/>
                    </a:lnTo>
                    <a:lnTo>
                      <a:pt x="522" y="14508"/>
                    </a:lnTo>
                    <a:lnTo>
                      <a:pt x="1664" y="1450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>
                <a:off x="3220656" y="1633711"/>
                <a:ext cx="272560" cy="91589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2488" extrusionOk="0">
                    <a:moveTo>
                      <a:pt x="851" y="1"/>
                    </a:moveTo>
                    <a:cubicBezTo>
                      <a:pt x="551" y="1"/>
                      <a:pt x="294" y="221"/>
                      <a:pt x="250" y="519"/>
                    </a:cubicBezTo>
                    <a:lnTo>
                      <a:pt x="56" y="1787"/>
                    </a:lnTo>
                    <a:cubicBezTo>
                      <a:pt x="0" y="2157"/>
                      <a:pt x="284" y="2488"/>
                      <a:pt x="659" y="2488"/>
                    </a:cubicBezTo>
                    <a:lnTo>
                      <a:pt x="6728" y="2488"/>
                    </a:lnTo>
                    <a:cubicBezTo>
                      <a:pt x="7115" y="2488"/>
                      <a:pt x="7404" y="2134"/>
                      <a:pt x="7325" y="1755"/>
                    </a:cubicBezTo>
                    <a:lnTo>
                      <a:pt x="7061" y="487"/>
                    </a:lnTo>
                    <a:cubicBezTo>
                      <a:pt x="7003" y="204"/>
                      <a:pt x="6754" y="1"/>
                      <a:pt x="6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220656" y="1679102"/>
                <a:ext cx="27256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1255" extrusionOk="0">
                    <a:moveTo>
                      <a:pt x="140" y="1"/>
                    </a:moveTo>
                    <a:lnTo>
                      <a:pt x="56" y="554"/>
                    </a:lnTo>
                    <a:cubicBezTo>
                      <a:pt x="0" y="924"/>
                      <a:pt x="284" y="1255"/>
                      <a:pt x="659" y="1255"/>
                    </a:cubicBezTo>
                    <a:lnTo>
                      <a:pt x="6728" y="1255"/>
                    </a:lnTo>
                    <a:cubicBezTo>
                      <a:pt x="7115" y="1255"/>
                      <a:pt x="7404" y="901"/>
                      <a:pt x="7325" y="522"/>
                    </a:cubicBezTo>
                    <a:lnTo>
                      <a:pt x="7217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3170406" y="1692244"/>
                <a:ext cx="373352" cy="91590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88" extrusionOk="0">
                    <a:moveTo>
                      <a:pt x="696" y="1"/>
                    </a:moveTo>
                    <a:cubicBezTo>
                      <a:pt x="495" y="1"/>
                      <a:pt x="324" y="147"/>
                      <a:pt x="294" y="345"/>
                    </a:cubicBezTo>
                    <a:lnTo>
                      <a:pt x="38" y="2019"/>
                    </a:lnTo>
                    <a:cubicBezTo>
                      <a:pt x="1" y="2265"/>
                      <a:pt x="191" y="2488"/>
                      <a:pt x="441" y="2488"/>
                    </a:cubicBezTo>
                    <a:lnTo>
                      <a:pt x="9690" y="2488"/>
                    </a:lnTo>
                    <a:cubicBezTo>
                      <a:pt x="9947" y="2488"/>
                      <a:pt x="10142" y="2251"/>
                      <a:pt x="10089" y="1998"/>
                    </a:cubicBezTo>
                    <a:lnTo>
                      <a:pt x="9740" y="324"/>
                    </a:lnTo>
                    <a:cubicBezTo>
                      <a:pt x="9700" y="135"/>
                      <a:pt x="9535" y="1"/>
                      <a:pt x="9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26"/>
            <p:cNvGrpSpPr/>
            <p:nvPr/>
          </p:nvGrpSpPr>
          <p:grpSpPr>
            <a:xfrm>
              <a:off x="550654" y="4275918"/>
              <a:ext cx="2997687" cy="629891"/>
              <a:chOff x="6036728" y="3173699"/>
              <a:chExt cx="1246803" cy="262915"/>
            </a:xfrm>
          </p:grpSpPr>
          <p:sp>
            <p:nvSpPr>
              <p:cNvPr id="322" name="Google Shape;322;p26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26878"/>
            <a:ext cx="7704000" cy="640200"/>
          </a:xfrm>
        </p:spPr>
        <p:txBody>
          <a:bodyPr/>
          <a:lstStyle/>
          <a:p>
            <a:pPr algn="ctr"/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5954" y="598921"/>
            <a:ext cx="8422602" cy="662762"/>
            <a:chOff x="445954" y="845826"/>
            <a:chExt cx="8422602" cy="662762"/>
          </a:xfrm>
        </p:grpSpPr>
        <p:sp>
          <p:nvSpPr>
            <p:cNvPr id="4" name="Rectangle 3"/>
            <p:cNvSpPr/>
            <p:nvPr/>
          </p:nvSpPr>
          <p:spPr>
            <a:xfrm>
              <a:off x="865796" y="1052053"/>
              <a:ext cx="8002760" cy="4565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solidFill>
                    <a:schemeClr val="bg2">
                      <a:lumMod val="50000"/>
                    </a:schemeClr>
                  </a:solidFill>
                </a:rPr>
                <a:t>Các sản phẩm sau thường được chế tạo từ những loại vật liệu nào?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954" y="845826"/>
              <a:ext cx="441199" cy="662762"/>
            </a:xfrm>
            <a:prstGeom prst="rect">
              <a:avLst/>
            </a:prstGeom>
          </p:spPr>
        </p:pic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312431"/>
              </p:ext>
            </p:extLst>
          </p:nvPr>
        </p:nvGraphicFramePr>
        <p:xfrm>
          <a:off x="551908" y="1359064"/>
          <a:ext cx="7950499" cy="3357469"/>
        </p:xfrm>
        <a:graphic>
          <a:graphicData uri="http://schemas.openxmlformats.org/drawingml/2006/table">
            <a:tbl>
              <a:tblPr firstRow="1" firstCol="1" bandRow="1"/>
              <a:tblGrid>
                <a:gridCol w="1802167"/>
                <a:gridCol w="1143388"/>
                <a:gridCol w="1257082"/>
                <a:gridCol w="1257082"/>
                <a:gridCol w="1257082"/>
                <a:gridCol w="1233698"/>
              </a:tblGrid>
              <a:tr h="317046">
                <a:tc row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vi-VN" sz="16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dụng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vi-VN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liệu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vi-VN" sz="16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loại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1600" b="1" i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Phi kim loại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75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vi-VN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loại đen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vi-VN" sz="1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loại màu</a:t>
                      </a: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dẻo nhiệt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dẻo nhiệt rắn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su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Lưỡi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dao, kéo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Nồi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chảo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Khung 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xe đạp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Vỏ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tàu, thuyền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Vỏ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ổ cắm điện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046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nl-NL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Săm</a:t>
                      </a:r>
                      <a:r>
                        <a:rPr lang="vi-VN" sz="16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(ruột) xe đạp</a:t>
                      </a:r>
                      <a:endParaRPr lang="en-US" sz="16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1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75" y="2690065"/>
            <a:ext cx="252299" cy="2546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13" y="3047949"/>
            <a:ext cx="252299" cy="2546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33" y="3047949"/>
            <a:ext cx="252299" cy="2546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12" y="3386995"/>
            <a:ext cx="252299" cy="2546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212" y="3386994"/>
            <a:ext cx="252299" cy="2546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74" y="3736317"/>
            <a:ext cx="252299" cy="2546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57" y="4065040"/>
            <a:ext cx="252299" cy="2546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94" y="4395501"/>
            <a:ext cx="252299" cy="25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4"/>
          <p:cNvGrpSpPr/>
          <p:nvPr/>
        </p:nvGrpSpPr>
        <p:grpSpPr>
          <a:xfrm flipH="1">
            <a:off x="7948283" y="1825607"/>
            <a:ext cx="2391433" cy="3300660"/>
            <a:chOff x="1385793" y="2639627"/>
            <a:chExt cx="1146310" cy="1582140"/>
          </a:xfrm>
        </p:grpSpPr>
        <p:sp>
          <p:nvSpPr>
            <p:cNvPr id="186" name="Google Shape;186;p24"/>
            <p:cNvSpPr/>
            <p:nvPr/>
          </p:nvSpPr>
          <p:spPr>
            <a:xfrm>
              <a:off x="1657178" y="3740407"/>
              <a:ext cx="570667" cy="480918"/>
            </a:xfrm>
            <a:custGeom>
              <a:avLst/>
              <a:gdLst/>
              <a:ahLst/>
              <a:cxnLst/>
              <a:rect l="l" t="t" r="r" b="b"/>
              <a:pathLst>
                <a:path w="15502" h="13064" extrusionOk="0">
                  <a:moveTo>
                    <a:pt x="1" y="0"/>
                  </a:moveTo>
                  <a:lnTo>
                    <a:pt x="1" y="9451"/>
                  </a:lnTo>
                  <a:cubicBezTo>
                    <a:pt x="1" y="11445"/>
                    <a:pt x="1618" y="13064"/>
                    <a:pt x="3613" y="13064"/>
                  </a:cubicBezTo>
                  <a:lnTo>
                    <a:pt x="11888" y="13064"/>
                  </a:lnTo>
                  <a:cubicBezTo>
                    <a:pt x="13884" y="13064"/>
                    <a:pt x="15501" y="11445"/>
                    <a:pt x="15501" y="9451"/>
                  </a:cubicBezTo>
                  <a:lnTo>
                    <a:pt x="15401" y="12"/>
                  </a:lnTo>
                  <a:cubicBezTo>
                    <a:pt x="15401" y="12"/>
                    <a:pt x="15390" y="12"/>
                    <a:pt x="15370" y="12"/>
                  </a:cubicBezTo>
                  <a:cubicBezTo>
                    <a:pt x="14646" y="12"/>
                    <a:pt x="1716" y="14"/>
                    <a:pt x="1716" y="2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1657178" y="3700207"/>
              <a:ext cx="567391" cy="76975"/>
            </a:xfrm>
            <a:custGeom>
              <a:avLst/>
              <a:gdLst/>
              <a:ahLst/>
              <a:cxnLst/>
              <a:rect l="l" t="t" r="r" b="b"/>
              <a:pathLst>
                <a:path w="15413" h="2091" extrusionOk="0">
                  <a:moveTo>
                    <a:pt x="7706" y="1"/>
                  </a:moveTo>
                  <a:cubicBezTo>
                    <a:pt x="5663" y="1"/>
                    <a:pt x="3702" y="111"/>
                    <a:pt x="2258" y="307"/>
                  </a:cubicBezTo>
                  <a:cubicBezTo>
                    <a:pt x="812" y="502"/>
                    <a:pt x="1" y="768"/>
                    <a:pt x="1" y="1045"/>
                  </a:cubicBezTo>
                  <a:cubicBezTo>
                    <a:pt x="1" y="1322"/>
                    <a:pt x="812" y="1588"/>
                    <a:pt x="2258" y="1785"/>
                  </a:cubicBezTo>
                  <a:cubicBezTo>
                    <a:pt x="3702" y="1981"/>
                    <a:pt x="5663" y="2091"/>
                    <a:pt x="7706" y="2091"/>
                  </a:cubicBezTo>
                  <a:cubicBezTo>
                    <a:pt x="9750" y="2091"/>
                    <a:pt x="11710" y="1981"/>
                    <a:pt x="13155" y="1785"/>
                  </a:cubicBezTo>
                  <a:cubicBezTo>
                    <a:pt x="14601" y="1588"/>
                    <a:pt x="15413" y="1322"/>
                    <a:pt x="15413" y="1045"/>
                  </a:cubicBezTo>
                  <a:cubicBezTo>
                    <a:pt x="15413" y="768"/>
                    <a:pt x="14601" y="502"/>
                    <a:pt x="13155" y="307"/>
                  </a:cubicBezTo>
                  <a:cubicBezTo>
                    <a:pt x="11710" y="111"/>
                    <a:pt x="9750" y="1"/>
                    <a:pt x="7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1657178" y="3700207"/>
              <a:ext cx="567391" cy="48261"/>
            </a:xfrm>
            <a:custGeom>
              <a:avLst/>
              <a:gdLst/>
              <a:ahLst/>
              <a:cxnLst/>
              <a:rect l="l" t="t" r="r" b="b"/>
              <a:pathLst>
                <a:path w="15413" h="1311" extrusionOk="0">
                  <a:moveTo>
                    <a:pt x="7706" y="1"/>
                  </a:moveTo>
                  <a:cubicBezTo>
                    <a:pt x="3450" y="1"/>
                    <a:pt x="1" y="468"/>
                    <a:pt x="1" y="1045"/>
                  </a:cubicBezTo>
                  <a:cubicBezTo>
                    <a:pt x="1" y="1138"/>
                    <a:pt x="88" y="1227"/>
                    <a:pt x="252" y="1311"/>
                  </a:cubicBezTo>
                  <a:cubicBezTo>
                    <a:pt x="1119" y="862"/>
                    <a:pt x="4127" y="532"/>
                    <a:pt x="7706" y="532"/>
                  </a:cubicBezTo>
                  <a:cubicBezTo>
                    <a:pt x="11286" y="532"/>
                    <a:pt x="14294" y="862"/>
                    <a:pt x="15161" y="1311"/>
                  </a:cubicBezTo>
                  <a:cubicBezTo>
                    <a:pt x="15325" y="1227"/>
                    <a:pt x="15413" y="1138"/>
                    <a:pt x="15413" y="1045"/>
                  </a:cubicBezTo>
                  <a:cubicBezTo>
                    <a:pt x="15413" y="468"/>
                    <a:pt x="11963" y="1"/>
                    <a:pt x="7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1653864" y="3740812"/>
              <a:ext cx="573981" cy="480955"/>
            </a:xfrm>
            <a:custGeom>
              <a:avLst/>
              <a:gdLst/>
              <a:ahLst/>
              <a:cxnLst/>
              <a:rect l="l" t="t" r="r" b="b"/>
              <a:pathLst>
                <a:path w="15592" h="13065" extrusionOk="0">
                  <a:moveTo>
                    <a:pt x="15491" y="1"/>
                  </a:moveTo>
                  <a:cubicBezTo>
                    <a:pt x="15491" y="1"/>
                    <a:pt x="15353" y="234"/>
                    <a:pt x="14860" y="349"/>
                  </a:cubicBezTo>
                  <a:lnTo>
                    <a:pt x="14860" y="7625"/>
                  </a:lnTo>
                  <a:cubicBezTo>
                    <a:pt x="14860" y="9620"/>
                    <a:pt x="13243" y="11237"/>
                    <a:pt x="11247" y="11237"/>
                  </a:cubicBezTo>
                  <a:lnTo>
                    <a:pt x="2970" y="11237"/>
                  </a:lnTo>
                  <a:cubicBezTo>
                    <a:pt x="1739" y="11237"/>
                    <a:pt x="652" y="10620"/>
                    <a:pt x="1" y="9679"/>
                  </a:cubicBezTo>
                  <a:lnTo>
                    <a:pt x="1" y="9679"/>
                  </a:lnTo>
                  <a:cubicBezTo>
                    <a:pt x="118" y="11567"/>
                    <a:pt x="1683" y="13064"/>
                    <a:pt x="3602" y="13064"/>
                  </a:cubicBezTo>
                  <a:lnTo>
                    <a:pt x="11878" y="13064"/>
                  </a:lnTo>
                  <a:cubicBezTo>
                    <a:pt x="13873" y="13064"/>
                    <a:pt x="15560" y="11539"/>
                    <a:pt x="15591" y="9440"/>
                  </a:cubicBezTo>
                  <a:lnTo>
                    <a:pt x="1549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24"/>
            <p:cNvGrpSpPr/>
            <p:nvPr/>
          </p:nvGrpSpPr>
          <p:grpSpPr>
            <a:xfrm>
              <a:off x="1385793" y="2639627"/>
              <a:ext cx="1146310" cy="1099928"/>
              <a:chOff x="1385793" y="658427"/>
              <a:chExt cx="1146310" cy="1099928"/>
            </a:xfrm>
          </p:grpSpPr>
          <p:sp>
            <p:nvSpPr>
              <p:cNvPr id="191" name="Google Shape;191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>
                <a:off x="1404641" y="1147303"/>
                <a:ext cx="437664" cy="146992"/>
              </a:xfrm>
              <a:custGeom>
                <a:avLst/>
                <a:gdLst/>
                <a:ahLst/>
                <a:cxnLst/>
                <a:rect l="l" t="t" r="r" b="b"/>
                <a:pathLst>
                  <a:path w="11889" h="3993" extrusionOk="0">
                    <a:moveTo>
                      <a:pt x="4897" y="0"/>
                    </a:moveTo>
                    <a:cubicBezTo>
                      <a:pt x="4193" y="0"/>
                      <a:pt x="3509" y="34"/>
                      <a:pt x="2931" y="93"/>
                    </a:cubicBezTo>
                    <a:cubicBezTo>
                      <a:pt x="1271" y="263"/>
                      <a:pt x="1" y="1087"/>
                      <a:pt x="1" y="1087"/>
                    </a:cubicBezTo>
                    <a:lnTo>
                      <a:pt x="4911" y="1725"/>
                    </a:lnTo>
                    <a:lnTo>
                      <a:pt x="11757" y="3976"/>
                    </a:lnTo>
                    <a:cubicBezTo>
                      <a:pt x="11757" y="3976"/>
                      <a:pt x="11771" y="3993"/>
                      <a:pt x="11788" y="3993"/>
                    </a:cubicBezTo>
                    <a:cubicBezTo>
                      <a:pt x="11829" y="3993"/>
                      <a:pt x="11889" y="3881"/>
                      <a:pt x="11779" y="3087"/>
                    </a:cubicBezTo>
                    <a:cubicBezTo>
                      <a:pt x="11627" y="1983"/>
                      <a:pt x="9886" y="865"/>
                      <a:pt x="8506" y="413"/>
                    </a:cubicBezTo>
                    <a:cubicBezTo>
                      <a:pt x="7606" y="119"/>
                      <a:pt x="6216" y="0"/>
                      <a:pt x="4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>
                <a:off x="1599602" y="960146"/>
                <a:ext cx="202910" cy="13723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728" extrusionOk="0">
                    <a:moveTo>
                      <a:pt x="1252" y="0"/>
                    </a:moveTo>
                    <a:cubicBezTo>
                      <a:pt x="456" y="0"/>
                      <a:pt x="0" y="947"/>
                      <a:pt x="0" y="947"/>
                    </a:cubicBezTo>
                    <a:lnTo>
                      <a:pt x="5511" y="3727"/>
                    </a:lnTo>
                    <a:cubicBezTo>
                      <a:pt x="5317" y="3582"/>
                      <a:pt x="3079" y="910"/>
                      <a:pt x="1892" y="196"/>
                    </a:cubicBezTo>
                    <a:cubicBezTo>
                      <a:pt x="1659" y="57"/>
                      <a:pt x="1445" y="0"/>
                      <a:pt x="1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>
                <a:off x="2023355" y="969349"/>
                <a:ext cx="508749" cy="329067"/>
              </a:xfrm>
              <a:custGeom>
                <a:avLst/>
                <a:gdLst/>
                <a:ahLst/>
                <a:cxnLst/>
                <a:rect l="l" t="t" r="r" b="b"/>
                <a:pathLst>
                  <a:path w="13820" h="8939" extrusionOk="0">
                    <a:moveTo>
                      <a:pt x="13819" y="0"/>
                    </a:moveTo>
                    <a:cubicBezTo>
                      <a:pt x="13819" y="1"/>
                      <a:pt x="4661" y="4403"/>
                      <a:pt x="4520" y="4546"/>
                    </a:cubicBezTo>
                    <a:cubicBezTo>
                      <a:pt x="4378" y="4689"/>
                      <a:pt x="442" y="7397"/>
                      <a:pt x="392" y="7480"/>
                    </a:cubicBezTo>
                    <a:cubicBezTo>
                      <a:pt x="342" y="7564"/>
                      <a:pt x="0" y="8938"/>
                      <a:pt x="0" y="8938"/>
                    </a:cubicBezTo>
                    <a:lnTo>
                      <a:pt x="543" y="8104"/>
                    </a:lnTo>
                    <a:cubicBezTo>
                      <a:pt x="543" y="8104"/>
                      <a:pt x="3670" y="6299"/>
                      <a:pt x="5691" y="4982"/>
                    </a:cubicBezTo>
                    <a:cubicBezTo>
                      <a:pt x="7711" y="3664"/>
                      <a:pt x="9450" y="3223"/>
                      <a:pt x="11129" y="2385"/>
                    </a:cubicBezTo>
                    <a:cubicBezTo>
                      <a:pt x="12809" y="1545"/>
                      <a:pt x="13819" y="1"/>
                      <a:pt x="138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>
                <a:off x="1730509" y="677423"/>
                <a:ext cx="208985" cy="530468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4410" extrusionOk="0">
                    <a:moveTo>
                      <a:pt x="15" y="1"/>
                    </a:moveTo>
                    <a:cubicBezTo>
                      <a:pt x="0" y="1"/>
                      <a:pt x="0" y="12"/>
                      <a:pt x="11" y="25"/>
                    </a:cubicBezTo>
                    <a:cubicBezTo>
                      <a:pt x="73" y="95"/>
                      <a:pt x="1030" y="2549"/>
                      <a:pt x="1358" y="4038"/>
                    </a:cubicBezTo>
                    <a:cubicBezTo>
                      <a:pt x="1685" y="5528"/>
                      <a:pt x="3951" y="11334"/>
                      <a:pt x="3951" y="11334"/>
                    </a:cubicBezTo>
                    <a:lnTo>
                      <a:pt x="5344" y="14410"/>
                    </a:lnTo>
                    <a:cubicBezTo>
                      <a:pt x="5344" y="14410"/>
                      <a:pt x="5677" y="11352"/>
                      <a:pt x="4954" y="8085"/>
                    </a:cubicBezTo>
                    <a:cubicBezTo>
                      <a:pt x="4650" y="6710"/>
                      <a:pt x="2518" y="3116"/>
                      <a:pt x="1367" y="1524"/>
                    </a:cubicBezTo>
                    <a:cubicBezTo>
                      <a:pt x="427" y="224"/>
                      <a:pt x="79" y="1"/>
                      <a:pt x="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1418373" y="1225420"/>
                <a:ext cx="439026" cy="236079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6413" extrusionOk="0">
                    <a:moveTo>
                      <a:pt x="2281" y="1"/>
                    </a:moveTo>
                    <a:cubicBezTo>
                      <a:pt x="886" y="1"/>
                      <a:pt x="1" y="437"/>
                      <a:pt x="1" y="437"/>
                    </a:cubicBezTo>
                    <a:cubicBezTo>
                      <a:pt x="11" y="434"/>
                      <a:pt x="24" y="432"/>
                      <a:pt x="41" y="432"/>
                    </a:cubicBezTo>
                    <a:cubicBezTo>
                      <a:pt x="538" y="432"/>
                      <a:pt x="3989" y="1736"/>
                      <a:pt x="6430" y="3211"/>
                    </a:cubicBezTo>
                    <a:cubicBezTo>
                      <a:pt x="8957" y="4737"/>
                      <a:pt x="11926" y="6412"/>
                      <a:pt x="11926" y="6412"/>
                    </a:cubicBezTo>
                    <a:cubicBezTo>
                      <a:pt x="11837" y="6231"/>
                      <a:pt x="11454" y="4482"/>
                      <a:pt x="10039" y="3111"/>
                    </a:cubicBezTo>
                    <a:cubicBezTo>
                      <a:pt x="8623" y="1738"/>
                      <a:pt x="6583" y="934"/>
                      <a:pt x="4155" y="260"/>
                    </a:cubicBezTo>
                    <a:cubicBezTo>
                      <a:pt x="3466" y="69"/>
                      <a:pt x="2833" y="1"/>
                      <a:pt x="22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4"/>
              <p:cNvSpPr/>
              <p:nvPr/>
            </p:nvSpPr>
            <p:spPr>
              <a:xfrm>
                <a:off x="1924218" y="830307"/>
                <a:ext cx="335840" cy="309188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8399" extrusionOk="0">
                    <a:moveTo>
                      <a:pt x="5999" y="0"/>
                    </a:moveTo>
                    <a:cubicBezTo>
                      <a:pt x="5611" y="0"/>
                      <a:pt x="5147" y="33"/>
                      <a:pt x="4614" y="128"/>
                    </a:cubicBezTo>
                    <a:cubicBezTo>
                      <a:pt x="2880" y="438"/>
                      <a:pt x="345" y="2785"/>
                      <a:pt x="173" y="4614"/>
                    </a:cubicBezTo>
                    <a:cubicBezTo>
                      <a:pt x="0" y="6444"/>
                      <a:pt x="1746" y="8374"/>
                      <a:pt x="1746" y="8374"/>
                    </a:cubicBezTo>
                    <a:cubicBezTo>
                      <a:pt x="1821" y="8390"/>
                      <a:pt x="1903" y="8398"/>
                      <a:pt x="1992" y="8398"/>
                    </a:cubicBezTo>
                    <a:cubicBezTo>
                      <a:pt x="3017" y="8398"/>
                      <a:pt x="4907" y="7335"/>
                      <a:pt x="6673" y="5582"/>
                    </a:cubicBezTo>
                    <a:cubicBezTo>
                      <a:pt x="8591" y="3676"/>
                      <a:pt x="9123" y="1080"/>
                      <a:pt x="8900" y="482"/>
                    </a:cubicBezTo>
                    <a:cubicBezTo>
                      <a:pt x="8785" y="175"/>
                      <a:pt x="8385" y="100"/>
                      <a:pt x="8021" y="100"/>
                    </a:cubicBezTo>
                    <a:cubicBezTo>
                      <a:pt x="7675" y="100"/>
                      <a:pt x="7363" y="168"/>
                      <a:pt x="7363" y="168"/>
                    </a:cubicBezTo>
                    <a:cubicBezTo>
                      <a:pt x="7363" y="168"/>
                      <a:pt x="6876" y="0"/>
                      <a:pt x="59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4"/>
              <p:cNvSpPr/>
              <p:nvPr/>
            </p:nvSpPr>
            <p:spPr>
              <a:xfrm>
                <a:off x="1893553" y="1177636"/>
                <a:ext cx="289935" cy="2126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5777" extrusionOk="0">
                    <a:moveTo>
                      <a:pt x="1184" y="0"/>
                    </a:moveTo>
                    <a:cubicBezTo>
                      <a:pt x="283" y="0"/>
                      <a:pt x="0" y="837"/>
                      <a:pt x="56" y="1299"/>
                    </a:cubicBezTo>
                    <a:cubicBezTo>
                      <a:pt x="119" y="1829"/>
                      <a:pt x="143" y="3288"/>
                      <a:pt x="633" y="4359"/>
                    </a:cubicBezTo>
                    <a:cubicBezTo>
                      <a:pt x="1123" y="5430"/>
                      <a:pt x="1463" y="5776"/>
                      <a:pt x="1463" y="5776"/>
                    </a:cubicBezTo>
                    <a:lnTo>
                      <a:pt x="1716" y="5502"/>
                    </a:lnTo>
                    <a:cubicBezTo>
                      <a:pt x="1716" y="5502"/>
                      <a:pt x="1890" y="5551"/>
                      <a:pt x="2175" y="5551"/>
                    </a:cubicBezTo>
                    <a:cubicBezTo>
                      <a:pt x="2401" y="5551"/>
                      <a:pt x="2698" y="5520"/>
                      <a:pt x="3035" y="5409"/>
                    </a:cubicBezTo>
                    <a:cubicBezTo>
                      <a:pt x="3796" y="5159"/>
                      <a:pt x="5162" y="4035"/>
                      <a:pt x="6415" y="3659"/>
                    </a:cubicBezTo>
                    <a:cubicBezTo>
                      <a:pt x="7666" y="3285"/>
                      <a:pt x="7876" y="2206"/>
                      <a:pt x="6669" y="1565"/>
                    </a:cubicBezTo>
                    <a:cubicBezTo>
                      <a:pt x="6284" y="1360"/>
                      <a:pt x="5913" y="1295"/>
                      <a:pt x="5583" y="1295"/>
                    </a:cubicBezTo>
                    <a:cubicBezTo>
                      <a:pt x="5027" y="1295"/>
                      <a:pt x="4585" y="1478"/>
                      <a:pt x="4375" y="1478"/>
                    </a:cubicBezTo>
                    <a:cubicBezTo>
                      <a:pt x="4319" y="1478"/>
                      <a:pt x="4280" y="1465"/>
                      <a:pt x="4259" y="1432"/>
                    </a:cubicBezTo>
                    <a:cubicBezTo>
                      <a:pt x="4116" y="1202"/>
                      <a:pt x="2865" y="368"/>
                      <a:pt x="1619" y="58"/>
                    </a:cubicBezTo>
                    <a:cubicBezTo>
                      <a:pt x="1460" y="18"/>
                      <a:pt x="1315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8" name="Google Shape;238;p24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9" name="Google Shape;239;p24"/>
          <p:cNvGrpSpPr/>
          <p:nvPr/>
        </p:nvGrpSpPr>
        <p:grpSpPr>
          <a:xfrm>
            <a:off x="4970181" y="3291204"/>
            <a:ext cx="4355564" cy="1852296"/>
            <a:chOff x="1699660" y="3778418"/>
            <a:chExt cx="2314696" cy="984373"/>
          </a:xfrm>
        </p:grpSpPr>
        <p:sp>
          <p:nvSpPr>
            <p:cNvPr id="240" name="Google Shape;240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917849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7749" y="1"/>
                  </a:moveTo>
                  <a:lnTo>
                    <a:pt x="1" y="7480"/>
                  </a:lnTo>
                  <a:cubicBezTo>
                    <a:pt x="1" y="7480"/>
                    <a:pt x="1726" y="10933"/>
                    <a:pt x="6904" y="11412"/>
                  </a:cubicBezTo>
                  <a:cubicBezTo>
                    <a:pt x="12083" y="11892"/>
                    <a:pt x="16431" y="12269"/>
                    <a:pt x="18900" y="13650"/>
                  </a:cubicBezTo>
                  <a:cubicBezTo>
                    <a:pt x="21549" y="15134"/>
                    <a:pt x="24699" y="20374"/>
                    <a:pt x="24699" y="20374"/>
                  </a:cubicBezTo>
                  <a:lnTo>
                    <a:pt x="25452" y="19730"/>
                  </a:lnTo>
                  <a:cubicBezTo>
                    <a:pt x="25452" y="19730"/>
                    <a:pt x="25778" y="16897"/>
                    <a:pt x="25202" y="14557"/>
                  </a:cubicBezTo>
                  <a:cubicBezTo>
                    <a:pt x="24626" y="12217"/>
                    <a:pt x="22345" y="10434"/>
                    <a:pt x="19737" y="9265"/>
                  </a:cubicBezTo>
                  <a:cubicBezTo>
                    <a:pt x="17128" y="8095"/>
                    <a:pt x="9399" y="4239"/>
                    <a:pt x="7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1724398" y="4412223"/>
              <a:ext cx="1128119" cy="323582"/>
            </a:xfrm>
            <a:custGeom>
              <a:avLst/>
              <a:gdLst/>
              <a:ahLst/>
              <a:cxnLst/>
              <a:rect l="l" t="t" r="r" b="b"/>
              <a:pathLst>
                <a:path w="30645" h="8790" extrusionOk="0">
                  <a:moveTo>
                    <a:pt x="20451" y="1"/>
                  </a:moveTo>
                  <a:cubicBezTo>
                    <a:pt x="16578" y="1"/>
                    <a:pt x="13525" y="2097"/>
                    <a:pt x="9398" y="3688"/>
                  </a:cubicBezTo>
                  <a:cubicBezTo>
                    <a:pt x="6385" y="4849"/>
                    <a:pt x="3913" y="5056"/>
                    <a:pt x="2534" y="5056"/>
                  </a:cubicBezTo>
                  <a:cubicBezTo>
                    <a:pt x="1771" y="5056"/>
                    <a:pt x="1343" y="4993"/>
                    <a:pt x="1343" y="4993"/>
                  </a:cubicBezTo>
                  <a:lnTo>
                    <a:pt x="0" y="8790"/>
                  </a:lnTo>
                  <a:cubicBezTo>
                    <a:pt x="0" y="8790"/>
                    <a:pt x="15881" y="8214"/>
                    <a:pt x="17799" y="7907"/>
                  </a:cubicBezTo>
                  <a:cubicBezTo>
                    <a:pt x="19716" y="7601"/>
                    <a:pt x="21020" y="6871"/>
                    <a:pt x="23169" y="6565"/>
                  </a:cubicBezTo>
                  <a:cubicBezTo>
                    <a:pt x="23466" y="6523"/>
                    <a:pt x="23748" y="6505"/>
                    <a:pt x="24015" y="6505"/>
                  </a:cubicBezTo>
                  <a:cubicBezTo>
                    <a:pt x="25682" y="6505"/>
                    <a:pt x="26736" y="7217"/>
                    <a:pt x="26736" y="7217"/>
                  </a:cubicBezTo>
                  <a:lnTo>
                    <a:pt x="27389" y="7178"/>
                  </a:lnTo>
                  <a:cubicBezTo>
                    <a:pt x="27389" y="7178"/>
                    <a:pt x="28233" y="6795"/>
                    <a:pt x="28731" y="6297"/>
                  </a:cubicBezTo>
                  <a:cubicBezTo>
                    <a:pt x="29230" y="5797"/>
                    <a:pt x="30644" y="4600"/>
                    <a:pt x="30644" y="4600"/>
                  </a:cubicBezTo>
                  <a:cubicBezTo>
                    <a:pt x="30644" y="4600"/>
                    <a:pt x="26736" y="811"/>
                    <a:pt x="22056" y="120"/>
                  </a:cubicBezTo>
                  <a:cubicBezTo>
                    <a:pt x="21503" y="39"/>
                    <a:pt x="20970" y="1"/>
                    <a:pt x="204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2293303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11924" y="1201"/>
                  </a:moveTo>
                  <a:cubicBezTo>
                    <a:pt x="11933" y="1208"/>
                    <a:pt x="11941" y="1214"/>
                    <a:pt x="11950" y="1221"/>
                  </a:cubicBezTo>
                  <a:cubicBezTo>
                    <a:pt x="11950" y="1221"/>
                    <a:pt x="11956" y="1217"/>
                    <a:pt x="11924" y="1201"/>
                  </a:cubicBezTo>
                  <a:close/>
                  <a:moveTo>
                    <a:pt x="8432" y="0"/>
                  </a:moveTo>
                  <a:cubicBezTo>
                    <a:pt x="7761" y="0"/>
                    <a:pt x="7063" y="110"/>
                    <a:pt x="6342" y="329"/>
                  </a:cubicBezTo>
                  <a:cubicBezTo>
                    <a:pt x="4238" y="966"/>
                    <a:pt x="924" y="2273"/>
                    <a:pt x="924" y="2273"/>
                  </a:cubicBezTo>
                  <a:cubicBezTo>
                    <a:pt x="924" y="2273"/>
                    <a:pt x="1" y="2624"/>
                    <a:pt x="28" y="2624"/>
                  </a:cubicBezTo>
                  <a:cubicBezTo>
                    <a:pt x="28" y="2624"/>
                    <a:pt x="30" y="2623"/>
                    <a:pt x="32" y="2623"/>
                  </a:cubicBezTo>
                  <a:cubicBezTo>
                    <a:pt x="117" y="2603"/>
                    <a:pt x="1742" y="2167"/>
                    <a:pt x="2518" y="1890"/>
                  </a:cubicBezTo>
                  <a:cubicBezTo>
                    <a:pt x="3294" y="1614"/>
                    <a:pt x="6979" y="573"/>
                    <a:pt x="7585" y="573"/>
                  </a:cubicBezTo>
                  <a:cubicBezTo>
                    <a:pt x="7915" y="573"/>
                    <a:pt x="8210" y="497"/>
                    <a:pt x="8681" y="497"/>
                  </a:cubicBezTo>
                  <a:cubicBezTo>
                    <a:pt x="9073" y="497"/>
                    <a:pt x="9588" y="550"/>
                    <a:pt x="10346" y="743"/>
                  </a:cubicBezTo>
                  <a:cubicBezTo>
                    <a:pt x="11536" y="1046"/>
                    <a:pt x="11845" y="1160"/>
                    <a:pt x="11924" y="1201"/>
                  </a:cubicBezTo>
                  <a:lnTo>
                    <a:pt x="11924" y="1201"/>
                  </a:lnTo>
                  <a:cubicBezTo>
                    <a:pt x="10883" y="398"/>
                    <a:pt x="9707" y="0"/>
                    <a:pt x="843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1803472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17599" y="1"/>
                  </a:moveTo>
                  <a:cubicBezTo>
                    <a:pt x="17143" y="1"/>
                    <a:pt x="16453" y="33"/>
                    <a:pt x="15425" y="145"/>
                  </a:cubicBezTo>
                  <a:cubicBezTo>
                    <a:pt x="12940" y="417"/>
                    <a:pt x="9704" y="2425"/>
                    <a:pt x="6804" y="3316"/>
                  </a:cubicBezTo>
                  <a:cubicBezTo>
                    <a:pt x="3905" y="4209"/>
                    <a:pt x="1" y="4289"/>
                    <a:pt x="1" y="4289"/>
                  </a:cubicBezTo>
                  <a:cubicBezTo>
                    <a:pt x="1" y="4289"/>
                    <a:pt x="1209" y="4409"/>
                    <a:pt x="2342" y="4409"/>
                  </a:cubicBezTo>
                  <a:cubicBezTo>
                    <a:pt x="2510" y="4409"/>
                    <a:pt x="2677" y="4407"/>
                    <a:pt x="2838" y="4401"/>
                  </a:cubicBezTo>
                  <a:cubicBezTo>
                    <a:pt x="4080" y="4352"/>
                    <a:pt x="5992" y="4018"/>
                    <a:pt x="7394" y="3523"/>
                  </a:cubicBezTo>
                  <a:cubicBezTo>
                    <a:pt x="8797" y="3029"/>
                    <a:pt x="8844" y="3205"/>
                    <a:pt x="10023" y="2695"/>
                  </a:cubicBezTo>
                  <a:cubicBezTo>
                    <a:pt x="11203" y="2185"/>
                    <a:pt x="14056" y="672"/>
                    <a:pt x="15043" y="481"/>
                  </a:cubicBezTo>
                  <a:cubicBezTo>
                    <a:pt x="16031" y="289"/>
                    <a:pt x="18421" y="67"/>
                    <a:pt x="18421" y="67"/>
                  </a:cubicBezTo>
                  <a:cubicBezTo>
                    <a:pt x="18421" y="67"/>
                    <a:pt x="18246" y="1"/>
                    <a:pt x="17599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2842477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18030" y="1"/>
                  </a:moveTo>
                  <a:cubicBezTo>
                    <a:pt x="16380" y="4239"/>
                    <a:pt x="8652" y="8095"/>
                    <a:pt x="6043" y="9265"/>
                  </a:cubicBezTo>
                  <a:cubicBezTo>
                    <a:pt x="3435" y="10434"/>
                    <a:pt x="1152" y="12217"/>
                    <a:pt x="576" y="14557"/>
                  </a:cubicBezTo>
                  <a:cubicBezTo>
                    <a:pt x="1" y="16897"/>
                    <a:pt x="326" y="19730"/>
                    <a:pt x="326" y="19730"/>
                  </a:cubicBezTo>
                  <a:lnTo>
                    <a:pt x="1079" y="20374"/>
                  </a:lnTo>
                  <a:cubicBezTo>
                    <a:pt x="1079" y="20374"/>
                    <a:pt x="4229" y="15134"/>
                    <a:pt x="6880" y="13650"/>
                  </a:cubicBezTo>
                  <a:cubicBezTo>
                    <a:pt x="9347" y="12269"/>
                    <a:pt x="13696" y="11892"/>
                    <a:pt x="18874" y="11412"/>
                  </a:cubicBezTo>
                  <a:cubicBezTo>
                    <a:pt x="24052" y="10933"/>
                    <a:pt x="25778" y="7480"/>
                    <a:pt x="25778" y="7480"/>
                  </a:cubicBezTo>
                  <a:lnTo>
                    <a:pt x="18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2852491" y="4412223"/>
              <a:ext cx="1132426" cy="323582"/>
            </a:xfrm>
            <a:custGeom>
              <a:avLst/>
              <a:gdLst/>
              <a:ahLst/>
              <a:cxnLst/>
              <a:rect l="l" t="t" r="r" b="b"/>
              <a:pathLst>
                <a:path w="30762" h="8790" extrusionOk="0">
                  <a:moveTo>
                    <a:pt x="10311" y="1"/>
                  </a:moveTo>
                  <a:cubicBezTo>
                    <a:pt x="9792" y="1"/>
                    <a:pt x="9258" y="39"/>
                    <a:pt x="8705" y="120"/>
                  </a:cubicBezTo>
                  <a:cubicBezTo>
                    <a:pt x="4026" y="811"/>
                    <a:pt x="0" y="4600"/>
                    <a:pt x="0" y="4600"/>
                  </a:cubicBezTo>
                  <a:cubicBezTo>
                    <a:pt x="0" y="4600"/>
                    <a:pt x="1531" y="5797"/>
                    <a:pt x="2030" y="6297"/>
                  </a:cubicBezTo>
                  <a:cubicBezTo>
                    <a:pt x="2529" y="6795"/>
                    <a:pt x="3373" y="7178"/>
                    <a:pt x="3373" y="7178"/>
                  </a:cubicBezTo>
                  <a:lnTo>
                    <a:pt x="4026" y="7217"/>
                  </a:lnTo>
                  <a:cubicBezTo>
                    <a:pt x="4026" y="7217"/>
                    <a:pt x="5079" y="6505"/>
                    <a:pt x="6746" y="6505"/>
                  </a:cubicBezTo>
                  <a:cubicBezTo>
                    <a:pt x="7013" y="6505"/>
                    <a:pt x="7296" y="6523"/>
                    <a:pt x="7593" y="6565"/>
                  </a:cubicBezTo>
                  <a:cubicBezTo>
                    <a:pt x="9741" y="6871"/>
                    <a:pt x="11045" y="7601"/>
                    <a:pt x="12962" y="7907"/>
                  </a:cubicBezTo>
                  <a:cubicBezTo>
                    <a:pt x="14881" y="8214"/>
                    <a:pt x="30761" y="8790"/>
                    <a:pt x="30761" y="8790"/>
                  </a:cubicBezTo>
                  <a:lnTo>
                    <a:pt x="29419" y="4993"/>
                  </a:lnTo>
                  <a:cubicBezTo>
                    <a:pt x="29419" y="4993"/>
                    <a:pt x="28990" y="5056"/>
                    <a:pt x="28228" y="5056"/>
                  </a:cubicBezTo>
                  <a:cubicBezTo>
                    <a:pt x="26849" y="5056"/>
                    <a:pt x="24376" y="4849"/>
                    <a:pt x="21363" y="3688"/>
                  </a:cubicBezTo>
                  <a:cubicBezTo>
                    <a:pt x="17236" y="2097"/>
                    <a:pt x="14184" y="1"/>
                    <a:pt x="10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2975850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33" y="1201"/>
                  </a:moveTo>
                  <a:lnTo>
                    <a:pt x="33" y="1201"/>
                  </a:lnTo>
                  <a:cubicBezTo>
                    <a:pt x="1" y="1217"/>
                    <a:pt x="6" y="1221"/>
                    <a:pt x="6" y="1221"/>
                  </a:cubicBezTo>
                  <a:cubicBezTo>
                    <a:pt x="15" y="1214"/>
                    <a:pt x="24" y="1208"/>
                    <a:pt x="33" y="1201"/>
                  </a:cubicBezTo>
                  <a:close/>
                  <a:moveTo>
                    <a:pt x="3525" y="0"/>
                  </a:moveTo>
                  <a:cubicBezTo>
                    <a:pt x="2250" y="0"/>
                    <a:pt x="1074" y="398"/>
                    <a:pt x="33" y="1201"/>
                  </a:cubicBezTo>
                  <a:lnTo>
                    <a:pt x="33" y="1201"/>
                  </a:lnTo>
                  <a:cubicBezTo>
                    <a:pt x="112" y="1160"/>
                    <a:pt x="421" y="1046"/>
                    <a:pt x="1610" y="743"/>
                  </a:cubicBezTo>
                  <a:cubicBezTo>
                    <a:pt x="2369" y="550"/>
                    <a:pt x="2883" y="497"/>
                    <a:pt x="3276" y="497"/>
                  </a:cubicBezTo>
                  <a:cubicBezTo>
                    <a:pt x="3747" y="497"/>
                    <a:pt x="4042" y="573"/>
                    <a:pt x="4372" y="573"/>
                  </a:cubicBezTo>
                  <a:cubicBezTo>
                    <a:pt x="4977" y="573"/>
                    <a:pt x="8664" y="1614"/>
                    <a:pt x="9440" y="1890"/>
                  </a:cubicBezTo>
                  <a:cubicBezTo>
                    <a:pt x="10214" y="2167"/>
                    <a:pt x="11840" y="2603"/>
                    <a:pt x="11925" y="2623"/>
                  </a:cubicBezTo>
                  <a:cubicBezTo>
                    <a:pt x="11928" y="2623"/>
                    <a:pt x="11929" y="2624"/>
                    <a:pt x="11930" y="2624"/>
                  </a:cubicBezTo>
                  <a:cubicBezTo>
                    <a:pt x="11956" y="2624"/>
                    <a:pt x="11033" y="2273"/>
                    <a:pt x="11033" y="2273"/>
                  </a:cubicBezTo>
                  <a:cubicBezTo>
                    <a:pt x="11033" y="2273"/>
                    <a:pt x="7719" y="966"/>
                    <a:pt x="5614" y="329"/>
                  </a:cubicBezTo>
                  <a:cubicBezTo>
                    <a:pt x="4894" y="110"/>
                    <a:pt x="4196" y="0"/>
                    <a:pt x="3525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3227687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822" y="1"/>
                  </a:moveTo>
                  <a:cubicBezTo>
                    <a:pt x="176" y="1"/>
                    <a:pt x="0" y="67"/>
                    <a:pt x="0" y="67"/>
                  </a:cubicBezTo>
                  <a:cubicBezTo>
                    <a:pt x="0" y="67"/>
                    <a:pt x="2392" y="289"/>
                    <a:pt x="3379" y="481"/>
                  </a:cubicBezTo>
                  <a:cubicBezTo>
                    <a:pt x="4367" y="672"/>
                    <a:pt x="7219" y="2185"/>
                    <a:pt x="8399" y="2695"/>
                  </a:cubicBezTo>
                  <a:cubicBezTo>
                    <a:pt x="9577" y="3205"/>
                    <a:pt x="9626" y="3029"/>
                    <a:pt x="11027" y="3523"/>
                  </a:cubicBezTo>
                  <a:cubicBezTo>
                    <a:pt x="12430" y="4018"/>
                    <a:pt x="14341" y="4352"/>
                    <a:pt x="15584" y="4401"/>
                  </a:cubicBezTo>
                  <a:cubicBezTo>
                    <a:pt x="15745" y="4407"/>
                    <a:pt x="15912" y="4409"/>
                    <a:pt x="16080" y="4409"/>
                  </a:cubicBezTo>
                  <a:cubicBezTo>
                    <a:pt x="17214" y="4409"/>
                    <a:pt x="18421" y="4289"/>
                    <a:pt x="18421" y="4289"/>
                  </a:cubicBezTo>
                  <a:cubicBezTo>
                    <a:pt x="18421" y="4289"/>
                    <a:pt x="14517" y="4209"/>
                    <a:pt x="11617" y="3316"/>
                  </a:cubicBezTo>
                  <a:cubicBezTo>
                    <a:pt x="8717" y="2425"/>
                    <a:pt x="5482" y="417"/>
                    <a:pt x="2996" y="145"/>
                  </a:cubicBezTo>
                  <a:cubicBezTo>
                    <a:pt x="1968" y="33"/>
                    <a:pt x="1278" y="1"/>
                    <a:pt x="822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2706969" y="4580900"/>
              <a:ext cx="292586" cy="111174"/>
            </a:xfrm>
            <a:custGeom>
              <a:avLst/>
              <a:gdLst/>
              <a:ahLst/>
              <a:cxnLst/>
              <a:rect l="l" t="t" r="r" b="b"/>
              <a:pathLst>
                <a:path w="7948" h="3020" extrusionOk="0">
                  <a:moveTo>
                    <a:pt x="4016" y="1"/>
                  </a:moveTo>
                  <a:cubicBezTo>
                    <a:pt x="3632" y="1"/>
                    <a:pt x="2967" y="608"/>
                    <a:pt x="2520" y="966"/>
                  </a:cubicBezTo>
                  <a:cubicBezTo>
                    <a:pt x="2072" y="1325"/>
                    <a:pt x="1049" y="2591"/>
                    <a:pt x="1" y="2731"/>
                  </a:cubicBezTo>
                  <a:lnTo>
                    <a:pt x="736" y="3019"/>
                  </a:lnTo>
                  <a:cubicBezTo>
                    <a:pt x="736" y="3019"/>
                    <a:pt x="1235" y="2961"/>
                    <a:pt x="2270" y="2002"/>
                  </a:cubicBezTo>
                  <a:cubicBezTo>
                    <a:pt x="3306" y="1043"/>
                    <a:pt x="3593" y="641"/>
                    <a:pt x="4035" y="602"/>
                  </a:cubicBezTo>
                  <a:cubicBezTo>
                    <a:pt x="4038" y="602"/>
                    <a:pt x="4041" y="602"/>
                    <a:pt x="4045" y="602"/>
                  </a:cubicBezTo>
                  <a:cubicBezTo>
                    <a:pt x="4502" y="602"/>
                    <a:pt x="6454" y="3000"/>
                    <a:pt x="7675" y="3000"/>
                  </a:cubicBezTo>
                  <a:cubicBezTo>
                    <a:pt x="7689" y="3000"/>
                    <a:pt x="7703" y="3000"/>
                    <a:pt x="7717" y="2999"/>
                  </a:cubicBezTo>
                  <a:lnTo>
                    <a:pt x="7947" y="2846"/>
                  </a:lnTo>
                  <a:cubicBezTo>
                    <a:pt x="7947" y="2846"/>
                    <a:pt x="6317" y="1542"/>
                    <a:pt x="5532" y="851"/>
                  </a:cubicBezTo>
                  <a:cubicBezTo>
                    <a:pt x="4745" y="161"/>
                    <a:pt x="4399" y="1"/>
                    <a:pt x="4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1699660" y="4676466"/>
              <a:ext cx="2314696" cy="86325"/>
            </a:xfrm>
            <a:custGeom>
              <a:avLst/>
              <a:gdLst/>
              <a:ahLst/>
              <a:cxnLst/>
              <a:rect l="l" t="t" r="r" b="b"/>
              <a:pathLst>
                <a:path w="62878" h="2345" extrusionOk="0">
                  <a:moveTo>
                    <a:pt x="28061" y="0"/>
                  </a:moveTo>
                  <a:lnTo>
                    <a:pt x="71" y="1324"/>
                  </a:lnTo>
                  <a:lnTo>
                    <a:pt x="1" y="2333"/>
                  </a:lnTo>
                  <a:lnTo>
                    <a:pt x="27485" y="1112"/>
                  </a:lnTo>
                  <a:cubicBezTo>
                    <a:pt x="27485" y="1112"/>
                    <a:pt x="29237" y="2344"/>
                    <a:pt x="31239" y="2344"/>
                  </a:cubicBezTo>
                  <a:cubicBezTo>
                    <a:pt x="31306" y="2344"/>
                    <a:pt x="31372" y="2343"/>
                    <a:pt x="31439" y="2340"/>
                  </a:cubicBezTo>
                  <a:cubicBezTo>
                    <a:pt x="31506" y="2343"/>
                    <a:pt x="31572" y="2344"/>
                    <a:pt x="31639" y="2344"/>
                  </a:cubicBezTo>
                  <a:cubicBezTo>
                    <a:pt x="33640" y="2344"/>
                    <a:pt x="35392" y="1112"/>
                    <a:pt x="35392" y="1112"/>
                  </a:cubicBezTo>
                  <a:lnTo>
                    <a:pt x="62877" y="2333"/>
                  </a:lnTo>
                  <a:lnTo>
                    <a:pt x="62877" y="2333"/>
                  </a:lnTo>
                  <a:lnTo>
                    <a:pt x="62806" y="1324"/>
                  </a:lnTo>
                  <a:lnTo>
                    <a:pt x="34816" y="0"/>
                  </a:lnTo>
                  <a:cubicBezTo>
                    <a:pt x="33807" y="1070"/>
                    <a:pt x="32252" y="1178"/>
                    <a:pt x="31662" y="1178"/>
                  </a:cubicBezTo>
                  <a:cubicBezTo>
                    <a:pt x="31565" y="1178"/>
                    <a:pt x="31494" y="1175"/>
                    <a:pt x="31456" y="1173"/>
                  </a:cubicBezTo>
                  <a:lnTo>
                    <a:pt x="31456" y="1170"/>
                  </a:lnTo>
                  <a:cubicBezTo>
                    <a:pt x="31456" y="1170"/>
                    <a:pt x="31446" y="1172"/>
                    <a:pt x="31439" y="1172"/>
                  </a:cubicBezTo>
                  <a:cubicBezTo>
                    <a:pt x="31430" y="1172"/>
                    <a:pt x="31422" y="1170"/>
                    <a:pt x="31422" y="1170"/>
                  </a:cubicBezTo>
                  <a:lnTo>
                    <a:pt x="31422" y="1173"/>
                  </a:lnTo>
                  <a:cubicBezTo>
                    <a:pt x="31384" y="1175"/>
                    <a:pt x="31313" y="1178"/>
                    <a:pt x="31215" y="1178"/>
                  </a:cubicBezTo>
                  <a:cubicBezTo>
                    <a:pt x="30625" y="1178"/>
                    <a:pt x="29069" y="1070"/>
                    <a:pt x="28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2493713" y="4487579"/>
              <a:ext cx="88939" cy="179350"/>
            </a:xfrm>
            <a:custGeom>
              <a:avLst/>
              <a:gdLst/>
              <a:ahLst/>
              <a:cxnLst/>
              <a:rect l="l" t="t" r="r" b="b"/>
              <a:pathLst>
                <a:path w="2416" h="4872" extrusionOk="0">
                  <a:moveTo>
                    <a:pt x="575" y="1"/>
                  </a:moveTo>
                  <a:cubicBezTo>
                    <a:pt x="380" y="1"/>
                    <a:pt x="186" y="13"/>
                    <a:pt x="1" y="43"/>
                  </a:cubicBezTo>
                  <a:lnTo>
                    <a:pt x="125" y="4871"/>
                  </a:lnTo>
                  <a:lnTo>
                    <a:pt x="1418" y="3470"/>
                  </a:lnTo>
                  <a:lnTo>
                    <a:pt x="2352" y="4747"/>
                  </a:lnTo>
                  <a:lnTo>
                    <a:pt x="2415" y="276"/>
                  </a:lnTo>
                  <a:cubicBezTo>
                    <a:pt x="2415" y="276"/>
                    <a:pt x="1492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4"/>
          <p:cNvGrpSpPr/>
          <p:nvPr/>
        </p:nvGrpSpPr>
        <p:grpSpPr>
          <a:xfrm>
            <a:off x="7890099" y="3751812"/>
            <a:ext cx="832949" cy="1367445"/>
            <a:chOff x="3170406" y="1633711"/>
            <a:chExt cx="373352" cy="612929"/>
          </a:xfrm>
        </p:grpSpPr>
        <p:sp>
          <p:nvSpPr>
            <p:cNvPr id="256" name="Google Shape;256;p24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87980" y="1023020"/>
            <a:ext cx="7571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vài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khác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khai</a:t>
            </a:r>
            <a:r>
              <a:rPr lang="en-US" sz="2000" dirty="0"/>
              <a:t> </a:t>
            </a:r>
            <a:r>
              <a:rPr lang="en-US" sz="2000" dirty="0" err="1"/>
              <a:t>thác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quá</a:t>
            </a:r>
            <a:r>
              <a:rPr lang="en-US" sz="2000" dirty="0"/>
              <a:t> </a:t>
            </a:r>
            <a:r>
              <a:rPr lang="en-US" sz="2000" dirty="0" err="1"/>
              <a:t>trình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.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3560" y="3076850"/>
            <a:ext cx="1021206" cy="702487"/>
            <a:chOff x="687980" y="3150592"/>
            <a:chExt cx="1021206" cy="70248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Oval Callout 14"/>
            <p:cNvSpPr/>
            <p:nvPr/>
          </p:nvSpPr>
          <p:spPr>
            <a:xfrm>
              <a:off x="687980" y="3150592"/>
              <a:ext cx="1021206" cy="702487"/>
            </a:xfrm>
            <a:prstGeom prst="wedgeEllipseCallout">
              <a:avLst>
                <a:gd name="adj1" fmla="val 39336"/>
                <a:gd name="adj2" fmla="val 551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4173" y="3198413"/>
              <a:ext cx="965771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b="1" dirty="0" smtClean="0">
                  <a:solidFill>
                    <a:schemeClr val="tx1"/>
                  </a:solidFill>
                </a:rPr>
                <a:t>Gợi ý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740538" y="3148070"/>
            <a:ext cx="4447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Dựa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,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chất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tả</a:t>
            </a:r>
            <a:r>
              <a:rPr lang="en-US" sz="2000" dirty="0"/>
              <a:t> </a:t>
            </a:r>
            <a:r>
              <a:rPr lang="en-US" sz="2000" dirty="0" err="1"/>
              <a:t>tác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từng</a:t>
            </a:r>
            <a:r>
              <a:rPr lang="en-US" sz="2000" dirty="0"/>
              <a:t> </a:t>
            </a:r>
            <a:r>
              <a:rPr lang="en-US" sz="2000" dirty="0" err="1"/>
              <a:t>bộ</a:t>
            </a:r>
            <a:r>
              <a:rPr lang="en-US" sz="2000" dirty="0"/>
              <a:t> </a:t>
            </a:r>
            <a:r>
              <a:rPr lang="en-US" sz="2000" dirty="0" err="1"/>
              <a:t>phận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 smtClean="0"/>
              <a:t>phẩm</a:t>
            </a:r>
            <a:r>
              <a:rPr lang="vi-VN" sz="2000" dirty="0" smtClean="0"/>
              <a:t>.</a:t>
            </a:r>
            <a:endParaRPr lang="en-US" sz="20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5"/>
          <p:cNvGrpSpPr/>
          <p:nvPr/>
        </p:nvGrpSpPr>
        <p:grpSpPr>
          <a:xfrm>
            <a:off x="8126548" y="1364400"/>
            <a:ext cx="880564" cy="3538697"/>
            <a:chOff x="2645345" y="2728785"/>
            <a:chExt cx="352776" cy="1418827"/>
          </a:xfrm>
        </p:grpSpPr>
        <p:sp>
          <p:nvSpPr>
            <p:cNvPr id="271" name="Google Shape;271;p25"/>
            <p:cNvSpPr/>
            <p:nvPr/>
          </p:nvSpPr>
          <p:spPr>
            <a:xfrm>
              <a:off x="2645345" y="2728785"/>
              <a:ext cx="352774" cy="1418827"/>
            </a:xfrm>
            <a:custGeom>
              <a:avLst/>
              <a:gdLst/>
              <a:ahLst/>
              <a:cxnLst/>
              <a:rect l="l" t="t" r="r" b="b"/>
              <a:pathLst>
                <a:path w="9583" h="38542" extrusionOk="0">
                  <a:moveTo>
                    <a:pt x="50" y="1"/>
                  </a:moveTo>
                  <a:cubicBezTo>
                    <a:pt x="23" y="1"/>
                    <a:pt x="0" y="22"/>
                    <a:pt x="0" y="49"/>
                  </a:cubicBezTo>
                  <a:lnTo>
                    <a:pt x="0" y="38493"/>
                  </a:lnTo>
                  <a:cubicBezTo>
                    <a:pt x="0" y="38520"/>
                    <a:pt x="23" y="38541"/>
                    <a:pt x="50" y="38541"/>
                  </a:cubicBezTo>
                  <a:lnTo>
                    <a:pt x="9534" y="38541"/>
                  </a:lnTo>
                  <a:cubicBezTo>
                    <a:pt x="9561" y="38541"/>
                    <a:pt x="9583" y="38520"/>
                    <a:pt x="9583" y="38493"/>
                  </a:cubicBezTo>
                  <a:lnTo>
                    <a:pt x="9583" y="49"/>
                  </a:lnTo>
                  <a:cubicBezTo>
                    <a:pt x="9583" y="22"/>
                    <a:pt x="9561" y="1"/>
                    <a:pt x="9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678034" y="2728785"/>
              <a:ext cx="65195" cy="1418827"/>
            </a:xfrm>
            <a:custGeom>
              <a:avLst/>
              <a:gdLst/>
              <a:ahLst/>
              <a:cxnLst/>
              <a:rect l="l" t="t" r="r" b="b"/>
              <a:pathLst>
                <a:path w="1771" h="38542" extrusionOk="0">
                  <a:moveTo>
                    <a:pt x="1" y="1"/>
                  </a:moveTo>
                  <a:lnTo>
                    <a:pt x="1" y="38541"/>
                  </a:lnTo>
                  <a:lnTo>
                    <a:pt x="1771" y="3854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45345" y="3614336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1"/>
                  </a:moveTo>
                  <a:lnTo>
                    <a:pt x="0" y="1188"/>
                  </a:lnTo>
                  <a:lnTo>
                    <a:pt x="9583" y="1188"/>
                  </a:lnTo>
                  <a:lnTo>
                    <a:pt x="9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645345" y="2743145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645345" y="3526169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687606" y="3042508"/>
              <a:ext cx="268290" cy="200444"/>
            </a:xfrm>
            <a:custGeom>
              <a:avLst/>
              <a:gdLst/>
              <a:ahLst/>
              <a:cxnLst/>
              <a:rect l="l" t="t" r="r" b="b"/>
              <a:pathLst>
                <a:path w="7288" h="5445" extrusionOk="0">
                  <a:moveTo>
                    <a:pt x="1" y="1"/>
                  </a:moveTo>
                  <a:lnTo>
                    <a:pt x="1" y="5445"/>
                  </a:lnTo>
                  <a:lnTo>
                    <a:pt x="7288" y="5445"/>
                  </a:lnTo>
                  <a:lnTo>
                    <a:pt x="72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836182" y="2728785"/>
              <a:ext cx="161938" cy="1418827"/>
            </a:xfrm>
            <a:custGeom>
              <a:avLst/>
              <a:gdLst/>
              <a:ahLst/>
              <a:cxnLst/>
              <a:rect l="l" t="t" r="r" b="b"/>
              <a:pathLst>
                <a:path w="4399" h="38542" extrusionOk="0">
                  <a:moveTo>
                    <a:pt x="10" y="1"/>
                  </a:moveTo>
                  <a:lnTo>
                    <a:pt x="0" y="38541"/>
                  </a:lnTo>
                  <a:lnTo>
                    <a:pt x="3853" y="38541"/>
                  </a:lnTo>
                  <a:cubicBezTo>
                    <a:pt x="4154" y="38541"/>
                    <a:pt x="4399" y="38346"/>
                    <a:pt x="4399" y="38104"/>
                  </a:cubicBezTo>
                  <a:lnTo>
                    <a:pt x="4399" y="438"/>
                  </a:lnTo>
                  <a:cubicBezTo>
                    <a:pt x="4399" y="196"/>
                    <a:pt x="4154" y="1"/>
                    <a:pt x="3853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7435311" y="2216131"/>
            <a:ext cx="841126" cy="1379703"/>
            <a:chOff x="3170406" y="1633711"/>
            <a:chExt cx="373352" cy="612929"/>
          </a:xfrm>
        </p:grpSpPr>
        <p:sp>
          <p:nvSpPr>
            <p:cNvPr id="279" name="Google Shape;279;p25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25"/>
          <p:cNvGrpSpPr/>
          <p:nvPr/>
        </p:nvGrpSpPr>
        <p:grpSpPr>
          <a:xfrm rot="5400000">
            <a:off x="6564813" y="3107619"/>
            <a:ext cx="735659" cy="2855050"/>
            <a:chOff x="2354597" y="2930670"/>
            <a:chExt cx="294723" cy="1144722"/>
          </a:xfrm>
        </p:grpSpPr>
        <p:sp>
          <p:nvSpPr>
            <p:cNvPr id="288" name="Google Shape;288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25"/>
          <p:cNvGrpSpPr/>
          <p:nvPr/>
        </p:nvGrpSpPr>
        <p:grpSpPr>
          <a:xfrm rot="-5400000" flipH="1">
            <a:off x="6854978" y="2738576"/>
            <a:ext cx="571498" cy="2286009"/>
            <a:chOff x="2354597" y="2930670"/>
            <a:chExt cx="294723" cy="1144722"/>
          </a:xfrm>
        </p:grpSpPr>
        <p:sp>
          <p:nvSpPr>
            <p:cNvPr id="296" name="Google Shape;296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238;p24"/>
          <p:cNvSpPr txBox="1">
            <a:spLocks noGrp="1"/>
          </p:cNvSpPr>
          <p:nvPr>
            <p:ph type="title" idx="4294967295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362" y="1389819"/>
            <a:ext cx="2938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Ôn tập kiến thức đã 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892361" y="2331503"/>
            <a:ext cx="301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Hoàn thành bài tập phần Vận 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92361" y="3687984"/>
            <a:ext cx="301033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Chuẩn bị bài sau </a:t>
            </a:r>
            <a:r>
              <a:rPr lang="vi-VN" sz="2000" b="1" dirty="0" smtClean="0"/>
              <a:t>- Bài 5: Gia công cơ khí</a:t>
            </a:r>
            <a:endParaRPr lang="en-US" sz="2000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876344" y="1685336"/>
            <a:ext cx="4445666" cy="772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3" idx="3"/>
          </p:cNvCxnSpPr>
          <p:nvPr/>
        </p:nvCxnSpPr>
        <p:spPr>
          <a:xfrm>
            <a:off x="3902691" y="2839335"/>
            <a:ext cx="3595237" cy="3644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4" idx="3"/>
          </p:cNvCxnSpPr>
          <p:nvPr/>
        </p:nvCxnSpPr>
        <p:spPr>
          <a:xfrm flipV="1">
            <a:off x="3902691" y="4167191"/>
            <a:ext cx="1661646" cy="123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"/>
          <p:cNvSpPr txBox="1">
            <a:spLocks noGrp="1"/>
          </p:cNvSpPr>
          <p:nvPr>
            <p:ph type="title"/>
          </p:nvPr>
        </p:nvSpPr>
        <p:spPr>
          <a:xfrm>
            <a:off x="1142890" y="1638498"/>
            <a:ext cx="6751572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5" name="Google Shape;545;p30"/>
          <p:cNvGrpSpPr/>
          <p:nvPr/>
        </p:nvGrpSpPr>
        <p:grpSpPr>
          <a:xfrm>
            <a:off x="5652511" y="4454524"/>
            <a:ext cx="2273948" cy="587899"/>
            <a:chOff x="6376584" y="2589889"/>
            <a:chExt cx="893918" cy="231111"/>
          </a:xfrm>
        </p:grpSpPr>
        <p:sp>
          <p:nvSpPr>
            <p:cNvPr id="546" name="Google Shape;546;p30"/>
            <p:cNvSpPr/>
            <p:nvPr/>
          </p:nvSpPr>
          <p:spPr>
            <a:xfrm>
              <a:off x="6376584" y="2589889"/>
              <a:ext cx="893918" cy="231109"/>
            </a:xfrm>
            <a:custGeom>
              <a:avLst/>
              <a:gdLst/>
              <a:ahLst/>
              <a:cxnLst/>
              <a:rect l="l" t="t" r="r" b="b"/>
              <a:pathLst>
                <a:path w="24283" h="6278" extrusionOk="0">
                  <a:moveTo>
                    <a:pt x="36" y="0"/>
                  </a:moveTo>
                  <a:cubicBezTo>
                    <a:pt x="16" y="0"/>
                    <a:pt x="1" y="16"/>
                    <a:pt x="1" y="36"/>
                  </a:cubicBezTo>
                  <a:lnTo>
                    <a:pt x="1" y="6241"/>
                  </a:lnTo>
                  <a:cubicBezTo>
                    <a:pt x="1" y="6261"/>
                    <a:pt x="16" y="6277"/>
                    <a:pt x="36" y="6277"/>
                  </a:cubicBezTo>
                  <a:lnTo>
                    <a:pt x="24246" y="6277"/>
                  </a:lnTo>
                  <a:cubicBezTo>
                    <a:pt x="24266" y="6277"/>
                    <a:pt x="24282" y="6261"/>
                    <a:pt x="24282" y="6241"/>
                  </a:cubicBezTo>
                  <a:lnTo>
                    <a:pt x="24282" y="36"/>
                  </a:lnTo>
                  <a:cubicBezTo>
                    <a:pt x="24282" y="16"/>
                    <a:pt x="24266" y="0"/>
                    <a:pt x="24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721797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7114056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7223721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706840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7074150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7119798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555384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6451461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6561127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6405813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6411556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6457204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7" y="6277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6376584" y="2616026"/>
              <a:ext cx="893918" cy="25069"/>
            </a:xfrm>
            <a:custGeom>
              <a:avLst/>
              <a:gdLst/>
              <a:ahLst/>
              <a:cxnLst/>
              <a:rect l="l" t="t" r="r" b="b"/>
              <a:pathLst>
                <a:path w="24283" h="681" extrusionOk="0">
                  <a:moveTo>
                    <a:pt x="1" y="0"/>
                  </a:moveTo>
                  <a:lnTo>
                    <a:pt x="1" y="680"/>
                  </a:lnTo>
                  <a:lnTo>
                    <a:pt x="24282" y="680"/>
                  </a:lnTo>
                  <a:lnTo>
                    <a:pt x="2428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6902713" y="2643636"/>
              <a:ext cx="156416" cy="123616"/>
            </a:xfrm>
            <a:custGeom>
              <a:avLst/>
              <a:gdLst/>
              <a:ahLst/>
              <a:cxnLst/>
              <a:rect l="l" t="t" r="r" b="b"/>
              <a:pathLst>
                <a:path w="4249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6587926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6746258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6376584" y="2740122"/>
              <a:ext cx="893918" cy="80877"/>
            </a:xfrm>
            <a:custGeom>
              <a:avLst/>
              <a:gdLst/>
              <a:ahLst/>
              <a:cxnLst/>
              <a:rect l="l" t="t" r="r" b="b"/>
              <a:pathLst>
                <a:path w="24283" h="2197" extrusionOk="0">
                  <a:moveTo>
                    <a:pt x="1" y="1"/>
                  </a:moveTo>
                  <a:lnTo>
                    <a:pt x="1" y="1906"/>
                  </a:lnTo>
                  <a:cubicBezTo>
                    <a:pt x="1" y="2066"/>
                    <a:pt x="148" y="2196"/>
                    <a:pt x="331" y="2196"/>
                  </a:cubicBezTo>
                  <a:lnTo>
                    <a:pt x="23952" y="2196"/>
                  </a:lnTo>
                  <a:cubicBezTo>
                    <a:pt x="24135" y="2196"/>
                    <a:pt x="24282" y="2066"/>
                    <a:pt x="24282" y="1906"/>
                  </a:cubicBezTo>
                  <a:lnTo>
                    <a:pt x="24282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234" y="2424400"/>
            <a:ext cx="1762245" cy="2487654"/>
            <a:chOff x="60234" y="434877"/>
            <a:chExt cx="3171616" cy="4477177"/>
          </a:xfrm>
        </p:grpSpPr>
        <p:grpSp>
          <p:nvGrpSpPr>
            <p:cNvPr id="526" name="Google Shape;526;p30"/>
            <p:cNvGrpSpPr/>
            <p:nvPr/>
          </p:nvGrpSpPr>
          <p:grpSpPr>
            <a:xfrm flipH="1">
              <a:off x="60234" y="4243251"/>
              <a:ext cx="3171616" cy="668803"/>
              <a:chOff x="6036728" y="3173699"/>
              <a:chExt cx="1246803" cy="262915"/>
            </a:xfrm>
          </p:grpSpPr>
          <p:sp>
            <p:nvSpPr>
              <p:cNvPr id="527" name="Google Shape;527;p30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0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0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0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489272" y="3735535"/>
              <a:ext cx="2629139" cy="507739"/>
              <a:chOff x="6109433" y="2440258"/>
              <a:chExt cx="1033548" cy="199599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6109433" y="2440258"/>
                <a:ext cx="1033548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5422" extrusionOk="0">
                    <a:moveTo>
                      <a:pt x="18" y="1"/>
                    </a:moveTo>
                    <a:cubicBezTo>
                      <a:pt x="8" y="1"/>
                      <a:pt x="1" y="8"/>
                      <a:pt x="1" y="18"/>
                    </a:cubicBezTo>
                    <a:lnTo>
                      <a:pt x="1" y="5406"/>
                    </a:lnTo>
                    <a:cubicBezTo>
                      <a:pt x="1" y="5415"/>
                      <a:pt x="8" y="5422"/>
                      <a:pt x="18" y="5422"/>
                    </a:cubicBezTo>
                    <a:lnTo>
                      <a:pt x="28059" y="5422"/>
                    </a:lnTo>
                    <a:cubicBezTo>
                      <a:pt x="28068" y="5422"/>
                      <a:pt x="28075" y="5415"/>
                      <a:pt x="28075" y="5406"/>
                    </a:cubicBezTo>
                    <a:lnTo>
                      <a:pt x="28075" y="18"/>
                    </a:lnTo>
                    <a:cubicBezTo>
                      <a:pt x="28075" y="8"/>
                      <a:pt x="28068" y="1"/>
                      <a:pt x="28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6190164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6331672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0"/>
              <p:cNvSpPr/>
              <p:nvPr/>
            </p:nvSpPr>
            <p:spPr>
              <a:xfrm>
                <a:off x="6949208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0" y="1"/>
                    </a:moveTo>
                    <a:lnTo>
                      <a:pt x="0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0"/>
              <p:cNvSpPr/>
              <p:nvPr/>
            </p:nvSpPr>
            <p:spPr>
              <a:xfrm>
                <a:off x="6904296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0"/>
              <p:cNvSpPr/>
              <p:nvPr/>
            </p:nvSpPr>
            <p:spPr>
              <a:xfrm>
                <a:off x="6109433" y="2478764"/>
                <a:ext cx="1033548" cy="38469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045" extrusionOk="0">
                    <a:moveTo>
                      <a:pt x="1" y="0"/>
                    </a:moveTo>
                    <a:lnTo>
                      <a:pt x="1" y="1045"/>
                    </a:lnTo>
                    <a:lnTo>
                      <a:pt x="28075" y="1045"/>
                    </a:lnTo>
                    <a:lnTo>
                      <a:pt x="28075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6109433" y="2571091"/>
                <a:ext cx="1033548" cy="68766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868" extrusionOk="0">
                    <a:moveTo>
                      <a:pt x="1" y="1"/>
                    </a:moveTo>
                    <a:lnTo>
                      <a:pt x="1" y="1868"/>
                    </a:lnTo>
                    <a:lnTo>
                      <a:pt x="28075" y="1868"/>
                    </a:lnTo>
                    <a:lnTo>
                      <a:pt x="2807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0"/>
            <p:cNvGrpSpPr/>
            <p:nvPr/>
          </p:nvGrpSpPr>
          <p:grpSpPr>
            <a:xfrm flipH="1">
              <a:off x="76206" y="434877"/>
              <a:ext cx="2391433" cy="3300660"/>
              <a:chOff x="1385793" y="2639627"/>
              <a:chExt cx="1146310" cy="1582140"/>
            </a:xfrm>
          </p:grpSpPr>
          <p:sp>
            <p:nvSpPr>
              <p:cNvPr id="565" name="Google Shape;565;p30"/>
              <p:cNvSpPr/>
              <p:nvPr/>
            </p:nvSpPr>
            <p:spPr>
              <a:xfrm>
                <a:off x="1657178" y="3740407"/>
                <a:ext cx="570667" cy="480918"/>
              </a:xfrm>
              <a:custGeom>
                <a:avLst/>
                <a:gdLst/>
                <a:ahLst/>
                <a:cxnLst/>
                <a:rect l="l" t="t" r="r" b="b"/>
                <a:pathLst>
                  <a:path w="15502" h="13064" extrusionOk="0">
                    <a:moveTo>
                      <a:pt x="1" y="0"/>
                    </a:moveTo>
                    <a:lnTo>
                      <a:pt x="1" y="9451"/>
                    </a:lnTo>
                    <a:cubicBezTo>
                      <a:pt x="1" y="11445"/>
                      <a:pt x="1618" y="13064"/>
                      <a:pt x="3613" y="13064"/>
                    </a:cubicBezTo>
                    <a:lnTo>
                      <a:pt x="11888" y="13064"/>
                    </a:lnTo>
                    <a:cubicBezTo>
                      <a:pt x="13884" y="13064"/>
                      <a:pt x="15501" y="11445"/>
                      <a:pt x="15501" y="9451"/>
                    </a:cubicBezTo>
                    <a:lnTo>
                      <a:pt x="15401" y="12"/>
                    </a:lnTo>
                    <a:cubicBezTo>
                      <a:pt x="15401" y="12"/>
                      <a:pt x="15390" y="12"/>
                      <a:pt x="15370" y="12"/>
                    </a:cubicBezTo>
                    <a:cubicBezTo>
                      <a:pt x="14646" y="12"/>
                      <a:pt x="1716" y="14"/>
                      <a:pt x="1716" y="2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1657178" y="3700207"/>
                <a:ext cx="567391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2091" extrusionOk="0">
                    <a:moveTo>
                      <a:pt x="7706" y="1"/>
                    </a:moveTo>
                    <a:cubicBezTo>
                      <a:pt x="5663" y="1"/>
                      <a:pt x="3702" y="111"/>
                      <a:pt x="2258" y="307"/>
                    </a:cubicBezTo>
                    <a:cubicBezTo>
                      <a:pt x="812" y="502"/>
                      <a:pt x="1" y="768"/>
                      <a:pt x="1" y="1045"/>
                    </a:cubicBezTo>
                    <a:cubicBezTo>
                      <a:pt x="1" y="1322"/>
                      <a:pt x="812" y="1588"/>
                      <a:pt x="2258" y="1785"/>
                    </a:cubicBezTo>
                    <a:cubicBezTo>
                      <a:pt x="3702" y="1981"/>
                      <a:pt x="5663" y="2091"/>
                      <a:pt x="7706" y="2091"/>
                    </a:cubicBezTo>
                    <a:cubicBezTo>
                      <a:pt x="9750" y="2091"/>
                      <a:pt x="11710" y="1981"/>
                      <a:pt x="13155" y="1785"/>
                    </a:cubicBezTo>
                    <a:cubicBezTo>
                      <a:pt x="14601" y="1588"/>
                      <a:pt x="15413" y="1322"/>
                      <a:pt x="15413" y="1045"/>
                    </a:cubicBezTo>
                    <a:cubicBezTo>
                      <a:pt x="15413" y="768"/>
                      <a:pt x="14601" y="502"/>
                      <a:pt x="13155" y="307"/>
                    </a:cubicBezTo>
                    <a:cubicBezTo>
                      <a:pt x="11710" y="111"/>
                      <a:pt x="9750" y="1"/>
                      <a:pt x="77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1657178" y="3700207"/>
                <a:ext cx="567391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1311" extrusionOk="0">
                    <a:moveTo>
                      <a:pt x="7706" y="1"/>
                    </a:moveTo>
                    <a:cubicBezTo>
                      <a:pt x="3450" y="1"/>
                      <a:pt x="1" y="468"/>
                      <a:pt x="1" y="1045"/>
                    </a:cubicBezTo>
                    <a:cubicBezTo>
                      <a:pt x="1" y="1138"/>
                      <a:pt x="88" y="1227"/>
                      <a:pt x="252" y="1311"/>
                    </a:cubicBezTo>
                    <a:cubicBezTo>
                      <a:pt x="1119" y="862"/>
                      <a:pt x="4127" y="532"/>
                      <a:pt x="7706" y="532"/>
                    </a:cubicBezTo>
                    <a:cubicBezTo>
                      <a:pt x="11286" y="532"/>
                      <a:pt x="14294" y="862"/>
                      <a:pt x="15161" y="1311"/>
                    </a:cubicBezTo>
                    <a:cubicBezTo>
                      <a:pt x="15325" y="1227"/>
                      <a:pt x="15413" y="1138"/>
                      <a:pt x="15413" y="1045"/>
                    </a:cubicBezTo>
                    <a:cubicBezTo>
                      <a:pt x="15413" y="468"/>
                      <a:pt x="11963" y="1"/>
                      <a:pt x="7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1653864" y="3740812"/>
                <a:ext cx="573981" cy="480955"/>
              </a:xfrm>
              <a:custGeom>
                <a:avLst/>
                <a:gdLst/>
                <a:ahLst/>
                <a:cxnLst/>
                <a:rect l="l" t="t" r="r" b="b"/>
                <a:pathLst>
                  <a:path w="15592" h="13065" extrusionOk="0">
                    <a:moveTo>
                      <a:pt x="15491" y="1"/>
                    </a:moveTo>
                    <a:cubicBezTo>
                      <a:pt x="15491" y="1"/>
                      <a:pt x="15353" y="234"/>
                      <a:pt x="14860" y="349"/>
                    </a:cubicBezTo>
                    <a:lnTo>
                      <a:pt x="14860" y="7625"/>
                    </a:lnTo>
                    <a:cubicBezTo>
                      <a:pt x="14860" y="9620"/>
                      <a:pt x="13243" y="11237"/>
                      <a:pt x="11247" y="11237"/>
                    </a:cubicBezTo>
                    <a:lnTo>
                      <a:pt x="2970" y="11237"/>
                    </a:lnTo>
                    <a:cubicBezTo>
                      <a:pt x="1739" y="11237"/>
                      <a:pt x="652" y="10620"/>
                      <a:pt x="1" y="9679"/>
                    </a:cubicBezTo>
                    <a:lnTo>
                      <a:pt x="1" y="9679"/>
                    </a:lnTo>
                    <a:cubicBezTo>
                      <a:pt x="118" y="11567"/>
                      <a:pt x="1683" y="13064"/>
                      <a:pt x="3602" y="13064"/>
                    </a:cubicBezTo>
                    <a:lnTo>
                      <a:pt x="11878" y="13064"/>
                    </a:lnTo>
                    <a:cubicBezTo>
                      <a:pt x="13873" y="13064"/>
                      <a:pt x="15560" y="11539"/>
                      <a:pt x="15591" y="9440"/>
                    </a:cubicBezTo>
                    <a:lnTo>
                      <a:pt x="1549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30"/>
              <p:cNvGrpSpPr/>
              <p:nvPr/>
            </p:nvGrpSpPr>
            <p:grpSpPr>
              <a:xfrm>
                <a:off x="1385793" y="2639627"/>
                <a:ext cx="1146310" cy="1099928"/>
                <a:chOff x="1385793" y="658427"/>
                <a:chExt cx="1146310" cy="1099928"/>
              </a:xfrm>
            </p:grpSpPr>
            <p:sp>
              <p:nvSpPr>
                <p:cNvPr id="570" name="Google Shape;570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30"/>
                <p:cNvSpPr/>
                <p:nvPr/>
              </p:nvSpPr>
              <p:spPr>
                <a:xfrm>
                  <a:off x="1404641" y="1147303"/>
                  <a:ext cx="437664" cy="14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9" h="3993" extrusionOk="0">
                      <a:moveTo>
                        <a:pt x="4897" y="0"/>
                      </a:moveTo>
                      <a:cubicBezTo>
                        <a:pt x="4193" y="0"/>
                        <a:pt x="3509" y="34"/>
                        <a:pt x="2931" y="93"/>
                      </a:cubicBezTo>
                      <a:cubicBezTo>
                        <a:pt x="1271" y="263"/>
                        <a:pt x="1" y="1087"/>
                        <a:pt x="1" y="1087"/>
                      </a:cubicBezTo>
                      <a:lnTo>
                        <a:pt x="4911" y="1725"/>
                      </a:lnTo>
                      <a:lnTo>
                        <a:pt x="11757" y="3976"/>
                      </a:lnTo>
                      <a:cubicBezTo>
                        <a:pt x="11757" y="3976"/>
                        <a:pt x="11771" y="3993"/>
                        <a:pt x="11788" y="3993"/>
                      </a:cubicBezTo>
                      <a:cubicBezTo>
                        <a:pt x="11829" y="3993"/>
                        <a:pt x="11889" y="3881"/>
                        <a:pt x="11779" y="3087"/>
                      </a:cubicBezTo>
                      <a:cubicBezTo>
                        <a:pt x="11627" y="1983"/>
                        <a:pt x="9886" y="865"/>
                        <a:pt x="8506" y="413"/>
                      </a:cubicBezTo>
                      <a:cubicBezTo>
                        <a:pt x="7606" y="119"/>
                        <a:pt x="6216" y="0"/>
                        <a:pt x="4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30"/>
                <p:cNvSpPr/>
                <p:nvPr/>
              </p:nvSpPr>
              <p:spPr>
                <a:xfrm>
                  <a:off x="1599602" y="960146"/>
                  <a:ext cx="202910" cy="137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" h="3728" extrusionOk="0">
                      <a:moveTo>
                        <a:pt x="1252" y="0"/>
                      </a:moveTo>
                      <a:cubicBezTo>
                        <a:pt x="456" y="0"/>
                        <a:pt x="0" y="947"/>
                        <a:pt x="0" y="947"/>
                      </a:cubicBezTo>
                      <a:lnTo>
                        <a:pt x="5511" y="3727"/>
                      </a:lnTo>
                      <a:cubicBezTo>
                        <a:pt x="5317" y="3582"/>
                        <a:pt x="3079" y="910"/>
                        <a:pt x="1892" y="196"/>
                      </a:cubicBezTo>
                      <a:cubicBezTo>
                        <a:pt x="1659" y="57"/>
                        <a:pt x="1445" y="0"/>
                        <a:pt x="12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0"/>
                <p:cNvSpPr/>
                <p:nvPr/>
              </p:nvSpPr>
              <p:spPr>
                <a:xfrm>
                  <a:off x="2023355" y="969349"/>
                  <a:ext cx="508749" cy="32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0" h="8939" extrusionOk="0">
                      <a:moveTo>
                        <a:pt x="13819" y="0"/>
                      </a:moveTo>
                      <a:cubicBezTo>
                        <a:pt x="13819" y="1"/>
                        <a:pt x="4661" y="4403"/>
                        <a:pt x="4520" y="4546"/>
                      </a:cubicBezTo>
                      <a:cubicBezTo>
                        <a:pt x="4378" y="4689"/>
                        <a:pt x="442" y="7397"/>
                        <a:pt x="392" y="7480"/>
                      </a:cubicBezTo>
                      <a:cubicBezTo>
                        <a:pt x="342" y="7564"/>
                        <a:pt x="0" y="8938"/>
                        <a:pt x="0" y="8938"/>
                      </a:cubicBezTo>
                      <a:lnTo>
                        <a:pt x="543" y="8104"/>
                      </a:lnTo>
                      <a:cubicBezTo>
                        <a:pt x="543" y="8104"/>
                        <a:pt x="3670" y="6299"/>
                        <a:pt x="5691" y="4982"/>
                      </a:cubicBezTo>
                      <a:cubicBezTo>
                        <a:pt x="7711" y="3664"/>
                        <a:pt x="9450" y="3223"/>
                        <a:pt x="11129" y="2385"/>
                      </a:cubicBezTo>
                      <a:cubicBezTo>
                        <a:pt x="12809" y="1545"/>
                        <a:pt x="13819" y="1"/>
                        <a:pt x="138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30"/>
                <p:cNvSpPr/>
                <p:nvPr/>
              </p:nvSpPr>
              <p:spPr>
                <a:xfrm>
                  <a:off x="1730509" y="677423"/>
                  <a:ext cx="208985" cy="530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14410" extrusionOk="0">
                      <a:moveTo>
                        <a:pt x="15" y="1"/>
                      </a:moveTo>
                      <a:cubicBezTo>
                        <a:pt x="0" y="1"/>
                        <a:pt x="0" y="12"/>
                        <a:pt x="11" y="25"/>
                      </a:cubicBezTo>
                      <a:cubicBezTo>
                        <a:pt x="73" y="95"/>
                        <a:pt x="1030" y="2549"/>
                        <a:pt x="1358" y="4038"/>
                      </a:cubicBezTo>
                      <a:cubicBezTo>
                        <a:pt x="1685" y="5528"/>
                        <a:pt x="3951" y="11334"/>
                        <a:pt x="3951" y="11334"/>
                      </a:cubicBezTo>
                      <a:lnTo>
                        <a:pt x="5344" y="14410"/>
                      </a:lnTo>
                      <a:cubicBezTo>
                        <a:pt x="5344" y="14410"/>
                        <a:pt x="5677" y="11352"/>
                        <a:pt x="4954" y="8085"/>
                      </a:cubicBezTo>
                      <a:cubicBezTo>
                        <a:pt x="4650" y="6710"/>
                        <a:pt x="2518" y="3116"/>
                        <a:pt x="1367" y="1524"/>
                      </a:cubicBezTo>
                      <a:cubicBezTo>
                        <a:pt x="427" y="224"/>
                        <a:pt x="79" y="1"/>
                        <a:pt x="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30"/>
                <p:cNvSpPr/>
                <p:nvPr/>
              </p:nvSpPr>
              <p:spPr>
                <a:xfrm>
                  <a:off x="1418373" y="1225420"/>
                  <a:ext cx="439026" cy="236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6" h="6413" extrusionOk="0">
                      <a:moveTo>
                        <a:pt x="2281" y="1"/>
                      </a:moveTo>
                      <a:cubicBezTo>
                        <a:pt x="886" y="1"/>
                        <a:pt x="1" y="437"/>
                        <a:pt x="1" y="437"/>
                      </a:cubicBezTo>
                      <a:cubicBezTo>
                        <a:pt x="11" y="434"/>
                        <a:pt x="24" y="432"/>
                        <a:pt x="41" y="432"/>
                      </a:cubicBezTo>
                      <a:cubicBezTo>
                        <a:pt x="538" y="432"/>
                        <a:pt x="3989" y="1736"/>
                        <a:pt x="6430" y="3211"/>
                      </a:cubicBezTo>
                      <a:cubicBezTo>
                        <a:pt x="8957" y="4737"/>
                        <a:pt x="11926" y="6412"/>
                        <a:pt x="11926" y="6412"/>
                      </a:cubicBezTo>
                      <a:cubicBezTo>
                        <a:pt x="11837" y="6231"/>
                        <a:pt x="11454" y="4482"/>
                        <a:pt x="10039" y="3111"/>
                      </a:cubicBezTo>
                      <a:cubicBezTo>
                        <a:pt x="8623" y="1738"/>
                        <a:pt x="6583" y="934"/>
                        <a:pt x="4155" y="260"/>
                      </a:cubicBezTo>
                      <a:cubicBezTo>
                        <a:pt x="3466" y="69"/>
                        <a:pt x="2833" y="1"/>
                        <a:pt x="22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30"/>
                <p:cNvSpPr/>
                <p:nvPr/>
              </p:nvSpPr>
              <p:spPr>
                <a:xfrm>
                  <a:off x="1924218" y="830307"/>
                  <a:ext cx="335840" cy="30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3" h="8399" extrusionOk="0">
                      <a:moveTo>
                        <a:pt x="5999" y="0"/>
                      </a:moveTo>
                      <a:cubicBezTo>
                        <a:pt x="5611" y="0"/>
                        <a:pt x="5147" y="33"/>
                        <a:pt x="4614" y="128"/>
                      </a:cubicBezTo>
                      <a:cubicBezTo>
                        <a:pt x="2880" y="438"/>
                        <a:pt x="345" y="2785"/>
                        <a:pt x="173" y="4614"/>
                      </a:cubicBezTo>
                      <a:cubicBezTo>
                        <a:pt x="0" y="6444"/>
                        <a:pt x="1746" y="8374"/>
                        <a:pt x="1746" y="8374"/>
                      </a:cubicBezTo>
                      <a:cubicBezTo>
                        <a:pt x="1821" y="8390"/>
                        <a:pt x="1903" y="8398"/>
                        <a:pt x="1992" y="8398"/>
                      </a:cubicBezTo>
                      <a:cubicBezTo>
                        <a:pt x="3017" y="8398"/>
                        <a:pt x="4907" y="7335"/>
                        <a:pt x="6673" y="5582"/>
                      </a:cubicBezTo>
                      <a:cubicBezTo>
                        <a:pt x="8591" y="3676"/>
                        <a:pt x="9123" y="1080"/>
                        <a:pt x="8900" y="482"/>
                      </a:cubicBezTo>
                      <a:cubicBezTo>
                        <a:pt x="8785" y="175"/>
                        <a:pt x="8385" y="100"/>
                        <a:pt x="8021" y="100"/>
                      </a:cubicBezTo>
                      <a:cubicBezTo>
                        <a:pt x="7675" y="100"/>
                        <a:pt x="7363" y="168"/>
                        <a:pt x="7363" y="168"/>
                      </a:cubicBezTo>
                      <a:cubicBezTo>
                        <a:pt x="7363" y="168"/>
                        <a:pt x="6876" y="0"/>
                        <a:pt x="59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30"/>
                <p:cNvSpPr/>
                <p:nvPr/>
              </p:nvSpPr>
              <p:spPr>
                <a:xfrm>
                  <a:off x="1893553" y="1177636"/>
                  <a:ext cx="289935" cy="212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5777" extrusionOk="0">
                      <a:moveTo>
                        <a:pt x="1184" y="0"/>
                      </a:moveTo>
                      <a:cubicBezTo>
                        <a:pt x="283" y="0"/>
                        <a:pt x="0" y="837"/>
                        <a:pt x="56" y="1299"/>
                      </a:cubicBezTo>
                      <a:cubicBezTo>
                        <a:pt x="119" y="1829"/>
                        <a:pt x="143" y="3288"/>
                        <a:pt x="633" y="4359"/>
                      </a:cubicBezTo>
                      <a:cubicBezTo>
                        <a:pt x="1123" y="5430"/>
                        <a:pt x="1463" y="5776"/>
                        <a:pt x="1463" y="5776"/>
                      </a:cubicBezTo>
                      <a:lnTo>
                        <a:pt x="1716" y="5502"/>
                      </a:lnTo>
                      <a:cubicBezTo>
                        <a:pt x="1716" y="5502"/>
                        <a:pt x="1890" y="5551"/>
                        <a:pt x="2175" y="5551"/>
                      </a:cubicBezTo>
                      <a:cubicBezTo>
                        <a:pt x="2401" y="5551"/>
                        <a:pt x="2698" y="5520"/>
                        <a:pt x="3035" y="5409"/>
                      </a:cubicBezTo>
                      <a:cubicBezTo>
                        <a:pt x="3796" y="5159"/>
                        <a:pt x="5162" y="4035"/>
                        <a:pt x="6415" y="3659"/>
                      </a:cubicBezTo>
                      <a:cubicBezTo>
                        <a:pt x="7666" y="3285"/>
                        <a:pt x="7876" y="2206"/>
                        <a:pt x="6669" y="1565"/>
                      </a:cubicBezTo>
                      <a:cubicBezTo>
                        <a:pt x="6284" y="1360"/>
                        <a:pt x="5913" y="1295"/>
                        <a:pt x="5583" y="1295"/>
                      </a:cubicBezTo>
                      <a:cubicBezTo>
                        <a:pt x="5027" y="1295"/>
                        <a:pt x="4585" y="1478"/>
                        <a:pt x="4375" y="1478"/>
                      </a:cubicBezTo>
                      <a:cubicBezTo>
                        <a:pt x="4319" y="1478"/>
                        <a:pt x="4280" y="1465"/>
                        <a:pt x="4259" y="1432"/>
                      </a:cubicBezTo>
                      <a:cubicBezTo>
                        <a:pt x="4116" y="1202"/>
                        <a:pt x="2865" y="368"/>
                        <a:pt x="1619" y="58"/>
                      </a:cubicBezTo>
                      <a:cubicBezTo>
                        <a:pt x="1460" y="18"/>
                        <a:pt x="1315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05" name="Google Shape;605;p30"/>
          <p:cNvGrpSpPr/>
          <p:nvPr/>
        </p:nvGrpSpPr>
        <p:grpSpPr>
          <a:xfrm>
            <a:off x="7926443" y="2428649"/>
            <a:ext cx="632817" cy="2613774"/>
            <a:chOff x="7289800" y="2721479"/>
            <a:chExt cx="250730" cy="1035609"/>
          </a:xfrm>
        </p:grpSpPr>
        <p:sp>
          <p:nvSpPr>
            <p:cNvPr id="606" name="Google Shape;606;p30"/>
            <p:cNvSpPr/>
            <p:nvPr/>
          </p:nvSpPr>
          <p:spPr>
            <a:xfrm>
              <a:off x="7290536" y="2721479"/>
              <a:ext cx="249257" cy="1035609"/>
            </a:xfrm>
            <a:custGeom>
              <a:avLst/>
              <a:gdLst/>
              <a:ahLst/>
              <a:cxnLst/>
              <a:rect l="l" t="t" r="r" b="b"/>
              <a:pathLst>
                <a:path w="6771" h="28132" extrusionOk="0">
                  <a:moveTo>
                    <a:pt x="38" y="0"/>
                  </a:moveTo>
                  <a:cubicBezTo>
                    <a:pt x="17" y="0"/>
                    <a:pt x="1" y="17"/>
                    <a:pt x="1" y="37"/>
                  </a:cubicBezTo>
                  <a:lnTo>
                    <a:pt x="1" y="28096"/>
                  </a:lnTo>
                  <a:cubicBezTo>
                    <a:pt x="1" y="28116"/>
                    <a:pt x="17" y="28131"/>
                    <a:pt x="38" y="28131"/>
                  </a:cubicBezTo>
                  <a:lnTo>
                    <a:pt x="6733" y="28131"/>
                  </a:lnTo>
                  <a:cubicBezTo>
                    <a:pt x="6755" y="28131"/>
                    <a:pt x="6770" y="28116"/>
                    <a:pt x="6770" y="28096"/>
                  </a:cubicBezTo>
                  <a:lnTo>
                    <a:pt x="6770" y="37"/>
                  </a:lnTo>
                  <a:cubicBezTo>
                    <a:pt x="6770" y="17"/>
                    <a:pt x="6755" y="0"/>
                    <a:pt x="6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7289800" y="2759948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7289800" y="2808725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7289800" y="2857392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7289800" y="3585772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289800" y="3634549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289800" y="3683216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7319508" y="2937533"/>
              <a:ext cx="191315" cy="258571"/>
            </a:xfrm>
            <a:custGeom>
              <a:avLst/>
              <a:gdLst/>
              <a:ahLst/>
              <a:cxnLst/>
              <a:rect l="l" t="t" r="r" b="b"/>
              <a:pathLst>
                <a:path w="5197" h="7024" extrusionOk="0">
                  <a:moveTo>
                    <a:pt x="17" y="1"/>
                  </a:moveTo>
                  <a:cubicBezTo>
                    <a:pt x="8" y="1"/>
                    <a:pt x="1" y="8"/>
                    <a:pt x="1" y="17"/>
                  </a:cubicBezTo>
                  <a:lnTo>
                    <a:pt x="1" y="7008"/>
                  </a:lnTo>
                  <a:cubicBezTo>
                    <a:pt x="1" y="7016"/>
                    <a:pt x="8" y="7023"/>
                    <a:pt x="17" y="7023"/>
                  </a:cubicBezTo>
                  <a:lnTo>
                    <a:pt x="5181" y="7023"/>
                  </a:lnTo>
                  <a:cubicBezTo>
                    <a:pt x="5189" y="7023"/>
                    <a:pt x="5196" y="7016"/>
                    <a:pt x="5196" y="7008"/>
                  </a:cubicBezTo>
                  <a:lnTo>
                    <a:pt x="5196" y="17"/>
                  </a:lnTo>
                  <a:cubicBezTo>
                    <a:pt x="5196" y="8"/>
                    <a:pt x="5189" y="1"/>
                    <a:pt x="5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7324883" y="2721479"/>
              <a:ext cx="36702" cy="1035609"/>
            </a:xfrm>
            <a:custGeom>
              <a:avLst/>
              <a:gdLst/>
              <a:ahLst/>
              <a:cxnLst/>
              <a:rect l="l" t="t" r="r" b="b"/>
              <a:pathLst>
                <a:path w="997" h="28132" extrusionOk="0">
                  <a:moveTo>
                    <a:pt x="1" y="0"/>
                  </a:moveTo>
                  <a:lnTo>
                    <a:pt x="1" y="28131"/>
                  </a:lnTo>
                  <a:lnTo>
                    <a:pt x="996" y="28131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7415185" y="2721479"/>
              <a:ext cx="124610" cy="1035609"/>
            </a:xfrm>
            <a:custGeom>
              <a:avLst/>
              <a:gdLst/>
              <a:ahLst/>
              <a:cxnLst/>
              <a:rect l="l" t="t" r="r" b="b"/>
              <a:pathLst>
                <a:path w="3385" h="28132" extrusionOk="0">
                  <a:moveTo>
                    <a:pt x="0" y="0"/>
                  </a:moveTo>
                  <a:lnTo>
                    <a:pt x="0" y="28131"/>
                  </a:lnTo>
                  <a:lnTo>
                    <a:pt x="3384" y="28131"/>
                  </a:lnTo>
                  <a:lnTo>
                    <a:pt x="3384" y="37"/>
                  </a:lnTo>
                  <a:cubicBezTo>
                    <a:pt x="3384" y="17"/>
                    <a:pt x="3369" y="0"/>
                    <a:pt x="3347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0"/>
          <p:cNvGrpSpPr/>
          <p:nvPr/>
        </p:nvGrpSpPr>
        <p:grpSpPr>
          <a:xfrm>
            <a:off x="8563726" y="1889672"/>
            <a:ext cx="574565" cy="3152751"/>
            <a:chOff x="7542299" y="2507927"/>
            <a:chExt cx="227650" cy="1249159"/>
          </a:xfrm>
        </p:grpSpPr>
        <p:sp>
          <p:nvSpPr>
            <p:cNvPr id="617" name="Google Shape;617;p30"/>
            <p:cNvSpPr/>
            <p:nvPr/>
          </p:nvSpPr>
          <p:spPr>
            <a:xfrm>
              <a:off x="7542299" y="2507927"/>
              <a:ext cx="227649" cy="1249159"/>
            </a:xfrm>
            <a:custGeom>
              <a:avLst/>
              <a:gdLst/>
              <a:ahLst/>
              <a:cxnLst/>
              <a:rect l="l" t="t" r="r" b="b"/>
              <a:pathLst>
                <a:path w="6184" h="33933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lnTo>
                    <a:pt x="0" y="33897"/>
                  </a:lnTo>
                  <a:cubicBezTo>
                    <a:pt x="0" y="33917"/>
                    <a:pt x="16" y="33932"/>
                    <a:pt x="36" y="33932"/>
                  </a:cubicBezTo>
                  <a:lnTo>
                    <a:pt x="6148" y="33932"/>
                  </a:lnTo>
                  <a:cubicBezTo>
                    <a:pt x="6168" y="33932"/>
                    <a:pt x="6184" y="33917"/>
                    <a:pt x="6184" y="33897"/>
                  </a:cubicBezTo>
                  <a:lnTo>
                    <a:pt x="6184" y="36"/>
                  </a:lnTo>
                  <a:cubicBezTo>
                    <a:pt x="6184" y="16"/>
                    <a:pt x="6168" y="0"/>
                    <a:pt x="6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7542299" y="2630587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7542299" y="2598744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7542299" y="2612880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7542299" y="2860558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7542299" y="2828751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7542299" y="2842887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7542299" y="3090565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7542299" y="3058722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7542299" y="3072858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7542299" y="3320535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542299" y="328872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7542299" y="330286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7542299" y="3550542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7542299" y="351869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7542299" y="353283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7566559" y="2507927"/>
              <a:ext cx="27352" cy="1249159"/>
            </a:xfrm>
            <a:custGeom>
              <a:avLst/>
              <a:gdLst/>
              <a:ahLst/>
              <a:cxnLst/>
              <a:rect l="l" t="t" r="r" b="b"/>
              <a:pathLst>
                <a:path w="743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742" y="33932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7660653" y="2507927"/>
              <a:ext cx="109296" cy="1249159"/>
            </a:xfrm>
            <a:custGeom>
              <a:avLst/>
              <a:gdLst/>
              <a:ahLst/>
              <a:cxnLst/>
              <a:rect l="l" t="t" r="r" b="b"/>
              <a:pathLst>
                <a:path w="2969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2598" y="33932"/>
                  </a:lnTo>
                  <a:cubicBezTo>
                    <a:pt x="2803" y="33932"/>
                    <a:pt x="2969" y="33782"/>
                    <a:pt x="2969" y="33597"/>
                  </a:cubicBezTo>
                  <a:lnTo>
                    <a:pt x="2969" y="336"/>
                  </a:lnTo>
                  <a:cubicBezTo>
                    <a:pt x="2969" y="150"/>
                    <a:pt x="2803" y="0"/>
                    <a:pt x="2598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30"/>
          <p:cNvGrpSpPr/>
          <p:nvPr/>
        </p:nvGrpSpPr>
        <p:grpSpPr>
          <a:xfrm>
            <a:off x="7164599" y="3087078"/>
            <a:ext cx="832949" cy="1367445"/>
            <a:chOff x="3170406" y="1633711"/>
            <a:chExt cx="373352" cy="612929"/>
          </a:xfrm>
        </p:grpSpPr>
        <p:sp>
          <p:nvSpPr>
            <p:cNvPr id="636" name="Google Shape;636;p30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7337" y="436460"/>
            <a:ext cx="5716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vi-VN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CƠ KHÍ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3772" y="1641847"/>
            <a:ext cx="5619819" cy="2600544"/>
            <a:chOff x="1010520" y="914400"/>
            <a:chExt cx="13751473" cy="56895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8" name="Group 7"/>
            <p:cNvGrpSpPr/>
            <p:nvPr/>
          </p:nvGrpSpPr>
          <p:grpSpPr>
            <a:xfrm>
              <a:off x="1010520" y="914400"/>
              <a:ext cx="13751473" cy="5689599"/>
              <a:chOff x="1370756" y="1240370"/>
              <a:chExt cx="18653669" cy="7717856"/>
            </a:xfrm>
          </p:grpSpPr>
          <p:sp>
            <p:nvSpPr>
              <p:cNvPr id="10" name="Freeform 8"/>
              <p:cNvSpPr/>
              <p:nvPr/>
            </p:nvSpPr>
            <p:spPr>
              <a:xfrm>
                <a:off x="1370756" y="1240370"/>
                <a:ext cx="18653669" cy="7717856"/>
              </a:xfrm>
              <a:custGeom>
                <a:avLst/>
                <a:gdLst/>
                <a:ahLst/>
                <a:cxnLst/>
                <a:rect l="l" t="t" r="r" b="b"/>
                <a:pathLst>
                  <a:path w="21266849" h="9708361">
                    <a:moveTo>
                      <a:pt x="20644549" y="9138131"/>
                    </a:moveTo>
                    <a:cubicBezTo>
                      <a:pt x="20644549" y="9131781"/>
                      <a:pt x="20645819" y="9126701"/>
                      <a:pt x="20645819" y="9119081"/>
                    </a:cubicBezTo>
                    <a:lnTo>
                      <a:pt x="20645819" y="490220"/>
                    </a:lnTo>
                    <a:cubicBezTo>
                      <a:pt x="20645819" y="220980"/>
                      <a:pt x="20436269" y="0"/>
                      <a:pt x="2017972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9119081"/>
                    </a:lnTo>
                    <a:cubicBezTo>
                      <a:pt x="0" y="9388322"/>
                      <a:pt x="209550" y="9609301"/>
                      <a:pt x="466090" y="9609301"/>
                    </a:cubicBezTo>
                    <a:lnTo>
                      <a:pt x="20178458" y="9609301"/>
                    </a:lnTo>
                    <a:cubicBezTo>
                      <a:pt x="20291489" y="9609301"/>
                      <a:pt x="20395629" y="9566122"/>
                      <a:pt x="20475639" y="9496272"/>
                    </a:cubicBezTo>
                    <a:cubicBezTo>
                      <a:pt x="20606449" y="9567391"/>
                      <a:pt x="20918869" y="9708361"/>
                      <a:pt x="21265579" y="9501351"/>
                    </a:cubicBezTo>
                    <a:cubicBezTo>
                      <a:pt x="21266849" y="9501351"/>
                      <a:pt x="20954429" y="9502622"/>
                      <a:pt x="20644549" y="9138131"/>
                    </a:cubicBezTo>
                    <a:lnTo>
                      <a:pt x="20644549" y="91381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209659" y="1331912"/>
              <a:ext cx="12853678" cy="4548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u="none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800" b="1" u="none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4: VẬT LIỆU CƠ KHÍ</a:t>
              </a:r>
              <a:endParaRPr lang="en-US" sz="48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91" y="2402958"/>
            <a:ext cx="1920409" cy="274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2" y="461632"/>
            <a:ext cx="1067353" cy="11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9223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14322" y="-46898"/>
            <a:ext cx="1500788" cy="139728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56854" y="2036059"/>
            <a:ext cx="863029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95927" y="1284187"/>
            <a:ext cx="121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01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59965" y="1276066"/>
            <a:ext cx="121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02</a:t>
            </a:r>
            <a:endParaRPr lang="en-US" sz="3200" b="1" dirty="0"/>
          </a:p>
        </p:txBody>
      </p:sp>
      <p:grpSp>
        <p:nvGrpSpPr>
          <p:cNvPr id="16" name="Group 4"/>
          <p:cNvGrpSpPr/>
          <p:nvPr/>
        </p:nvGrpSpPr>
        <p:grpSpPr>
          <a:xfrm>
            <a:off x="2605605" y="1939562"/>
            <a:ext cx="192996" cy="192996"/>
            <a:chOff x="0" y="0"/>
            <a:chExt cx="812800" cy="812800"/>
          </a:xfrm>
        </p:grpSpPr>
        <p:sp>
          <p:nvSpPr>
            <p:cNvPr id="17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</p:sp>
        <p:sp>
          <p:nvSpPr>
            <p:cNvPr id="18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304" tIns="41304" rIns="41304" bIns="41304" rtlCol="0" anchor="ctr"/>
            <a:lstStyle/>
            <a:p>
              <a:pPr algn="ctr">
                <a:lnSpc>
                  <a:spcPts val="2589"/>
                </a:lnSpc>
              </a:pPr>
              <a:endParaRPr dirty="0"/>
            </a:p>
          </p:txBody>
        </p:sp>
      </p:grpSp>
      <p:grpSp>
        <p:nvGrpSpPr>
          <p:cNvPr id="23" name="Group 4"/>
          <p:cNvGrpSpPr/>
          <p:nvPr/>
        </p:nvGrpSpPr>
        <p:grpSpPr>
          <a:xfrm>
            <a:off x="6169643" y="1939563"/>
            <a:ext cx="192996" cy="192996"/>
            <a:chOff x="0" y="0"/>
            <a:chExt cx="812800" cy="812800"/>
          </a:xfrm>
        </p:grpSpPr>
        <p:sp>
          <p:nvSpPr>
            <p:cNvPr id="24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25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304" tIns="41304" rIns="41304" bIns="41304" rtlCol="0" anchor="ctr"/>
            <a:lstStyle/>
            <a:p>
              <a:pPr algn="ctr">
                <a:lnSpc>
                  <a:spcPts val="2589"/>
                </a:lnSpc>
              </a:pPr>
              <a:endParaRPr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329248" y="2281562"/>
            <a:ext cx="2745708" cy="1990324"/>
            <a:chOff x="1487245" y="2056385"/>
            <a:chExt cx="2429714" cy="1990324"/>
          </a:xfrm>
        </p:grpSpPr>
        <p:grpSp>
          <p:nvGrpSpPr>
            <p:cNvPr id="19" name="Group 18"/>
            <p:cNvGrpSpPr/>
            <p:nvPr/>
          </p:nvGrpSpPr>
          <p:grpSpPr>
            <a:xfrm>
              <a:off x="1487245" y="2056385"/>
              <a:ext cx="2429714" cy="1990324"/>
              <a:chOff x="3048000" y="4725632"/>
              <a:chExt cx="5321871" cy="4359463"/>
            </a:xfrm>
          </p:grpSpPr>
          <p:grpSp>
            <p:nvGrpSpPr>
              <p:cNvPr id="20" name="Group 16"/>
              <p:cNvGrpSpPr/>
              <p:nvPr/>
            </p:nvGrpSpPr>
            <p:grpSpPr>
              <a:xfrm rot="5400000">
                <a:off x="3529204" y="4244428"/>
                <a:ext cx="4359463" cy="5321871"/>
                <a:chOff x="0" y="0"/>
                <a:chExt cx="4946574" cy="4965700"/>
              </a:xfrm>
            </p:grpSpPr>
            <p:sp>
              <p:nvSpPr>
                <p:cNvPr id="22" name="Freeform 17"/>
                <p:cNvSpPr/>
                <p:nvPr/>
              </p:nvSpPr>
              <p:spPr>
                <a:xfrm>
                  <a:off x="0" y="0"/>
                  <a:ext cx="4946574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574" h="4965700">
                      <a:moveTo>
                        <a:pt x="4946574" y="0"/>
                      </a:moveTo>
                      <a:lnTo>
                        <a:pt x="4946574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4946574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</p:spPr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3352799" y="5672890"/>
                <a:ext cx="4712272" cy="12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 liệu kim loại</a:t>
                </a:r>
                <a:endPara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715784" y="2991344"/>
              <a:ext cx="2062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Kim loại đen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Kim loại màu</a:t>
              </a:r>
              <a:endParaRPr lang="en-US" sz="2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25660" y="2281562"/>
            <a:ext cx="2880960" cy="1990324"/>
            <a:chOff x="4991440" y="2056386"/>
            <a:chExt cx="2549400" cy="1990324"/>
          </a:xfrm>
        </p:grpSpPr>
        <p:grpSp>
          <p:nvGrpSpPr>
            <p:cNvPr id="26" name="Group 25"/>
            <p:cNvGrpSpPr/>
            <p:nvPr/>
          </p:nvGrpSpPr>
          <p:grpSpPr>
            <a:xfrm>
              <a:off x="4991440" y="2056386"/>
              <a:ext cx="2549400" cy="1990324"/>
              <a:chOff x="2916924" y="4725632"/>
              <a:chExt cx="5584023" cy="4359463"/>
            </a:xfrm>
          </p:grpSpPr>
          <p:grpSp>
            <p:nvGrpSpPr>
              <p:cNvPr id="27" name="Group 16"/>
              <p:cNvGrpSpPr/>
              <p:nvPr/>
            </p:nvGrpSpPr>
            <p:grpSpPr>
              <a:xfrm rot="5400000">
                <a:off x="3529204" y="4244428"/>
                <a:ext cx="4359463" cy="5321871"/>
                <a:chOff x="0" y="0"/>
                <a:chExt cx="4946574" cy="4965700"/>
              </a:xfrm>
            </p:grpSpPr>
            <p:sp>
              <p:nvSpPr>
                <p:cNvPr id="29" name="Freeform 17"/>
                <p:cNvSpPr/>
                <p:nvPr/>
              </p:nvSpPr>
              <p:spPr>
                <a:xfrm>
                  <a:off x="0" y="0"/>
                  <a:ext cx="4946574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6574" h="4965700">
                      <a:moveTo>
                        <a:pt x="4946574" y="0"/>
                      </a:moveTo>
                      <a:lnTo>
                        <a:pt x="4946574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4946574" y="0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</p:spPr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916924" y="5672888"/>
                <a:ext cx="5584023" cy="12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 liệu phi kim loại</a:t>
                </a:r>
                <a:endPara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5279822" y="2985853"/>
              <a:ext cx="2062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Chất dẻo</a:t>
              </a: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2000" dirty="0" smtClean="0"/>
                <a:t>Cao su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01894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9" y="2483473"/>
            <a:ext cx="4146742" cy="20371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551" y="1950663"/>
            <a:ext cx="40326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smtClean="0"/>
              <a:t>Các </a:t>
            </a:r>
            <a:r>
              <a:rPr lang="vi-VN" sz="2000" dirty="0"/>
              <a:t>sản phẩm được chế tạo từ kim loại đen trong Hình 4.2 có đặc điểm như thế nào?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smtClean="0"/>
              <a:t>Nên </a:t>
            </a:r>
            <a:r>
              <a:rPr lang="vi-VN" sz="2000" dirty="0"/>
              <a:t>chọn loại vật liệu nào để chế tạo những chi tiết chịu lực tốt như khung xe máy?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9921" y="1216816"/>
            <a:ext cx="8018207" cy="1015663"/>
            <a:chOff x="609921" y="1216816"/>
            <a:chExt cx="8018207" cy="1015663"/>
          </a:xfrm>
        </p:grpSpPr>
        <p:sp>
          <p:nvSpPr>
            <p:cNvPr id="4" name="Rectangle 3"/>
            <p:cNvSpPr/>
            <p:nvPr/>
          </p:nvSpPr>
          <p:spPr>
            <a:xfrm>
              <a:off x="1456767" y="1216816"/>
              <a:ext cx="7171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dirty="0" smtClean="0">
                  <a:solidFill>
                    <a:srgbClr val="002060"/>
                  </a:solidFill>
                </a:rPr>
                <a:t>Quan sát </a:t>
              </a:r>
              <a:r>
                <a:rPr lang="en-US" sz="2000" i="1" dirty="0" err="1" smtClean="0">
                  <a:solidFill>
                    <a:srgbClr val="002060"/>
                  </a:solidFill>
                </a:rPr>
                <a:t>Hình</a:t>
              </a:r>
              <a:r>
                <a:rPr lang="en-US" sz="2000" i="1" dirty="0" smtClean="0">
                  <a:solidFill>
                    <a:srgbClr val="002060"/>
                  </a:solidFill>
                </a:rPr>
                <a:t> </a:t>
              </a:r>
              <a:r>
                <a:rPr lang="en-US" sz="2000" i="1" dirty="0">
                  <a:solidFill>
                    <a:srgbClr val="002060"/>
                  </a:solidFill>
                </a:rPr>
                <a:t>4.2 </a:t>
              </a:r>
              <a:r>
                <a:rPr lang="en-US" sz="2000" i="1" dirty="0" err="1">
                  <a:solidFill>
                    <a:srgbClr val="002060"/>
                  </a:solidFill>
                </a:rPr>
                <a:t>và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trả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lời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câu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hỏi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trong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i="1" dirty="0" err="1">
                  <a:solidFill>
                    <a:srgbClr val="002060"/>
                  </a:solidFill>
                </a:rPr>
                <a:t>hộp</a:t>
              </a:r>
              <a:r>
                <a:rPr lang="en-US" sz="2000" i="1" dirty="0">
                  <a:solidFill>
                    <a:srgbClr val="002060"/>
                  </a:solidFill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</a:rPr>
                <a:t>Khám</a:t>
              </a:r>
              <a:r>
                <a:rPr lang="en-US" sz="2000" b="1" i="1" dirty="0">
                  <a:solidFill>
                    <a:srgbClr val="002060"/>
                  </a:solidFill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</a:rPr>
                <a:t>phá</a:t>
              </a:r>
              <a:r>
                <a:rPr lang="en-US" sz="2000" b="1" i="1" dirty="0">
                  <a:solidFill>
                    <a:srgbClr val="002060"/>
                  </a:solidFill>
                </a:rPr>
                <a:t> 1, 2 </a:t>
              </a:r>
              <a:r>
                <a:rPr lang="en-US" sz="2000" i="1" dirty="0">
                  <a:solidFill>
                    <a:srgbClr val="002060"/>
                  </a:solidFill>
                </a:rPr>
                <a:t>SGK </a:t>
              </a:r>
              <a:r>
                <a:rPr lang="en-US" sz="2000" i="1" dirty="0" err="1">
                  <a:solidFill>
                    <a:srgbClr val="002060"/>
                  </a:solidFill>
                </a:rPr>
                <a:t>trang</a:t>
              </a:r>
              <a:r>
                <a:rPr lang="en-US" sz="2000" i="1" dirty="0">
                  <a:solidFill>
                    <a:srgbClr val="002060"/>
                  </a:solidFill>
                </a:rPr>
                <a:t> 30: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21" y="1344607"/>
              <a:ext cx="766816" cy="70259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150" y="1240226"/>
            <a:ext cx="4146742" cy="20371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0303" y="3377907"/>
            <a:ext cx="30952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đen</a:t>
            </a:r>
            <a:r>
              <a:rPr lang="en-US" sz="2000" dirty="0"/>
              <a:t>: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đen</a:t>
            </a:r>
            <a:r>
              <a:rPr lang="en-US" sz="2000" dirty="0"/>
              <a:t>, </a:t>
            </a:r>
            <a:r>
              <a:rPr lang="en-US" sz="2000" dirty="0" err="1"/>
              <a:t>xám</a:t>
            </a:r>
            <a:r>
              <a:rPr lang="en-US" sz="2000" dirty="0"/>
              <a:t> </a:t>
            </a:r>
            <a:r>
              <a:rPr lang="en-US" sz="2000" dirty="0" err="1"/>
              <a:t>đen</a:t>
            </a:r>
            <a:r>
              <a:rPr lang="en-US" sz="2000" dirty="0"/>
              <a:t>, </a:t>
            </a:r>
            <a:r>
              <a:rPr lang="en-US" sz="2000" dirty="0" err="1"/>
              <a:t>xám</a:t>
            </a:r>
            <a:r>
              <a:rPr lang="en-US" sz="2000" dirty="0"/>
              <a:t> </a:t>
            </a:r>
            <a:r>
              <a:rPr lang="en-US" sz="2000" dirty="0" err="1"/>
              <a:t>trắng</a:t>
            </a:r>
            <a:r>
              <a:rPr lang="en-US" sz="2000" dirty="0"/>
              <a:t>; </a:t>
            </a:r>
            <a:r>
              <a:rPr lang="en-US" sz="2000" dirty="0" err="1"/>
              <a:t>cứng</a:t>
            </a:r>
            <a:r>
              <a:rPr lang="en-US" sz="2000" dirty="0"/>
              <a:t> </a:t>
            </a:r>
            <a:r>
              <a:rPr lang="en-US" sz="2000" dirty="0" err="1"/>
              <a:t>chắc</a:t>
            </a:r>
            <a:r>
              <a:rPr lang="en-US" sz="20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77829" y="3377907"/>
            <a:ext cx="3652464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Đ</a:t>
            </a:r>
            <a:r>
              <a:rPr lang="vi-VN" sz="2000" dirty="0" smtClean="0"/>
              <a:t>ể </a:t>
            </a:r>
            <a:r>
              <a:rPr lang="vi-VN" sz="2000" dirty="0"/>
              <a:t>chế tạo những chi tiết chịu lực tốt như khung xe </a:t>
            </a:r>
            <a:r>
              <a:rPr lang="vi-VN" sz="2000" dirty="0" smtClean="0"/>
              <a:t>máy, nên chọn vật liệu kim loại đen.</a:t>
            </a:r>
            <a:endParaRPr lang="en-US" sz="2000" dirty="0"/>
          </a:p>
        </p:txBody>
      </p:sp>
      <p:sp>
        <p:nvSpPr>
          <p:cNvPr id="11" name="Isosceles Triangle 10"/>
          <p:cNvSpPr/>
          <p:nvPr/>
        </p:nvSpPr>
        <p:spPr>
          <a:xfrm rot="5400000">
            <a:off x="627018" y="3570952"/>
            <a:ext cx="233006" cy="1996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 rot="5400000">
            <a:off x="4761494" y="3577349"/>
            <a:ext cx="233006" cy="19966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1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1" y="1675346"/>
            <a:ext cx="3231848" cy="32318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85497" y="1180946"/>
            <a:ext cx="3154167" cy="2034283"/>
            <a:chOff x="3475234" y="1180946"/>
            <a:chExt cx="3154167" cy="2034283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5" name="Oval Callout 4"/>
            <p:cNvSpPr/>
            <p:nvPr/>
          </p:nvSpPr>
          <p:spPr>
            <a:xfrm>
              <a:off x="3475234" y="1180946"/>
              <a:ext cx="3154167" cy="2034283"/>
            </a:xfrm>
            <a:prstGeom prst="wedgeEllipseCallout">
              <a:avLst>
                <a:gd name="adj1" fmla="val -51778"/>
                <a:gd name="adj2" fmla="val 39267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82009" y="1675346"/>
              <a:ext cx="2940615" cy="958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/>
                <a:t>Phân</a:t>
              </a:r>
              <a:r>
                <a:rPr lang="en-US" sz="2000" dirty="0"/>
                <a:t> </a:t>
              </a:r>
              <a:r>
                <a:rPr lang="en-US" sz="2000" dirty="0" err="1"/>
                <a:t>biệt</a:t>
              </a:r>
              <a:r>
                <a:rPr lang="en-US" sz="2000" dirty="0"/>
                <a:t> gang </a:t>
              </a:r>
              <a:r>
                <a:rPr lang="en-US" sz="2000" dirty="0" err="1"/>
                <a:t>và</a:t>
              </a:r>
              <a:r>
                <a:rPr lang="en-US" sz="2000" dirty="0"/>
                <a:t> </a:t>
              </a:r>
              <a:r>
                <a:rPr lang="en-US" sz="2000" dirty="0" err="1"/>
                <a:t>thép</a:t>
              </a:r>
              <a:r>
                <a:rPr lang="en-US" sz="2000" dirty="0"/>
                <a:t> </a:t>
              </a:r>
              <a:r>
                <a:rPr lang="en-US" sz="2000" dirty="0" err="1"/>
                <a:t>dựa</a:t>
              </a:r>
              <a:r>
                <a:rPr lang="en-US" sz="2000" dirty="0"/>
                <a:t> </a:t>
              </a:r>
              <a:r>
                <a:rPr lang="en-US" sz="2000" dirty="0" err="1"/>
                <a:t>vào</a:t>
              </a:r>
              <a:r>
                <a:rPr lang="en-US" sz="2000" dirty="0"/>
                <a:t> </a:t>
              </a:r>
              <a:r>
                <a:rPr lang="en-US" sz="2000" dirty="0" err="1"/>
                <a:t>tiêu</a:t>
              </a:r>
              <a:r>
                <a:rPr lang="en-US" sz="2000" dirty="0"/>
                <a:t> </a:t>
              </a:r>
              <a:r>
                <a:rPr lang="en-US" sz="2000" dirty="0" err="1"/>
                <a:t>chí</a:t>
              </a:r>
              <a:r>
                <a:rPr lang="en-US" sz="2000" dirty="0"/>
                <a:t> </a:t>
              </a:r>
              <a:r>
                <a:rPr lang="en-US" sz="2000" dirty="0" err="1"/>
                <a:t>nào</a:t>
              </a:r>
              <a:r>
                <a:rPr lang="en-US" sz="2000" dirty="0"/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524411" y="948816"/>
            <a:ext cx="1760364" cy="1773606"/>
            <a:chOff x="6524411" y="948816"/>
            <a:chExt cx="1760364" cy="1773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0" r="20088"/>
            <a:stretch/>
          </p:blipFill>
          <p:spPr>
            <a:xfrm>
              <a:off x="6524411" y="948816"/>
              <a:ext cx="1760364" cy="1773606"/>
            </a:xfrm>
            <a:prstGeom prst="ellipse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998763" y="1650953"/>
              <a:ext cx="81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Gang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26792" y="2925336"/>
            <a:ext cx="1757983" cy="1749406"/>
            <a:chOff x="6526792" y="2925336"/>
            <a:chExt cx="1757983" cy="17494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9" t="889" r="9254" b="-889"/>
            <a:stretch/>
          </p:blipFill>
          <p:spPr>
            <a:xfrm>
              <a:off x="6526792" y="2925336"/>
              <a:ext cx="1757983" cy="1749406"/>
            </a:xfrm>
            <a:prstGeom prst="ellipse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98763" y="3615373"/>
              <a:ext cx="81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Thép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72637" y="3400463"/>
            <a:ext cx="2023048" cy="1230040"/>
            <a:chOff x="4072637" y="3400463"/>
            <a:chExt cx="2023048" cy="12300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5" name="Oval Callout 14"/>
            <p:cNvSpPr/>
            <p:nvPr/>
          </p:nvSpPr>
          <p:spPr>
            <a:xfrm>
              <a:off x="4072637" y="3400463"/>
              <a:ext cx="2023048" cy="1230040"/>
            </a:xfrm>
            <a:prstGeom prst="wedgeEllipseCallout">
              <a:avLst>
                <a:gd name="adj1" fmla="val 47220"/>
                <a:gd name="adj2" fmla="val 483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66091" y="3590013"/>
              <a:ext cx="1836140" cy="850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</a:rPr>
                <a:t>Tỉ lệ </a:t>
              </a:r>
              <a:r>
                <a:rPr lang="vi-VN" sz="20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carbon và đặc tính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4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 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15" y="780836"/>
            <a:ext cx="2274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1.1. Kim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loại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đen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89438" y="1220015"/>
            <a:ext cx="7243279" cy="804627"/>
            <a:chOff x="689439" y="1290422"/>
            <a:chExt cx="7243279" cy="80462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26" t="23370" r="29226" b="23896"/>
            <a:stretch/>
          </p:blipFill>
          <p:spPr>
            <a:xfrm>
              <a:off x="689439" y="1290422"/>
              <a:ext cx="636996" cy="80462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326435" y="1438389"/>
              <a:ext cx="6606283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dirty="0" smtClean="0"/>
                <a:t>Em hãy tóm tắt nội dung cần ghi nhớ theo các nội dung:</a:t>
              </a:r>
              <a:endParaRPr lang="en-US" sz="2000" i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3520" y="2024642"/>
            <a:ext cx="3122275" cy="1777224"/>
            <a:chOff x="3475234" y="1283643"/>
            <a:chExt cx="3122275" cy="1777224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1" name="Oval Callout 20"/>
            <p:cNvSpPr/>
            <p:nvPr/>
          </p:nvSpPr>
          <p:spPr>
            <a:xfrm>
              <a:off x="3475234" y="1283643"/>
              <a:ext cx="3122275" cy="1777224"/>
            </a:xfrm>
            <a:prstGeom prst="wedgeEllipseCallout">
              <a:avLst>
                <a:gd name="adj1" fmla="val -46892"/>
                <a:gd name="adj2" fmla="val 43812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82009" y="1675346"/>
              <a:ext cx="29406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 smtClean="0"/>
                <a:t>Thành phần chính của kim loại đen là gì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07633" y="2020537"/>
            <a:ext cx="2625084" cy="1654031"/>
            <a:chOff x="3739775" y="1274413"/>
            <a:chExt cx="2625084" cy="165403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4" name="Oval Callout 23"/>
            <p:cNvSpPr/>
            <p:nvPr/>
          </p:nvSpPr>
          <p:spPr>
            <a:xfrm>
              <a:off x="3739775" y="1274413"/>
              <a:ext cx="2625084" cy="1654031"/>
            </a:xfrm>
            <a:prstGeom prst="wedgeEllipseCallout">
              <a:avLst>
                <a:gd name="adj1" fmla="val 46593"/>
                <a:gd name="adj2" fmla="val 44318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39775" y="1644271"/>
              <a:ext cx="262508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 smtClean="0"/>
                <a:t>Kim loại đen gồm mấy loại</a:t>
              </a:r>
              <a:r>
                <a:rPr lang="en-US" sz="2000" dirty="0" smtClean="0"/>
                <a:t>?</a:t>
              </a:r>
              <a:endParaRPr lang="en-US" sz="20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723" y="3533037"/>
            <a:ext cx="954225" cy="133370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339088" y="3312549"/>
            <a:ext cx="2512863" cy="1438382"/>
            <a:chOff x="3475234" y="1404170"/>
            <a:chExt cx="2512863" cy="143838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1" name="Oval Callout 30"/>
            <p:cNvSpPr/>
            <p:nvPr/>
          </p:nvSpPr>
          <p:spPr>
            <a:xfrm>
              <a:off x="3475234" y="1404170"/>
              <a:ext cx="2512863" cy="1438382"/>
            </a:xfrm>
            <a:prstGeom prst="wedgeEllipseCallout">
              <a:avLst>
                <a:gd name="adj1" fmla="val -39941"/>
                <a:gd name="adj2" fmla="val 4666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82009" y="1675346"/>
              <a:ext cx="230334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 smtClean="0"/>
                <a:t>Nêu đặc điểm của kim loại đen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69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uation Rules by Slidesgo">
  <a:themeElements>
    <a:clrScheme name="Simple Light">
      <a:dk1>
        <a:srgbClr val="191919"/>
      </a:dk1>
      <a:lt1>
        <a:srgbClr val="FFFFFF"/>
      </a:lt1>
      <a:dk2>
        <a:srgbClr val="7EB2FE"/>
      </a:dk2>
      <a:lt2>
        <a:srgbClr val="024581"/>
      </a:lt2>
      <a:accent1>
        <a:srgbClr val="FDB813"/>
      </a:accent1>
      <a:accent2>
        <a:srgbClr val="ED1B24"/>
      </a:accent2>
      <a:accent3>
        <a:srgbClr val="FFF0CF"/>
      </a:accent3>
      <a:accent4>
        <a:srgbClr val="DACDB3"/>
      </a:accent4>
      <a:accent5>
        <a:srgbClr val="7F4822"/>
      </a:accent5>
      <a:accent6>
        <a:srgbClr val="899C0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1563</Words>
  <Application>Microsoft Office PowerPoint</Application>
  <PresentationFormat>On-screen Show (16:9)</PresentationFormat>
  <Paragraphs>196</Paragraphs>
  <Slides>34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Catamaran</vt:lpstr>
      <vt:lpstr>Calibri</vt:lpstr>
      <vt:lpstr>Open Sans</vt:lpstr>
      <vt:lpstr>Champion Script</vt:lpstr>
      <vt:lpstr>Wingdings</vt:lpstr>
      <vt:lpstr>Times New Roman</vt:lpstr>
      <vt:lpstr>Arial</vt:lpstr>
      <vt:lpstr>Britannic Bold</vt:lpstr>
      <vt:lpstr>Calibri Light</vt:lpstr>
      <vt:lpstr>Barlow Semi Condensed ExtraBold</vt:lpstr>
      <vt:lpstr>Accentuation Rules by Slidesgo</vt:lpstr>
      <vt:lpstr>Office Theme</vt:lpstr>
      <vt:lpstr>CHÀO MỪNG CÁC EM  ĐẾN VỚI BÀI HỌC HÔM NAY!</vt:lpstr>
      <vt:lpstr>KHỞI ĐỘNG</vt:lpstr>
      <vt:lpstr>KHỞI ĐỘNG</vt:lpstr>
      <vt:lpstr>PowerPoint Presentation</vt:lpstr>
      <vt:lpstr>NỘI DUNG BÀI HỌC</vt:lpstr>
      <vt:lpstr>I. VẬT LIỆU KIM LOẠI</vt:lpstr>
      <vt:lpstr>I. VẬT LIỆU KIM LOẠI</vt:lpstr>
      <vt:lpstr>I. VẬT LIỆU KIM LOẠI</vt:lpstr>
      <vt:lpstr>I. VẬT LIỆU KIM LOẠI</vt:lpstr>
      <vt:lpstr>PowerPoint Presentation</vt:lpstr>
      <vt:lpstr>I. VẬT LIỆU KIM LOẠI</vt:lpstr>
      <vt:lpstr>PowerPoint Presentation</vt:lpstr>
      <vt:lpstr>Một số sản phẩm thông dụng trong đời sống được làm bằng kim loại màu</vt:lpstr>
      <vt:lpstr>Một số hợp kim màu</vt:lpstr>
      <vt:lpstr>PowerPoint Presentation</vt:lpstr>
      <vt:lpstr>II. VẬT LIỆU PHI KIM LOẠI</vt:lpstr>
      <vt:lpstr>II. VẬT LIỆU PHI KIM LOẠI</vt:lpstr>
      <vt:lpstr>Một số sản phẩm trong gia đình được làm từ vật liệu phi kim loại:</vt:lpstr>
      <vt:lpstr>II. VẬT LIỆU PHI KIM LOẠI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10$: Trong các kim loại sau, đâu không phải kim loại màu? </vt:lpstr>
      <vt:lpstr>Câu hỏi 20$: Thép có tỉ lệ carbon bằng bao nhiêu?</vt:lpstr>
      <vt:lpstr>Câu hỏi 50$: Căn cứ vào tính chất, vật liệu chia thành những nhóm nào?</vt:lpstr>
      <vt:lpstr>Câu hỏi 100$: Vật liệu phi kim loại được sử dụng phổ biến trong cơ khí là</vt:lpstr>
      <vt:lpstr>Câu hỏi 150$: Có tính đàn hồi cao, khả năng giảm chấn tốt, cách điện và cách âm tốt là đặc điểm của vật liệu nào sau đây?</vt:lpstr>
      <vt:lpstr>LUYỆN TẬP</vt:lpstr>
      <vt:lpstr>VẬN DỤNG</vt:lpstr>
      <vt:lpstr>HƯỚNG DẪN VỀ NHÀ</vt:lpstr>
      <vt:lpstr>HẸN GẶP LẠI CÁC EM TRONG TIẾT HỌC SAU!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Xinh Đẹp Dịu Hiền Huế Thị</dc:creator>
  <cp:lastModifiedBy>Microsoft account</cp:lastModifiedBy>
  <cp:revision>29</cp:revision>
  <dcterms:modified xsi:type="dcterms:W3CDTF">2023-07-04T04:11:29Z</dcterms:modified>
</cp:coreProperties>
</file>