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320" r:id="rId3"/>
    <p:sldId id="313" r:id="rId4"/>
    <p:sldId id="362" r:id="rId5"/>
    <p:sldId id="363" r:id="rId6"/>
    <p:sldId id="364" r:id="rId7"/>
    <p:sldId id="366" r:id="rId8"/>
    <p:sldId id="377" r:id="rId9"/>
    <p:sldId id="321" r:id="rId10"/>
    <p:sldId id="261" r:id="rId11"/>
    <p:sldId id="582" r:id="rId12"/>
    <p:sldId id="280" r:id="rId13"/>
    <p:sldId id="578" r:id="rId14"/>
    <p:sldId id="381"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EEA3-7277-49B7-9317-A75CE473D331}" type="datetimeFigureOut">
              <a:rPr lang="en-US" smtClean="0"/>
              <a:t>17/10/2024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908CC-D8BE-4CCA-B12C-9525F63C7024}" type="slidenum">
              <a:rPr lang="en-US" smtClean="0"/>
              <a:t>‹#›</a:t>
            </a:fld>
            <a:endParaRPr lang="en-US"/>
          </a:p>
        </p:txBody>
      </p:sp>
    </p:spTree>
    <p:extLst>
      <p:ext uri="{BB962C8B-B14F-4D97-AF65-F5344CB8AC3E}">
        <p14:creationId xmlns:p14="http://schemas.microsoft.com/office/powerpoint/2010/main" val="14086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23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517D-9FBA-6528-30CB-33D92D6AC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D3199-69E3-13E9-9D9F-496081418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FE095-4E75-E7D3-0D70-2941F26A093D}"/>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1DAFE0EF-BE7B-6796-8481-D4B774FCB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030B9-25B2-17F9-6ECD-E590580FC7BD}"/>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127948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E975-92FF-3D36-C020-7E52E3DE8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17AA0-3EEB-83B9-9E8F-E029A03A8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E9154-4E46-0DD8-893D-4BFD94F44B2F}"/>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F230C278-8208-AC6C-AA30-CFD5CDA5B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ECBA-BDDC-FA1D-2AE1-38628AE18B29}"/>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357220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AD4784-C782-856F-09AB-684FB86F0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86A8BE-62BA-B71A-60FE-40F0E43B6B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272D5-C255-D5D8-FC07-311437D63ED3}"/>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DFD7E356-BA6B-A71A-B6E1-998ADD3A9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428E9-2FF1-8EA5-C59A-37C95EAE7547}"/>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10001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1031000" y="2314295"/>
            <a:ext cx="3338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41" name="Google Shape;41;p12"/>
          <p:cNvSpPr txBox="1">
            <a:spLocks noGrp="1"/>
          </p:cNvSpPr>
          <p:nvPr>
            <p:ph type="subTitle" idx="1"/>
          </p:nvPr>
        </p:nvSpPr>
        <p:spPr>
          <a:xfrm flipH="1">
            <a:off x="1031000" y="2991928"/>
            <a:ext cx="33388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2347632" y="1651468"/>
            <a:ext cx="705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4506201" y="2314385"/>
            <a:ext cx="31796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44" name="Google Shape;44;p12"/>
          <p:cNvSpPr txBox="1">
            <a:spLocks noGrp="1"/>
          </p:cNvSpPr>
          <p:nvPr>
            <p:ph type="subTitle" idx="4"/>
          </p:nvPr>
        </p:nvSpPr>
        <p:spPr>
          <a:xfrm flipH="1">
            <a:off x="4369800" y="2991932"/>
            <a:ext cx="34524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5464399" y="1651483"/>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7723616" y="2322796"/>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47" name="Google Shape;47;p12"/>
          <p:cNvSpPr txBox="1">
            <a:spLocks noGrp="1"/>
          </p:cNvSpPr>
          <p:nvPr>
            <p:ph type="subTitle" idx="7"/>
          </p:nvPr>
        </p:nvSpPr>
        <p:spPr>
          <a:xfrm flipH="1">
            <a:off x="7632817" y="2991920"/>
            <a:ext cx="34524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8656816" y="1652093"/>
            <a:ext cx="1404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723141" y="4543985"/>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50" name="Google Shape;50;p12"/>
          <p:cNvSpPr txBox="1">
            <a:spLocks noGrp="1"/>
          </p:cNvSpPr>
          <p:nvPr>
            <p:ph type="subTitle" idx="13"/>
          </p:nvPr>
        </p:nvSpPr>
        <p:spPr>
          <a:xfrm flipH="1">
            <a:off x="2723141" y="5225021"/>
            <a:ext cx="3270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3726941" y="3870779"/>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6094861" y="4543985"/>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53" name="Google Shape;53;p12"/>
          <p:cNvSpPr txBox="1">
            <a:spLocks noGrp="1"/>
          </p:cNvSpPr>
          <p:nvPr>
            <p:ph type="subTitle" idx="16"/>
          </p:nvPr>
        </p:nvSpPr>
        <p:spPr>
          <a:xfrm flipH="1">
            <a:off x="6140461" y="5225021"/>
            <a:ext cx="3179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7098661" y="3870779"/>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326420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ms 2">
  <p:cSld name="Title and three columms 2">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1318973" y="3242252"/>
            <a:ext cx="26828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933"/>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76" name="Google Shape;76;p15"/>
          <p:cNvSpPr txBox="1">
            <a:spLocks noGrp="1"/>
          </p:cNvSpPr>
          <p:nvPr>
            <p:ph type="subTitle" idx="1"/>
          </p:nvPr>
        </p:nvSpPr>
        <p:spPr>
          <a:xfrm flipH="1">
            <a:off x="954173" y="3771319"/>
            <a:ext cx="3047600" cy="116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77" name="Google Shape;77;p15"/>
          <p:cNvSpPr txBox="1">
            <a:spLocks noGrp="1"/>
          </p:cNvSpPr>
          <p:nvPr>
            <p:ph type="ctrTitle" idx="2"/>
          </p:nvPr>
        </p:nvSpPr>
        <p:spPr>
          <a:xfrm flipH="1">
            <a:off x="7672343" y="4333121"/>
            <a:ext cx="2080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78" name="Google Shape;78;p15"/>
          <p:cNvSpPr txBox="1">
            <a:spLocks noGrp="1"/>
          </p:cNvSpPr>
          <p:nvPr>
            <p:ph type="subTitle" idx="3"/>
          </p:nvPr>
        </p:nvSpPr>
        <p:spPr>
          <a:xfrm flipH="1">
            <a:off x="7672343" y="4861831"/>
            <a:ext cx="3047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79" name="Google Shape;79;p15"/>
          <p:cNvSpPr txBox="1">
            <a:spLocks noGrp="1"/>
          </p:cNvSpPr>
          <p:nvPr>
            <p:ph type="ctrTitle" idx="4"/>
          </p:nvPr>
        </p:nvSpPr>
        <p:spPr>
          <a:xfrm flipH="1">
            <a:off x="8127113" y="1864105"/>
            <a:ext cx="2080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80" name="Google Shape;80;p15"/>
          <p:cNvSpPr txBox="1">
            <a:spLocks noGrp="1"/>
          </p:cNvSpPr>
          <p:nvPr>
            <p:ph type="subTitle" idx="5"/>
          </p:nvPr>
        </p:nvSpPr>
        <p:spPr>
          <a:xfrm flipH="1">
            <a:off x="8127113" y="2392815"/>
            <a:ext cx="3047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81" name="Google Shape;81;p15"/>
          <p:cNvSpPr txBox="1">
            <a:spLocks noGrp="1"/>
          </p:cNvSpPr>
          <p:nvPr>
            <p:ph type="title" idx="6"/>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428380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53"/>
        <p:cNvGrpSpPr/>
        <p:nvPr/>
      </p:nvGrpSpPr>
      <p:grpSpPr>
        <a:xfrm>
          <a:off x="0" y="0"/>
          <a:ext cx="0" cy="0"/>
          <a:chOff x="0" y="0"/>
          <a:chExt cx="0" cy="0"/>
        </a:xfrm>
      </p:grpSpPr>
      <p:sp>
        <p:nvSpPr>
          <p:cNvPr id="488" name="Google Shape;488;p3"/>
          <p:cNvSpPr txBox="1">
            <a:spLocks noGrp="1"/>
          </p:cNvSpPr>
          <p:nvPr>
            <p:ph type="subTitle" idx="1"/>
          </p:nvPr>
        </p:nvSpPr>
        <p:spPr>
          <a:xfrm>
            <a:off x="3141300" y="4777267"/>
            <a:ext cx="6668800" cy="45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400"/>
            </a:lvl1pPr>
            <a:lvl2pPr lvl="1" algn="ctr" rtl="0">
              <a:lnSpc>
                <a:spcPct val="100000"/>
              </a:lnSpc>
              <a:spcBef>
                <a:spcPts val="1067"/>
              </a:spcBef>
              <a:spcAft>
                <a:spcPts val="0"/>
              </a:spcAft>
              <a:buClr>
                <a:schemeClr val="dk2"/>
              </a:buClr>
              <a:buSzPts val="1800"/>
              <a:buNone/>
              <a:defRPr sz="2400">
                <a:solidFill>
                  <a:schemeClr val="dk2"/>
                </a:solidFill>
              </a:defRPr>
            </a:lvl2pPr>
            <a:lvl3pPr lvl="2" algn="ctr" rtl="0">
              <a:lnSpc>
                <a:spcPct val="100000"/>
              </a:lnSpc>
              <a:spcBef>
                <a:spcPts val="1067"/>
              </a:spcBef>
              <a:spcAft>
                <a:spcPts val="0"/>
              </a:spcAft>
              <a:buClr>
                <a:schemeClr val="dk2"/>
              </a:buClr>
              <a:buSzPts val="1800"/>
              <a:buNone/>
              <a:defRPr sz="2400">
                <a:solidFill>
                  <a:schemeClr val="dk2"/>
                </a:solidFill>
              </a:defRPr>
            </a:lvl3pPr>
            <a:lvl4pPr lvl="3" algn="ctr" rtl="0">
              <a:lnSpc>
                <a:spcPct val="100000"/>
              </a:lnSpc>
              <a:spcBef>
                <a:spcPts val="1067"/>
              </a:spcBef>
              <a:spcAft>
                <a:spcPts val="0"/>
              </a:spcAft>
              <a:buClr>
                <a:schemeClr val="dk2"/>
              </a:buClr>
              <a:buSzPts val="1800"/>
              <a:buNone/>
              <a:defRPr sz="2400">
                <a:solidFill>
                  <a:schemeClr val="dk2"/>
                </a:solidFill>
              </a:defRPr>
            </a:lvl4pPr>
            <a:lvl5pPr lvl="4" algn="ctr" rtl="0">
              <a:lnSpc>
                <a:spcPct val="100000"/>
              </a:lnSpc>
              <a:spcBef>
                <a:spcPts val="1067"/>
              </a:spcBef>
              <a:spcAft>
                <a:spcPts val="0"/>
              </a:spcAft>
              <a:buClr>
                <a:schemeClr val="dk2"/>
              </a:buClr>
              <a:buSzPts val="1800"/>
              <a:buNone/>
              <a:defRPr sz="2400">
                <a:solidFill>
                  <a:schemeClr val="dk2"/>
                </a:solidFill>
              </a:defRPr>
            </a:lvl5pPr>
            <a:lvl6pPr lvl="5" algn="ctr" rtl="0">
              <a:lnSpc>
                <a:spcPct val="100000"/>
              </a:lnSpc>
              <a:spcBef>
                <a:spcPts val="1067"/>
              </a:spcBef>
              <a:spcAft>
                <a:spcPts val="0"/>
              </a:spcAft>
              <a:buClr>
                <a:schemeClr val="dk2"/>
              </a:buClr>
              <a:buSzPts val="1800"/>
              <a:buNone/>
              <a:defRPr sz="2400">
                <a:solidFill>
                  <a:schemeClr val="dk2"/>
                </a:solidFill>
              </a:defRPr>
            </a:lvl6pPr>
            <a:lvl7pPr lvl="6" algn="ctr" rtl="0">
              <a:lnSpc>
                <a:spcPct val="100000"/>
              </a:lnSpc>
              <a:spcBef>
                <a:spcPts val="1067"/>
              </a:spcBef>
              <a:spcAft>
                <a:spcPts val="0"/>
              </a:spcAft>
              <a:buClr>
                <a:schemeClr val="dk2"/>
              </a:buClr>
              <a:buSzPts val="1800"/>
              <a:buNone/>
              <a:defRPr sz="2400">
                <a:solidFill>
                  <a:schemeClr val="dk2"/>
                </a:solidFill>
              </a:defRPr>
            </a:lvl7pPr>
            <a:lvl8pPr lvl="7" algn="ctr" rtl="0">
              <a:lnSpc>
                <a:spcPct val="100000"/>
              </a:lnSpc>
              <a:spcBef>
                <a:spcPts val="1067"/>
              </a:spcBef>
              <a:spcAft>
                <a:spcPts val="0"/>
              </a:spcAft>
              <a:buClr>
                <a:schemeClr val="dk2"/>
              </a:buClr>
              <a:buSzPts val="1800"/>
              <a:buNone/>
              <a:defRPr sz="2400">
                <a:solidFill>
                  <a:schemeClr val="dk2"/>
                </a:solidFill>
              </a:defRPr>
            </a:lvl8pPr>
            <a:lvl9pPr lvl="8" algn="ctr" rtl="0">
              <a:lnSpc>
                <a:spcPct val="100000"/>
              </a:lnSpc>
              <a:spcBef>
                <a:spcPts val="1067"/>
              </a:spcBef>
              <a:spcAft>
                <a:spcPts val="1067"/>
              </a:spcAft>
              <a:buClr>
                <a:schemeClr val="dk2"/>
              </a:buClr>
              <a:buSzPts val="1800"/>
              <a:buNone/>
              <a:defRPr sz="2400">
                <a:solidFill>
                  <a:schemeClr val="dk2"/>
                </a:solidFill>
              </a:defRPr>
            </a:lvl9pPr>
          </a:lstStyle>
          <a:p>
            <a:endParaRPr/>
          </a:p>
        </p:txBody>
      </p:sp>
      <p:sp>
        <p:nvSpPr>
          <p:cNvPr id="489" name="Google Shape;489;p3"/>
          <p:cNvSpPr txBox="1">
            <a:spLocks noGrp="1"/>
          </p:cNvSpPr>
          <p:nvPr>
            <p:ph type="ctrTitle"/>
          </p:nvPr>
        </p:nvSpPr>
        <p:spPr>
          <a:xfrm>
            <a:off x="3467733" y="1885333"/>
            <a:ext cx="5963600" cy="246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5333"/>
            </a:lvl1pPr>
            <a:lvl2pPr lvl="1" algn="ctr" rtl="0">
              <a:spcBef>
                <a:spcPts val="0"/>
              </a:spcBef>
              <a:spcAft>
                <a:spcPts val="0"/>
              </a:spcAft>
              <a:buSzPts val="4000"/>
              <a:buFont typeface="Dosis"/>
              <a:buNone/>
              <a:defRPr sz="5333">
                <a:latin typeface="Dosis"/>
                <a:ea typeface="Dosis"/>
                <a:cs typeface="Dosis"/>
                <a:sym typeface="Dosis"/>
              </a:defRPr>
            </a:lvl2pPr>
            <a:lvl3pPr lvl="2" algn="ctr" rtl="0">
              <a:spcBef>
                <a:spcPts val="0"/>
              </a:spcBef>
              <a:spcAft>
                <a:spcPts val="0"/>
              </a:spcAft>
              <a:buSzPts val="4000"/>
              <a:buFont typeface="Dosis"/>
              <a:buNone/>
              <a:defRPr sz="5333">
                <a:latin typeface="Dosis"/>
                <a:ea typeface="Dosis"/>
                <a:cs typeface="Dosis"/>
                <a:sym typeface="Dosis"/>
              </a:defRPr>
            </a:lvl3pPr>
            <a:lvl4pPr lvl="3" algn="ctr" rtl="0">
              <a:spcBef>
                <a:spcPts val="0"/>
              </a:spcBef>
              <a:spcAft>
                <a:spcPts val="0"/>
              </a:spcAft>
              <a:buSzPts val="4000"/>
              <a:buFont typeface="Dosis"/>
              <a:buNone/>
              <a:defRPr sz="5333">
                <a:latin typeface="Dosis"/>
                <a:ea typeface="Dosis"/>
                <a:cs typeface="Dosis"/>
                <a:sym typeface="Dosis"/>
              </a:defRPr>
            </a:lvl4pPr>
            <a:lvl5pPr lvl="4" algn="ctr" rtl="0">
              <a:spcBef>
                <a:spcPts val="0"/>
              </a:spcBef>
              <a:spcAft>
                <a:spcPts val="0"/>
              </a:spcAft>
              <a:buSzPts val="4000"/>
              <a:buFont typeface="Dosis"/>
              <a:buNone/>
              <a:defRPr sz="5333">
                <a:latin typeface="Dosis"/>
                <a:ea typeface="Dosis"/>
                <a:cs typeface="Dosis"/>
                <a:sym typeface="Dosis"/>
              </a:defRPr>
            </a:lvl5pPr>
            <a:lvl6pPr lvl="5" algn="ctr" rtl="0">
              <a:spcBef>
                <a:spcPts val="0"/>
              </a:spcBef>
              <a:spcAft>
                <a:spcPts val="0"/>
              </a:spcAft>
              <a:buSzPts val="4000"/>
              <a:buFont typeface="Dosis"/>
              <a:buNone/>
              <a:defRPr sz="5333">
                <a:latin typeface="Dosis"/>
                <a:ea typeface="Dosis"/>
                <a:cs typeface="Dosis"/>
                <a:sym typeface="Dosis"/>
              </a:defRPr>
            </a:lvl6pPr>
            <a:lvl7pPr lvl="6" algn="ctr" rtl="0">
              <a:spcBef>
                <a:spcPts val="0"/>
              </a:spcBef>
              <a:spcAft>
                <a:spcPts val="0"/>
              </a:spcAft>
              <a:buSzPts val="4000"/>
              <a:buFont typeface="Dosis"/>
              <a:buNone/>
              <a:defRPr sz="5333">
                <a:latin typeface="Dosis"/>
                <a:ea typeface="Dosis"/>
                <a:cs typeface="Dosis"/>
                <a:sym typeface="Dosis"/>
              </a:defRPr>
            </a:lvl7pPr>
            <a:lvl8pPr lvl="7" algn="ctr" rtl="0">
              <a:spcBef>
                <a:spcPts val="0"/>
              </a:spcBef>
              <a:spcAft>
                <a:spcPts val="0"/>
              </a:spcAft>
              <a:buSzPts val="4000"/>
              <a:buFont typeface="Dosis"/>
              <a:buNone/>
              <a:defRPr sz="5333">
                <a:latin typeface="Dosis"/>
                <a:ea typeface="Dosis"/>
                <a:cs typeface="Dosis"/>
                <a:sym typeface="Dosis"/>
              </a:defRPr>
            </a:lvl8pPr>
            <a:lvl9pPr lvl="8" algn="ctr" rtl="0">
              <a:spcBef>
                <a:spcPts val="0"/>
              </a:spcBef>
              <a:spcAft>
                <a:spcPts val="0"/>
              </a:spcAft>
              <a:buSzPts val="4000"/>
              <a:buFont typeface="Dosis"/>
              <a:buNone/>
              <a:defRPr sz="5333">
                <a:latin typeface="Dosis"/>
                <a:ea typeface="Dosis"/>
                <a:cs typeface="Dosis"/>
                <a:sym typeface="Dosis"/>
              </a:defRPr>
            </a:lvl9pPr>
          </a:lstStyle>
          <a:p>
            <a:endParaRPr/>
          </a:p>
        </p:txBody>
      </p:sp>
    </p:spTree>
    <p:extLst>
      <p:ext uri="{BB962C8B-B14F-4D97-AF65-F5344CB8AC3E}">
        <p14:creationId xmlns:p14="http://schemas.microsoft.com/office/powerpoint/2010/main" val="32564646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C3CED9"/>
        </a:solid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71564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5FF7-961E-940B-F06B-BA105A6C7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27342-785C-21C9-5F6D-63E7F1ED69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36377-9C95-0C25-E3B7-05A5BAAD23F0}"/>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25F9C4A1-F65E-5505-9946-96E2FCC27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90633-27A4-DF31-269D-6FEE930C8E66}"/>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162043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8061-778D-5D37-41FB-BF806C8540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AD8425-19A0-2639-FE7E-3CF73F85E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FA01F-8400-4F6D-C8AF-BF01BDCE745C}"/>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1B439101-D5A9-D6D6-E684-7E0E100E1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99EF5-FF1A-7BCD-66B3-499677C26843}"/>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404032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4BEF-A959-68E5-00EE-EB902E0CD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72406-F375-91C3-BF74-2CB6FE9265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CFBB84-429F-6BBB-F26E-23FB4ED5DB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2519D2-5869-259D-A242-18FA8A4AA3F1}"/>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6" name="Footer Placeholder 5">
            <a:extLst>
              <a:ext uri="{FF2B5EF4-FFF2-40B4-BE49-F238E27FC236}">
                <a16:creationId xmlns:a16="http://schemas.microsoft.com/office/drawing/2014/main" id="{10ECE4A3-A75D-EFE9-6D1F-AF713B330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A658D-4FD5-320B-9108-32B81FB6DA5E}"/>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58750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4DAA-53B0-627A-470F-E8CE9CC12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E3061-DC18-16A7-52C4-52312179C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37101-7678-2838-CE72-CC3E381715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A5A84-55F7-5216-FA27-4675AAD75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8CA31-18A1-0C6F-9612-FB0DECFE9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8298C-96F2-0FA9-36AD-D4756B89EC4D}"/>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8" name="Footer Placeholder 7">
            <a:extLst>
              <a:ext uri="{FF2B5EF4-FFF2-40B4-BE49-F238E27FC236}">
                <a16:creationId xmlns:a16="http://schemas.microsoft.com/office/drawing/2014/main" id="{687E94D9-899A-45F4-703B-88710AA60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1BAD16-50CE-5A79-5366-D77DD70416C7}"/>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221564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306E-740C-A2AC-1444-47970AADB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C16A9D-3007-AF71-3EE8-6BCE8A7CEC30}"/>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4" name="Footer Placeholder 3">
            <a:extLst>
              <a:ext uri="{FF2B5EF4-FFF2-40B4-BE49-F238E27FC236}">
                <a16:creationId xmlns:a16="http://schemas.microsoft.com/office/drawing/2014/main" id="{52B0F0E3-A28A-1A79-F3DB-74EBE5E9AA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340767-2738-800D-A79F-58B9B561D27E}"/>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9694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5EED-2EBC-3BF7-CA86-43F46170CF6A}"/>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3" name="Footer Placeholder 2">
            <a:extLst>
              <a:ext uri="{FF2B5EF4-FFF2-40B4-BE49-F238E27FC236}">
                <a16:creationId xmlns:a16="http://schemas.microsoft.com/office/drawing/2014/main" id="{44F57117-F05B-0BA7-6BE6-15D5D2D02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61D852-73F9-82D0-C268-5AAFDE93E8BD}"/>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201175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3D6E-D72B-7895-5DB1-E31DC88B5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D32A0-FC19-862D-F271-7383473B2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B8F01-AACE-99F6-46A7-9C3688156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08255-5CE8-0F12-D2A3-EE7E8FA296D9}"/>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6" name="Footer Placeholder 5">
            <a:extLst>
              <a:ext uri="{FF2B5EF4-FFF2-40B4-BE49-F238E27FC236}">
                <a16:creationId xmlns:a16="http://schemas.microsoft.com/office/drawing/2014/main" id="{95D635B8-2623-5B4B-9FA3-C19D9B9C5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735D6-2C14-1EE5-C50C-509008F2BB9F}"/>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418894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E8C7-772B-841E-CC5C-F233D73CD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5CD35-08CE-4048-102D-11244468C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C8EA5-032C-6B04-7958-06CED6321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BE30B-E0CF-8C3D-0B8B-922C75EA2249}"/>
              </a:ext>
            </a:extLst>
          </p:cNvPr>
          <p:cNvSpPr>
            <a:spLocks noGrp="1"/>
          </p:cNvSpPr>
          <p:nvPr>
            <p:ph type="dt" sz="half" idx="10"/>
          </p:nvPr>
        </p:nvSpPr>
        <p:spPr/>
        <p:txBody>
          <a:bodyPr/>
          <a:lstStyle/>
          <a:p>
            <a:fld id="{1815455A-DE31-4578-B0E8-DE840C61AB9B}" type="datetimeFigureOut">
              <a:rPr lang="en-US" smtClean="0"/>
              <a:t>17/10/2024</a:t>
            </a:fld>
            <a:endParaRPr lang="en-US"/>
          </a:p>
        </p:txBody>
      </p:sp>
      <p:sp>
        <p:nvSpPr>
          <p:cNvPr id="6" name="Footer Placeholder 5">
            <a:extLst>
              <a:ext uri="{FF2B5EF4-FFF2-40B4-BE49-F238E27FC236}">
                <a16:creationId xmlns:a16="http://schemas.microsoft.com/office/drawing/2014/main" id="{C6A8F028-9D1A-C5DC-35FE-41DEAE9D7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160AD-43F1-5224-3542-20CEBA5C49CC}"/>
              </a:ext>
            </a:extLst>
          </p:cNvPr>
          <p:cNvSpPr>
            <a:spLocks noGrp="1"/>
          </p:cNvSpPr>
          <p:nvPr>
            <p:ph type="sldNum" sz="quarter" idx="12"/>
          </p:nvPr>
        </p:nvSpPr>
        <p:spPr/>
        <p:txBody>
          <a:bodyPr/>
          <a:lstStyle/>
          <a:p>
            <a:fld id="{923887E7-8DAF-4C5A-B423-D76F15688B0A}" type="slidenum">
              <a:rPr lang="en-US" smtClean="0"/>
              <a:t>‹#›</a:t>
            </a:fld>
            <a:endParaRPr lang="en-US"/>
          </a:p>
        </p:txBody>
      </p:sp>
    </p:spTree>
    <p:extLst>
      <p:ext uri="{BB962C8B-B14F-4D97-AF65-F5344CB8AC3E}">
        <p14:creationId xmlns:p14="http://schemas.microsoft.com/office/powerpoint/2010/main" val="35299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7ABCF-4756-8F11-1035-472BD553C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0F045-3FC6-C8AA-3726-5DE2B970F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22A35-D907-C473-5B1B-0960B805D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5455A-DE31-4578-B0E8-DE840C61AB9B}" type="datetimeFigureOut">
              <a:rPr lang="en-US" smtClean="0"/>
              <a:t>17/10/2024</a:t>
            </a:fld>
            <a:endParaRPr lang="en-US"/>
          </a:p>
        </p:txBody>
      </p:sp>
      <p:sp>
        <p:nvSpPr>
          <p:cNvPr id="5" name="Footer Placeholder 4">
            <a:extLst>
              <a:ext uri="{FF2B5EF4-FFF2-40B4-BE49-F238E27FC236}">
                <a16:creationId xmlns:a16="http://schemas.microsoft.com/office/drawing/2014/main" id="{A46E28A8-70B4-E0A8-4AC1-F732D6001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F04E2E-DAE1-38A8-B446-CA41C031C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887E7-8DAF-4C5A-B423-D76F15688B0A}" type="slidenum">
              <a:rPr lang="en-US" smtClean="0"/>
              <a:t>‹#›</a:t>
            </a:fld>
            <a:endParaRPr lang="en-US"/>
          </a:p>
        </p:txBody>
      </p:sp>
    </p:spTree>
    <p:extLst>
      <p:ext uri="{BB962C8B-B14F-4D97-AF65-F5344CB8AC3E}">
        <p14:creationId xmlns:p14="http://schemas.microsoft.com/office/powerpoint/2010/main" val="138628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3.jpe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9.jpe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41300" y="235020"/>
            <a:ext cx="6677175"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PHÒNG </a:t>
            </a:r>
            <a:r>
              <a:rPr lang="vi-VN" sz="2400" b="1" dirty="0">
                <a:solidFill>
                  <a:srgbClr val="002060"/>
                </a:solidFill>
                <a:latin typeface="Times New Roman" panose="02020603050405020304" pitchFamily="18" charset="0"/>
                <a:cs typeface="Times New Roman" panose="02020603050405020304" pitchFamily="18" charset="0"/>
              </a:rPr>
              <a:t>GIÁO DỤC VÀ ĐÀO TẠO </a:t>
            </a:r>
            <a:r>
              <a:rPr lang="en-US" sz="2400" b="1" dirty="0">
                <a:solidFill>
                  <a:srgbClr val="002060"/>
                </a:solidFill>
                <a:latin typeface="Times New Roman" panose="02020603050405020304" pitchFamily="18" charset="0"/>
                <a:cs typeface="Times New Roman" panose="02020603050405020304" pitchFamily="18" charset="0"/>
              </a:rPr>
              <a:t>KIM BẢNG</a:t>
            </a:r>
          </a:p>
          <a:p>
            <a:r>
              <a:rPr lang="en-US" sz="2400" b="1" dirty="0">
                <a:solidFill>
                  <a:srgbClr val="002060"/>
                </a:solidFill>
                <a:latin typeface="Times New Roman" panose="02020603050405020304" pitchFamily="18" charset="0"/>
                <a:cs typeface="Times New Roman" panose="02020603050405020304" pitchFamily="18" charset="0"/>
              </a:rPr>
              <a:t>TRƯỜNG THCS XÃ NGỌC SƠN</a:t>
            </a:r>
          </a:p>
        </p:txBody>
      </p:sp>
      <p:sp>
        <p:nvSpPr>
          <p:cNvPr id="7" name="Hộp Văn bản 444">
            <a:extLst>
              <a:ext uri="{FF2B5EF4-FFF2-40B4-BE49-F238E27FC236}">
                <a16:creationId xmlns:a16="http://schemas.microsoft.com/office/drawing/2014/main" id="{DA2BADC2-FDE5-06F6-0966-F05CE5EBB146}"/>
              </a:ext>
            </a:extLst>
          </p:cNvPr>
          <p:cNvSpPr txBox="1"/>
          <p:nvPr/>
        </p:nvSpPr>
        <p:spPr>
          <a:xfrm>
            <a:off x="0" y="1158351"/>
            <a:ext cx="11887200" cy="4401333"/>
          </a:xfrm>
          <a:prstGeom prst="rect">
            <a:avLst/>
          </a:prstGeom>
          <a:noFill/>
        </p:spPr>
        <p:txBody>
          <a:bodyPr wrap="square">
            <a:spAutoFit/>
          </a:bodyPr>
          <a:lstStyle/>
          <a:p>
            <a:pPr algn="ctr">
              <a:lnSpc>
                <a:spcPct val="150000"/>
              </a:lnSpc>
            </a:pP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CHÀO MỪNG</a:t>
            </a:r>
          </a:p>
          <a:p>
            <a:pPr algn="ctr">
              <a:lnSpc>
                <a:spcPct val="150000"/>
              </a:lnSpc>
            </a:pP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BAN GIÁM KHẢO, QUÝ THẦY CÔ VỀ DỰ HỘI THI GIÁO VIÊN GIỎI CẤP TRƯỜNG</a:t>
            </a:r>
          </a:p>
          <a:p>
            <a:pPr algn="ctr">
              <a:lnSpc>
                <a:spcPct val="150000"/>
              </a:lnSpc>
            </a:pP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NĂM HỌC 2024- 2025</a:t>
            </a:r>
          </a:p>
          <a:p>
            <a:pPr algn="ctr">
              <a:lnSpc>
                <a:spcPct val="150000"/>
              </a:lnSpc>
            </a:pPr>
            <a:endParaRPr lang="en-US" sz="4267"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2278937" y="4401470"/>
            <a:ext cx="7634125" cy="830997"/>
          </a:xfrm>
          <a:prstGeom prst="rect">
            <a:avLst/>
          </a:prstGeom>
          <a:noFill/>
        </p:spPr>
        <p:txBody>
          <a:bodyPr wrap="square" rtlCol="0">
            <a:spAutoFit/>
          </a:bodyPr>
          <a:lstStyle/>
          <a:p>
            <a:pPr algn="ctr"/>
            <a:r>
              <a:rPr lang="en-US" sz="2400" b="1" i="1" dirty="0" err="1">
                <a:solidFill>
                  <a:srgbClr val="002060"/>
                </a:solidFill>
                <a:latin typeface="Times New Roman" pitchFamily="18" charset="0"/>
                <a:cs typeface="Times New Roman" pitchFamily="18" charset="0"/>
              </a:rPr>
              <a:t>Giáo</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viên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dự</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thi</a:t>
            </a:r>
            <a:r>
              <a:rPr lang="vi-VN" sz="2400" b="1" i="1" dirty="0">
                <a:solidFill>
                  <a:srgbClr val="002060"/>
                </a:solidFill>
                <a:latin typeface="Times New Roman" pitchFamily="18" charset="0"/>
                <a:cs typeface="Times New Roman" pitchFamily="18" charset="0"/>
              </a:rPr>
              <a:t>: </a:t>
            </a:r>
            <a:r>
              <a:rPr lang="en-US" sz="2400" b="1" i="1" dirty="0">
                <a:solidFill>
                  <a:srgbClr val="002060"/>
                </a:solidFill>
                <a:latin typeface="Times New Roman" pitchFamily="18" charset="0"/>
                <a:cs typeface="Times New Roman" pitchFamily="18" charset="0"/>
              </a:rPr>
              <a:t>Vũ </a:t>
            </a:r>
            <a:r>
              <a:rPr lang="en-US" sz="2400" b="1" i="1" dirty="0" err="1">
                <a:solidFill>
                  <a:srgbClr val="002060"/>
                </a:solidFill>
                <a:latin typeface="Times New Roman" pitchFamily="18" charset="0"/>
                <a:cs typeface="Times New Roman" pitchFamily="18" charset="0"/>
              </a:rPr>
              <a:t>Thị</a:t>
            </a:r>
            <a:r>
              <a:rPr lang="en-US" sz="2400" b="1" i="1" dirty="0">
                <a:solidFill>
                  <a:srgbClr val="002060"/>
                </a:solidFill>
                <a:latin typeface="Times New Roman" pitchFamily="18" charset="0"/>
                <a:cs typeface="Times New Roman" pitchFamily="18" charset="0"/>
              </a:rPr>
              <a:t> Kim </a:t>
            </a:r>
            <a:r>
              <a:rPr lang="en-US" sz="2400" b="1" i="1" dirty="0" err="1">
                <a:solidFill>
                  <a:srgbClr val="002060"/>
                </a:solidFill>
                <a:latin typeface="Times New Roman" pitchFamily="18" charset="0"/>
                <a:cs typeface="Times New Roman" pitchFamily="18" charset="0"/>
              </a:rPr>
              <a:t>Liêm</a:t>
            </a:r>
            <a:endParaRPr lang="en-US" sz="2400" b="1" i="1" dirty="0">
              <a:solidFill>
                <a:srgbClr val="002060"/>
              </a:solidFill>
              <a:latin typeface="Times New Roman" pitchFamily="18" charset="0"/>
              <a:cs typeface="Times New Roman" pitchFamily="18" charset="0"/>
            </a:endParaRPr>
          </a:p>
          <a:p>
            <a:pPr algn="ctr"/>
            <a:r>
              <a:rPr lang="vi-VN" sz="2400" b="1" i="1" dirty="0">
                <a:solidFill>
                  <a:srgbClr val="002060"/>
                </a:solidFill>
                <a:latin typeface="Times New Roman" pitchFamily="18" charset="0"/>
                <a:cs typeface="Times New Roman" pitchFamily="18" charset="0"/>
              </a:rPr>
              <a:t>Đơn vị: Trường THCS </a:t>
            </a:r>
            <a:r>
              <a:rPr lang="en-US" sz="2400" b="1" i="1" dirty="0" err="1">
                <a:solidFill>
                  <a:srgbClr val="002060"/>
                </a:solidFill>
                <a:latin typeface="Times New Roman" pitchFamily="18" charset="0"/>
                <a:cs typeface="Times New Roman" pitchFamily="18" charset="0"/>
              </a:rPr>
              <a:t>xã</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Ngọc</a:t>
            </a:r>
            <a:r>
              <a:rPr lang="en-US" sz="2400" b="1" i="1" dirty="0">
                <a:solidFill>
                  <a:srgbClr val="002060"/>
                </a:solidFill>
                <a:latin typeface="Times New Roman" pitchFamily="18" charset="0"/>
                <a:cs typeface="Times New Roman" pitchFamily="18" charset="0"/>
              </a:rPr>
              <a:t> </a:t>
            </a:r>
            <a:r>
              <a:rPr lang="vi-VN" sz="2400" b="1" i="1" dirty="0">
                <a:solidFill>
                  <a:srgbClr val="002060"/>
                </a:solidFill>
                <a:latin typeface="Times New Roman" pitchFamily="18" charset="0"/>
                <a:cs typeface="Times New Roman" pitchFamily="18" charset="0"/>
              </a:rPr>
              <a:t>Sơn</a:t>
            </a:r>
            <a:endParaRPr lang="en-US" sz="2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3195025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id="{102ACD38-D8CA-5C60-EDB9-89F147850EC7}"/>
              </a:ext>
            </a:extLst>
          </p:cNvPr>
          <p:cNvSpPr txBox="1"/>
          <p:nvPr/>
        </p:nvSpPr>
        <p:spPr>
          <a:xfrm>
            <a:off x="318182" y="164892"/>
            <a:ext cx="11555635" cy="3170099"/>
          </a:xfrm>
          <a:prstGeom prst="rect">
            <a:avLst/>
          </a:prstGeom>
          <a:noFill/>
        </p:spPr>
        <p:txBody>
          <a:bodyPr wrap="square" rtlCol="0">
            <a:spAutoFit/>
          </a:bodyPr>
          <a:lstStyle/>
          <a:p>
            <a:pPr algn="ctr"/>
            <a:r>
              <a:rPr lang="vi-VN" sz="2800" b="1" dirty="0">
                <a:latin typeface="+mj-lt"/>
              </a:rPr>
              <a:t>LUYỆN TẬP</a:t>
            </a:r>
            <a:r>
              <a:rPr lang="en-US" sz="2800" dirty="0">
                <a:latin typeface="Times New Roman" panose="02020603050405020304" pitchFamily="18" charset="0"/>
                <a:cs typeface="Times New Roman" panose="02020603050405020304" pitchFamily="18" charset="0"/>
              </a:rPr>
              <a:t> </a:t>
            </a:r>
          </a:p>
          <a:p>
            <a:pPr indent="457200">
              <a:lnSpc>
                <a:spcPct val="150000"/>
              </a:lnSpc>
            </a:pPr>
            <a:r>
              <a:rPr lang="en-US" sz="3200" dirty="0">
                <a:latin typeface="Times New Roman" panose="02020603050405020304" pitchFamily="18" charset="0"/>
                <a:cs typeface="Times New Roman" panose="02020603050405020304" pitchFamily="18" charset="0"/>
              </a:rPr>
              <a:t>1. 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ở  3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a:t>
            </a:r>
          </a:p>
          <a:p>
            <a:pPr indent="457200">
              <a:lnSpc>
                <a:spcPct val="150000"/>
              </a:lnSpc>
            </a:pPr>
            <a:r>
              <a:rPr lang="en-US" sz="3200" dirty="0">
                <a:latin typeface="Times New Roman" panose="02020603050405020304" pitchFamily="18" charset="0"/>
                <a:cs typeface="Times New Roman" panose="02020603050405020304" pitchFamily="18" charset="0"/>
              </a:rPr>
              <a:t>2. Hoàn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endParaRPr lang="vi-VN" sz="3200" dirty="0">
              <a:latin typeface="+mj-lt"/>
            </a:endParaRPr>
          </a:p>
          <a:p>
            <a:endParaRPr lang="vi-VN" sz="2400" dirty="0"/>
          </a:p>
        </p:txBody>
      </p:sp>
      <p:graphicFrame>
        <p:nvGraphicFramePr>
          <p:cNvPr id="3" name="Table 2">
            <a:extLst>
              <a:ext uri="{FF2B5EF4-FFF2-40B4-BE49-F238E27FC236}">
                <a16:creationId xmlns:a16="http://schemas.microsoft.com/office/drawing/2014/main" id="{DEDBBA2D-819F-BAEF-10DA-CB6C1B8FCBC6}"/>
              </a:ext>
            </a:extLst>
          </p:cNvPr>
          <p:cNvGraphicFramePr>
            <a:graphicFrameLocks noGrp="1"/>
          </p:cNvGraphicFramePr>
          <p:nvPr>
            <p:extLst>
              <p:ext uri="{D42A27DB-BD31-4B8C-83A1-F6EECF244321}">
                <p14:modId xmlns:p14="http://schemas.microsoft.com/office/powerpoint/2010/main" val="135901648"/>
              </p:ext>
            </p:extLst>
          </p:nvPr>
        </p:nvGraphicFramePr>
        <p:xfrm>
          <a:off x="1195106" y="3170419"/>
          <a:ext cx="9801786" cy="3522689"/>
        </p:xfrm>
        <a:graphic>
          <a:graphicData uri="http://schemas.openxmlformats.org/drawingml/2006/table">
            <a:tbl>
              <a:tblPr firstRow="1" firstCol="1" bandRow="1">
                <a:tableStyleId>{5C22544A-7EE6-4342-B048-85BDC9FD1C3A}</a:tableStyleId>
              </a:tblPr>
              <a:tblGrid>
                <a:gridCol w="2096842">
                  <a:extLst>
                    <a:ext uri="{9D8B030D-6E8A-4147-A177-3AD203B41FA5}">
                      <a16:colId xmlns:a16="http://schemas.microsoft.com/office/drawing/2014/main" val="3932375055"/>
                    </a:ext>
                  </a:extLst>
                </a:gridCol>
                <a:gridCol w="2008682">
                  <a:extLst>
                    <a:ext uri="{9D8B030D-6E8A-4147-A177-3AD203B41FA5}">
                      <a16:colId xmlns:a16="http://schemas.microsoft.com/office/drawing/2014/main" val="3064694371"/>
                    </a:ext>
                  </a:extLst>
                </a:gridCol>
                <a:gridCol w="3192905">
                  <a:extLst>
                    <a:ext uri="{9D8B030D-6E8A-4147-A177-3AD203B41FA5}">
                      <a16:colId xmlns:a16="http://schemas.microsoft.com/office/drawing/2014/main" val="3135615516"/>
                    </a:ext>
                  </a:extLst>
                </a:gridCol>
                <a:gridCol w="2503357">
                  <a:extLst>
                    <a:ext uri="{9D8B030D-6E8A-4147-A177-3AD203B41FA5}">
                      <a16:colId xmlns:a16="http://schemas.microsoft.com/office/drawing/2014/main" val="3889661252"/>
                    </a:ext>
                  </a:extLst>
                </a:gridCol>
              </a:tblGrid>
              <a:tr h="1216983">
                <a:tc>
                  <a:txBody>
                    <a:bodyPr/>
                    <a:lstStyle/>
                    <a:p>
                      <a:pPr algn="ctr">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Chất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Thể</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algn="ctr">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Hình dạng xác định không?</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vi-VN" sz="2800" dirty="0">
                          <a:solidFill>
                            <a:schemeClr val="tx1"/>
                          </a:solidFill>
                          <a:effectLst/>
                          <a:latin typeface="+mj-lt"/>
                        </a:rPr>
                        <a:t>Có thể nén không?</a:t>
                      </a:r>
                      <a:endParaRPr lang="en-US" sz="2800" dirty="0">
                        <a:solidFill>
                          <a:schemeClr val="tx1"/>
                        </a:solidFill>
                        <a:effectLst/>
                        <a:latin typeface="+mj-lt"/>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360018"/>
                  </a:ext>
                </a:extLst>
              </a:tr>
              <a:tr h="619018">
                <a:tc>
                  <a:txBody>
                    <a:bodyPr/>
                    <a:lstStyle/>
                    <a:p>
                      <a:pPr algn="ctr">
                        <a:lnSpc>
                          <a:spcPct val="115000"/>
                        </a:lnSpc>
                      </a:pPr>
                      <a:r>
                        <a:rPr lang="en-US" sz="3200" b="0" dirty="0" err="1">
                          <a:solidFill>
                            <a:schemeClr val="tx1"/>
                          </a:solidFill>
                          <a:effectLst/>
                          <a:latin typeface="Times New Roman" panose="02020603050405020304" pitchFamily="18" charset="0"/>
                          <a:cs typeface="Times New Roman" panose="02020603050405020304" pitchFamily="18" charset="0"/>
                        </a:rPr>
                        <a:t>Nước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đá</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2800" dirty="0">
                          <a:solidFill>
                            <a:schemeClr val="tx1"/>
                          </a:solidFill>
                          <a:effectLst/>
                          <a:latin typeface="+mj-lt"/>
                        </a:rPr>
                        <a:t> </a:t>
                      </a:r>
                      <a:endParaRPr lang="en-US" sz="2800" dirty="0">
                        <a:solidFill>
                          <a:schemeClr val="tx1"/>
                        </a:solidFill>
                        <a:effectLst/>
                        <a:latin typeface="+mj-lt"/>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379777"/>
                  </a:ext>
                </a:extLst>
              </a:tr>
              <a:tr h="843344">
                <a:tc>
                  <a:txBody>
                    <a:bodyPr/>
                    <a:lstStyle/>
                    <a:p>
                      <a:pPr algn="ctr">
                        <a:lnSpc>
                          <a:spcPct val="115000"/>
                        </a:lnSpc>
                      </a:pPr>
                      <a:r>
                        <a:rPr lang="en-US" sz="3200" b="0" dirty="0" err="1">
                          <a:solidFill>
                            <a:schemeClr val="tx1"/>
                          </a:solidFill>
                          <a:effectLst/>
                          <a:latin typeface="Times New Roman" panose="02020603050405020304" pitchFamily="18" charset="0"/>
                          <a:cs typeface="Times New Roman" panose="02020603050405020304" pitchFamily="18" charset="0"/>
                        </a:rPr>
                        <a:t>Nước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lỏng</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2800" dirty="0">
                          <a:solidFill>
                            <a:schemeClr val="tx1"/>
                          </a:solidFill>
                          <a:effectLst/>
                          <a:latin typeface="+mj-lt"/>
                        </a:rPr>
                        <a:t> </a:t>
                      </a:r>
                      <a:endParaRPr lang="en-US" sz="2800" dirty="0">
                        <a:solidFill>
                          <a:schemeClr val="tx1"/>
                        </a:solidFill>
                        <a:effectLst/>
                        <a:latin typeface="+mj-lt"/>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211990"/>
                  </a:ext>
                </a:extLst>
              </a:tr>
              <a:tr h="843344">
                <a:tc>
                  <a:txBody>
                    <a:bodyPr/>
                    <a:lstStyle/>
                    <a:p>
                      <a:pPr algn="ctr">
                        <a:lnSpc>
                          <a:spcPct val="115000"/>
                        </a:lnSpc>
                      </a:pPr>
                      <a:r>
                        <a:rPr lang="en-US" sz="3200" b="0" dirty="0" err="1">
                          <a:solidFill>
                            <a:schemeClr val="tx1"/>
                          </a:solidFill>
                          <a:effectLst/>
                          <a:latin typeface="Times New Roman" panose="02020603050405020304" pitchFamily="18" charset="0"/>
                          <a:cs typeface="Times New Roman" panose="02020603050405020304" pitchFamily="18" charset="0"/>
                        </a:rPr>
                        <a:t>Hơi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nước</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2800" dirty="0">
                          <a:solidFill>
                            <a:schemeClr val="tx1"/>
                          </a:solidFill>
                          <a:effectLst/>
                          <a:latin typeface="+mj-lt"/>
                        </a:rPr>
                        <a:t> </a:t>
                      </a:r>
                      <a:endParaRPr lang="en-US" sz="2800" dirty="0">
                        <a:solidFill>
                          <a:schemeClr val="tx1"/>
                        </a:solidFill>
                        <a:effectLst/>
                        <a:latin typeface="+mj-lt"/>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08497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id="{186B3612-929F-4EE7-941B-002301744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9" t="48166" r="7363" b="23927"/>
          <a:stretch/>
        </p:blipFill>
        <p:spPr bwMode="auto">
          <a:xfrm>
            <a:off x="810470" y="1334221"/>
            <a:ext cx="9880945" cy="245658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8293;p37">
            <a:extLst>
              <a:ext uri="{FF2B5EF4-FFF2-40B4-BE49-F238E27FC236}">
                <a16:creationId xmlns:a16="http://schemas.microsoft.com/office/drawing/2014/main" id="{034A567D-05AC-4668-A81D-CF7E2E3848F9}"/>
              </a:ext>
            </a:extLst>
          </p:cNvPr>
          <p:cNvSpPr txBox="1">
            <a:spLocks/>
          </p:cNvSpPr>
          <p:nvPr/>
        </p:nvSpPr>
        <p:spPr>
          <a:xfrm>
            <a:off x="561918" y="4019434"/>
            <a:ext cx="1909404" cy="1026728"/>
          </a:xfrm>
          <a:prstGeom prst="rect">
            <a:avLst/>
          </a:prstGeom>
          <a:solidFill>
            <a:schemeClr val="accent1">
              <a:lumMod val="40000"/>
              <a:lumOff val="6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lgn="ctr" defTabSz="1219170">
              <a:spcAft>
                <a:spcPts val="2133"/>
              </a:spcAft>
              <a:buNone/>
              <a:defRPr/>
            </a:pPr>
            <a:r>
              <a:rPr lang="en-US" sz="2400" kern="0" dirty="0">
                <a:latin typeface="Times New Roman" panose="02020603050405020304" pitchFamily="18" charset="0"/>
                <a:cs typeface="Times New Roman" panose="02020603050405020304" pitchFamily="18" charset="0"/>
              </a:rPr>
              <a:t>Chai </a:t>
            </a:r>
            <a:r>
              <a:rPr lang="en-US" sz="2400" kern="0" dirty="0" err="1">
                <a:latin typeface="Times New Roman" panose="02020603050405020304" pitchFamily="18" charset="0"/>
                <a:cs typeface="Times New Roman" panose="02020603050405020304" pitchFamily="18" charset="0"/>
              </a:rPr>
              <a:t>chứa</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đầy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khí</a:t>
            </a:r>
            <a:endParaRPr lang="en-US" sz="2400" kern="0" dirty="0">
              <a:latin typeface="Times New Roman" panose="02020603050405020304" pitchFamily="18" charset="0"/>
              <a:cs typeface="Times New Roman" panose="02020603050405020304" pitchFamily="18" charset="0"/>
            </a:endParaRPr>
          </a:p>
        </p:txBody>
      </p:sp>
      <p:sp>
        <p:nvSpPr>
          <p:cNvPr id="10" name="Google Shape;8293;p37">
            <a:extLst>
              <a:ext uri="{FF2B5EF4-FFF2-40B4-BE49-F238E27FC236}">
                <a16:creationId xmlns:a16="http://schemas.microsoft.com/office/drawing/2014/main" id="{36630909-7631-4251-8A04-CB1CEC7198D8}"/>
              </a:ext>
            </a:extLst>
          </p:cNvPr>
          <p:cNvSpPr txBox="1">
            <a:spLocks/>
          </p:cNvSpPr>
          <p:nvPr/>
        </p:nvSpPr>
        <p:spPr>
          <a:xfrm>
            <a:off x="2746840" y="4019434"/>
            <a:ext cx="2734733" cy="2044700"/>
          </a:xfrm>
          <a:prstGeom prst="rect">
            <a:avLst/>
          </a:prstGeom>
          <a:solidFill>
            <a:schemeClr val="accent5">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lgn="ctr" defTabSz="1219170">
              <a:spcAft>
                <a:spcPts val="2133"/>
              </a:spcAft>
              <a:buNone/>
              <a:defRPr/>
            </a:pPr>
            <a:r>
              <a:rPr lang="en-US" sz="2400" kern="0" dirty="0">
                <a:latin typeface="Times New Roman" panose="02020603050405020304" pitchFamily="18" charset="0"/>
                <a:cs typeface="Times New Roman" panose="02020603050405020304" pitchFamily="18" charset="0"/>
              </a:rPr>
              <a:t>Khi </a:t>
            </a:r>
            <a:r>
              <a:rPr lang="en-US" sz="2400" kern="0" dirty="0" err="1">
                <a:latin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dụng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lực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vào</a:t>
            </a:r>
            <a:r>
              <a:rPr lang="en-US" sz="2400" kern="0" dirty="0">
                <a:latin typeface="Times New Roman" panose="02020603050405020304" pitchFamily="18" charset="0"/>
                <a:cs typeface="Times New Roman" panose="02020603050405020304" pitchFamily="18" charset="0"/>
              </a:rPr>
              <a:t> chai, </a:t>
            </a:r>
            <a:r>
              <a:rPr lang="en-US" sz="2400" kern="0" dirty="0" err="1">
                <a:latin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hạt</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khí</a:t>
            </a:r>
            <a:r>
              <a:rPr lang="en-US" sz="2400" kern="0" dirty="0">
                <a:latin typeface="Times New Roman" panose="02020603050405020304" pitchFamily="18" charset="0"/>
                <a:cs typeface="Times New Roman" panose="02020603050405020304" pitchFamily="18" charset="0"/>
              </a:rPr>
              <a:t> di </a:t>
            </a:r>
            <a:r>
              <a:rPr lang="en-US" sz="2400" kern="0" dirty="0" err="1">
                <a:latin typeface="Times New Roman" panose="02020603050405020304" pitchFamily="18" charset="0"/>
                <a:cs typeface="Times New Roman" panose="02020603050405020304" pitchFamily="18" charset="0"/>
              </a:rPr>
              <a:t>chuyển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gần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nhau</a:t>
            </a:r>
            <a:br>
              <a:rPr lang="en-US" sz="3200" kern="0" dirty="0">
                <a:latin typeface="Times New Roman" panose="02020603050405020304" pitchFamily="18" charset="0"/>
                <a:cs typeface="Times New Roman" panose="02020603050405020304" pitchFamily="18" charset="0"/>
              </a:rPr>
            </a:br>
            <a:endParaRPr lang="en-US" sz="3200" kern="0" dirty="0">
              <a:latin typeface="Times New Roman" panose="02020603050405020304" pitchFamily="18" charset="0"/>
              <a:cs typeface="Times New Roman" panose="02020603050405020304" pitchFamily="18" charset="0"/>
            </a:endParaRPr>
          </a:p>
        </p:txBody>
      </p:sp>
      <p:sp>
        <p:nvSpPr>
          <p:cNvPr id="11" name="Google Shape;8293;p37">
            <a:extLst>
              <a:ext uri="{FF2B5EF4-FFF2-40B4-BE49-F238E27FC236}">
                <a16:creationId xmlns:a16="http://schemas.microsoft.com/office/drawing/2014/main" id="{487E4F03-8305-4493-A15C-EC59716CF22B}"/>
              </a:ext>
            </a:extLst>
          </p:cNvPr>
          <p:cNvSpPr txBox="1">
            <a:spLocks/>
          </p:cNvSpPr>
          <p:nvPr/>
        </p:nvSpPr>
        <p:spPr>
          <a:xfrm>
            <a:off x="5706912" y="3957085"/>
            <a:ext cx="2013595" cy="1142670"/>
          </a:xfrm>
          <a:prstGeom prst="rect">
            <a:avLst/>
          </a:prstGeom>
          <a:solidFill>
            <a:schemeClr val="accent6">
              <a:lumMod val="40000"/>
              <a:lumOff val="6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lgn="ctr" defTabSz="1219170">
              <a:spcAft>
                <a:spcPts val="2133"/>
              </a:spcAft>
              <a:buNone/>
              <a:defRPr/>
            </a:pPr>
            <a:r>
              <a:rPr lang="en-US" sz="2400" kern="0" dirty="0">
                <a:latin typeface="Times New Roman" panose="02020603050405020304" pitchFamily="18" charset="0"/>
                <a:cs typeface="Times New Roman" panose="02020603050405020304" pitchFamily="18" charset="0"/>
              </a:rPr>
              <a:t>Chai </a:t>
            </a:r>
            <a:r>
              <a:rPr lang="en-US" sz="2400" kern="0" dirty="0" err="1">
                <a:latin typeface="Times New Roman" panose="02020603050405020304" pitchFamily="18" charset="0"/>
                <a:cs typeface="Times New Roman" panose="02020603050405020304" pitchFamily="18" charset="0"/>
              </a:rPr>
              <a:t>chứa</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đầy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nước</a:t>
            </a:r>
            <a:endParaRPr lang="en-US" sz="2400" kern="0" dirty="0">
              <a:latin typeface="Times New Roman" panose="02020603050405020304" pitchFamily="18" charset="0"/>
              <a:cs typeface="Times New Roman" panose="02020603050405020304" pitchFamily="18" charset="0"/>
            </a:endParaRPr>
          </a:p>
        </p:txBody>
      </p:sp>
      <p:sp>
        <p:nvSpPr>
          <p:cNvPr id="12" name="Google Shape;8293;p37">
            <a:extLst>
              <a:ext uri="{FF2B5EF4-FFF2-40B4-BE49-F238E27FC236}">
                <a16:creationId xmlns:a16="http://schemas.microsoft.com/office/drawing/2014/main" id="{60EB532F-8ADF-4CDF-A2B1-EB03A20CECC3}"/>
              </a:ext>
            </a:extLst>
          </p:cNvPr>
          <p:cNvSpPr txBox="1">
            <a:spLocks/>
          </p:cNvSpPr>
          <p:nvPr/>
        </p:nvSpPr>
        <p:spPr>
          <a:xfrm>
            <a:off x="8271544" y="3947680"/>
            <a:ext cx="2990372" cy="2620899"/>
          </a:xfrm>
          <a:prstGeom prst="rect">
            <a:avLst/>
          </a:prstGeom>
          <a:solidFill>
            <a:schemeClr val="accent3">
              <a:lumMod val="40000"/>
              <a:lumOff val="6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lgn="ctr" defTabSz="1219170">
              <a:spcAft>
                <a:spcPts val="2133"/>
              </a:spcAft>
              <a:buNone/>
              <a:defRPr/>
            </a:pPr>
            <a:r>
              <a:rPr lang="en-US" sz="2400" kern="0" dirty="0">
                <a:latin typeface="Times New Roman" panose="02020603050405020304" pitchFamily="18" charset="0"/>
                <a:cs typeface="Times New Roman" panose="02020603050405020304" pitchFamily="18" charset="0"/>
              </a:rPr>
              <a:t>Khi </a:t>
            </a:r>
            <a:r>
              <a:rPr lang="en-US" sz="2400" kern="0" dirty="0" err="1">
                <a:latin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dụng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lực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vào</a:t>
            </a:r>
            <a:r>
              <a:rPr lang="en-US" sz="2400" kern="0" dirty="0">
                <a:latin typeface="Times New Roman" panose="02020603050405020304" pitchFamily="18" charset="0"/>
                <a:cs typeface="Times New Roman" panose="02020603050405020304" pitchFamily="18" charset="0"/>
              </a:rPr>
              <a:t> chai, </a:t>
            </a:r>
            <a:r>
              <a:rPr lang="en-US" sz="2400" kern="0" dirty="0" err="1">
                <a:latin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hạt</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không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còn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khoảng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trống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để</a:t>
            </a:r>
            <a:r>
              <a:rPr lang="en-US" sz="2400" kern="0" dirty="0">
                <a:latin typeface="Times New Roman" panose="02020603050405020304" pitchFamily="18" charset="0"/>
                <a:cs typeface="Times New Roman" panose="02020603050405020304" pitchFamily="18" charset="0"/>
              </a:rPr>
              <a:t> di </a:t>
            </a:r>
            <a:r>
              <a:rPr lang="en-US" sz="2400" kern="0" dirty="0" err="1">
                <a:latin typeface="Times New Roman" panose="02020603050405020304" pitchFamily="18" charset="0"/>
                <a:cs typeface="Times New Roman" panose="02020603050405020304" pitchFamily="18" charset="0"/>
              </a:rPr>
              <a:t>chuyển</a:t>
            </a:r>
            <a:r>
              <a:rPr lang="en-US" sz="2400" kern="0" dirty="0">
                <a:latin typeface="Times New Roman" panose="02020603050405020304" pitchFamily="18" charset="0"/>
                <a:cs typeface="Times New Roman" panose="02020603050405020304" pitchFamily="18" charset="0"/>
              </a:rPr>
              <a:t> =&gt; </a:t>
            </a:r>
            <a:r>
              <a:rPr lang="en-US" sz="2400" kern="0" dirty="0" err="1">
                <a:latin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khó</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bị</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nén</a:t>
            </a:r>
            <a:r>
              <a:rPr lang="en-US" sz="2400" kern="0" dirty="0">
                <a:latin typeface="Times New Roman" panose="02020603050405020304" pitchFamily="18" charset="0"/>
                <a:cs typeface="Times New Roman" panose="02020603050405020304" pitchFamily="18" charset="0"/>
              </a:rPr>
              <a:t>.</a:t>
            </a:r>
            <a:br>
              <a:rPr lang="en-US" sz="3200" kern="0" dirty="0">
                <a:latin typeface="Times New Roman" panose="02020603050405020304" pitchFamily="18" charset="0"/>
                <a:cs typeface="Times New Roman" panose="02020603050405020304" pitchFamily="18" charset="0"/>
              </a:rPr>
            </a:br>
            <a:endParaRPr 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1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Designed by </a:t>
            </a:r>
            <a:r>
              <a:rPr lang="en-US" dirty="0" err="1"/>
              <a:t>PoweredTemplate</a:t>
            </a:r>
            <a:endParaRPr lang="en-US" dirty="0"/>
          </a:p>
        </p:txBody>
      </p:sp>
      <p:pic>
        <p:nvPicPr>
          <p:cNvPr id="5" name="Content Placeholder 4"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350" y="258763"/>
            <a:ext cx="11423650" cy="6462712"/>
          </a:xfrm>
        </p:spPr>
      </p:pic>
      <p:sp>
        <p:nvSpPr>
          <p:cNvPr id="6" name="Rectangle 5"/>
          <p:cNvSpPr/>
          <p:nvPr/>
        </p:nvSpPr>
        <p:spPr>
          <a:xfrm>
            <a:off x="654952" y="3467100"/>
            <a:ext cx="11139457" cy="2569934"/>
          </a:xfrm>
          <a:prstGeom prst="rect">
            <a:avLst/>
          </a:prstGeom>
          <a:solidFill>
            <a:schemeClr val="bg1"/>
          </a:solidFill>
        </p:spPr>
        <p:txBody>
          <a:bodyPr wrap="square">
            <a:spAutoFit/>
          </a:bodyPr>
          <a:lstStyle/>
          <a:p>
            <a:pPr>
              <a:lnSpc>
                <a:spcPct val="115000"/>
              </a:lnSpc>
              <a:spcAft>
                <a:spcPts val="0"/>
              </a:spcAft>
            </a:pP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5.9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Thể</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tích</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oxygen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bình</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không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đổi</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là</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20 lit.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Khối</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lượng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bình</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sau</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khi</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thêm</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oxygen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sẽ</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tăng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lên</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5.10</a:t>
            </a:r>
            <a:endParaRPr lang="en-US" sz="28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Vì</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hạt</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chất</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khí</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ở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cách</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xa</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giữa</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chúng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có</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nhiều</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khoảng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trống</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hơn</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chất</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rắn</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và</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chất</a:t>
            </a:r>
            <a:r>
              <a:rPr lang="en-US" sz="2800"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accent1"/>
                </a:solidFill>
                <a:latin typeface="Times New Roman" panose="02020603050405020304" pitchFamily="18" charset="0"/>
                <a:ea typeface="Arial" panose="020B0604020202020204" pitchFamily="34" charset="0"/>
                <a:cs typeface="Times New Roman" panose="02020603050405020304" pitchFamily="18" charset="0"/>
              </a:rPr>
              <a:t>lỏng</a:t>
            </a:r>
            <a:endParaRPr lang="en-US" sz="2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0234-31EB-4158-813F-CE783CF73C97}"/>
              </a:ext>
            </a:extLst>
          </p:cNvPr>
          <p:cNvSpPr>
            <a:spLocks noGrp="1"/>
          </p:cNvSpPr>
          <p:nvPr>
            <p:ph type="title"/>
          </p:nvPr>
        </p:nvSpPr>
        <p:spPr>
          <a:xfrm>
            <a:off x="717423" y="1967266"/>
            <a:ext cx="3210000" cy="2547257"/>
          </a:xfrm>
          <a:noFill/>
        </p:spPr>
        <p:txBody>
          <a:bodyPr vert="horz" lIns="91440" tIns="45720" rIns="91440" bIns="45720" rtlCol="0" anchor="ctr">
            <a:noAutofit/>
          </a:bodyPr>
          <a:lstStyle/>
          <a:p>
            <a:pPr algn="ctr"/>
            <a:r>
              <a:rPr lang="en-US" sz="2800" b="1" kern="1200" dirty="0" err="1">
                <a:latin typeface="Times New Roman" panose="02020603050405020304" pitchFamily="18" charset="0"/>
                <a:cs typeface="Times New Roman" panose="02020603050405020304" pitchFamily="18" charset="0"/>
              </a:rPr>
              <a:t>Tại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sao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có</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thể</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được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khí</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lội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được</a:t>
            </a:r>
            <a:r>
              <a:rPr lang="en-US" sz="2800" b="1" kern="1200" dirty="0">
                <a:latin typeface="Times New Roman" panose="02020603050405020304" pitchFamily="18" charset="0"/>
                <a:cs typeface="Times New Roman" panose="02020603050405020304" pitchFamily="18" charset="0"/>
              </a:rPr>
              <a:t> qua </a:t>
            </a:r>
            <a:r>
              <a:rPr lang="en-US" sz="2800" b="1" kern="1200" dirty="0" err="1">
                <a:latin typeface="Times New Roman" panose="02020603050405020304" pitchFamily="18" charset="0"/>
                <a:cs typeface="Times New Roman" panose="02020603050405020304" pitchFamily="18" charset="0"/>
              </a:rPr>
              <a:t>sông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nhưng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được</a:t>
            </a:r>
            <a:r>
              <a:rPr lang="en-US" sz="2800" b="1" kern="1200" dirty="0">
                <a:latin typeface="Times New Roman" panose="02020603050405020304" pitchFamily="18" charset="0"/>
                <a:cs typeface="Times New Roman" panose="02020603050405020304" pitchFamily="18" charset="0"/>
              </a:rPr>
              <a:t> qua </a:t>
            </a:r>
            <a:r>
              <a:rPr lang="en-US" sz="2800" b="1" kern="1200" dirty="0" err="1">
                <a:latin typeface="Times New Roman" panose="02020603050405020304" pitchFamily="18" charset="0"/>
                <a:cs typeface="Times New Roman" panose="02020603050405020304" pitchFamily="18" charset="0"/>
              </a:rPr>
              <a:t>tường</a:t>
            </a:r>
            <a:r>
              <a:rPr lang="en-US" sz="2800" b="1" kern="1200" dirty="0">
                <a:latin typeface="Times New Roman" panose="02020603050405020304" pitchFamily="18" charset="0"/>
                <a:cs typeface="Times New Roman" panose="02020603050405020304" pitchFamily="18" charset="0"/>
              </a:rPr>
              <a:t>?</a:t>
            </a:r>
            <a:br>
              <a:rPr lang="en-US" altLang="zh-CN" sz="2800" b="1" kern="1200" dirty="0">
                <a:latin typeface="Times New Roman" panose="02020603050405020304" pitchFamily="18" charset="0"/>
                <a:cs typeface="Times New Roman" panose="02020603050405020304" pitchFamily="18" charset="0"/>
              </a:rPr>
            </a:br>
            <a:endParaRPr lang="en-US" sz="2800" b="1" kern="1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9BA580CC-2E62-4D91-9588-334CA18C1956}"/>
              </a:ext>
            </a:extLst>
          </p:cNvPr>
          <p:cNvPicPr>
            <a:picLocks noChangeAspect="1"/>
          </p:cNvPicPr>
          <p:nvPr/>
        </p:nvPicPr>
        <p:blipFill>
          <a:blip r:embed="rId2"/>
          <a:stretch>
            <a:fillRect/>
          </a:stretch>
        </p:blipFill>
        <p:spPr>
          <a:xfrm>
            <a:off x="4302754" y="1506904"/>
            <a:ext cx="7171824" cy="3567982"/>
          </a:xfrm>
          <a:prstGeom prst="rect">
            <a:avLst/>
          </a:prstGeom>
        </p:spPr>
      </p:pic>
      <p:sp>
        <p:nvSpPr>
          <p:cNvPr id="3" name="TextBox 2">
            <a:extLst>
              <a:ext uri="{FF2B5EF4-FFF2-40B4-BE49-F238E27FC236}">
                <a16:creationId xmlns:a16="http://schemas.microsoft.com/office/drawing/2014/main" id="{D8910F7B-B973-486D-9FDB-A29099D911D3}"/>
              </a:ext>
            </a:extLst>
          </p:cNvPr>
          <p:cNvSpPr txBox="1"/>
          <p:nvPr/>
        </p:nvSpPr>
        <p:spPr>
          <a:xfrm>
            <a:off x="1028700" y="5468133"/>
            <a:ext cx="10631997" cy="954107"/>
          </a:xfrm>
          <a:prstGeom prst="rect">
            <a:avLst/>
          </a:prstGeom>
          <a:solidFill>
            <a:schemeClr val="accent5">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p>
        </p:txBody>
      </p:sp>
      <p:sp>
        <p:nvSpPr>
          <p:cNvPr id="4" name="Rectangle 1">
            <a:extLst>
              <a:ext uri="{FF2B5EF4-FFF2-40B4-BE49-F238E27FC236}">
                <a16:creationId xmlns:a16="http://schemas.microsoft.com/office/drawing/2014/main" id="{2BC91FB2-9DB4-49CC-898F-112850B6C2F6}"/>
              </a:ext>
            </a:extLst>
          </p:cNvPr>
          <p:cNvSpPr>
            <a:spLocks noChangeArrowheads="1"/>
          </p:cNvSpPr>
          <p:nvPr/>
        </p:nvSpPr>
        <p:spPr bwMode="auto">
          <a:xfrm>
            <a:off x="1028700" y="191204"/>
            <a:ext cx="103338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r>
              <a:rPr kumimoji="0" lang="en-US" altLang="en-US" sz="1800" b="0" i="0" u="none" strike="noStrike" cap="none" normalizeH="0" baseline="0" dirty="0">
                <a:ln>
                  <a:noFill/>
                </a:ln>
                <a:solidFill>
                  <a:schemeClr val="tx1"/>
                </a:solidFill>
                <a:effectLst/>
                <a:latin typeface="Arial" panose="020B0604020202020204" pitchFamily="34" charset="0"/>
              </a:rPr>
            </a:br>
            <a:r>
              <a:rPr lang="vi-VN" sz="2800" b="1" i="0" u="none" strike="noStrike" kern="1200" baseline="0" dirty="0">
                <a:solidFill>
                  <a:srgbClr val="000000"/>
                </a:solidFill>
                <a:latin typeface="Times New Roman" panose="02020603050405020304" pitchFamily="18" charset="0"/>
              </a:rPr>
              <a:t>VẬN DỤNG: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35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A776C65-7DB4-43EB-B115-CB2EF2863501}"/>
              </a:ext>
            </a:extLst>
          </p:cNvPr>
          <p:cNvGraphicFramePr>
            <a:graphicFrameLocks noGrp="1"/>
          </p:cNvGraphicFramePr>
          <p:nvPr>
            <p:extLst>
              <p:ext uri="{D42A27DB-BD31-4B8C-83A1-F6EECF244321}">
                <p14:modId xmlns:p14="http://schemas.microsoft.com/office/powerpoint/2010/main" val="2791600617"/>
              </p:ext>
            </p:extLst>
          </p:nvPr>
        </p:nvGraphicFramePr>
        <p:xfrm>
          <a:off x="209725" y="719665"/>
          <a:ext cx="11811699" cy="6248427"/>
        </p:xfrm>
        <a:graphic>
          <a:graphicData uri="http://schemas.openxmlformats.org/drawingml/2006/table">
            <a:tbl>
              <a:tblPr firstRow="1" bandRow="1">
                <a:tableStyleId>{5C22544A-7EE6-4342-B048-85BDC9FD1C3A}</a:tableStyleId>
              </a:tblPr>
              <a:tblGrid>
                <a:gridCol w="1505947">
                  <a:extLst>
                    <a:ext uri="{9D8B030D-6E8A-4147-A177-3AD203B41FA5}">
                      <a16:colId xmlns:a16="http://schemas.microsoft.com/office/drawing/2014/main" val="3549039130"/>
                    </a:ext>
                  </a:extLst>
                </a:gridCol>
                <a:gridCol w="2004904">
                  <a:extLst>
                    <a:ext uri="{9D8B030D-6E8A-4147-A177-3AD203B41FA5}">
                      <a16:colId xmlns:a16="http://schemas.microsoft.com/office/drawing/2014/main" val="3446142126"/>
                    </a:ext>
                  </a:extLst>
                </a:gridCol>
                <a:gridCol w="5347923">
                  <a:extLst>
                    <a:ext uri="{9D8B030D-6E8A-4147-A177-3AD203B41FA5}">
                      <a16:colId xmlns:a16="http://schemas.microsoft.com/office/drawing/2014/main" val="1578150902"/>
                    </a:ext>
                  </a:extLst>
                </a:gridCol>
                <a:gridCol w="2952925">
                  <a:extLst>
                    <a:ext uri="{9D8B030D-6E8A-4147-A177-3AD203B41FA5}">
                      <a16:colId xmlns:a16="http://schemas.microsoft.com/office/drawing/2014/main" val="1718439778"/>
                    </a:ext>
                  </a:extLst>
                </a:gridCol>
              </a:tblGrid>
              <a:tr h="792275">
                <a:tc>
                  <a:txBody>
                    <a:bodyPr/>
                    <a:lstStyle/>
                    <a:p>
                      <a:pPr algn="ctr"/>
                      <a:r>
                        <a:rPr lang="en-US" sz="2000" dirty="0">
                          <a:latin typeface="Times New Roman" panose="02020603050405020304" pitchFamily="18" charset="0"/>
                          <a:cs typeface="Times New Roman" panose="02020603050405020304" pitchFamily="18" charset="0"/>
                        </a:rPr>
                        <a:t>CHẤT</a:t>
                      </a:r>
                    </a:p>
                  </a:txBody>
                  <a:tcPr anchor="ctr"/>
                </a:tc>
                <a:tc>
                  <a:txBody>
                    <a:bodyPr/>
                    <a:lstStyle/>
                    <a:p>
                      <a:pPr algn="ctr"/>
                      <a:r>
                        <a:rPr lang="en-US" sz="2000" dirty="0">
                          <a:latin typeface="Times New Roman" panose="02020603050405020304" pitchFamily="18" charset="0"/>
                          <a:cs typeface="Times New Roman" panose="02020603050405020304" pitchFamily="18" charset="0"/>
                        </a:rPr>
                        <a:t>THỂ</a:t>
                      </a:r>
                    </a:p>
                    <a:p>
                      <a:pPr algn="ctr"/>
                      <a:r>
                        <a:rPr lang="en-US" sz="2000" dirty="0">
                          <a:latin typeface="Times New Roman" panose="02020603050405020304" pitchFamily="18" charset="0"/>
                          <a:cs typeface="Times New Roman" panose="02020603050405020304" pitchFamily="18" charset="0"/>
                        </a:rPr>
                        <a:t>(ở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a:t>
                      </a:r>
                    </a:p>
                  </a:txBody>
                  <a:tcPr anchor="ctr"/>
                </a:tc>
                <a:tc>
                  <a:txBody>
                    <a:bodyPr/>
                    <a:lstStyle/>
                    <a:p>
                      <a:pPr algn="ctr"/>
                      <a:r>
                        <a:rPr lang="en-US" sz="2000" dirty="0">
                          <a:latin typeface="Times New Roman" panose="02020603050405020304" pitchFamily="18" charset="0"/>
                          <a:cs typeface="Times New Roman" panose="02020603050405020304" pitchFamily="18" charset="0"/>
                        </a:rPr>
                        <a:t>ĐẶC ĐIỂM NHẬN BIẾT</a:t>
                      </a:r>
                    </a:p>
                    <a:p>
                      <a:pPr algn="ct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a:txBody>
                  <a:tcPr anchor="ctr"/>
                </a:tc>
                <a:tc>
                  <a:txBody>
                    <a:bodyPr/>
                    <a:lstStyle/>
                    <a:p>
                      <a:pPr algn="ctr"/>
                      <a:r>
                        <a:rPr lang="en-US" sz="2000" dirty="0">
                          <a:latin typeface="Times New Roman" panose="02020603050405020304" pitchFamily="18" charset="0"/>
                          <a:cs typeface="Times New Roman" panose="02020603050405020304" pitchFamily="18" charset="0"/>
                        </a:rPr>
                        <a:t>VÍ DỤ VẬT THỂ CHỨA CHẤT ĐÓ</a:t>
                      </a:r>
                    </a:p>
                  </a:txBody>
                  <a:tcPr anchor="ctr"/>
                </a:tc>
                <a:extLst>
                  <a:ext uri="{0D108BD9-81ED-4DB2-BD59-A6C34878D82A}">
                    <a16:rowId xmlns:a16="http://schemas.microsoft.com/office/drawing/2014/main" val="4096232960"/>
                  </a:ext>
                </a:extLst>
              </a:tr>
              <a:tr h="748941">
                <a:tc>
                  <a:txBody>
                    <a:bodyPr/>
                    <a:lstStyle/>
                    <a:p>
                      <a:pPr algn="ctr"/>
                      <a:r>
                        <a:rPr lang="en-US" sz="2000" b="1" dirty="0">
                          <a:latin typeface="Times New Roman" panose="02020603050405020304" pitchFamily="18" charset="0"/>
                          <a:cs typeface="Times New Roman" panose="02020603050405020304" pitchFamily="18" charset="0"/>
                        </a:rPr>
                        <a:t>SẮT</a:t>
                      </a:r>
                    </a:p>
                  </a:txBody>
                  <a:tcPr anchor="ct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04807571"/>
                  </a:ext>
                </a:extLst>
              </a:tr>
              <a:tr h="748941">
                <a:tc>
                  <a:txBody>
                    <a:bodyPr/>
                    <a:lstStyle/>
                    <a:p>
                      <a:pPr algn="ctr"/>
                      <a:r>
                        <a:rPr lang="en-US" sz="2000" b="1" dirty="0">
                          <a:latin typeface="Times New Roman" panose="02020603050405020304" pitchFamily="18" charset="0"/>
                          <a:cs typeface="Times New Roman" panose="02020603050405020304" pitchFamily="18" charset="0"/>
                        </a:rPr>
                        <a:t>NITƠ</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4080612"/>
                  </a:ext>
                </a:extLst>
              </a:tr>
              <a:tr h="748941">
                <a:tc>
                  <a:txBody>
                    <a:bodyPr/>
                    <a:lstStyle/>
                    <a:p>
                      <a:pPr algn="ctr"/>
                      <a:r>
                        <a:rPr lang="en-US" sz="2000" b="1" dirty="0">
                          <a:latin typeface="Times New Roman" panose="02020603050405020304" pitchFamily="18" charset="0"/>
                          <a:cs typeface="Times New Roman" panose="02020603050405020304" pitchFamily="18" charset="0"/>
                        </a:rPr>
                        <a:t>ĐỒNG</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4480627"/>
                  </a:ext>
                </a:extLst>
              </a:tr>
              <a:tr h="748941">
                <a:tc>
                  <a:txBody>
                    <a:bodyPr/>
                    <a:lstStyle/>
                    <a:p>
                      <a:pPr algn="ctr"/>
                      <a:r>
                        <a:rPr lang="en-US" sz="2000" b="1" dirty="0">
                          <a:latin typeface="Times New Roman" panose="02020603050405020304" pitchFamily="18" charset="0"/>
                          <a:cs typeface="Times New Roman" panose="02020603050405020304" pitchFamily="18" charset="0"/>
                        </a:rPr>
                        <a:t>ETHANOL</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6626287"/>
                  </a:ext>
                </a:extLst>
              </a:tr>
              <a:tr h="748941">
                <a:tc>
                  <a:txBody>
                    <a:bodyPr/>
                    <a:lstStyle/>
                    <a:p>
                      <a:pPr algn="ctr"/>
                      <a:r>
                        <a:rPr lang="en-US" sz="2000" b="1" dirty="0">
                          <a:latin typeface="Times New Roman" panose="02020603050405020304" pitchFamily="18" charset="0"/>
                          <a:cs typeface="Times New Roman" panose="02020603050405020304" pitchFamily="18" charset="0"/>
                        </a:rPr>
                        <a:t>OXY</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554329"/>
                  </a:ext>
                </a:extLst>
              </a:tr>
              <a:tr h="748941">
                <a:tc>
                  <a:txBody>
                    <a:bodyPr/>
                    <a:lstStyle/>
                    <a:p>
                      <a:pPr algn="ctr"/>
                      <a:r>
                        <a:rPr lang="en-US" sz="2000" b="1" dirty="0">
                          <a:latin typeface="Times New Roman" panose="02020603050405020304" pitchFamily="18" charset="0"/>
                          <a:cs typeface="Times New Roman" panose="02020603050405020304" pitchFamily="18" charset="0"/>
                        </a:rPr>
                        <a:t>NƯỚC</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2550558"/>
                  </a:ext>
                </a:extLst>
              </a:tr>
              <a:tr h="748941">
                <a:tc>
                  <a:txBody>
                    <a:bodyPr/>
                    <a:lstStyle/>
                    <a:p>
                      <a:pPr algn="ctr"/>
                      <a:r>
                        <a:rPr lang="en-US" sz="2000" b="1" dirty="0">
                          <a:latin typeface="Times New Roman" panose="02020603050405020304" pitchFamily="18" charset="0"/>
                          <a:cs typeface="Times New Roman" panose="02020603050405020304" pitchFamily="18" charset="0"/>
                        </a:rPr>
                        <a:t>CÁT</a:t>
                      </a:r>
                    </a:p>
                  </a:txBody>
                  <a:tcPr anchor="ct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5190359"/>
                  </a:ext>
                </a:extLst>
              </a:tr>
            </a:tbl>
          </a:graphicData>
        </a:graphic>
      </p:graphicFrame>
      <p:sp>
        <p:nvSpPr>
          <p:cNvPr id="3" name="TextBox 2">
            <a:extLst>
              <a:ext uri="{FF2B5EF4-FFF2-40B4-BE49-F238E27FC236}">
                <a16:creationId xmlns:a16="http://schemas.microsoft.com/office/drawing/2014/main" id="{FAD9C480-E07C-4E6D-94D0-5F3EBF2C88A7}"/>
              </a:ext>
            </a:extLst>
          </p:cNvPr>
          <p:cNvSpPr txBox="1"/>
          <p:nvPr/>
        </p:nvSpPr>
        <p:spPr>
          <a:xfrm>
            <a:off x="2659816" y="1795350"/>
            <a:ext cx="607859" cy="369332"/>
          </a:xfrm>
          <a:prstGeom prst="rect">
            <a:avLst/>
          </a:prstGeom>
          <a:noFill/>
        </p:spPr>
        <p:txBody>
          <a:bodyPr wrap="none" rtlCol="0">
            <a:spAutoFit/>
          </a:bodyPr>
          <a:lstStyle/>
          <a:p>
            <a:r>
              <a:rPr lang="en-US" dirty="0" err="1"/>
              <a:t>Rắn</a:t>
            </a:r>
            <a:endParaRPr lang="en-US" dirty="0"/>
          </a:p>
        </p:txBody>
      </p:sp>
      <p:sp>
        <p:nvSpPr>
          <p:cNvPr id="4" name="TextBox 3">
            <a:extLst>
              <a:ext uri="{FF2B5EF4-FFF2-40B4-BE49-F238E27FC236}">
                <a16:creationId xmlns:a16="http://schemas.microsoft.com/office/drawing/2014/main" id="{133717DC-193B-4993-B9B7-E91622E33482}"/>
              </a:ext>
            </a:extLst>
          </p:cNvPr>
          <p:cNvSpPr txBox="1"/>
          <p:nvPr/>
        </p:nvSpPr>
        <p:spPr>
          <a:xfrm>
            <a:off x="5001793" y="1656851"/>
            <a:ext cx="2466363" cy="646331"/>
          </a:xfrm>
          <a:prstGeom prst="rect">
            <a:avLst/>
          </a:prstGeom>
          <a:noFill/>
        </p:spPr>
        <p:txBody>
          <a:bodyPr wrap="square" rtlCol="0">
            <a:spAutoFit/>
          </a:bodyPr>
          <a:lstStyle/>
          <a:p>
            <a:pPr algn="ctr"/>
            <a:r>
              <a:rPr lang="en-US" dirty="0" err="1"/>
              <a:t>Có</a:t>
            </a:r>
            <a:r>
              <a:rPr lang="en-US" dirty="0"/>
              <a:t> </a:t>
            </a:r>
            <a:r>
              <a:rPr lang="en-US" dirty="0" err="1"/>
              <a:t>hình</a:t>
            </a:r>
            <a:r>
              <a:rPr lang="en-US" dirty="0"/>
              <a:t> </a:t>
            </a:r>
            <a:r>
              <a:rPr lang="en-US" dirty="0" err="1"/>
              <a:t>dạng</a:t>
            </a:r>
            <a:r>
              <a:rPr lang="en-US" dirty="0"/>
              <a:t> </a:t>
            </a:r>
            <a:r>
              <a:rPr lang="en-US" dirty="0" err="1"/>
              <a:t>và</a:t>
            </a:r>
            <a:r>
              <a:rPr lang="en-US" dirty="0"/>
              <a:t> </a:t>
            </a:r>
            <a:r>
              <a:rPr lang="en-US" dirty="0" err="1"/>
              <a:t>thể</a:t>
            </a:r>
            <a:r>
              <a:rPr lang="en-US" dirty="0"/>
              <a:t> </a:t>
            </a:r>
            <a:r>
              <a:rPr lang="en-US" dirty="0" err="1"/>
              <a:t>tích</a:t>
            </a:r>
            <a:r>
              <a:rPr lang="en-US" dirty="0"/>
              <a:t> </a:t>
            </a:r>
            <a:r>
              <a:rPr lang="en-US" dirty="0" err="1"/>
              <a:t>xác</a:t>
            </a:r>
            <a:r>
              <a:rPr lang="en-US" dirty="0"/>
              <a:t> </a:t>
            </a:r>
            <a:r>
              <a:rPr lang="en-US" dirty="0" err="1"/>
              <a:t>định</a:t>
            </a:r>
            <a:endParaRPr lang="en-US" dirty="0"/>
          </a:p>
        </p:txBody>
      </p:sp>
      <p:sp>
        <p:nvSpPr>
          <p:cNvPr id="5" name="TextBox 4">
            <a:extLst>
              <a:ext uri="{FF2B5EF4-FFF2-40B4-BE49-F238E27FC236}">
                <a16:creationId xmlns:a16="http://schemas.microsoft.com/office/drawing/2014/main" id="{96C35345-0DDD-448C-8DA9-340BE187C1EB}"/>
              </a:ext>
            </a:extLst>
          </p:cNvPr>
          <p:cNvSpPr txBox="1"/>
          <p:nvPr/>
        </p:nvSpPr>
        <p:spPr>
          <a:xfrm>
            <a:off x="9656201" y="1755340"/>
            <a:ext cx="1646605" cy="369332"/>
          </a:xfrm>
          <a:prstGeom prst="rect">
            <a:avLst/>
          </a:prstGeom>
          <a:noFill/>
        </p:spPr>
        <p:txBody>
          <a:bodyPr wrap="none" rtlCol="0">
            <a:spAutoFit/>
          </a:bodyPr>
          <a:lstStyle/>
          <a:p>
            <a:r>
              <a:rPr lang="en-US" dirty="0" err="1"/>
              <a:t>Chiếc</a:t>
            </a:r>
            <a:r>
              <a:rPr lang="en-US" dirty="0"/>
              <a:t> </a:t>
            </a:r>
            <a:r>
              <a:rPr lang="en-US" dirty="0" err="1"/>
              <a:t>đinh</a:t>
            </a:r>
            <a:r>
              <a:rPr lang="en-US" dirty="0"/>
              <a:t> </a:t>
            </a:r>
            <a:r>
              <a:rPr lang="en-US" dirty="0" err="1"/>
              <a:t>sắt</a:t>
            </a:r>
            <a:endParaRPr lang="en-US" dirty="0"/>
          </a:p>
        </p:txBody>
      </p:sp>
      <p:sp>
        <p:nvSpPr>
          <p:cNvPr id="6" name="TextBox 5">
            <a:extLst>
              <a:ext uri="{FF2B5EF4-FFF2-40B4-BE49-F238E27FC236}">
                <a16:creationId xmlns:a16="http://schemas.microsoft.com/office/drawing/2014/main" id="{54ED7499-BCD0-45A8-8DA3-2D841BAA1880}"/>
              </a:ext>
            </a:extLst>
          </p:cNvPr>
          <p:cNvSpPr txBox="1"/>
          <p:nvPr/>
        </p:nvSpPr>
        <p:spPr>
          <a:xfrm>
            <a:off x="2604436" y="2547872"/>
            <a:ext cx="530915" cy="369332"/>
          </a:xfrm>
          <a:prstGeom prst="rect">
            <a:avLst/>
          </a:prstGeom>
          <a:noFill/>
        </p:spPr>
        <p:txBody>
          <a:bodyPr wrap="none" rtlCol="0">
            <a:spAutoFit/>
          </a:bodyPr>
          <a:lstStyle/>
          <a:p>
            <a:r>
              <a:rPr lang="en-US" dirty="0" err="1"/>
              <a:t>Khí</a:t>
            </a:r>
            <a:endParaRPr lang="en-US" dirty="0"/>
          </a:p>
        </p:txBody>
      </p:sp>
      <p:sp>
        <p:nvSpPr>
          <p:cNvPr id="7" name="TextBox 6">
            <a:extLst>
              <a:ext uri="{FF2B5EF4-FFF2-40B4-BE49-F238E27FC236}">
                <a16:creationId xmlns:a16="http://schemas.microsoft.com/office/drawing/2014/main" id="{555FB8AE-126D-4D7B-8974-0F598AAB272E}"/>
              </a:ext>
            </a:extLst>
          </p:cNvPr>
          <p:cNvSpPr txBox="1"/>
          <p:nvPr/>
        </p:nvSpPr>
        <p:spPr>
          <a:xfrm>
            <a:off x="4022177" y="2409372"/>
            <a:ext cx="4266146" cy="646331"/>
          </a:xfrm>
          <a:prstGeom prst="rect">
            <a:avLst/>
          </a:prstGeom>
          <a:noFill/>
        </p:spPr>
        <p:txBody>
          <a:bodyPr wrap="square" rtlCol="0">
            <a:spAutoFit/>
          </a:bodyPr>
          <a:lstStyle/>
          <a:p>
            <a:pPr algn="ctr"/>
            <a:r>
              <a:rPr lang="en-US" dirty="0" err="1"/>
              <a:t>Không</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và</a:t>
            </a:r>
            <a:r>
              <a:rPr lang="en-US" dirty="0"/>
              <a:t> </a:t>
            </a:r>
            <a:r>
              <a:rPr lang="en-US" dirty="0" err="1"/>
              <a:t>thể</a:t>
            </a:r>
            <a:r>
              <a:rPr lang="en-US" dirty="0"/>
              <a:t> </a:t>
            </a:r>
            <a:r>
              <a:rPr lang="en-US" dirty="0" err="1"/>
              <a:t>xác</a:t>
            </a:r>
            <a:r>
              <a:rPr lang="en-US" dirty="0"/>
              <a:t> </a:t>
            </a:r>
            <a:r>
              <a:rPr lang="en-US" dirty="0" err="1"/>
              <a:t>định</a:t>
            </a:r>
            <a:r>
              <a:rPr lang="en-US" dirty="0"/>
              <a:t>. </a:t>
            </a:r>
            <a:r>
              <a:rPr lang="en-US" dirty="0" err="1"/>
              <a:t>Có</a:t>
            </a:r>
            <a:r>
              <a:rPr lang="en-US" dirty="0"/>
              <a:t> </a:t>
            </a:r>
            <a:r>
              <a:rPr lang="en-US" dirty="0" err="1"/>
              <a:t>thể</a:t>
            </a:r>
            <a:r>
              <a:rPr lang="en-US" dirty="0"/>
              <a:t> </a:t>
            </a:r>
            <a:r>
              <a:rPr lang="en-US" dirty="0" err="1"/>
              <a:t>lan</a:t>
            </a:r>
            <a:r>
              <a:rPr lang="en-US" dirty="0"/>
              <a:t> </a:t>
            </a:r>
            <a:r>
              <a:rPr lang="en-US" dirty="0" err="1"/>
              <a:t>tỏa</a:t>
            </a:r>
            <a:r>
              <a:rPr lang="en-US" dirty="0"/>
              <a:t> </a:t>
            </a:r>
            <a:r>
              <a:rPr lang="en-US" dirty="0" err="1"/>
              <a:t>theo</a:t>
            </a:r>
            <a:r>
              <a:rPr lang="en-US" dirty="0"/>
              <a:t> </a:t>
            </a:r>
            <a:r>
              <a:rPr lang="en-US" dirty="0" err="1"/>
              <a:t>mọi</a:t>
            </a:r>
            <a:r>
              <a:rPr lang="en-US" dirty="0"/>
              <a:t> </a:t>
            </a:r>
            <a:r>
              <a:rPr lang="en-US" dirty="0" err="1"/>
              <a:t>hướng</a:t>
            </a:r>
            <a:endParaRPr lang="en-US" dirty="0"/>
          </a:p>
        </p:txBody>
      </p:sp>
      <p:sp>
        <p:nvSpPr>
          <p:cNvPr id="8" name="TextBox 7">
            <a:extLst>
              <a:ext uri="{FF2B5EF4-FFF2-40B4-BE49-F238E27FC236}">
                <a16:creationId xmlns:a16="http://schemas.microsoft.com/office/drawing/2014/main" id="{7BE8E356-0711-4607-B0F7-59DFCDC7C138}"/>
              </a:ext>
            </a:extLst>
          </p:cNvPr>
          <p:cNvSpPr txBox="1"/>
          <p:nvPr/>
        </p:nvSpPr>
        <p:spPr>
          <a:xfrm>
            <a:off x="9286611" y="2443226"/>
            <a:ext cx="2734813" cy="646331"/>
          </a:xfrm>
          <a:prstGeom prst="rect">
            <a:avLst/>
          </a:prstGeom>
          <a:noFill/>
        </p:spPr>
        <p:txBody>
          <a:bodyPr wrap="square" rtlCol="0">
            <a:spAutoFit/>
          </a:bodyPr>
          <a:lstStyle/>
          <a:p>
            <a:pPr algn="ctr"/>
            <a:r>
              <a:rPr lang="en-US" dirty="0" err="1"/>
              <a:t>Không</a:t>
            </a:r>
            <a:r>
              <a:rPr lang="en-US" dirty="0"/>
              <a:t> </a:t>
            </a:r>
            <a:r>
              <a:rPr lang="en-US" dirty="0" err="1"/>
              <a:t>khí</a:t>
            </a:r>
            <a:r>
              <a:rPr lang="en-US" dirty="0"/>
              <a:t>, </a:t>
            </a:r>
            <a:r>
              <a:rPr lang="en-US" dirty="0" err="1"/>
              <a:t>bình</a:t>
            </a:r>
            <a:r>
              <a:rPr lang="en-US" dirty="0"/>
              <a:t> </a:t>
            </a:r>
            <a:r>
              <a:rPr lang="en-US" dirty="0" err="1"/>
              <a:t>chứa</a:t>
            </a:r>
            <a:r>
              <a:rPr lang="en-US" dirty="0"/>
              <a:t> </a:t>
            </a:r>
            <a:r>
              <a:rPr lang="en-US" dirty="0" err="1"/>
              <a:t>nito</a:t>
            </a:r>
            <a:endParaRPr lang="en-US" dirty="0"/>
          </a:p>
        </p:txBody>
      </p:sp>
      <p:sp>
        <p:nvSpPr>
          <p:cNvPr id="9" name="TextBox 8">
            <a:extLst>
              <a:ext uri="{FF2B5EF4-FFF2-40B4-BE49-F238E27FC236}">
                <a16:creationId xmlns:a16="http://schemas.microsoft.com/office/drawing/2014/main" id="{D975417F-B559-42C5-A483-91EF078BFCEB}"/>
              </a:ext>
            </a:extLst>
          </p:cNvPr>
          <p:cNvSpPr txBox="1"/>
          <p:nvPr/>
        </p:nvSpPr>
        <p:spPr>
          <a:xfrm>
            <a:off x="2565963" y="3229749"/>
            <a:ext cx="607859" cy="369332"/>
          </a:xfrm>
          <a:prstGeom prst="rect">
            <a:avLst/>
          </a:prstGeom>
          <a:noFill/>
        </p:spPr>
        <p:txBody>
          <a:bodyPr wrap="none" rtlCol="0">
            <a:spAutoFit/>
          </a:bodyPr>
          <a:lstStyle/>
          <a:p>
            <a:r>
              <a:rPr lang="en-US" dirty="0" err="1"/>
              <a:t>Rắn</a:t>
            </a:r>
            <a:endParaRPr lang="en-US" dirty="0"/>
          </a:p>
        </p:txBody>
      </p:sp>
      <p:sp>
        <p:nvSpPr>
          <p:cNvPr id="10" name="TextBox 9">
            <a:extLst>
              <a:ext uri="{FF2B5EF4-FFF2-40B4-BE49-F238E27FC236}">
                <a16:creationId xmlns:a16="http://schemas.microsoft.com/office/drawing/2014/main" id="{F08B15BE-D4F5-4E52-A0C1-EFE5CB9AAD4C}"/>
              </a:ext>
            </a:extLst>
          </p:cNvPr>
          <p:cNvSpPr txBox="1"/>
          <p:nvPr/>
        </p:nvSpPr>
        <p:spPr>
          <a:xfrm>
            <a:off x="2505168" y="6322582"/>
            <a:ext cx="607859" cy="369332"/>
          </a:xfrm>
          <a:prstGeom prst="rect">
            <a:avLst/>
          </a:prstGeom>
          <a:noFill/>
        </p:spPr>
        <p:txBody>
          <a:bodyPr wrap="none" rtlCol="0">
            <a:spAutoFit/>
          </a:bodyPr>
          <a:lstStyle/>
          <a:p>
            <a:r>
              <a:rPr lang="en-US" dirty="0" err="1"/>
              <a:t>Rắn</a:t>
            </a:r>
            <a:endParaRPr lang="en-US" dirty="0"/>
          </a:p>
        </p:txBody>
      </p:sp>
      <p:sp>
        <p:nvSpPr>
          <p:cNvPr id="11" name="TextBox 10">
            <a:extLst>
              <a:ext uri="{FF2B5EF4-FFF2-40B4-BE49-F238E27FC236}">
                <a16:creationId xmlns:a16="http://schemas.microsoft.com/office/drawing/2014/main" id="{4163F179-BF29-4E15-A28F-E4BC053DC6E1}"/>
              </a:ext>
            </a:extLst>
          </p:cNvPr>
          <p:cNvSpPr txBox="1"/>
          <p:nvPr/>
        </p:nvSpPr>
        <p:spPr>
          <a:xfrm>
            <a:off x="2565502" y="4779493"/>
            <a:ext cx="530915" cy="369332"/>
          </a:xfrm>
          <a:prstGeom prst="rect">
            <a:avLst/>
          </a:prstGeom>
          <a:noFill/>
        </p:spPr>
        <p:txBody>
          <a:bodyPr wrap="none" rtlCol="0">
            <a:spAutoFit/>
          </a:bodyPr>
          <a:lstStyle/>
          <a:p>
            <a:r>
              <a:rPr lang="en-US" dirty="0" err="1"/>
              <a:t>Khí</a:t>
            </a:r>
            <a:endParaRPr lang="en-US" dirty="0"/>
          </a:p>
        </p:txBody>
      </p:sp>
      <p:sp>
        <p:nvSpPr>
          <p:cNvPr id="12" name="TextBox 11">
            <a:extLst>
              <a:ext uri="{FF2B5EF4-FFF2-40B4-BE49-F238E27FC236}">
                <a16:creationId xmlns:a16="http://schemas.microsoft.com/office/drawing/2014/main" id="{7926E7F1-D27D-402C-A79B-F9D27E1828FC}"/>
              </a:ext>
            </a:extLst>
          </p:cNvPr>
          <p:cNvSpPr txBox="1"/>
          <p:nvPr/>
        </p:nvSpPr>
        <p:spPr>
          <a:xfrm>
            <a:off x="2534562" y="4043022"/>
            <a:ext cx="697627" cy="369332"/>
          </a:xfrm>
          <a:prstGeom prst="rect">
            <a:avLst/>
          </a:prstGeom>
          <a:noFill/>
        </p:spPr>
        <p:txBody>
          <a:bodyPr wrap="none" rtlCol="0">
            <a:spAutoFit/>
          </a:bodyPr>
          <a:lstStyle/>
          <a:p>
            <a:r>
              <a:rPr lang="en-US" dirty="0" err="1"/>
              <a:t>Lỏng</a:t>
            </a:r>
            <a:endParaRPr lang="en-US" dirty="0"/>
          </a:p>
        </p:txBody>
      </p:sp>
      <p:sp>
        <p:nvSpPr>
          <p:cNvPr id="13" name="TextBox 12">
            <a:extLst>
              <a:ext uri="{FF2B5EF4-FFF2-40B4-BE49-F238E27FC236}">
                <a16:creationId xmlns:a16="http://schemas.microsoft.com/office/drawing/2014/main" id="{9AD10300-4110-447A-8A3D-FB1746F4A0C3}"/>
              </a:ext>
            </a:extLst>
          </p:cNvPr>
          <p:cNvSpPr txBox="1"/>
          <p:nvPr/>
        </p:nvSpPr>
        <p:spPr>
          <a:xfrm>
            <a:off x="2460283" y="5538172"/>
            <a:ext cx="697627" cy="369332"/>
          </a:xfrm>
          <a:prstGeom prst="rect">
            <a:avLst/>
          </a:prstGeom>
          <a:noFill/>
        </p:spPr>
        <p:txBody>
          <a:bodyPr wrap="none" rtlCol="0">
            <a:spAutoFit/>
          </a:bodyPr>
          <a:lstStyle/>
          <a:p>
            <a:r>
              <a:rPr lang="en-US" dirty="0" err="1"/>
              <a:t>Lỏng</a:t>
            </a:r>
            <a:endParaRPr lang="en-US" dirty="0"/>
          </a:p>
        </p:txBody>
      </p:sp>
      <p:sp>
        <p:nvSpPr>
          <p:cNvPr id="15" name="TextBox 14">
            <a:extLst>
              <a:ext uri="{FF2B5EF4-FFF2-40B4-BE49-F238E27FC236}">
                <a16:creationId xmlns:a16="http://schemas.microsoft.com/office/drawing/2014/main" id="{D296902B-8E57-41E6-A848-811BCCAA87F3}"/>
              </a:ext>
            </a:extLst>
          </p:cNvPr>
          <p:cNvSpPr txBox="1"/>
          <p:nvPr/>
        </p:nvSpPr>
        <p:spPr>
          <a:xfrm>
            <a:off x="4781725" y="3105834"/>
            <a:ext cx="2466363" cy="646331"/>
          </a:xfrm>
          <a:prstGeom prst="rect">
            <a:avLst/>
          </a:prstGeom>
          <a:noFill/>
        </p:spPr>
        <p:txBody>
          <a:bodyPr wrap="square" rtlCol="0">
            <a:spAutoFit/>
          </a:bodyPr>
          <a:lstStyle/>
          <a:p>
            <a:pPr algn="ctr"/>
            <a:r>
              <a:rPr lang="en-US" dirty="0" err="1"/>
              <a:t>Có</a:t>
            </a:r>
            <a:r>
              <a:rPr lang="en-US" dirty="0"/>
              <a:t> </a:t>
            </a:r>
            <a:r>
              <a:rPr lang="en-US" dirty="0" err="1"/>
              <a:t>hình</a:t>
            </a:r>
            <a:r>
              <a:rPr lang="en-US" dirty="0"/>
              <a:t> </a:t>
            </a:r>
            <a:r>
              <a:rPr lang="en-US" dirty="0" err="1"/>
              <a:t>dạng</a:t>
            </a:r>
            <a:r>
              <a:rPr lang="en-US" dirty="0"/>
              <a:t> </a:t>
            </a:r>
            <a:r>
              <a:rPr lang="en-US" dirty="0" err="1"/>
              <a:t>và</a:t>
            </a:r>
            <a:r>
              <a:rPr lang="en-US" dirty="0"/>
              <a:t> </a:t>
            </a:r>
            <a:r>
              <a:rPr lang="en-US" dirty="0" err="1"/>
              <a:t>thể</a:t>
            </a:r>
            <a:r>
              <a:rPr lang="en-US" dirty="0"/>
              <a:t> </a:t>
            </a:r>
            <a:r>
              <a:rPr lang="en-US" dirty="0" err="1"/>
              <a:t>tích</a:t>
            </a:r>
            <a:r>
              <a:rPr lang="en-US" dirty="0"/>
              <a:t> </a:t>
            </a:r>
            <a:r>
              <a:rPr lang="en-US" dirty="0" err="1"/>
              <a:t>xác</a:t>
            </a:r>
            <a:r>
              <a:rPr lang="en-US" dirty="0"/>
              <a:t> </a:t>
            </a:r>
            <a:r>
              <a:rPr lang="en-US" dirty="0" err="1"/>
              <a:t>định</a:t>
            </a:r>
            <a:endParaRPr lang="en-US" dirty="0"/>
          </a:p>
        </p:txBody>
      </p:sp>
      <p:sp>
        <p:nvSpPr>
          <p:cNvPr id="16" name="TextBox 15">
            <a:extLst>
              <a:ext uri="{FF2B5EF4-FFF2-40B4-BE49-F238E27FC236}">
                <a16:creationId xmlns:a16="http://schemas.microsoft.com/office/drawing/2014/main" id="{07E3E0D4-25CD-4857-85AB-5842A74FDE98}"/>
              </a:ext>
            </a:extLst>
          </p:cNvPr>
          <p:cNvSpPr txBox="1"/>
          <p:nvPr/>
        </p:nvSpPr>
        <p:spPr>
          <a:xfrm>
            <a:off x="5001793" y="6211669"/>
            <a:ext cx="2466363" cy="646331"/>
          </a:xfrm>
          <a:prstGeom prst="rect">
            <a:avLst/>
          </a:prstGeom>
          <a:noFill/>
        </p:spPr>
        <p:txBody>
          <a:bodyPr wrap="square" rtlCol="0">
            <a:spAutoFit/>
          </a:bodyPr>
          <a:lstStyle/>
          <a:p>
            <a:pPr algn="ctr"/>
            <a:r>
              <a:rPr lang="en-US" dirty="0" err="1"/>
              <a:t>Có</a:t>
            </a:r>
            <a:r>
              <a:rPr lang="en-US" dirty="0"/>
              <a:t> </a:t>
            </a:r>
            <a:r>
              <a:rPr lang="en-US" dirty="0" err="1"/>
              <a:t>hình</a:t>
            </a:r>
            <a:r>
              <a:rPr lang="en-US" dirty="0"/>
              <a:t> </a:t>
            </a:r>
            <a:r>
              <a:rPr lang="en-US" dirty="0" err="1"/>
              <a:t>dạng</a:t>
            </a:r>
            <a:r>
              <a:rPr lang="en-US" dirty="0"/>
              <a:t> </a:t>
            </a:r>
            <a:r>
              <a:rPr lang="en-US" dirty="0" err="1"/>
              <a:t>và</a:t>
            </a:r>
            <a:r>
              <a:rPr lang="en-US" dirty="0"/>
              <a:t> </a:t>
            </a:r>
            <a:r>
              <a:rPr lang="en-US" dirty="0" err="1"/>
              <a:t>thể</a:t>
            </a:r>
            <a:r>
              <a:rPr lang="en-US" dirty="0"/>
              <a:t> </a:t>
            </a:r>
            <a:r>
              <a:rPr lang="en-US" dirty="0" err="1"/>
              <a:t>tích</a:t>
            </a:r>
            <a:r>
              <a:rPr lang="en-US" dirty="0"/>
              <a:t> </a:t>
            </a:r>
            <a:r>
              <a:rPr lang="en-US" dirty="0" err="1"/>
              <a:t>xác</a:t>
            </a:r>
            <a:r>
              <a:rPr lang="en-US" dirty="0"/>
              <a:t> </a:t>
            </a:r>
            <a:r>
              <a:rPr lang="en-US" dirty="0" err="1"/>
              <a:t>định</a:t>
            </a:r>
            <a:endParaRPr lang="en-US" dirty="0"/>
          </a:p>
        </p:txBody>
      </p:sp>
      <p:sp>
        <p:nvSpPr>
          <p:cNvPr id="17" name="TextBox 16">
            <a:extLst>
              <a:ext uri="{FF2B5EF4-FFF2-40B4-BE49-F238E27FC236}">
                <a16:creationId xmlns:a16="http://schemas.microsoft.com/office/drawing/2014/main" id="{F6F16897-D577-4B05-AC62-C1101196878C}"/>
              </a:ext>
            </a:extLst>
          </p:cNvPr>
          <p:cNvSpPr txBox="1"/>
          <p:nvPr/>
        </p:nvSpPr>
        <p:spPr>
          <a:xfrm>
            <a:off x="4174577" y="4671738"/>
            <a:ext cx="4266146" cy="646331"/>
          </a:xfrm>
          <a:prstGeom prst="rect">
            <a:avLst/>
          </a:prstGeom>
          <a:noFill/>
        </p:spPr>
        <p:txBody>
          <a:bodyPr wrap="square" rtlCol="0">
            <a:spAutoFit/>
          </a:bodyPr>
          <a:lstStyle/>
          <a:p>
            <a:pPr algn="ctr"/>
            <a:r>
              <a:rPr lang="en-US" dirty="0" err="1"/>
              <a:t>Không</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và</a:t>
            </a:r>
            <a:r>
              <a:rPr lang="en-US" dirty="0"/>
              <a:t> </a:t>
            </a:r>
            <a:r>
              <a:rPr lang="en-US" dirty="0" err="1"/>
              <a:t>thể</a:t>
            </a:r>
            <a:r>
              <a:rPr lang="en-US" dirty="0"/>
              <a:t> </a:t>
            </a:r>
            <a:r>
              <a:rPr lang="en-US" dirty="0" err="1"/>
              <a:t>xác</a:t>
            </a:r>
            <a:r>
              <a:rPr lang="en-US" dirty="0"/>
              <a:t> </a:t>
            </a:r>
            <a:r>
              <a:rPr lang="en-US" dirty="0" err="1"/>
              <a:t>định</a:t>
            </a:r>
            <a:r>
              <a:rPr lang="en-US" dirty="0"/>
              <a:t>. </a:t>
            </a:r>
            <a:r>
              <a:rPr lang="en-US" dirty="0" err="1"/>
              <a:t>Có</a:t>
            </a:r>
            <a:r>
              <a:rPr lang="en-US" dirty="0"/>
              <a:t> </a:t>
            </a:r>
            <a:r>
              <a:rPr lang="en-US" dirty="0" err="1"/>
              <a:t>thể</a:t>
            </a:r>
            <a:r>
              <a:rPr lang="en-US" dirty="0"/>
              <a:t> </a:t>
            </a:r>
            <a:r>
              <a:rPr lang="en-US" dirty="0" err="1"/>
              <a:t>lan</a:t>
            </a:r>
            <a:r>
              <a:rPr lang="en-US" dirty="0"/>
              <a:t> </a:t>
            </a:r>
            <a:r>
              <a:rPr lang="en-US" dirty="0" err="1"/>
              <a:t>tỏa</a:t>
            </a:r>
            <a:r>
              <a:rPr lang="en-US" dirty="0"/>
              <a:t> </a:t>
            </a:r>
            <a:r>
              <a:rPr lang="en-US" dirty="0" err="1"/>
              <a:t>theo</a:t>
            </a:r>
            <a:r>
              <a:rPr lang="en-US" dirty="0"/>
              <a:t> </a:t>
            </a:r>
            <a:r>
              <a:rPr lang="en-US" dirty="0" err="1"/>
              <a:t>mọi</a:t>
            </a:r>
            <a:r>
              <a:rPr lang="en-US" dirty="0"/>
              <a:t> </a:t>
            </a:r>
            <a:r>
              <a:rPr lang="en-US" dirty="0" err="1"/>
              <a:t>hướng</a:t>
            </a:r>
            <a:endParaRPr lang="en-US" dirty="0"/>
          </a:p>
        </p:txBody>
      </p:sp>
      <p:sp>
        <p:nvSpPr>
          <p:cNvPr id="18" name="TextBox 17">
            <a:extLst>
              <a:ext uri="{FF2B5EF4-FFF2-40B4-BE49-F238E27FC236}">
                <a16:creationId xmlns:a16="http://schemas.microsoft.com/office/drawing/2014/main" id="{612E6508-3248-4B49-A871-2A13CEBC095F}"/>
              </a:ext>
            </a:extLst>
          </p:cNvPr>
          <p:cNvSpPr txBox="1"/>
          <p:nvPr/>
        </p:nvSpPr>
        <p:spPr>
          <a:xfrm>
            <a:off x="3917659" y="3904522"/>
            <a:ext cx="4795890" cy="646331"/>
          </a:xfrm>
          <a:prstGeom prst="rect">
            <a:avLst/>
          </a:prstGeom>
          <a:noFill/>
        </p:spPr>
        <p:txBody>
          <a:bodyPr wrap="square" rtlCol="0">
            <a:spAutoFit/>
          </a:bodyPr>
          <a:lstStyle/>
          <a:p>
            <a:pPr algn="ctr"/>
            <a:r>
              <a:rPr lang="en-US" dirty="0" err="1"/>
              <a:t>Không</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xác</a:t>
            </a:r>
            <a:r>
              <a:rPr lang="en-US" dirty="0"/>
              <a:t> </a:t>
            </a:r>
            <a:r>
              <a:rPr lang="en-US" dirty="0" err="1"/>
              <a:t>định</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của</a:t>
            </a:r>
            <a:r>
              <a:rPr lang="en-US" dirty="0"/>
              <a:t> </a:t>
            </a:r>
            <a:r>
              <a:rPr lang="en-US" dirty="0" err="1"/>
              <a:t>vật</a:t>
            </a:r>
            <a:r>
              <a:rPr lang="en-US" dirty="0"/>
              <a:t> </a:t>
            </a:r>
            <a:r>
              <a:rPr lang="en-US" dirty="0" err="1"/>
              <a:t>chứa</a:t>
            </a:r>
            <a:r>
              <a:rPr lang="en-US" dirty="0"/>
              <a:t> </a:t>
            </a:r>
            <a:r>
              <a:rPr lang="en-US" dirty="0" err="1"/>
              <a:t>nó</a:t>
            </a:r>
            <a:r>
              <a:rPr lang="en-US" dirty="0"/>
              <a:t>. </a:t>
            </a:r>
            <a:r>
              <a:rPr lang="en-US" dirty="0" err="1"/>
              <a:t>Có</a:t>
            </a:r>
            <a:r>
              <a:rPr lang="en-US" dirty="0"/>
              <a:t> </a:t>
            </a:r>
            <a:r>
              <a:rPr lang="en-US" dirty="0" err="1"/>
              <a:t>thể</a:t>
            </a:r>
            <a:r>
              <a:rPr lang="en-US" dirty="0"/>
              <a:t> </a:t>
            </a:r>
            <a:r>
              <a:rPr lang="en-US" dirty="0" err="1"/>
              <a:t>tích</a:t>
            </a:r>
            <a:r>
              <a:rPr lang="en-US" dirty="0"/>
              <a:t> </a:t>
            </a:r>
            <a:r>
              <a:rPr lang="en-US" dirty="0" err="1"/>
              <a:t>xác</a:t>
            </a:r>
            <a:r>
              <a:rPr lang="en-US" dirty="0"/>
              <a:t> </a:t>
            </a:r>
            <a:r>
              <a:rPr lang="en-US" dirty="0" err="1"/>
              <a:t>định</a:t>
            </a:r>
            <a:endParaRPr lang="en-US" dirty="0"/>
          </a:p>
        </p:txBody>
      </p:sp>
      <p:sp>
        <p:nvSpPr>
          <p:cNvPr id="19" name="TextBox 18">
            <a:extLst>
              <a:ext uri="{FF2B5EF4-FFF2-40B4-BE49-F238E27FC236}">
                <a16:creationId xmlns:a16="http://schemas.microsoft.com/office/drawing/2014/main" id="{2415FB21-099F-4907-865C-E5AF36536CD1}"/>
              </a:ext>
            </a:extLst>
          </p:cNvPr>
          <p:cNvSpPr txBox="1"/>
          <p:nvPr/>
        </p:nvSpPr>
        <p:spPr>
          <a:xfrm>
            <a:off x="3917659" y="5399672"/>
            <a:ext cx="4795890" cy="646331"/>
          </a:xfrm>
          <a:prstGeom prst="rect">
            <a:avLst/>
          </a:prstGeom>
          <a:noFill/>
        </p:spPr>
        <p:txBody>
          <a:bodyPr wrap="square" rtlCol="0">
            <a:spAutoFit/>
          </a:bodyPr>
          <a:lstStyle/>
          <a:p>
            <a:pPr algn="ctr"/>
            <a:r>
              <a:rPr lang="en-US" dirty="0" err="1"/>
              <a:t>Không</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xác</a:t>
            </a:r>
            <a:r>
              <a:rPr lang="en-US" dirty="0"/>
              <a:t> </a:t>
            </a:r>
            <a:r>
              <a:rPr lang="en-US" dirty="0" err="1"/>
              <a:t>định</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của</a:t>
            </a:r>
            <a:r>
              <a:rPr lang="en-US" dirty="0"/>
              <a:t> </a:t>
            </a:r>
            <a:r>
              <a:rPr lang="en-US" dirty="0" err="1"/>
              <a:t>vật</a:t>
            </a:r>
            <a:r>
              <a:rPr lang="en-US" dirty="0"/>
              <a:t> </a:t>
            </a:r>
            <a:r>
              <a:rPr lang="en-US" dirty="0" err="1"/>
              <a:t>chứa</a:t>
            </a:r>
            <a:r>
              <a:rPr lang="en-US" dirty="0"/>
              <a:t> </a:t>
            </a:r>
            <a:r>
              <a:rPr lang="en-US" dirty="0" err="1"/>
              <a:t>nó</a:t>
            </a:r>
            <a:r>
              <a:rPr lang="en-US" dirty="0"/>
              <a:t>. </a:t>
            </a:r>
            <a:r>
              <a:rPr lang="en-US" dirty="0" err="1"/>
              <a:t>Có</a:t>
            </a:r>
            <a:r>
              <a:rPr lang="en-US" dirty="0"/>
              <a:t> </a:t>
            </a:r>
            <a:r>
              <a:rPr lang="en-US" dirty="0" err="1"/>
              <a:t>thể</a:t>
            </a:r>
            <a:r>
              <a:rPr lang="en-US" dirty="0"/>
              <a:t> </a:t>
            </a:r>
            <a:r>
              <a:rPr lang="en-US" dirty="0" err="1"/>
              <a:t>tích</a:t>
            </a:r>
            <a:r>
              <a:rPr lang="en-US" dirty="0"/>
              <a:t> </a:t>
            </a:r>
            <a:r>
              <a:rPr lang="en-US" dirty="0" err="1"/>
              <a:t>xác</a:t>
            </a:r>
            <a:r>
              <a:rPr lang="en-US" dirty="0"/>
              <a:t> </a:t>
            </a:r>
            <a:r>
              <a:rPr lang="en-US" dirty="0" err="1"/>
              <a:t>định</a:t>
            </a:r>
            <a:endParaRPr lang="en-US" dirty="0"/>
          </a:p>
        </p:txBody>
      </p:sp>
      <p:sp>
        <p:nvSpPr>
          <p:cNvPr id="20" name="TextBox 19">
            <a:extLst>
              <a:ext uri="{FF2B5EF4-FFF2-40B4-BE49-F238E27FC236}">
                <a16:creationId xmlns:a16="http://schemas.microsoft.com/office/drawing/2014/main" id="{279B2B52-B127-466C-897B-B946014B33F9}"/>
              </a:ext>
            </a:extLst>
          </p:cNvPr>
          <p:cNvSpPr txBox="1"/>
          <p:nvPr/>
        </p:nvSpPr>
        <p:spPr>
          <a:xfrm>
            <a:off x="9270306" y="3272031"/>
            <a:ext cx="2685351" cy="369332"/>
          </a:xfrm>
          <a:prstGeom prst="rect">
            <a:avLst/>
          </a:prstGeom>
          <a:noFill/>
        </p:spPr>
        <p:txBody>
          <a:bodyPr wrap="none" rtlCol="0">
            <a:spAutoFit/>
          </a:bodyPr>
          <a:lstStyle/>
          <a:p>
            <a:r>
              <a:rPr lang="en-US" dirty="0" err="1"/>
              <a:t>Dây</a:t>
            </a:r>
            <a:r>
              <a:rPr lang="en-US" dirty="0"/>
              <a:t> </a:t>
            </a:r>
            <a:r>
              <a:rPr lang="en-US" dirty="0" err="1"/>
              <a:t>điện</a:t>
            </a:r>
            <a:r>
              <a:rPr lang="en-US" dirty="0"/>
              <a:t> </a:t>
            </a:r>
            <a:r>
              <a:rPr lang="en-US" dirty="0" err="1"/>
              <a:t>làm</a:t>
            </a:r>
            <a:r>
              <a:rPr lang="en-US" dirty="0"/>
              <a:t> </a:t>
            </a:r>
            <a:r>
              <a:rPr lang="en-US" dirty="0" err="1"/>
              <a:t>bằng</a:t>
            </a:r>
            <a:r>
              <a:rPr lang="en-US" dirty="0"/>
              <a:t> </a:t>
            </a:r>
            <a:r>
              <a:rPr lang="en-US" dirty="0" err="1"/>
              <a:t>đồng</a:t>
            </a:r>
            <a:endParaRPr lang="en-US" dirty="0"/>
          </a:p>
        </p:txBody>
      </p:sp>
      <p:sp>
        <p:nvSpPr>
          <p:cNvPr id="21" name="TextBox 20">
            <a:extLst>
              <a:ext uri="{FF2B5EF4-FFF2-40B4-BE49-F238E27FC236}">
                <a16:creationId xmlns:a16="http://schemas.microsoft.com/office/drawing/2014/main" id="{E82F6EDD-8B87-44A7-B8B5-6C0AD53A5540}"/>
              </a:ext>
            </a:extLst>
          </p:cNvPr>
          <p:cNvSpPr txBox="1"/>
          <p:nvPr/>
        </p:nvSpPr>
        <p:spPr>
          <a:xfrm>
            <a:off x="9505305" y="4025762"/>
            <a:ext cx="2297424" cy="369332"/>
          </a:xfrm>
          <a:prstGeom prst="rect">
            <a:avLst/>
          </a:prstGeom>
          <a:noFill/>
        </p:spPr>
        <p:txBody>
          <a:bodyPr wrap="none" rtlCol="0">
            <a:spAutoFit/>
          </a:bodyPr>
          <a:lstStyle/>
          <a:p>
            <a:r>
              <a:rPr lang="en-US" dirty="0" err="1"/>
              <a:t>Rượu</a:t>
            </a:r>
            <a:r>
              <a:rPr lang="en-US" dirty="0"/>
              <a:t> </a:t>
            </a:r>
            <a:r>
              <a:rPr lang="en-US" dirty="0" err="1"/>
              <a:t>uống</a:t>
            </a:r>
            <a:r>
              <a:rPr lang="en-US" dirty="0"/>
              <a:t>, </a:t>
            </a:r>
            <a:r>
              <a:rPr lang="en-US" dirty="0" err="1"/>
              <a:t>cồn</a:t>
            </a:r>
            <a:r>
              <a:rPr lang="en-US" dirty="0"/>
              <a:t> y </a:t>
            </a:r>
            <a:r>
              <a:rPr lang="en-US" dirty="0" err="1"/>
              <a:t>tế</a:t>
            </a:r>
            <a:endParaRPr lang="en-US" dirty="0"/>
          </a:p>
        </p:txBody>
      </p:sp>
      <p:sp>
        <p:nvSpPr>
          <p:cNvPr id="22" name="TextBox 21">
            <a:extLst>
              <a:ext uri="{FF2B5EF4-FFF2-40B4-BE49-F238E27FC236}">
                <a16:creationId xmlns:a16="http://schemas.microsoft.com/office/drawing/2014/main" id="{86FD9A64-0BD8-405D-B5E6-E4D58BA654F0}"/>
              </a:ext>
            </a:extLst>
          </p:cNvPr>
          <p:cNvSpPr txBox="1"/>
          <p:nvPr/>
        </p:nvSpPr>
        <p:spPr>
          <a:xfrm>
            <a:off x="9207833" y="4779493"/>
            <a:ext cx="2813591" cy="369332"/>
          </a:xfrm>
          <a:prstGeom prst="rect">
            <a:avLst/>
          </a:prstGeom>
          <a:noFill/>
        </p:spPr>
        <p:txBody>
          <a:bodyPr wrap="none" rtlCol="0">
            <a:spAutoFit/>
          </a:bodyPr>
          <a:lstStyle/>
          <a:p>
            <a:r>
              <a:rPr lang="en-US" dirty="0" err="1"/>
              <a:t>Không</a:t>
            </a:r>
            <a:r>
              <a:rPr lang="en-US" dirty="0"/>
              <a:t> </a:t>
            </a:r>
            <a:r>
              <a:rPr lang="en-US" dirty="0" err="1"/>
              <a:t>khí</a:t>
            </a:r>
            <a:r>
              <a:rPr lang="en-US" dirty="0"/>
              <a:t>, </a:t>
            </a:r>
            <a:r>
              <a:rPr lang="en-US" dirty="0" err="1"/>
              <a:t>bình</a:t>
            </a:r>
            <a:r>
              <a:rPr lang="en-US" dirty="0"/>
              <a:t> </a:t>
            </a:r>
            <a:r>
              <a:rPr lang="en-US" dirty="0" err="1"/>
              <a:t>chứa</a:t>
            </a:r>
            <a:r>
              <a:rPr lang="en-US" dirty="0"/>
              <a:t> oxy</a:t>
            </a:r>
          </a:p>
        </p:txBody>
      </p:sp>
      <p:sp>
        <p:nvSpPr>
          <p:cNvPr id="23" name="TextBox 22">
            <a:extLst>
              <a:ext uri="{FF2B5EF4-FFF2-40B4-BE49-F238E27FC236}">
                <a16:creationId xmlns:a16="http://schemas.microsoft.com/office/drawing/2014/main" id="{3A006CE0-BBB8-430C-A24C-FA8D3FC562D9}"/>
              </a:ext>
            </a:extLst>
          </p:cNvPr>
          <p:cNvSpPr txBox="1"/>
          <p:nvPr/>
        </p:nvSpPr>
        <p:spPr>
          <a:xfrm>
            <a:off x="9848675" y="5502888"/>
            <a:ext cx="2172749" cy="369332"/>
          </a:xfrm>
          <a:prstGeom prst="rect">
            <a:avLst/>
          </a:prstGeom>
          <a:noFill/>
        </p:spPr>
        <p:txBody>
          <a:bodyPr wrap="square" rtlCol="0">
            <a:spAutoFit/>
          </a:bodyPr>
          <a:lstStyle/>
          <a:p>
            <a:r>
              <a:rPr lang="en-US" dirty="0" err="1"/>
              <a:t>Sông</a:t>
            </a:r>
            <a:r>
              <a:rPr lang="en-US" dirty="0"/>
              <a:t>, </a:t>
            </a:r>
            <a:r>
              <a:rPr lang="en-US" dirty="0" err="1"/>
              <a:t>biển</a:t>
            </a:r>
            <a:r>
              <a:rPr lang="en-US" dirty="0"/>
              <a:t>,…</a:t>
            </a:r>
          </a:p>
        </p:txBody>
      </p:sp>
      <p:sp>
        <p:nvSpPr>
          <p:cNvPr id="24" name="TextBox 23">
            <a:extLst>
              <a:ext uri="{FF2B5EF4-FFF2-40B4-BE49-F238E27FC236}">
                <a16:creationId xmlns:a16="http://schemas.microsoft.com/office/drawing/2014/main" id="{F720BF2E-B4F2-4C87-A152-6144C4BB81A1}"/>
              </a:ext>
            </a:extLst>
          </p:cNvPr>
          <p:cNvSpPr txBox="1"/>
          <p:nvPr/>
        </p:nvSpPr>
        <p:spPr>
          <a:xfrm>
            <a:off x="9356922" y="6184500"/>
            <a:ext cx="2338686" cy="646331"/>
          </a:xfrm>
          <a:prstGeom prst="rect">
            <a:avLst/>
          </a:prstGeom>
          <a:noFill/>
        </p:spPr>
        <p:txBody>
          <a:bodyPr wrap="square" rtlCol="0">
            <a:spAutoFit/>
          </a:bodyPr>
          <a:lstStyle/>
          <a:p>
            <a:pPr algn="ctr"/>
            <a:r>
              <a:rPr lang="en-US" dirty="0" err="1"/>
              <a:t>Khối</a:t>
            </a:r>
            <a:r>
              <a:rPr lang="en-US" dirty="0"/>
              <a:t> </a:t>
            </a:r>
            <a:r>
              <a:rPr lang="en-US" dirty="0" err="1"/>
              <a:t>bê</a:t>
            </a:r>
            <a:r>
              <a:rPr lang="en-US" dirty="0"/>
              <a:t> </a:t>
            </a:r>
            <a:r>
              <a:rPr lang="en-US" dirty="0" err="1"/>
              <a:t>tông</a:t>
            </a:r>
            <a:r>
              <a:rPr lang="en-US" dirty="0"/>
              <a:t>, </a:t>
            </a:r>
            <a:r>
              <a:rPr lang="en-US" dirty="0" err="1"/>
              <a:t>ngôi</a:t>
            </a:r>
            <a:r>
              <a:rPr lang="en-US" dirty="0"/>
              <a:t> </a:t>
            </a:r>
            <a:r>
              <a:rPr lang="en-US" dirty="0" err="1"/>
              <a:t>nhà</a:t>
            </a:r>
            <a:endParaRPr lang="en-US" dirty="0"/>
          </a:p>
        </p:txBody>
      </p:sp>
      <p:sp>
        <p:nvSpPr>
          <p:cNvPr id="25" name="TextBox 24">
            <a:extLst>
              <a:ext uri="{FF2B5EF4-FFF2-40B4-BE49-F238E27FC236}">
                <a16:creationId xmlns:a16="http://schemas.microsoft.com/office/drawing/2014/main" id="{3050EE54-3F92-443D-B6F6-CF15E9E36678}"/>
              </a:ext>
            </a:extLst>
          </p:cNvPr>
          <p:cNvSpPr txBox="1"/>
          <p:nvPr/>
        </p:nvSpPr>
        <p:spPr>
          <a:xfrm>
            <a:off x="3422709" y="75560"/>
            <a:ext cx="4897495"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Hoàn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thành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bảng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gợi</a:t>
            </a:r>
            <a:r>
              <a:rPr lang="en-US" sz="2800" b="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31324916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a:prstGeom prst="rect">
            <a:avLst/>
          </a:prstGeom>
        </p:spPr>
      </p:pic>
      <p:sp>
        <p:nvSpPr>
          <p:cNvPr id="5" name="Hộp Văn bản 444">
            <a:extLst>
              <a:ext uri="{FF2B5EF4-FFF2-40B4-BE49-F238E27FC236}">
                <a16:creationId xmlns:a16="http://schemas.microsoft.com/office/drawing/2014/main" id="{DA2BADC2-FDE5-06F6-0966-F05CE5EBB146}"/>
              </a:ext>
            </a:extLst>
          </p:cNvPr>
          <p:cNvSpPr txBox="1"/>
          <p:nvPr/>
        </p:nvSpPr>
        <p:spPr>
          <a:xfrm>
            <a:off x="0" y="1025218"/>
            <a:ext cx="11887200" cy="3047373"/>
          </a:xfrm>
          <a:prstGeom prst="rect">
            <a:avLst/>
          </a:prstGeom>
          <a:noFill/>
        </p:spPr>
        <p:txBody>
          <a:bodyPr wrap="square">
            <a:spAutoFit/>
          </a:bodyPr>
          <a:lstStyle/>
          <a:p>
            <a:pPr algn="ctr">
              <a:lnSpc>
                <a:spcPct val="150000"/>
              </a:lnSpc>
            </a:pPr>
            <a:r>
              <a:rPr lang="en-US" sz="4267"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KÍNH CHÚC BAN GIÁM KHẢO, QUÝ THẦY CÔ SỨC KHOẺ - HẠNH PHÚC</a:t>
            </a:r>
          </a:p>
          <a:p>
            <a:pPr algn="ctr">
              <a:lnSpc>
                <a:spcPct val="150000"/>
              </a:lnSpc>
            </a:pPr>
            <a:r>
              <a:rPr lang="en-US" sz="4267"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TRÂN THÀNH CẢM ƠN!</a:t>
            </a:r>
          </a:p>
        </p:txBody>
      </p:sp>
    </p:spTree>
    <p:extLst>
      <p:ext uri="{BB962C8B-B14F-4D97-AF65-F5344CB8AC3E}">
        <p14:creationId xmlns:p14="http://schemas.microsoft.com/office/powerpoint/2010/main" val="284566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A5BA0-3573-DA27-E667-F75EF15FD1FB}"/>
              </a:ext>
            </a:extLst>
          </p:cNvPr>
          <p:cNvSpPr txBox="1"/>
          <p:nvPr/>
        </p:nvSpPr>
        <p:spPr>
          <a:xfrm>
            <a:off x="359765" y="812899"/>
            <a:ext cx="11832235" cy="2616101"/>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Trong 2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Ai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a:t>
            </a:r>
          </a:p>
          <a:p>
            <a:pPr marL="571500" indent="-571500">
              <a:buFontTx/>
              <a:buChar char="-"/>
            </a:pP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65390C8-30C2-9E62-9DE5-067DCB6CE9FE}"/>
              </a:ext>
            </a:extLst>
          </p:cNvPr>
          <p:cNvSpPr txBox="1"/>
          <p:nvPr/>
        </p:nvSpPr>
        <p:spPr>
          <a:xfrm>
            <a:off x="3222885" y="289679"/>
            <a:ext cx="5111646" cy="523220"/>
          </a:xfrm>
          <a:prstGeom prst="rect">
            <a:avLst/>
          </a:prstGeom>
          <a:noFill/>
        </p:spPr>
        <p:txBody>
          <a:bodyPr wrap="square" rtlCol="0">
            <a:spAutoFit/>
          </a:bodyPr>
          <a:lstStyle/>
          <a:p>
            <a:pPr algn="ctr" rtl="0"/>
            <a:r>
              <a:rPr lang="en-US" sz="2800" b="0" i="0" u="none" strike="noStrike" kern="1200" baseline="0" dirty="0">
                <a:solidFill>
                  <a:srgbClr val="000000"/>
                </a:solidFill>
                <a:latin typeface="Times New Roman" panose="02020603050405020304" pitchFamily="18" charset="0"/>
              </a:rPr>
              <a:t>HOẠT ĐỘNG MỞ ĐẦU</a:t>
            </a:r>
          </a:p>
        </p:txBody>
      </p:sp>
    </p:spTree>
    <p:extLst>
      <p:ext uri="{BB962C8B-B14F-4D97-AF65-F5344CB8AC3E}">
        <p14:creationId xmlns:p14="http://schemas.microsoft.com/office/powerpoint/2010/main" val="358219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0" y="209861"/>
            <a:ext cx="12052092" cy="1114617"/>
          </a:xfrm>
          <a:prstGeom prst="rect">
            <a:avLst/>
          </a:prstGeom>
        </p:spPr>
        <p:txBody>
          <a:bodyPr spcFirstLastPara="1" vert="horz" wrap="square" lIns="121900" tIns="121900" rIns="121900" bIns="121900" rtlCol="0" anchor="b" anchorCtr="0">
            <a:noAutofit/>
          </a:bodyPr>
          <a:lstStyle/>
          <a:p>
            <a:pPr algn="ctr"/>
            <a:r>
              <a:rPr lang="en-US" sz="3200" b="1" dirty="0" err="1">
                <a:ln/>
                <a:solidFill>
                  <a:srgbClr val="0070C0"/>
                </a:solidFill>
                <a:latin typeface="Times New Roman" panose="02020603050405020304" pitchFamily="18" charset="0"/>
                <a:cs typeface="Times New Roman" panose="02020603050405020304" pitchFamily="18" charset="0"/>
              </a:rPr>
              <a:t>Tiết</a:t>
            </a:r>
            <a:r>
              <a:rPr lang="en-US" sz="3200" b="1" dirty="0">
                <a:ln/>
                <a:solidFill>
                  <a:srgbClr val="0070C0"/>
                </a:solidFill>
                <a:latin typeface="Times New Roman" panose="02020603050405020304" pitchFamily="18" charset="0"/>
                <a:cs typeface="Times New Roman" panose="02020603050405020304" pitchFamily="18" charset="0"/>
              </a:rPr>
              <a:t> 19- BÀI 5</a:t>
            </a:r>
            <a:br>
              <a:rPr lang="en-US" sz="3200" b="1" dirty="0">
                <a:ln/>
                <a:latin typeface="Times New Roman" panose="02020603050405020304" pitchFamily="18" charset="0"/>
                <a:cs typeface="Times New Roman" panose="02020603050405020304" pitchFamily="18" charset="0"/>
              </a:rPr>
            </a:br>
            <a:r>
              <a:rPr lang="en-US" sz="3200" b="1" dirty="0">
                <a:ln/>
                <a:latin typeface="Times New Roman" panose="02020603050405020304" pitchFamily="18" charset="0"/>
                <a:cs typeface="Times New Roman" panose="02020603050405020304" pitchFamily="18" charset="0"/>
              </a:rPr>
              <a:t>  </a:t>
            </a:r>
            <a:r>
              <a:rPr lang="en-US" sz="32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3200" b="1" dirty="0">
              <a:ln/>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AFC94AC-C066-4E9F-B0ED-1E6F3A84B002}"/>
              </a:ext>
            </a:extLst>
          </p:cNvPr>
          <p:cNvSpPr txBox="1"/>
          <p:nvPr/>
        </p:nvSpPr>
        <p:spPr>
          <a:xfrm>
            <a:off x="3376534" y="1756560"/>
            <a:ext cx="6093500" cy="369332"/>
          </a:xfrm>
          <a:prstGeom prst="rect">
            <a:avLst/>
          </a:prstGeom>
          <a:noFill/>
        </p:spPr>
        <p:txBody>
          <a:bodyPr wrap="square">
            <a:spAutoFit/>
          </a:bodyPr>
          <a:lstStyle/>
          <a:p>
            <a:pPr algn="ctr" rtl="0"/>
            <a:r>
              <a:rPr lang="en-US" sz="1800" b="0" i="0" u="none" strike="noStrike" kern="1200" baseline="0" dirty="0">
                <a:solidFill>
                  <a:srgbClr val="000000"/>
                </a:solidFill>
                <a:latin typeface="Times New Roman" panose="02020603050405020304" pitchFamily="18" charset="0"/>
              </a:rPr>
              <a:t>HOẠT ĐỘNG HÌNH THÀNH KIẾN THỨC</a:t>
            </a:r>
          </a:p>
        </p:txBody>
      </p:sp>
    </p:spTree>
    <p:extLst>
      <p:ext uri="{BB962C8B-B14F-4D97-AF65-F5344CB8AC3E}">
        <p14:creationId xmlns:p14="http://schemas.microsoft.com/office/powerpoint/2010/main" val="140671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guy hiểm từ việc tái sử dụng dầu ăn nhiều lần">
            <a:extLst>
              <a:ext uri="{FF2B5EF4-FFF2-40B4-BE49-F238E27FC236}">
                <a16:creationId xmlns:a16="http://schemas.microsoft.com/office/drawing/2014/main" id="{FA9F1FC1-728E-415B-9052-23DBEB221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580" y="2369471"/>
            <a:ext cx="290163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han đá công nghiệp - An Việt Phát Group">
            <a:extLst>
              <a:ext uri="{FF2B5EF4-FFF2-40B4-BE49-F238E27FC236}">
                <a16:creationId xmlns:a16="http://schemas.microsoft.com/office/drawing/2014/main" id="{C9FE0C84-87EF-49D4-A12E-17C2EBB91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818" y="378675"/>
            <a:ext cx="2209800" cy="187712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37,946 Oxygen Sky Photos - Free &amp;amp; Royalty-Free Stock Photos from Dreamstime">
            <a:extLst>
              <a:ext uri="{FF2B5EF4-FFF2-40B4-BE49-F238E27FC236}">
                <a16:creationId xmlns:a16="http://schemas.microsoft.com/office/drawing/2014/main" id="{B9213205-4496-433F-B0B9-051E8CA39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796" y="4909883"/>
            <a:ext cx="2368969" cy="156944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Ngày xuân tản mạn chuyện rượu: Rượu gặp bạn hiền ngàn chén ít, lời không  hợp ý nửa câu nhiều">
            <a:extLst>
              <a:ext uri="{FF2B5EF4-FFF2-40B4-BE49-F238E27FC236}">
                <a16:creationId xmlns:a16="http://schemas.microsoft.com/office/drawing/2014/main" id="{DE9090DC-EB09-463B-A225-32A56621C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730" y="2709486"/>
            <a:ext cx="2451235" cy="167040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át Tô Vàng - Vật Liệu Xây Dựng Hoàng Ngọc Hân Đà Nẵng">
            <a:extLst>
              <a:ext uri="{FF2B5EF4-FFF2-40B4-BE49-F238E27FC236}">
                <a16:creationId xmlns:a16="http://schemas.microsoft.com/office/drawing/2014/main" id="{6A19EFEA-AB68-4159-9C59-CFFD7B83A4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881" y="2453473"/>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ậu bé 15 tuổi tự tiêm thủy ngân vào người để trở thành nhân vật X-Men |  Chuyện lạ | Vietnam+ (VietnamPlus)">
            <a:extLst>
              <a:ext uri="{FF2B5EF4-FFF2-40B4-BE49-F238E27FC236}">
                <a16:creationId xmlns:a16="http://schemas.microsoft.com/office/drawing/2014/main" id="{6C0DC5CD-02B3-4A12-8D30-ABF613C526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594" y="739717"/>
            <a:ext cx="2368969" cy="16704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3F3295E-9FF6-48D8-A3B8-B0C6DDE60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1647" y="4782288"/>
            <a:ext cx="2348059" cy="1762062"/>
          </a:xfrm>
          <a:prstGeom prst="rect">
            <a:avLst/>
          </a:prstGeom>
        </p:spPr>
      </p:pic>
      <p:sp>
        <p:nvSpPr>
          <p:cNvPr id="2" name="TextBox 1">
            <a:extLst>
              <a:ext uri="{FF2B5EF4-FFF2-40B4-BE49-F238E27FC236}">
                <a16:creationId xmlns:a16="http://schemas.microsoft.com/office/drawing/2014/main" id="{A6744614-3AC6-4F76-ABAA-4C87F8A296ED}"/>
              </a:ext>
            </a:extLst>
          </p:cNvPr>
          <p:cNvSpPr txBox="1"/>
          <p:nvPr/>
        </p:nvSpPr>
        <p:spPr>
          <a:xfrm>
            <a:off x="1126646" y="1996870"/>
            <a:ext cx="1351652" cy="369332"/>
          </a:xfrm>
          <a:prstGeom prst="rect">
            <a:avLst/>
          </a:prstGeom>
          <a:noFill/>
        </p:spPr>
        <p:txBody>
          <a:bodyPr wrap="none" rtlCol="0">
            <a:spAutoFit/>
          </a:bodyPr>
          <a:lstStyle/>
          <a:p>
            <a:r>
              <a:rPr lang="en-US" b="1" dirty="0" err="1"/>
              <a:t>Thủy</a:t>
            </a:r>
            <a:r>
              <a:rPr lang="en-US" b="1" dirty="0"/>
              <a:t> </a:t>
            </a:r>
            <a:r>
              <a:rPr lang="en-US" b="1" dirty="0" err="1"/>
              <a:t>ngân</a:t>
            </a:r>
            <a:endParaRPr lang="en-US" b="1" dirty="0"/>
          </a:p>
        </p:txBody>
      </p:sp>
      <p:sp>
        <p:nvSpPr>
          <p:cNvPr id="3" name="TextBox 2">
            <a:extLst>
              <a:ext uri="{FF2B5EF4-FFF2-40B4-BE49-F238E27FC236}">
                <a16:creationId xmlns:a16="http://schemas.microsoft.com/office/drawing/2014/main" id="{E0370B6A-D21F-40AC-98EB-A236BA06A7C3}"/>
              </a:ext>
            </a:extLst>
          </p:cNvPr>
          <p:cNvSpPr txBox="1"/>
          <p:nvPr/>
        </p:nvSpPr>
        <p:spPr>
          <a:xfrm>
            <a:off x="3859815" y="2011594"/>
            <a:ext cx="1261884" cy="369332"/>
          </a:xfrm>
          <a:prstGeom prst="rect">
            <a:avLst/>
          </a:prstGeom>
          <a:noFill/>
        </p:spPr>
        <p:txBody>
          <a:bodyPr wrap="none" rtlCol="0">
            <a:spAutoFit/>
          </a:bodyPr>
          <a:lstStyle/>
          <a:p>
            <a:r>
              <a:rPr lang="en-US" b="1" dirty="0"/>
              <a:t>Hydrogen</a:t>
            </a:r>
          </a:p>
        </p:txBody>
      </p:sp>
      <p:sp>
        <p:nvSpPr>
          <p:cNvPr id="4" name="TextBox 3">
            <a:extLst>
              <a:ext uri="{FF2B5EF4-FFF2-40B4-BE49-F238E27FC236}">
                <a16:creationId xmlns:a16="http://schemas.microsoft.com/office/drawing/2014/main" id="{A629E00F-1036-47CD-8C2F-C968DCFFE69E}"/>
              </a:ext>
            </a:extLst>
          </p:cNvPr>
          <p:cNvSpPr txBox="1"/>
          <p:nvPr/>
        </p:nvSpPr>
        <p:spPr>
          <a:xfrm>
            <a:off x="10234685" y="4358407"/>
            <a:ext cx="954107" cy="369332"/>
          </a:xfrm>
          <a:prstGeom prst="rect">
            <a:avLst/>
          </a:prstGeom>
          <a:noFill/>
        </p:spPr>
        <p:txBody>
          <a:bodyPr wrap="none" rtlCol="0">
            <a:spAutoFit/>
          </a:bodyPr>
          <a:lstStyle/>
          <a:p>
            <a:r>
              <a:rPr lang="en-US" b="1" dirty="0" err="1"/>
              <a:t>Dầu</a:t>
            </a:r>
            <a:r>
              <a:rPr lang="en-US" b="1" dirty="0"/>
              <a:t> </a:t>
            </a:r>
            <a:r>
              <a:rPr lang="en-US" b="1" dirty="0" err="1"/>
              <a:t>ăn</a:t>
            </a:r>
            <a:endParaRPr lang="en-US" b="1" dirty="0"/>
          </a:p>
        </p:txBody>
      </p:sp>
      <p:sp>
        <p:nvSpPr>
          <p:cNvPr id="6" name="TextBox 5">
            <a:extLst>
              <a:ext uri="{FF2B5EF4-FFF2-40B4-BE49-F238E27FC236}">
                <a16:creationId xmlns:a16="http://schemas.microsoft.com/office/drawing/2014/main" id="{1C24AA6F-A49C-4AC2-B3F3-B5DB13B3043F}"/>
              </a:ext>
            </a:extLst>
          </p:cNvPr>
          <p:cNvSpPr txBox="1"/>
          <p:nvPr/>
        </p:nvSpPr>
        <p:spPr>
          <a:xfrm>
            <a:off x="9962816" y="1992403"/>
            <a:ext cx="748923" cy="369332"/>
          </a:xfrm>
          <a:prstGeom prst="rect">
            <a:avLst/>
          </a:prstGeom>
          <a:noFill/>
        </p:spPr>
        <p:txBody>
          <a:bodyPr wrap="none" rtlCol="0">
            <a:spAutoFit/>
          </a:bodyPr>
          <a:lstStyle/>
          <a:p>
            <a:r>
              <a:rPr lang="en-US" b="1" dirty="0" err="1"/>
              <a:t>Phấn</a:t>
            </a:r>
            <a:endParaRPr lang="en-US" b="1" dirty="0"/>
          </a:p>
        </p:txBody>
      </p:sp>
      <p:sp>
        <p:nvSpPr>
          <p:cNvPr id="7" name="TextBox 6">
            <a:extLst>
              <a:ext uri="{FF2B5EF4-FFF2-40B4-BE49-F238E27FC236}">
                <a16:creationId xmlns:a16="http://schemas.microsoft.com/office/drawing/2014/main" id="{CDCD885D-C664-4C00-AC1A-72625968A885}"/>
              </a:ext>
            </a:extLst>
          </p:cNvPr>
          <p:cNvSpPr txBox="1"/>
          <p:nvPr/>
        </p:nvSpPr>
        <p:spPr>
          <a:xfrm>
            <a:off x="6155306" y="6488668"/>
            <a:ext cx="992579" cy="369332"/>
          </a:xfrm>
          <a:prstGeom prst="rect">
            <a:avLst/>
          </a:prstGeom>
          <a:noFill/>
        </p:spPr>
        <p:txBody>
          <a:bodyPr wrap="none" rtlCol="0">
            <a:spAutoFit/>
          </a:bodyPr>
          <a:lstStyle/>
          <a:p>
            <a:r>
              <a:rPr lang="en-US" b="1" dirty="0"/>
              <a:t>oxygen</a:t>
            </a:r>
          </a:p>
        </p:txBody>
      </p:sp>
      <p:sp>
        <p:nvSpPr>
          <p:cNvPr id="8" name="TextBox 7">
            <a:extLst>
              <a:ext uri="{FF2B5EF4-FFF2-40B4-BE49-F238E27FC236}">
                <a16:creationId xmlns:a16="http://schemas.microsoft.com/office/drawing/2014/main" id="{7BF93CEC-A5DC-4DFD-879E-6E2E4432C6DB}"/>
              </a:ext>
            </a:extLst>
          </p:cNvPr>
          <p:cNvSpPr txBox="1"/>
          <p:nvPr/>
        </p:nvSpPr>
        <p:spPr>
          <a:xfrm>
            <a:off x="6689221" y="1916221"/>
            <a:ext cx="1069524" cy="369332"/>
          </a:xfrm>
          <a:prstGeom prst="rect">
            <a:avLst/>
          </a:prstGeom>
          <a:noFill/>
        </p:spPr>
        <p:txBody>
          <a:bodyPr wrap="none" rtlCol="0">
            <a:spAutoFit/>
          </a:bodyPr>
          <a:lstStyle/>
          <a:p>
            <a:r>
              <a:rPr lang="en-US" b="1" dirty="0"/>
              <a:t>Than </a:t>
            </a:r>
            <a:r>
              <a:rPr lang="en-US" b="1" dirty="0" err="1"/>
              <a:t>đá</a:t>
            </a:r>
            <a:endParaRPr lang="en-US" b="1" dirty="0"/>
          </a:p>
        </p:txBody>
      </p:sp>
      <p:sp>
        <p:nvSpPr>
          <p:cNvPr id="10" name="TextBox 9">
            <a:extLst>
              <a:ext uri="{FF2B5EF4-FFF2-40B4-BE49-F238E27FC236}">
                <a16:creationId xmlns:a16="http://schemas.microsoft.com/office/drawing/2014/main" id="{F0600F20-5174-4753-9172-F2EAC6688652}"/>
              </a:ext>
            </a:extLst>
          </p:cNvPr>
          <p:cNvSpPr txBox="1"/>
          <p:nvPr/>
        </p:nvSpPr>
        <p:spPr>
          <a:xfrm>
            <a:off x="4569844" y="4446299"/>
            <a:ext cx="822661" cy="369332"/>
          </a:xfrm>
          <a:prstGeom prst="rect">
            <a:avLst/>
          </a:prstGeom>
          <a:noFill/>
        </p:spPr>
        <p:txBody>
          <a:bodyPr wrap="none" rtlCol="0">
            <a:spAutoFit/>
          </a:bodyPr>
          <a:lstStyle/>
          <a:p>
            <a:r>
              <a:rPr lang="en-US" b="1" dirty="0" err="1"/>
              <a:t>Rượu</a:t>
            </a:r>
            <a:endParaRPr lang="en-US" b="1" dirty="0"/>
          </a:p>
        </p:txBody>
      </p:sp>
      <p:sp>
        <p:nvSpPr>
          <p:cNvPr id="11" name="TextBox 10">
            <a:extLst>
              <a:ext uri="{FF2B5EF4-FFF2-40B4-BE49-F238E27FC236}">
                <a16:creationId xmlns:a16="http://schemas.microsoft.com/office/drawing/2014/main" id="{58058742-3533-4C24-A0BD-6C7E501A28B5}"/>
              </a:ext>
            </a:extLst>
          </p:cNvPr>
          <p:cNvSpPr txBox="1"/>
          <p:nvPr/>
        </p:nvSpPr>
        <p:spPr>
          <a:xfrm>
            <a:off x="7756954" y="4353449"/>
            <a:ext cx="1008078" cy="369332"/>
          </a:xfrm>
          <a:prstGeom prst="rect">
            <a:avLst/>
          </a:prstGeom>
          <a:noFill/>
        </p:spPr>
        <p:txBody>
          <a:bodyPr wrap="square" rtlCol="0">
            <a:spAutoFit/>
          </a:bodyPr>
          <a:lstStyle/>
          <a:p>
            <a:r>
              <a:rPr lang="en-US" b="1" dirty="0" err="1"/>
              <a:t>Cát</a:t>
            </a:r>
            <a:endParaRPr lang="en-US" b="1" dirty="0"/>
          </a:p>
        </p:txBody>
      </p:sp>
      <p:sp>
        <p:nvSpPr>
          <p:cNvPr id="16" name="TextBox 15">
            <a:extLst>
              <a:ext uri="{FF2B5EF4-FFF2-40B4-BE49-F238E27FC236}">
                <a16:creationId xmlns:a16="http://schemas.microsoft.com/office/drawing/2014/main" id="{B12EA8C1-CDA9-4B24-85BE-29ED92561BB0}"/>
              </a:ext>
            </a:extLst>
          </p:cNvPr>
          <p:cNvSpPr txBox="1"/>
          <p:nvPr/>
        </p:nvSpPr>
        <p:spPr>
          <a:xfrm>
            <a:off x="9665894" y="6498200"/>
            <a:ext cx="723275" cy="369332"/>
          </a:xfrm>
          <a:prstGeom prst="rect">
            <a:avLst/>
          </a:prstGeom>
          <a:noFill/>
        </p:spPr>
        <p:txBody>
          <a:bodyPr wrap="none" rtlCol="0">
            <a:spAutoFit/>
          </a:bodyPr>
          <a:lstStyle/>
          <a:p>
            <a:r>
              <a:rPr lang="en-US" b="1" dirty="0" err="1"/>
              <a:t>Muối</a:t>
            </a:r>
            <a:endParaRPr lang="en-US" b="1" dirty="0"/>
          </a:p>
        </p:txBody>
      </p:sp>
      <p:pic>
        <p:nvPicPr>
          <p:cNvPr id="24" name="Picture 4" descr="Hydrogen - Nhiên liệu sạch cho tương lai và cứu cánh cho hiện tại (Kỳ 1) |  Tạp chí Năng lượng Việt Nam">
            <a:extLst>
              <a:ext uri="{FF2B5EF4-FFF2-40B4-BE49-F238E27FC236}">
                <a16:creationId xmlns:a16="http://schemas.microsoft.com/office/drawing/2014/main" id="{2E154681-ACC1-4541-8E8E-59D7513D01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8948" y="649655"/>
            <a:ext cx="3314072"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ẤN VIẾT BẢNG MIC TRẮNG (10 VIÊN) - Văn phòng phẩm Thịnh Đại Phát">
            <a:extLst>
              <a:ext uri="{FF2B5EF4-FFF2-40B4-BE49-F238E27FC236}">
                <a16:creationId xmlns:a16="http://schemas.microsoft.com/office/drawing/2014/main" id="{00F4D9B4-53CD-4F63-BE7F-D312BD194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7990" y="45999"/>
            <a:ext cx="2026815" cy="20268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741E8B-EB62-43D4-93C2-3446CE911C52}"/>
              </a:ext>
            </a:extLst>
          </p:cNvPr>
          <p:cNvSpPr txBox="1"/>
          <p:nvPr/>
        </p:nvSpPr>
        <p:spPr>
          <a:xfrm>
            <a:off x="267506" y="5094330"/>
            <a:ext cx="4848836"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sắp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xếp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3 </a:t>
            </a:r>
            <a:r>
              <a:rPr lang="en-US" sz="2800" b="1" dirty="0" err="1">
                <a:solidFill>
                  <a:srgbClr val="C00000"/>
                </a:solidFill>
                <a:latin typeface="Times New Roman" panose="02020603050405020304" pitchFamily="18" charset="0"/>
                <a:cs typeface="Times New Roman" panose="02020603050405020304" pitchFamily="18" charset="0"/>
              </a:rPr>
              <a:t>nhóm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rắn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lỏng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khí</a:t>
            </a:r>
            <a:r>
              <a:rPr lang="en-US" sz="2800" b="1" dirty="0">
                <a:solidFill>
                  <a:srgbClr val="C00000"/>
                </a:solidFill>
                <a:latin typeface="Times New Roman" panose="02020603050405020304" pitchFamily="18" charset="0"/>
                <a:cs typeface="Times New Roman" panose="02020603050405020304" pitchFamily="18" charset="0"/>
              </a:rPr>
              <a:t> </a:t>
            </a:r>
          </a:p>
        </p:txBody>
      </p:sp>
      <p:pic>
        <p:nvPicPr>
          <p:cNvPr id="28" name="Picture 16" descr="What is PPM, and what does it have to do with capitalism and climate  change? | Grist">
            <a:extLst>
              <a:ext uri="{FF2B5EF4-FFF2-40B4-BE49-F238E27FC236}">
                <a16:creationId xmlns:a16="http://schemas.microsoft.com/office/drawing/2014/main" id="{6C56DD7A-564E-4280-806F-924C75E825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242" y="2705251"/>
            <a:ext cx="2209800" cy="16704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135B731-C6E6-43CB-A85C-7652C1D26D63}"/>
              </a:ext>
            </a:extLst>
          </p:cNvPr>
          <p:cNvSpPr txBox="1"/>
          <p:nvPr/>
        </p:nvSpPr>
        <p:spPr>
          <a:xfrm>
            <a:off x="1126646" y="4429871"/>
            <a:ext cx="1223412" cy="369332"/>
          </a:xfrm>
          <a:prstGeom prst="rect">
            <a:avLst/>
          </a:prstGeom>
          <a:noFill/>
        </p:spPr>
        <p:txBody>
          <a:bodyPr wrap="none" rtlCol="0">
            <a:spAutoFit/>
          </a:bodyPr>
          <a:lstStyle/>
          <a:p>
            <a:r>
              <a:rPr lang="en-US" b="1" dirty="0" err="1"/>
              <a:t>Cacbonic</a:t>
            </a:r>
            <a:endParaRPr lang="en-US" b="1" dirty="0"/>
          </a:p>
        </p:txBody>
      </p:sp>
      <p:sp>
        <p:nvSpPr>
          <p:cNvPr id="14" name="TextBox 13">
            <a:extLst>
              <a:ext uri="{FF2B5EF4-FFF2-40B4-BE49-F238E27FC236}">
                <a16:creationId xmlns:a16="http://schemas.microsoft.com/office/drawing/2014/main" id="{43536B9C-8CF3-9DA4-3309-DE0FA47BF00B}"/>
              </a:ext>
            </a:extLst>
          </p:cNvPr>
          <p:cNvSpPr txBox="1"/>
          <p:nvPr/>
        </p:nvSpPr>
        <p:spPr>
          <a:xfrm>
            <a:off x="487196" y="25061"/>
            <a:ext cx="11217610" cy="523220"/>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886703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56"/>
                                        </p:tgtEl>
                                        <p:attrNameLst>
                                          <p:attrName>style.visibility</p:attrName>
                                        </p:attrNameLst>
                                      </p:cBhvr>
                                      <p:to>
                                        <p:strVal val="visible"/>
                                      </p:to>
                                    </p:set>
                                    <p:animEffect transition="in" filter="wipe(down)">
                                      <p:cBhvr>
                                        <p:cTn id="25" dur="500"/>
                                        <p:tgtEl>
                                          <p:spTgt spid="615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ircle(in)">
                                      <p:cBhvr>
                                        <p:cTn id="33" dur="2000"/>
                                        <p:tgtEl>
                                          <p:spTgt spid="102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162"/>
                                        </p:tgtEl>
                                        <p:attrNameLst>
                                          <p:attrName>style.visibility</p:attrName>
                                        </p:attrNameLst>
                                      </p:cBhvr>
                                      <p:to>
                                        <p:strVal val="visible"/>
                                      </p:to>
                                    </p:set>
                                    <p:animEffect transition="in" filter="circle(in)">
                                      <p:cBhvr>
                                        <p:cTn id="49" dur="2000"/>
                                        <p:tgtEl>
                                          <p:spTgt spid="616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164"/>
                                        </p:tgtEl>
                                        <p:attrNameLst>
                                          <p:attrName>style.visibility</p:attrName>
                                        </p:attrNameLst>
                                      </p:cBhvr>
                                      <p:to>
                                        <p:strVal val="visible"/>
                                      </p:to>
                                    </p:set>
                                    <p:animEffect transition="in" filter="fade">
                                      <p:cBhvr>
                                        <p:cTn id="57" dur="1000"/>
                                        <p:tgtEl>
                                          <p:spTgt spid="6164"/>
                                        </p:tgtEl>
                                      </p:cBhvr>
                                    </p:animEffect>
                                    <p:anim calcmode="lin" valueType="num">
                                      <p:cBhvr>
                                        <p:cTn id="58" dur="1000" fill="hold"/>
                                        <p:tgtEl>
                                          <p:spTgt spid="6164"/>
                                        </p:tgtEl>
                                        <p:attrNameLst>
                                          <p:attrName>ppt_x</p:attrName>
                                        </p:attrNameLst>
                                      </p:cBhvr>
                                      <p:tavLst>
                                        <p:tav tm="0">
                                          <p:val>
                                            <p:strVal val="#ppt_x"/>
                                          </p:val>
                                        </p:tav>
                                        <p:tav tm="100000">
                                          <p:val>
                                            <p:strVal val="#ppt_x"/>
                                          </p:val>
                                        </p:tav>
                                      </p:tavLst>
                                    </p:anim>
                                    <p:anim calcmode="lin" valueType="num">
                                      <p:cBhvr>
                                        <p:cTn id="59" dur="1000" fill="hold"/>
                                        <p:tgtEl>
                                          <p:spTgt spid="61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150"/>
                                        </p:tgtEl>
                                        <p:attrNameLst>
                                          <p:attrName>style.visibility</p:attrName>
                                        </p:attrNameLst>
                                      </p:cBhvr>
                                      <p:to>
                                        <p:strVal val="visible"/>
                                      </p:to>
                                    </p:set>
                                    <p:anim calcmode="lin" valueType="num">
                                      <p:cBhvr additive="base">
                                        <p:cTn id="69" dur="500" fill="hold"/>
                                        <p:tgtEl>
                                          <p:spTgt spid="6150"/>
                                        </p:tgtEl>
                                        <p:attrNameLst>
                                          <p:attrName>ppt_x</p:attrName>
                                        </p:attrNameLst>
                                      </p:cBhvr>
                                      <p:tavLst>
                                        <p:tav tm="0">
                                          <p:val>
                                            <p:strVal val="#ppt_x"/>
                                          </p:val>
                                        </p:tav>
                                        <p:tav tm="100000">
                                          <p:val>
                                            <p:strVal val="#ppt_x"/>
                                          </p:val>
                                        </p:tav>
                                      </p:tavLst>
                                    </p:anim>
                                    <p:anim calcmode="lin" valueType="num">
                                      <p:cBhvr additive="base">
                                        <p:cTn id="70" dur="500" fill="hold"/>
                                        <p:tgtEl>
                                          <p:spTgt spid="61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158"/>
                                        </p:tgtEl>
                                        <p:attrNameLst>
                                          <p:attrName>style.visibility</p:attrName>
                                        </p:attrNameLst>
                                      </p:cBhvr>
                                      <p:to>
                                        <p:strVal val="visible"/>
                                      </p:to>
                                    </p:set>
                                    <p:anim calcmode="lin" valueType="num">
                                      <p:cBhvr additive="base">
                                        <p:cTn id="79" dur="500" fill="hold"/>
                                        <p:tgtEl>
                                          <p:spTgt spid="6158"/>
                                        </p:tgtEl>
                                        <p:attrNameLst>
                                          <p:attrName>ppt_x</p:attrName>
                                        </p:attrNameLst>
                                      </p:cBhvr>
                                      <p:tavLst>
                                        <p:tav tm="0">
                                          <p:val>
                                            <p:strVal val="#ppt_x"/>
                                          </p:val>
                                        </p:tav>
                                        <p:tav tm="100000">
                                          <p:val>
                                            <p:strVal val="#ppt_x"/>
                                          </p:val>
                                        </p:tav>
                                      </p:tavLst>
                                    </p:anim>
                                    <p:anim calcmode="lin" valueType="num">
                                      <p:cBhvr additive="base">
                                        <p:cTn id="80" dur="500" fill="hold"/>
                                        <p:tgtEl>
                                          <p:spTgt spid="615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10" grpId="0"/>
      <p:bldP spid="11" grpId="0"/>
      <p:bldP spid="16" grpId="0"/>
      <p:bldP spid="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604F5-D6F9-4F78-8CB9-16D9221C5BA6}"/>
              </a:ext>
            </a:extLst>
          </p:cNvPr>
          <p:cNvSpPr txBox="1"/>
          <p:nvPr/>
        </p:nvSpPr>
        <p:spPr>
          <a:xfrm>
            <a:off x="116541" y="797859"/>
            <a:ext cx="3827929" cy="5136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3" name="TextBox 2">
            <a:extLst>
              <a:ext uri="{FF2B5EF4-FFF2-40B4-BE49-F238E27FC236}">
                <a16:creationId xmlns:a16="http://schemas.microsoft.com/office/drawing/2014/main" id="{7318649E-9CC6-46B5-9BB0-24E151909212}"/>
              </a:ext>
            </a:extLst>
          </p:cNvPr>
          <p:cNvSpPr txBox="1"/>
          <p:nvPr/>
        </p:nvSpPr>
        <p:spPr>
          <a:xfrm>
            <a:off x="4052727" y="797859"/>
            <a:ext cx="3953436" cy="51367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dirty="0"/>
          </a:p>
        </p:txBody>
      </p:sp>
      <p:sp>
        <p:nvSpPr>
          <p:cNvPr id="4" name="TextBox 3">
            <a:extLst>
              <a:ext uri="{FF2B5EF4-FFF2-40B4-BE49-F238E27FC236}">
                <a16:creationId xmlns:a16="http://schemas.microsoft.com/office/drawing/2014/main" id="{B89BA2EB-8BBE-476E-9177-9222C841BA06}"/>
              </a:ext>
            </a:extLst>
          </p:cNvPr>
          <p:cNvSpPr txBox="1"/>
          <p:nvPr/>
        </p:nvSpPr>
        <p:spPr>
          <a:xfrm>
            <a:off x="8274424" y="797859"/>
            <a:ext cx="3801035" cy="51367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dirty="0"/>
          </a:p>
        </p:txBody>
      </p:sp>
      <p:sp>
        <p:nvSpPr>
          <p:cNvPr id="5" name="TextBox 4">
            <a:extLst>
              <a:ext uri="{FF2B5EF4-FFF2-40B4-BE49-F238E27FC236}">
                <a16:creationId xmlns:a16="http://schemas.microsoft.com/office/drawing/2014/main" id="{E791223D-681F-40B2-93C0-9C6513FDE445}"/>
              </a:ext>
            </a:extLst>
          </p:cNvPr>
          <p:cNvSpPr txBox="1"/>
          <p:nvPr/>
        </p:nvSpPr>
        <p:spPr>
          <a:xfrm>
            <a:off x="1224793" y="302004"/>
            <a:ext cx="1390124" cy="369332"/>
          </a:xfrm>
          <a:prstGeom prst="rect">
            <a:avLst/>
          </a:prstGeom>
          <a:noFill/>
        </p:spPr>
        <p:txBody>
          <a:bodyPr wrap="none" rtlCol="0">
            <a:spAutoFit/>
          </a:bodyPr>
          <a:lstStyle/>
          <a:p>
            <a:r>
              <a:rPr lang="en-US" b="1" dirty="0">
                <a:solidFill>
                  <a:srgbClr val="C00000"/>
                </a:solidFill>
              </a:rPr>
              <a:t>CHẤT RẮN</a:t>
            </a:r>
          </a:p>
        </p:txBody>
      </p:sp>
      <p:sp>
        <p:nvSpPr>
          <p:cNvPr id="6" name="TextBox 5">
            <a:extLst>
              <a:ext uri="{FF2B5EF4-FFF2-40B4-BE49-F238E27FC236}">
                <a16:creationId xmlns:a16="http://schemas.microsoft.com/office/drawing/2014/main" id="{26094D99-5442-42BD-8B8B-F0E8772F6EAF}"/>
              </a:ext>
            </a:extLst>
          </p:cNvPr>
          <p:cNvSpPr txBox="1"/>
          <p:nvPr/>
        </p:nvSpPr>
        <p:spPr>
          <a:xfrm>
            <a:off x="5470867" y="302004"/>
            <a:ext cx="1556836" cy="369332"/>
          </a:xfrm>
          <a:prstGeom prst="rect">
            <a:avLst/>
          </a:prstGeom>
          <a:noFill/>
        </p:spPr>
        <p:txBody>
          <a:bodyPr wrap="none" rtlCol="0">
            <a:spAutoFit/>
          </a:bodyPr>
          <a:lstStyle/>
          <a:p>
            <a:r>
              <a:rPr lang="en-US" b="1" dirty="0">
                <a:solidFill>
                  <a:srgbClr val="C00000"/>
                </a:solidFill>
              </a:rPr>
              <a:t>CHẤT</a:t>
            </a:r>
            <a:r>
              <a:rPr lang="en-US" b="1" dirty="0"/>
              <a:t> </a:t>
            </a:r>
            <a:r>
              <a:rPr lang="en-US" b="1" dirty="0">
                <a:solidFill>
                  <a:srgbClr val="C00000"/>
                </a:solidFill>
              </a:rPr>
              <a:t>LỎNG</a:t>
            </a:r>
          </a:p>
        </p:txBody>
      </p:sp>
      <p:sp>
        <p:nvSpPr>
          <p:cNvPr id="7" name="TextBox 6">
            <a:extLst>
              <a:ext uri="{FF2B5EF4-FFF2-40B4-BE49-F238E27FC236}">
                <a16:creationId xmlns:a16="http://schemas.microsoft.com/office/drawing/2014/main" id="{E1ACE8AC-AA6E-4DA6-9917-2A3B33553BB7}"/>
              </a:ext>
            </a:extLst>
          </p:cNvPr>
          <p:cNvSpPr txBox="1"/>
          <p:nvPr/>
        </p:nvSpPr>
        <p:spPr>
          <a:xfrm>
            <a:off x="9613784" y="302004"/>
            <a:ext cx="1287532" cy="369332"/>
          </a:xfrm>
          <a:prstGeom prst="rect">
            <a:avLst/>
          </a:prstGeom>
          <a:noFill/>
        </p:spPr>
        <p:txBody>
          <a:bodyPr wrap="none" rtlCol="0">
            <a:spAutoFit/>
          </a:bodyPr>
          <a:lstStyle/>
          <a:p>
            <a:r>
              <a:rPr lang="en-US" b="1" dirty="0">
                <a:solidFill>
                  <a:srgbClr val="C00000"/>
                </a:solidFill>
              </a:rPr>
              <a:t>CHẤT KHÍ</a:t>
            </a:r>
          </a:p>
        </p:txBody>
      </p:sp>
      <p:pic>
        <p:nvPicPr>
          <p:cNvPr id="8" name="Picture 6" descr="Nguy hiểm từ việc tái sử dụng dầu ăn nhiều lần">
            <a:extLst>
              <a:ext uri="{FF2B5EF4-FFF2-40B4-BE49-F238E27FC236}">
                <a16:creationId xmlns:a16="http://schemas.microsoft.com/office/drawing/2014/main" id="{052BF90E-4C50-420E-9B57-6650E8259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156" y="1025564"/>
            <a:ext cx="1733551" cy="1183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Ngày xuân tản mạn chuyện rượu: Rượu gặp bạn hiền ngàn chén ít, lời không  hợp ý nửa câu nhiều">
            <a:extLst>
              <a:ext uri="{FF2B5EF4-FFF2-40B4-BE49-F238E27FC236}">
                <a16:creationId xmlns:a16="http://schemas.microsoft.com/office/drawing/2014/main" id="{C3132FAB-E8CB-498F-96D7-CB15E8DE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635" y="2926595"/>
            <a:ext cx="1782630" cy="12147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ậu bé 15 tuổi tự tiêm thủy ngân vào người để trở thành nhân vật X-Men |  Chuyện lạ | Vietnam+ (VietnamPlus)">
            <a:extLst>
              <a:ext uri="{FF2B5EF4-FFF2-40B4-BE49-F238E27FC236}">
                <a16:creationId xmlns:a16="http://schemas.microsoft.com/office/drawing/2014/main" id="{0C524C14-6561-4830-BB5B-F06C78E3A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664" y="1083256"/>
            <a:ext cx="1552421" cy="103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bottle, indoor, food, beverage&#10;&#10;Description automatically generated">
            <a:extLst>
              <a:ext uri="{FF2B5EF4-FFF2-40B4-BE49-F238E27FC236}">
                <a16:creationId xmlns:a16="http://schemas.microsoft.com/office/drawing/2014/main" id="{AC1735D9-CA76-4170-B153-AECB5285D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265" y="4031192"/>
            <a:ext cx="1400037" cy="1400037"/>
          </a:xfrm>
          <a:prstGeom prst="rect">
            <a:avLst/>
          </a:prstGeom>
        </p:spPr>
      </p:pic>
      <p:pic>
        <p:nvPicPr>
          <p:cNvPr id="14" name="Picture 12" descr="Than đá công nghiệp - An Việt Phát Group">
            <a:extLst>
              <a:ext uri="{FF2B5EF4-FFF2-40B4-BE49-F238E27FC236}">
                <a16:creationId xmlns:a16="http://schemas.microsoft.com/office/drawing/2014/main" id="{3028F27C-8056-4FAD-9DA9-A69344990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11" y="917672"/>
            <a:ext cx="1690180" cy="16901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Cát Tô Vàng - Vật Liệu Xây Dựng Hoàng Ngọc Hân Đà Nẵng">
            <a:extLst>
              <a:ext uri="{FF2B5EF4-FFF2-40B4-BE49-F238E27FC236}">
                <a16:creationId xmlns:a16="http://schemas.microsoft.com/office/drawing/2014/main" id="{1AB8B017-4666-4211-8AFF-0005AC2D90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11" y="942839"/>
            <a:ext cx="1690180" cy="1690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3B6C83D-4295-4FFA-A8DA-770D02DEE1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7339" y="3373538"/>
            <a:ext cx="1795929" cy="1347725"/>
          </a:xfrm>
          <a:prstGeom prst="rect">
            <a:avLst/>
          </a:prstGeom>
        </p:spPr>
      </p:pic>
      <p:pic>
        <p:nvPicPr>
          <p:cNvPr id="17" name="Picture 14" descr="37,946 Oxygen Sky Photos - Free &amp;amp; Royalty-Free Stock Photos from Dreamstime">
            <a:extLst>
              <a:ext uri="{FF2B5EF4-FFF2-40B4-BE49-F238E27FC236}">
                <a16:creationId xmlns:a16="http://schemas.microsoft.com/office/drawing/2014/main" id="{B6BE3CDA-7891-42A1-A779-F78806C575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3608" y="875336"/>
            <a:ext cx="1873134" cy="12409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ydrogen - Nhiên liệu sạch cho tương lai và cứu cánh cho hiện tại (Kỳ 1) |  Tạp chí Năng lượng Việt Nam">
            <a:extLst>
              <a:ext uri="{FF2B5EF4-FFF2-40B4-BE49-F238E27FC236}">
                <a16:creationId xmlns:a16="http://schemas.microsoft.com/office/drawing/2014/main" id="{E863A973-CB67-46E9-B9C1-E21CFBCB4D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6321" y="2335735"/>
            <a:ext cx="3076247" cy="16406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What is PPM, and what does it have to do with capitalism and climate  change? | Grist">
            <a:extLst>
              <a:ext uri="{FF2B5EF4-FFF2-40B4-BE49-F238E27FC236}">
                <a16:creationId xmlns:a16="http://schemas.microsoft.com/office/drawing/2014/main" id="{A1AE96EC-7002-42D2-802A-097F78EFB8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0208" y="4184010"/>
            <a:ext cx="1873134" cy="14159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D7ECF03-0954-4BE6-8210-9ED932B91D62}"/>
              </a:ext>
            </a:extLst>
          </p:cNvPr>
          <p:cNvSpPr txBox="1"/>
          <p:nvPr/>
        </p:nvSpPr>
        <p:spPr>
          <a:xfrm>
            <a:off x="4471957" y="2175851"/>
            <a:ext cx="1351652" cy="369332"/>
          </a:xfrm>
          <a:prstGeom prst="rect">
            <a:avLst/>
          </a:prstGeom>
          <a:noFill/>
        </p:spPr>
        <p:txBody>
          <a:bodyPr wrap="none" rtlCol="0">
            <a:spAutoFit/>
          </a:bodyPr>
          <a:lstStyle/>
          <a:p>
            <a:r>
              <a:rPr lang="en-US" b="1" dirty="0" err="1"/>
              <a:t>Thủy</a:t>
            </a:r>
            <a:r>
              <a:rPr lang="en-US" b="1" dirty="0"/>
              <a:t> </a:t>
            </a:r>
            <a:r>
              <a:rPr lang="en-US" b="1" dirty="0" err="1"/>
              <a:t>ngân</a:t>
            </a:r>
            <a:endParaRPr lang="en-US" b="1" dirty="0"/>
          </a:p>
        </p:txBody>
      </p:sp>
      <p:sp>
        <p:nvSpPr>
          <p:cNvPr id="21" name="TextBox 20">
            <a:extLst>
              <a:ext uri="{FF2B5EF4-FFF2-40B4-BE49-F238E27FC236}">
                <a16:creationId xmlns:a16="http://schemas.microsoft.com/office/drawing/2014/main" id="{14C444DC-D3C1-4F70-A36B-D0A0531B077F}"/>
              </a:ext>
            </a:extLst>
          </p:cNvPr>
          <p:cNvSpPr txBox="1"/>
          <p:nvPr/>
        </p:nvSpPr>
        <p:spPr>
          <a:xfrm>
            <a:off x="9795036" y="3805638"/>
            <a:ext cx="1261884" cy="369332"/>
          </a:xfrm>
          <a:prstGeom prst="rect">
            <a:avLst/>
          </a:prstGeom>
          <a:noFill/>
        </p:spPr>
        <p:txBody>
          <a:bodyPr wrap="none" rtlCol="0">
            <a:spAutoFit/>
          </a:bodyPr>
          <a:lstStyle/>
          <a:p>
            <a:r>
              <a:rPr lang="en-US" b="1" dirty="0"/>
              <a:t>Hydrogen</a:t>
            </a:r>
          </a:p>
        </p:txBody>
      </p:sp>
      <p:sp>
        <p:nvSpPr>
          <p:cNvPr id="22" name="TextBox 21">
            <a:extLst>
              <a:ext uri="{FF2B5EF4-FFF2-40B4-BE49-F238E27FC236}">
                <a16:creationId xmlns:a16="http://schemas.microsoft.com/office/drawing/2014/main" id="{59E1A805-635B-49CF-8B30-8385B21B7CD2}"/>
              </a:ext>
            </a:extLst>
          </p:cNvPr>
          <p:cNvSpPr txBox="1"/>
          <p:nvPr/>
        </p:nvSpPr>
        <p:spPr>
          <a:xfrm>
            <a:off x="6877045" y="2011594"/>
            <a:ext cx="954107" cy="369332"/>
          </a:xfrm>
          <a:prstGeom prst="rect">
            <a:avLst/>
          </a:prstGeom>
          <a:noFill/>
        </p:spPr>
        <p:txBody>
          <a:bodyPr wrap="none" rtlCol="0">
            <a:spAutoFit/>
          </a:bodyPr>
          <a:lstStyle/>
          <a:p>
            <a:r>
              <a:rPr lang="en-US" b="1" dirty="0" err="1"/>
              <a:t>Dầu</a:t>
            </a:r>
            <a:r>
              <a:rPr lang="en-US" b="1" dirty="0"/>
              <a:t> </a:t>
            </a:r>
            <a:r>
              <a:rPr lang="en-US" b="1" dirty="0" err="1"/>
              <a:t>ăn</a:t>
            </a:r>
            <a:endParaRPr lang="en-US" b="1" dirty="0"/>
          </a:p>
        </p:txBody>
      </p:sp>
      <p:sp>
        <p:nvSpPr>
          <p:cNvPr id="23" name="TextBox 22">
            <a:extLst>
              <a:ext uri="{FF2B5EF4-FFF2-40B4-BE49-F238E27FC236}">
                <a16:creationId xmlns:a16="http://schemas.microsoft.com/office/drawing/2014/main" id="{CF5F4517-80B5-4FE7-8BB4-3BD93E04DD68}"/>
              </a:ext>
            </a:extLst>
          </p:cNvPr>
          <p:cNvSpPr txBox="1"/>
          <p:nvPr/>
        </p:nvSpPr>
        <p:spPr>
          <a:xfrm>
            <a:off x="524959" y="4639500"/>
            <a:ext cx="748923" cy="369332"/>
          </a:xfrm>
          <a:prstGeom prst="rect">
            <a:avLst/>
          </a:prstGeom>
          <a:noFill/>
        </p:spPr>
        <p:txBody>
          <a:bodyPr wrap="none" rtlCol="0">
            <a:spAutoFit/>
          </a:bodyPr>
          <a:lstStyle/>
          <a:p>
            <a:r>
              <a:rPr lang="en-US" b="1" dirty="0" err="1"/>
              <a:t>Phấn</a:t>
            </a:r>
            <a:endParaRPr lang="en-US" b="1" dirty="0"/>
          </a:p>
        </p:txBody>
      </p:sp>
      <p:sp>
        <p:nvSpPr>
          <p:cNvPr id="24" name="TextBox 23">
            <a:extLst>
              <a:ext uri="{FF2B5EF4-FFF2-40B4-BE49-F238E27FC236}">
                <a16:creationId xmlns:a16="http://schemas.microsoft.com/office/drawing/2014/main" id="{8F4CBE2C-2321-4E19-A32B-37A71A619DCC}"/>
              </a:ext>
            </a:extLst>
          </p:cNvPr>
          <p:cNvSpPr txBox="1"/>
          <p:nvPr/>
        </p:nvSpPr>
        <p:spPr>
          <a:xfrm>
            <a:off x="8833430" y="2175851"/>
            <a:ext cx="992579" cy="369332"/>
          </a:xfrm>
          <a:prstGeom prst="rect">
            <a:avLst/>
          </a:prstGeom>
          <a:noFill/>
        </p:spPr>
        <p:txBody>
          <a:bodyPr wrap="none" rtlCol="0">
            <a:spAutoFit/>
          </a:bodyPr>
          <a:lstStyle/>
          <a:p>
            <a:r>
              <a:rPr lang="en-US" b="1" dirty="0"/>
              <a:t>oxygen</a:t>
            </a:r>
          </a:p>
        </p:txBody>
      </p:sp>
      <p:sp>
        <p:nvSpPr>
          <p:cNvPr id="25" name="TextBox 24">
            <a:extLst>
              <a:ext uri="{FF2B5EF4-FFF2-40B4-BE49-F238E27FC236}">
                <a16:creationId xmlns:a16="http://schemas.microsoft.com/office/drawing/2014/main" id="{EAFF25CF-DFAB-4BAF-89E0-45FBF61F3E28}"/>
              </a:ext>
            </a:extLst>
          </p:cNvPr>
          <p:cNvSpPr txBox="1"/>
          <p:nvPr/>
        </p:nvSpPr>
        <p:spPr>
          <a:xfrm>
            <a:off x="2399095" y="2291145"/>
            <a:ext cx="1069524" cy="369332"/>
          </a:xfrm>
          <a:prstGeom prst="rect">
            <a:avLst/>
          </a:prstGeom>
          <a:noFill/>
        </p:spPr>
        <p:txBody>
          <a:bodyPr wrap="none" rtlCol="0">
            <a:spAutoFit/>
          </a:bodyPr>
          <a:lstStyle/>
          <a:p>
            <a:r>
              <a:rPr lang="en-US" b="1" dirty="0"/>
              <a:t>Than </a:t>
            </a:r>
            <a:r>
              <a:rPr lang="en-US" b="1" dirty="0" err="1"/>
              <a:t>đá</a:t>
            </a:r>
            <a:endParaRPr lang="en-US" b="1" dirty="0"/>
          </a:p>
        </p:txBody>
      </p:sp>
      <p:sp>
        <p:nvSpPr>
          <p:cNvPr id="26" name="TextBox 25">
            <a:extLst>
              <a:ext uri="{FF2B5EF4-FFF2-40B4-BE49-F238E27FC236}">
                <a16:creationId xmlns:a16="http://schemas.microsoft.com/office/drawing/2014/main" id="{6871AE17-807C-47A3-9913-1A941F2B53B2}"/>
              </a:ext>
            </a:extLst>
          </p:cNvPr>
          <p:cNvSpPr txBox="1"/>
          <p:nvPr/>
        </p:nvSpPr>
        <p:spPr>
          <a:xfrm>
            <a:off x="8896713" y="5579254"/>
            <a:ext cx="1223412" cy="369332"/>
          </a:xfrm>
          <a:prstGeom prst="rect">
            <a:avLst/>
          </a:prstGeom>
          <a:noFill/>
        </p:spPr>
        <p:txBody>
          <a:bodyPr wrap="none" rtlCol="0">
            <a:spAutoFit/>
          </a:bodyPr>
          <a:lstStyle/>
          <a:p>
            <a:r>
              <a:rPr lang="en-US" b="1" dirty="0" err="1"/>
              <a:t>Cacbonic</a:t>
            </a:r>
            <a:endParaRPr lang="en-US" b="1" dirty="0"/>
          </a:p>
        </p:txBody>
      </p:sp>
      <p:sp>
        <p:nvSpPr>
          <p:cNvPr id="27" name="TextBox 26">
            <a:extLst>
              <a:ext uri="{FF2B5EF4-FFF2-40B4-BE49-F238E27FC236}">
                <a16:creationId xmlns:a16="http://schemas.microsoft.com/office/drawing/2014/main" id="{D194A2E4-FBF3-419B-982D-6493009C2E18}"/>
              </a:ext>
            </a:extLst>
          </p:cNvPr>
          <p:cNvSpPr txBox="1"/>
          <p:nvPr/>
        </p:nvSpPr>
        <p:spPr>
          <a:xfrm>
            <a:off x="5040424" y="4360895"/>
            <a:ext cx="822661" cy="369332"/>
          </a:xfrm>
          <a:prstGeom prst="rect">
            <a:avLst/>
          </a:prstGeom>
          <a:noFill/>
        </p:spPr>
        <p:txBody>
          <a:bodyPr wrap="none" rtlCol="0">
            <a:spAutoFit/>
          </a:bodyPr>
          <a:lstStyle/>
          <a:p>
            <a:r>
              <a:rPr lang="en-US" b="1" dirty="0" err="1"/>
              <a:t>Rượu</a:t>
            </a:r>
            <a:endParaRPr lang="en-US" b="1" dirty="0"/>
          </a:p>
        </p:txBody>
      </p:sp>
      <p:sp>
        <p:nvSpPr>
          <p:cNvPr id="28" name="TextBox 27">
            <a:extLst>
              <a:ext uri="{FF2B5EF4-FFF2-40B4-BE49-F238E27FC236}">
                <a16:creationId xmlns:a16="http://schemas.microsoft.com/office/drawing/2014/main" id="{657993AF-12CF-4101-A087-C11F29C83DA4}"/>
              </a:ext>
            </a:extLst>
          </p:cNvPr>
          <p:cNvSpPr txBox="1"/>
          <p:nvPr/>
        </p:nvSpPr>
        <p:spPr>
          <a:xfrm>
            <a:off x="720754" y="2392600"/>
            <a:ext cx="1008078" cy="369332"/>
          </a:xfrm>
          <a:prstGeom prst="rect">
            <a:avLst/>
          </a:prstGeom>
          <a:noFill/>
        </p:spPr>
        <p:txBody>
          <a:bodyPr wrap="square" rtlCol="0">
            <a:spAutoFit/>
          </a:bodyPr>
          <a:lstStyle/>
          <a:p>
            <a:r>
              <a:rPr lang="en-US" b="1" dirty="0" err="1"/>
              <a:t>Cát</a:t>
            </a:r>
            <a:endParaRPr lang="en-US" b="1" dirty="0"/>
          </a:p>
        </p:txBody>
      </p:sp>
      <p:sp>
        <p:nvSpPr>
          <p:cNvPr id="29" name="TextBox 28">
            <a:extLst>
              <a:ext uri="{FF2B5EF4-FFF2-40B4-BE49-F238E27FC236}">
                <a16:creationId xmlns:a16="http://schemas.microsoft.com/office/drawing/2014/main" id="{90A0433A-37E0-4749-9282-8DE0B901CF35}"/>
              </a:ext>
            </a:extLst>
          </p:cNvPr>
          <p:cNvSpPr txBox="1"/>
          <p:nvPr/>
        </p:nvSpPr>
        <p:spPr>
          <a:xfrm>
            <a:off x="6692409" y="5408539"/>
            <a:ext cx="761747" cy="369332"/>
          </a:xfrm>
          <a:prstGeom prst="rect">
            <a:avLst/>
          </a:prstGeom>
          <a:noFill/>
        </p:spPr>
        <p:txBody>
          <a:bodyPr wrap="none" rtlCol="0">
            <a:spAutoFit/>
          </a:bodyPr>
          <a:lstStyle/>
          <a:p>
            <a:r>
              <a:rPr lang="en-US" b="1" dirty="0" err="1"/>
              <a:t>Giấm</a:t>
            </a:r>
            <a:endParaRPr lang="en-US" b="1" dirty="0"/>
          </a:p>
        </p:txBody>
      </p:sp>
      <p:sp>
        <p:nvSpPr>
          <p:cNvPr id="30" name="TextBox 29">
            <a:extLst>
              <a:ext uri="{FF2B5EF4-FFF2-40B4-BE49-F238E27FC236}">
                <a16:creationId xmlns:a16="http://schemas.microsoft.com/office/drawing/2014/main" id="{AB39F55B-9894-460C-BC64-433D4027F1C2}"/>
              </a:ext>
            </a:extLst>
          </p:cNvPr>
          <p:cNvSpPr txBox="1"/>
          <p:nvPr/>
        </p:nvSpPr>
        <p:spPr>
          <a:xfrm>
            <a:off x="2539658" y="4741221"/>
            <a:ext cx="723275" cy="369332"/>
          </a:xfrm>
          <a:prstGeom prst="rect">
            <a:avLst/>
          </a:prstGeom>
          <a:noFill/>
        </p:spPr>
        <p:txBody>
          <a:bodyPr wrap="none" rtlCol="0">
            <a:spAutoFit/>
          </a:bodyPr>
          <a:lstStyle/>
          <a:p>
            <a:r>
              <a:rPr lang="en-US" b="1" dirty="0" err="1"/>
              <a:t>Muối</a:t>
            </a:r>
            <a:endParaRPr lang="en-US" b="1" dirty="0"/>
          </a:p>
        </p:txBody>
      </p:sp>
      <p:pic>
        <p:nvPicPr>
          <p:cNvPr id="2050" name="Picture 2" descr="PHẤN VIẾT BẢNG MIC TRẮNG (10 VIÊN) - Văn phòng phẩm Thịnh Đại Phát">
            <a:extLst>
              <a:ext uri="{FF2B5EF4-FFF2-40B4-BE49-F238E27FC236}">
                <a16:creationId xmlns:a16="http://schemas.microsoft.com/office/drawing/2014/main" id="{F2685FA6-F6DC-45D3-8B1D-378FD25F74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65697" y="3255156"/>
            <a:ext cx="1442487" cy="144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452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1000"/>
                                        <p:tgtEl>
                                          <p:spTgt spid="26"/>
                                        </p:tgtEl>
                                      </p:cBhvr>
                                    </p:animEffect>
                                    <p:anim calcmode="lin" valueType="num">
                                      <p:cBhvr>
                                        <p:cTn id="109" dur="1000" fill="hold"/>
                                        <p:tgtEl>
                                          <p:spTgt spid="26"/>
                                        </p:tgtEl>
                                        <p:attrNameLst>
                                          <p:attrName>ppt_x</p:attrName>
                                        </p:attrNameLst>
                                      </p:cBhvr>
                                      <p:tavLst>
                                        <p:tav tm="0">
                                          <p:val>
                                            <p:strVal val="#ppt_x"/>
                                          </p:val>
                                        </p:tav>
                                        <p:tav tm="100000">
                                          <p:val>
                                            <p:strVal val="#ppt_x"/>
                                          </p:val>
                                        </p:tav>
                                      </p:tavLst>
                                    </p:anim>
                                    <p:anim calcmode="lin" valueType="num">
                                      <p:cBhvr>
                                        <p:cTn id="11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F29773B-AC9B-46FB-8690-400C9E7B5C06}"/>
              </a:ext>
            </a:extLst>
          </p:cNvPr>
          <p:cNvGraphicFramePr>
            <a:graphicFrameLocks noGrp="1"/>
          </p:cNvGraphicFramePr>
          <p:nvPr>
            <p:extLst>
              <p:ext uri="{D42A27DB-BD31-4B8C-83A1-F6EECF244321}">
                <p14:modId xmlns:p14="http://schemas.microsoft.com/office/powerpoint/2010/main" val="957395088"/>
              </p:ext>
            </p:extLst>
          </p:nvPr>
        </p:nvGraphicFramePr>
        <p:xfrm>
          <a:off x="399984" y="755009"/>
          <a:ext cx="11532188" cy="6102990"/>
        </p:xfrm>
        <a:graphic>
          <a:graphicData uri="http://schemas.openxmlformats.org/drawingml/2006/table">
            <a:tbl>
              <a:tblPr firstRow="1" bandRow="1">
                <a:tableStyleId>{5C22544A-7EE6-4342-B048-85BDC9FD1C3A}</a:tableStyleId>
              </a:tblPr>
              <a:tblGrid>
                <a:gridCol w="2883047">
                  <a:extLst>
                    <a:ext uri="{9D8B030D-6E8A-4147-A177-3AD203B41FA5}">
                      <a16:colId xmlns:a16="http://schemas.microsoft.com/office/drawing/2014/main" val="3594454497"/>
                    </a:ext>
                  </a:extLst>
                </a:gridCol>
                <a:gridCol w="2883047">
                  <a:extLst>
                    <a:ext uri="{9D8B030D-6E8A-4147-A177-3AD203B41FA5}">
                      <a16:colId xmlns:a16="http://schemas.microsoft.com/office/drawing/2014/main" val="2234954355"/>
                    </a:ext>
                  </a:extLst>
                </a:gridCol>
                <a:gridCol w="2883047">
                  <a:extLst>
                    <a:ext uri="{9D8B030D-6E8A-4147-A177-3AD203B41FA5}">
                      <a16:colId xmlns:a16="http://schemas.microsoft.com/office/drawing/2014/main" val="1913961389"/>
                    </a:ext>
                  </a:extLst>
                </a:gridCol>
                <a:gridCol w="2883047">
                  <a:extLst>
                    <a:ext uri="{9D8B030D-6E8A-4147-A177-3AD203B41FA5}">
                      <a16:colId xmlns:a16="http://schemas.microsoft.com/office/drawing/2014/main" val="293238712"/>
                    </a:ext>
                  </a:extLst>
                </a:gridCol>
              </a:tblGrid>
              <a:tr h="1220598">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RẮN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LỎNG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KHÍ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02857"/>
                  </a:ext>
                </a:extLst>
              </a:tr>
              <a:tr h="1220598">
                <a:tc>
                  <a:txBody>
                    <a:bodyPr/>
                    <a:lstStyle/>
                    <a:p>
                      <a:pPr algn="ctr"/>
                      <a:r>
                        <a:rPr lang="en-US" sz="2800" b="1" dirty="0">
                          <a:latin typeface="Times New Roman" panose="02020603050405020304" pitchFamily="18" charset="0"/>
                          <a:cs typeface="Times New Roman" panose="02020603050405020304" pitchFamily="18" charset="0"/>
                        </a:rPr>
                        <a:t>VÍ DỤ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31044"/>
                  </a:ext>
                </a:extLst>
              </a:tr>
              <a:tr h="1220598">
                <a:tc>
                  <a:txBody>
                    <a:bodyPr/>
                    <a:lstStyle/>
                    <a:p>
                      <a:pPr algn="ctr"/>
                      <a:r>
                        <a:rPr lang="en-US" sz="2800" b="1" dirty="0">
                          <a:latin typeface="Times New Roman" panose="02020603050405020304" pitchFamily="18" charset="0"/>
                          <a:cs typeface="Times New Roman" panose="02020603050405020304" pitchFamily="18" charset="0"/>
                        </a:rPr>
                        <a:t>KHỐI LƯỢNG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887656"/>
                  </a:ext>
                </a:extLst>
              </a:tr>
              <a:tr h="1220598">
                <a:tc>
                  <a:txBody>
                    <a:bodyPr/>
                    <a:lstStyle/>
                    <a:p>
                      <a:pPr algn="ctr"/>
                      <a:r>
                        <a:rPr lang="en-US" sz="2800" b="1" dirty="0">
                          <a:latin typeface="Times New Roman" panose="02020603050405020304" pitchFamily="18" charset="0"/>
                          <a:cs typeface="Times New Roman" panose="02020603050405020304" pitchFamily="18" charset="0"/>
                        </a:rPr>
                        <a:t>HÌNH DẠNG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700147"/>
                  </a:ext>
                </a:extLst>
              </a:tr>
              <a:tr h="1220598">
                <a:tc>
                  <a:txBody>
                    <a:bodyPr/>
                    <a:lstStyle/>
                    <a:p>
                      <a:pPr algn="ctr"/>
                      <a:r>
                        <a:rPr lang="en-US" sz="2800" b="1" dirty="0">
                          <a:latin typeface="Times New Roman" panose="02020603050405020304" pitchFamily="18" charset="0"/>
                          <a:cs typeface="Times New Roman" panose="02020603050405020304" pitchFamily="18" charset="0"/>
                        </a:rPr>
                        <a:t>THỂ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599308"/>
                  </a:ext>
                </a:extLst>
              </a:tr>
            </a:tbl>
          </a:graphicData>
        </a:graphic>
      </p:graphicFrame>
      <p:sp>
        <p:nvSpPr>
          <p:cNvPr id="3" name="TextBox 2">
            <a:extLst>
              <a:ext uri="{FF2B5EF4-FFF2-40B4-BE49-F238E27FC236}">
                <a16:creationId xmlns:a16="http://schemas.microsoft.com/office/drawing/2014/main" id="{CFA9C335-37C7-4A01-A868-0BE791805F2D}"/>
              </a:ext>
            </a:extLst>
          </p:cNvPr>
          <p:cNvSpPr txBox="1"/>
          <p:nvPr/>
        </p:nvSpPr>
        <p:spPr>
          <a:xfrm>
            <a:off x="399985" y="231789"/>
            <a:ext cx="11392029"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SO SÁNH ĐẶC ĐIỂM CỦA CHẤT RẮN, CHẤT LỎNG VÀ CHẤT KHÍ</a:t>
            </a:r>
          </a:p>
        </p:txBody>
      </p:sp>
    </p:spTree>
    <p:extLst>
      <p:ext uri="{BB962C8B-B14F-4D97-AF65-F5344CB8AC3E}">
        <p14:creationId xmlns:p14="http://schemas.microsoft.com/office/powerpoint/2010/main" val="9199048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F29773B-AC9B-46FB-8690-400C9E7B5C06}"/>
              </a:ext>
            </a:extLst>
          </p:cNvPr>
          <p:cNvGraphicFramePr>
            <a:graphicFrameLocks noGrp="1"/>
          </p:cNvGraphicFramePr>
          <p:nvPr>
            <p:extLst>
              <p:ext uri="{D42A27DB-BD31-4B8C-83A1-F6EECF244321}">
                <p14:modId xmlns:p14="http://schemas.microsoft.com/office/powerpoint/2010/main" val="3967008200"/>
              </p:ext>
            </p:extLst>
          </p:nvPr>
        </p:nvGraphicFramePr>
        <p:xfrm>
          <a:off x="114650" y="612911"/>
          <a:ext cx="11962700" cy="6153651"/>
        </p:xfrm>
        <a:graphic>
          <a:graphicData uri="http://schemas.openxmlformats.org/drawingml/2006/table">
            <a:tbl>
              <a:tblPr firstRow="1" bandRow="1">
                <a:tableStyleId>{5C22544A-7EE6-4342-B048-85BDC9FD1C3A}</a:tableStyleId>
              </a:tblPr>
              <a:tblGrid>
                <a:gridCol w="2637168">
                  <a:extLst>
                    <a:ext uri="{9D8B030D-6E8A-4147-A177-3AD203B41FA5}">
                      <a16:colId xmlns:a16="http://schemas.microsoft.com/office/drawing/2014/main" val="3594454497"/>
                    </a:ext>
                  </a:extLst>
                </a:gridCol>
                <a:gridCol w="2668250">
                  <a:extLst>
                    <a:ext uri="{9D8B030D-6E8A-4147-A177-3AD203B41FA5}">
                      <a16:colId xmlns:a16="http://schemas.microsoft.com/office/drawing/2014/main" val="2234954355"/>
                    </a:ext>
                  </a:extLst>
                </a:gridCol>
                <a:gridCol w="3666607">
                  <a:extLst>
                    <a:ext uri="{9D8B030D-6E8A-4147-A177-3AD203B41FA5}">
                      <a16:colId xmlns:a16="http://schemas.microsoft.com/office/drawing/2014/main" val="1913961389"/>
                    </a:ext>
                  </a:extLst>
                </a:gridCol>
                <a:gridCol w="2990675">
                  <a:extLst>
                    <a:ext uri="{9D8B030D-6E8A-4147-A177-3AD203B41FA5}">
                      <a16:colId xmlns:a16="http://schemas.microsoft.com/office/drawing/2014/main" val="293238712"/>
                    </a:ext>
                  </a:extLst>
                </a:gridCol>
              </a:tblGrid>
              <a:tr h="1194069">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RẮN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LỎNG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CHẤT KHÍ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802857"/>
                  </a:ext>
                </a:extLst>
              </a:tr>
              <a:tr h="1194069">
                <a:tc>
                  <a:txBody>
                    <a:bodyPr/>
                    <a:lstStyle/>
                    <a:p>
                      <a:pPr algn="ctr"/>
                      <a:r>
                        <a:rPr lang="en-US" sz="2800" b="1" dirty="0">
                          <a:latin typeface="Times New Roman" panose="02020603050405020304" pitchFamily="18" charset="0"/>
                          <a:cs typeface="Times New Roman" panose="02020603050405020304" pitchFamily="18" charset="0"/>
                        </a:rPr>
                        <a:t>VÍ DỤ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531044"/>
                  </a:ext>
                </a:extLst>
              </a:tr>
              <a:tr h="1194069">
                <a:tc>
                  <a:txBody>
                    <a:bodyPr/>
                    <a:lstStyle/>
                    <a:p>
                      <a:pPr algn="ctr"/>
                      <a:r>
                        <a:rPr lang="en-US" sz="2800" b="1" dirty="0">
                          <a:latin typeface="Times New Roman" panose="02020603050405020304" pitchFamily="18" charset="0"/>
                          <a:cs typeface="Times New Roman" panose="02020603050405020304" pitchFamily="18" charset="0"/>
                        </a:rPr>
                        <a:t>KHỐI LƯỢNG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87656"/>
                  </a:ext>
                </a:extLst>
              </a:tr>
              <a:tr h="1324973">
                <a:tc>
                  <a:txBody>
                    <a:bodyPr/>
                    <a:lstStyle/>
                    <a:p>
                      <a:pPr algn="ctr"/>
                      <a:r>
                        <a:rPr lang="en-US" sz="2800" b="1" dirty="0">
                          <a:latin typeface="Times New Roman" panose="02020603050405020304" pitchFamily="18" charset="0"/>
                          <a:cs typeface="Times New Roman" panose="02020603050405020304" pitchFamily="18" charset="0"/>
                        </a:rPr>
                        <a:t>HÌNH DẠNG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700147"/>
                  </a:ext>
                </a:extLst>
              </a:tr>
              <a:tr h="1246471">
                <a:tc>
                  <a:txBody>
                    <a:bodyPr/>
                    <a:lstStyle/>
                    <a:p>
                      <a:pPr algn="ctr"/>
                      <a:r>
                        <a:rPr lang="en-US" sz="2800" b="1" dirty="0">
                          <a:latin typeface="Times New Roman" panose="02020603050405020304" pitchFamily="18" charset="0"/>
                          <a:cs typeface="Times New Roman" panose="02020603050405020304" pitchFamily="18" charset="0"/>
                        </a:rPr>
                        <a:t>THỂ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5599308"/>
                  </a:ext>
                </a:extLst>
              </a:tr>
            </a:tbl>
          </a:graphicData>
        </a:graphic>
      </p:graphicFrame>
      <p:sp>
        <p:nvSpPr>
          <p:cNvPr id="3" name="TextBox 2">
            <a:extLst>
              <a:ext uri="{FF2B5EF4-FFF2-40B4-BE49-F238E27FC236}">
                <a16:creationId xmlns:a16="http://schemas.microsoft.com/office/drawing/2014/main" id="{74C34EBE-C064-437E-B62C-5A6B4EEFF134}"/>
              </a:ext>
            </a:extLst>
          </p:cNvPr>
          <p:cNvSpPr txBox="1"/>
          <p:nvPr/>
        </p:nvSpPr>
        <p:spPr>
          <a:xfrm>
            <a:off x="2936611" y="1973267"/>
            <a:ext cx="2617365"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6F05D64-110D-4406-93A9-448ACAB75218}"/>
              </a:ext>
            </a:extLst>
          </p:cNvPr>
          <p:cNvSpPr txBox="1"/>
          <p:nvPr/>
        </p:nvSpPr>
        <p:spPr>
          <a:xfrm>
            <a:off x="5997452" y="1862799"/>
            <a:ext cx="2729218"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giấm</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C445E7B-A6FB-495F-86D5-D0479CCEDB14}"/>
              </a:ext>
            </a:extLst>
          </p:cNvPr>
          <p:cNvSpPr txBox="1"/>
          <p:nvPr/>
        </p:nvSpPr>
        <p:spPr>
          <a:xfrm>
            <a:off x="9253968" y="1697547"/>
            <a:ext cx="2452381"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Hydrogen, oxygen, </a:t>
            </a:r>
            <a:r>
              <a:rPr lang="en-US" sz="2800" dirty="0" err="1">
                <a:latin typeface="Times New Roman" panose="02020603050405020304" pitchFamily="18" charset="0"/>
                <a:cs typeface="Times New Roman" panose="02020603050405020304" pitchFamily="18" charset="0"/>
              </a:rPr>
              <a:t>cacbon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dioxit</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521550C-71DB-49AC-9C1F-6920162F93CD}"/>
              </a:ext>
            </a:extLst>
          </p:cNvPr>
          <p:cNvSpPr txBox="1"/>
          <p:nvPr/>
        </p:nvSpPr>
        <p:spPr>
          <a:xfrm flipH="1">
            <a:off x="2963178" y="3158683"/>
            <a:ext cx="2418825"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1F7056-EF41-4EE3-802F-0C219819970A}"/>
              </a:ext>
            </a:extLst>
          </p:cNvPr>
          <p:cNvSpPr txBox="1"/>
          <p:nvPr/>
        </p:nvSpPr>
        <p:spPr>
          <a:xfrm flipH="1">
            <a:off x="6180922" y="3082542"/>
            <a:ext cx="2389450"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D1401ED-786F-452D-A3C7-3AE50F6C9889}"/>
              </a:ext>
            </a:extLst>
          </p:cNvPr>
          <p:cNvSpPr txBox="1"/>
          <p:nvPr/>
        </p:nvSpPr>
        <p:spPr>
          <a:xfrm flipH="1">
            <a:off x="9311779" y="3223926"/>
            <a:ext cx="2482719"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EE6261-38E5-4923-8CC3-08B1763B5ACA}"/>
              </a:ext>
            </a:extLst>
          </p:cNvPr>
          <p:cNvSpPr txBox="1"/>
          <p:nvPr/>
        </p:nvSpPr>
        <p:spPr>
          <a:xfrm flipH="1">
            <a:off x="3035881" y="4514647"/>
            <a:ext cx="2273417"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4C63541-D31F-4769-BCA6-675BD6C78747}"/>
              </a:ext>
            </a:extLst>
          </p:cNvPr>
          <p:cNvSpPr txBox="1"/>
          <p:nvPr/>
        </p:nvSpPr>
        <p:spPr>
          <a:xfrm flipH="1">
            <a:off x="5553976" y="4147390"/>
            <a:ext cx="3334849"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94873E2-237B-4F97-BA1A-A1F5B9A8B468}"/>
              </a:ext>
            </a:extLst>
          </p:cNvPr>
          <p:cNvSpPr txBox="1"/>
          <p:nvPr/>
        </p:nvSpPr>
        <p:spPr>
          <a:xfrm flipH="1">
            <a:off x="9065280" y="4427460"/>
            <a:ext cx="2729218"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551875DC-DFAA-43F1-92B7-6A5D378B5E74}"/>
              </a:ext>
            </a:extLst>
          </p:cNvPr>
          <p:cNvSpPr txBox="1"/>
          <p:nvPr/>
        </p:nvSpPr>
        <p:spPr>
          <a:xfrm flipH="1">
            <a:off x="2963178" y="5611352"/>
            <a:ext cx="2030136"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6168E69-39F6-4B6B-9785-300C2FDDF150}"/>
              </a:ext>
            </a:extLst>
          </p:cNvPr>
          <p:cNvSpPr txBox="1"/>
          <p:nvPr/>
        </p:nvSpPr>
        <p:spPr>
          <a:xfrm flipH="1">
            <a:off x="6251075" y="5672420"/>
            <a:ext cx="2030136"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DC7EF9E-6050-486D-92DB-F20CC4C580C4}"/>
              </a:ext>
            </a:extLst>
          </p:cNvPr>
          <p:cNvSpPr txBox="1"/>
          <p:nvPr/>
        </p:nvSpPr>
        <p:spPr>
          <a:xfrm flipH="1">
            <a:off x="9084022" y="5506280"/>
            <a:ext cx="3081556"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D31A287-7640-48E2-82E0-5C67D91DEEEC}"/>
              </a:ext>
            </a:extLst>
          </p:cNvPr>
          <p:cNvSpPr txBox="1"/>
          <p:nvPr/>
        </p:nvSpPr>
        <p:spPr>
          <a:xfrm>
            <a:off x="1282402" y="151246"/>
            <a:ext cx="9797041"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SO SÁNH ĐẶC ĐIỂM CỦA CHẤT RẮN, CHẤT LỎNG VÀ CHẤT KHÍ</a:t>
            </a:r>
          </a:p>
        </p:txBody>
      </p:sp>
    </p:spTree>
    <p:extLst>
      <p:ext uri="{BB962C8B-B14F-4D97-AF65-F5344CB8AC3E}">
        <p14:creationId xmlns:p14="http://schemas.microsoft.com/office/powerpoint/2010/main" val="36708950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4A5449-DBA2-46BB-A55C-8BAB7385A333}"/>
              </a:ext>
            </a:extLst>
          </p:cNvPr>
          <p:cNvSpPr txBox="1"/>
          <p:nvPr/>
        </p:nvSpPr>
        <p:spPr>
          <a:xfrm>
            <a:off x="1157681" y="746619"/>
            <a:ext cx="954667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BA THỂ CỦA CHẤT VÀ ĐẶC ĐIỂM CỦA CHÚNG</a:t>
            </a:r>
          </a:p>
        </p:txBody>
      </p:sp>
      <p:sp>
        <p:nvSpPr>
          <p:cNvPr id="3" name="TextBox 2">
            <a:extLst>
              <a:ext uri="{FF2B5EF4-FFF2-40B4-BE49-F238E27FC236}">
                <a16:creationId xmlns:a16="http://schemas.microsoft.com/office/drawing/2014/main" id="{86B469B9-7C8F-4079-BA0F-350EECDE92DC}"/>
              </a:ext>
            </a:extLst>
          </p:cNvPr>
          <p:cNvSpPr txBox="1"/>
          <p:nvPr/>
        </p:nvSpPr>
        <p:spPr>
          <a:xfrm>
            <a:off x="1261145" y="1551963"/>
            <a:ext cx="10930855" cy="3892861"/>
          </a:xfrm>
          <a:prstGeom prst="rect">
            <a:avLst/>
          </a:prstGeom>
          <a:noFill/>
        </p:spPr>
        <p:txBody>
          <a:bodyPr wrap="square" rtlCol="0">
            <a:spAutoFit/>
          </a:bodyPr>
          <a:lstStyle/>
          <a:p>
            <a:pPr marL="285750" indent="-285750">
              <a:lnSpc>
                <a:spcPct val="150000"/>
              </a:lnSpc>
              <a:buFontTx/>
              <a:buChar char="-"/>
            </a:pPr>
            <a:r>
              <a:rPr lang="en-US" sz="2800" dirty="0">
                <a:latin typeface="Times New Roman" panose="02020603050405020304" pitchFamily="18" charset="0"/>
                <a:cs typeface="Times New Roman" panose="02020603050405020304" pitchFamily="18" charset="0"/>
              </a:rPr>
              <a:t>Ba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lvl="1">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nén</a:t>
            </a:r>
            <a:endParaRPr lang="en-US" sz="2800" dirty="0">
              <a:latin typeface="Times New Roman" panose="02020603050405020304" pitchFamily="18" charset="0"/>
              <a:cs typeface="Times New Roman" panose="02020603050405020304" pitchFamily="18" charset="0"/>
            </a:endParaRPr>
          </a:p>
          <a:p>
            <a:pPr lvl="1">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nén</a:t>
            </a:r>
            <a:r>
              <a:rPr lang="en-US" sz="2800" dirty="0">
                <a:latin typeface="Times New Roman" panose="02020603050405020304" pitchFamily="18" charset="0"/>
                <a:cs typeface="Times New Roman" panose="02020603050405020304" pitchFamily="18" charset="0"/>
              </a:rPr>
              <a:t>.</a:t>
            </a:r>
          </a:p>
          <a:p>
            <a:pPr lvl="1">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nén</a:t>
            </a:r>
            <a:endParaRPr lang="en-US" sz="2800" dirty="0">
              <a:latin typeface="Times New Roman" panose="02020603050405020304" pitchFamily="18" charset="0"/>
              <a:cs typeface="Times New Roman" panose="02020603050405020304" pitchFamily="18" charset="0"/>
            </a:endParaRPr>
          </a:p>
        </p:txBody>
      </p:sp>
      <p:pic>
        <p:nvPicPr>
          <p:cNvPr id="4" name="Picture 25" descr="viet3">
            <a:extLst>
              <a:ext uri="{FF2B5EF4-FFF2-40B4-BE49-F238E27FC236}">
                <a16:creationId xmlns:a16="http://schemas.microsoft.com/office/drawing/2014/main" id="{F20ACEF0-4AA2-40C4-9778-31AFF633242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9903" y="728750"/>
            <a:ext cx="558568" cy="54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73C010-5DBB-10A4-BF74-6A192EEDBD16}"/>
              </a:ext>
            </a:extLst>
          </p:cNvPr>
          <p:cNvSpPr txBox="1"/>
          <p:nvPr/>
        </p:nvSpPr>
        <p:spPr>
          <a:xfrm>
            <a:off x="269822" y="141329"/>
            <a:ext cx="11922177"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8180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B5EA3-6D2D-FCA9-C965-3E45F1A7D467}"/>
              </a:ext>
            </a:extLst>
          </p:cNvPr>
          <p:cNvSpPr txBox="1"/>
          <p:nvPr/>
        </p:nvSpPr>
        <p:spPr>
          <a:xfrm>
            <a:off x="452203" y="213291"/>
            <a:ext cx="11287594" cy="427809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Trao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Em hãy kể tên một số chất rắn được dùng làm vật liệu trong xây dựng nhà cửa, cầu, đường?</a:t>
            </a:r>
            <a:endParaRPr lang="en-US" sz="2800" dirty="0">
              <a:latin typeface="Times New Roman" panose="02020603050405020304" pitchFamily="18" charset="0"/>
              <a:cs typeface="Times New Roman" panose="02020603050405020304" pitchFamily="18" charset="0"/>
            </a:endParaRPr>
          </a:p>
          <a:p>
            <a:r>
              <a:rPr lang="en-US" sz="2800" dirty="0">
                <a:latin typeface="+mj-lt"/>
              </a:rPr>
              <a:t>	2. </a:t>
            </a:r>
            <a:r>
              <a:rPr lang="vi-VN" sz="2800" dirty="0">
                <a:latin typeface="+mj-lt"/>
              </a:rPr>
              <a:t>Dựa vào đặc điểm nào của chất lỏng mà ta có thể bơm xăng vào các bình chứa có hình dạng khác nhau?</a:t>
            </a:r>
            <a:r>
              <a:rPr lang="en-US" sz="2800" dirty="0">
                <a:latin typeface="+mj-lt"/>
              </a:rPr>
              <a:t> </a:t>
            </a:r>
          </a:p>
          <a:p>
            <a:r>
              <a:rPr lang="en-US" sz="2800" dirty="0">
                <a:latin typeface="+mj-lt"/>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Vì sao phải giữ chất khí trong bình kín?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DD3CD72-BB96-6444-DD89-B865B614B7FE}"/>
              </a:ext>
            </a:extLst>
          </p:cNvPr>
          <p:cNvSpPr txBox="1"/>
          <p:nvPr/>
        </p:nvSpPr>
        <p:spPr>
          <a:xfrm>
            <a:off x="614596" y="3043723"/>
            <a:ext cx="11287594" cy="3600986"/>
          </a:xfrm>
          <a:prstGeom prst="rect">
            <a:avLst/>
          </a:prstGeom>
          <a:noFill/>
        </p:spPr>
        <p:txBody>
          <a:bodyPr wrap="square" rtlCol="0">
            <a:spAutoFit/>
          </a:bodyPr>
          <a:lstStyle/>
          <a:p>
            <a:r>
              <a:rPr lang="en-US" sz="3200" dirty="0">
                <a:solidFill>
                  <a:srgbClr val="002060"/>
                </a:solidFill>
                <a:latin typeface="+mj-lt"/>
              </a:rPr>
              <a:t>	</a:t>
            </a:r>
            <a:r>
              <a:rPr lang="en-US" sz="2800" dirty="0">
                <a:solidFill>
                  <a:srgbClr val="002060"/>
                </a:solidFill>
                <a:latin typeface="+mj-lt"/>
              </a:rPr>
              <a:t>1. </a:t>
            </a:r>
            <a:r>
              <a:rPr lang="vi-VN" sz="2800" dirty="0">
                <a:solidFill>
                  <a:srgbClr val="002060"/>
                </a:solidFill>
                <a:latin typeface="+mj-lt"/>
              </a:rPr>
              <a:t>Một số chất rắn được dùng làm vật liệu trong xây dựng nhà cửa, cầu đường: </a:t>
            </a:r>
            <a:r>
              <a:rPr lang="en-US" sz="2800" dirty="0" err="1">
                <a:solidFill>
                  <a:srgbClr val="002060"/>
                </a:solidFill>
                <a:latin typeface="Times New Roman" panose="02020603050405020304" pitchFamily="18" charset="0"/>
                <a:cs typeface="Times New Roman" panose="02020603050405020304" pitchFamily="18" charset="0"/>
              </a:rPr>
              <a:t>Gạch</a:t>
            </a:r>
            <a:r>
              <a:rPr lang="en-US" sz="2800" dirty="0">
                <a:solidFill>
                  <a:srgbClr val="002060"/>
                </a:solidFill>
                <a:latin typeface="+mj-lt"/>
              </a:rPr>
              <a:t>, </a:t>
            </a:r>
            <a:r>
              <a:rPr lang="vi-VN" sz="2800" dirty="0">
                <a:solidFill>
                  <a:srgbClr val="002060"/>
                </a:solidFill>
                <a:latin typeface="+mj-lt"/>
              </a:rPr>
              <a:t> sắt, đá</a:t>
            </a:r>
            <a:r>
              <a:rPr lang="en-US" sz="2800" dirty="0">
                <a:solidFill>
                  <a:srgbClr val="002060"/>
                </a:solidFill>
                <a:latin typeface="+mj-lt"/>
              </a:rPr>
              <a:t>, </a:t>
            </a:r>
            <a:r>
              <a:rPr lang="en-US" sz="2800" dirty="0" err="1">
                <a:solidFill>
                  <a:srgbClr val="002060"/>
                </a:solidFill>
                <a:latin typeface="Times New Roman" panose="02020603050405020304" pitchFamily="18" charset="0"/>
                <a:cs typeface="Times New Roman" panose="02020603050405020304" pitchFamily="18" charset="0"/>
              </a:rPr>
              <a:t>cát</a:t>
            </a:r>
            <a:r>
              <a:rPr lang="vi-VN" sz="2800" dirty="0">
                <a:solidFill>
                  <a:srgbClr val="002060"/>
                </a:solidFill>
                <a:latin typeface="+mj-lt"/>
              </a:rPr>
              <a:t>…</a:t>
            </a:r>
            <a:endParaRPr lang="en-US" sz="2800" dirty="0">
              <a:solidFill>
                <a:srgbClr val="002060"/>
              </a:solidFill>
              <a:latin typeface="+mj-lt"/>
            </a:endParaRPr>
          </a:p>
          <a:p>
            <a:r>
              <a:rPr lang="en-US" sz="2800" dirty="0">
                <a:solidFill>
                  <a:srgbClr val="002060"/>
                </a:solidFill>
                <a:latin typeface="+mj-lt"/>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2. </a:t>
            </a:r>
            <a:r>
              <a:rPr lang="vi-VN" sz="2800" dirty="0">
                <a:solidFill>
                  <a:srgbClr val="002060"/>
                </a:solidFill>
                <a:latin typeface="Times New Roman" panose="02020603050405020304" pitchFamily="18" charset="0"/>
                <a:cs typeface="Times New Roman" panose="02020603050405020304" pitchFamily="18" charset="0"/>
              </a:rPr>
              <a:t>Xăng là chất lỏng. Mà chất lỏng không có hình dạng xác định chỉ có hình dạng của vật chứa nó. Do đó ta có thể bơm xăng vào các bình chứa có hình dạng khác nhau.</a:t>
            </a:r>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3.</a:t>
            </a:r>
            <a:r>
              <a:rPr lang="vi-VN" sz="2800" dirty="0">
                <a:solidFill>
                  <a:srgbClr val="002060"/>
                </a:solidFill>
                <a:latin typeface="Times New Roman" panose="02020603050405020304" pitchFamily="18" charset="0"/>
                <a:cs typeface="Times New Roman" panose="02020603050405020304" pitchFamily="18" charset="0"/>
              </a:rPr>
              <a:t> Vì chất khí có khối lượng xác định nhưng không có hình dạng và thể tích xác định. Chất  khí có thể lan tỏa theo mọi hướng và chiếm toàn bộ thể tích bất kì vật nào chứa nó d</a:t>
            </a:r>
            <a:r>
              <a:rPr lang="en-US" sz="2800" dirty="0">
                <a:solidFill>
                  <a:srgbClr val="002060"/>
                </a:solidFill>
                <a:latin typeface="Times New Roman" panose="02020603050405020304" pitchFamily="18" charset="0"/>
                <a:cs typeface="Times New Roman" panose="02020603050405020304" pitchFamily="18" charset="0"/>
              </a:rPr>
              <a:t>o</a:t>
            </a:r>
            <a:r>
              <a:rPr lang="vi-VN" sz="2800" dirty="0">
                <a:solidFill>
                  <a:srgbClr val="002060"/>
                </a:solidFill>
                <a:latin typeface="Times New Roman" panose="02020603050405020304" pitchFamily="18" charset="0"/>
                <a:cs typeface="Times New Roman" panose="02020603050405020304" pitchFamily="18" charset="0"/>
              </a:rPr>
              <a:t> đó phải giữ chất khí trong bình kín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4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1074</Words>
  <Application>Microsoft Office PowerPoint</Application>
  <PresentationFormat>Widescreen</PresentationFormat>
  <Paragraphs>149</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Dosis</vt:lpstr>
      <vt:lpstr>Fira Sans Extra Condensed Medium</vt:lpstr>
      <vt:lpstr>Times New Roman</vt:lpstr>
      <vt:lpstr>Office Theme</vt:lpstr>
      <vt:lpstr>PowerPoint Presentation</vt:lpstr>
      <vt:lpstr>PowerPoint Presentation</vt:lpstr>
      <vt:lpstr>Tiết 19- BÀI 5   SỰ ĐA DẠNG CỦA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có thể đi được trong không khí, lội được qua sông nhưng không đi được qua tường?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49</cp:revision>
  <dcterms:created xsi:type="dcterms:W3CDTF">2024-10-07T23:24:35Z</dcterms:created>
  <dcterms:modified xsi:type="dcterms:W3CDTF">2024-10-17T04:22:08Z</dcterms:modified>
</cp:coreProperties>
</file>