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</p:sldMasterIdLst>
  <p:notesMasterIdLst>
    <p:notesMasterId r:id="rId30"/>
  </p:notesMasterIdLst>
  <p:sldIdLst>
    <p:sldId id="387" r:id="rId6"/>
    <p:sldId id="432" r:id="rId7"/>
    <p:sldId id="385" r:id="rId8"/>
    <p:sldId id="386" r:id="rId9"/>
    <p:sldId id="356" r:id="rId10"/>
    <p:sldId id="357" r:id="rId11"/>
    <p:sldId id="358" r:id="rId12"/>
    <p:sldId id="359" r:id="rId13"/>
    <p:sldId id="360" r:id="rId14"/>
    <p:sldId id="361" r:id="rId15"/>
    <p:sldId id="393" r:id="rId16"/>
    <p:sldId id="395" r:id="rId17"/>
    <p:sldId id="396" r:id="rId18"/>
    <p:sldId id="405" r:id="rId19"/>
    <p:sldId id="406" r:id="rId20"/>
    <p:sldId id="407" r:id="rId21"/>
    <p:sldId id="419" r:id="rId22"/>
    <p:sldId id="420" r:id="rId23"/>
    <p:sldId id="421" r:id="rId24"/>
    <p:sldId id="422" r:id="rId25"/>
    <p:sldId id="435" r:id="rId26"/>
    <p:sldId id="434" r:id="rId27"/>
    <p:sldId id="433" r:id="rId28"/>
    <p:sldId id="43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0C0D0E"/>
    <a:srgbClr val="FAED3B"/>
    <a:srgbClr val="C55A11"/>
    <a:srgbClr val="3CDFE6"/>
    <a:srgbClr val="15142A"/>
    <a:srgbClr val="70AD47"/>
    <a:srgbClr val="A7FDFF"/>
    <a:srgbClr val="1F4E79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9" autoAdjust="0"/>
    <p:restoredTop sz="93856" autoAdjust="0"/>
  </p:normalViewPr>
  <p:slideViewPr>
    <p:cSldViewPr snapToGrid="0">
      <p:cViewPr varScale="1">
        <p:scale>
          <a:sx n="68" d="100"/>
          <a:sy n="68" d="100"/>
        </p:scale>
        <p:origin x="116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chiếu nội dung bài tập </a:t>
            </a:r>
            <a:r>
              <a:rPr lang="nl-NL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3; 4 trong PHT SỐ 3, SỐ 4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 màn hình và yêu cầu học sinh:(phát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phiếu học tập cho hs)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 bài tập 2; 4 theo nhóm vào BP: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 1 + 2 làm bài tập 3;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 3 + 4 làm bài tập 4.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 gian hoàn thành: 7 phút.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47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4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9975" y="1730333"/>
            <a:ext cx="4170800" cy="38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4402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1219139" lvl="1" indent="-440245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8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8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06379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417" lvl="5" indent="-406379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6987" lvl="6" indent="-414847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7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06379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228000" y="378144"/>
            <a:ext cx="5736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753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308968" y="1775267"/>
            <a:ext cx="5574000" cy="23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446667" y="4343401"/>
            <a:ext cx="3298400" cy="6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498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9975" y="1730333"/>
            <a:ext cx="4170800" cy="38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4402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1219139" lvl="1" indent="-440245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8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8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06379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417" lvl="5" indent="-406379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6987" lvl="6" indent="-414847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7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06379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228000" y="378144"/>
            <a:ext cx="5736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844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833367" y="47377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833368" y="1774920"/>
            <a:ext cx="4500400" cy="1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0358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123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4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3F5E9-5DAC-4C4A-9DF5-C2B87276BCC8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9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59070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://www.allwhitebackground.com/colorful-background-image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7882&amp;picture=abstract-background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4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publicdomainpictures.net/en/view-image.php?image=317882&amp;picture=abstract-background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7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15.xml"/><Relationship Id="rId7" Type="http://schemas.openxmlformats.org/officeDocument/2006/relationships/slide" Target="slide10.xml"/><Relationship Id="rId12" Type="http://schemas.openxmlformats.org/officeDocument/2006/relationships/image" Target="../media/image17.png"/><Relationship Id="rId17" Type="http://schemas.openxmlformats.org/officeDocument/2006/relationships/slide" Target="slide5.xml"/><Relationship Id="rId2" Type="http://schemas.openxmlformats.org/officeDocument/2006/relationships/audio" Target="../media/media1.wma"/><Relationship Id="rId16" Type="http://schemas.openxmlformats.org/officeDocument/2006/relationships/image" Target="../media/image19.png"/><Relationship Id="rId1" Type="http://schemas.microsoft.com/office/2007/relationships/media" Target="../media/media1.wma"/><Relationship Id="rId6" Type="http://schemas.openxmlformats.org/officeDocument/2006/relationships/image" Target="../media/image14.png"/><Relationship Id="rId11" Type="http://schemas.openxmlformats.org/officeDocument/2006/relationships/slide" Target="slide8.xml"/><Relationship Id="rId5" Type="http://schemas.openxmlformats.org/officeDocument/2006/relationships/image" Target="../media/image13.jpg"/><Relationship Id="rId15" Type="http://schemas.openxmlformats.org/officeDocument/2006/relationships/slide" Target="slide6.xml"/><Relationship Id="rId10" Type="http://schemas.openxmlformats.org/officeDocument/2006/relationships/image" Target="../media/image16.png"/><Relationship Id="rId19" Type="http://schemas.openxmlformats.org/officeDocument/2006/relationships/image" Target="../media/image11.png"/><Relationship Id="rId4" Type="http://schemas.openxmlformats.org/officeDocument/2006/relationships/image" Target="../media/image12.jp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openxmlformats.org/officeDocument/2006/relationships/audio" Target="../media/audio1.wav"/><Relationship Id="rId9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slide" Target="slide4.xml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60. BÀI TẬP CUỐI CHƯƠNG VI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Lương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PHÒNG GD&amp;ĐT HUYỆN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KIM BẢNG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NGỌC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0712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802921" y="355612"/>
            <a:ext cx="9868620" cy="3432334"/>
          </a:xfrm>
          <a:prstGeom prst="snip2Diag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tabLst>
                <a:tab pos="1130272" algn="l"/>
              </a:tabLst>
            </a:pPr>
            <a:r>
              <a:rPr lang="en-US" sz="2800" b="1" kern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6: </a:t>
            </a:r>
            <a:r>
              <a:rPr lang="en-US" sz="2800" dirty="0" err="1">
                <a:solidFill>
                  <a:schemeClr val="tx1"/>
                </a:solidFill>
              </a:rPr>
              <a:t>Một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1 </a:t>
            </a:r>
            <a:r>
              <a:rPr lang="en-US" sz="2800" dirty="0" err="1">
                <a:solidFill>
                  <a:schemeClr val="tx1"/>
                </a:solidFill>
              </a:rPr>
              <a:t>quả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màu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xanh</a:t>
            </a:r>
            <a:r>
              <a:rPr lang="en-US" sz="2800" dirty="0">
                <a:solidFill>
                  <a:schemeClr val="tx1"/>
                </a:solidFill>
              </a:rPr>
              <a:t>, 1 </a:t>
            </a:r>
            <a:r>
              <a:rPr lang="en-US" sz="2800" dirty="0" err="1">
                <a:solidFill>
                  <a:schemeClr val="tx1"/>
                </a:solidFill>
              </a:rPr>
              <a:t>quả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màu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đỏ</a:t>
            </a:r>
            <a:r>
              <a:rPr lang="en-US" sz="2800" dirty="0">
                <a:solidFill>
                  <a:schemeClr val="tx1"/>
                </a:solidFill>
              </a:rPr>
              <a:t>, 1 </a:t>
            </a:r>
            <a:r>
              <a:rPr lang="en-US" sz="2800" dirty="0" err="1">
                <a:solidFill>
                  <a:schemeClr val="tx1"/>
                </a:solidFill>
              </a:rPr>
              <a:t>quả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màu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vàng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thước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khối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lượng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nhau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Mỗi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lấy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ngẫu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nhiên</a:t>
            </a:r>
            <a:r>
              <a:rPr lang="en-US" sz="2800" dirty="0">
                <a:solidFill>
                  <a:schemeClr val="tx1"/>
                </a:solidFill>
              </a:rPr>
              <a:t> 1 </a:t>
            </a:r>
            <a:r>
              <a:rPr lang="en-US" sz="2800" dirty="0" err="1">
                <a:solidFill>
                  <a:schemeClr val="tx1"/>
                </a:solidFill>
              </a:rPr>
              <a:t>quả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màu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lấy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ra.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45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lấy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tiếp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quả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màu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xanh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15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quả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màu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đỏ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20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biến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cố</a:t>
            </a:r>
            <a:r>
              <a:rPr lang="en-US" sz="2800" dirty="0">
                <a:solidFill>
                  <a:schemeClr val="tx1"/>
                </a:solidFill>
              </a:rPr>
              <a:t>: “</a:t>
            </a:r>
            <a:r>
              <a:rPr lang="en-US" sz="2800" dirty="0" err="1">
                <a:solidFill>
                  <a:schemeClr val="tx1"/>
                </a:solidFill>
              </a:rPr>
              <a:t>Quả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lấy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màu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vàng</a:t>
            </a:r>
            <a:r>
              <a:rPr lang="en-US" sz="2800" dirty="0">
                <a:solidFill>
                  <a:schemeClr val="tx1"/>
                </a:solidFill>
              </a:rPr>
              <a:t>”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  <a:endParaRPr lang="en-US" sz="2800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5" y="5388205"/>
            <a:ext cx="2400300" cy="1468203"/>
          </a:xfrm>
          <a:prstGeom prst="rect">
            <a:avLst/>
          </a:prstGeom>
        </p:spPr>
      </p:pic>
      <p:sp>
        <p:nvSpPr>
          <p:cNvPr id="5" name="Snip Diagonal Corner Rectangle 49">
            <a:extLst>
              <a:ext uri="{FF2B5EF4-FFF2-40B4-BE49-F238E27FC236}">
                <a16:creationId xmlns:a16="http://schemas.microsoft.com/office/drawing/2014/main" id="{EC5EFCF4-47A5-42DF-9B63-9EFC88D71DF4}"/>
              </a:ext>
            </a:extLst>
          </p:cNvPr>
          <p:cNvSpPr/>
          <p:nvPr/>
        </p:nvSpPr>
        <p:spPr>
          <a:xfrm>
            <a:off x="760220" y="4063990"/>
            <a:ext cx="5167535" cy="814590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chemeClr val="tx1"/>
                </a:solidFill>
                <a:latin typeface="Aaria"/>
                <a:cs typeface="#9Slide03 Arima Madurai Light" panose="00000400000000000000" pitchFamily="2" charset="0"/>
                <a:sym typeface="Arial"/>
              </a:rPr>
              <a:t>A. 2/9</a:t>
            </a:r>
          </a:p>
        </p:txBody>
      </p:sp>
      <p:sp>
        <p:nvSpPr>
          <p:cNvPr id="6" name="Snip Diagonal Corner Rectangle 49">
            <a:extLst>
              <a:ext uri="{FF2B5EF4-FFF2-40B4-BE49-F238E27FC236}">
                <a16:creationId xmlns:a16="http://schemas.microsoft.com/office/drawing/2014/main" id="{181384DF-96AE-41E6-92D0-A475E690FFC1}"/>
              </a:ext>
            </a:extLst>
          </p:cNvPr>
          <p:cNvSpPr/>
          <p:nvPr/>
        </p:nvSpPr>
        <p:spPr>
          <a:xfrm>
            <a:off x="6603894" y="4029486"/>
            <a:ext cx="5167535" cy="882256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2800" b="1" dirty="0">
                <a:solidFill>
                  <a:schemeClr val="tx1"/>
                </a:solidFill>
              </a:rPr>
              <a:t>3/9</a:t>
            </a:r>
          </a:p>
        </p:txBody>
      </p:sp>
      <p:sp>
        <p:nvSpPr>
          <p:cNvPr id="7" name="Snip Diagonal Corner Rectangle 49">
            <a:extLst>
              <a:ext uri="{FF2B5EF4-FFF2-40B4-BE49-F238E27FC236}">
                <a16:creationId xmlns:a16="http://schemas.microsoft.com/office/drawing/2014/main" id="{EC479002-027B-40EF-949D-4204AAC7EC6D}"/>
              </a:ext>
            </a:extLst>
          </p:cNvPr>
          <p:cNvSpPr/>
          <p:nvPr/>
        </p:nvSpPr>
        <p:spPr>
          <a:xfrm>
            <a:off x="794730" y="5512267"/>
            <a:ext cx="5167535" cy="860193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kern="0" dirty="0">
                <a:solidFill>
                  <a:schemeClr val="tx1"/>
                </a:solidFill>
                <a:latin typeface="Aaria"/>
                <a:cs typeface="#9Slide03 Arima Madurai Light" panose="00000400000000000000" pitchFamily="2" charset="0"/>
                <a:sym typeface="Arial"/>
              </a:rPr>
              <a:t>C. </a:t>
            </a:r>
            <a:r>
              <a:rPr lang="en-US" sz="2800" b="1" dirty="0">
                <a:solidFill>
                  <a:schemeClr val="tx1"/>
                </a:solidFill>
              </a:rPr>
              <a:t>4/9</a:t>
            </a:r>
          </a:p>
        </p:txBody>
      </p:sp>
      <p:sp>
        <p:nvSpPr>
          <p:cNvPr id="8" name="Snip Diagonal Corner Rectangle 49">
            <a:extLst>
              <a:ext uri="{FF2B5EF4-FFF2-40B4-BE49-F238E27FC236}">
                <a16:creationId xmlns:a16="http://schemas.microsoft.com/office/drawing/2014/main" id="{2A12FBC3-29B0-4FE1-AE57-2BC4DAE24149}"/>
              </a:ext>
            </a:extLst>
          </p:cNvPr>
          <p:cNvSpPr/>
          <p:nvPr/>
        </p:nvSpPr>
        <p:spPr>
          <a:xfrm>
            <a:off x="6603893" y="5512267"/>
            <a:ext cx="5167535" cy="860193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lang="en-US" sz="28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.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1/3</a:t>
            </a:r>
            <a:endParaRPr lang="en-US" sz="2800" b="1" kern="0" dirty="0">
              <a:solidFill>
                <a:schemeClr val="tx1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Đúng">
            <a:extLst>
              <a:ext uri="{FF2B5EF4-FFF2-40B4-BE49-F238E27FC236}">
                <a16:creationId xmlns:a16="http://schemas.microsoft.com/office/drawing/2014/main" id="{EB61CB07-D4B5-4244-B2A0-4832CF03E4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64" y="3704379"/>
            <a:ext cx="1194792" cy="1241867"/>
          </a:xfrm>
          <a:prstGeom prst="rect">
            <a:avLst/>
          </a:prstGeom>
        </p:spPr>
      </p:pic>
      <p:pic>
        <p:nvPicPr>
          <p:cNvPr id="2" name="Đồng hồ đếm ngược 5s Countdown 5s">
            <a:hlinkClick r:id="" action="ppaction://media"/>
            <a:extLst>
              <a:ext uri="{FF2B5EF4-FFF2-40B4-BE49-F238E27FC236}">
                <a16:creationId xmlns:a16="http://schemas.microsoft.com/office/drawing/2014/main" id="{34718E66-5E17-4CDC-AF40-60D5D285D1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8168" y="70045"/>
            <a:ext cx="1513984" cy="136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80" y="862619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itchFamily="18" charset="0"/>
              </a:rPr>
              <a:t>1. </a:t>
            </a:r>
            <a:r>
              <a:rPr lang="en-US" sz="2800" dirty="0" err="1">
                <a:latin typeface="+mj-lt"/>
                <a:cs typeface="Times New Roman" pitchFamily="18" charset="0"/>
              </a:rPr>
              <a:t>Biểu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đồ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cột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biểu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diễn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số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học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sinh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chọn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các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loại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trong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buổi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liên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hoan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để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uống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gồm</a:t>
            </a:r>
            <a:r>
              <a:rPr lang="en-US" sz="2800" dirty="0">
                <a:latin typeface="+mj-lt"/>
                <a:cs typeface="Times New Roman" pitchFamily="18" charset="0"/>
              </a:rPr>
              <a:t>: </a:t>
            </a:r>
            <a:r>
              <a:rPr lang="en-US" sz="28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latin typeface="+mj-lt"/>
                <a:cs typeface="Times New Roman" pitchFamily="18" charset="0"/>
              </a:rPr>
              <a:t> cam, </a:t>
            </a:r>
            <a:r>
              <a:rPr lang="en-US" sz="28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dừa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chanh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mía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mỗi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học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sinh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đều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uống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đúng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một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loại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latin typeface="+mj-lt"/>
                <a:cs typeface="Times New Roman" pitchFamily="18" charset="0"/>
              </a:rPr>
              <a:t>. </a:t>
            </a:r>
            <a:r>
              <a:rPr lang="en-US" sz="2800" dirty="0" err="1">
                <a:latin typeface="+mj-lt"/>
                <a:cs typeface="Times New Roman" pitchFamily="18" charset="0"/>
              </a:rPr>
              <a:t>Nêu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cách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xác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định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số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người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chọn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loại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chanh</a:t>
            </a:r>
            <a:r>
              <a:rPr lang="en-US" sz="2800" dirty="0">
                <a:latin typeface="+mj-lt"/>
                <a:cs typeface="Times New Roman" pitchFamily="18" charset="0"/>
              </a:rPr>
              <a:t>?</a:t>
            </a:r>
          </a:p>
          <a:p>
            <a:endParaRPr lang="vi-VN" sz="28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grayscl/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t="4932" r="20221" b="9024"/>
          <a:stretch/>
        </p:blipFill>
        <p:spPr bwMode="auto">
          <a:xfrm>
            <a:off x="230187" y="2531934"/>
            <a:ext cx="6033003" cy="41621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70786" y="2562894"/>
            <a:ext cx="341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3515" y="3086114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  <a:cs typeface="Times New Roman" pitchFamily="18" charset="0"/>
              </a:rPr>
              <a:t>Nhìn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vào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biểu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đồ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cột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biểu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diễn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số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học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sinh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chọn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các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loại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trong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buổi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liên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hoan</a:t>
            </a:r>
            <a:r>
              <a:rPr lang="en-US" sz="2800" dirty="0">
                <a:latin typeface="+mj-lt"/>
                <a:cs typeface="Times New Roman" pitchFamily="18" charset="0"/>
              </a:rPr>
              <a:t>, ta </a:t>
            </a:r>
            <a:r>
              <a:rPr lang="en-US" sz="2800" dirty="0" err="1">
                <a:latin typeface="+mj-lt"/>
                <a:cs typeface="Times New Roman" pitchFamily="18" charset="0"/>
              </a:rPr>
              <a:t>thấy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cột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chanh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số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ghi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trên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đầu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cột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</a:t>
            </a:r>
            <a:r>
              <a:rPr lang="en-US" sz="2800" dirty="0">
                <a:latin typeface="+mj-lt"/>
                <a:cs typeface="Times New Roman" pitchFamily="18" charset="0"/>
              </a:rPr>
              <a:t> 11. 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endParaRPr lang="vi-VN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851310"/>
            <a:ext cx="6336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itchFamily="18" charset="0"/>
              </a:rPr>
              <a:t>    </a:t>
            </a:r>
            <a:r>
              <a:rPr lang="en-US" sz="2800" dirty="0" err="1">
                <a:latin typeface="+mj-lt"/>
                <a:cs typeface="Times New Roman" pitchFamily="18" charset="0"/>
              </a:rPr>
              <a:t>Vậy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số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người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chọn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loại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</a:t>
            </a:r>
            <a:endParaRPr lang="en-US" sz="2800" dirty="0">
              <a:latin typeface="+mj-lt"/>
              <a:cs typeface="Times New Roman" pitchFamily="18" charset="0"/>
            </a:endParaRPr>
          </a:p>
          <a:p>
            <a:r>
              <a:rPr lang="en-US" sz="2800" dirty="0">
                <a:latin typeface="+mj-lt"/>
                <a:cs typeface="Times New Roman" pitchFamily="18" charset="0"/>
              </a:rPr>
              <a:t>     </a:t>
            </a:r>
            <a:r>
              <a:rPr lang="en-US" sz="28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chanh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</a:t>
            </a:r>
            <a:r>
              <a:rPr lang="en-US" sz="2800" dirty="0">
                <a:latin typeface="+mj-lt"/>
                <a:cs typeface="Times New Roman" pitchFamily="18" charset="0"/>
              </a:rPr>
              <a:t> 11 </a:t>
            </a:r>
            <a:r>
              <a:rPr lang="en-US" sz="2800" dirty="0" err="1">
                <a:latin typeface="+mj-lt"/>
                <a:cs typeface="Times New Roman" pitchFamily="18" charset="0"/>
              </a:rPr>
              <a:t>người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  <a:endParaRPr lang="en-US" sz="2800" b="1" dirty="0">
              <a:latin typeface="+mj-lt"/>
              <a:cs typeface="Times New Roman" pitchFamily="18" charset="0"/>
            </a:endParaRPr>
          </a:p>
          <a:p>
            <a:endParaRPr lang="vi-VN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728" y="491580"/>
            <a:ext cx="5004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PHIẾU HỌC TẬP SỐ 1</a:t>
            </a:r>
            <a:endParaRPr lang="vi-VN" sz="2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473222" y="0"/>
            <a:ext cx="5489029" cy="493724"/>
          </a:xfrm>
          <a:prstGeom prst="roundRect">
            <a:avLst>
              <a:gd name="adj" fmla="val 0"/>
            </a:avLst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5273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298" y="1"/>
            <a:ext cx="11898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itchFamily="18" charset="0"/>
              </a:rPr>
              <a:t>2. </a:t>
            </a:r>
            <a:r>
              <a:rPr lang="en-US" sz="2800" dirty="0" err="1">
                <a:latin typeface="+mj-lt"/>
                <a:cs typeface="Times New Roman" pitchFamily="18" charset="0"/>
              </a:rPr>
              <a:t>Biểu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đồ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cột</a:t>
            </a:r>
            <a:r>
              <a:rPr lang="en-US" sz="2800" dirty="0">
                <a:latin typeface="+mj-lt"/>
                <a:cs typeface="Times New Roman" pitchFamily="18" charset="0"/>
              </a:rPr>
              <a:t> ở </a:t>
            </a:r>
            <a:r>
              <a:rPr lang="en-US" sz="2800" dirty="0" err="1">
                <a:latin typeface="+mj-lt"/>
                <a:cs typeface="Times New Roman" pitchFamily="18" charset="0"/>
              </a:rPr>
              <a:t>hình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vẽ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bên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biểu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diễn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tỉ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lệ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về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giá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trị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đạt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được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khoáng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sản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khẩu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ngoài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latin typeface="+mj-lt"/>
                <a:cs typeface="Times New Roman" pitchFamily="18" charset="0"/>
              </a:rPr>
              <a:t> ta </a:t>
            </a:r>
            <a:r>
              <a:rPr lang="en-US" sz="2800" i="1" dirty="0">
                <a:latin typeface="+mj-lt"/>
                <a:cs typeface="Times New Roman" pitchFamily="18" charset="0"/>
              </a:rPr>
              <a:t>(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tính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theo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tỉ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số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phần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trăm</a:t>
            </a:r>
            <a:r>
              <a:rPr lang="en-US" sz="2800" i="1" dirty="0">
                <a:latin typeface="+mj-lt"/>
                <a:cs typeface="Times New Roman" pitchFamily="18" charset="0"/>
              </a:rPr>
              <a:t>)</a:t>
            </a:r>
            <a:r>
              <a:rPr lang="en-US" sz="2800" dirty="0">
                <a:latin typeface="+mj-lt"/>
                <a:cs typeface="Times New Roman" pitchFamily="18" charset="0"/>
              </a:rPr>
              <a:t>. 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" t="5698" r="39018" b="9972"/>
          <a:stretch/>
        </p:blipFill>
        <p:spPr bwMode="auto">
          <a:xfrm>
            <a:off x="7142670" y="1009647"/>
            <a:ext cx="4563375" cy="45994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309" y="1020000"/>
            <a:ext cx="68697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itchFamily="18" charset="0"/>
              </a:rPr>
              <a:t>a/ </a:t>
            </a:r>
            <a:r>
              <a:rPr lang="en-US" sz="2800" dirty="0" err="1">
                <a:latin typeface="+mj-lt"/>
                <a:cs typeface="Times New Roman" pitchFamily="18" charset="0"/>
              </a:rPr>
              <a:t>Lập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bảng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thống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kê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tỉ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lệ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về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giá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trị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đạt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được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khoáng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sản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khẩu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ngoài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latin typeface="+mj-lt"/>
                <a:cs typeface="Times New Roman" pitchFamily="18" charset="0"/>
              </a:rPr>
              <a:t> ta </a:t>
            </a:r>
            <a:r>
              <a:rPr lang="en-US" sz="2800" dirty="0" err="1">
                <a:latin typeface="+mj-lt"/>
                <a:cs typeface="Times New Roman" pitchFamily="18" charset="0"/>
              </a:rPr>
              <a:t>theo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mẫu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sau</a:t>
            </a:r>
            <a:r>
              <a:rPr lang="en-US" sz="2800" dirty="0">
                <a:latin typeface="+mj-lt"/>
                <a:cs typeface="Times New Roman" pitchFamily="18" charset="0"/>
              </a:rPr>
              <a:t>: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817169"/>
              </p:ext>
            </p:extLst>
          </p:nvPr>
        </p:nvGraphicFramePr>
        <p:xfrm>
          <a:off x="81280" y="2501538"/>
          <a:ext cx="6634480" cy="1322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0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7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Khoáng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sản</a:t>
                      </a:r>
                      <a:endParaRPr lang="vi-VN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Dầu</a:t>
                      </a:r>
                      <a:endParaRPr lang="vi-VN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Than </a:t>
                      </a:r>
                      <a:r>
                        <a:rPr lang="en-US" sz="1600" dirty="0" err="1">
                          <a:effectLst/>
                        </a:rPr>
                        <a:t>đá</a:t>
                      </a:r>
                      <a:endParaRPr lang="vi-VN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Sắt</a:t>
                      </a:r>
                      <a:endParaRPr lang="vi-VN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Vàng</a:t>
                      </a:r>
                      <a:endParaRPr lang="vi-VN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Tỉ lệ phần trăm (%)</a:t>
                      </a:r>
                      <a:endParaRPr lang="vi-VN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vi-VN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vi-VN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vi-VN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vi-VN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2309" y="3986415"/>
            <a:ext cx="7032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itchFamily="18" charset="0"/>
              </a:rPr>
              <a:t>b/ </a:t>
            </a:r>
            <a:r>
              <a:rPr lang="en-US" sz="2800" dirty="0" err="1">
                <a:latin typeface="+mj-lt"/>
                <a:cs typeface="Times New Roman" pitchFamily="18" charset="0"/>
              </a:rPr>
              <a:t>Khoáng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sản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nào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tỉ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lệ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phần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trăm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khẩu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ngoài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cao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nhất</a:t>
            </a:r>
            <a:r>
              <a:rPr lang="en-US" sz="2800" dirty="0">
                <a:latin typeface="+mj-lt"/>
                <a:cs typeface="Times New Roman" pitchFamily="18" charset="0"/>
              </a:rPr>
              <a:t> ? </a:t>
            </a:r>
            <a:r>
              <a:rPr lang="en-US" sz="2800" dirty="0" err="1">
                <a:latin typeface="+mj-lt"/>
                <a:cs typeface="Times New Roman" pitchFamily="18" charset="0"/>
              </a:rPr>
              <a:t>Thấp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nhất</a:t>
            </a:r>
            <a:r>
              <a:rPr lang="en-US" sz="2800" dirty="0">
                <a:latin typeface="+mj-lt"/>
                <a:cs typeface="Times New Roman" pitchFamily="18" charset="0"/>
              </a:rPr>
              <a:t> ?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299" y="5114684"/>
            <a:ext cx="82209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itchFamily="18" charset="0"/>
              </a:rPr>
              <a:t>c/ </a:t>
            </a:r>
            <a:r>
              <a:rPr lang="en-US" sz="2800" dirty="0" err="1">
                <a:latin typeface="+mj-lt"/>
                <a:cs typeface="Times New Roman" pitchFamily="18" charset="0"/>
              </a:rPr>
              <a:t>Dựa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vào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biểu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đồ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trên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người</a:t>
            </a:r>
            <a:r>
              <a:rPr lang="en-US" sz="2800" dirty="0">
                <a:latin typeface="+mj-lt"/>
                <a:cs typeface="Times New Roman" pitchFamily="18" charset="0"/>
              </a:rPr>
              <a:t> ta </a:t>
            </a:r>
            <a:r>
              <a:rPr lang="en-US" sz="2800" dirty="0" err="1"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một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nhận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+mj-lt"/>
                <a:cs typeface="Times New Roman" pitchFamily="18" charset="0"/>
              </a:rPr>
              <a:t>định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rằng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tỉ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lệ</a:t>
            </a:r>
            <a:r>
              <a:rPr lang="en-US" sz="2800" dirty="0">
                <a:latin typeface="+mj-lt"/>
                <a:cs typeface="Times New Roman" pitchFamily="18" charset="0"/>
              </a:rPr>
              <a:t> than </a:t>
            </a:r>
            <a:r>
              <a:rPr lang="en-US" sz="2800" dirty="0" err="1">
                <a:latin typeface="+mj-lt"/>
                <a:cs typeface="Times New Roman" pitchFamily="18" charset="0"/>
              </a:rPr>
              <a:t>đá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khẩu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ngoài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gấp</a:t>
            </a:r>
            <a:r>
              <a:rPr lang="en-US" sz="2800" dirty="0">
                <a:latin typeface="+mj-lt"/>
                <a:cs typeface="Times New Roman" pitchFamily="18" charset="0"/>
              </a:rPr>
              <a:t> 5 </a:t>
            </a:r>
            <a:r>
              <a:rPr lang="en-US" sz="2800" dirty="0" err="1">
                <a:latin typeface="+mj-lt"/>
                <a:cs typeface="Times New Roman" pitchFamily="18" charset="0"/>
              </a:rPr>
              <a:t>lần</a:t>
            </a:r>
            <a:r>
              <a:rPr lang="en-US" sz="2800" dirty="0">
                <a:latin typeface="+mj-lt"/>
                <a:cs typeface="Times New Roman" pitchFamily="18" charset="0"/>
              </a:rPr>
              <a:t> so </a:t>
            </a:r>
            <a:r>
              <a:rPr lang="en-US" sz="2800" dirty="0" err="1">
                <a:latin typeface="+mj-lt"/>
                <a:cs typeface="Times New Roman" pitchFamily="18" charset="0"/>
              </a:rPr>
              <a:t>với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vàng</a:t>
            </a:r>
            <a:r>
              <a:rPr lang="en-US" sz="2800" dirty="0">
                <a:latin typeface="+mj-lt"/>
                <a:cs typeface="Times New Roman" pitchFamily="18" charset="0"/>
              </a:rPr>
              <a:t>. Theo </a:t>
            </a:r>
            <a:r>
              <a:rPr lang="en-US" sz="2800" dirty="0" err="1">
                <a:latin typeface="+mj-lt"/>
                <a:cs typeface="Times New Roman" pitchFamily="18" charset="0"/>
              </a:rPr>
              <a:t>em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nhận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đó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đúng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không</a:t>
            </a:r>
            <a:r>
              <a:rPr lang="en-US" sz="2800" dirty="0">
                <a:latin typeface="+mj-lt"/>
                <a:cs typeface="Times New Roman" pitchFamily="18" charset="0"/>
              </a:rPr>
              <a:t>? </a:t>
            </a:r>
            <a:r>
              <a:rPr lang="en-US" sz="2800" dirty="0" err="1">
                <a:latin typeface="+mj-lt"/>
                <a:cs typeface="Times New Roman" pitchFamily="18" charset="0"/>
              </a:rPr>
              <a:t>Vì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sao</a:t>
            </a:r>
            <a:r>
              <a:rPr lang="en-US" sz="2800" dirty="0">
                <a:latin typeface="+mj-lt"/>
                <a:cs typeface="Times New Roman" pitchFamily="18" charset="0"/>
              </a:rPr>
              <a:t>?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01803" y="1020000"/>
            <a:ext cx="423081" cy="467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18710" y="5240740"/>
            <a:ext cx="518119" cy="368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72149" y="964386"/>
            <a:ext cx="839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tỷ lệ 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69615" y="5502350"/>
            <a:ext cx="948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Khoáng</a:t>
            </a:r>
            <a:r>
              <a:rPr lang="en-US" sz="1400" b="1" dirty="0"/>
              <a:t> </a:t>
            </a:r>
            <a:r>
              <a:rPr lang="en-US" sz="1400" b="1" dirty="0" err="1"/>
              <a:t>sản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6493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2288" y="133004"/>
            <a:ext cx="5602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451697"/>
              </p:ext>
            </p:extLst>
          </p:nvPr>
        </p:nvGraphicFramePr>
        <p:xfrm>
          <a:off x="1078172" y="812801"/>
          <a:ext cx="9376011" cy="2146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4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5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Khoáng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sản</a:t>
                      </a:r>
                      <a:endParaRPr lang="vi-VN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Dầu</a:t>
                      </a:r>
                      <a:endParaRPr lang="vi-VN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Than </a:t>
                      </a:r>
                      <a:r>
                        <a:rPr lang="en-US" sz="2800" dirty="0" err="1">
                          <a:effectLst/>
                        </a:rPr>
                        <a:t>đá</a:t>
                      </a:r>
                      <a:endParaRPr lang="vi-VN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Sắt</a:t>
                      </a:r>
                      <a:endParaRPr lang="vi-VN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Vàng</a:t>
                      </a:r>
                      <a:endParaRPr lang="vi-VN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1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Tỉ lệ phần trăm (%)</a:t>
                      </a:r>
                      <a:endParaRPr lang="vi-VN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096425"/>
              </p:ext>
            </p:extLst>
          </p:nvPr>
        </p:nvGraphicFramePr>
        <p:xfrm>
          <a:off x="4045969" y="2183029"/>
          <a:ext cx="407549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335" imgH="164957" progId="Equation.DSMT4">
                  <p:embed/>
                </p:oleObj>
              </mc:Choice>
              <mc:Fallback>
                <p:oleObj name="Equation" r:id="rId2" imgW="190335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5969" y="2183029"/>
                        <a:ext cx="407549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262493"/>
              </p:ext>
            </p:extLst>
          </p:nvPr>
        </p:nvGraphicFramePr>
        <p:xfrm>
          <a:off x="6128369" y="2170919"/>
          <a:ext cx="407549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335" imgH="164957" progId="Equation.DSMT4">
                  <p:embed/>
                </p:oleObj>
              </mc:Choice>
              <mc:Fallback>
                <p:oleObj name="Equation" r:id="rId4" imgW="190335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369" y="2170919"/>
                        <a:ext cx="407549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71099"/>
              </p:ext>
            </p:extLst>
          </p:nvPr>
        </p:nvGraphicFramePr>
        <p:xfrm>
          <a:off x="7907239" y="2138752"/>
          <a:ext cx="428876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335" imgH="164957" progId="Equation.DSMT4">
                  <p:embed/>
                </p:oleObj>
              </mc:Choice>
              <mc:Fallback>
                <p:oleObj name="Equation" r:id="rId6" imgW="190335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239" y="2138752"/>
                        <a:ext cx="428876" cy="36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405858"/>
              </p:ext>
            </p:extLst>
          </p:nvPr>
        </p:nvGraphicFramePr>
        <p:xfrm>
          <a:off x="9686154" y="2132080"/>
          <a:ext cx="270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51" imgH="152202" progId="Equation.DSMT4">
                  <p:embed/>
                </p:oleObj>
              </mc:Choice>
              <mc:Fallback>
                <p:oleObj name="Equation" r:id="rId8" imgW="114151" imgH="1522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6154" y="2132080"/>
                        <a:ext cx="270000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706" y="4299362"/>
            <a:ext cx="11231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itchFamily="18" charset="0"/>
              </a:rPr>
              <a:t>c/ </a:t>
            </a:r>
            <a:r>
              <a:rPr lang="en-US" sz="2800" dirty="0" err="1">
                <a:latin typeface="+mj-lt"/>
                <a:cs typeface="Times New Roman" pitchFamily="18" charset="0"/>
              </a:rPr>
              <a:t>Dựa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vào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biểu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đồ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trên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người</a:t>
            </a:r>
            <a:r>
              <a:rPr lang="en-US" sz="2800" dirty="0">
                <a:latin typeface="+mj-lt"/>
                <a:cs typeface="Times New Roman" pitchFamily="18" charset="0"/>
              </a:rPr>
              <a:t> ta </a:t>
            </a:r>
            <a:r>
              <a:rPr lang="en-US" sz="2800" dirty="0" err="1"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một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nhận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định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rằng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tỉ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lệ</a:t>
            </a:r>
            <a:r>
              <a:rPr lang="en-US" sz="2800" dirty="0">
                <a:latin typeface="+mj-lt"/>
                <a:cs typeface="Times New Roman" pitchFamily="18" charset="0"/>
              </a:rPr>
              <a:t> than </a:t>
            </a:r>
            <a:r>
              <a:rPr lang="en-US" sz="2800" dirty="0" err="1">
                <a:latin typeface="+mj-lt"/>
                <a:cs typeface="Times New Roman" pitchFamily="18" charset="0"/>
              </a:rPr>
              <a:t>đá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khẩu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ngoài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gấp</a:t>
            </a:r>
            <a:r>
              <a:rPr lang="en-US" sz="2800" dirty="0">
                <a:latin typeface="+mj-lt"/>
                <a:cs typeface="Times New Roman" pitchFamily="18" charset="0"/>
              </a:rPr>
              <a:t> 5 </a:t>
            </a:r>
            <a:r>
              <a:rPr lang="en-US" sz="2800" dirty="0" err="1">
                <a:latin typeface="+mj-lt"/>
                <a:cs typeface="Times New Roman" pitchFamily="18" charset="0"/>
              </a:rPr>
              <a:t>lần</a:t>
            </a:r>
            <a:r>
              <a:rPr lang="en-US" sz="2800" dirty="0">
                <a:latin typeface="+mj-lt"/>
                <a:cs typeface="Times New Roman" pitchFamily="18" charset="0"/>
              </a:rPr>
              <a:t> so </a:t>
            </a:r>
            <a:r>
              <a:rPr lang="en-US" sz="2800" dirty="0" err="1">
                <a:latin typeface="+mj-lt"/>
                <a:cs typeface="Times New Roman" pitchFamily="18" charset="0"/>
              </a:rPr>
              <a:t>với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vàng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đúng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vì</a:t>
            </a:r>
            <a:r>
              <a:rPr lang="en-US" sz="2800" dirty="0">
                <a:latin typeface="+mj-lt"/>
                <a:cs typeface="Times New Roman" pitchFamily="18" charset="0"/>
              </a:rPr>
              <a:t>: than </a:t>
            </a:r>
            <a:r>
              <a:rPr lang="en-US" sz="2800" dirty="0" err="1">
                <a:latin typeface="+mj-lt"/>
                <a:cs typeface="Times New Roman" pitchFamily="18" charset="0"/>
              </a:rPr>
              <a:t>đá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khẩu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</a:t>
            </a:r>
            <a:r>
              <a:rPr lang="en-US" sz="2800" dirty="0">
                <a:latin typeface="+mj-lt"/>
                <a:cs typeface="Times New Roman" pitchFamily="18" charset="0"/>
              </a:rPr>
              <a:t> 25% </a:t>
            </a:r>
            <a:r>
              <a:rPr lang="en-US" sz="2800" dirty="0" err="1">
                <a:latin typeface="+mj-lt"/>
                <a:cs typeface="Times New Roman" pitchFamily="18" charset="0"/>
              </a:rPr>
              <a:t>còn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vàng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</a:t>
            </a:r>
            <a:r>
              <a:rPr lang="en-US" sz="2800" dirty="0">
                <a:latin typeface="+mj-lt"/>
                <a:cs typeface="Times New Roman" pitchFamily="18" charset="0"/>
              </a:rPr>
              <a:t> 5%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706" y="825501"/>
            <a:ext cx="83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+mj-lt"/>
              </a:rPr>
              <a:t>a/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706" y="3261815"/>
            <a:ext cx="11013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b/ </a:t>
            </a:r>
            <a:r>
              <a:rPr lang="en-US" sz="2800" dirty="0" err="1">
                <a:cs typeface="Times New Roman" pitchFamily="18" charset="0"/>
              </a:rPr>
              <a:t>Khoáng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sản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có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tỉ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lệ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phần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trăm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xuất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khẩu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nước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ngoài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cao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nhất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dầu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thấp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nhất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vàng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vi-VN" sz="2800" dirty="0"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253662" y="5651516"/>
            <a:ext cx="149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itchFamily="18" charset="0"/>
              </a:rPr>
              <a:t>Ta </a:t>
            </a:r>
            <a:r>
              <a:rPr lang="en-US" sz="2800" dirty="0" err="1"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atin typeface="+mj-lt"/>
                <a:cs typeface="Times New Roman" pitchFamily="18" charset="0"/>
              </a:rPr>
              <a:t>: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0655" y="5642006"/>
            <a:ext cx="1322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itchFamily="18" charset="0"/>
              </a:rPr>
              <a:t>(</a:t>
            </a:r>
            <a:r>
              <a:rPr lang="en-US" sz="2800" dirty="0" err="1">
                <a:latin typeface="+mj-lt"/>
                <a:cs typeface="Times New Roman" pitchFamily="18" charset="0"/>
              </a:rPr>
              <a:t>lần</a:t>
            </a:r>
            <a:r>
              <a:rPr lang="en-US" sz="2800" dirty="0">
                <a:latin typeface="+mj-lt"/>
                <a:cs typeface="Times New Roman" pitchFamily="18" charset="0"/>
              </a:rPr>
              <a:t>)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9307" y="5660251"/>
            <a:ext cx="2562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itchFamily="18" charset="0"/>
              </a:rPr>
              <a:t>25: 5 = 5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2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9243" y="1018928"/>
            <a:ext cx="3973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PHIẾU HỌC TẬP SỐ 2 </a:t>
            </a:r>
            <a:endParaRPr lang="vi-VN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67073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+mj-lt"/>
                <a:cs typeface="Times New Roman" pitchFamily="18" charset="0"/>
              </a:rPr>
              <a:t>Bài tập 2.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r>
              <a:rPr lang="nl-NL" sz="2800" b="1" dirty="0">
                <a:latin typeface="+mj-lt"/>
                <a:cs typeface="Times New Roman" pitchFamily="18" charset="0"/>
              </a:rPr>
              <a:t>2.1. </a:t>
            </a:r>
            <a:r>
              <a:rPr lang="nl-NL" sz="2800" dirty="0">
                <a:latin typeface="+mj-lt"/>
                <a:cs typeface="Times New Roman" pitchFamily="18" charset="0"/>
              </a:rPr>
              <a:t>Một hộp có 20 thẻ cùng loại, mỗi thẻ được ghi một trong các </a:t>
            </a:r>
          </a:p>
          <a:p>
            <a:r>
              <a:rPr lang="nl-NL" sz="2800" dirty="0">
                <a:latin typeface="+mj-lt"/>
                <a:cs typeface="Times New Roman" pitchFamily="18" charset="0"/>
              </a:rPr>
              <a:t>số 1; 2; 3; 4; 5;.....; 20 hai thẻ khác nhau thì ghi số khác nhau.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r>
              <a:rPr lang="nl-NL" sz="2800" dirty="0">
                <a:latin typeface="+mj-lt"/>
                <a:cs typeface="Times New Roman" pitchFamily="18" charset="0"/>
              </a:rPr>
              <a:t>Rút ngẫu nhiên một thẻ trong hộp. Tính xác suất của mỗi biến cố sau: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r>
              <a:rPr lang="nl-NL" sz="2800" dirty="0">
                <a:latin typeface="+mj-lt"/>
                <a:cs typeface="Times New Roman" pitchFamily="18" charset="0"/>
              </a:rPr>
              <a:t>a/ </a:t>
            </a:r>
            <a:r>
              <a:rPr lang="nl-NL" sz="2800" i="1" dirty="0">
                <a:latin typeface="+mj-lt"/>
                <a:cs typeface="Times New Roman" pitchFamily="18" charset="0"/>
              </a:rPr>
              <a:t>“ Số xuất hiện trên thẻ  được rút ra là số có chữ số tận cùng là 2 ”;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r>
              <a:rPr lang="nl-NL" sz="2800" dirty="0">
                <a:latin typeface="+mj-lt"/>
                <a:cs typeface="Times New Roman" pitchFamily="18" charset="0"/>
              </a:rPr>
              <a:t>b/ </a:t>
            </a:r>
            <a:r>
              <a:rPr lang="nl-NL" sz="2800" i="1" dirty="0">
                <a:latin typeface="+mj-lt"/>
                <a:cs typeface="Times New Roman" pitchFamily="18" charset="0"/>
              </a:rPr>
              <a:t>“ Số xuất hiện trên thẻ  được rút ra là số có một chữ số”;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r>
              <a:rPr lang="nl-NL" sz="2800" dirty="0">
                <a:latin typeface="+mj-lt"/>
                <a:cs typeface="Times New Roman" pitchFamily="18" charset="0"/>
              </a:rPr>
              <a:t>c/</a:t>
            </a:r>
            <a:r>
              <a:rPr lang="nl-NL" sz="2800" i="1" dirty="0">
                <a:latin typeface="+mj-lt"/>
                <a:cs typeface="Times New Roman" pitchFamily="18" charset="0"/>
              </a:rPr>
              <a:t> “ Số xuất hiện trên thẻ  được rút ra là số có hai chữ số với tích các chữ số bằng 4</a:t>
            </a:r>
            <a:r>
              <a:rPr lang="nl-NL" sz="2800" i="1" dirty="0">
                <a:latin typeface="Times New Roman" pitchFamily="18" charset="0"/>
                <a:cs typeface="Times New Roman" pitchFamily="18" charset="0"/>
              </a:rPr>
              <a:t>”.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473222" y="0"/>
            <a:ext cx="5489029" cy="493724"/>
          </a:xfrm>
          <a:prstGeom prst="roundRect">
            <a:avLst>
              <a:gd name="adj" fmla="val 0"/>
            </a:avLst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9698370" y="509840"/>
            <a:ext cx="1969300" cy="196930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802" y="1018928"/>
            <a:ext cx="1561730" cy="12819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7802" y="246862"/>
            <a:ext cx="2025572" cy="89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5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00331" y="784830"/>
            <a:ext cx="11562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+mj-lt"/>
                <a:cs typeface="Times New Roman" pitchFamily="18" charset="0"/>
              </a:rPr>
              <a:t> 2.1</a:t>
            </a:r>
            <a:r>
              <a:rPr lang="nl-NL" sz="2800" i="1" dirty="0">
                <a:latin typeface="+mj-lt"/>
                <a:cs typeface="Times New Roman" pitchFamily="18" charset="0"/>
              </a:rPr>
              <a:t>.</a:t>
            </a:r>
            <a:r>
              <a:rPr lang="nl-NL" sz="2800" dirty="0">
                <a:latin typeface="+mj-lt"/>
                <a:cs typeface="Times New Roman" pitchFamily="18" charset="0"/>
              </a:rPr>
              <a:t>a/ Có 2 kết quả thuận lợi cho biến cố </a:t>
            </a:r>
            <a:r>
              <a:rPr lang="nl-NL" sz="2800" i="1" dirty="0">
                <a:latin typeface="+mj-lt"/>
                <a:cs typeface="Times New Roman" pitchFamily="18" charset="0"/>
              </a:rPr>
              <a:t>“ Số xuất hiện trên thẻ được rút ra là số có chữ số tận cùng là 2 ” </a:t>
            </a:r>
            <a:r>
              <a:rPr lang="nl-NL" sz="2800" dirty="0">
                <a:latin typeface="+mj-lt"/>
                <a:cs typeface="Times New Roman" pitchFamily="18" charset="0"/>
              </a:rPr>
              <a:t>đó là 2 và 12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299605"/>
              </p:ext>
            </p:extLst>
          </p:nvPr>
        </p:nvGraphicFramePr>
        <p:xfrm>
          <a:off x="5966605" y="1581569"/>
          <a:ext cx="1093506" cy="80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393480" progId="Equation.DSMT4">
                  <p:embed/>
                </p:oleObj>
              </mc:Choice>
              <mc:Fallback>
                <p:oleObj name="Equation" r:id="rId2" imgW="533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66605" y="1581569"/>
                        <a:ext cx="1093506" cy="80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4839" y="2406256"/>
            <a:ext cx="108635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latin typeface="+mj-lt"/>
                <a:cs typeface="Times New Roman" pitchFamily="18" charset="0"/>
              </a:rPr>
              <a:t> 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r>
              <a:rPr lang="nl-NL" sz="2800" dirty="0">
                <a:latin typeface="+mj-lt"/>
                <a:cs typeface="Times New Roman" pitchFamily="18" charset="0"/>
              </a:rPr>
              <a:t>b/ Có 9 kết quả thuận lợi cho biến cố </a:t>
            </a:r>
            <a:r>
              <a:rPr lang="nl-NL" sz="2800" i="1" dirty="0">
                <a:latin typeface="+mj-lt"/>
                <a:cs typeface="Times New Roman" pitchFamily="18" charset="0"/>
              </a:rPr>
              <a:t>“ Số xuất hiện trên thẻ được rút ra là số có một chữ số” </a:t>
            </a:r>
            <a:r>
              <a:rPr lang="nl-NL" sz="2800" dirty="0">
                <a:latin typeface="+mj-lt"/>
                <a:cs typeface="Times New Roman" pitchFamily="18" charset="0"/>
              </a:rPr>
              <a:t>đó là: 1; 2; 3; 4; 5; 6; 7; 8; 9.                                    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endParaRPr lang="nl-NL" sz="28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164968"/>
              </p:ext>
            </p:extLst>
          </p:nvPr>
        </p:nvGraphicFramePr>
        <p:xfrm>
          <a:off x="5897595" y="3694864"/>
          <a:ext cx="491522" cy="84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393480" progId="Equation.DSMT4">
                  <p:embed/>
                </p:oleObj>
              </mc:Choice>
              <mc:Fallback>
                <p:oleObj name="Equation" r:id="rId4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97595" y="3694864"/>
                        <a:ext cx="491522" cy="846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00332" y="4490981"/>
            <a:ext cx="11562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+mj-lt"/>
                <a:cs typeface="Times New Roman" pitchFamily="18" charset="0"/>
              </a:rPr>
              <a:t>c/ Có 1 kết quả thuận lợi cho biến cố </a:t>
            </a:r>
            <a:r>
              <a:rPr lang="nl-NL" sz="2800" i="1" dirty="0">
                <a:latin typeface="+mj-lt"/>
                <a:cs typeface="Times New Roman" pitchFamily="18" charset="0"/>
              </a:rPr>
              <a:t>“ Số xuất hiện trên thẻ được rút ra là số có hai chữ số với tích các chữ số bằng </a:t>
            </a:r>
            <a:r>
              <a:rPr lang="nl-NL" sz="2800" dirty="0">
                <a:latin typeface="+mj-lt"/>
                <a:cs typeface="Times New Roman" pitchFamily="18" charset="0"/>
              </a:rPr>
              <a:t>4</a:t>
            </a:r>
            <a:r>
              <a:rPr lang="nl-NL" sz="2800" i="1" dirty="0">
                <a:latin typeface="+mj-lt"/>
                <a:cs typeface="Times New Roman" pitchFamily="18" charset="0"/>
              </a:rPr>
              <a:t> ” </a:t>
            </a:r>
            <a:r>
              <a:rPr lang="nl-NL" sz="2800" dirty="0">
                <a:latin typeface="+mj-lt"/>
                <a:cs typeface="Times New Roman" pitchFamily="18" charset="0"/>
              </a:rPr>
              <a:t>đó là: 14.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109963"/>
              </p:ext>
            </p:extLst>
          </p:nvPr>
        </p:nvGraphicFramePr>
        <p:xfrm>
          <a:off x="6001113" y="5261913"/>
          <a:ext cx="606425" cy="89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393480" progId="Equation.DSMT4">
                  <p:embed/>
                </p:oleObj>
              </mc:Choice>
              <mc:Fallback>
                <p:oleObj name="Equation" r:id="rId6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01113" y="5261913"/>
                        <a:ext cx="606425" cy="896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13054" y="261610"/>
            <a:ext cx="29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+mj-lt"/>
                <a:cs typeface="Times New Roman" pitchFamily="18" charset="0"/>
              </a:rPr>
              <a:t>Giải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332" y="1779005"/>
            <a:ext cx="8704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latin typeface="+mj-lt"/>
                <a:cs typeface="Times New Roman" pitchFamily="18" charset="0"/>
              </a:rPr>
              <a:t> </a:t>
            </a:r>
            <a:r>
              <a:rPr lang="nl-NL" sz="2800" dirty="0">
                <a:latin typeface="+mj-lt"/>
                <a:cs typeface="Times New Roman" pitchFamily="18" charset="0"/>
              </a:rPr>
              <a:t>Vì thế xác suất của biến cố đó là:             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endParaRPr lang="nl-NL" sz="2800" dirty="0">
              <a:latin typeface="+mj-lt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4839" y="3874269"/>
            <a:ext cx="546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+mj-lt"/>
                <a:cs typeface="Times New Roman" pitchFamily="18" charset="0"/>
              </a:rPr>
              <a:t>Vì thế xác suất của biến cố đó là            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9465" y="5397866"/>
            <a:ext cx="584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+mj-lt"/>
                <a:cs typeface="Times New Roman" pitchFamily="18" charset="0"/>
              </a:rPr>
              <a:t>Vì thế xác suất của biến cố đó là:              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9" grpId="0"/>
      <p:bldP spid="23" grpId="0"/>
      <p:bldP spid="18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539" y="345057"/>
            <a:ext cx="96098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  <a:cs typeface="Times New Roman" pitchFamily="18" charset="0"/>
              </a:rPr>
              <a:t>2.2. </a:t>
            </a:r>
            <a:r>
              <a:rPr lang="en-US" sz="2800" dirty="0">
                <a:latin typeface="+mj-lt"/>
                <a:cs typeface="Times New Roman" pitchFamily="18" charset="0"/>
              </a:rPr>
              <a:t>a/ </a:t>
            </a:r>
            <a:r>
              <a:rPr lang="en-US" sz="2800" dirty="0" err="1">
                <a:latin typeface="+mj-lt"/>
                <a:cs typeface="Times New Roman" pitchFamily="18" charset="0"/>
              </a:rPr>
              <a:t>Gieo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một</a:t>
            </a:r>
            <a:r>
              <a:rPr lang="en-US" sz="2800" dirty="0">
                <a:latin typeface="+mj-lt"/>
                <a:cs typeface="Times New Roman" pitchFamily="18" charset="0"/>
              </a:rPr>
              <a:t> con </a:t>
            </a:r>
            <a:r>
              <a:rPr lang="en-US" sz="2800" dirty="0" err="1">
                <a:latin typeface="+mj-lt"/>
                <a:cs typeface="Times New Roman" pitchFamily="18" charset="0"/>
              </a:rPr>
              <a:t>xúc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xắc</a:t>
            </a:r>
            <a:r>
              <a:rPr lang="en-US" sz="2800" dirty="0">
                <a:latin typeface="+mj-lt"/>
                <a:cs typeface="Times New Roman" pitchFamily="18" charset="0"/>
              </a:rPr>
              <a:t> 40 </a:t>
            </a:r>
            <a:r>
              <a:rPr lang="en-US" sz="2800" dirty="0" err="1">
                <a:latin typeface="+mj-lt"/>
                <a:cs typeface="Times New Roman" pitchFamily="18" charset="0"/>
              </a:rPr>
              <a:t>lần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liên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tiếp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atin typeface="+mj-lt"/>
                <a:cs typeface="Times New Roman" pitchFamily="18" charset="0"/>
              </a:rPr>
              <a:t> 18 </a:t>
            </a:r>
            <a:r>
              <a:rPr lang="en-US" sz="2800" dirty="0" err="1">
                <a:latin typeface="+mj-lt"/>
                <a:cs typeface="Times New Roman" pitchFamily="18" charset="0"/>
              </a:rPr>
              <a:t>lần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hiện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mặt</a:t>
            </a:r>
            <a:r>
              <a:rPr lang="en-US" sz="2800" dirty="0">
                <a:latin typeface="+mj-lt"/>
                <a:cs typeface="Times New Roman" pitchFamily="18" charset="0"/>
              </a:rPr>
              <a:t>  6 </a:t>
            </a:r>
            <a:r>
              <a:rPr lang="en-US" sz="2800" dirty="0" err="1">
                <a:latin typeface="+mj-lt"/>
                <a:cs typeface="Times New Roman" pitchFamily="18" charset="0"/>
              </a:rPr>
              <a:t>chấm</a:t>
            </a:r>
            <a:r>
              <a:rPr lang="en-US" sz="2800" dirty="0">
                <a:latin typeface="+mj-lt"/>
                <a:cs typeface="Times New Roman" pitchFamily="18" charset="0"/>
              </a:rPr>
              <a:t>. </a:t>
            </a:r>
            <a:r>
              <a:rPr lang="en-US" sz="2800" dirty="0" err="1">
                <a:latin typeface="+mj-lt"/>
                <a:cs typeface="Times New Roman" pitchFamily="18" charset="0"/>
              </a:rPr>
              <a:t>Tính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xác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thực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nghiệm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biến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cố</a:t>
            </a:r>
            <a:r>
              <a:rPr lang="en-US" sz="2800" dirty="0">
                <a:latin typeface="+mj-lt"/>
                <a:cs typeface="Times New Roman" pitchFamily="18" charset="0"/>
              </a:rPr>
              <a:t>  “</a:t>
            </a:r>
            <a:r>
              <a:rPr lang="en-US" sz="2800" dirty="0" err="1">
                <a:latin typeface="+mj-lt"/>
                <a:cs typeface="Times New Roman" pitchFamily="18" charset="0"/>
              </a:rPr>
              <a:t>Mặt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hiện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xúc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xắc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mặt</a:t>
            </a:r>
            <a:r>
              <a:rPr lang="en-US" sz="2800" dirty="0">
                <a:latin typeface="+mj-lt"/>
                <a:cs typeface="Times New Roman" pitchFamily="18" charset="0"/>
              </a:rPr>
              <a:t> 6 </a:t>
            </a:r>
            <a:r>
              <a:rPr lang="en-US" sz="2800" dirty="0" err="1">
                <a:latin typeface="+mj-lt"/>
                <a:cs typeface="Times New Roman" pitchFamily="18" charset="0"/>
              </a:rPr>
              <a:t>chấm</a:t>
            </a:r>
            <a:r>
              <a:rPr lang="en-US" sz="2800" dirty="0">
                <a:latin typeface="+mj-lt"/>
                <a:cs typeface="Times New Roman" pitchFamily="18" charset="0"/>
              </a:rPr>
              <a:t>”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r>
              <a:rPr lang="en-US" sz="2800" dirty="0">
                <a:latin typeface="+mj-lt"/>
                <a:cs typeface="Times New Roman" pitchFamily="18" charset="0"/>
              </a:rPr>
              <a:t>b/ </a:t>
            </a:r>
            <a:r>
              <a:rPr lang="en-US" sz="2800" dirty="0" err="1">
                <a:latin typeface="+mj-lt"/>
                <a:cs typeface="Times New Roman" pitchFamily="18" charset="0"/>
              </a:rPr>
              <a:t>Gieo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một</a:t>
            </a:r>
            <a:r>
              <a:rPr lang="en-US" sz="2800" dirty="0">
                <a:latin typeface="+mj-lt"/>
                <a:cs typeface="Times New Roman" pitchFamily="18" charset="0"/>
              </a:rPr>
              <a:t> con </a:t>
            </a:r>
            <a:r>
              <a:rPr lang="en-US" sz="2800" dirty="0" err="1">
                <a:latin typeface="+mj-lt"/>
                <a:cs typeface="Times New Roman" pitchFamily="18" charset="0"/>
              </a:rPr>
              <a:t>xúc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xắc</a:t>
            </a:r>
            <a:r>
              <a:rPr lang="en-US" sz="2800" dirty="0">
                <a:latin typeface="+mj-lt"/>
                <a:cs typeface="Times New Roman" pitchFamily="18" charset="0"/>
              </a:rPr>
              <a:t> 20  </a:t>
            </a:r>
            <a:r>
              <a:rPr lang="en-US" sz="2800" dirty="0" err="1">
                <a:latin typeface="+mj-lt"/>
                <a:cs typeface="Times New Roman" pitchFamily="18" charset="0"/>
              </a:rPr>
              <a:t>lần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liên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tiếp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atin typeface="+mj-lt"/>
                <a:cs typeface="Times New Roman" pitchFamily="18" charset="0"/>
              </a:rPr>
              <a:t> 8 </a:t>
            </a:r>
            <a:r>
              <a:rPr lang="en-US" sz="2800" dirty="0" err="1">
                <a:latin typeface="+mj-lt"/>
                <a:cs typeface="Times New Roman" pitchFamily="18" charset="0"/>
              </a:rPr>
              <a:t>lần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hiện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mặt</a:t>
            </a:r>
            <a:r>
              <a:rPr lang="en-US" sz="2800" dirty="0">
                <a:latin typeface="+mj-lt"/>
                <a:cs typeface="Times New Roman" pitchFamily="18" charset="0"/>
              </a:rPr>
              <a:t> 1 </a:t>
            </a:r>
            <a:r>
              <a:rPr lang="en-US" sz="2800" dirty="0" err="1">
                <a:latin typeface="+mj-lt"/>
                <a:cs typeface="Times New Roman" pitchFamily="18" charset="0"/>
              </a:rPr>
              <a:t>chấm</a:t>
            </a:r>
            <a:r>
              <a:rPr lang="en-US" sz="2800" dirty="0">
                <a:latin typeface="+mj-lt"/>
                <a:cs typeface="Times New Roman" pitchFamily="18" charset="0"/>
              </a:rPr>
              <a:t>. </a:t>
            </a:r>
            <a:r>
              <a:rPr lang="en-US" sz="2800" dirty="0" err="1">
                <a:latin typeface="+mj-lt"/>
                <a:cs typeface="Times New Roman" pitchFamily="18" charset="0"/>
              </a:rPr>
              <a:t>Tính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xác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thực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nghiệm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biến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cố</a:t>
            </a:r>
            <a:r>
              <a:rPr lang="en-US" sz="2800" dirty="0">
                <a:latin typeface="+mj-lt"/>
                <a:cs typeface="Times New Roman" pitchFamily="18" charset="0"/>
              </a:rPr>
              <a:t>  “</a:t>
            </a:r>
            <a:r>
              <a:rPr lang="en-US" sz="2800" dirty="0" err="1">
                <a:latin typeface="+mj-lt"/>
                <a:cs typeface="Times New Roman" pitchFamily="18" charset="0"/>
              </a:rPr>
              <a:t>Mặt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hiện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xúc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xắc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mặt</a:t>
            </a:r>
            <a:r>
              <a:rPr lang="en-US" sz="2800" dirty="0">
                <a:latin typeface="+mj-lt"/>
                <a:cs typeface="Times New Roman" pitchFamily="18" charset="0"/>
              </a:rPr>
              <a:t>  1 </a:t>
            </a:r>
            <a:r>
              <a:rPr lang="en-US" sz="2800" dirty="0" err="1">
                <a:latin typeface="+mj-lt"/>
                <a:cs typeface="Times New Roman" pitchFamily="18" charset="0"/>
              </a:rPr>
              <a:t>chấm</a:t>
            </a:r>
            <a:r>
              <a:rPr lang="en-US" sz="2800" dirty="0">
                <a:latin typeface="+mj-lt"/>
                <a:cs typeface="Times New Roman" pitchFamily="18" charset="0"/>
              </a:rPr>
              <a:t>”</a:t>
            </a:r>
            <a:r>
              <a:rPr lang="en-US" sz="2800" b="1" dirty="0">
                <a:latin typeface="+mj-lt"/>
                <a:cs typeface="Times New Roman" pitchFamily="18" charset="0"/>
              </a:rPr>
              <a:t>.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</a:p>
          <a:p>
            <a:r>
              <a:rPr lang="en-US" sz="2800" dirty="0">
                <a:cs typeface="Times New Roman" pitchFamily="18" charset="0"/>
              </a:rPr>
              <a:t>                                                </a:t>
            </a:r>
            <a:r>
              <a:rPr lang="en-US" sz="2800" dirty="0" err="1">
                <a:cs typeface="Times New Roman" pitchFamily="18" charset="0"/>
              </a:rPr>
              <a:t>Giải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3" descr="Khối Lập Phương Hình Xúc Xắc - Miễn Phí vector hình ảnh trên Pixaba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8" y="684780"/>
            <a:ext cx="2518912" cy="173898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38354" y="3105396"/>
            <a:ext cx="8971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  <a:cs typeface="Times New Roman" pitchFamily="18" charset="0"/>
              </a:rPr>
              <a:t>	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r>
              <a:rPr lang="nl-NL" sz="2800" b="1" dirty="0">
                <a:latin typeface="+mj-lt"/>
                <a:cs typeface="Times New Roman" pitchFamily="18" charset="0"/>
              </a:rPr>
              <a:t> </a:t>
            </a:r>
            <a:r>
              <a:rPr lang="nl-NL" sz="2800" dirty="0">
                <a:latin typeface="+mj-lt"/>
                <a:cs typeface="Times New Roman" pitchFamily="18" charset="0"/>
              </a:rPr>
              <a:t>a</a:t>
            </a:r>
            <a:r>
              <a:rPr lang="nl-NL" sz="2800" b="1" dirty="0">
                <a:latin typeface="+mj-lt"/>
                <a:cs typeface="Times New Roman" pitchFamily="18" charset="0"/>
              </a:rPr>
              <a:t>/ </a:t>
            </a:r>
            <a:r>
              <a:rPr lang="en-US" sz="2800" dirty="0" err="1">
                <a:latin typeface="+mj-lt"/>
                <a:cs typeface="Times New Roman" pitchFamily="18" charset="0"/>
              </a:rPr>
              <a:t>Xác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thực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nghiệm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biến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cố</a:t>
            </a:r>
            <a:r>
              <a:rPr lang="en-US" sz="2800" dirty="0">
                <a:latin typeface="+mj-lt"/>
                <a:cs typeface="Times New Roman" pitchFamily="18" charset="0"/>
              </a:rPr>
              <a:t>  </a:t>
            </a:r>
          </a:p>
          <a:p>
            <a:r>
              <a:rPr lang="en-US" sz="2800" dirty="0">
                <a:latin typeface="+mj-lt"/>
                <a:cs typeface="Times New Roman" pitchFamily="18" charset="0"/>
              </a:rPr>
              <a:t>“</a:t>
            </a:r>
            <a:r>
              <a:rPr lang="en-US" sz="2800" dirty="0" err="1">
                <a:latin typeface="+mj-lt"/>
                <a:cs typeface="Times New Roman" pitchFamily="18" charset="0"/>
              </a:rPr>
              <a:t>Mặt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hiện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xúc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xắc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mặt</a:t>
            </a:r>
            <a:r>
              <a:rPr lang="en-US" sz="2800" dirty="0">
                <a:latin typeface="+mj-lt"/>
                <a:cs typeface="Times New Roman" pitchFamily="18" charset="0"/>
              </a:rPr>
              <a:t>  6 </a:t>
            </a:r>
            <a:r>
              <a:rPr lang="en-US" sz="2800" dirty="0" err="1">
                <a:latin typeface="+mj-lt"/>
                <a:cs typeface="Times New Roman" pitchFamily="18" charset="0"/>
              </a:rPr>
              <a:t>chấm</a:t>
            </a:r>
            <a:r>
              <a:rPr lang="en-US" sz="2800" dirty="0">
                <a:latin typeface="+mj-lt"/>
                <a:cs typeface="Times New Roman" pitchFamily="18" charset="0"/>
              </a:rPr>
              <a:t>” </a:t>
            </a:r>
            <a:r>
              <a:rPr lang="en-US" sz="2800" dirty="0" err="1">
                <a:latin typeface="+mj-lt"/>
                <a:cs typeface="Times New Roman" pitchFamily="18" charset="0"/>
              </a:rPr>
              <a:t>là</a:t>
            </a:r>
            <a:r>
              <a:rPr lang="en-US" sz="2800" dirty="0">
                <a:latin typeface="+mj-lt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96693"/>
              </p:ext>
            </p:extLst>
          </p:nvPr>
        </p:nvGraphicFramePr>
        <p:xfrm>
          <a:off x="8117740" y="3797893"/>
          <a:ext cx="1328186" cy="95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5760" imgH="393480" progId="Equation.DSMT4">
                  <p:embed/>
                </p:oleObj>
              </mc:Choice>
              <mc:Fallback>
                <p:oleObj name="Equation" r:id="rId3" imgW="545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17740" y="3797893"/>
                        <a:ext cx="1328186" cy="957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761884"/>
              </p:ext>
            </p:extLst>
          </p:nvPr>
        </p:nvGraphicFramePr>
        <p:xfrm>
          <a:off x="8282832" y="5142227"/>
          <a:ext cx="1134123" cy="950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00" imgH="393480" progId="Equation.DSMT4">
                  <p:embed/>
                </p:oleObj>
              </mc:Choice>
              <mc:Fallback>
                <p:oleObj name="Equation" r:id="rId5" imgW="469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82832" y="5142227"/>
                        <a:ext cx="1134123" cy="950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1872" y="4896723"/>
            <a:ext cx="9109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b/ </a:t>
            </a:r>
            <a:r>
              <a:rPr lang="en-US" sz="2800" dirty="0" err="1">
                <a:cs typeface="Times New Roman" pitchFamily="18" charset="0"/>
              </a:rPr>
              <a:t>Xác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suất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thực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nghiệm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của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biến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cố</a:t>
            </a:r>
            <a:r>
              <a:rPr lang="en-US" sz="2800" dirty="0">
                <a:cs typeface="Times New Roman" pitchFamily="18" charset="0"/>
              </a:rPr>
              <a:t>  </a:t>
            </a:r>
          </a:p>
          <a:p>
            <a:r>
              <a:rPr lang="en-US" sz="2800" dirty="0">
                <a:cs typeface="Times New Roman" pitchFamily="18" charset="0"/>
              </a:rPr>
              <a:t>“</a:t>
            </a:r>
            <a:r>
              <a:rPr lang="en-US" sz="2800" dirty="0" err="1">
                <a:cs typeface="Times New Roman" pitchFamily="18" charset="0"/>
              </a:rPr>
              <a:t>Mặt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xuất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hiện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của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xúc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xắc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mặt</a:t>
            </a:r>
            <a:r>
              <a:rPr lang="en-US" sz="2800" dirty="0">
                <a:cs typeface="Times New Roman" pitchFamily="18" charset="0"/>
              </a:rPr>
              <a:t> 1 </a:t>
            </a:r>
            <a:r>
              <a:rPr lang="en-US" sz="2800" dirty="0" err="1">
                <a:cs typeface="Times New Roman" pitchFamily="18" charset="0"/>
              </a:rPr>
              <a:t>chấm</a:t>
            </a:r>
            <a:r>
              <a:rPr lang="en-US" sz="2800" dirty="0">
                <a:cs typeface="Times New Roman" pitchFamily="18" charset="0"/>
              </a:rPr>
              <a:t>” </a:t>
            </a:r>
            <a:r>
              <a:rPr lang="en-US" sz="2800" dirty="0" err="1">
                <a:cs typeface="Times New Roman" pitchFamily="18" charset="0"/>
              </a:rPr>
              <a:t>là</a:t>
            </a:r>
            <a:r>
              <a:rPr lang="en-US" sz="2800" dirty="0"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5764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991" y="1240708"/>
            <a:ext cx="115050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Bài tập 3</a:t>
            </a:r>
          </a:p>
          <a:p>
            <a:r>
              <a:rPr lang="en-US" sz="2800" dirty="0">
                <a:latin typeface="+mj-lt"/>
                <a:cs typeface="Times New Roman" pitchFamily="18" charset="0"/>
              </a:rPr>
              <a:t>1. </a:t>
            </a:r>
            <a:r>
              <a:rPr lang="en-US" sz="2800" dirty="0" err="1">
                <a:latin typeface="+mj-lt"/>
                <a:cs typeface="Times New Roman" pitchFamily="18" charset="0"/>
              </a:rPr>
              <a:t>Gieo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ngẫu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nhiên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xúc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xắc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một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lần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r>
              <a:rPr lang="en-US" sz="2800" dirty="0" err="1">
                <a:latin typeface="+mj-lt"/>
                <a:cs typeface="Times New Roman" pitchFamily="18" charset="0"/>
              </a:rPr>
              <a:t>Tính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xác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các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biến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cố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sau</a:t>
            </a:r>
            <a:r>
              <a:rPr lang="en-US" sz="2800" dirty="0">
                <a:latin typeface="+mj-lt"/>
                <a:cs typeface="Times New Roman" pitchFamily="18" charset="0"/>
              </a:rPr>
              <a:t>: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r>
              <a:rPr lang="en-US" sz="2800" dirty="0">
                <a:latin typeface="+mj-lt"/>
                <a:cs typeface="Times New Roman" pitchFamily="18" charset="0"/>
              </a:rPr>
              <a:t>a/ </a:t>
            </a:r>
            <a:r>
              <a:rPr lang="en-US" sz="2800" i="1" dirty="0">
                <a:latin typeface="+mj-lt"/>
                <a:cs typeface="Times New Roman" pitchFamily="18" charset="0"/>
              </a:rPr>
              <a:t>“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Mặt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xuất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hiện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xúc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xắc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có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số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chấm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là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số</a:t>
            </a:r>
            <a:r>
              <a:rPr lang="en-US" sz="2800" i="1" dirty="0">
                <a:latin typeface="+mj-lt"/>
                <a:cs typeface="Times New Roman" pitchFamily="18" charset="0"/>
              </a:rPr>
              <a:t> chia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hết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cho</a:t>
            </a:r>
            <a:r>
              <a:rPr lang="en-US" sz="2800" i="1" dirty="0">
                <a:latin typeface="+mj-lt"/>
                <a:cs typeface="Times New Roman" pitchFamily="18" charset="0"/>
              </a:rPr>
              <a:t> 2”.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r>
              <a:rPr lang="en-US" sz="2800" dirty="0">
                <a:latin typeface="+mj-lt"/>
                <a:cs typeface="Times New Roman" pitchFamily="18" charset="0"/>
              </a:rPr>
              <a:t>b/ </a:t>
            </a:r>
            <a:r>
              <a:rPr lang="en-US" sz="2800" i="1" dirty="0">
                <a:latin typeface="+mj-lt"/>
                <a:cs typeface="Times New Roman" pitchFamily="18" charset="0"/>
              </a:rPr>
              <a:t>“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Mặt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xuất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hiện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xúc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xắc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có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số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chấm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là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số</a:t>
            </a:r>
            <a:r>
              <a:rPr lang="en-US" sz="2800" i="1" dirty="0">
                <a:latin typeface="+mj-lt"/>
                <a:cs typeface="Times New Roman" pitchFamily="18" charset="0"/>
              </a:rPr>
              <a:t> chia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hết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cho</a:t>
            </a:r>
            <a:r>
              <a:rPr lang="en-US" sz="2800" i="1" dirty="0">
                <a:latin typeface="+mj-lt"/>
                <a:cs typeface="Times New Roman" pitchFamily="18" charset="0"/>
              </a:rPr>
              <a:t> 3”.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r>
              <a:rPr lang="en-US" sz="2800" dirty="0">
                <a:latin typeface="+mj-lt"/>
                <a:cs typeface="Times New Roman" pitchFamily="18" charset="0"/>
              </a:rPr>
              <a:t>c/ </a:t>
            </a:r>
            <a:r>
              <a:rPr lang="en-US" sz="2800" i="1" dirty="0">
                <a:latin typeface="+mj-lt"/>
                <a:cs typeface="Times New Roman" pitchFamily="18" charset="0"/>
              </a:rPr>
              <a:t>“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Mặt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xuất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hiện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xúc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xắc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có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số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chấm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là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số</a:t>
            </a:r>
            <a:r>
              <a:rPr lang="en-US" sz="2800" i="1" dirty="0">
                <a:latin typeface="+mj-lt"/>
                <a:cs typeface="Times New Roman" pitchFamily="18" charset="0"/>
              </a:rPr>
              <a:t> chia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hết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cho</a:t>
            </a:r>
            <a:r>
              <a:rPr lang="en-US" sz="2800" i="1" dirty="0">
                <a:latin typeface="+mj-lt"/>
                <a:cs typeface="Times New Roman" pitchFamily="18" charset="0"/>
              </a:rPr>
              <a:t> 5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dư</a:t>
            </a:r>
            <a:r>
              <a:rPr lang="en-US" sz="2800" i="1" dirty="0">
                <a:latin typeface="+mj-lt"/>
                <a:cs typeface="Times New Roman" pitchFamily="18" charset="0"/>
              </a:rPr>
              <a:t> 1”.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endParaRPr lang="vi-VN" sz="2800" dirty="0">
              <a:latin typeface="+mj-lt"/>
              <a:cs typeface="Times New Roman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8954647" y="4430721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sp>
        <p:nvSpPr>
          <p:cNvPr id="15" name="TextBox 14"/>
          <p:cNvSpPr txBox="1"/>
          <p:nvPr/>
        </p:nvSpPr>
        <p:spPr>
          <a:xfrm>
            <a:off x="9284898" y="4377340"/>
            <a:ext cx="2162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latin typeface="+mj-lt"/>
                <a:cs typeface="Times New Roman" pitchFamily="18" charset="0"/>
              </a:rPr>
              <a:t>Hoạt động </a:t>
            </a:r>
          </a:p>
          <a:p>
            <a:pPr algn="ctr"/>
            <a:r>
              <a:rPr lang="nl-NL" sz="2000" b="1" dirty="0">
                <a:latin typeface="+mj-lt"/>
                <a:cs typeface="Times New Roman" pitchFamily="18" charset="0"/>
              </a:rPr>
              <a:t>nhóm bàn</a:t>
            </a:r>
            <a:endParaRPr lang="vi-VN" sz="2000" b="1" dirty="0">
              <a:latin typeface="+mj-lt"/>
              <a:cs typeface="Times New Roman" pitchFamily="18" charset="0"/>
            </a:endParaRPr>
          </a:p>
        </p:txBody>
      </p:sp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850" y="4950161"/>
            <a:ext cx="1721182" cy="130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71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70" y="968542"/>
            <a:ext cx="11783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+mj-lt"/>
                <a:cs typeface="Times New Roman" pitchFamily="18" charset="0"/>
              </a:rPr>
              <a:t> 1.a/ Có 3 kết quả thuận lợi cho biến cố </a:t>
            </a:r>
            <a:r>
              <a:rPr lang="nl-NL" sz="2800" i="1" dirty="0">
                <a:latin typeface="+mj-lt"/>
                <a:cs typeface="Times New Roman" pitchFamily="18" charset="0"/>
              </a:rPr>
              <a:t>“ Mặt xuất hiện của xúc xắc có số chấm là số chia hết cho 2”</a:t>
            </a:r>
            <a:r>
              <a:rPr lang="nl-NL" sz="2800" dirty="0">
                <a:latin typeface="+mj-lt"/>
                <a:cs typeface="Times New Roman" pitchFamily="18" charset="0"/>
              </a:rPr>
              <a:t> đó là mặt 2 chấm; mặt 4 chấm; mặt 6 chấm.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733738"/>
              </p:ext>
            </p:extLst>
          </p:nvPr>
        </p:nvGraphicFramePr>
        <p:xfrm>
          <a:off x="5805553" y="1922649"/>
          <a:ext cx="1164589" cy="91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480" imgH="393480" progId="Equation.DSMT4">
                  <p:embed/>
                </p:oleObj>
              </mc:Choice>
              <mc:Fallback>
                <p:oleObj name="Equation" r:id="rId2" imgW="393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05553" y="1922649"/>
                        <a:ext cx="1164589" cy="916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873068"/>
              </p:ext>
            </p:extLst>
          </p:nvPr>
        </p:nvGraphicFramePr>
        <p:xfrm>
          <a:off x="5942126" y="3528204"/>
          <a:ext cx="950379" cy="931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393480" progId="Equation.DSMT4">
                  <p:embed/>
                </p:oleObj>
              </mc:Choice>
              <mc:Fallback>
                <p:oleObj name="Equation" r:id="rId4" imgW="393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2126" y="3528204"/>
                        <a:ext cx="950379" cy="931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0645" y="271534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cs typeface="Times New Roman" pitchFamily="18" charset="0"/>
              </a:rPr>
              <a:t>b/ Có 2 kết quả thuận lợi cho biến cố </a:t>
            </a:r>
            <a:r>
              <a:rPr lang="nl-NL" sz="2800" i="1" dirty="0">
                <a:cs typeface="Times New Roman" pitchFamily="18" charset="0"/>
              </a:rPr>
              <a:t>“ Mặt xuất hiện của xúc xắc có số chấm là số chia hết cho 3”</a:t>
            </a:r>
            <a:r>
              <a:rPr lang="nl-NL" sz="2800" dirty="0">
                <a:cs typeface="Times New Roman" pitchFamily="18" charset="0"/>
              </a:rPr>
              <a:t> đó là mặt 3 chấm; mặt 6 chấm</a:t>
            </a:r>
            <a:r>
              <a:rPr lang="nl-NL" dirty="0">
                <a:cs typeface="Times New Roman" pitchFamily="18" charset="0"/>
              </a:rPr>
              <a:t>.</a:t>
            </a:r>
            <a:endParaRPr lang="vi-VN" dirty="0"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376" y="4370020"/>
            <a:ext cx="11473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cs typeface="Times New Roman" pitchFamily="18" charset="0"/>
              </a:rPr>
              <a:t>c/ Có 1 kết quả thuận lợi cho biến cố </a:t>
            </a:r>
            <a:r>
              <a:rPr lang="nl-NL" sz="2800" i="1" dirty="0">
                <a:cs typeface="Times New Roman" pitchFamily="18" charset="0"/>
              </a:rPr>
              <a:t>“ Mặt xuất hiện của xúc xắc có số chấm là số chia hết cho 5 dư 1”</a:t>
            </a:r>
            <a:r>
              <a:rPr lang="nl-NL" sz="2800" dirty="0">
                <a:cs typeface="Times New Roman" pitchFamily="18" charset="0"/>
              </a:rPr>
              <a:t> đó là mặt 1 chấm và 6 chấm.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645" y="2077492"/>
            <a:ext cx="670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+mj-lt"/>
                <a:cs typeface="Times New Roman" pitchFamily="18" charset="0"/>
              </a:rPr>
              <a:t>Vì thế xác suất của biến cố đó là:             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584" y="3670414"/>
            <a:ext cx="558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cs typeface="Times New Roman" pitchFamily="18" charset="0"/>
              </a:rPr>
              <a:t>Vì thế xác suất của biến cố đó là:          </a:t>
            </a:r>
            <a:endParaRPr lang="vi-VN" dirty="0"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35416" y="436522"/>
            <a:ext cx="29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+mj-lt"/>
                <a:cs typeface="Times New Roman" pitchFamily="18" charset="0"/>
              </a:rPr>
              <a:t>Giải</a:t>
            </a:r>
            <a:endParaRPr lang="vi-VN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6849" y="5344146"/>
            <a:ext cx="962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cs typeface="Times New Roman" pitchFamily="18" charset="0"/>
              </a:rPr>
              <a:t>Vì thế xác suất của biến cố đó là:    </a:t>
            </a:r>
            <a:endParaRPr lang="vi-VN" sz="2800" dirty="0"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707330"/>
              </p:ext>
            </p:extLst>
          </p:nvPr>
        </p:nvGraphicFramePr>
        <p:xfrm>
          <a:off x="6142008" y="5206701"/>
          <a:ext cx="950912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480" imgH="393480" progId="Equation.DSMT4">
                  <p:embed/>
                </p:oleObj>
              </mc:Choice>
              <mc:Fallback>
                <p:oleObj name="Equation" r:id="rId6" imgW="39348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08" y="5206701"/>
                        <a:ext cx="950912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4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  <p:bldP spid="20" grpId="0"/>
      <p:bldP spid="2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079" y="448574"/>
            <a:ext cx="904911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itchFamily="18" charset="0"/>
              </a:rPr>
              <a:t>2. </a:t>
            </a:r>
            <a:r>
              <a:rPr lang="en-US" sz="2800" dirty="0" err="1">
                <a:latin typeface="+mj-lt"/>
                <a:cs typeface="Times New Roman" pitchFamily="18" charset="0"/>
              </a:rPr>
              <a:t>Một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hộp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>
                <a:latin typeface="+mj-lt"/>
                <a:cs typeface="Times New Roman" pitchFamily="18" charset="0"/>
              </a:rPr>
              <a:t>1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quả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bóng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vàng</a:t>
            </a:r>
            <a:r>
              <a:rPr lang="en-US" sz="2800" i="1" dirty="0">
                <a:latin typeface="+mj-lt"/>
                <a:cs typeface="Times New Roman" pitchFamily="18" charset="0"/>
              </a:rPr>
              <a:t>, 1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quả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bóng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hồng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và</a:t>
            </a:r>
            <a:r>
              <a:rPr lang="en-US" sz="2800" i="1" dirty="0">
                <a:latin typeface="+mj-lt"/>
                <a:cs typeface="Times New Roman" pitchFamily="18" charset="0"/>
              </a:rPr>
              <a:t> 1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quả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bóng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đỏ</a:t>
            </a:r>
            <a:r>
              <a:rPr lang="en-US" sz="2800" i="1" dirty="0">
                <a:latin typeface="+mj-lt"/>
                <a:cs typeface="Times New Roman" pitchFamily="18" charset="0"/>
              </a:rPr>
              <a:t>;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các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quả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bóng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kích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thước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và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khối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lượng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như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nhau</a:t>
            </a:r>
            <a:r>
              <a:rPr lang="en-US" sz="2800" dirty="0">
                <a:latin typeface="+mj-lt"/>
                <a:cs typeface="Times New Roman" pitchFamily="18" charset="0"/>
              </a:rPr>
              <a:t>. </a:t>
            </a:r>
            <a:r>
              <a:rPr lang="en-US" sz="2800" dirty="0" err="1">
                <a:latin typeface="+mj-lt"/>
                <a:cs typeface="Times New Roman" pitchFamily="18" charset="0"/>
              </a:rPr>
              <a:t>Mỗi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lần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lấy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ngẫu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nhiên</a:t>
            </a:r>
            <a:r>
              <a:rPr lang="en-US" sz="2800" dirty="0">
                <a:latin typeface="+mj-lt"/>
                <a:cs typeface="Times New Roman" pitchFamily="18" charset="0"/>
              </a:rPr>
              <a:t>  </a:t>
            </a:r>
            <a:r>
              <a:rPr lang="en-US" sz="2800" dirty="0" err="1">
                <a:latin typeface="+mj-lt"/>
                <a:cs typeface="Times New Roman" pitchFamily="18" charset="0"/>
              </a:rPr>
              <a:t>quả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bóng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trong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hộp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ghi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lại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màu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quả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bóng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lấy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ra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và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bỏ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lại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quả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bóng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đó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vào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hộp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r>
              <a:rPr lang="en-US" sz="2800" dirty="0" err="1">
                <a:latin typeface="+mj-lt"/>
                <a:cs typeface="Times New Roman" pitchFamily="18" charset="0"/>
              </a:rPr>
              <a:t>Trong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dirty="0">
                <a:latin typeface="+mj-lt"/>
                <a:cs typeface="Times New Roman" pitchFamily="18" charset="0"/>
              </a:rPr>
              <a:t> 50 </a:t>
            </a:r>
            <a:r>
              <a:rPr lang="en-US" sz="2800" dirty="0" err="1">
                <a:latin typeface="+mj-lt"/>
                <a:cs typeface="Times New Roman" pitchFamily="18" charset="0"/>
              </a:rPr>
              <a:t>lần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lấy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bóng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liên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tiếp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quả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bóng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vàng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hiện</a:t>
            </a:r>
            <a:r>
              <a:rPr lang="en-US" sz="2800" dirty="0">
                <a:latin typeface="+mj-lt"/>
                <a:cs typeface="Times New Roman" pitchFamily="18" charset="0"/>
              </a:rPr>
              <a:t> 8 </a:t>
            </a:r>
            <a:r>
              <a:rPr lang="en-US" sz="2800" dirty="0" err="1">
                <a:latin typeface="+mj-lt"/>
                <a:cs typeface="Times New Roman" pitchFamily="18" charset="0"/>
              </a:rPr>
              <a:t>lần</a:t>
            </a:r>
            <a:r>
              <a:rPr lang="en-US" sz="2800" dirty="0">
                <a:latin typeface="+mj-lt"/>
                <a:cs typeface="Times New Roman" pitchFamily="18" charset="0"/>
              </a:rPr>
              <a:t>; </a:t>
            </a:r>
            <a:r>
              <a:rPr lang="en-US" sz="2800" dirty="0" err="1">
                <a:latin typeface="+mj-lt"/>
                <a:cs typeface="Times New Roman" pitchFamily="18" charset="0"/>
              </a:rPr>
              <a:t>quả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bóng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hồng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hiện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>
                <a:latin typeface="+mj-lt"/>
                <a:cs typeface="Times New Roman" pitchFamily="18" charset="0"/>
              </a:rPr>
              <a:t>10 </a:t>
            </a:r>
            <a:r>
              <a:rPr lang="en-US" sz="2800" dirty="0" err="1">
                <a:latin typeface="+mj-lt"/>
                <a:cs typeface="Times New Roman" pitchFamily="18" charset="0"/>
              </a:rPr>
              <a:t>lần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r>
              <a:rPr lang="en-US" sz="2800" dirty="0">
                <a:latin typeface="+mj-lt"/>
                <a:cs typeface="Times New Roman" pitchFamily="18" charset="0"/>
              </a:rPr>
              <a:t>a/ </a:t>
            </a:r>
            <a:r>
              <a:rPr lang="en-US" sz="2800" dirty="0" err="1">
                <a:latin typeface="+mj-lt"/>
                <a:cs typeface="Times New Roman" pitchFamily="18" charset="0"/>
              </a:rPr>
              <a:t>Tính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xác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thực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nghiệm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biến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cố</a:t>
            </a:r>
            <a:r>
              <a:rPr lang="en-US" sz="2800" dirty="0">
                <a:latin typeface="+mj-lt"/>
                <a:cs typeface="Times New Roman" pitchFamily="18" charset="0"/>
              </a:rPr>
              <a:t> “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Quả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bóng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lấy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ra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là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quả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bóng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màu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vàng</a:t>
            </a:r>
            <a:r>
              <a:rPr lang="en-US" sz="2800" dirty="0">
                <a:latin typeface="+mj-lt"/>
                <a:cs typeface="Times New Roman" pitchFamily="18" charset="0"/>
              </a:rPr>
              <a:t>”.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r>
              <a:rPr lang="en-US" sz="2800" dirty="0">
                <a:latin typeface="+mj-lt"/>
                <a:cs typeface="Times New Roman" pitchFamily="18" charset="0"/>
              </a:rPr>
              <a:t>b/ </a:t>
            </a:r>
            <a:r>
              <a:rPr lang="en-US" sz="2800" dirty="0" err="1">
                <a:latin typeface="+mj-lt"/>
                <a:cs typeface="Times New Roman" pitchFamily="18" charset="0"/>
              </a:rPr>
              <a:t>Tính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xác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thực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nghiệm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biến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cố</a:t>
            </a:r>
            <a:r>
              <a:rPr lang="en-US" sz="2800" dirty="0">
                <a:latin typeface="+mj-lt"/>
                <a:cs typeface="Times New Roman" pitchFamily="18" charset="0"/>
              </a:rPr>
              <a:t> “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Quả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bóng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lấy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ra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là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quả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bóng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màu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hồng</a:t>
            </a:r>
            <a:r>
              <a:rPr lang="en-US" sz="2800" dirty="0">
                <a:latin typeface="+mj-lt"/>
                <a:cs typeface="Times New Roman" pitchFamily="18" charset="0"/>
              </a:rPr>
              <a:t>”.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r>
              <a:rPr lang="en-US" sz="2800" dirty="0">
                <a:latin typeface="+mj-lt"/>
                <a:cs typeface="Times New Roman" pitchFamily="18" charset="0"/>
              </a:rPr>
              <a:t>c/ </a:t>
            </a:r>
            <a:r>
              <a:rPr lang="en-US" sz="2800" dirty="0" err="1">
                <a:latin typeface="+mj-lt"/>
                <a:cs typeface="Times New Roman" pitchFamily="18" charset="0"/>
              </a:rPr>
              <a:t>Tính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xác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thực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nghiệm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biến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cố</a:t>
            </a:r>
            <a:r>
              <a:rPr lang="en-US" sz="2800" dirty="0">
                <a:latin typeface="+mj-lt"/>
                <a:cs typeface="Times New Roman" pitchFamily="18" charset="0"/>
              </a:rPr>
              <a:t> “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Quả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bóng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lấy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ra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là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quả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bóng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màu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đỏ</a:t>
            </a:r>
            <a:r>
              <a:rPr lang="en-US" sz="2800" dirty="0">
                <a:latin typeface="+mj-lt"/>
                <a:cs typeface="Times New Roman" pitchFamily="18" charset="0"/>
              </a:rPr>
              <a:t>”.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14032" y="885698"/>
            <a:ext cx="3735238" cy="17453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458289"/>
              </p:ext>
            </p:extLst>
          </p:nvPr>
        </p:nvGraphicFramePr>
        <p:xfrm>
          <a:off x="1390072" y="532014"/>
          <a:ext cx="221539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520" imgH="164880" progId="Equation.DSMT4">
                  <p:embed/>
                </p:oleObj>
              </mc:Choice>
              <mc:Fallback>
                <p:oleObj name="Equation" r:id="rId3" imgW="1015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0072" y="532014"/>
                        <a:ext cx="221539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0349" r="20345" b="-4"/>
          <a:stretch/>
        </p:blipFill>
        <p:spPr>
          <a:xfrm>
            <a:off x="9708113" y="4421413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441" y="4570472"/>
            <a:ext cx="1561730" cy="15617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6428" y="3295824"/>
            <a:ext cx="2025572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3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student | Free SV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411" y="3409823"/>
            <a:ext cx="2481021" cy="22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le Teacher Clipart Transparent Background - Novocom.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4" y="3409823"/>
            <a:ext cx="3523934" cy="28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842447" y="1719982"/>
            <a:ext cx="8256896" cy="1689841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bg1"/>
                </a:solidFill>
              </a:rPr>
              <a:t>Ôn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tập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về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Xác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suất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err="1">
                <a:solidFill>
                  <a:schemeClr val="bg1"/>
                </a:solidFill>
              </a:rPr>
              <a:t>thống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kê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69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3576" y="921335"/>
            <a:ext cx="10343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a/ </a:t>
            </a:r>
            <a:r>
              <a:rPr lang="en-US" sz="2800" dirty="0" err="1">
                <a:latin typeface="+mj-lt"/>
                <a:cs typeface="Times New Roman" pitchFamily="18" charset="0"/>
              </a:rPr>
              <a:t>Xác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suất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thực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nghiệm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biến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cố</a:t>
            </a:r>
            <a:r>
              <a:rPr lang="en-US" sz="2800" dirty="0">
                <a:latin typeface="+mj-lt"/>
                <a:cs typeface="Times New Roman" pitchFamily="18" charset="0"/>
              </a:rPr>
              <a:t> “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Quả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bóng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lấy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ra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là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quả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bóng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màu</a:t>
            </a:r>
            <a:r>
              <a:rPr lang="en-US" sz="2800" i="1" dirty="0"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latin typeface="+mj-lt"/>
                <a:cs typeface="Times New Roman" pitchFamily="18" charset="0"/>
              </a:rPr>
              <a:t>vàng</a:t>
            </a:r>
            <a:r>
              <a:rPr lang="en-US" sz="2800" dirty="0">
                <a:latin typeface="+mj-lt"/>
                <a:cs typeface="Times New Roman" pitchFamily="18" charset="0"/>
              </a:rPr>
              <a:t>” </a:t>
            </a:r>
            <a:r>
              <a:rPr lang="en-US" sz="2800" dirty="0" err="1">
                <a:latin typeface="+mj-lt"/>
                <a:cs typeface="Times New Roman" pitchFamily="18" charset="0"/>
              </a:rPr>
              <a:t>là</a:t>
            </a:r>
            <a:r>
              <a:rPr lang="en-US" sz="2800" dirty="0">
                <a:latin typeface="+mj-lt"/>
                <a:cs typeface="Times New Roman" pitchFamily="18" charset="0"/>
              </a:rPr>
              <a:t>: 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endParaRPr lang="en-US" sz="28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569298"/>
              </p:ext>
            </p:extLst>
          </p:nvPr>
        </p:nvGraphicFramePr>
        <p:xfrm>
          <a:off x="4701322" y="1266825"/>
          <a:ext cx="138588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393480" progId="Equation.DSMT4">
                  <p:embed/>
                </p:oleObj>
              </mc:Choice>
              <mc:Fallback>
                <p:oleObj name="Equation" r:id="rId2" imgW="545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01322" y="1266825"/>
                        <a:ext cx="1385887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893495"/>
              </p:ext>
            </p:extLst>
          </p:nvPr>
        </p:nvGraphicFramePr>
        <p:xfrm>
          <a:off x="4314657" y="3019425"/>
          <a:ext cx="8636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800" imgH="393480" progId="Equation.DSMT4">
                  <p:embed/>
                </p:oleObj>
              </mc:Choice>
              <mc:Fallback>
                <p:oleObj name="Equation" r:id="rId4" imgW="469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4657" y="3019425"/>
                        <a:ext cx="863600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649098"/>
              </p:ext>
            </p:extLst>
          </p:nvPr>
        </p:nvGraphicFramePr>
        <p:xfrm>
          <a:off x="4314657" y="4750221"/>
          <a:ext cx="14319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393480" progId="Equation.DSMT4">
                  <p:embed/>
                </p:oleObj>
              </mc:Choice>
              <mc:Fallback>
                <p:oleObj name="Equation" r:id="rId6" imgW="545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14657" y="4750221"/>
                        <a:ext cx="143192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8300" y="2646618"/>
            <a:ext cx="10498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b/ </a:t>
            </a:r>
            <a:r>
              <a:rPr lang="en-US" sz="2800" dirty="0" err="1">
                <a:cs typeface="Times New Roman" pitchFamily="18" charset="0"/>
              </a:rPr>
              <a:t>Xác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suất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thực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nghiệm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của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biến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cố</a:t>
            </a:r>
            <a:r>
              <a:rPr lang="en-US" sz="2800" dirty="0">
                <a:cs typeface="Times New Roman" pitchFamily="18" charset="0"/>
              </a:rPr>
              <a:t> “</a:t>
            </a:r>
            <a:r>
              <a:rPr lang="en-US" sz="2800" i="1" dirty="0" err="1">
                <a:cs typeface="Times New Roman" pitchFamily="18" charset="0"/>
              </a:rPr>
              <a:t>Quả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bóng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lấy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ra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là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quả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bóng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màu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hồng</a:t>
            </a:r>
            <a:r>
              <a:rPr lang="en-US" sz="2800" dirty="0">
                <a:cs typeface="Times New Roman" pitchFamily="18" charset="0"/>
              </a:rPr>
              <a:t>” </a:t>
            </a:r>
            <a:r>
              <a:rPr lang="en-US" sz="2800" dirty="0" err="1">
                <a:cs typeface="Times New Roman" pitchFamily="18" charset="0"/>
              </a:rPr>
              <a:t>là</a:t>
            </a:r>
            <a:r>
              <a:rPr lang="en-US" sz="2800" dirty="0">
                <a:cs typeface="Times New Roman" pitchFamily="18" charset="0"/>
              </a:rPr>
              <a:t>: 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8300" y="3925888"/>
            <a:ext cx="10256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c</a:t>
            </a:r>
            <a:r>
              <a:rPr lang="en-US" sz="2800">
                <a:cs typeface="Times New Roman" pitchFamily="18" charset="0"/>
              </a:rPr>
              <a:t>/  Số lần quả bóng </a:t>
            </a:r>
            <a:r>
              <a:rPr lang="en-US" sz="2800" i="1">
                <a:cs typeface="Times New Roman" pitchFamily="18" charset="0"/>
              </a:rPr>
              <a:t>đỏ</a:t>
            </a:r>
            <a:r>
              <a:rPr lang="en-US" sz="2800">
                <a:cs typeface="Times New Roman" pitchFamily="18" charset="0"/>
              </a:rPr>
              <a:t> xuất hiện là: 50 – 8 -10 = 22 </a:t>
            </a:r>
          </a:p>
          <a:p>
            <a:r>
              <a:rPr lang="en-US" sz="2800">
                <a:cs typeface="Times New Roman" pitchFamily="18" charset="0"/>
              </a:rPr>
              <a:t>Xác </a:t>
            </a:r>
            <a:r>
              <a:rPr lang="en-US" sz="2800" dirty="0" err="1">
                <a:cs typeface="Times New Roman" pitchFamily="18" charset="0"/>
              </a:rPr>
              <a:t>suất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thực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nghiệm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của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biến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cố</a:t>
            </a:r>
            <a:r>
              <a:rPr lang="en-US" sz="2800" dirty="0">
                <a:cs typeface="Times New Roman" pitchFamily="18" charset="0"/>
              </a:rPr>
              <a:t> “</a:t>
            </a:r>
            <a:r>
              <a:rPr lang="en-US" sz="2800" i="1" dirty="0" err="1">
                <a:cs typeface="Times New Roman" pitchFamily="18" charset="0"/>
              </a:rPr>
              <a:t>Quả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bóng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lấy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ra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là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quả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bóng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màu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đỏ</a:t>
            </a:r>
            <a:r>
              <a:rPr lang="en-US" sz="2800" dirty="0" err="1">
                <a:cs typeface="Times New Roman" pitchFamily="18" charset="0"/>
              </a:rPr>
              <a:t>”là</a:t>
            </a:r>
            <a:r>
              <a:rPr lang="en-US" sz="2800" dirty="0">
                <a:cs typeface="Times New Roman" pitchFamily="18" charset="0"/>
              </a:rPr>
              <a:t>: 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5416" y="436522"/>
            <a:ext cx="29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+mj-lt"/>
                <a:cs typeface="Times New Roman" pitchFamily="18" charset="0"/>
              </a:rPr>
              <a:t>Giải</a:t>
            </a:r>
            <a:endParaRPr lang="vi-VN" sz="28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7" y="69011"/>
            <a:ext cx="11982090" cy="659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046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7752" y="1346565"/>
            <a:ext cx="97219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i="1" u="dbl" dirty="0"/>
              <a:t>BTVN 1:</a:t>
            </a:r>
            <a:r>
              <a:rPr lang="en-US" sz="2800" dirty="0">
                <a:cs typeface="Times New Roman" pitchFamily="18" charset="0"/>
              </a:rPr>
              <a:t>. </a:t>
            </a:r>
            <a:r>
              <a:rPr lang="en-US" sz="2800" dirty="0" err="1">
                <a:cs typeface="Times New Roman" pitchFamily="18" charset="0"/>
              </a:rPr>
              <a:t>Một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hộp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đựng</a:t>
            </a:r>
            <a:r>
              <a:rPr lang="en-US" sz="2800" dirty="0">
                <a:cs typeface="Times New Roman" pitchFamily="18" charset="0"/>
              </a:rPr>
              <a:t> 30 </a:t>
            </a:r>
            <a:r>
              <a:rPr lang="en-US" sz="2800" dirty="0" err="1">
                <a:cs typeface="Times New Roman" pitchFamily="18" charset="0"/>
              </a:rPr>
              <a:t>quả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bóng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cùng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kích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thước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khối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lượng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với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màu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xanh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đỏ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trắng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trong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đó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số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bóng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đỏ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gấp</a:t>
            </a:r>
            <a:r>
              <a:rPr lang="en-US" sz="2800" dirty="0">
                <a:cs typeface="Times New Roman" pitchFamily="18" charset="0"/>
              </a:rPr>
              <a:t> 2 </a:t>
            </a:r>
            <a:r>
              <a:rPr lang="en-US" sz="2800" dirty="0" err="1">
                <a:cs typeface="Times New Roman" pitchFamily="18" charset="0"/>
              </a:rPr>
              <a:t>lần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số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bóng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xanh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số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bóng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trắng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gấp</a:t>
            </a:r>
            <a:r>
              <a:rPr lang="en-US" sz="2800" dirty="0">
                <a:cs typeface="Times New Roman" pitchFamily="18" charset="0"/>
              </a:rPr>
              <a:t> 3 </a:t>
            </a:r>
            <a:r>
              <a:rPr lang="en-US" sz="2800" dirty="0" err="1">
                <a:cs typeface="Times New Roman" pitchFamily="18" charset="0"/>
              </a:rPr>
              <a:t>lần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số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bóng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xanh</a:t>
            </a:r>
            <a:r>
              <a:rPr lang="en-US" sz="2800" dirty="0">
                <a:cs typeface="Times New Roman" pitchFamily="18" charset="0"/>
              </a:rPr>
              <a:t>. An </a:t>
            </a:r>
            <a:r>
              <a:rPr lang="en-US" sz="2800" dirty="0" err="1">
                <a:cs typeface="Times New Roman" pitchFamily="18" charset="0"/>
              </a:rPr>
              <a:t>lấy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ngẫu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nhiên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một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quả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bóng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từ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trong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hộp</a:t>
            </a:r>
            <a:r>
              <a:rPr lang="en-US" sz="2800" dirty="0">
                <a:cs typeface="Times New Roman" pitchFamily="18" charset="0"/>
              </a:rPr>
              <a:t>. </a:t>
            </a:r>
            <a:r>
              <a:rPr lang="en-US" sz="2800" dirty="0" err="1">
                <a:cs typeface="Times New Roman" pitchFamily="18" charset="0"/>
              </a:rPr>
              <a:t>Tính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xác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suất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để</a:t>
            </a:r>
            <a:r>
              <a:rPr lang="en-US" sz="2800" dirty="0">
                <a:cs typeface="Times New Roman" pitchFamily="18" charset="0"/>
              </a:rPr>
              <a:t> An </a:t>
            </a:r>
            <a:r>
              <a:rPr lang="en-US" sz="2800" dirty="0" err="1">
                <a:cs typeface="Times New Roman" pitchFamily="18" charset="0"/>
              </a:rPr>
              <a:t>lấy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được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quả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bóng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màu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trắng</a:t>
            </a:r>
            <a:r>
              <a:rPr lang="en-US" sz="2800" dirty="0">
                <a:cs typeface="Times New Roman" pitchFamily="18" charset="0"/>
              </a:rPr>
              <a:t>.</a:t>
            </a:r>
            <a:r>
              <a:rPr lang="en-US" altLang="zh-CN" sz="2800" b="1" dirty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257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97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806" y="292194"/>
            <a:ext cx="10368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dbl" dirty="0"/>
              <a:t>BTVN 2: 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cột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ngành</a:t>
            </a:r>
            <a:r>
              <a:rPr lang="en-US" sz="2400" dirty="0"/>
              <a:t> </a:t>
            </a:r>
            <a:r>
              <a:rPr lang="en-US" sz="2400" dirty="0" err="1"/>
              <a:t>khai</a:t>
            </a:r>
            <a:r>
              <a:rPr lang="en-US" sz="2400" dirty="0"/>
              <a:t> </a:t>
            </a:r>
            <a:r>
              <a:rPr lang="en-US" sz="2400" dirty="0" err="1"/>
              <a:t>khoáng</a:t>
            </a:r>
            <a:r>
              <a:rPr lang="en-US" sz="2400" dirty="0"/>
              <a:t> qua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2018; 2019; 2020; 2021.</a:t>
            </a:r>
          </a:p>
          <a:p>
            <a:r>
              <a:rPr lang="en-US" sz="2400" dirty="0"/>
              <a:t>a/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ngành</a:t>
            </a:r>
            <a:r>
              <a:rPr lang="en-US" sz="2400" dirty="0"/>
              <a:t> </a:t>
            </a:r>
            <a:r>
              <a:rPr lang="en-US" sz="2400" dirty="0" err="1"/>
              <a:t>khai</a:t>
            </a:r>
            <a:r>
              <a:rPr lang="en-US" sz="2400" dirty="0"/>
              <a:t> </a:t>
            </a:r>
            <a:r>
              <a:rPr lang="en-US" sz="2400" dirty="0" err="1"/>
              <a:t>khoáng</a:t>
            </a:r>
            <a:r>
              <a:rPr lang="en-US" sz="2400" dirty="0"/>
              <a:t> qua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i="1" dirty="0"/>
              <a:t>(</a:t>
            </a:r>
            <a:r>
              <a:rPr lang="en-US" sz="2400" i="1" dirty="0" err="1"/>
              <a:t>đơn</a:t>
            </a:r>
            <a:r>
              <a:rPr lang="en-US" sz="2400" i="1" dirty="0"/>
              <a:t> </a:t>
            </a:r>
            <a:r>
              <a:rPr lang="en-US" sz="2400" i="1" dirty="0" err="1"/>
              <a:t>vị</a:t>
            </a:r>
            <a:r>
              <a:rPr lang="en-US" sz="2400" i="1" dirty="0"/>
              <a:t>: </a:t>
            </a:r>
            <a:r>
              <a:rPr lang="en-US" sz="2400" i="1" dirty="0" err="1"/>
              <a:t>triệu</a:t>
            </a:r>
            <a:r>
              <a:rPr lang="en-US" sz="2400" i="1" dirty="0"/>
              <a:t> </a:t>
            </a:r>
            <a:r>
              <a:rPr lang="en-US" sz="2400" i="1" dirty="0" err="1"/>
              <a:t>đô</a:t>
            </a:r>
            <a:r>
              <a:rPr lang="en-US" sz="2400" i="1" dirty="0"/>
              <a:t> la </a:t>
            </a:r>
            <a:r>
              <a:rPr lang="en-US" sz="2400" i="1" dirty="0" err="1"/>
              <a:t>Mỹ</a:t>
            </a:r>
            <a:r>
              <a:rPr lang="en-US" sz="2400" i="1" dirty="0"/>
              <a:t>)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693396"/>
              </p:ext>
            </p:extLst>
          </p:nvPr>
        </p:nvGraphicFramePr>
        <p:xfrm>
          <a:off x="707369" y="1856226"/>
          <a:ext cx="4710024" cy="2327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8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Năm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2018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2019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2020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2021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3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Trị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giá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xuất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khẩu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( </a:t>
                      </a:r>
                      <a:r>
                        <a:rPr lang="en-US" sz="1400" dirty="0" err="1">
                          <a:effectLst/>
                        </a:rPr>
                        <a:t>triệu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đô</a:t>
                      </a:r>
                      <a:r>
                        <a:rPr lang="en-US" sz="1400" dirty="0">
                          <a:effectLst/>
                        </a:rPr>
                        <a:t> la </a:t>
                      </a:r>
                      <a:r>
                        <a:rPr lang="en-US" sz="1400" dirty="0" err="1">
                          <a:effectLst/>
                        </a:rPr>
                        <a:t>Mỹ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?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?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?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?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10275" y="10479088"/>
            <a:ext cx="293688" cy="304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SimSun"/>
                <a:cs typeface="Times New Roman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6513513" y="10488613"/>
            <a:ext cx="293687" cy="304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SimSun"/>
                <a:cs typeface="Times New Roman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7007225" y="10491788"/>
            <a:ext cx="292100" cy="304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SimSun"/>
                <a:cs typeface="Times New Roman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13638" y="10491788"/>
            <a:ext cx="293687" cy="304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SimSun"/>
                <a:cs typeface="Times New Roman"/>
              </a:rPr>
              <a:t>?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4970" r="42393" b="4315"/>
          <a:stretch>
            <a:fillRect/>
          </a:stretch>
        </p:blipFill>
        <p:spPr bwMode="auto">
          <a:xfrm>
            <a:off x="5900469" y="1965371"/>
            <a:ext cx="5072331" cy="263250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1736" y="4672030"/>
            <a:ext cx="11919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b/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nghành</a:t>
            </a:r>
            <a:r>
              <a:rPr lang="en-US" sz="2400" dirty="0"/>
              <a:t> </a:t>
            </a:r>
            <a:r>
              <a:rPr lang="en-US" sz="2400" dirty="0" err="1"/>
              <a:t>khai</a:t>
            </a:r>
            <a:r>
              <a:rPr lang="en-US" sz="2400" dirty="0"/>
              <a:t> </a:t>
            </a:r>
            <a:r>
              <a:rPr lang="en-US" sz="2400" dirty="0" err="1"/>
              <a:t>khoáng</a:t>
            </a:r>
            <a:r>
              <a:rPr lang="en-US" sz="2400" dirty="0"/>
              <a:t> qua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2018, 2019, 2020, 2021.</a:t>
            </a:r>
          </a:p>
          <a:p>
            <a:r>
              <a:rPr lang="en-US" sz="2400" dirty="0"/>
              <a:t>c/ </a:t>
            </a:r>
            <a:r>
              <a:rPr lang="en-US" sz="2400" dirty="0" err="1"/>
              <a:t>Căn</a:t>
            </a:r>
            <a:r>
              <a:rPr lang="en-US" sz="2400" dirty="0"/>
              <a:t> </a:t>
            </a:r>
            <a:r>
              <a:rPr lang="en-US" sz="2400" dirty="0" err="1"/>
              <a:t>cứ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:</a:t>
            </a:r>
            <a:r>
              <a:rPr lang="en-US" sz="2400" i="1" dirty="0"/>
              <a:t> “</a:t>
            </a:r>
            <a:r>
              <a:rPr lang="en-US" sz="2400" i="1" dirty="0" err="1"/>
              <a:t>Năm</a:t>
            </a:r>
            <a:r>
              <a:rPr lang="en-US" sz="2400" i="1" dirty="0"/>
              <a:t> 2021 </a:t>
            </a:r>
            <a:r>
              <a:rPr lang="en-US" sz="2400" i="1" dirty="0" err="1"/>
              <a:t>trị</a:t>
            </a:r>
            <a:r>
              <a:rPr lang="en-US" sz="2400" i="1" dirty="0"/>
              <a:t> </a:t>
            </a:r>
            <a:r>
              <a:rPr lang="en-US" sz="2400" i="1" dirty="0" err="1"/>
              <a:t>giá</a:t>
            </a:r>
            <a:r>
              <a:rPr lang="en-US" sz="2400" i="1" dirty="0"/>
              <a:t> </a:t>
            </a:r>
            <a:r>
              <a:rPr lang="en-US" sz="2400" i="1" dirty="0" err="1"/>
              <a:t>xuất</a:t>
            </a:r>
            <a:r>
              <a:rPr lang="en-US" sz="2400" i="1" dirty="0"/>
              <a:t> </a:t>
            </a:r>
            <a:r>
              <a:rPr lang="en-US" sz="2400" i="1" dirty="0" err="1"/>
              <a:t>khẩu</a:t>
            </a:r>
            <a:r>
              <a:rPr lang="en-US" sz="2400" i="1" dirty="0"/>
              <a:t> </a:t>
            </a:r>
            <a:r>
              <a:rPr lang="en-US" sz="2400" i="1" dirty="0" err="1"/>
              <a:t>hàng</a:t>
            </a:r>
            <a:r>
              <a:rPr lang="en-US" sz="2400" i="1" dirty="0"/>
              <a:t> </a:t>
            </a:r>
            <a:r>
              <a:rPr lang="en-US" sz="2400" i="1" dirty="0" err="1"/>
              <a:t>hóa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ngành</a:t>
            </a:r>
            <a:r>
              <a:rPr lang="en-US" sz="2400" i="1" dirty="0"/>
              <a:t> </a:t>
            </a:r>
            <a:r>
              <a:rPr lang="en-US" sz="2400" i="1" dirty="0" err="1"/>
              <a:t>khai</a:t>
            </a:r>
            <a:r>
              <a:rPr lang="en-US" sz="2400" i="1" dirty="0"/>
              <a:t> </a:t>
            </a:r>
            <a:r>
              <a:rPr lang="en-US" sz="2400" i="1" dirty="0" err="1"/>
              <a:t>khoáng</a:t>
            </a:r>
            <a:r>
              <a:rPr lang="en-US" sz="2400" i="1" dirty="0"/>
              <a:t> </a:t>
            </a:r>
            <a:r>
              <a:rPr lang="en-US" sz="2400" i="1" dirty="0" err="1"/>
              <a:t>tăng</a:t>
            </a:r>
            <a:r>
              <a:rPr lang="en-US" sz="2400" i="1" dirty="0"/>
              <a:t> </a:t>
            </a:r>
            <a:r>
              <a:rPr lang="en-US" sz="2400" i="1" dirty="0" err="1"/>
              <a:t>bao</a:t>
            </a:r>
            <a:r>
              <a:rPr lang="en-US" sz="2400" i="1" dirty="0"/>
              <a:t> </a:t>
            </a:r>
            <a:r>
              <a:rPr lang="en-US" sz="2400" i="1" dirty="0" err="1"/>
              <a:t>nhiêu</a:t>
            </a:r>
            <a:r>
              <a:rPr lang="en-US" sz="2400" i="1" dirty="0"/>
              <a:t>  </a:t>
            </a:r>
            <a:r>
              <a:rPr lang="en-US" sz="2400" i="1" dirty="0" err="1"/>
              <a:t>triệu</a:t>
            </a:r>
            <a:r>
              <a:rPr lang="en-US" sz="2400" i="1" dirty="0"/>
              <a:t> </a:t>
            </a:r>
            <a:r>
              <a:rPr lang="en-US" sz="2400" i="1" dirty="0" err="1"/>
              <a:t>đô</a:t>
            </a:r>
            <a:r>
              <a:rPr lang="en-US" sz="2400" i="1" dirty="0"/>
              <a:t> la </a:t>
            </a:r>
            <a:r>
              <a:rPr lang="en-US" sz="2400" i="1" dirty="0" err="1"/>
              <a:t>Mỹ</a:t>
            </a:r>
            <a:r>
              <a:rPr lang="en-US" sz="2400" i="1" dirty="0"/>
              <a:t>  so </a:t>
            </a:r>
            <a:r>
              <a:rPr lang="en-US" sz="2400" i="1" dirty="0" err="1"/>
              <a:t>với</a:t>
            </a:r>
            <a:r>
              <a:rPr lang="en-US" sz="2400" i="1" dirty="0"/>
              <a:t> </a:t>
            </a:r>
            <a:r>
              <a:rPr lang="en-US" sz="2400" i="1" dirty="0" err="1"/>
              <a:t>năm</a:t>
            </a:r>
            <a:r>
              <a:rPr lang="en-US" sz="2400" i="1" dirty="0"/>
              <a:t> 2020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1351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808815" y="1934463"/>
            <a:ext cx="1094389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nl-NL" sz="2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Xem lại các bài tập đã làm</a:t>
            </a:r>
          </a:p>
          <a:p>
            <a:r>
              <a:rPr lang="nl-NL" sz="2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-    Học bài theo SGK và vở ghi.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nl-NL" sz="2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Bài tập về nhà 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S</a:t>
            </a:r>
            <a:r>
              <a:rPr lang="vi-VN" sz="2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gk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nl-NL" sz="2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Bài 29, 30, 31, 32 (Trang 31, 32 SBT)</a:t>
            </a:r>
          </a:p>
          <a:p>
            <a:pPr marL="457200" indent="-457200">
              <a:buFontTx/>
              <a:buChar char="-"/>
            </a:pPr>
            <a:r>
              <a:rPr lang="nl-NL" sz="2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Làm thêm các bài tập trong link sau: (gửi link cho HS trên zalo)</a:t>
            </a:r>
          </a:p>
        </p:txBody>
      </p:sp>
      <p:pic>
        <p:nvPicPr>
          <p:cNvPr id="5" name="Picture 6" descr="Male Teacher Clipart Transparent Background - Novocom.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994" y="1284324"/>
            <a:ext cx="2019982" cy="162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90892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98D5A0-823B-44AB-BFEB-8B2F88C64D3A}"/>
              </a:ext>
            </a:extLst>
          </p:cNvPr>
          <p:cNvSpPr txBox="1"/>
          <p:nvPr/>
        </p:nvSpPr>
        <p:spPr>
          <a:xfrm>
            <a:off x="293820" y="1489607"/>
            <a:ext cx="11119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5 - 6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thưởng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06DF50E-121B-47AA-AADC-2E93C2B7CD49}"/>
              </a:ext>
            </a:extLst>
          </p:cNvPr>
          <p:cNvSpPr txBox="1"/>
          <p:nvPr/>
        </p:nvSpPr>
        <p:spPr>
          <a:xfrm>
            <a:off x="4030373" y="627758"/>
            <a:ext cx="542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GAME: LẬT MẢNH GHÉP</a:t>
            </a:r>
          </a:p>
        </p:txBody>
      </p:sp>
      <p:pic>
        <p:nvPicPr>
          <p:cNvPr id="6" name="Picture 2" descr="Cartoon student | Free SV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829" y="659501"/>
            <a:ext cx="1560080" cy="14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4160951" y="95557"/>
            <a:ext cx="4150375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0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5A2B6E-B416-43B3-A468-F2E9318D3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910" y="1735782"/>
            <a:ext cx="5421467" cy="4070349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DEC59-F631-4FB3-BA0B-686AAAE49D75}"/>
              </a:ext>
            </a:extLst>
          </p:cNvPr>
          <p:cNvSpPr txBox="1"/>
          <p:nvPr/>
        </p:nvSpPr>
        <p:spPr>
          <a:xfrm rot="2470290">
            <a:off x="6426295" y="3583466"/>
            <a:ext cx="3757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400" b="1" kern="0">
                <a:solidFill>
                  <a:srgbClr val="FAED3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Điểm 10</a:t>
            </a:r>
            <a:endParaRPr lang="en-US" sz="5400" b="1" kern="0" dirty="0">
              <a:solidFill>
                <a:srgbClr val="FAED3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90626" y="-636009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FF8872-314B-4A83-94AD-98C558E1DCD6}"/>
              </a:ext>
            </a:extLst>
          </p:cNvPr>
          <p:cNvSpPr txBox="1"/>
          <p:nvPr/>
        </p:nvSpPr>
        <p:spPr>
          <a:xfrm>
            <a:off x="4645822" y="268741"/>
            <a:ext cx="542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GAME: LẬT MẢNH GHÉP</a:t>
            </a:r>
          </a:p>
        </p:txBody>
      </p:sp>
      <p:sp>
        <p:nvSpPr>
          <p:cNvPr id="7" name="Arrow: Right 6">
            <a:hlinkClick r:id="rId7" action="ppaction://hlinksldjump"/>
            <a:extLst>
              <a:ext uri="{FF2B5EF4-FFF2-40B4-BE49-F238E27FC236}">
                <a16:creationId xmlns:a16="http://schemas.microsoft.com/office/drawing/2014/main" id="{1CFE5086-42B2-4CCB-AD29-FAB5D7C5EDB0}"/>
              </a:ext>
            </a:extLst>
          </p:cNvPr>
          <p:cNvSpPr/>
          <p:nvPr/>
        </p:nvSpPr>
        <p:spPr>
          <a:xfrm>
            <a:off x="10366244" y="6377098"/>
            <a:ext cx="697055" cy="42229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383536"/>
              </a:solidFill>
              <a:latin typeface="Arial"/>
              <a:sym typeface="Arial"/>
            </a:endParaRPr>
          </a:p>
        </p:txBody>
      </p:sp>
      <p:pic>
        <p:nvPicPr>
          <p:cNvPr id="28" name="mau5">
            <a:hlinkClick r:id="rId8" action="ppaction://hlinksldjump"/>
            <a:extLst>
              <a:ext uri="{FF2B5EF4-FFF2-40B4-BE49-F238E27FC236}">
                <a16:creationId xmlns:a16="http://schemas.microsoft.com/office/drawing/2014/main" id="{0EFDB249-1318-4D9F-B1C9-16BA0CEF3D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27" y="3840577"/>
            <a:ext cx="2633743" cy="2639812"/>
          </a:xfrm>
          <a:prstGeom prst="rect">
            <a:avLst/>
          </a:prstGeom>
        </p:spPr>
      </p:pic>
      <p:pic>
        <p:nvPicPr>
          <p:cNvPr id="29" name="mau6">
            <a:hlinkClick r:id="rId7" action="ppaction://hlinksldjump"/>
            <a:extLst>
              <a:ext uri="{FF2B5EF4-FFF2-40B4-BE49-F238E27FC236}">
                <a16:creationId xmlns:a16="http://schemas.microsoft.com/office/drawing/2014/main" id="{A1A12667-69A8-4186-9B23-0C7E9EB666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952" y="3480124"/>
            <a:ext cx="2651991" cy="2651991"/>
          </a:xfrm>
          <a:prstGeom prst="rect">
            <a:avLst/>
          </a:prstGeom>
        </p:spPr>
      </p:pic>
      <p:pic>
        <p:nvPicPr>
          <p:cNvPr id="30" name="mau4">
            <a:hlinkClick r:id="rId11" action="ppaction://hlinksldjump"/>
            <a:extLst>
              <a:ext uri="{FF2B5EF4-FFF2-40B4-BE49-F238E27FC236}">
                <a16:creationId xmlns:a16="http://schemas.microsoft.com/office/drawing/2014/main" id="{91523213-D36E-4C1F-B9FF-AEB4C45378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87" y="3505511"/>
            <a:ext cx="2651991" cy="2651991"/>
          </a:xfrm>
          <a:prstGeom prst="rect">
            <a:avLst/>
          </a:prstGeom>
        </p:spPr>
      </p:pic>
      <p:pic>
        <p:nvPicPr>
          <p:cNvPr id="31" name="mau3">
            <a:hlinkClick r:id="rId13" action="ppaction://hlinksldjump"/>
            <a:extLst>
              <a:ext uri="{FF2B5EF4-FFF2-40B4-BE49-F238E27FC236}">
                <a16:creationId xmlns:a16="http://schemas.microsoft.com/office/drawing/2014/main" id="{D750F8D8-F8DF-4DAA-90EC-918E4CC126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71" y="1214413"/>
            <a:ext cx="2639812" cy="2639812"/>
          </a:xfrm>
          <a:prstGeom prst="rect">
            <a:avLst/>
          </a:prstGeom>
        </p:spPr>
      </p:pic>
      <p:pic>
        <p:nvPicPr>
          <p:cNvPr id="32" name="mau2">
            <a:hlinkClick r:id="rId15" action="ppaction://hlinksldjump"/>
            <a:extLst>
              <a:ext uri="{FF2B5EF4-FFF2-40B4-BE49-F238E27FC236}">
                <a16:creationId xmlns:a16="http://schemas.microsoft.com/office/drawing/2014/main" id="{97449621-4D11-4FEF-B876-00A4E6865E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559" y="1595168"/>
            <a:ext cx="2633743" cy="2639812"/>
          </a:xfrm>
          <a:prstGeom prst="rect">
            <a:avLst/>
          </a:prstGeom>
        </p:spPr>
      </p:pic>
      <p:pic>
        <p:nvPicPr>
          <p:cNvPr id="33" name="mau1">
            <a:hlinkClick r:id="rId17" action="ppaction://hlinksldjump"/>
            <a:extLst>
              <a:ext uri="{FF2B5EF4-FFF2-40B4-BE49-F238E27FC236}">
                <a16:creationId xmlns:a16="http://schemas.microsoft.com/office/drawing/2014/main" id="{EB145E46-EA5D-4CBC-ADDF-C3F7CF00968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73" y="1269147"/>
            <a:ext cx="2651991" cy="2651991"/>
          </a:xfrm>
          <a:prstGeom prst="rect">
            <a:avLst/>
          </a:prstGeom>
        </p:spPr>
      </p:pic>
      <p:pic>
        <p:nvPicPr>
          <p:cNvPr id="13" name="Picture 6" descr="Male Teacher Clipart Transparent Background - Novocom.top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96" y="2137295"/>
            <a:ext cx="3142713" cy="25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3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162334" y="346558"/>
            <a:ext cx="10324957" cy="1499495"/>
          </a:xfrm>
          <a:prstGeom prst="snip2Diag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Aaria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Aaria"/>
                <a:cs typeface="Arial" panose="020B0604020202020204" pitchFamily="34" charset="0"/>
              </a:rPr>
              <a:t> 1.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tàng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môi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xương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Lưỡng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cư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Bò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Chim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vú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:</a:t>
            </a:r>
          </a:p>
          <a:p>
            <a:r>
              <a:rPr lang="en-US" sz="2400" dirty="0" err="1">
                <a:solidFill>
                  <a:schemeClr val="tx1"/>
                </a:solidFill>
                <a:latin typeface="Aaria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chưa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lý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bảng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dữ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liệu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này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aria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aria"/>
              </a:rPr>
              <a:t>:</a:t>
            </a:r>
          </a:p>
          <a:p>
            <a:endParaRPr lang="en-US" sz="2400" dirty="0">
              <a:latin typeface="Aaria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906870" y="4945564"/>
            <a:ext cx="5013918" cy="734102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aria"/>
                <a:cs typeface="#9Slide03 Arima Madurai Light" panose="00000400000000000000" pitchFamily="2" charset="0"/>
              </a:rPr>
              <a:t>A. </a:t>
            </a: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33" y="5389797"/>
            <a:ext cx="2198910" cy="1468203"/>
          </a:xfrm>
          <a:prstGeom prst="rect">
            <a:avLst/>
          </a:prstGeom>
        </p:spPr>
      </p:pic>
      <p:sp>
        <p:nvSpPr>
          <p:cNvPr id="5" name="Snip Diagonal Corner Rectangle 49">
            <a:extLst>
              <a:ext uri="{FF2B5EF4-FFF2-40B4-BE49-F238E27FC236}">
                <a16:creationId xmlns:a16="http://schemas.microsoft.com/office/drawing/2014/main" id="{C4345AC2-9295-45DD-9723-F30D2AA940F1}"/>
              </a:ext>
            </a:extLst>
          </p:cNvPr>
          <p:cNvSpPr/>
          <p:nvPr/>
        </p:nvSpPr>
        <p:spPr>
          <a:xfrm>
            <a:off x="6324813" y="4859304"/>
            <a:ext cx="5648656" cy="820362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nip Diagonal Corner Rectangle 49">
            <a:extLst>
              <a:ext uri="{FF2B5EF4-FFF2-40B4-BE49-F238E27FC236}">
                <a16:creationId xmlns:a16="http://schemas.microsoft.com/office/drawing/2014/main" id="{E161FDDA-6F92-4AB9-BAA8-52C4C71402A1}"/>
              </a:ext>
            </a:extLst>
          </p:cNvPr>
          <p:cNvSpPr/>
          <p:nvPr/>
        </p:nvSpPr>
        <p:spPr>
          <a:xfrm>
            <a:off x="906871" y="5741555"/>
            <a:ext cx="5157500" cy="743788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nip Diagonal Corner Rectangle 49">
            <a:extLst>
              <a:ext uri="{FF2B5EF4-FFF2-40B4-BE49-F238E27FC236}">
                <a16:creationId xmlns:a16="http://schemas.microsoft.com/office/drawing/2014/main" id="{9E6A006A-4436-4912-BF8B-C23EB9DBC12E}"/>
              </a:ext>
            </a:extLst>
          </p:cNvPr>
          <p:cNvSpPr/>
          <p:nvPr/>
        </p:nvSpPr>
        <p:spPr>
          <a:xfrm>
            <a:off x="6373252" y="5741555"/>
            <a:ext cx="4358017" cy="629964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Đúng">
            <a:extLst>
              <a:ext uri="{FF2B5EF4-FFF2-40B4-BE49-F238E27FC236}">
                <a16:creationId xmlns:a16="http://schemas.microsoft.com/office/drawing/2014/main" id="{5EE890C6-8D12-4520-8D31-A751F24CC6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61" y="3674852"/>
            <a:ext cx="1050075" cy="852983"/>
          </a:xfrm>
          <a:prstGeom prst="rect">
            <a:avLst/>
          </a:prstGeom>
        </p:spPr>
      </p:pic>
      <p:pic>
        <p:nvPicPr>
          <p:cNvPr id="10" name="Đồng hồ đếm ngược 5s Countdown 5s">
            <a:hlinkClick r:id="" action="ppaction://media"/>
            <a:extLst>
              <a:ext uri="{FF2B5EF4-FFF2-40B4-BE49-F238E27FC236}">
                <a16:creationId xmlns:a16="http://schemas.microsoft.com/office/drawing/2014/main" id="{44DDD309-A84A-4CCC-8E30-9C43A1E69B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7035" y="113644"/>
            <a:ext cx="1130060" cy="1076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2271" y="5028143"/>
            <a:ext cx="380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aria"/>
              </a:rPr>
              <a:t>Tổng</a:t>
            </a:r>
            <a:r>
              <a:rPr lang="en-US" sz="2800" dirty="0">
                <a:latin typeface="Aaria"/>
              </a:rPr>
              <a:t> </a:t>
            </a:r>
            <a:r>
              <a:rPr lang="en-US" sz="2800" dirty="0" err="1">
                <a:latin typeface="Aaria"/>
              </a:rPr>
              <a:t>tỉ</a:t>
            </a:r>
            <a:r>
              <a:rPr lang="en-US" sz="2800" dirty="0">
                <a:latin typeface="Aaria"/>
              </a:rPr>
              <a:t> </a:t>
            </a:r>
            <a:r>
              <a:rPr lang="en-US" sz="2800" dirty="0" err="1">
                <a:latin typeface="Aaria"/>
              </a:rPr>
              <a:t>lệ</a:t>
            </a:r>
            <a:r>
              <a:rPr lang="en-US" sz="2800" dirty="0">
                <a:latin typeface="Aaria"/>
              </a:rPr>
              <a:t> </a:t>
            </a:r>
            <a:r>
              <a:rPr lang="en-US" sz="2800" dirty="0" err="1">
                <a:latin typeface="Aaria"/>
              </a:rPr>
              <a:t>mẫu</a:t>
            </a:r>
            <a:r>
              <a:rPr lang="en-US" sz="2800" dirty="0">
                <a:latin typeface="Aaria"/>
              </a:rPr>
              <a:t> </a:t>
            </a:r>
            <a:r>
              <a:rPr lang="en-US" sz="2800" dirty="0" err="1">
                <a:latin typeface="Aaria"/>
              </a:rPr>
              <a:t>vật</a:t>
            </a:r>
            <a:r>
              <a:rPr lang="en-US" sz="2800" dirty="0">
                <a:latin typeface="Aaria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95247" y="5855691"/>
            <a:ext cx="408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aria"/>
              </a:rPr>
              <a:t> A </a:t>
            </a:r>
            <a:r>
              <a:rPr lang="en-US" sz="2800" dirty="0" err="1">
                <a:latin typeface="Aaria"/>
              </a:rPr>
              <a:t>và</a:t>
            </a:r>
            <a:r>
              <a:rPr lang="en-US" sz="2800" dirty="0">
                <a:latin typeface="Aaria"/>
              </a:rPr>
              <a:t> B </a:t>
            </a:r>
            <a:r>
              <a:rPr lang="en-US" sz="2800" dirty="0" err="1">
                <a:latin typeface="Aaria"/>
              </a:rPr>
              <a:t>đều</a:t>
            </a:r>
            <a:r>
              <a:rPr lang="en-US" sz="2800" dirty="0">
                <a:latin typeface="Aaria"/>
              </a:rPr>
              <a:t> </a:t>
            </a:r>
            <a:r>
              <a:rPr lang="en-US" sz="2800" dirty="0" err="1">
                <a:latin typeface="Aaria"/>
              </a:rPr>
              <a:t>đúng</a:t>
            </a:r>
            <a:endParaRPr lang="en-US" sz="2800" dirty="0">
              <a:latin typeface="Aa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65510" y="5716739"/>
            <a:ext cx="377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aria"/>
              </a:rPr>
              <a:t>A </a:t>
            </a:r>
            <a:r>
              <a:rPr lang="en-US" sz="2800" dirty="0" err="1">
                <a:latin typeface="Aaria"/>
              </a:rPr>
              <a:t>và</a:t>
            </a:r>
            <a:r>
              <a:rPr lang="en-US" sz="2800" dirty="0">
                <a:latin typeface="Aaria"/>
              </a:rPr>
              <a:t> B </a:t>
            </a:r>
            <a:r>
              <a:rPr lang="en-US" sz="2800" dirty="0" err="1">
                <a:latin typeface="Aaria"/>
              </a:rPr>
              <a:t>đều</a:t>
            </a:r>
            <a:r>
              <a:rPr lang="en-US" sz="2800" dirty="0">
                <a:latin typeface="Aaria"/>
              </a:rPr>
              <a:t> </a:t>
            </a:r>
            <a:r>
              <a:rPr lang="en-US" sz="2800" dirty="0" err="1">
                <a:latin typeface="Aaria"/>
              </a:rPr>
              <a:t>sai</a:t>
            </a:r>
            <a:endParaRPr lang="en-US" sz="2800" dirty="0">
              <a:latin typeface="Aaria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675941"/>
              </p:ext>
            </p:extLst>
          </p:nvPr>
        </p:nvGraphicFramePr>
        <p:xfrm>
          <a:off x="889618" y="1803125"/>
          <a:ext cx="10482897" cy="3228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8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1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aria"/>
                        </a:rPr>
                        <a:t>Lớp</a:t>
                      </a:r>
                      <a:r>
                        <a:rPr lang="en-US" sz="2400" baseline="0" dirty="0">
                          <a:effectLst/>
                          <a:latin typeface="Aaria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Aaria"/>
                        </a:rPr>
                        <a:t>động</a:t>
                      </a:r>
                      <a:r>
                        <a:rPr lang="en-US" sz="2400" baseline="0" dirty="0">
                          <a:effectLst/>
                          <a:latin typeface="Aaria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Aaria"/>
                        </a:rPr>
                        <a:t>vật</a:t>
                      </a:r>
                      <a:endParaRPr lang="en-US" sz="2400" dirty="0">
                        <a:effectLst/>
                        <a:latin typeface="Aa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aria"/>
                          <a:ea typeface="+mn-ea"/>
                          <a:cs typeface="+mn-cs"/>
                        </a:rPr>
                        <a:t>Tỉ</a:t>
                      </a:r>
                      <a:r>
                        <a:rPr lang="en-US" sz="2400" baseline="0" dirty="0">
                          <a:effectLst/>
                          <a:latin typeface="Aari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Aaria"/>
                          <a:ea typeface="+mn-ea"/>
                          <a:cs typeface="+mn-cs"/>
                        </a:rPr>
                        <a:t>lệ</a:t>
                      </a:r>
                      <a:r>
                        <a:rPr lang="en-US" sz="2400" baseline="0" dirty="0">
                          <a:effectLst/>
                          <a:latin typeface="Aari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Aaria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2400" baseline="0" dirty="0">
                          <a:effectLst/>
                          <a:latin typeface="Aari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Aaria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2400" baseline="0" dirty="0">
                          <a:effectLst/>
                          <a:latin typeface="Aaria"/>
                          <a:ea typeface="+mn-ea"/>
                          <a:cs typeface="+mn-cs"/>
                        </a:rPr>
                        <a:t> (%)</a:t>
                      </a:r>
                      <a:endParaRPr lang="en-US" sz="2400" dirty="0">
                        <a:effectLst/>
                        <a:latin typeface="Aa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3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aria"/>
                          <a:ea typeface="+mn-ea"/>
                          <a:cs typeface="+mn-cs"/>
                        </a:rPr>
                        <a:t>Cá</a:t>
                      </a:r>
                      <a:endParaRPr lang="en-US" sz="2400" dirty="0">
                        <a:effectLst/>
                        <a:latin typeface="Aa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aria"/>
                        </a:rPr>
                        <a:t>15%</a:t>
                      </a:r>
                      <a:endParaRPr lang="en-US" sz="2400" dirty="0">
                        <a:effectLst/>
                        <a:latin typeface="Aa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2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aria"/>
                          <a:ea typeface="+mn-ea"/>
                          <a:cs typeface="+mn-cs"/>
                        </a:rPr>
                        <a:t>Lưỡng</a:t>
                      </a:r>
                      <a:r>
                        <a:rPr lang="en-US" sz="2400" baseline="0" dirty="0">
                          <a:effectLst/>
                          <a:latin typeface="Aari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Aaria"/>
                          <a:ea typeface="+mn-ea"/>
                          <a:cs typeface="+mn-cs"/>
                        </a:rPr>
                        <a:t>cư</a:t>
                      </a:r>
                      <a:endParaRPr lang="en-US" sz="2400" dirty="0">
                        <a:effectLst/>
                        <a:latin typeface="Aa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aria"/>
                          <a:ea typeface="+mn-ea"/>
                          <a:cs typeface="+mn-cs"/>
                        </a:rPr>
                        <a:t>10%</a:t>
                      </a:r>
                      <a:endParaRPr lang="en-US" sz="2400" dirty="0">
                        <a:effectLst/>
                        <a:latin typeface="Aa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0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aria"/>
                        </a:rPr>
                        <a:t>Bò</a:t>
                      </a:r>
                      <a:r>
                        <a:rPr lang="en-US" sz="2400" baseline="0" dirty="0">
                          <a:effectLst/>
                          <a:latin typeface="Aaria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Aaria"/>
                        </a:rPr>
                        <a:t>sát</a:t>
                      </a:r>
                      <a:endParaRPr lang="en-US" sz="2400" dirty="0">
                        <a:effectLst/>
                        <a:latin typeface="Aa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aria"/>
                          <a:ea typeface="+mn-ea"/>
                          <a:cs typeface="+mn-cs"/>
                        </a:rPr>
                        <a:t>20%</a:t>
                      </a:r>
                      <a:endParaRPr lang="en-US" sz="2400" dirty="0">
                        <a:effectLst/>
                        <a:latin typeface="Aa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2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aria"/>
                        </a:rPr>
                        <a:t>Chim</a:t>
                      </a:r>
                      <a:endParaRPr lang="en-US" sz="2400" dirty="0">
                        <a:effectLst/>
                        <a:latin typeface="Aa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aria"/>
                        </a:rPr>
                        <a:t>25%</a:t>
                      </a:r>
                      <a:endParaRPr lang="en-US" sz="2400" dirty="0">
                        <a:effectLst/>
                        <a:latin typeface="Aa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3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aria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400" baseline="0" dirty="0">
                          <a:effectLst/>
                          <a:latin typeface="Aa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Aaria"/>
                          <a:ea typeface="Times New Roman"/>
                          <a:cs typeface="Times New Roman"/>
                        </a:rPr>
                        <a:t>vật</a:t>
                      </a:r>
                      <a:r>
                        <a:rPr lang="en-US" sz="2400" baseline="0" dirty="0">
                          <a:effectLst/>
                          <a:latin typeface="Aa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Aaria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400" baseline="0" dirty="0">
                          <a:effectLst/>
                          <a:latin typeface="Aa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Aaria"/>
                          <a:ea typeface="Times New Roman"/>
                          <a:cs typeface="Times New Roman"/>
                        </a:rPr>
                        <a:t>vú</a:t>
                      </a:r>
                      <a:endParaRPr lang="en-US" sz="2400" dirty="0">
                        <a:effectLst/>
                        <a:latin typeface="Aa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aria"/>
                          <a:ea typeface="Times New Roman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aria"/>
                          <a:ea typeface="Times New Roman"/>
                          <a:cs typeface="Times New Roman"/>
                        </a:rPr>
                        <a:t>Tổng</a:t>
                      </a:r>
                      <a:endParaRPr lang="en-US" sz="2400" dirty="0">
                        <a:effectLst/>
                        <a:latin typeface="Aa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aria"/>
                          <a:ea typeface="Times New Roman"/>
                          <a:cs typeface="Times New Roman"/>
                        </a:rPr>
                        <a:t>101%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749016" y="5031824"/>
            <a:ext cx="569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aria"/>
              </a:rPr>
              <a:t> </a:t>
            </a:r>
            <a:r>
              <a:rPr lang="en-US" sz="2800" dirty="0" err="1">
                <a:latin typeface="Aaria"/>
              </a:rPr>
              <a:t>Dữ</a:t>
            </a:r>
            <a:r>
              <a:rPr lang="en-US" sz="2800" dirty="0">
                <a:latin typeface="Aaria"/>
              </a:rPr>
              <a:t> </a:t>
            </a:r>
            <a:r>
              <a:rPr lang="en-US" sz="2800" dirty="0" err="1">
                <a:latin typeface="Aaria"/>
              </a:rPr>
              <a:t>liệu</a:t>
            </a:r>
            <a:r>
              <a:rPr lang="en-US" sz="2800" dirty="0">
                <a:latin typeface="Aaria"/>
              </a:rPr>
              <a:t> </a:t>
            </a:r>
            <a:r>
              <a:rPr lang="en-US" sz="2800" dirty="0" err="1">
                <a:latin typeface="Aaria"/>
              </a:rPr>
              <a:t>về</a:t>
            </a:r>
            <a:r>
              <a:rPr lang="en-US" sz="2800" dirty="0">
                <a:latin typeface="Aaria"/>
              </a:rPr>
              <a:t> </a:t>
            </a:r>
            <a:r>
              <a:rPr lang="en-US" sz="2800" dirty="0" err="1">
                <a:latin typeface="Aaria"/>
              </a:rPr>
              <a:t>tên</a:t>
            </a:r>
            <a:r>
              <a:rPr lang="en-US" sz="2800" dirty="0">
                <a:latin typeface="Aaria"/>
              </a:rPr>
              <a:t> </a:t>
            </a:r>
            <a:r>
              <a:rPr lang="en-US" sz="2800" dirty="0" err="1">
                <a:latin typeface="Aaria"/>
              </a:rPr>
              <a:t>các</a:t>
            </a:r>
            <a:r>
              <a:rPr lang="en-US" sz="2800" dirty="0">
                <a:latin typeface="Aaria"/>
              </a:rPr>
              <a:t> </a:t>
            </a:r>
            <a:r>
              <a:rPr lang="en-US" sz="2800" dirty="0" err="1">
                <a:latin typeface="Aaria"/>
              </a:rPr>
              <a:t>lớp</a:t>
            </a:r>
            <a:r>
              <a:rPr lang="en-US" sz="2800" dirty="0">
                <a:latin typeface="Aaria"/>
              </a:rPr>
              <a:t> </a:t>
            </a:r>
            <a:r>
              <a:rPr lang="en-US" sz="2800" dirty="0" err="1">
                <a:latin typeface="Aaria"/>
              </a:rPr>
              <a:t>động</a:t>
            </a:r>
            <a:r>
              <a:rPr lang="en-US" sz="2800" dirty="0">
                <a:latin typeface="Aaria"/>
              </a:rPr>
              <a:t> </a:t>
            </a:r>
            <a:r>
              <a:rPr lang="en-US" sz="2800" dirty="0" err="1">
                <a:latin typeface="Aaria"/>
              </a:rPr>
              <a:t>vật</a:t>
            </a:r>
            <a:r>
              <a:rPr lang="en-US" sz="2800" dirty="0">
                <a:latin typeface="Aaria"/>
              </a:rPr>
              <a:t>.</a:t>
            </a:r>
          </a:p>
        </p:txBody>
      </p:sp>
      <p:pic>
        <p:nvPicPr>
          <p:cNvPr id="19" name="Đúng">
            <a:extLst>
              <a:ext uri="{FF2B5EF4-FFF2-40B4-BE49-F238E27FC236}">
                <a16:creationId xmlns:a16="http://schemas.microsoft.com/office/drawing/2014/main" id="{B3FC68CE-9486-43BE-AE90-99CFA0F128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85" y="4859303"/>
            <a:ext cx="848813" cy="59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40" grpId="0" animBg="1"/>
      <p:bldP spid="50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87457" y="365008"/>
            <a:ext cx="10936852" cy="1351650"/>
          </a:xfrm>
          <a:prstGeom prst="snip2DiagRect">
            <a:avLst/>
          </a:prstGeom>
          <a:solidFill>
            <a:srgbClr val="3CDFE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US" sz="2800" b="1" dirty="0" err="1">
                <a:solidFill>
                  <a:schemeClr val="tx1"/>
                </a:solidFill>
                <a:cs typeface="#9Slide03 Arima Madurai Light" panose="00000400000000000000" pitchFamily="2" charset="0"/>
                <a:sym typeface="Arial"/>
              </a:rPr>
              <a:t>Câu</a:t>
            </a:r>
            <a:r>
              <a:rPr lang="en-US" sz="2800" b="1" dirty="0">
                <a:solidFill>
                  <a:schemeClr val="tx1"/>
                </a:solidFill>
                <a:cs typeface="#9Slide03 Arima Madurai Light" panose="00000400000000000000" pitchFamily="2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#9Slide03 Arima Madurai Light" panose="00000400000000000000" pitchFamily="2" charset="0"/>
                <a:sym typeface="Arial"/>
              </a:rPr>
              <a:t>hỏi</a:t>
            </a:r>
            <a:r>
              <a:rPr lang="en-US" sz="2800" b="1" dirty="0">
                <a:solidFill>
                  <a:schemeClr val="tx1"/>
                </a:solidFill>
                <a:cs typeface="#9Slide03 Arima Madurai Light" panose="00000400000000000000" pitchFamily="2" charset="0"/>
                <a:sym typeface="Arial"/>
              </a:rPr>
              <a:t> 2. </a:t>
            </a:r>
          </a:p>
          <a:p>
            <a:pPr algn="ctr" defTabSz="914354">
              <a:defRPr/>
            </a:pP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liệu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sau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dữ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liệu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liệu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định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ctr" defTabSz="914354">
              <a:defRPr/>
            </a:pPr>
            <a:endParaRPr lang="en-US" sz="2800" b="1" dirty="0">
              <a:solidFill>
                <a:schemeClr val="tx1"/>
              </a:solidFill>
              <a:cs typeface="#9Slide03 Arima Madurai Light" panose="00000400000000000000" pitchFamily="2" charset="0"/>
              <a:sym typeface="Arial"/>
            </a:endParaRP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5" y="5388205"/>
            <a:ext cx="2400300" cy="1468203"/>
          </a:xfrm>
          <a:prstGeom prst="rect">
            <a:avLst/>
          </a:prstGeom>
        </p:spPr>
      </p:pic>
      <p:sp>
        <p:nvSpPr>
          <p:cNvPr id="5" name="Snip Diagonal Corner Rectangle 49">
            <a:extLst>
              <a:ext uri="{FF2B5EF4-FFF2-40B4-BE49-F238E27FC236}">
                <a16:creationId xmlns:a16="http://schemas.microsoft.com/office/drawing/2014/main" id="{760E4C87-DB90-4405-8BD9-1A82FDF20442}"/>
              </a:ext>
            </a:extLst>
          </p:cNvPr>
          <p:cNvSpPr/>
          <p:nvPr/>
        </p:nvSpPr>
        <p:spPr>
          <a:xfrm>
            <a:off x="384718" y="2355565"/>
            <a:ext cx="5345686" cy="1468203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b="1" kern="0">
                <a:solidFill>
                  <a:schemeClr val="tx1"/>
                </a:solidFill>
                <a:latin typeface="+mj-lt"/>
                <a:cs typeface="#9Slide03 Arima Madurai Light" panose="00000400000000000000" pitchFamily="2" charset="0"/>
                <a:sym typeface="Arial"/>
              </a:rPr>
              <a:t>A.</a:t>
            </a:r>
            <a:r>
              <a:rPr lang="en-US" sz="3200" b="1" kern="0">
                <a:solidFill>
                  <a:srgbClr val="FFFFFF"/>
                </a:solidFill>
                <a:latin typeface="+mj-lt"/>
                <a:cs typeface="#9Slide03 Arima Madurai Light" panose="00000400000000000000" pitchFamily="2" charset="0"/>
                <a:sym typeface="Arial"/>
              </a:rPr>
              <a:t> </a:t>
            </a:r>
            <a:endParaRPr lang="en-US" sz="3200" b="1" kern="0" dirty="0">
              <a:solidFill>
                <a:srgbClr val="FFFFFF"/>
              </a:solidFill>
              <a:latin typeface="+mj-lt"/>
              <a:cs typeface="#9Slide03 Arima Madurai Light" panose="00000400000000000000" pitchFamily="2" charset="0"/>
              <a:sym typeface="Arial"/>
            </a:endParaRPr>
          </a:p>
        </p:txBody>
      </p:sp>
      <p:sp>
        <p:nvSpPr>
          <p:cNvPr id="6" name="Snip Diagonal Corner Rectangle 49">
            <a:extLst>
              <a:ext uri="{FF2B5EF4-FFF2-40B4-BE49-F238E27FC236}">
                <a16:creationId xmlns:a16="http://schemas.microsoft.com/office/drawing/2014/main" id="{12DD979C-066C-474F-AB4C-349F9A5EE302}"/>
              </a:ext>
            </a:extLst>
          </p:cNvPr>
          <p:cNvSpPr/>
          <p:nvPr/>
        </p:nvSpPr>
        <p:spPr>
          <a:xfrm>
            <a:off x="5917722" y="2381998"/>
            <a:ext cx="5491398" cy="1468203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en-US" sz="3200"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lang="en-US" sz="32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endParaRPr lang="en-US" sz="32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Snip Diagonal Corner Rectangle 49">
            <a:extLst>
              <a:ext uri="{FF2B5EF4-FFF2-40B4-BE49-F238E27FC236}">
                <a16:creationId xmlns:a16="http://schemas.microsoft.com/office/drawing/2014/main" id="{631E81CE-7F97-4B0A-9427-AC0AD3E86849}"/>
              </a:ext>
            </a:extLst>
          </p:cNvPr>
          <p:cNvSpPr/>
          <p:nvPr/>
        </p:nvSpPr>
        <p:spPr>
          <a:xfrm>
            <a:off x="361655" y="4362142"/>
            <a:ext cx="5291115" cy="1468203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chemeClr val="tx1"/>
                </a:solidFill>
                <a:latin typeface="+mj-lt"/>
                <a:cs typeface="#9Slide03 Arima Madurai Light" panose="00000400000000000000" pitchFamily="2" charset="0"/>
                <a:sym typeface="Arial"/>
              </a:rPr>
              <a:t>C</a:t>
            </a:r>
            <a:r>
              <a:rPr lang="en-US" sz="3200" b="1" kern="0">
                <a:solidFill>
                  <a:schemeClr val="tx1"/>
                </a:solidFill>
                <a:latin typeface="+mj-lt"/>
                <a:cs typeface="#9Slide03 Arima Madurai Light" panose="00000400000000000000" pitchFamily="2" charset="0"/>
                <a:sym typeface="Arial"/>
              </a:rPr>
              <a:t>. </a:t>
            </a:r>
            <a:endParaRPr lang="en-US" sz="3200" b="1" kern="0" dirty="0">
              <a:solidFill>
                <a:schemeClr val="tx1"/>
              </a:solidFill>
              <a:latin typeface="+mj-lt"/>
              <a:cs typeface="#9Slide03 Arima Madurai Light" panose="00000400000000000000" pitchFamily="2" charset="0"/>
              <a:sym typeface="Arial"/>
            </a:endParaRPr>
          </a:p>
        </p:txBody>
      </p:sp>
      <p:sp>
        <p:nvSpPr>
          <p:cNvPr id="8" name="Snip Diagonal Corner Rectangle 49">
            <a:extLst>
              <a:ext uri="{FF2B5EF4-FFF2-40B4-BE49-F238E27FC236}">
                <a16:creationId xmlns:a16="http://schemas.microsoft.com/office/drawing/2014/main" id="{908B1537-29C1-4BE4-A1DC-BDDCE82CC1B5}"/>
              </a:ext>
            </a:extLst>
          </p:cNvPr>
          <p:cNvSpPr/>
          <p:nvPr/>
        </p:nvSpPr>
        <p:spPr>
          <a:xfrm>
            <a:off x="5929374" y="4156671"/>
            <a:ext cx="5468093" cy="1965635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2800" b="1" kern="0" dirty="0">
                <a:solidFill>
                  <a:schemeClr val="tx1"/>
                </a:solidFill>
                <a:latin typeface="+mj-lt"/>
                <a:cs typeface="#9Slide03 Arima Madurai Light" panose="00000400000000000000" pitchFamily="2" charset="0"/>
                <a:sym typeface="Arial"/>
              </a:rPr>
              <a:t>D</a:t>
            </a:r>
            <a:r>
              <a:rPr lang="en-US" sz="2800" b="1" kern="0">
                <a:solidFill>
                  <a:schemeClr val="tx1"/>
                </a:solidFill>
                <a:latin typeface="+mj-lt"/>
                <a:cs typeface="#9Slide03 Arima Madurai Light" panose="00000400000000000000" pitchFamily="2" charset="0"/>
                <a:sym typeface="Arial"/>
              </a:rPr>
              <a:t>. </a:t>
            </a:r>
            <a:endParaRPr lang="en-US" sz="2800" b="1" kern="0" dirty="0">
              <a:solidFill>
                <a:schemeClr val="tx1"/>
              </a:solidFill>
              <a:latin typeface="+mj-lt"/>
              <a:cs typeface="#9Slide03 Arima Madurai Light" panose="00000400000000000000" pitchFamily="2" charset="0"/>
              <a:sym typeface="Arial"/>
            </a:endParaRPr>
          </a:p>
        </p:txBody>
      </p:sp>
      <p:pic>
        <p:nvPicPr>
          <p:cNvPr id="9" name="Đúng">
            <a:extLst>
              <a:ext uri="{FF2B5EF4-FFF2-40B4-BE49-F238E27FC236}">
                <a16:creationId xmlns:a16="http://schemas.microsoft.com/office/drawing/2014/main" id="{4D45F6C7-4349-4201-A958-27B1C6F481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72" y="3690415"/>
            <a:ext cx="1318640" cy="1370594"/>
          </a:xfrm>
          <a:prstGeom prst="rect">
            <a:avLst/>
          </a:prstGeom>
        </p:spPr>
      </p:pic>
      <p:pic>
        <p:nvPicPr>
          <p:cNvPr id="2" name="Đồng hồ đếm ngược 5s Countdown 5s">
            <a:hlinkClick r:id="" action="ppaction://media"/>
            <a:extLst>
              <a:ext uri="{FF2B5EF4-FFF2-40B4-BE49-F238E27FC236}">
                <a16:creationId xmlns:a16="http://schemas.microsoft.com/office/drawing/2014/main" id="{58EBACE9-9C4E-49A6-88FB-C27FFA97E3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2056" y="217196"/>
            <a:ext cx="1490802" cy="14119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8148" y="4384026"/>
            <a:ext cx="50559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Danh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dự</a:t>
            </a:r>
            <a:r>
              <a:rPr lang="en-US" sz="2800" dirty="0"/>
              <a:t> Olympic 2021: </a:t>
            </a:r>
          </a:p>
          <a:p>
            <a:r>
              <a:rPr lang="en-US" sz="2800" i="1" dirty="0" err="1"/>
              <a:t>Nguyễn</a:t>
            </a:r>
            <a:r>
              <a:rPr lang="en-US" sz="2800" i="1" dirty="0"/>
              <a:t> </a:t>
            </a:r>
            <a:r>
              <a:rPr lang="en-US" sz="2800" i="1" dirty="0" err="1"/>
              <a:t>Văn</a:t>
            </a:r>
            <a:r>
              <a:rPr lang="en-US" sz="2800" i="1" dirty="0"/>
              <a:t> </a:t>
            </a:r>
            <a:r>
              <a:rPr lang="en-US" sz="2800" i="1" dirty="0" err="1"/>
              <a:t>Hoàng</a:t>
            </a:r>
            <a:r>
              <a:rPr lang="en-US" sz="2800" i="1" dirty="0"/>
              <a:t>,……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932642" y="2612609"/>
            <a:ext cx="5328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huy</a:t>
            </a:r>
            <a:r>
              <a:rPr lang="en-US" sz="2800" dirty="0"/>
              <a:t> </a:t>
            </a:r>
            <a:r>
              <a:rPr lang="en-US" sz="2800" dirty="0" err="1"/>
              <a:t>chương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đạt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8380" y="2641362"/>
            <a:ext cx="4150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nữ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7A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7146" y="4599469"/>
            <a:ext cx="5064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0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483184" y="99122"/>
            <a:ext cx="7677405" cy="4489590"/>
          </a:xfrm>
          <a:prstGeom prst="snip2Diag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4">
              <a:defRPr/>
            </a:pP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defTabSz="914354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3. </a:t>
            </a:r>
            <a:r>
              <a:rPr lang="en-US" sz="3000" err="1">
                <a:solidFill>
                  <a:schemeClr val="tx1"/>
                </a:solidFill>
              </a:rPr>
              <a:t>Bạn</a:t>
            </a:r>
            <a:r>
              <a:rPr lang="en-US" sz="3000">
                <a:solidFill>
                  <a:schemeClr val="tx1"/>
                </a:solidFill>
              </a:rPr>
              <a:t> Châu </a:t>
            </a:r>
            <a:r>
              <a:rPr lang="en-US" sz="3000" dirty="0" err="1">
                <a:solidFill>
                  <a:schemeClr val="tx1"/>
                </a:solidFill>
              </a:rPr>
              <a:t>vẽ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biểu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đồ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hình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quạt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tròn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như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hình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bên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để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biểu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diễn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tỉ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lệ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các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loại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sách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trong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thư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viện</a:t>
            </a:r>
            <a:r>
              <a:rPr lang="en-US" sz="3000" dirty="0">
                <a:solidFill>
                  <a:schemeClr val="tx1"/>
                </a:solidFill>
              </a:rPr>
              <a:t> : </a:t>
            </a:r>
            <a:r>
              <a:rPr lang="en-US" sz="3000" i="1" dirty="0" err="1">
                <a:solidFill>
                  <a:schemeClr val="tx1"/>
                </a:solidFill>
              </a:rPr>
              <a:t>Khoa</a:t>
            </a:r>
            <a:r>
              <a:rPr lang="en-US" sz="3000" i="1" dirty="0">
                <a:solidFill>
                  <a:schemeClr val="tx1"/>
                </a:solidFill>
              </a:rPr>
              <a:t> </a:t>
            </a:r>
            <a:r>
              <a:rPr lang="en-US" sz="3000" i="1" dirty="0" err="1">
                <a:solidFill>
                  <a:schemeClr val="tx1"/>
                </a:solidFill>
              </a:rPr>
              <a:t>học</a:t>
            </a:r>
            <a:r>
              <a:rPr lang="en-US" sz="3000" i="1" dirty="0">
                <a:solidFill>
                  <a:schemeClr val="tx1"/>
                </a:solidFill>
              </a:rPr>
              <a:t> (KH), </a:t>
            </a:r>
            <a:r>
              <a:rPr lang="en-US" sz="3000" i="1" dirty="0" err="1">
                <a:solidFill>
                  <a:schemeClr val="tx1"/>
                </a:solidFill>
              </a:rPr>
              <a:t>Kĩ</a:t>
            </a:r>
            <a:r>
              <a:rPr lang="en-US" sz="3000" i="1" dirty="0">
                <a:solidFill>
                  <a:schemeClr val="tx1"/>
                </a:solidFill>
              </a:rPr>
              <a:t> </a:t>
            </a:r>
            <a:r>
              <a:rPr lang="en-US" sz="3000" i="1" dirty="0" err="1">
                <a:solidFill>
                  <a:schemeClr val="tx1"/>
                </a:solidFill>
              </a:rPr>
              <a:t>thuật</a:t>
            </a:r>
            <a:r>
              <a:rPr lang="en-US" sz="3000" i="1" dirty="0">
                <a:solidFill>
                  <a:schemeClr val="tx1"/>
                </a:solidFill>
              </a:rPr>
              <a:t> </a:t>
            </a:r>
            <a:r>
              <a:rPr lang="en-US" sz="3000" i="1" dirty="0" err="1">
                <a:solidFill>
                  <a:schemeClr val="tx1"/>
                </a:solidFill>
              </a:rPr>
              <a:t>và</a:t>
            </a:r>
            <a:r>
              <a:rPr lang="en-US" sz="3000" i="1" dirty="0">
                <a:solidFill>
                  <a:schemeClr val="tx1"/>
                </a:solidFill>
              </a:rPr>
              <a:t> </a:t>
            </a:r>
            <a:r>
              <a:rPr lang="en-US" sz="3000" i="1" dirty="0" err="1">
                <a:solidFill>
                  <a:schemeClr val="tx1"/>
                </a:solidFill>
              </a:rPr>
              <a:t>công</a:t>
            </a:r>
            <a:r>
              <a:rPr lang="en-US" sz="3000" i="1" dirty="0">
                <a:solidFill>
                  <a:schemeClr val="tx1"/>
                </a:solidFill>
              </a:rPr>
              <a:t> </a:t>
            </a:r>
            <a:r>
              <a:rPr lang="en-US" sz="3000" i="1" dirty="0" err="1">
                <a:solidFill>
                  <a:schemeClr val="tx1"/>
                </a:solidFill>
              </a:rPr>
              <a:t>nghệ</a:t>
            </a:r>
            <a:r>
              <a:rPr lang="en-US" sz="3000" i="1" dirty="0">
                <a:solidFill>
                  <a:schemeClr val="tx1"/>
                </a:solidFill>
              </a:rPr>
              <a:t> (KT &amp; CN), </a:t>
            </a:r>
            <a:r>
              <a:rPr lang="en-US" sz="3000" i="1" dirty="0" err="1">
                <a:solidFill>
                  <a:schemeClr val="tx1"/>
                </a:solidFill>
              </a:rPr>
              <a:t>Văn</a:t>
            </a:r>
            <a:r>
              <a:rPr lang="en-US" sz="3000" i="1" dirty="0">
                <a:solidFill>
                  <a:schemeClr val="tx1"/>
                </a:solidFill>
              </a:rPr>
              <a:t> </a:t>
            </a:r>
            <a:r>
              <a:rPr lang="en-US" sz="3000" i="1" dirty="0" err="1">
                <a:solidFill>
                  <a:schemeClr val="tx1"/>
                </a:solidFill>
              </a:rPr>
              <a:t>học</a:t>
            </a:r>
            <a:r>
              <a:rPr lang="en-US" sz="3000" i="1" dirty="0">
                <a:solidFill>
                  <a:schemeClr val="tx1"/>
                </a:solidFill>
              </a:rPr>
              <a:t> </a:t>
            </a:r>
            <a:r>
              <a:rPr lang="en-US" sz="3000" i="1" dirty="0" err="1">
                <a:solidFill>
                  <a:schemeClr val="tx1"/>
                </a:solidFill>
              </a:rPr>
              <a:t>và</a:t>
            </a:r>
            <a:r>
              <a:rPr lang="en-US" sz="3000" i="1" dirty="0">
                <a:solidFill>
                  <a:schemeClr val="tx1"/>
                </a:solidFill>
              </a:rPr>
              <a:t> </a:t>
            </a:r>
            <a:r>
              <a:rPr lang="en-US" sz="3000" i="1" dirty="0" err="1">
                <a:solidFill>
                  <a:schemeClr val="tx1"/>
                </a:solidFill>
              </a:rPr>
              <a:t>Nghệ</a:t>
            </a:r>
            <a:r>
              <a:rPr lang="en-US" sz="3000" i="1" dirty="0">
                <a:solidFill>
                  <a:schemeClr val="tx1"/>
                </a:solidFill>
              </a:rPr>
              <a:t> </a:t>
            </a:r>
            <a:r>
              <a:rPr lang="en-US" sz="3000" i="1" dirty="0" err="1">
                <a:solidFill>
                  <a:schemeClr val="tx1"/>
                </a:solidFill>
              </a:rPr>
              <a:t>thuật</a:t>
            </a:r>
            <a:r>
              <a:rPr lang="en-US" sz="3000" i="1" dirty="0">
                <a:solidFill>
                  <a:schemeClr val="tx1"/>
                </a:solidFill>
              </a:rPr>
              <a:t> (VH – NT); </a:t>
            </a:r>
            <a:r>
              <a:rPr lang="en-US" sz="3000" i="1" dirty="0" err="1">
                <a:solidFill>
                  <a:schemeClr val="tx1"/>
                </a:solidFill>
              </a:rPr>
              <a:t>Sách</a:t>
            </a:r>
            <a:r>
              <a:rPr lang="en-US" sz="3000" i="1" dirty="0">
                <a:solidFill>
                  <a:schemeClr val="tx1"/>
                </a:solidFill>
              </a:rPr>
              <a:t> </a:t>
            </a:r>
            <a:r>
              <a:rPr lang="en-US" sz="3000" i="1" dirty="0" err="1">
                <a:solidFill>
                  <a:schemeClr val="tx1"/>
                </a:solidFill>
              </a:rPr>
              <a:t>khác</a:t>
            </a:r>
            <a:r>
              <a:rPr lang="en-US" sz="3000" i="1" dirty="0">
                <a:solidFill>
                  <a:schemeClr val="tx1"/>
                </a:solidFill>
              </a:rPr>
              <a:t>.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Những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dữ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liệu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bạn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Châu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nêu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ra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trong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biểu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đồ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hình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quạt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tròn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dữ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liệu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nào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chưa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hợp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lí</a:t>
            </a:r>
            <a:r>
              <a:rPr lang="en-US" sz="3000" dirty="0">
                <a:solidFill>
                  <a:schemeClr val="tx1"/>
                </a:solidFill>
              </a:rPr>
              <a:t> ?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endParaRPr lang="en-US" sz="3000" dirty="0">
              <a:solidFill>
                <a:schemeClr val="tx1"/>
              </a:solidFill>
            </a:endParaRPr>
          </a:p>
          <a:p>
            <a:pPr defTabSz="914354">
              <a:defRPr/>
            </a:pP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5" y="5388205"/>
            <a:ext cx="2400300" cy="1468203"/>
          </a:xfrm>
          <a:prstGeom prst="rect">
            <a:avLst/>
          </a:prstGeom>
        </p:spPr>
      </p:pic>
      <p:sp>
        <p:nvSpPr>
          <p:cNvPr id="5" name="Snip Diagonal Corner Rectangle 49">
            <a:extLst>
              <a:ext uri="{FF2B5EF4-FFF2-40B4-BE49-F238E27FC236}">
                <a16:creationId xmlns:a16="http://schemas.microsoft.com/office/drawing/2014/main" id="{EB6086F2-63BD-4734-8147-D67326F5F077}"/>
              </a:ext>
            </a:extLst>
          </p:cNvPr>
          <p:cNvSpPr/>
          <p:nvPr/>
        </p:nvSpPr>
        <p:spPr>
          <a:xfrm>
            <a:off x="722438" y="4644281"/>
            <a:ext cx="5167535" cy="495690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chemeClr val="tx1"/>
                </a:solidFill>
                <a:cs typeface="#9Slide03 Arima Madurai Light" panose="00000400000000000000" pitchFamily="2" charset="0"/>
                <a:sym typeface="Arial"/>
              </a:rPr>
              <a:t>A. </a:t>
            </a:r>
          </a:p>
        </p:txBody>
      </p:sp>
      <p:sp>
        <p:nvSpPr>
          <p:cNvPr id="6" name="Snip Diagonal Corner Rectangle 49">
            <a:extLst>
              <a:ext uri="{FF2B5EF4-FFF2-40B4-BE49-F238E27FC236}">
                <a16:creationId xmlns:a16="http://schemas.microsoft.com/office/drawing/2014/main" id="{6E7E97AD-7CAC-426D-9573-E3EDB3F6DB45}"/>
              </a:ext>
            </a:extLst>
          </p:cNvPr>
          <p:cNvSpPr/>
          <p:nvPr/>
        </p:nvSpPr>
        <p:spPr>
          <a:xfrm>
            <a:off x="6375515" y="4588712"/>
            <a:ext cx="5167535" cy="578789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en-US" sz="3200"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endParaRPr lang="en-US" sz="32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Snip Diagonal Corner Rectangle 49">
            <a:extLst>
              <a:ext uri="{FF2B5EF4-FFF2-40B4-BE49-F238E27FC236}">
                <a16:creationId xmlns:a16="http://schemas.microsoft.com/office/drawing/2014/main" id="{24617AB9-DB64-4285-A156-5FD8CAC780FB}"/>
              </a:ext>
            </a:extLst>
          </p:cNvPr>
          <p:cNvSpPr/>
          <p:nvPr/>
        </p:nvSpPr>
        <p:spPr>
          <a:xfrm>
            <a:off x="722439" y="5779265"/>
            <a:ext cx="5167535" cy="561132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sz="3200"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endParaRPr lang="en-US" sz="32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Snip Diagonal Corner Rectangle 49">
            <a:extLst>
              <a:ext uri="{FF2B5EF4-FFF2-40B4-BE49-F238E27FC236}">
                <a16:creationId xmlns:a16="http://schemas.microsoft.com/office/drawing/2014/main" id="{D08BCB6F-F050-487A-9516-4E7C70554CEC}"/>
              </a:ext>
            </a:extLst>
          </p:cNvPr>
          <p:cNvSpPr/>
          <p:nvPr/>
        </p:nvSpPr>
        <p:spPr>
          <a:xfrm>
            <a:off x="6375514" y="5747327"/>
            <a:ext cx="5167535" cy="532685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</a:t>
            </a:r>
          </a:p>
        </p:txBody>
      </p:sp>
      <p:pic>
        <p:nvPicPr>
          <p:cNvPr id="9" name="Đúng">
            <a:extLst>
              <a:ext uri="{FF2B5EF4-FFF2-40B4-BE49-F238E27FC236}">
                <a16:creationId xmlns:a16="http://schemas.microsoft.com/office/drawing/2014/main" id="{EE956124-1779-4E10-885B-36539C9E90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913" y="4449319"/>
            <a:ext cx="948906" cy="873496"/>
          </a:xfrm>
          <a:prstGeom prst="rect">
            <a:avLst/>
          </a:prstGeom>
        </p:spPr>
      </p:pic>
      <p:pic>
        <p:nvPicPr>
          <p:cNvPr id="2" name="Đồng hồ đếm ngược 5s Countdown 5s">
            <a:hlinkClick r:id="" action="ppaction://media"/>
            <a:extLst>
              <a:ext uri="{FF2B5EF4-FFF2-40B4-BE49-F238E27FC236}">
                <a16:creationId xmlns:a16="http://schemas.microsoft.com/office/drawing/2014/main" id="{96996F59-46C8-428B-AAF6-8D5C617869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4454" y="99122"/>
            <a:ext cx="1009290" cy="832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0986" y="4671811"/>
            <a:ext cx="343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dirty="0"/>
              <a:t>KH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081738" y="4644281"/>
            <a:ext cx="409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40657" y="5779265"/>
            <a:ext cx="39169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KT - CN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44642" y="5689823"/>
            <a:ext cx="420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VH - NT</a:t>
            </a:r>
          </a:p>
        </p:txBody>
      </p:sp>
      <p:pic>
        <p:nvPicPr>
          <p:cNvPr id="19" name="Picture 18"/>
          <p:cNvPicPr/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313" y="752067"/>
            <a:ext cx="4186687" cy="3034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0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026610" y="1310572"/>
            <a:ext cx="10936852" cy="2227943"/>
          </a:xfrm>
          <a:prstGeom prst="snip2Diag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4. </a:t>
            </a:r>
            <a:r>
              <a:rPr lang="en-US" sz="2800" dirty="0" err="1">
                <a:solidFill>
                  <a:schemeClr val="tx1"/>
                </a:solidFill>
              </a:rPr>
              <a:t>Gieo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một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30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tiếp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Vinh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đếm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2 </a:t>
            </a:r>
            <a:r>
              <a:rPr lang="en-US" sz="2800" dirty="0" err="1">
                <a:solidFill>
                  <a:schemeClr val="tx1"/>
                </a:solidFill>
              </a:rPr>
              <a:t>chấm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4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biến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cố</a:t>
            </a:r>
            <a:r>
              <a:rPr lang="en-US" sz="2800" dirty="0">
                <a:solidFill>
                  <a:schemeClr val="tx1"/>
                </a:solidFill>
              </a:rPr>
              <a:t> “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2 </a:t>
            </a:r>
            <a:r>
              <a:rPr lang="en-US" sz="2800" dirty="0" err="1">
                <a:solidFill>
                  <a:schemeClr val="tx1"/>
                </a:solidFill>
              </a:rPr>
              <a:t>chấm</a:t>
            </a:r>
            <a:r>
              <a:rPr lang="en-US" sz="2800" dirty="0">
                <a:solidFill>
                  <a:schemeClr val="tx1"/>
                </a:solidFill>
              </a:rPr>
              <a:t>”.</a:t>
            </a:r>
          </a:p>
          <a:p>
            <a:pPr algn="ctr" defTabSz="914354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5" y="5388205"/>
            <a:ext cx="2400300" cy="1468203"/>
          </a:xfrm>
          <a:prstGeom prst="rect">
            <a:avLst/>
          </a:prstGeom>
        </p:spPr>
      </p:pic>
      <p:sp>
        <p:nvSpPr>
          <p:cNvPr id="5" name="Snip Diagonal Corner Rectangle 49">
            <a:extLst>
              <a:ext uri="{FF2B5EF4-FFF2-40B4-BE49-F238E27FC236}">
                <a16:creationId xmlns:a16="http://schemas.microsoft.com/office/drawing/2014/main" id="{B4740BBE-4F1D-45F6-A09B-4A1F6B23298D}"/>
              </a:ext>
            </a:extLst>
          </p:cNvPr>
          <p:cNvSpPr/>
          <p:nvPr/>
        </p:nvSpPr>
        <p:spPr>
          <a:xfrm>
            <a:off x="863735" y="3873242"/>
            <a:ext cx="5167535" cy="807130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en-US" sz="3200"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endParaRPr lang="en-US" sz="32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Snip Diagonal Corner Rectangle 49">
            <a:extLst>
              <a:ext uri="{FF2B5EF4-FFF2-40B4-BE49-F238E27FC236}">
                <a16:creationId xmlns:a16="http://schemas.microsoft.com/office/drawing/2014/main" id="{416D6910-815E-4766-B553-667C5C87493F}"/>
              </a:ext>
            </a:extLst>
          </p:cNvPr>
          <p:cNvSpPr/>
          <p:nvPr/>
        </p:nvSpPr>
        <p:spPr>
          <a:xfrm>
            <a:off x="6649283" y="3999904"/>
            <a:ext cx="5167535" cy="789325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b="1" kern="0">
                <a:solidFill>
                  <a:schemeClr val="tx1"/>
                </a:solidFill>
                <a:cs typeface="#9Slide03 Arima Madurai Light" panose="00000400000000000000" pitchFamily="2" charset="0"/>
                <a:sym typeface="Arial"/>
              </a:rPr>
              <a:t> B. </a:t>
            </a:r>
            <a:endParaRPr lang="en-US" sz="3200" b="1" kern="0" dirty="0">
              <a:solidFill>
                <a:schemeClr val="tx1"/>
              </a:solidFill>
              <a:cs typeface="#9Slide03 Arima Madurai Light" panose="00000400000000000000" pitchFamily="2" charset="0"/>
              <a:sym typeface="Arial"/>
            </a:endParaRPr>
          </a:p>
        </p:txBody>
      </p:sp>
      <p:sp>
        <p:nvSpPr>
          <p:cNvPr id="7" name="Snip Diagonal Corner Rectangle 49">
            <a:extLst>
              <a:ext uri="{FF2B5EF4-FFF2-40B4-BE49-F238E27FC236}">
                <a16:creationId xmlns:a16="http://schemas.microsoft.com/office/drawing/2014/main" id="{94C356A0-3C08-49E9-99E7-4DDA35BFD013}"/>
              </a:ext>
            </a:extLst>
          </p:cNvPr>
          <p:cNvSpPr/>
          <p:nvPr/>
        </p:nvSpPr>
        <p:spPr>
          <a:xfrm>
            <a:off x="829231" y="5388205"/>
            <a:ext cx="5167535" cy="734102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sz="3200"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endParaRPr lang="en-US" sz="32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Snip Diagonal Corner Rectangle 49">
            <a:extLst>
              <a:ext uri="{FF2B5EF4-FFF2-40B4-BE49-F238E27FC236}">
                <a16:creationId xmlns:a16="http://schemas.microsoft.com/office/drawing/2014/main" id="{C1D1A820-4D53-44EA-A120-154853597251}"/>
              </a:ext>
            </a:extLst>
          </p:cNvPr>
          <p:cNvSpPr/>
          <p:nvPr/>
        </p:nvSpPr>
        <p:spPr>
          <a:xfrm>
            <a:off x="6495036" y="5388205"/>
            <a:ext cx="5167535" cy="734101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D. </a:t>
            </a:r>
            <a:endParaRPr lang="en-US" sz="32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Đúng">
            <a:extLst>
              <a:ext uri="{FF2B5EF4-FFF2-40B4-BE49-F238E27FC236}">
                <a16:creationId xmlns:a16="http://schemas.microsoft.com/office/drawing/2014/main" id="{B3FC68CE-9486-43BE-AE90-99CFA0F128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99" y="3568406"/>
            <a:ext cx="1071824" cy="1114053"/>
          </a:xfrm>
          <a:prstGeom prst="rect">
            <a:avLst/>
          </a:prstGeom>
        </p:spPr>
      </p:pic>
      <p:pic>
        <p:nvPicPr>
          <p:cNvPr id="2" name="Đồng hồ đếm ngược 5s Countdown 5s">
            <a:hlinkClick r:id="" action="ppaction://media"/>
            <a:extLst>
              <a:ext uri="{FF2B5EF4-FFF2-40B4-BE49-F238E27FC236}">
                <a16:creationId xmlns:a16="http://schemas.microsoft.com/office/drawing/2014/main" id="{BC0CAEC0-B231-437D-B0B4-7D906F1F09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8363" y="42033"/>
            <a:ext cx="1609415" cy="14846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0775" y="3999904"/>
            <a:ext cx="5004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2/15</a:t>
            </a:r>
            <a:endParaRPr lang="vi-VN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0774" y="5493646"/>
            <a:ext cx="5004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15/2</a:t>
            </a:r>
            <a:endParaRPr lang="vi-VN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2062" y="5493645"/>
            <a:ext cx="351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1/30</a:t>
            </a:r>
            <a:endParaRPr lang="vi-VN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1677" y="4096687"/>
            <a:ext cx="357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1/4</a:t>
            </a:r>
            <a:endParaRPr lang="vi-VN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0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743041" y="-78369"/>
            <a:ext cx="10936852" cy="2878228"/>
          </a:xfrm>
          <a:prstGeom prst="snip2Diag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5.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kinh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doanh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vật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liệu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xây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dựng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5 </a:t>
            </a:r>
            <a:r>
              <a:rPr lang="en-US" sz="2800" dirty="0" err="1">
                <a:solidFill>
                  <a:schemeClr val="bg1"/>
                </a:solidFill>
              </a:rPr>
              <a:t>kho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hàng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mỗi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100 </a:t>
            </a:r>
            <a:r>
              <a:rPr lang="en-US" sz="2800" dirty="0" err="1">
                <a:solidFill>
                  <a:schemeClr val="bg1"/>
                </a:solidFill>
              </a:rPr>
              <a:t>tấn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hàng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Kế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toán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đã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lập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đồ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kép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diễn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lượng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vật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liệu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đã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xuất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lượng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vật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liệu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tồn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tuần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kinh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doanh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Kế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toán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đã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ghi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nhầm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liệu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nào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trong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đồ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kép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5" y="5388205"/>
            <a:ext cx="2400300" cy="1468203"/>
          </a:xfrm>
          <a:prstGeom prst="rect">
            <a:avLst/>
          </a:prstGeom>
        </p:spPr>
      </p:pic>
      <p:sp>
        <p:nvSpPr>
          <p:cNvPr id="5" name="Snip Diagonal Corner Rectangle 49">
            <a:extLst>
              <a:ext uri="{FF2B5EF4-FFF2-40B4-BE49-F238E27FC236}">
                <a16:creationId xmlns:a16="http://schemas.microsoft.com/office/drawing/2014/main" id="{9951C3B8-87FA-4443-9A44-2D3D384545EC}"/>
              </a:ext>
            </a:extLst>
          </p:cNvPr>
          <p:cNvSpPr/>
          <p:nvPr/>
        </p:nvSpPr>
        <p:spPr>
          <a:xfrm>
            <a:off x="614076" y="3009845"/>
            <a:ext cx="3074029" cy="811527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28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Kho</a:t>
            </a:r>
            <a:r>
              <a:rPr lang="en-US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 </a:t>
            </a:r>
          </a:p>
        </p:txBody>
      </p:sp>
      <p:sp>
        <p:nvSpPr>
          <p:cNvPr id="6" name="Snip Diagonal Corner Rectangle 49">
            <a:extLst>
              <a:ext uri="{FF2B5EF4-FFF2-40B4-BE49-F238E27FC236}">
                <a16:creationId xmlns:a16="http://schemas.microsoft.com/office/drawing/2014/main" id="{FB4A556A-ACE7-4062-82F9-2F9AEF479F42}"/>
              </a:ext>
            </a:extLst>
          </p:cNvPr>
          <p:cNvSpPr/>
          <p:nvPr/>
        </p:nvSpPr>
        <p:spPr>
          <a:xfrm>
            <a:off x="593038" y="3912690"/>
            <a:ext cx="3068683" cy="812761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28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Kho</a:t>
            </a:r>
            <a:r>
              <a:rPr lang="en-US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 </a:t>
            </a:r>
            <a:r>
              <a:rPr lang="en-US" sz="28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4</a:t>
            </a:r>
          </a:p>
        </p:txBody>
      </p:sp>
      <p:sp>
        <p:nvSpPr>
          <p:cNvPr id="7" name="Snip Diagonal Corner Rectangle 49">
            <a:extLst>
              <a:ext uri="{FF2B5EF4-FFF2-40B4-BE49-F238E27FC236}">
                <a16:creationId xmlns:a16="http://schemas.microsoft.com/office/drawing/2014/main" id="{F6724CD6-F55A-46E2-AB99-229154EB66B9}"/>
              </a:ext>
            </a:extLst>
          </p:cNvPr>
          <p:cNvSpPr/>
          <p:nvPr/>
        </p:nvSpPr>
        <p:spPr>
          <a:xfrm>
            <a:off x="593038" y="4834159"/>
            <a:ext cx="3068683" cy="927774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en-US" sz="28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Kho</a:t>
            </a:r>
            <a:r>
              <a:rPr lang="en-US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2, 4 </a:t>
            </a:r>
            <a:r>
              <a:rPr lang="en-US" sz="28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</a:t>
            </a:r>
          </a:p>
        </p:txBody>
      </p:sp>
      <p:sp>
        <p:nvSpPr>
          <p:cNvPr id="8" name="Snip Diagonal Corner Rectangle 49">
            <a:extLst>
              <a:ext uri="{FF2B5EF4-FFF2-40B4-BE49-F238E27FC236}">
                <a16:creationId xmlns:a16="http://schemas.microsoft.com/office/drawing/2014/main" id="{48A8B2CB-C329-4AD1-BB5C-B0955011DA75}"/>
              </a:ext>
            </a:extLst>
          </p:cNvPr>
          <p:cNvSpPr/>
          <p:nvPr/>
        </p:nvSpPr>
        <p:spPr>
          <a:xfrm>
            <a:off x="619422" y="5890186"/>
            <a:ext cx="3068683" cy="845854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</a:t>
            </a:r>
            <a:r>
              <a:rPr lang="en-US" sz="28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Kho</a:t>
            </a:r>
            <a:r>
              <a:rPr lang="en-US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 </a:t>
            </a:r>
            <a:r>
              <a:rPr lang="en-US" sz="28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3 </a:t>
            </a:r>
          </a:p>
        </p:txBody>
      </p:sp>
      <p:pic>
        <p:nvPicPr>
          <p:cNvPr id="9" name="Đúng">
            <a:extLst>
              <a:ext uri="{FF2B5EF4-FFF2-40B4-BE49-F238E27FC236}">
                <a16:creationId xmlns:a16="http://schemas.microsoft.com/office/drawing/2014/main" id="{443D4370-A9E3-4F77-AE8A-0167E9C26F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72" y="4790962"/>
            <a:ext cx="868112" cy="902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6494AC-02F3-48E2-95E1-6CB4438E9B53}"/>
              </a:ext>
            </a:extLst>
          </p:cNvPr>
          <p:cNvSpPr txBox="1"/>
          <p:nvPr/>
        </p:nvSpPr>
        <p:spPr>
          <a:xfrm>
            <a:off x="5486400" y="2745677"/>
            <a:ext cx="12192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603D0-4DA8-4B89-AD25-5DD3FB06A69B}"/>
              </a:ext>
            </a:extLst>
          </p:cNvPr>
          <p:cNvSpPr txBox="1"/>
          <p:nvPr/>
        </p:nvSpPr>
        <p:spPr>
          <a:xfrm>
            <a:off x="5486400" y="2820019"/>
            <a:ext cx="12192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C61D3-205E-43F2-8659-F0F38DEC0913}"/>
              </a:ext>
            </a:extLst>
          </p:cNvPr>
          <p:cNvSpPr txBox="1"/>
          <p:nvPr/>
        </p:nvSpPr>
        <p:spPr>
          <a:xfrm>
            <a:off x="9238166" y="185358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8EC46-2680-463D-BD1F-DEF79E67C376}"/>
              </a:ext>
            </a:extLst>
          </p:cNvPr>
          <p:cNvSpPr txBox="1"/>
          <p:nvPr/>
        </p:nvSpPr>
        <p:spPr>
          <a:xfrm>
            <a:off x="5486400" y="2745677"/>
            <a:ext cx="12192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6FD0382-FDE9-4082-8F02-B42AC979DD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0133" y="3556000"/>
          <a:ext cx="1219200" cy="287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216000" progId="Equation.DSMT4">
                  <p:embed/>
                </p:oleObj>
              </mc:Choice>
              <mc:Fallback>
                <p:oleObj name="Equation" r:id="rId8" imgW="914400" imgH="2160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6FD0382-FDE9-4082-8F02-B42AC979DD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70133" y="3556000"/>
                        <a:ext cx="1219200" cy="287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">
            <a:extLst>
              <a:ext uri="{FF2B5EF4-FFF2-40B4-BE49-F238E27FC236}">
                <a16:creationId xmlns:a16="http://schemas.microsoft.com/office/drawing/2014/main" id="{9BFF6166-4C1E-4952-B88C-9F817B194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05217"/>
            <a:ext cx="246286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2BD77E5E-763C-4C04-94EF-FF39EEC02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05217"/>
            <a:ext cx="246286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0705A75F-1E25-4497-8FA6-A7B166398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034" y="-205217"/>
            <a:ext cx="246286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0CA770B9-B7EE-4D89-865A-FC92F53E2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421" y="-205217"/>
            <a:ext cx="246286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" name="Đồng hồ đếm ngược 5s Countdown 5s">
            <a:hlinkClick r:id="" action="ppaction://media"/>
            <a:extLst>
              <a:ext uri="{FF2B5EF4-FFF2-40B4-BE49-F238E27FC236}">
                <a16:creationId xmlns:a16="http://schemas.microsoft.com/office/drawing/2014/main" id="{DA8BCB19-F18A-4823-8D33-061C70A4F8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058" y="57277"/>
            <a:ext cx="1943825" cy="1303468"/>
          </a:xfrm>
          <a:prstGeom prst="rect">
            <a:avLst/>
          </a:prstGeom>
        </p:spPr>
      </p:pic>
      <p:pic>
        <p:nvPicPr>
          <p:cNvPr id="14476" name="Picture 14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06" y="2799294"/>
            <a:ext cx="6574347" cy="39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9024">
                <p:cTn id="50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40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dcmitype/"/>
    <ds:schemaRef ds:uri="16c05727-aa75-4e4a-9b5f-8a80a1165891"/>
    <ds:schemaRef ds:uri="71af3243-3dd4-4a8d-8c0d-dd76da1f02a5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1993</TotalTime>
  <Words>2296</Words>
  <Application>Microsoft Office PowerPoint</Application>
  <PresentationFormat>Widescreen</PresentationFormat>
  <Paragraphs>202</Paragraphs>
  <Slides>24</Slides>
  <Notes>3</Notes>
  <HiddenSlides>0</HiddenSlides>
  <MMClips>7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SimSun</vt:lpstr>
      <vt:lpstr>#9Slide03 Arima Madurai Light</vt:lpstr>
      <vt:lpstr>Aaria</vt:lpstr>
      <vt:lpstr>Arial</vt:lpstr>
      <vt:lpstr>Calibri</vt:lpstr>
      <vt:lpstr>Calibri Light</vt:lpstr>
      <vt:lpstr>Hind Vadodara Light</vt:lpstr>
      <vt:lpstr>Nunito Light</vt:lpstr>
      <vt:lpstr>Teko Light</vt:lpstr>
      <vt:lpstr>Times New Roman</vt:lpstr>
      <vt:lpstr>Office Theme</vt:lpstr>
      <vt:lpstr>Science Fair Newsletter by Slidesgo</vt:lpstr>
      <vt:lpstr>Equation</vt:lpstr>
      <vt:lpstr>MathType 6.0 Equation</vt:lpstr>
      <vt:lpstr> TIẾT 60. BÀI TẬP CUỐI CHƯƠNG 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Hoang Thanh Van</cp:lastModifiedBy>
  <cp:revision>152</cp:revision>
  <dcterms:created xsi:type="dcterms:W3CDTF">2021-06-07T13:44:30Z</dcterms:created>
  <dcterms:modified xsi:type="dcterms:W3CDTF">2024-03-19T01:30:28Z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