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Inconsolata" pitchFamily="1" charset="0"/>
      <p:regular r:id="rId17"/>
    </p:embeddedFont>
    <p:embeddedFont>
      <p:font typeface="Montserrat Black" panose="00000A00000000000000"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0" d="100"/>
          <a:sy n="60"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04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10076"/>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Dấu hiệu chia hết cho 3 và 9</a:t>
            </a:r>
            <a:endParaRPr lang="en-US" sz="4450" dirty="0"/>
          </a:p>
        </p:txBody>
      </p:sp>
      <p:sp>
        <p:nvSpPr>
          <p:cNvPr id="4" name="Text 1"/>
          <p:cNvSpPr/>
          <p:nvPr/>
        </p:nvSpPr>
        <p:spPr>
          <a:xfrm>
            <a:off x="6280190" y="4267795"/>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Chào mừng các em đến với bài học đặc biệt hôm nay! Chúng ta sẽ cùng khám phá những bí mật thú vị của các con số, cụ thể là cách nhận biết một số có chia hết cho 3 hay 9 hay không mà không cần thực hiện phép chia.</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72721"/>
            <a:ext cx="6063853" cy="708779"/>
          </a:xfrm>
          <a:prstGeom prst="rect">
            <a:avLst/>
          </a:prstGeom>
          <a:noFill/>
          <a:ln/>
        </p:spPr>
        <p:txBody>
          <a:bodyPr wrap="none" lIns="0" tIns="0" rIns="0" bIns="0" rtlCol="0" anchor="t"/>
          <a:lstStyle/>
          <a:p>
            <a:pPr marL="0" indent="0" algn="l">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Tổng kết và Bài học</a:t>
            </a:r>
            <a:endParaRPr lang="en-US" sz="4450" dirty="0"/>
          </a:p>
        </p:txBody>
      </p:sp>
      <p:sp>
        <p:nvSpPr>
          <p:cNvPr id="4" name="Text 1"/>
          <p:cNvSpPr/>
          <p:nvPr/>
        </p:nvSpPr>
        <p:spPr>
          <a:xfrm>
            <a:off x="793790" y="472166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51617"/>
                </a:solidFill>
                <a:latin typeface="Inconsolata" pitchFamily="34" charset="0"/>
                <a:ea typeface="Inconsolata" pitchFamily="34" charset="-122"/>
                <a:cs typeface="Inconsolata" pitchFamily="34" charset="-120"/>
              </a:rPr>
              <a:t>Dấu hiệu chia hết cho 3:</a:t>
            </a:r>
            <a:r>
              <a:rPr lang="en-US" sz="1750" dirty="0">
                <a:solidFill>
                  <a:srgbClr val="151617"/>
                </a:solidFill>
                <a:latin typeface="Inconsolata" pitchFamily="34" charset="0"/>
                <a:ea typeface="Inconsolata" pitchFamily="34" charset="-122"/>
                <a:cs typeface="Inconsolata" pitchFamily="34" charset="-120"/>
              </a:rPr>
              <a:t> Tổng các chữ số chia hết cho 3.</a:t>
            </a:r>
            <a:endParaRPr lang="en-US" sz="1750" dirty="0"/>
          </a:p>
        </p:txBody>
      </p:sp>
      <p:sp>
        <p:nvSpPr>
          <p:cNvPr id="5" name="Text 2"/>
          <p:cNvSpPr/>
          <p:nvPr/>
        </p:nvSpPr>
        <p:spPr>
          <a:xfrm>
            <a:off x="793790" y="516386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51617"/>
                </a:solidFill>
                <a:latin typeface="Inconsolata" pitchFamily="34" charset="0"/>
                <a:ea typeface="Inconsolata" pitchFamily="34" charset="-122"/>
                <a:cs typeface="Inconsolata" pitchFamily="34" charset="-120"/>
              </a:rPr>
              <a:t>Dấu hiệu chia hết cho 9:</a:t>
            </a:r>
            <a:r>
              <a:rPr lang="en-US" sz="1750" dirty="0">
                <a:solidFill>
                  <a:srgbClr val="151617"/>
                </a:solidFill>
                <a:latin typeface="Inconsolata" pitchFamily="34" charset="0"/>
                <a:ea typeface="Inconsolata" pitchFamily="34" charset="-122"/>
                <a:cs typeface="Inconsolata" pitchFamily="34" charset="-120"/>
              </a:rPr>
              <a:t> Tổng các chữ số chia hết cho 9.</a:t>
            </a:r>
            <a:endParaRPr lang="en-US" sz="1750" dirty="0"/>
          </a:p>
        </p:txBody>
      </p:sp>
      <p:sp>
        <p:nvSpPr>
          <p:cNvPr id="6" name="Text 3"/>
          <p:cNvSpPr/>
          <p:nvPr/>
        </p:nvSpPr>
        <p:spPr>
          <a:xfrm>
            <a:off x="793790" y="560605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1617"/>
                </a:solidFill>
                <a:latin typeface="Inconsolata" pitchFamily="34" charset="0"/>
                <a:ea typeface="Inconsolata" pitchFamily="34" charset="-122"/>
                <a:cs typeface="Inconsolata" pitchFamily="34" charset="-120"/>
              </a:rPr>
              <a:t>Nếu một số chia hết cho 9, thì chắc chắn nó cũng chia hết cho 3.</a:t>
            </a:r>
            <a:endParaRPr lang="en-US" sz="1750" dirty="0"/>
          </a:p>
        </p:txBody>
      </p:sp>
      <p:sp>
        <p:nvSpPr>
          <p:cNvPr id="7" name="Text 4"/>
          <p:cNvSpPr/>
          <p:nvPr/>
        </p:nvSpPr>
        <p:spPr>
          <a:xfrm>
            <a:off x="793790" y="604825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1617"/>
                </a:solidFill>
                <a:latin typeface="Inconsolata" pitchFamily="34" charset="0"/>
                <a:ea typeface="Inconsolata" pitchFamily="34" charset="-122"/>
                <a:cs typeface="Inconsolata" pitchFamily="34" charset="-120"/>
              </a:rPr>
              <a:t>Ghi nhớ các quy tắc này sẽ giúp các em giải toán nhanh và tự tin hơn!</a:t>
            </a:r>
            <a:endParaRPr lang="en-US" sz="1750" dirty="0"/>
          </a:p>
        </p:txBody>
      </p:sp>
      <p:sp>
        <p:nvSpPr>
          <p:cNvPr id="8" name="Text 5"/>
          <p:cNvSpPr/>
          <p:nvPr/>
        </p:nvSpPr>
        <p:spPr>
          <a:xfrm>
            <a:off x="793790" y="666630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Cảm ơn các em đã chú ý lắng nghe và tích cực tham gia bài học hôm nay. Hẹn gặp lại các em trong những bài học thú vị tiếp theo!</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21638" y="566976"/>
            <a:ext cx="6580942" cy="644366"/>
          </a:xfrm>
          <a:prstGeom prst="rect">
            <a:avLst/>
          </a:prstGeom>
          <a:noFill/>
          <a:ln/>
        </p:spPr>
        <p:txBody>
          <a:bodyPr wrap="none" lIns="0" tIns="0" rIns="0" bIns="0" rtlCol="0" anchor="t"/>
          <a:lstStyle/>
          <a:p>
            <a:pPr marL="0" indent="0" algn="l">
              <a:lnSpc>
                <a:spcPts val="5050"/>
              </a:lnSpc>
              <a:buNone/>
            </a:pPr>
            <a:r>
              <a:rPr lang="en-US" sz="4050" b="1" dirty="0">
                <a:solidFill>
                  <a:srgbClr val="151617"/>
                </a:solidFill>
                <a:latin typeface="Montserrat Black" pitchFamily="34" charset="0"/>
                <a:ea typeface="Montserrat Black" pitchFamily="34" charset="-122"/>
                <a:cs typeface="Montserrat Black" pitchFamily="34" charset="-120"/>
              </a:rPr>
              <a:t>Dấu hiệu chia hết cho 3</a:t>
            </a:r>
            <a:endParaRPr lang="en-US" sz="4050" dirty="0"/>
          </a:p>
        </p:txBody>
      </p:sp>
      <p:sp>
        <p:nvSpPr>
          <p:cNvPr id="3" name="Text 1"/>
          <p:cNvSpPr/>
          <p:nvPr/>
        </p:nvSpPr>
        <p:spPr>
          <a:xfrm>
            <a:off x="721638" y="1706047"/>
            <a:ext cx="6342102" cy="659844"/>
          </a:xfrm>
          <a:prstGeom prst="rect">
            <a:avLst/>
          </a:prstGeom>
          <a:noFill/>
          <a:ln/>
        </p:spPr>
        <p:txBody>
          <a:bodyPr wrap="squar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Một số chia hết cho 3 nếu tổng các chữ số của số đó chia hết cho 3.</a:t>
            </a:r>
            <a:endParaRPr lang="en-US" sz="1600" dirty="0"/>
          </a:p>
        </p:txBody>
      </p:sp>
      <p:sp>
        <p:nvSpPr>
          <p:cNvPr id="4" name="Text 2"/>
          <p:cNvSpPr/>
          <p:nvPr/>
        </p:nvSpPr>
        <p:spPr>
          <a:xfrm>
            <a:off x="721638" y="2551390"/>
            <a:ext cx="6342102" cy="329922"/>
          </a:xfrm>
          <a:prstGeom prst="rect">
            <a:avLst/>
          </a:prstGeom>
          <a:noFill/>
          <a:ln/>
        </p:spPr>
        <p:txBody>
          <a:bodyPr wrap="non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Hãy cùng xem ví dụ:</a:t>
            </a:r>
            <a:endParaRPr lang="en-US" sz="1600" dirty="0"/>
          </a:p>
        </p:txBody>
      </p:sp>
      <p:sp>
        <p:nvSpPr>
          <p:cNvPr id="5" name="Text 3"/>
          <p:cNvSpPr/>
          <p:nvPr/>
        </p:nvSpPr>
        <p:spPr>
          <a:xfrm>
            <a:off x="1030843" y="3113246"/>
            <a:ext cx="2577584" cy="322183"/>
          </a:xfrm>
          <a:prstGeom prst="rect">
            <a:avLst/>
          </a:prstGeom>
          <a:noFill/>
          <a:ln/>
        </p:spPr>
        <p:txBody>
          <a:bodyPr wrap="none" lIns="0" tIns="0" rIns="0" bIns="0" rtlCol="0" anchor="t"/>
          <a:lstStyle/>
          <a:p>
            <a:pPr marL="0" indent="0" algn="l">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Ví dụ: Số 123</a:t>
            </a:r>
            <a:endParaRPr lang="en-US" sz="2000" dirty="0"/>
          </a:p>
        </p:txBody>
      </p:sp>
      <p:sp>
        <p:nvSpPr>
          <p:cNvPr id="6" name="Text 4"/>
          <p:cNvSpPr/>
          <p:nvPr/>
        </p:nvSpPr>
        <p:spPr>
          <a:xfrm>
            <a:off x="1030843" y="3641527"/>
            <a:ext cx="6032897" cy="329922"/>
          </a:xfrm>
          <a:prstGeom prst="rect">
            <a:avLst/>
          </a:prstGeom>
          <a:noFill/>
          <a:ln/>
        </p:spPr>
        <p:txBody>
          <a:bodyPr wrap="non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Tổng các chữ số là: </a:t>
            </a:r>
            <a:r>
              <a:rPr lang="en-US" sz="1600" b="1" dirty="0">
                <a:solidFill>
                  <a:srgbClr val="151617"/>
                </a:solidFill>
                <a:latin typeface="Inconsolata" pitchFamily="34" charset="0"/>
                <a:ea typeface="Inconsolata" pitchFamily="34" charset="-122"/>
                <a:cs typeface="Inconsolata" pitchFamily="34" charset="-120"/>
              </a:rPr>
              <a:t>1 + 2 + 3 = 6</a:t>
            </a:r>
            <a:endParaRPr lang="en-US" sz="1600" dirty="0"/>
          </a:p>
        </p:txBody>
      </p:sp>
      <p:sp>
        <p:nvSpPr>
          <p:cNvPr id="7" name="Text 5"/>
          <p:cNvSpPr/>
          <p:nvPr/>
        </p:nvSpPr>
        <p:spPr>
          <a:xfrm>
            <a:off x="1030843" y="4156948"/>
            <a:ext cx="6032897" cy="329922"/>
          </a:xfrm>
          <a:prstGeom prst="rect">
            <a:avLst/>
          </a:prstGeom>
          <a:noFill/>
          <a:ln/>
        </p:spPr>
        <p:txBody>
          <a:bodyPr wrap="non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Vì </a:t>
            </a:r>
            <a:r>
              <a:rPr lang="en-US" sz="1600" b="1" dirty="0">
                <a:solidFill>
                  <a:srgbClr val="151617"/>
                </a:solidFill>
                <a:latin typeface="Inconsolata" pitchFamily="34" charset="0"/>
                <a:ea typeface="Inconsolata" pitchFamily="34" charset="-122"/>
                <a:cs typeface="Inconsolata" pitchFamily="34" charset="-120"/>
              </a:rPr>
              <a:t>6 chia hết cho 3</a:t>
            </a:r>
            <a:r>
              <a:rPr lang="en-US" sz="1600" dirty="0">
                <a:solidFill>
                  <a:srgbClr val="151617"/>
                </a:solidFill>
                <a:latin typeface="Inconsolata" pitchFamily="34" charset="0"/>
                <a:ea typeface="Inconsolata" pitchFamily="34" charset="-122"/>
                <a:cs typeface="Inconsolata" pitchFamily="34" charset="-120"/>
              </a:rPr>
              <a:t>, nên số </a:t>
            </a:r>
            <a:r>
              <a:rPr lang="en-US" sz="1600" b="1" dirty="0">
                <a:solidFill>
                  <a:srgbClr val="151617"/>
                </a:solidFill>
                <a:latin typeface="Inconsolata" pitchFamily="34" charset="0"/>
                <a:ea typeface="Inconsolata" pitchFamily="34" charset="-122"/>
                <a:cs typeface="Inconsolata" pitchFamily="34" charset="-120"/>
              </a:rPr>
              <a:t>123 chia hết cho 3</a:t>
            </a:r>
            <a:r>
              <a:rPr lang="en-US" sz="1600" dirty="0">
                <a:solidFill>
                  <a:srgbClr val="151617"/>
                </a:solidFill>
                <a:latin typeface="Inconsolata" pitchFamily="34" charset="0"/>
                <a:ea typeface="Inconsolata" pitchFamily="34" charset="-122"/>
                <a:cs typeface="Inconsolata" pitchFamily="34" charset="-120"/>
              </a:rPr>
              <a:t>.</a:t>
            </a:r>
            <a:endParaRPr lang="en-US" sz="1600" dirty="0"/>
          </a:p>
        </p:txBody>
      </p:sp>
      <p:sp>
        <p:nvSpPr>
          <p:cNvPr id="8" name="Shape 6"/>
          <p:cNvSpPr/>
          <p:nvPr/>
        </p:nvSpPr>
        <p:spPr>
          <a:xfrm>
            <a:off x="721638" y="3113246"/>
            <a:ext cx="22860" cy="1373624"/>
          </a:xfrm>
          <a:prstGeom prst="rect">
            <a:avLst/>
          </a:prstGeom>
          <a:solidFill>
            <a:srgbClr val="151617"/>
          </a:solidFill>
          <a:ln/>
        </p:spPr>
      </p:sp>
      <p:pic>
        <p:nvPicPr>
          <p:cNvPr id="9" name="Image 0" descr="preencoded.png"/>
          <p:cNvPicPr>
            <a:picLocks noChangeAspect="1"/>
          </p:cNvPicPr>
          <p:nvPr/>
        </p:nvPicPr>
        <p:blipFill>
          <a:blip r:embed="rId3"/>
          <a:stretch>
            <a:fillRect/>
          </a:stretch>
        </p:blipFill>
        <p:spPr>
          <a:xfrm>
            <a:off x="7574280" y="1752481"/>
            <a:ext cx="6342102" cy="63421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1638" y="566976"/>
            <a:ext cx="6605230" cy="644366"/>
          </a:xfrm>
          <a:prstGeom prst="rect">
            <a:avLst/>
          </a:prstGeom>
          <a:noFill/>
          <a:ln/>
        </p:spPr>
        <p:txBody>
          <a:bodyPr wrap="none" lIns="0" tIns="0" rIns="0" bIns="0" rtlCol="0" anchor="t"/>
          <a:lstStyle/>
          <a:p>
            <a:pPr marL="0" indent="0" algn="l">
              <a:lnSpc>
                <a:spcPts val="5050"/>
              </a:lnSpc>
              <a:buNone/>
            </a:pPr>
            <a:r>
              <a:rPr lang="en-US" sz="4050" b="1" dirty="0">
                <a:solidFill>
                  <a:srgbClr val="151617"/>
                </a:solidFill>
                <a:latin typeface="Montserrat Black" pitchFamily="34" charset="0"/>
                <a:ea typeface="Montserrat Black" pitchFamily="34" charset="-122"/>
                <a:cs typeface="Montserrat Black" pitchFamily="34" charset="-120"/>
              </a:rPr>
              <a:t>Dấu hiệu chia hết cho 9</a:t>
            </a:r>
            <a:endParaRPr lang="en-US" sz="4050" dirty="0"/>
          </a:p>
        </p:txBody>
      </p:sp>
      <p:sp>
        <p:nvSpPr>
          <p:cNvPr id="3" name="Text 1"/>
          <p:cNvSpPr/>
          <p:nvPr/>
        </p:nvSpPr>
        <p:spPr>
          <a:xfrm>
            <a:off x="721638" y="1706047"/>
            <a:ext cx="6342102" cy="659844"/>
          </a:xfrm>
          <a:prstGeom prst="rect">
            <a:avLst/>
          </a:prstGeom>
          <a:noFill/>
          <a:ln/>
        </p:spPr>
        <p:txBody>
          <a:bodyPr wrap="squar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Tương tự như dấu hiệu chia hết cho 3, một số chia hết cho 9 nếu tổng các chữ số của số đó chia hết cho 9.</a:t>
            </a:r>
            <a:endParaRPr lang="en-US" sz="1600" dirty="0"/>
          </a:p>
        </p:txBody>
      </p:sp>
      <p:sp>
        <p:nvSpPr>
          <p:cNvPr id="4" name="Text 2"/>
          <p:cNvSpPr/>
          <p:nvPr/>
        </p:nvSpPr>
        <p:spPr>
          <a:xfrm>
            <a:off x="721638" y="2551390"/>
            <a:ext cx="6342102" cy="329922"/>
          </a:xfrm>
          <a:prstGeom prst="rect">
            <a:avLst/>
          </a:prstGeom>
          <a:noFill/>
          <a:ln/>
        </p:spPr>
        <p:txBody>
          <a:bodyPr wrap="non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Cùng xem ví dụ minh họa nhé:</a:t>
            </a:r>
            <a:endParaRPr lang="en-US" sz="1600" dirty="0"/>
          </a:p>
        </p:txBody>
      </p:sp>
      <p:sp>
        <p:nvSpPr>
          <p:cNvPr id="5" name="Text 3"/>
          <p:cNvSpPr/>
          <p:nvPr/>
        </p:nvSpPr>
        <p:spPr>
          <a:xfrm>
            <a:off x="1030843" y="3113246"/>
            <a:ext cx="2577584" cy="322183"/>
          </a:xfrm>
          <a:prstGeom prst="rect">
            <a:avLst/>
          </a:prstGeom>
          <a:noFill/>
          <a:ln/>
        </p:spPr>
        <p:txBody>
          <a:bodyPr wrap="none" lIns="0" tIns="0" rIns="0" bIns="0" rtlCol="0" anchor="t"/>
          <a:lstStyle/>
          <a:p>
            <a:pPr marL="0" indent="0" algn="l">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Ví dụ: Số 729</a:t>
            </a:r>
            <a:endParaRPr lang="en-US" sz="2000" dirty="0"/>
          </a:p>
        </p:txBody>
      </p:sp>
      <p:sp>
        <p:nvSpPr>
          <p:cNvPr id="6" name="Text 4"/>
          <p:cNvSpPr/>
          <p:nvPr/>
        </p:nvSpPr>
        <p:spPr>
          <a:xfrm>
            <a:off x="1030843" y="3641527"/>
            <a:ext cx="6032897" cy="329922"/>
          </a:xfrm>
          <a:prstGeom prst="rect">
            <a:avLst/>
          </a:prstGeom>
          <a:noFill/>
          <a:ln/>
        </p:spPr>
        <p:txBody>
          <a:bodyPr wrap="non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Tổng các chữ số là: </a:t>
            </a:r>
            <a:r>
              <a:rPr lang="en-US" sz="1600" b="1" dirty="0">
                <a:solidFill>
                  <a:srgbClr val="151617"/>
                </a:solidFill>
                <a:latin typeface="Inconsolata" pitchFamily="34" charset="0"/>
                <a:ea typeface="Inconsolata" pitchFamily="34" charset="-122"/>
                <a:cs typeface="Inconsolata" pitchFamily="34" charset="-120"/>
              </a:rPr>
              <a:t>7 + 2 + 9 = 18</a:t>
            </a:r>
            <a:endParaRPr lang="en-US" sz="1600" dirty="0"/>
          </a:p>
        </p:txBody>
      </p:sp>
      <p:sp>
        <p:nvSpPr>
          <p:cNvPr id="7" name="Text 5"/>
          <p:cNvSpPr/>
          <p:nvPr/>
        </p:nvSpPr>
        <p:spPr>
          <a:xfrm>
            <a:off x="1030843" y="4156948"/>
            <a:ext cx="6032897" cy="329922"/>
          </a:xfrm>
          <a:prstGeom prst="rect">
            <a:avLst/>
          </a:prstGeom>
          <a:noFill/>
          <a:ln/>
        </p:spPr>
        <p:txBody>
          <a:bodyPr wrap="non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Vì </a:t>
            </a:r>
            <a:r>
              <a:rPr lang="en-US" sz="1600" b="1" dirty="0">
                <a:solidFill>
                  <a:srgbClr val="151617"/>
                </a:solidFill>
                <a:latin typeface="Inconsolata" pitchFamily="34" charset="0"/>
                <a:ea typeface="Inconsolata" pitchFamily="34" charset="-122"/>
                <a:cs typeface="Inconsolata" pitchFamily="34" charset="-120"/>
              </a:rPr>
              <a:t>18 chia hết cho 9</a:t>
            </a:r>
            <a:r>
              <a:rPr lang="en-US" sz="1600" dirty="0">
                <a:solidFill>
                  <a:srgbClr val="151617"/>
                </a:solidFill>
                <a:latin typeface="Inconsolata" pitchFamily="34" charset="0"/>
                <a:ea typeface="Inconsolata" pitchFamily="34" charset="-122"/>
                <a:cs typeface="Inconsolata" pitchFamily="34" charset="-120"/>
              </a:rPr>
              <a:t>, nên số </a:t>
            </a:r>
            <a:r>
              <a:rPr lang="en-US" sz="1600" b="1" dirty="0">
                <a:solidFill>
                  <a:srgbClr val="151617"/>
                </a:solidFill>
                <a:latin typeface="Inconsolata" pitchFamily="34" charset="0"/>
                <a:ea typeface="Inconsolata" pitchFamily="34" charset="-122"/>
                <a:cs typeface="Inconsolata" pitchFamily="34" charset="-120"/>
              </a:rPr>
              <a:t>729 chia hết cho 9</a:t>
            </a:r>
            <a:r>
              <a:rPr lang="en-US" sz="1600" dirty="0">
                <a:solidFill>
                  <a:srgbClr val="151617"/>
                </a:solidFill>
                <a:latin typeface="Inconsolata" pitchFamily="34" charset="0"/>
                <a:ea typeface="Inconsolata" pitchFamily="34" charset="-122"/>
                <a:cs typeface="Inconsolata" pitchFamily="34" charset="-120"/>
              </a:rPr>
              <a:t>.</a:t>
            </a:r>
            <a:endParaRPr lang="en-US" sz="1600" dirty="0"/>
          </a:p>
        </p:txBody>
      </p:sp>
      <p:sp>
        <p:nvSpPr>
          <p:cNvPr id="8" name="Shape 6"/>
          <p:cNvSpPr/>
          <p:nvPr/>
        </p:nvSpPr>
        <p:spPr>
          <a:xfrm>
            <a:off x="721638" y="3113246"/>
            <a:ext cx="22860" cy="1373624"/>
          </a:xfrm>
          <a:prstGeom prst="rect">
            <a:avLst/>
          </a:prstGeom>
          <a:solidFill>
            <a:srgbClr val="151617"/>
          </a:solidFill>
          <a:ln/>
        </p:spPr>
      </p:sp>
      <p:pic>
        <p:nvPicPr>
          <p:cNvPr id="9" name="Image 0" descr="preencoded.png"/>
          <p:cNvPicPr>
            <a:picLocks noChangeAspect="1"/>
          </p:cNvPicPr>
          <p:nvPr/>
        </p:nvPicPr>
        <p:blipFill>
          <a:blip r:embed="rId3"/>
          <a:stretch>
            <a:fillRect/>
          </a:stretch>
        </p:blipFill>
        <p:spPr>
          <a:xfrm>
            <a:off x="7574280" y="1752481"/>
            <a:ext cx="6342102" cy="63421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65992"/>
            <a:ext cx="10861596" cy="708779"/>
          </a:xfrm>
          <a:prstGeom prst="rect">
            <a:avLst/>
          </a:prstGeom>
          <a:noFill/>
          <a:ln/>
        </p:spPr>
        <p:txBody>
          <a:bodyPr wrap="none" lIns="0" tIns="0" rIns="0" bIns="0" rtlCol="0" anchor="t"/>
          <a:lstStyle/>
          <a:p>
            <a:pPr marL="0" indent="0" algn="l">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Bài tập 1: Tìm số chia hết cho 3 và 9</a:t>
            </a:r>
            <a:endParaRPr lang="en-US" sz="4450" dirty="0"/>
          </a:p>
        </p:txBody>
      </p:sp>
      <p:sp>
        <p:nvSpPr>
          <p:cNvPr id="3" name="Text 1"/>
          <p:cNvSpPr/>
          <p:nvPr/>
        </p:nvSpPr>
        <p:spPr>
          <a:xfrm>
            <a:off x="793790" y="242839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Hãy áp dụng kiến thức vừa học để tìm các số chia hết cho 3 và 9 trong danh sách sau:</a:t>
            </a:r>
            <a:endParaRPr lang="en-US" sz="1750" dirty="0"/>
          </a:p>
        </p:txBody>
      </p:sp>
      <p:sp>
        <p:nvSpPr>
          <p:cNvPr id="4" name="Shape 2"/>
          <p:cNvSpPr/>
          <p:nvPr/>
        </p:nvSpPr>
        <p:spPr>
          <a:xfrm>
            <a:off x="793790" y="3046452"/>
            <a:ext cx="13042821" cy="3917156"/>
          </a:xfrm>
          <a:prstGeom prst="roundRect">
            <a:avLst>
              <a:gd name="adj" fmla="val 233"/>
            </a:avLst>
          </a:prstGeom>
          <a:noFill/>
          <a:ln w="7620">
            <a:solidFill>
              <a:srgbClr val="000000">
                <a:alpha val="8000"/>
              </a:srgbClr>
            </a:solidFill>
            <a:prstDash val="solid"/>
          </a:ln>
        </p:spPr>
      </p:sp>
      <p:sp>
        <p:nvSpPr>
          <p:cNvPr id="5" name="Shape 3"/>
          <p:cNvSpPr/>
          <p:nvPr/>
        </p:nvSpPr>
        <p:spPr>
          <a:xfrm>
            <a:off x="801410" y="3054072"/>
            <a:ext cx="13027581" cy="650319"/>
          </a:xfrm>
          <a:prstGeom prst="rect">
            <a:avLst/>
          </a:prstGeom>
          <a:solidFill>
            <a:srgbClr val="FFFFFF">
              <a:alpha val="4000"/>
            </a:srgbClr>
          </a:solidFill>
          <a:ln/>
        </p:spPr>
      </p:sp>
      <p:sp>
        <p:nvSpPr>
          <p:cNvPr id="6" name="Text 4"/>
          <p:cNvSpPr/>
          <p:nvPr/>
        </p:nvSpPr>
        <p:spPr>
          <a:xfrm>
            <a:off x="1028343" y="3197781"/>
            <a:ext cx="3450788" cy="362903"/>
          </a:xfrm>
          <a:prstGeom prst="rect">
            <a:avLst/>
          </a:prstGeom>
          <a:noFill/>
          <a:ln/>
        </p:spPr>
        <p:txBody>
          <a:bodyPr wrap="none" lIns="0" tIns="0" rIns="0" bIns="0" rtlCol="0" anchor="t"/>
          <a:lstStyle/>
          <a:p>
            <a:pPr marL="0" indent="0" algn="l">
              <a:lnSpc>
                <a:spcPts val="2850"/>
              </a:lnSpc>
              <a:buNone/>
            </a:pPr>
            <a:r>
              <a:rPr lang="en-US" sz="1750" b="1" dirty="0">
                <a:solidFill>
                  <a:srgbClr val="151617"/>
                </a:solidFill>
                <a:latin typeface="Inconsolata" pitchFamily="34" charset="0"/>
                <a:ea typeface="Inconsolata" pitchFamily="34" charset="-122"/>
                <a:cs typeface="Inconsolata" pitchFamily="34" charset="-120"/>
              </a:rPr>
              <a:t>Số</a:t>
            </a:r>
            <a:endParaRPr lang="en-US" sz="1750" dirty="0"/>
          </a:p>
        </p:txBody>
      </p:sp>
      <p:sp>
        <p:nvSpPr>
          <p:cNvPr id="7" name="Text 5"/>
          <p:cNvSpPr/>
          <p:nvPr/>
        </p:nvSpPr>
        <p:spPr>
          <a:xfrm>
            <a:off x="4940379" y="3197781"/>
            <a:ext cx="3446978" cy="362903"/>
          </a:xfrm>
          <a:prstGeom prst="rect">
            <a:avLst/>
          </a:prstGeom>
          <a:noFill/>
          <a:ln/>
        </p:spPr>
        <p:txBody>
          <a:bodyPr wrap="none" lIns="0" tIns="0" rIns="0" bIns="0" rtlCol="0" anchor="t"/>
          <a:lstStyle/>
          <a:p>
            <a:pPr marL="0" indent="0" algn="l">
              <a:lnSpc>
                <a:spcPts val="2850"/>
              </a:lnSpc>
              <a:buNone/>
            </a:pPr>
            <a:r>
              <a:rPr lang="en-US" sz="1750" b="1" dirty="0">
                <a:solidFill>
                  <a:srgbClr val="151617"/>
                </a:solidFill>
                <a:latin typeface="Inconsolata" pitchFamily="34" charset="0"/>
                <a:ea typeface="Inconsolata" pitchFamily="34" charset="-122"/>
                <a:cs typeface="Inconsolata" pitchFamily="34" charset="-120"/>
              </a:rPr>
              <a:t>Tổng chữ số</a:t>
            </a:r>
            <a:endParaRPr lang="en-US" sz="1750" dirty="0"/>
          </a:p>
        </p:txBody>
      </p:sp>
      <p:sp>
        <p:nvSpPr>
          <p:cNvPr id="8" name="Text 6"/>
          <p:cNvSpPr/>
          <p:nvPr/>
        </p:nvSpPr>
        <p:spPr>
          <a:xfrm>
            <a:off x="8848606" y="3197781"/>
            <a:ext cx="4753570" cy="362903"/>
          </a:xfrm>
          <a:prstGeom prst="rect">
            <a:avLst/>
          </a:prstGeom>
          <a:noFill/>
          <a:ln/>
        </p:spPr>
        <p:txBody>
          <a:bodyPr wrap="none" lIns="0" tIns="0" rIns="0" bIns="0" rtlCol="0" anchor="t"/>
          <a:lstStyle/>
          <a:p>
            <a:pPr marL="0" indent="0" algn="l">
              <a:lnSpc>
                <a:spcPts val="2850"/>
              </a:lnSpc>
              <a:buNone/>
            </a:pPr>
            <a:r>
              <a:rPr lang="en-US" sz="1750" b="1" dirty="0">
                <a:solidFill>
                  <a:srgbClr val="151617"/>
                </a:solidFill>
                <a:latin typeface="Inconsolata" pitchFamily="34" charset="0"/>
                <a:ea typeface="Inconsolata" pitchFamily="34" charset="-122"/>
                <a:cs typeface="Inconsolata" pitchFamily="34" charset="-120"/>
              </a:rPr>
              <a:t>Chia hết cho 3 và/hoặc 9?</a:t>
            </a:r>
            <a:endParaRPr lang="en-US" sz="1750" dirty="0"/>
          </a:p>
        </p:txBody>
      </p:sp>
      <p:sp>
        <p:nvSpPr>
          <p:cNvPr id="9" name="Shape 7"/>
          <p:cNvSpPr/>
          <p:nvPr/>
        </p:nvSpPr>
        <p:spPr>
          <a:xfrm>
            <a:off x="801410" y="3704392"/>
            <a:ext cx="13027581" cy="650319"/>
          </a:xfrm>
          <a:prstGeom prst="rect">
            <a:avLst/>
          </a:prstGeom>
          <a:solidFill>
            <a:srgbClr val="000000">
              <a:alpha val="4000"/>
            </a:srgbClr>
          </a:solidFill>
          <a:ln/>
        </p:spPr>
      </p:sp>
      <p:sp>
        <p:nvSpPr>
          <p:cNvPr id="10" name="Text 8"/>
          <p:cNvSpPr/>
          <p:nvPr/>
        </p:nvSpPr>
        <p:spPr>
          <a:xfrm>
            <a:off x="1028343" y="3848100"/>
            <a:ext cx="345078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324</a:t>
            </a:r>
            <a:endParaRPr lang="en-US" sz="1750" dirty="0"/>
          </a:p>
        </p:txBody>
      </p:sp>
      <p:sp>
        <p:nvSpPr>
          <p:cNvPr id="11" name="Text 9"/>
          <p:cNvSpPr/>
          <p:nvPr/>
        </p:nvSpPr>
        <p:spPr>
          <a:xfrm>
            <a:off x="4940379" y="3848100"/>
            <a:ext cx="344697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3+2+4 = 9</a:t>
            </a:r>
            <a:endParaRPr lang="en-US" sz="1750" dirty="0"/>
          </a:p>
        </p:txBody>
      </p:sp>
      <p:sp>
        <p:nvSpPr>
          <p:cNvPr id="12" name="Text 10"/>
          <p:cNvSpPr/>
          <p:nvPr/>
        </p:nvSpPr>
        <p:spPr>
          <a:xfrm>
            <a:off x="8848606" y="3848100"/>
            <a:ext cx="4753570"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9 chia hết cho 3 và 9</a:t>
            </a:r>
            <a:endParaRPr lang="en-US" sz="1750" dirty="0"/>
          </a:p>
        </p:txBody>
      </p:sp>
      <p:sp>
        <p:nvSpPr>
          <p:cNvPr id="13" name="Shape 11"/>
          <p:cNvSpPr/>
          <p:nvPr/>
        </p:nvSpPr>
        <p:spPr>
          <a:xfrm>
            <a:off x="801410" y="4354711"/>
            <a:ext cx="13027581" cy="650319"/>
          </a:xfrm>
          <a:prstGeom prst="rect">
            <a:avLst/>
          </a:prstGeom>
          <a:solidFill>
            <a:srgbClr val="FFFFFF">
              <a:alpha val="4000"/>
            </a:srgbClr>
          </a:solidFill>
          <a:ln/>
        </p:spPr>
      </p:sp>
      <p:sp>
        <p:nvSpPr>
          <p:cNvPr id="14" name="Text 12"/>
          <p:cNvSpPr/>
          <p:nvPr/>
        </p:nvSpPr>
        <p:spPr>
          <a:xfrm>
            <a:off x="1028343" y="4498419"/>
            <a:ext cx="345078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567</a:t>
            </a:r>
            <a:endParaRPr lang="en-US" sz="1750" dirty="0"/>
          </a:p>
        </p:txBody>
      </p:sp>
      <p:sp>
        <p:nvSpPr>
          <p:cNvPr id="15" name="Text 13"/>
          <p:cNvSpPr/>
          <p:nvPr/>
        </p:nvSpPr>
        <p:spPr>
          <a:xfrm>
            <a:off x="4940379" y="4498419"/>
            <a:ext cx="344697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5+6+7 = 18</a:t>
            </a:r>
            <a:endParaRPr lang="en-US" sz="1750" dirty="0"/>
          </a:p>
        </p:txBody>
      </p:sp>
      <p:sp>
        <p:nvSpPr>
          <p:cNvPr id="16" name="Text 14"/>
          <p:cNvSpPr/>
          <p:nvPr/>
        </p:nvSpPr>
        <p:spPr>
          <a:xfrm>
            <a:off x="8848606" y="4498419"/>
            <a:ext cx="4753570"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18 chia hết cho 3 và 9</a:t>
            </a:r>
            <a:endParaRPr lang="en-US" sz="1750" dirty="0"/>
          </a:p>
        </p:txBody>
      </p:sp>
      <p:sp>
        <p:nvSpPr>
          <p:cNvPr id="17" name="Shape 15"/>
          <p:cNvSpPr/>
          <p:nvPr/>
        </p:nvSpPr>
        <p:spPr>
          <a:xfrm>
            <a:off x="801410" y="5005030"/>
            <a:ext cx="13027581" cy="650319"/>
          </a:xfrm>
          <a:prstGeom prst="rect">
            <a:avLst/>
          </a:prstGeom>
          <a:solidFill>
            <a:srgbClr val="000000">
              <a:alpha val="4000"/>
            </a:srgbClr>
          </a:solidFill>
          <a:ln/>
        </p:spPr>
      </p:sp>
      <p:sp>
        <p:nvSpPr>
          <p:cNvPr id="18" name="Text 16"/>
          <p:cNvSpPr/>
          <p:nvPr/>
        </p:nvSpPr>
        <p:spPr>
          <a:xfrm>
            <a:off x="1028343" y="5148739"/>
            <a:ext cx="345078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678</a:t>
            </a:r>
            <a:endParaRPr lang="en-US" sz="1750" dirty="0"/>
          </a:p>
        </p:txBody>
      </p:sp>
      <p:sp>
        <p:nvSpPr>
          <p:cNvPr id="19" name="Text 17"/>
          <p:cNvSpPr/>
          <p:nvPr/>
        </p:nvSpPr>
        <p:spPr>
          <a:xfrm>
            <a:off x="4940379" y="5148739"/>
            <a:ext cx="344697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6+7+8 = 21</a:t>
            </a:r>
            <a:endParaRPr lang="en-US" sz="1750" dirty="0"/>
          </a:p>
        </p:txBody>
      </p:sp>
      <p:sp>
        <p:nvSpPr>
          <p:cNvPr id="20" name="Text 18"/>
          <p:cNvSpPr/>
          <p:nvPr/>
        </p:nvSpPr>
        <p:spPr>
          <a:xfrm>
            <a:off x="8848606" y="5148739"/>
            <a:ext cx="4753570"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21 chia hết cho 3 (không cho 9)</a:t>
            </a:r>
            <a:endParaRPr lang="en-US" sz="1750" dirty="0"/>
          </a:p>
        </p:txBody>
      </p:sp>
      <p:sp>
        <p:nvSpPr>
          <p:cNvPr id="21" name="Shape 19"/>
          <p:cNvSpPr/>
          <p:nvPr/>
        </p:nvSpPr>
        <p:spPr>
          <a:xfrm>
            <a:off x="801410" y="5655350"/>
            <a:ext cx="13027581" cy="650319"/>
          </a:xfrm>
          <a:prstGeom prst="rect">
            <a:avLst/>
          </a:prstGeom>
          <a:solidFill>
            <a:srgbClr val="FFFFFF">
              <a:alpha val="4000"/>
            </a:srgbClr>
          </a:solidFill>
          <a:ln/>
        </p:spPr>
      </p:sp>
      <p:sp>
        <p:nvSpPr>
          <p:cNvPr id="22" name="Text 20"/>
          <p:cNvSpPr/>
          <p:nvPr/>
        </p:nvSpPr>
        <p:spPr>
          <a:xfrm>
            <a:off x="1028343" y="5799058"/>
            <a:ext cx="345078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891</a:t>
            </a:r>
            <a:endParaRPr lang="en-US" sz="1750" dirty="0"/>
          </a:p>
        </p:txBody>
      </p:sp>
      <p:sp>
        <p:nvSpPr>
          <p:cNvPr id="23" name="Text 21"/>
          <p:cNvSpPr/>
          <p:nvPr/>
        </p:nvSpPr>
        <p:spPr>
          <a:xfrm>
            <a:off x="4940379" y="5799058"/>
            <a:ext cx="344697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8+9+1 = 18</a:t>
            </a:r>
            <a:endParaRPr lang="en-US" sz="1750" dirty="0"/>
          </a:p>
        </p:txBody>
      </p:sp>
      <p:sp>
        <p:nvSpPr>
          <p:cNvPr id="24" name="Text 22"/>
          <p:cNvSpPr/>
          <p:nvPr/>
        </p:nvSpPr>
        <p:spPr>
          <a:xfrm>
            <a:off x="8848606" y="5799058"/>
            <a:ext cx="4753570"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18 chia hết cho 3 và 9</a:t>
            </a:r>
            <a:endParaRPr lang="en-US" sz="1750" dirty="0"/>
          </a:p>
        </p:txBody>
      </p:sp>
      <p:sp>
        <p:nvSpPr>
          <p:cNvPr id="25" name="Shape 23"/>
          <p:cNvSpPr/>
          <p:nvPr/>
        </p:nvSpPr>
        <p:spPr>
          <a:xfrm>
            <a:off x="801410" y="6305669"/>
            <a:ext cx="13027581" cy="650319"/>
          </a:xfrm>
          <a:prstGeom prst="rect">
            <a:avLst/>
          </a:prstGeom>
          <a:solidFill>
            <a:srgbClr val="000000">
              <a:alpha val="4000"/>
            </a:srgbClr>
          </a:solidFill>
          <a:ln/>
        </p:spPr>
      </p:sp>
      <p:sp>
        <p:nvSpPr>
          <p:cNvPr id="26" name="Text 24"/>
          <p:cNvSpPr/>
          <p:nvPr/>
        </p:nvSpPr>
        <p:spPr>
          <a:xfrm>
            <a:off x="1028343" y="6449378"/>
            <a:ext cx="345078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245</a:t>
            </a:r>
            <a:endParaRPr lang="en-US" sz="1750" dirty="0"/>
          </a:p>
        </p:txBody>
      </p:sp>
      <p:sp>
        <p:nvSpPr>
          <p:cNvPr id="27" name="Text 25"/>
          <p:cNvSpPr/>
          <p:nvPr/>
        </p:nvSpPr>
        <p:spPr>
          <a:xfrm>
            <a:off x="4940379" y="6449378"/>
            <a:ext cx="3446978"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2+4+5 = 11</a:t>
            </a:r>
            <a:endParaRPr lang="en-US" sz="1750" dirty="0"/>
          </a:p>
        </p:txBody>
      </p:sp>
      <p:sp>
        <p:nvSpPr>
          <p:cNvPr id="28" name="Text 26"/>
          <p:cNvSpPr/>
          <p:nvPr/>
        </p:nvSpPr>
        <p:spPr>
          <a:xfrm>
            <a:off x="8848606" y="6449378"/>
            <a:ext cx="4753570"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11 không chia hết cho 3 và 9</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20867"/>
            <a:ext cx="12512040" cy="708779"/>
          </a:xfrm>
          <a:prstGeom prst="rect">
            <a:avLst/>
          </a:prstGeom>
          <a:noFill/>
          <a:ln/>
        </p:spPr>
        <p:txBody>
          <a:bodyPr wrap="none" lIns="0" tIns="0" rIns="0" bIns="0" rtlCol="0" anchor="t"/>
          <a:lstStyle/>
          <a:p>
            <a:pPr marL="0" indent="0" algn="l">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Bài tập 2: Xác định số chia hết cho 3 và 9</a:t>
            </a:r>
            <a:endParaRPr lang="en-US" sz="4450" dirty="0"/>
          </a:p>
        </p:txBody>
      </p:sp>
      <p:sp>
        <p:nvSpPr>
          <p:cNvPr id="3" name="Text 1"/>
          <p:cNvSpPr/>
          <p:nvPr/>
        </p:nvSpPr>
        <p:spPr>
          <a:xfrm>
            <a:off x="793790" y="2383274"/>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Cùng nhau giải bài toán nhỏ này nhé:</a:t>
            </a:r>
            <a:endParaRPr lang="en-US" sz="1750" dirty="0"/>
          </a:p>
        </p:txBody>
      </p:sp>
      <p:sp>
        <p:nvSpPr>
          <p:cNvPr id="4" name="Shape 2"/>
          <p:cNvSpPr/>
          <p:nvPr/>
        </p:nvSpPr>
        <p:spPr>
          <a:xfrm>
            <a:off x="793790" y="3341489"/>
            <a:ext cx="6407944" cy="1550075"/>
          </a:xfrm>
          <a:prstGeom prst="roundRect">
            <a:avLst>
              <a:gd name="adj" fmla="val 9439"/>
            </a:avLst>
          </a:prstGeom>
          <a:solidFill>
            <a:srgbClr val="F8ECE4"/>
          </a:solidFill>
          <a:ln/>
          <a:effectLst>
            <a:outerShdw dist="20320" dir="2700000" algn="bl" rotWithShape="0">
              <a:srgbClr val="151617">
                <a:alpha val="100000"/>
              </a:srgbClr>
            </a:outerShdw>
          </a:effectLst>
        </p:spPr>
      </p:sp>
      <p:sp>
        <p:nvSpPr>
          <p:cNvPr id="5" name="Shape 3"/>
          <p:cNvSpPr/>
          <p:nvPr/>
        </p:nvSpPr>
        <p:spPr>
          <a:xfrm>
            <a:off x="793790" y="3311009"/>
            <a:ext cx="6407944" cy="121920"/>
          </a:xfrm>
          <a:prstGeom prst="roundRect">
            <a:avLst>
              <a:gd name="adj" fmla="val 7500"/>
            </a:avLst>
          </a:prstGeom>
          <a:solidFill>
            <a:srgbClr val="151617"/>
          </a:solidFill>
          <a:ln/>
        </p:spPr>
      </p:sp>
      <p:sp>
        <p:nvSpPr>
          <p:cNvPr id="6" name="Shape 4"/>
          <p:cNvSpPr/>
          <p:nvPr/>
        </p:nvSpPr>
        <p:spPr>
          <a:xfrm>
            <a:off x="3657540" y="3001327"/>
            <a:ext cx="680442" cy="680442"/>
          </a:xfrm>
          <a:prstGeom prst="roundRect">
            <a:avLst>
              <a:gd name="adj" fmla="val 134383"/>
            </a:avLst>
          </a:prstGeom>
          <a:solidFill>
            <a:srgbClr val="151617"/>
          </a:solidFill>
          <a:ln/>
        </p:spPr>
      </p:sp>
      <p:pic>
        <p:nvPicPr>
          <p:cNvPr id="7" name="Image 0" descr="preencoded.png"/>
          <p:cNvPicPr>
            <a:picLocks noChangeAspect="1"/>
          </p:cNvPicPr>
          <p:nvPr/>
        </p:nvPicPr>
        <p:blipFill>
          <a:blip r:embed="rId3"/>
          <a:stretch>
            <a:fillRect/>
          </a:stretch>
        </p:blipFill>
        <p:spPr>
          <a:xfrm>
            <a:off x="3861614" y="3171468"/>
            <a:ext cx="272177" cy="340162"/>
          </a:xfrm>
          <a:prstGeom prst="rect">
            <a:avLst/>
          </a:prstGeom>
        </p:spPr>
      </p:pic>
      <p:sp>
        <p:nvSpPr>
          <p:cNvPr id="8" name="Text 5"/>
          <p:cNvSpPr/>
          <p:nvPr/>
        </p:nvSpPr>
        <p:spPr>
          <a:xfrm>
            <a:off x="1051084" y="3908465"/>
            <a:ext cx="5893356"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Cho số </a:t>
            </a:r>
            <a:r>
              <a:rPr lang="en-US" sz="1750" b="1" dirty="0">
                <a:solidFill>
                  <a:srgbClr val="151617"/>
                </a:solidFill>
                <a:latin typeface="Inconsolata" pitchFamily="34" charset="0"/>
                <a:ea typeface="Inconsolata" pitchFamily="34" charset="-122"/>
                <a:cs typeface="Inconsolata" pitchFamily="34" charset="-120"/>
              </a:rPr>
              <a:t>258</a:t>
            </a:r>
            <a:r>
              <a:rPr lang="en-US" sz="1750" dirty="0">
                <a:solidFill>
                  <a:srgbClr val="151617"/>
                </a:solidFill>
                <a:latin typeface="Inconsolata" pitchFamily="34" charset="0"/>
                <a:ea typeface="Inconsolata" pitchFamily="34" charset="-122"/>
                <a:cs typeface="Inconsolata" pitchFamily="34" charset="-120"/>
              </a:rPr>
              <a:t>, hãy xác định số đó chia hết cho 3 hay 9?</a:t>
            </a:r>
            <a:endParaRPr lang="en-US" sz="1750" dirty="0"/>
          </a:p>
        </p:txBody>
      </p:sp>
      <p:sp>
        <p:nvSpPr>
          <p:cNvPr id="9" name="Shape 6"/>
          <p:cNvSpPr/>
          <p:nvPr/>
        </p:nvSpPr>
        <p:spPr>
          <a:xfrm>
            <a:off x="7428548" y="3341489"/>
            <a:ext cx="6408063" cy="1550075"/>
          </a:xfrm>
          <a:prstGeom prst="roundRect">
            <a:avLst>
              <a:gd name="adj" fmla="val 9439"/>
            </a:avLst>
          </a:prstGeom>
          <a:solidFill>
            <a:srgbClr val="F8ECE4"/>
          </a:solidFill>
          <a:ln/>
          <a:effectLst>
            <a:outerShdw dist="20320" dir="2700000" algn="bl" rotWithShape="0">
              <a:srgbClr val="151617">
                <a:alpha val="100000"/>
              </a:srgbClr>
            </a:outerShdw>
          </a:effectLst>
        </p:spPr>
      </p:sp>
      <p:sp>
        <p:nvSpPr>
          <p:cNvPr id="10" name="Shape 7"/>
          <p:cNvSpPr/>
          <p:nvPr/>
        </p:nvSpPr>
        <p:spPr>
          <a:xfrm>
            <a:off x="7428548" y="3311009"/>
            <a:ext cx="6408063" cy="121920"/>
          </a:xfrm>
          <a:prstGeom prst="roundRect">
            <a:avLst>
              <a:gd name="adj" fmla="val 7500"/>
            </a:avLst>
          </a:prstGeom>
          <a:solidFill>
            <a:srgbClr val="151617"/>
          </a:solidFill>
          <a:ln/>
        </p:spPr>
      </p:sp>
      <p:sp>
        <p:nvSpPr>
          <p:cNvPr id="11" name="Shape 8"/>
          <p:cNvSpPr/>
          <p:nvPr/>
        </p:nvSpPr>
        <p:spPr>
          <a:xfrm>
            <a:off x="10292298" y="3001327"/>
            <a:ext cx="680442" cy="680442"/>
          </a:xfrm>
          <a:prstGeom prst="roundRect">
            <a:avLst>
              <a:gd name="adj" fmla="val 134383"/>
            </a:avLst>
          </a:prstGeom>
          <a:solidFill>
            <a:srgbClr val="151617"/>
          </a:solidFill>
          <a:ln/>
        </p:spPr>
      </p:sp>
      <p:pic>
        <p:nvPicPr>
          <p:cNvPr id="12" name="Image 1" descr="preencoded.png"/>
          <p:cNvPicPr>
            <a:picLocks noChangeAspect="1"/>
          </p:cNvPicPr>
          <p:nvPr/>
        </p:nvPicPr>
        <p:blipFill>
          <a:blip r:embed="rId4"/>
          <a:stretch>
            <a:fillRect/>
          </a:stretch>
        </p:blipFill>
        <p:spPr>
          <a:xfrm>
            <a:off x="10496371" y="3171468"/>
            <a:ext cx="272177" cy="340162"/>
          </a:xfrm>
          <a:prstGeom prst="rect">
            <a:avLst/>
          </a:prstGeom>
        </p:spPr>
      </p:pic>
      <p:sp>
        <p:nvSpPr>
          <p:cNvPr id="13" name="Text 9"/>
          <p:cNvSpPr/>
          <p:nvPr/>
        </p:nvSpPr>
        <p:spPr>
          <a:xfrm>
            <a:off x="7685842" y="3908465"/>
            <a:ext cx="5893475"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Tính tổng các chữ số: </a:t>
            </a:r>
            <a:r>
              <a:rPr lang="en-US" sz="1750" b="1" dirty="0">
                <a:solidFill>
                  <a:srgbClr val="151617"/>
                </a:solidFill>
                <a:latin typeface="Inconsolata" pitchFamily="34" charset="0"/>
                <a:ea typeface="Inconsolata" pitchFamily="34" charset="-122"/>
                <a:cs typeface="Inconsolata" pitchFamily="34" charset="-120"/>
              </a:rPr>
              <a:t>2 + 5 + 8 = 15</a:t>
            </a:r>
            <a:endParaRPr lang="en-US" sz="1750" dirty="0"/>
          </a:p>
        </p:txBody>
      </p:sp>
      <p:sp>
        <p:nvSpPr>
          <p:cNvPr id="14" name="Shape 10"/>
          <p:cNvSpPr/>
          <p:nvPr/>
        </p:nvSpPr>
        <p:spPr>
          <a:xfrm>
            <a:off x="793790" y="5458539"/>
            <a:ext cx="6407944" cy="1550075"/>
          </a:xfrm>
          <a:prstGeom prst="roundRect">
            <a:avLst>
              <a:gd name="adj" fmla="val 9439"/>
            </a:avLst>
          </a:prstGeom>
          <a:solidFill>
            <a:srgbClr val="F8ECE4"/>
          </a:solidFill>
          <a:ln/>
          <a:effectLst>
            <a:outerShdw dist="20320" dir="2700000" algn="bl" rotWithShape="0">
              <a:srgbClr val="151617">
                <a:alpha val="100000"/>
              </a:srgbClr>
            </a:outerShdw>
          </a:effectLst>
        </p:spPr>
      </p:sp>
      <p:sp>
        <p:nvSpPr>
          <p:cNvPr id="15" name="Shape 11"/>
          <p:cNvSpPr/>
          <p:nvPr/>
        </p:nvSpPr>
        <p:spPr>
          <a:xfrm>
            <a:off x="793790" y="5428059"/>
            <a:ext cx="6407944" cy="121920"/>
          </a:xfrm>
          <a:prstGeom prst="roundRect">
            <a:avLst>
              <a:gd name="adj" fmla="val 7500"/>
            </a:avLst>
          </a:prstGeom>
          <a:solidFill>
            <a:srgbClr val="151617"/>
          </a:solidFill>
          <a:ln/>
        </p:spPr>
      </p:sp>
      <p:sp>
        <p:nvSpPr>
          <p:cNvPr id="16" name="Shape 12"/>
          <p:cNvSpPr/>
          <p:nvPr/>
        </p:nvSpPr>
        <p:spPr>
          <a:xfrm>
            <a:off x="3657540" y="5118378"/>
            <a:ext cx="680442" cy="680442"/>
          </a:xfrm>
          <a:prstGeom prst="roundRect">
            <a:avLst>
              <a:gd name="adj" fmla="val 134383"/>
            </a:avLst>
          </a:prstGeom>
          <a:solidFill>
            <a:srgbClr val="151617"/>
          </a:solidFill>
          <a:ln/>
        </p:spPr>
      </p:sp>
      <p:pic>
        <p:nvPicPr>
          <p:cNvPr id="17" name="Image 2" descr="preencoded.png"/>
          <p:cNvPicPr>
            <a:picLocks noChangeAspect="1"/>
          </p:cNvPicPr>
          <p:nvPr/>
        </p:nvPicPr>
        <p:blipFill>
          <a:blip r:embed="rId5"/>
          <a:stretch>
            <a:fillRect/>
          </a:stretch>
        </p:blipFill>
        <p:spPr>
          <a:xfrm>
            <a:off x="3861614" y="5288518"/>
            <a:ext cx="272177" cy="340162"/>
          </a:xfrm>
          <a:prstGeom prst="rect">
            <a:avLst/>
          </a:prstGeom>
        </p:spPr>
      </p:pic>
      <p:sp>
        <p:nvSpPr>
          <p:cNvPr id="18" name="Text 13"/>
          <p:cNvSpPr/>
          <p:nvPr/>
        </p:nvSpPr>
        <p:spPr>
          <a:xfrm>
            <a:off x="1051084" y="6025515"/>
            <a:ext cx="5893356"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Vì </a:t>
            </a:r>
            <a:r>
              <a:rPr lang="en-US" sz="1750" b="1" dirty="0">
                <a:solidFill>
                  <a:srgbClr val="151617"/>
                </a:solidFill>
                <a:latin typeface="Inconsolata" pitchFamily="34" charset="0"/>
                <a:ea typeface="Inconsolata" pitchFamily="34" charset="-122"/>
                <a:cs typeface="Inconsolata" pitchFamily="34" charset="-120"/>
              </a:rPr>
              <a:t>15 chia hết cho 3</a:t>
            </a:r>
            <a:r>
              <a:rPr lang="en-US" sz="1750" dirty="0">
                <a:solidFill>
                  <a:srgbClr val="151617"/>
                </a:solidFill>
                <a:latin typeface="Inconsolata" pitchFamily="34" charset="0"/>
                <a:ea typeface="Inconsolata" pitchFamily="34" charset="-122"/>
                <a:cs typeface="Inconsolata" pitchFamily="34" charset="-120"/>
              </a:rPr>
              <a:t> (15 = 3 x 5), nhưng </a:t>
            </a:r>
            <a:r>
              <a:rPr lang="en-US" sz="1750" b="1" dirty="0">
                <a:solidFill>
                  <a:srgbClr val="151617"/>
                </a:solidFill>
                <a:latin typeface="Inconsolata" pitchFamily="34" charset="0"/>
                <a:ea typeface="Inconsolata" pitchFamily="34" charset="-122"/>
                <a:cs typeface="Inconsolata" pitchFamily="34" charset="-120"/>
              </a:rPr>
              <a:t>15 không chia hết cho 9</a:t>
            </a:r>
            <a:r>
              <a:rPr lang="en-US" sz="1750" dirty="0">
                <a:solidFill>
                  <a:srgbClr val="151617"/>
                </a:solidFill>
                <a:latin typeface="Inconsolata" pitchFamily="34" charset="0"/>
                <a:ea typeface="Inconsolata" pitchFamily="34" charset="-122"/>
                <a:cs typeface="Inconsolata" pitchFamily="34" charset="-120"/>
              </a:rPr>
              <a:t>.</a:t>
            </a:r>
            <a:endParaRPr lang="en-US" sz="1750" dirty="0"/>
          </a:p>
        </p:txBody>
      </p:sp>
      <p:sp>
        <p:nvSpPr>
          <p:cNvPr id="19" name="Shape 14"/>
          <p:cNvSpPr/>
          <p:nvPr/>
        </p:nvSpPr>
        <p:spPr>
          <a:xfrm>
            <a:off x="7428548" y="5458539"/>
            <a:ext cx="6408063" cy="1550075"/>
          </a:xfrm>
          <a:prstGeom prst="roundRect">
            <a:avLst>
              <a:gd name="adj" fmla="val 9439"/>
            </a:avLst>
          </a:prstGeom>
          <a:solidFill>
            <a:srgbClr val="F8ECE4"/>
          </a:solidFill>
          <a:ln/>
          <a:effectLst>
            <a:outerShdw dist="20320" dir="2700000" algn="bl" rotWithShape="0">
              <a:srgbClr val="151617">
                <a:alpha val="100000"/>
              </a:srgbClr>
            </a:outerShdw>
          </a:effectLst>
        </p:spPr>
      </p:sp>
      <p:sp>
        <p:nvSpPr>
          <p:cNvPr id="20" name="Shape 15"/>
          <p:cNvSpPr/>
          <p:nvPr/>
        </p:nvSpPr>
        <p:spPr>
          <a:xfrm>
            <a:off x="7428548" y="5428059"/>
            <a:ext cx="6408063" cy="121920"/>
          </a:xfrm>
          <a:prstGeom prst="roundRect">
            <a:avLst>
              <a:gd name="adj" fmla="val 7500"/>
            </a:avLst>
          </a:prstGeom>
          <a:solidFill>
            <a:srgbClr val="151617"/>
          </a:solidFill>
          <a:ln/>
        </p:spPr>
      </p:sp>
      <p:sp>
        <p:nvSpPr>
          <p:cNvPr id="21" name="Shape 16"/>
          <p:cNvSpPr/>
          <p:nvPr/>
        </p:nvSpPr>
        <p:spPr>
          <a:xfrm>
            <a:off x="10292298" y="5118378"/>
            <a:ext cx="680442" cy="680442"/>
          </a:xfrm>
          <a:prstGeom prst="roundRect">
            <a:avLst>
              <a:gd name="adj" fmla="val 134383"/>
            </a:avLst>
          </a:prstGeom>
          <a:solidFill>
            <a:srgbClr val="151617"/>
          </a:solidFill>
          <a:ln/>
        </p:spPr>
      </p:sp>
      <p:pic>
        <p:nvPicPr>
          <p:cNvPr id="22" name="Image 3" descr="preencoded.png"/>
          <p:cNvPicPr>
            <a:picLocks noChangeAspect="1"/>
          </p:cNvPicPr>
          <p:nvPr/>
        </p:nvPicPr>
        <p:blipFill>
          <a:blip r:embed="rId6"/>
          <a:stretch>
            <a:fillRect/>
          </a:stretch>
        </p:blipFill>
        <p:spPr>
          <a:xfrm>
            <a:off x="10496371" y="5288518"/>
            <a:ext cx="272177" cy="340162"/>
          </a:xfrm>
          <a:prstGeom prst="rect">
            <a:avLst/>
          </a:prstGeom>
        </p:spPr>
      </p:pic>
      <p:sp>
        <p:nvSpPr>
          <p:cNvPr id="23" name="Text 17"/>
          <p:cNvSpPr/>
          <p:nvPr/>
        </p:nvSpPr>
        <p:spPr>
          <a:xfrm>
            <a:off x="7685842" y="6025515"/>
            <a:ext cx="5893475"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Vậy, số </a:t>
            </a:r>
            <a:r>
              <a:rPr lang="en-US" sz="1750" b="1" dirty="0">
                <a:solidFill>
                  <a:srgbClr val="151617"/>
                </a:solidFill>
                <a:latin typeface="Inconsolata" pitchFamily="34" charset="0"/>
                <a:ea typeface="Inconsolata" pitchFamily="34" charset="-122"/>
                <a:cs typeface="Inconsolata" pitchFamily="34" charset="-120"/>
              </a:rPr>
              <a:t>258 chia hết cho 3</a:t>
            </a:r>
            <a:r>
              <a:rPr lang="en-US" sz="1750" dirty="0">
                <a:solidFill>
                  <a:srgbClr val="151617"/>
                </a:solidFill>
                <a:latin typeface="Inconsolata" pitchFamily="34" charset="0"/>
                <a:ea typeface="Inconsolata" pitchFamily="34" charset="-122"/>
                <a:cs typeface="Inconsolata" pitchFamily="34" charset="-120"/>
              </a:rPr>
              <a:t>, nhưng không chia hết cho 9.</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860113"/>
            <a:ext cx="9487257" cy="708779"/>
          </a:xfrm>
          <a:prstGeom prst="rect">
            <a:avLst/>
          </a:prstGeom>
          <a:noFill/>
          <a:ln/>
        </p:spPr>
        <p:txBody>
          <a:bodyPr wrap="none" lIns="0" tIns="0" rIns="0" bIns="0" rtlCol="0" anchor="t"/>
          <a:lstStyle/>
          <a:p>
            <a:pPr marL="0" indent="0" algn="l">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Bài tập 3: Tìm chữ số thích hợp</a:t>
            </a:r>
            <a:endParaRPr lang="en-US" sz="4450" dirty="0"/>
          </a:p>
        </p:txBody>
      </p:sp>
      <p:sp>
        <p:nvSpPr>
          <p:cNvPr id="3" name="Text 1"/>
          <p:cNvSpPr/>
          <p:nvPr/>
        </p:nvSpPr>
        <p:spPr>
          <a:xfrm>
            <a:off x="793790" y="3022521"/>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Chúng ta sẽ cùng điền vào chỗ trống để tạo thành số chia hết cho 3 hoặc 9!</a:t>
            </a:r>
            <a:endParaRPr lang="en-US" sz="1750" dirty="0"/>
          </a:p>
        </p:txBody>
      </p:sp>
      <p:sp>
        <p:nvSpPr>
          <p:cNvPr id="4" name="Shape 2"/>
          <p:cNvSpPr/>
          <p:nvPr/>
        </p:nvSpPr>
        <p:spPr>
          <a:xfrm>
            <a:off x="793790" y="3640574"/>
            <a:ext cx="6407944" cy="2728793"/>
          </a:xfrm>
          <a:prstGeom prst="roundRect">
            <a:avLst>
              <a:gd name="adj" fmla="val 5361"/>
            </a:avLst>
          </a:prstGeom>
          <a:solidFill>
            <a:srgbClr val="F8ECE4"/>
          </a:solidFill>
          <a:ln w="30480">
            <a:solidFill>
              <a:srgbClr val="151617"/>
            </a:solidFill>
            <a:prstDash val="solid"/>
          </a:ln>
          <a:effectLst>
            <a:outerShdw dist="20320" dir="2700000" algn="bl" rotWithShape="0">
              <a:srgbClr val="151617">
                <a:alpha val="100000"/>
              </a:srgbClr>
            </a:outerShdw>
          </a:effectLst>
        </p:spPr>
      </p:sp>
      <p:sp>
        <p:nvSpPr>
          <p:cNvPr id="5" name="Shape 3"/>
          <p:cNvSpPr/>
          <p:nvPr/>
        </p:nvSpPr>
        <p:spPr>
          <a:xfrm>
            <a:off x="763310" y="3640574"/>
            <a:ext cx="121920" cy="2728793"/>
          </a:xfrm>
          <a:prstGeom prst="roundRect">
            <a:avLst>
              <a:gd name="adj" fmla="val 7500"/>
            </a:avLst>
          </a:prstGeom>
          <a:solidFill>
            <a:srgbClr val="151617"/>
          </a:solidFill>
          <a:ln/>
        </p:spPr>
      </p:sp>
      <p:sp>
        <p:nvSpPr>
          <p:cNvPr id="6" name="Text 4"/>
          <p:cNvSpPr/>
          <p:nvPr/>
        </p:nvSpPr>
        <p:spPr>
          <a:xfrm>
            <a:off x="1142524" y="3897868"/>
            <a:ext cx="3134082" cy="354330"/>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Số 12* chia hết cho 3</a:t>
            </a:r>
            <a:endParaRPr lang="en-US" sz="2200" dirty="0"/>
          </a:p>
        </p:txBody>
      </p:sp>
      <p:sp>
        <p:nvSpPr>
          <p:cNvPr id="7" name="Text 5"/>
          <p:cNvSpPr/>
          <p:nvPr/>
        </p:nvSpPr>
        <p:spPr>
          <a:xfrm>
            <a:off x="1142524" y="4388287"/>
            <a:ext cx="5801916"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Tổng các chữ số là 1 + 2 + * = 3 + *.</a:t>
            </a:r>
            <a:endParaRPr lang="en-US" sz="1750" dirty="0"/>
          </a:p>
        </p:txBody>
      </p:sp>
      <p:sp>
        <p:nvSpPr>
          <p:cNvPr id="8" name="Text 6"/>
          <p:cNvSpPr/>
          <p:nvPr/>
        </p:nvSpPr>
        <p:spPr>
          <a:xfrm>
            <a:off x="1142524" y="4887278"/>
            <a:ext cx="5801916"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Để 12* chia hết cho 3, (3 + *) phải chia hết cho 3.</a:t>
            </a:r>
            <a:endParaRPr lang="en-US" sz="1750" dirty="0"/>
          </a:p>
        </p:txBody>
      </p:sp>
      <p:sp>
        <p:nvSpPr>
          <p:cNvPr id="9" name="Text 7"/>
          <p:cNvSpPr/>
          <p:nvPr/>
        </p:nvSpPr>
        <p:spPr>
          <a:xfrm>
            <a:off x="1142524" y="5386268"/>
            <a:ext cx="5801916"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Vậy * có thể là </a:t>
            </a:r>
            <a:r>
              <a:rPr lang="en-US" sz="1750" b="1" dirty="0">
                <a:solidFill>
                  <a:srgbClr val="151617"/>
                </a:solidFill>
                <a:latin typeface="Inconsolata" pitchFamily="34" charset="0"/>
                <a:ea typeface="Inconsolata" pitchFamily="34" charset="-122"/>
                <a:cs typeface="Inconsolata" pitchFamily="34" charset="-120"/>
              </a:rPr>
              <a:t>0, 3, 6, 9</a:t>
            </a:r>
            <a:r>
              <a:rPr lang="en-US" sz="1750" dirty="0">
                <a:solidFill>
                  <a:srgbClr val="151617"/>
                </a:solidFill>
                <a:latin typeface="Inconsolata" pitchFamily="34" charset="0"/>
                <a:ea typeface="Inconsolata" pitchFamily="34" charset="-122"/>
                <a:cs typeface="Inconsolata" pitchFamily="34" charset="-120"/>
              </a:rPr>
              <a:t>.</a:t>
            </a:r>
            <a:endParaRPr lang="en-US" sz="1750" dirty="0"/>
          </a:p>
        </p:txBody>
      </p:sp>
      <p:sp>
        <p:nvSpPr>
          <p:cNvPr id="10" name="Shape 8"/>
          <p:cNvSpPr/>
          <p:nvPr/>
        </p:nvSpPr>
        <p:spPr>
          <a:xfrm>
            <a:off x="7428548" y="3640574"/>
            <a:ext cx="6408063" cy="2728793"/>
          </a:xfrm>
          <a:prstGeom prst="roundRect">
            <a:avLst>
              <a:gd name="adj" fmla="val 5361"/>
            </a:avLst>
          </a:prstGeom>
          <a:solidFill>
            <a:srgbClr val="F8ECE4"/>
          </a:solidFill>
          <a:ln w="30480">
            <a:solidFill>
              <a:srgbClr val="151617"/>
            </a:solidFill>
            <a:prstDash val="solid"/>
          </a:ln>
          <a:effectLst>
            <a:outerShdw dist="20320" dir="2700000" algn="bl" rotWithShape="0">
              <a:srgbClr val="151617">
                <a:alpha val="100000"/>
              </a:srgbClr>
            </a:outerShdw>
          </a:effectLst>
        </p:spPr>
      </p:sp>
      <p:sp>
        <p:nvSpPr>
          <p:cNvPr id="11" name="Shape 9"/>
          <p:cNvSpPr/>
          <p:nvPr/>
        </p:nvSpPr>
        <p:spPr>
          <a:xfrm>
            <a:off x="7398067" y="3640574"/>
            <a:ext cx="121920" cy="2728793"/>
          </a:xfrm>
          <a:prstGeom prst="roundRect">
            <a:avLst>
              <a:gd name="adj" fmla="val 7500"/>
            </a:avLst>
          </a:prstGeom>
          <a:solidFill>
            <a:srgbClr val="151617"/>
          </a:solidFill>
          <a:ln/>
        </p:spPr>
      </p:sp>
      <p:sp>
        <p:nvSpPr>
          <p:cNvPr id="12" name="Text 10"/>
          <p:cNvSpPr/>
          <p:nvPr/>
        </p:nvSpPr>
        <p:spPr>
          <a:xfrm>
            <a:off x="7777282" y="3897868"/>
            <a:ext cx="3222308" cy="354330"/>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Số 5*9 chia hết cho 9</a:t>
            </a:r>
            <a:endParaRPr lang="en-US" sz="2200" dirty="0"/>
          </a:p>
        </p:txBody>
      </p:sp>
      <p:sp>
        <p:nvSpPr>
          <p:cNvPr id="13" name="Text 11"/>
          <p:cNvSpPr/>
          <p:nvPr/>
        </p:nvSpPr>
        <p:spPr>
          <a:xfrm>
            <a:off x="7777282" y="4388287"/>
            <a:ext cx="5802035"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Tổng các chữ số là 5 + * + 9 = 14 + *.</a:t>
            </a:r>
            <a:endParaRPr lang="en-US" sz="1750" dirty="0"/>
          </a:p>
        </p:txBody>
      </p:sp>
      <p:sp>
        <p:nvSpPr>
          <p:cNvPr id="14" name="Text 12"/>
          <p:cNvSpPr/>
          <p:nvPr/>
        </p:nvSpPr>
        <p:spPr>
          <a:xfrm>
            <a:off x="7777282" y="4887278"/>
            <a:ext cx="5802035"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Để 5*9 chia hết cho 9, (14 + *) phải chia hết cho 9.</a:t>
            </a:r>
            <a:endParaRPr lang="en-US" sz="1750" dirty="0"/>
          </a:p>
        </p:txBody>
      </p:sp>
      <p:sp>
        <p:nvSpPr>
          <p:cNvPr id="15" name="Text 13"/>
          <p:cNvSpPr/>
          <p:nvPr/>
        </p:nvSpPr>
        <p:spPr>
          <a:xfrm>
            <a:off x="7777282" y="5749171"/>
            <a:ext cx="5802035"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Vậy * có thể là </a:t>
            </a:r>
            <a:r>
              <a:rPr lang="en-US" sz="1750" b="1" dirty="0">
                <a:solidFill>
                  <a:srgbClr val="151617"/>
                </a:solidFill>
                <a:latin typeface="Inconsolata" pitchFamily="34" charset="0"/>
                <a:ea typeface="Inconsolata" pitchFamily="34" charset="-122"/>
                <a:cs typeface="Inconsolata" pitchFamily="34" charset="-120"/>
              </a:rPr>
              <a:t>4</a:t>
            </a:r>
            <a:r>
              <a:rPr lang="en-US" sz="1750" dirty="0">
                <a:solidFill>
                  <a:srgbClr val="151617"/>
                </a:solidFill>
                <a:latin typeface="Inconsolata" pitchFamily="34" charset="0"/>
                <a:ea typeface="Inconsolata" pitchFamily="34" charset="-122"/>
                <a:cs typeface="Inconsolata" pitchFamily="34" charset="-120"/>
              </a:rPr>
              <a:t> (vì 14 + 4 = 18, chia hết cho 9).</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968579"/>
            <a:ext cx="9329618" cy="708779"/>
          </a:xfrm>
          <a:prstGeom prst="rect">
            <a:avLst/>
          </a:prstGeom>
          <a:noFill/>
          <a:ln/>
        </p:spPr>
        <p:txBody>
          <a:bodyPr wrap="none" lIns="0" tIns="0" rIns="0" bIns="0" rtlCol="0" anchor="t"/>
          <a:lstStyle/>
          <a:p>
            <a:pPr marL="0" indent="0" algn="l">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Tại sao dấu hiệu này lại đúng?</a:t>
            </a:r>
            <a:endParaRPr lang="en-US" sz="4450" dirty="0"/>
          </a:p>
        </p:txBody>
      </p:sp>
      <p:sp>
        <p:nvSpPr>
          <p:cNvPr id="3" name="Text 1"/>
          <p:cNvSpPr/>
          <p:nvPr/>
        </p:nvSpPr>
        <p:spPr>
          <a:xfrm>
            <a:off x="793790" y="313098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Dấu hiệu chia hết cho 3 và 9 dựa trên cấu tạo thập phân của số. Mọi số tự nhiên đều có thể viết dưới dạng tổng các lũy thừa của 10 nhân với chữ số hàng đó. Điều thú vị là các lũy thừa của 10 khi chia cho 3 hoặc 9 đều có số dư đặc biệt.</a:t>
            </a:r>
            <a:endParaRPr lang="en-US" sz="1750" dirty="0"/>
          </a:p>
        </p:txBody>
      </p:sp>
      <p:sp>
        <p:nvSpPr>
          <p:cNvPr id="4" name="Text 2"/>
          <p:cNvSpPr/>
          <p:nvPr/>
        </p:nvSpPr>
        <p:spPr>
          <a:xfrm>
            <a:off x="793790" y="447484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1617"/>
                </a:solidFill>
                <a:latin typeface="Inconsolata" pitchFamily="34" charset="0"/>
                <a:ea typeface="Inconsolata" pitchFamily="34" charset="-122"/>
                <a:cs typeface="Inconsolata" pitchFamily="34" charset="-120"/>
              </a:rPr>
              <a:t>10 chia 3 dư 1, 100 chia 3 dư 1, v.v.</a:t>
            </a:r>
            <a:endParaRPr lang="en-US" sz="1750" dirty="0"/>
          </a:p>
        </p:txBody>
      </p:sp>
      <p:sp>
        <p:nvSpPr>
          <p:cNvPr id="5" name="Text 3"/>
          <p:cNvSpPr/>
          <p:nvPr/>
        </p:nvSpPr>
        <p:spPr>
          <a:xfrm>
            <a:off x="793790" y="491704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1617"/>
                </a:solidFill>
                <a:latin typeface="Inconsolata" pitchFamily="34" charset="0"/>
                <a:ea typeface="Inconsolata" pitchFamily="34" charset="-122"/>
                <a:cs typeface="Inconsolata" pitchFamily="34" charset="-120"/>
              </a:rPr>
              <a:t>10 chia 9 dư 1, 100 chia 9 dư 1, v.v.</a:t>
            </a:r>
            <a:endParaRPr lang="en-US" sz="1750" dirty="0"/>
          </a:p>
        </p:txBody>
      </p:sp>
      <p:sp>
        <p:nvSpPr>
          <p:cNvPr id="6" name="Text 4"/>
          <p:cNvSpPr/>
          <p:nvPr/>
        </p:nvSpPr>
        <p:spPr>
          <a:xfrm>
            <a:off x="793790" y="553509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Khi một số chia hết cho 9, nó cũng chắc chắn chia hết cho 3. Nhưng nếu một số chia hết cho 3, chưa chắc nó đã chia hết cho 9. Ví dụ, số 15 chia hết cho 3 nhưng không chia hết cho 9.</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771531"/>
            <a:ext cx="8242221" cy="708779"/>
          </a:xfrm>
          <a:prstGeom prst="rect">
            <a:avLst/>
          </a:prstGeom>
          <a:noFill/>
          <a:ln/>
        </p:spPr>
        <p:txBody>
          <a:bodyPr wrap="none" lIns="0" tIns="0" rIns="0" bIns="0" rtlCol="0" anchor="t"/>
          <a:lstStyle/>
          <a:p>
            <a:pPr marL="0" indent="0" algn="l">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Ứng dụng trong cuộc sống</a:t>
            </a:r>
            <a:endParaRPr lang="en-US" sz="4450" dirty="0"/>
          </a:p>
        </p:txBody>
      </p:sp>
      <p:sp>
        <p:nvSpPr>
          <p:cNvPr id="3" name="Text 1"/>
          <p:cNvSpPr/>
          <p:nvPr/>
        </p:nvSpPr>
        <p:spPr>
          <a:xfrm>
            <a:off x="793790" y="293393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Các dấu hiệu chia hết không chỉ là bài học trong sách vở, mà còn có nhiều ứng dụng thú vị trong cuộc sống hàng ngày và các lĩnh vực khác:</a:t>
            </a:r>
            <a:endParaRPr lang="en-US" sz="1750" dirty="0"/>
          </a:p>
        </p:txBody>
      </p:sp>
      <p:pic>
        <p:nvPicPr>
          <p:cNvPr id="4" name="Image 0" descr="preencoded.png"/>
          <p:cNvPicPr>
            <a:picLocks noChangeAspect="1"/>
          </p:cNvPicPr>
          <p:nvPr/>
        </p:nvPicPr>
        <p:blipFill>
          <a:blip r:embed="rId3"/>
          <a:stretch>
            <a:fillRect/>
          </a:stretch>
        </p:blipFill>
        <p:spPr>
          <a:xfrm>
            <a:off x="793790" y="3914894"/>
            <a:ext cx="680442" cy="680442"/>
          </a:xfrm>
          <a:prstGeom prst="rect">
            <a:avLst/>
          </a:prstGeom>
        </p:spPr>
      </p:pic>
      <p:sp>
        <p:nvSpPr>
          <p:cNvPr id="5" name="Text 2"/>
          <p:cNvSpPr/>
          <p:nvPr/>
        </p:nvSpPr>
        <p:spPr>
          <a:xfrm>
            <a:off x="793790" y="487882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Sắp xếp thời gian</a:t>
            </a:r>
            <a:endParaRPr lang="en-US" sz="2200" dirty="0"/>
          </a:p>
        </p:txBody>
      </p:sp>
      <p:sp>
        <p:nvSpPr>
          <p:cNvPr id="6" name="Text 3"/>
          <p:cNvSpPr/>
          <p:nvPr/>
        </p:nvSpPr>
        <p:spPr>
          <a:xfrm>
            <a:off x="793790" y="5369243"/>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Chia công việc thành các nhóm nhỏ (ví dụ: chia hết cho 3) để dễ quản lý.</a:t>
            </a:r>
            <a:endParaRPr lang="en-US" sz="1750" dirty="0"/>
          </a:p>
        </p:txBody>
      </p:sp>
      <p:pic>
        <p:nvPicPr>
          <p:cNvPr id="7" name="Image 1" descr="preencoded.png"/>
          <p:cNvPicPr>
            <a:picLocks noChangeAspect="1"/>
          </p:cNvPicPr>
          <p:nvPr/>
        </p:nvPicPr>
        <p:blipFill>
          <a:blip r:embed="rId4"/>
          <a:stretch>
            <a:fillRect/>
          </a:stretch>
        </p:blipFill>
        <p:spPr>
          <a:xfrm>
            <a:off x="5235893" y="3914894"/>
            <a:ext cx="680442" cy="680442"/>
          </a:xfrm>
          <a:prstGeom prst="rect">
            <a:avLst/>
          </a:prstGeom>
        </p:spPr>
      </p:pic>
      <p:sp>
        <p:nvSpPr>
          <p:cNvPr id="8" name="Text 4"/>
          <p:cNvSpPr/>
          <p:nvPr/>
        </p:nvSpPr>
        <p:spPr>
          <a:xfrm>
            <a:off x="5235893" y="487882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Chia tiền</a:t>
            </a:r>
            <a:endParaRPr lang="en-US" sz="2200" dirty="0"/>
          </a:p>
        </p:txBody>
      </p:sp>
      <p:sp>
        <p:nvSpPr>
          <p:cNvPr id="9" name="Text 5"/>
          <p:cNvSpPr/>
          <p:nvPr/>
        </p:nvSpPr>
        <p:spPr>
          <a:xfrm>
            <a:off x="5235893" y="5369243"/>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Kiểm tra nhanh xem tổng số tiền có chia đều cho 3 hay 9 người không.</a:t>
            </a:r>
            <a:endParaRPr lang="en-US" sz="1750" dirty="0"/>
          </a:p>
        </p:txBody>
      </p:sp>
      <p:pic>
        <p:nvPicPr>
          <p:cNvPr id="10" name="Image 2" descr="preencoded.png"/>
          <p:cNvPicPr>
            <a:picLocks noChangeAspect="1"/>
          </p:cNvPicPr>
          <p:nvPr/>
        </p:nvPicPr>
        <p:blipFill>
          <a:blip r:embed="rId5"/>
          <a:stretch>
            <a:fillRect/>
          </a:stretch>
        </p:blipFill>
        <p:spPr>
          <a:xfrm>
            <a:off x="9677995" y="3914894"/>
            <a:ext cx="680442" cy="680442"/>
          </a:xfrm>
          <a:prstGeom prst="rect">
            <a:avLst/>
          </a:prstGeom>
        </p:spPr>
      </p:pic>
      <p:sp>
        <p:nvSpPr>
          <p:cNvPr id="11" name="Text 6"/>
          <p:cNvSpPr/>
          <p:nvPr/>
        </p:nvSpPr>
        <p:spPr>
          <a:xfrm>
            <a:off x="9677995" y="487882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Giải toán nhanh</a:t>
            </a:r>
            <a:endParaRPr lang="en-US" sz="2200" dirty="0"/>
          </a:p>
        </p:txBody>
      </p:sp>
      <p:sp>
        <p:nvSpPr>
          <p:cNvPr id="12" name="Text 7"/>
          <p:cNvSpPr/>
          <p:nvPr/>
        </p:nvSpPr>
        <p:spPr>
          <a:xfrm>
            <a:off x="9677995" y="5369243"/>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Giúp các em giải bài tập toán một cách nhanh chóng và chính xác hơn.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6280190" y="1801416"/>
            <a:ext cx="6969919" cy="708779"/>
          </a:xfrm>
          <a:prstGeom prst="rect">
            <a:avLst/>
          </a:prstGeom>
          <a:noFill/>
          <a:ln/>
        </p:spPr>
        <p:txBody>
          <a:bodyPr wrap="none" lIns="0" tIns="0" rIns="0" bIns="0" rtlCol="0" anchor="t"/>
          <a:lstStyle/>
          <a:p>
            <a:pPr marL="0" indent="0" algn="l">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Thử thách cho các em!</a:t>
            </a:r>
            <a:endParaRPr lang="en-US" sz="4450" dirty="0"/>
          </a:p>
        </p:txBody>
      </p:sp>
      <p:sp>
        <p:nvSpPr>
          <p:cNvPr id="4" name="Text 1"/>
          <p:cNvSpPr/>
          <p:nvPr/>
        </p:nvSpPr>
        <p:spPr>
          <a:xfrm>
            <a:off x="6280190" y="2850356"/>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Hãy suy nghĩ và tìm ra các chữ số để tạo thành số chia hết cho cả 3 và 9:</a:t>
            </a:r>
            <a:endParaRPr lang="en-US" sz="1750" dirty="0"/>
          </a:p>
        </p:txBody>
      </p:sp>
      <p:sp>
        <p:nvSpPr>
          <p:cNvPr id="5" name="Shape 2"/>
          <p:cNvSpPr/>
          <p:nvPr/>
        </p:nvSpPr>
        <p:spPr>
          <a:xfrm>
            <a:off x="6280190" y="3831312"/>
            <a:ext cx="7556421" cy="1978819"/>
          </a:xfrm>
          <a:prstGeom prst="roundRect">
            <a:avLst>
              <a:gd name="adj" fmla="val 462"/>
            </a:avLst>
          </a:prstGeom>
          <a:solidFill>
            <a:srgbClr val="D9D9D9"/>
          </a:solidFill>
          <a:ln/>
        </p:spPr>
      </p:sp>
      <p:pic>
        <p:nvPicPr>
          <p:cNvPr id="6" name="Image 1" descr="preencoded.png"/>
          <p:cNvPicPr>
            <a:picLocks noChangeAspect="1"/>
          </p:cNvPicPr>
          <p:nvPr/>
        </p:nvPicPr>
        <p:blipFill>
          <a:blip r:embed="rId3"/>
          <a:stretch>
            <a:fillRect/>
          </a:stretch>
        </p:blipFill>
        <p:spPr>
          <a:xfrm>
            <a:off x="6507004" y="4144804"/>
            <a:ext cx="425291" cy="340162"/>
          </a:xfrm>
          <a:prstGeom prst="rect">
            <a:avLst/>
          </a:prstGeom>
        </p:spPr>
      </p:pic>
      <p:sp>
        <p:nvSpPr>
          <p:cNvPr id="7" name="Text 3"/>
          <p:cNvSpPr/>
          <p:nvPr/>
        </p:nvSpPr>
        <p:spPr>
          <a:xfrm>
            <a:off x="7159109" y="4114800"/>
            <a:ext cx="5448776" cy="425291"/>
          </a:xfrm>
          <a:prstGeom prst="rect">
            <a:avLst/>
          </a:prstGeom>
          <a:noFill/>
          <a:ln/>
        </p:spPr>
        <p:txBody>
          <a:bodyPr wrap="none" lIns="0" tIns="0" rIns="0" bIns="0" rtlCol="0" anchor="t"/>
          <a:lstStyle/>
          <a:p>
            <a:pPr marL="0" indent="0" algn="l">
              <a:lnSpc>
                <a:spcPts val="3300"/>
              </a:lnSpc>
              <a:buNone/>
            </a:pPr>
            <a:r>
              <a:rPr lang="en-US" sz="2650" b="1" dirty="0">
                <a:solidFill>
                  <a:srgbClr val="000000"/>
                </a:solidFill>
                <a:latin typeface="Montserrat Black" pitchFamily="34" charset="0"/>
                <a:ea typeface="Montserrat Black" pitchFamily="34" charset="-122"/>
                <a:cs typeface="Montserrat Black" pitchFamily="34" charset="-120"/>
              </a:rPr>
              <a:t>Số 4*2 chia hết cho cả 3 và 9?</a:t>
            </a:r>
            <a:endParaRPr lang="en-US" sz="2650" dirty="0"/>
          </a:p>
        </p:txBody>
      </p:sp>
      <p:sp>
        <p:nvSpPr>
          <p:cNvPr id="8" name="Text 4"/>
          <p:cNvSpPr/>
          <p:nvPr/>
        </p:nvSpPr>
        <p:spPr>
          <a:xfrm>
            <a:off x="7159109" y="4766905"/>
            <a:ext cx="6450687" cy="725805"/>
          </a:xfrm>
          <a:prstGeom prst="rect">
            <a:avLst/>
          </a:prstGeom>
          <a:noFill/>
          <a:ln/>
        </p:spPr>
        <p:txBody>
          <a:bodyPr wrap="square" lIns="0" tIns="0" rIns="0" bIns="0" rtlCol="0" anchor="t"/>
          <a:lstStyle/>
          <a:p>
            <a:pPr marL="0" indent="0" algn="l">
              <a:lnSpc>
                <a:spcPts val="2850"/>
              </a:lnSpc>
              <a:buNone/>
            </a:pPr>
            <a:r>
              <a:rPr lang="en-US" sz="1750" dirty="0">
                <a:solidFill>
                  <a:srgbClr val="000000"/>
                </a:solidFill>
                <a:latin typeface="Inconsolata" pitchFamily="34" charset="0"/>
                <a:ea typeface="Inconsolata" pitchFamily="34" charset="-122"/>
                <a:cs typeface="Inconsolata" pitchFamily="34" charset="-120"/>
              </a:rPr>
              <a:t>Hãy điền chữ số thích hợp vào dấu * để số 4*2 vừa chia hết cho 3, vừa chia hết cho 9.</a:t>
            </a:r>
            <a:endParaRPr lang="en-US" sz="1750" dirty="0"/>
          </a:p>
        </p:txBody>
      </p:sp>
      <p:sp>
        <p:nvSpPr>
          <p:cNvPr id="9" name="Text 5"/>
          <p:cNvSpPr/>
          <p:nvPr/>
        </p:nvSpPr>
        <p:spPr>
          <a:xfrm>
            <a:off x="6280190" y="6065282"/>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(Gợi ý: tổng các chữ số phải chia hết cho 9)</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977</Words>
  <Application>Microsoft Office PowerPoint</Application>
  <PresentationFormat>Custom</PresentationFormat>
  <Paragraphs>84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Montserrat Black</vt:lpstr>
      <vt:lpstr>Inconsolata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lastModifiedBy>Administrator</cp:lastModifiedBy>
  <cp:revision>2</cp:revision>
  <dcterms:created xsi:type="dcterms:W3CDTF">2025-08-03T14:18:37Z</dcterms:created>
  <dcterms:modified xsi:type="dcterms:W3CDTF">2025-08-03T14:37:53Z</dcterms:modified>
</cp:coreProperties>
</file>