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71" r:id="rId3"/>
    <p:sldId id="272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57" r:id="rId13"/>
    <p:sldId id="293" r:id="rId14"/>
    <p:sldId id="294" r:id="rId15"/>
    <p:sldId id="295" r:id="rId16"/>
    <p:sldId id="274" r:id="rId17"/>
    <p:sldId id="296" r:id="rId18"/>
    <p:sldId id="297" r:id="rId19"/>
    <p:sldId id="299" r:id="rId20"/>
    <p:sldId id="298" r:id="rId21"/>
    <p:sldId id="284" r:id="rId22"/>
    <p:sldId id="279" r:id="rId23"/>
  </p:sldIdLst>
  <p:sldSz cx="9144000" cy="5143500" type="screen16x9"/>
  <p:notesSz cx="6858000" cy="9144000"/>
  <p:embeddedFontLst>
    <p:embeddedFont>
      <p:font typeface="Karla" pitchFamily="2" charset="0"/>
      <p:regular r:id="rId25"/>
      <p:bold r:id="rId26"/>
      <p:italic r:id="rId27"/>
      <p:boldItalic r:id="rId28"/>
    </p:embeddedFont>
    <p:embeddedFont>
      <p:font typeface="Pontano Sans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4BAB7C-B114-476B-9607-24CA55F3520C}">
  <a:tblStyle styleId="{404BAB7C-B114-476B-9607-24CA55F352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061" autoAdjust="0"/>
  </p:normalViewPr>
  <p:slideViewPr>
    <p:cSldViewPr snapToGrid="0">
      <p:cViewPr varScale="1">
        <p:scale>
          <a:sx n="109" d="100"/>
          <a:sy n="109" d="100"/>
        </p:scale>
        <p:origin x="7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65b074356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65b074356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4216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8021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396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695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511857" y="-125"/>
            <a:ext cx="46323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558544" y="-125"/>
            <a:ext cx="953312" cy="5143625"/>
            <a:chOff x="1962000" y="-125"/>
            <a:chExt cx="953312" cy="5143625"/>
          </a:xfrm>
        </p:grpSpPr>
        <p:sp>
          <p:nvSpPr>
            <p:cNvPr id="12" name="Google Shape;12;p2"/>
            <p:cNvSpPr/>
            <p:nvPr/>
          </p:nvSpPr>
          <p:spPr>
            <a:xfrm rot="10800000" flipH="1">
              <a:off x="2469212" y="0"/>
              <a:ext cx="446100" cy="5143500"/>
            </a:xfrm>
            <a:prstGeom prst="rect">
              <a:avLst/>
            </a:prstGeom>
            <a:gradFill>
              <a:gsLst>
                <a:gs pos="0">
                  <a:srgbClr val="3177EE"/>
                </a:gs>
                <a:gs pos="100000">
                  <a:srgbClr val="113D8A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2291597" y="-125"/>
              <a:ext cx="184200" cy="5143500"/>
            </a:xfrm>
            <a:prstGeom prst="rect">
              <a:avLst/>
            </a:prstGeom>
            <a:gradFill>
              <a:gsLst>
                <a:gs pos="0">
                  <a:srgbClr val="75DDFF"/>
                </a:gs>
                <a:gs pos="100000">
                  <a:srgbClr val="09B1E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 flipH="1">
              <a:off x="2207413" y="0"/>
              <a:ext cx="90600" cy="5143500"/>
            </a:xfrm>
            <a:prstGeom prst="rect">
              <a:avLst/>
            </a:prstGeom>
            <a:gradFill>
              <a:gsLst>
                <a:gs pos="0">
                  <a:srgbClr val="C6F18D"/>
                </a:gs>
                <a:gs pos="100000">
                  <a:srgbClr val="8AD82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1962000" y="0"/>
              <a:ext cx="247800" cy="5143500"/>
            </a:xfrm>
            <a:prstGeom prst="rect">
              <a:avLst/>
            </a:prstGeom>
            <a:gradFill>
              <a:gsLst>
                <a:gs pos="0">
                  <a:srgbClr val="1077D2"/>
                </a:gs>
                <a:gs pos="100000">
                  <a:srgbClr val="09315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965100" y="1991825"/>
            <a:ext cx="3704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 rot="-5400000">
            <a:off x="-100" y="878175"/>
            <a:ext cx="269100" cy="2694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6738387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 rot="10800000">
            <a:off x="6560772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6476588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>
            <a:off x="6231175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 rot="10800000">
            <a:off x="7182000" y="-125"/>
            <a:ext cx="1962000" cy="5143500"/>
          </a:xfrm>
          <a:prstGeom prst="rect">
            <a:avLst/>
          </a:prstGeom>
          <a:gradFill>
            <a:gsLst>
              <a:gs pos="0">
                <a:srgbClr val="364072"/>
              </a:gs>
              <a:gs pos="100000">
                <a:srgbClr val="0E0F18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1"/>
          </p:nvPr>
        </p:nvSpPr>
        <p:spPr>
          <a:xfrm>
            <a:off x="457200" y="1409500"/>
            <a:ext cx="2573100" cy="33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➝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2"/>
          </p:nvPr>
        </p:nvSpPr>
        <p:spPr>
          <a:xfrm>
            <a:off x="3185326" y="1409500"/>
            <a:ext cx="2573100" cy="33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➝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￫"/>
              <a:defRPr sz="1600"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>
            <a:spLocks noGrp="1"/>
          </p:cNvSpPr>
          <p:nvPr>
            <p:ph type="body" idx="1"/>
          </p:nvPr>
        </p:nvSpPr>
        <p:spPr>
          <a:xfrm>
            <a:off x="363175" y="4253900"/>
            <a:ext cx="72393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91" name="Google Shape;91;p10"/>
          <p:cNvSpPr/>
          <p:nvPr/>
        </p:nvSpPr>
        <p:spPr>
          <a:xfrm>
            <a:off x="8697912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0"/>
          <p:cNvSpPr/>
          <p:nvPr/>
        </p:nvSpPr>
        <p:spPr>
          <a:xfrm rot="10800000">
            <a:off x="8520297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0"/>
          <p:cNvSpPr/>
          <p:nvPr/>
        </p:nvSpPr>
        <p:spPr>
          <a:xfrm>
            <a:off x="8436113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0"/>
          <p:cNvSpPr/>
          <p:nvPr/>
        </p:nvSpPr>
        <p:spPr>
          <a:xfrm rot="10800000">
            <a:off x="8190700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sldNum" idx="12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/>
          <p:nvPr/>
        </p:nvSpPr>
        <p:spPr>
          <a:xfrm>
            <a:off x="8697912" y="-125"/>
            <a:ext cx="446100" cy="5143500"/>
          </a:xfrm>
          <a:prstGeom prst="rect">
            <a:avLst/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1"/>
          <p:cNvSpPr/>
          <p:nvPr/>
        </p:nvSpPr>
        <p:spPr>
          <a:xfrm rot="10800000">
            <a:off x="8520297" y="0"/>
            <a:ext cx="184200" cy="5143500"/>
          </a:xfrm>
          <a:prstGeom prst="rect">
            <a:avLst/>
          </a:prstGeom>
          <a:gradFill>
            <a:gsLst>
              <a:gs pos="0">
                <a:srgbClr val="75DDFF"/>
              </a:gs>
              <a:gs pos="100000">
                <a:srgbClr val="09B1E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1"/>
          <p:cNvSpPr/>
          <p:nvPr/>
        </p:nvSpPr>
        <p:spPr>
          <a:xfrm>
            <a:off x="8436113" y="-125"/>
            <a:ext cx="90600" cy="5143500"/>
          </a:xfrm>
          <a:prstGeom prst="rect">
            <a:avLst/>
          </a:prstGeom>
          <a:gradFill>
            <a:gsLst>
              <a:gs pos="0">
                <a:srgbClr val="C6F18D"/>
              </a:gs>
              <a:gs pos="100000">
                <a:srgbClr val="8AD82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1"/>
          <p:cNvSpPr/>
          <p:nvPr/>
        </p:nvSpPr>
        <p:spPr>
          <a:xfrm rot="10800000">
            <a:off x="8190700" y="-125"/>
            <a:ext cx="247800" cy="5143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sldNum" idx="12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63300"/>
            <a:ext cx="53013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06944"/>
            <a:ext cx="5301300" cy="31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➝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⇾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ntano Sans"/>
              <a:buChar char="￫"/>
              <a:defRPr sz="18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6062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>
              <a:buNone/>
              <a:defRPr sz="1200">
                <a:solidFill>
                  <a:schemeClr val="accent3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0;p12"/>
          <p:cNvSpPr txBox="1">
            <a:spLocks/>
          </p:cNvSpPr>
          <p:nvPr/>
        </p:nvSpPr>
        <p:spPr>
          <a:xfrm>
            <a:off x="1178522" y="797169"/>
            <a:ext cx="7248675" cy="265865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35000"/>
              </a:lnSpc>
            </a:pPr>
            <a:r>
              <a:rPr lang="en-US" sz="400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6</a:t>
            </a:r>
            <a:br>
              <a:rPr lang="en-US" sz="400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 CHẤT VÀ SỰ CHUYỂN THỂ CỦA CHẤT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313" y="1207477"/>
            <a:ext cx="5084152" cy="37391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7648" y="201048"/>
            <a:ext cx="6932672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 nào mô tả tính chất vật lí, hình nào mô tả tính chất hóa học?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1559350" y="1793631"/>
            <a:ext cx="269631" cy="24618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1"/>
          <p:cNvSpPr txBox="1">
            <a:spLocks/>
          </p:cNvSpPr>
          <p:nvPr/>
        </p:nvSpPr>
        <p:spPr>
          <a:xfrm>
            <a:off x="66474" y="1429731"/>
            <a:ext cx="1441940" cy="727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200" b="1">
                <a:solidFill>
                  <a:srgbClr val="FF0000"/>
                </a:solidFill>
              </a:rPr>
              <a:t>Tính chất hóa học</a:t>
            </a:r>
            <a:endParaRPr lang="en-US" sz="2200" b="1">
              <a:solidFill>
                <a:srgbClr val="FF0000"/>
              </a:solidFill>
            </a:endParaRPr>
          </a:p>
        </p:txBody>
      </p:sp>
      <p:sp>
        <p:nvSpPr>
          <p:cNvPr id="8" name="Title 11"/>
          <p:cNvSpPr txBox="1">
            <a:spLocks/>
          </p:cNvSpPr>
          <p:nvPr/>
        </p:nvSpPr>
        <p:spPr>
          <a:xfrm>
            <a:off x="7540364" y="1464416"/>
            <a:ext cx="1441940" cy="727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200" b="1">
                <a:solidFill>
                  <a:srgbClr val="FF0000"/>
                </a:solidFill>
              </a:rPr>
              <a:t>Tính chất hóa học</a:t>
            </a:r>
            <a:endParaRPr lang="en-US" sz="2200" b="1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156600" y="1776046"/>
            <a:ext cx="319073" cy="2461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1649486" y="3562545"/>
            <a:ext cx="269631" cy="24618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1"/>
          <p:cNvSpPr txBox="1">
            <a:spLocks/>
          </p:cNvSpPr>
          <p:nvPr/>
        </p:nvSpPr>
        <p:spPr>
          <a:xfrm>
            <a:off x="156610" y="3198645"/>
            <a:ext cx="1441940" cy="727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200" b="1">
                <a:solidFill>
                  <a:srgbClr val="FF0000"/>
                </a:solidFill>
              </a:rPr>
              <a:t>Tính chất vật lí</a:t>
            </a:r>
            <a:endParaRPr lang="en-US" sz="2200" b="1">
              <a:solidFill>
                <a:srgbClr val="FF0000"/>
              </a:solidFill>
            </a:endParaRPr>
          </a:p>
        </p:txBody>
      </p:sp>
      <p:sp>
        <p:nvSpPr>
          <p:cNvPr id="12" name="Title 11"/>
          <p:cNvSpPr txBox="1">
            <a:spLocks/>
          </p:cNvSpPr>
          <p:nvPr/>
        </p:nvSpPr>
        <p:spPr>
          <a:xfrm>
            <a:off x="7565809" y="3401212"/>
            <a:ext cx="1441940" cy="727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200" b="1">
                <a:solidFill>
                  <a:srgbClr val="FF0000"/>
                </a:solidFill>
              </a:rPr>
              <a:t>Tính chất vật lí</a:t>
            </a:r>
            <a:endParaRPr lang="en-US" sz="2200" b="1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246736" y="3544960"/>
            <a:ext cx="319073" cy="24618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7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8" grpId="0"/>
      <p:bldP spid="9" grpId="0" animBg="1"/>
      <p:bldP spid="10" grpId="0" animBg="1"/>
      <p:bldP spid="11" grpId="0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Google Shape;118;p14"/>
          <p:cNvSpPr txBox="1">
            <a:spLocks/>
          </p:cNvSpPr>
          <p:nvPr/>
        </p:nvSpPr>
        <p:spPr>
          <a:xfrm>
            <a:off x="140678" y="304800"/>
            <a:ext cx="5301300" cy="4943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Sự chuyển thể của chất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1370041" y="1040856"/>
            <a:ext cx="3073006" cy="111369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 nghiệm sự chuyển thể của chất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275" y="551971"/>
            <a:ext cx="2036884" cy="4284098"/>
          </a:xfrm>
          <a:prstGeom prst="rect">
            <a:avLst/>
          </a:prstGeom>
        </p:spPr>
      </p:pic>
      <p:sp>
        <p:nvSpPr>
          <p:cNvPr id="7" name="Google Shape;281;p30"/>
          <p:cNvSpPr txBox="1">
            <a:spLocks/>
          </p:cNvSpPr>
          <p:nvPr/>
        </p:nvSpPr>
        <p:spPr>
          <a:xfrm>
            <a:off x="321661" y="2782346"/>
            <a:ext cx="4801500" cy="167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lnSpc>
                <a:spcPct val="150000"/>
              </a:lnSpc>
              <a:buFont typeface="Karla"/>
              <a:buNone/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 hành thí nghiệm như hình 6.4 và điền các thông tin vào bảng sau: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5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99037"/>
              </p:ext>
            </p:extLst>
          </p:nvPr>
        </p:nvGraphicFramePr>
        <p:xfrm>
          <a:off x="0" y="0"/>
          <a:ext cx="9144000" cy="5143499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043354">
                  <a:extLst>
                    <a:ext uri="{9D8B030D-6E8A-4147-A177-3AD203B41FA5}">
                      <a16:colId xmlns:a16="http://schemas.microsoft.com/office/drawing/2014/main" val="2155488116"/>
                    </a:ext>
                  </a:extLst>
                </a:gridCol>
                <a:gridCol w="2274277">
                  <a:extLst>
                    <a:ext uri="{9D8B030D-6E8A-4147-A177-3AD203B41FA5}">
                      <a16:colId xmlns:a16="http://schemas.microsoft.com/office/drawing/2014/main" val="3660652201"/>
                    </a:ext>
                  </a:extLst>
                </a:gridCol>
                <a:gridCol w="4217906">
                  <a:extLst>
                    <a:ext uri="{9D8B030D-6E8A-4147-A177-3AD203B41FA5}">
                      <a16:colId xmlns:a16="http://schemas.microsoft.com/office/drawing/2014/main" val="956275216"/>
                    </a:ext>
                  </a:extLst>
                </a:gridCol>
                <a:gridCol w="1608463">
                  <a:extLst>
                    <a:ext uri="{9D8B030D-6E8A-4147-A177-3AD203B41FA5}">
                      <a16:colId xmlns:a16="http://schemas.microsoft.com/office/drawing/2014/main" val="164975073"/>
                    </a:ext>
                  </a:extLst>
                </a:gridCol>
              </a:tblGrid>
              <a:tr h="78738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>
                          <a:effectLst/>
                        </a:rPr>
                        <a:t>Thí nghiệm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5" marR="358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>
                          <a:effectLst/>
                        </a:rPr>
                        <a:t>Cách tiến hành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5" marR="358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>
                          <a:effectLst/>
                        </a:rPr>
                        <a:t>Yêu cầu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5" marR="358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>
                          <a:effectLst/>
                        </a:rPr>
                        <a:t>Kết quả và nhận xét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5" marR="35845" marT="0" marB="0" anchor="ctr"/>
                </a:tc>
                <a:extLst>
                  <a:ext uri="{0D108BD9-81ED-4DB2-BD59-A6C34878D82A}">
                    <a16:rowId xmlns:a16="http://schemas.microsoft.com/office/drawing/2014/main" val="1988288313"/>
                  </a:ext>
                </a:extLst>
              </a:tr>
              <a:tr h="200468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500">
                          <a:effectLst/>
                        </a:rPr>
                        <a:t>1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5" marR="3584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500">
                          <a:effectLst/>
                        </a:rPr>
                        <a:t>- Cho 4 – 6 viên nước đá vào hai cốc thủy tinh A, B khô.</a:t>
                      </a:r>
                      <a:endParaRPr lang="en-US" sz="150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500">
                          <a:effectLst/>
                        </a:rPr>
                        <a:t>- Cốc A đun nóng nhẹ, cốc B để yên không đun.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5" marR="3584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500">
                          <a:effectLst/>
                        </a:rPr>
                        <a:t>1. Ghi lại khoảng thời gian các viên nước đá trong cốc tan hoàn toàn.</a:t>
                      </a:r>
                      <a:endParaRPr lang="en-US" sz="150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500">
                          <a:effectLst/>
                        </a:rPr>
                        <a:t>2. So sánh khoảng thời gian các viên nước đá tan hoàn toàn thành nước trong cốc A và cốc B.</a:t>
                      </a:r>
                      <a:endParaRPr lang="en-US" sz="150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500">
                          <a:effectLst/>
                        </a:rPr>
                        <a:t>3. Quan sát và nhận xét mặt ngoài của cốc B.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5" marR="358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5" marR="35845" marT="0" marB="0" anchor="ctr"/>
                </a:tc>
                <a:extLst>
                  <a:ext uri="{0D108BD9-81ED-4DB2-BD59-A6C34878D82A}">
                    <a16:rowId xmlns:a16="http://schemas.microsoft.com/office/drawing/2014/main" val="3888117103"/>
                  </a:ext>
                </a:extLst>
              </a:tr>
              <a:tr h="235143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500">
                          <a:effectLst/>
                        </a:rPr>
                        <a:t>2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5" marR="3584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500">
                          <a:effectLst/>
                        </a:rPr>
                        <a:t>- Tiếp tục đun nóng cốc A đến khi nước sôi.</a:t>
                      </a:r>
                      <a:endParaRPr lang="en-US" sz="150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500">
                          <a:effectLst/>
                        </a:rPr>
                        <a:t>- Theo dõi nhiệt độ qua nhiệt kế.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5" marR="3584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500">
                          <a:effectLst/>
                        </a:rPr>
                        <a:t>1. Quan sát sự xuất hiện bọt khí và ghi lại nhiệt độ trong cốc A, mỗi lần cách nhau 1 phút.</a:t>
                      </a:r>
                      <a:endParaRPr lang="en-US" sz="150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500">
                          <a:effectLst/>
                        </a:rPr>
                        <a:t>2. Mô tả các hiện tượng khi nước sôi. Khi nước sôi ghi lại nhiệt độ 3 lần cách nhau 1 phút.</a:t>
                      </a:r>
                      <a:endParaRPr lang="en-US" sz="1500">
                        <a:effectLst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500">
                          <a:effectLst/>
                        </a:rPr>
                        <a:t>3. So sánh các giá trị nhiệt độ ghi lại được trước và sau khi nước sôi.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5" marR="358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845" marR="35845" marT="0" marB="0" anchor="ctr"/>
                </a:tc>
                <a:extLst>
                  <a:ext uri="{0D108BD9-81ED-4DB2-BD59-A6C34878D82A}">
                    <a16:rowId xmlns:a16="http://schemas.microsoft.com/office/drawing/2014/main" val="102874347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41;p37"/>
          <p:cNvSpPr txBox="1">
            <a:spLocks/>
          </p:cNvSpPr>
          <p:nvPr/>
        </p:nvSpPr>
        <p:spPr>
          <a:xfrm>
            <a:off x="275422" y="308471"/>
            <a:ext cx="5860973" cy="5662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rgbClr val="002060"/>
                </a:solidFill>
              </a:rPr>
              <a:t>1. Sự nóng chảy và sự đông đặc</a:t>
            </a:r>
          </a:p>
        </p:txBody>
      </p:sp>
      <p:sp>
        <p:nvSpPr>
          <p:cNvPr id="6" name="Pentagon 5"/>
          <p:cNvSpPr/>
          <p:nvPr/>
        </p:nvSpPr>
        <p:spPr>
          <a:xfrm>
            <a:off x="1299991" y="3999122"/>
            <a:ext cx="5673686" cy="649995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281;p30"/>
          <p:cNvSpPr txBox="1">
            <a:spLocks/>
          </p:cNvSpPr>
          <p:nvPr/>
        </p:nvSpPr>
        <p:spPr>
          <a:xfrm>
            <a:off x="1214745" y="3866920"/>
            <a:ext cx="5652882" cy="69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lnSpc>
                <a:spcPct val="150000"/>
              </a:lnSpc>
              <a:buFont typeface="Karla"/>
              <a:buNone/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nóng chảy là gì? Sự đông đặc là gì?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745" y="1175431"/>
            <a:ext cx="53149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2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ave 6"/>
          <p:cNvSpPr/>
          <p:nvPr/>
        </p:nvSpPr>
        <p:spPr>
          <a:xfrm>
            <a:off x="793214" y="3690651"/>
            <a:ext cx="6720290" cy="1101686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341;p37"/>
          <p:cNvSpPr txBox="1">
            <a:spLocks/>
          </p:cNvSpPr>
          <p:nvPr/>
        </p:nvSpPr>
        <p:spPr>
          <a:xfrm>
            <a:off x="275422" y="308471"/>
            <a:ext cx="5860973" cy="5662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rgbClr val="002060"/>
                </a:solidFill>
              </a:rPr>
              <a:t>2. Sự bay hơi và sự ngưng tụ</a:t>
            </a:r>
          </a:p>
        </p:txBody>
      </p:sp>
      <p:sp>
        <p:nvSpPr>
          <p:cNvPr id="5" name="Google Shape;281;p30"/>
          <p:cNvSpPr txBox="1">
            <a:spLocks/>
          </p:cNvSpPr>
          <p:nvPr/>
        </p:nvSpPr>
        <p:spPr>
          <a:xfrm>
            <a:off x="675375" y="3734717"/>
            <a:ext cx="6927143" cy="69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lnSpc>
                <a:spcPct val="150000"/>
              </a:lnSpc>
              <a:buFont typeface="Karla"/>
              <a:buNone/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 bày quá trình diễn ra sự bay hơi, sự ngưng tụ.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75" y="1279517"/>
            <a:ext cx="6635635" cy="20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5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98283" y="668175"/>
            <a:ext cx="4109292" cy="2306912"/>
            <a:chOff x="2798283" y="668175"/>
            <a:chExt cx="4109292" cy="2306912"/>
          </a:xfrm>
        </p:grpSpPr>
        <p:sp>
          <p:nvSpPr>
            <p:cNvPr id="8" name="Cloud Callout 7"/>
            <p:cNvSpPr/>
            <p:nvPr/>
          </p:nvSpPr>
          <p:spPr>
            <a:xfrm>
              <a:off x="2798283" y="668175"/>
              <a:ext cx="4109292" cy="2306912"/>
            </a:xfrm>
            <a:prstGeom prst="cloudCallout">
              <a:avLst>
                <a:gd name="adj1" fmla="val -59842"/>
                <a:gd name="adj2" fmla="val 46741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Google Shape;281;p30"/>
            <p:cNvSpPr txBox="1">
              <a:spLocks/>
            </p:cNvSpPr>
            <p:nvPr/>
          </p:nvSpPr>
          <p:spPr>
            <a:xfrm>
              <a:off x="3348602" y="874718"/>
              <a:ext cx="3008652" cy="11457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▸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1pPr>
              <a:lvl2pPr marL="914400" marR="0" lvl="1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▹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2pPr>
              <a:lvl3pPr marL="1371600" marR="0" lvl="2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▹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3pPr>
              <a:lvl4pPr marL="1828800" marR="0" lvl="3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●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4pPr>
              <a:lvl5pPr marL="2286000" marR="0" lvl="4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○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5pPr>
              <a:lvl6pPr marL="2743200" marR="0" lvl="5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■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6pPr>
              <a:lvl7pPr marL="3200400" marR="0" lvl="6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●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7pPr>
              <a:lvl8pPr marL="3657600" marR="0" lvl="7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○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8pPr>
              <a:lvl9pPr marL="4114800" marR="0" lvl="8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■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9pPr>
            </a:lstStyle>
            <a:p>
              <a:pPr marL="0" indent="0" algn="ctr">
                <a:lnSpc>
                  <a:spcPct val="150000"/>
                </a:lnSpc>
                <a:buFont typeface="Karla"/>
                <a:buNone/>
              </a:pPr>
              <a:r>
                <a:rPr lang="en-GB"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 bày quá trình diễn ra sự sôi và khái niệm sự sôi.</a:t>
              </a:r>
              <a:endParaRPr lang="en-US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Google Shape;341;p37"/>
          <p:cNvSpPr txBox="1">
            <a:spLocks/>
          </p:cNvSpPr>
          <p:nvPr/>
        </p:nvSpPr>
        <p:spPr>
          <a:xfrm>
            <a:off x="275422" y="308471"/>
            <a:ext cx="5860973" cy="5662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rgbClr val="002060"/>
                </a:solidFill>
              </a:rPr>
              <a:t>3. Sự sôi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98283" y="1081261"/>
            <a:ext cx="4087258" cy="1538462"/>
            <a:chOff x="2820317" y="3075895"/>
            <a:chExt cx="4087258" cy="1538462"/>
          </a:xfrm>
        </p:grpSpPr>
        <p:sp>
          <p:nvSpPr>
            <p:cNvPr id="10" name="Oval Callout 9"/>
            <p:cNvSpPr/>
            <p:nvPr/>
          </p:nvSpPr>
          <p:spPr>
            <a:xfrm>
              <a:off x="2820317" y="3075895"/>
              <a:ext cx="4087258" cy="1538462"/>
            </a:xfrm>
            <a:prstGeom prst="wedgeEllipseCallout">
              <a:avLst>
                <a:gd name="adj1" fmla="val -45361"/>
                <a:gd name="adj2" fmla="val 5456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Google Shape;281;p30"/>
            <p:cNvSpPr txBox="1">
              <a:spLocks/>
            </p:cNvSpPr>
            <p:nvPr/>
          </p:nvSpPr>
          <p:spPr>
            <a:xfrm>
              <a:off x="2947011" y="3256844"/>
              <a:ext cx="3811835" cy="1176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55600" algn="l" rtl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▸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1pPr>
              <a:lvl2pPr marL="914400" marR="0" lvl="1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▹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2pPr>
              <a:lvl3pPr marL="1371600" marR="0" lvl="2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▹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3pPr>
              <a:lvl4pPr marL="1828800" marR="0" lvl="3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●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4pPr>
              <a:lvl5pPr marL="2286000" marR="0" lvl="4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○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5pPr>
              <a:lvl6pPr marL="2743200" marR="0" lvl="5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■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6pPr>
              <a:lvl7pPr marL="3200400" marR="0" lvl="6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●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7pPr>
              <a:lvl8pPr marL="3657600" marR="0" lvl="7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○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8pPr>
              <a:lvl9pPr marL="4114800" marR="0" lvl="8" indent="-355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Karla"/>
                <a:buChar char="■"/>
                <a:defRPr sz="2000" b="0" i="0" u="none" strike="noStrike" cap="none">
                  <a:solidFill>
                    <a:schemeClr val="dk1"/>
                  </a:solidFill>
                  <a:latin typeface="Karla"/>
                  <a:ea typeface="Karla"/>
                  <a:cs typeface="Karla"/>
                  <a:sym typeface="Karla"/>
                </a:defRPr>
              </a:lvl9pPr>
            </a:lstStyle>
            <a:p>
              <a:pPr marL="0" indent="0" algn="ctr">
                <a:lnSpc>
                  <a:spcPct val="150000"/>
                </a:lnSpc>
                <a:buFont typeface="Karla"/>
                <a:buNone/>
              </a:pPr>
              <a:r>
                <a:rPr lang="en-GB"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 bay hơi và sự sôi khác nhau ở điểm nào?</a:t>
              </a:r>
              <a:endParaRPr lang="en-US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EDCFC51-64C9-4A7E-BA53-C81311C02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3" y="3063759"/>
            <a:ext cx="1937728" cy="192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6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 txBox="1">
            <a:spLocks noGrp="1"/>
          </p:cNvSpPr>
          <p:nvPr>
            <p:ph type="sldNum" idx="12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6" name="Google Shape;138;p20"/>
          <p:cNvSpPr txBox="1">
            <a:spLocks/>
          </p:cNvSpPr>
          <p:nvPr/>
        </p:nvSpPr>
        <p:spPr>
          <a:xfrm>
            <a:off x="3072485" y="221328"/>
            <a:ext cx="4596574" cy="541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r>
              <a:rPr lang="en-GB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3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oogle Shape;140;p20"/>
          <p:cNvGrpSpPr/>
          <p:nvPr/>
        </p:nvGrpSpPr>
        <p:grpSpPr>
          <a:xfrm>
            <a:off x="2380578" y="162347"/>
            <a:ext cx="549909" cy="599146"/>
            <a:chOff x="6718575" y="2318625"/>
            <a:chExt cx="256950" cy="407375"/>
          </a:xfrm>
        </p:grpSpPr>
        <p:sp>
          <p:nvSpPr>
            <p:cNvPr id="8" name="Google Shape;141;p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2;p2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3;p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4;p2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5;p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6;p2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7;p2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8;p2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78449" y="951386"/>
            <a:ext cx="7480966" cy="10064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defRPr/>
            </a:pPr>
            <a:r>
              <a:rPr lang="en-US" altLang="vi-VN" sz="2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1. Những tính chất nào sau đây là tính chất vật lí của chất?</a:t>
            </a:r>
            <a:endParaRPr lang="vi-VN" altLang="vi-VN" sz="2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8448" y="2117912"/>
            <a:ext cx="719940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vi-VN" sz="2200">
                <a:latin typeface="Arial" panose="020B0604020202020204" pitchFamily="34" charset="0"/>
                <a:cs typeface="Arial" panose="020B0604020202020204" pitchFamily="34" charset="0"/>
              </a:rPr>
              <a:t>A. Khả năng tan trong nước, màu sắc, khả năng bị cháy</a:t>
            </a:r>
            <a:endParaRPr lang="en-US" sz="2200"/>
          </a:p>
        </p:txBody>
      </p:sp>
      <p:sp>
        <p:nvSpPr>
          <p:cNvPr id="18" name="Rectangle 17"/>
          <p:cNvSpPr/>
          <p:nvPr/>
        </p:nvSpPr>
        <p:spPr>
          <a:xfrm>
            <a:off x="378448" y="2847490"/>
            <a:ext cx="76354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20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altLang="vi-VN" sz="2200">
                <a:latin typeface="Arial" panose="020B0604020202020204" pitchFamily="34" charset="0"/>
                <a:cs typeface="Arial" panose="020B0604020202020204" pitchFamily="34" charset="0"/>
              </a:rPr>
              <a:t>Tính dẫn điện, nhiệt độ sôi, khả năng tác dụng với nước.</a:t>
            </a:r>
            <a:endParaRPr lang="en-US" sz="2200"/>
          </a:p>
        </p:txBody>
      </p:sp>
      <p:sp>
        <p:nvSpPr>
          <p:cNvPr id="19" name="Rectangle 18"/>
          <p:cNvSpPr/>
          <p:nvPr/>
        </p:nvSpPr>
        <p:spPr>
          <a:xfrm>
            <a:off x="378448" y="3562212"/>
            <a:ext cx="66816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vi-VN" sz="2200">
                <a:latin typeface="Arial" panose="020B0604020202020204" pitchFamily="34" charset="0"/>
                <a:cs typeface="Arial" panose="020B0604020202020204" pitchFamily="34" charset="0"/>
              </a:rPr>
              <a:t>C. Khả năng tan trong nước, nhiệt độ sôi, màu sắc. </a:t>
            </a:r>
            <a:endParaRPr lang="en-US" sz="2200"/>
          </a:p>
        </p:txBody>
      </p:sp>
      <p:sp>
        <p:nvSpPr>
          <p:cNvPr id="20" name="Rectangle 19"/>
          <p:cNvSpPr/>
          <p:nvPr/>
        </p:nvSpPr>
        <p:spPr>
          <a:xfrm>
            <a:off x="368366" y="4137022"/>
            <a:ext cx="7814496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fr-FR" altLang="vi-VN" sz="2200">
                <a:latin typeface="Arial" panose="020B0604020202020204" pitchFamily="34" charset="0"/>
                <a:cs typeface="Arial" panose="020B0604020202020204" pitchFamily="34" charset="0"/>
              </a:rPr>
              <a:t>D. Tính dẫn điện, khả năng tác dụng với nước, khả năng bị cháy</a:t>
            </a:r>
            <a:r>
              <a:rPr lang="fr-FR" alt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vi-VN" sz="22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 build="allAtOnce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 txBox="1">
            <a:spLocks noGrp="1"/>
          </p:cNvSpPr>
          <p:nvPr>
            <p:ph type="sldNum" idx="12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378448" y="256773"/>
            <a:ext cx="7480966" cy="10064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defRPr/>
            </a:pPr>
            <a:r>
              <a:rPr lang="en-US" altLang="vi-VN" sz="2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2. Tính chất nào sau đây là tính chất hóa học của đường?</a:t>
            </a:r>
            <a:endParaRPr lang="vi-VN" altLang="vi-VN" sz="2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315" y="1766889"/>
            <a:ext cx="24897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vi-VN" sz="2200">
                <a:latin typeface="Arial" panose="020B0604020202020204" pitchFamily="34" charset="0"/>
                <a:cs typeface="Arial" panose="020B0604020202020204" pitchFamily="34" charset="0"/>
              </a:rPr>
              <a:t>A. Tan trong nước</a:t>
            </a:r>
            <a:endParaRPr lang="en-US" sz="2200"/>
          </a:p>
        </p:txBody>
      </p:sp>
      <p:sp>
        <p:nvSpPr>
          <p:cNvPr id="18" name="Rectangle 17"/>
          <p:cNvSpPr/>
          <p:nvPr/>
        </p:nvSpPr>
        <p:spPr>
          <a:xfrm>
            <a:off x="495315" y="2385862"/>
            <a:ext cx="23198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20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altLang="vi-VN" sz="2200">
                <a:latin typeface="Arial" panose="020B0604020202020204" pitchFamily="34" charset="0"/>
                <a:cs typeface="Arial" panose="020B0604020202020204" pitchFamily="34" charset="0"/>
              </a:rPr>
              <a:t>Có màu trắng.</a:t>
            </a:r>
            <a:endParaRPr lang="en-US" sz="2200"/>
          </a:p>
        </p:txBody>
      </p:sp>
      <p:sp>
        <p:nvSpPr>
          <p:cNvPr id="19" name="Rectangle 18"/>
          <p:cNvSpPr/>
          <p:nvPr/>
        </p:nvSpPr>
        <p:spPr>
          <a:xfrm>
            <a:off x="466583" y="3004836"/>
            <a:ext cx="7851796" cy="95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fr-FR" altLang="vi-VN" sz="2200">
                <a:latin typeface="Arial" panose="020B0604020202020204" pitchFamily="34" charset="0"/>
                <a:cs typeface="Arial" panose="020B0604020202020204" pitchFamily="34" charset="0"/>
              </a:rPr>
              <a:t>C. Khả năng cháy trong oxygen tạo thành khí carbon dioxide và nước. </a:t>
            </a:r>
            <a:endParaRPr lang="en-US" sz="2200"/>
          </a:p>
        </p:txBody>
      </p:sp>
      <p:sp>
        <p:nvSpPr>
          <p:cNvPr id="20" name="Rectangle 19"/>
          <p:cNvSpPr/>
          <p:nvPr/>
        </p:nvSpPr>
        <p:spPr>
          <a:xfrm>
            <a:off x="466583" y="4056484"/>
            <a:ext cx="7814496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fr-FR" altLang="vi-VN" sz="2200">
                <a:latin typeface="Arial" panose="020B0604020202020204" pitchFamily="34" charset="0"/>
                <a:cs typeface="Arial" panose="020B0604020202020204" pitchFamily="34" charset="0"/>
              </a:rPr>
              <a:t>D. Là chất rắn ở nhiệt độ phòng.</a:t>
            </a:r>
            <a:endParaRPr lang="vi-VN" altLang="vi-VN" sz="2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6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build="allAtOnce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 txBox="1">
            <a:spLocks noGrp="1"/>
          </p:cNvSpPr>
          <p:nvPr>
            <p:ph type="sldNum" idx="12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676583" y="312989"/>
            <a:ext cx="7105034" cy="10064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defRPr/>
            </a:pPr>
            <a:r>
              <a:rPr lang="en-US" altLang="vi-VN" sz="2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3. Sự chuyển thể từ thể hơi sang thể lỏng được gọi là</a:t>
            </a:r>
            <a:endParaRPr lang="vi-VN" altLang="vi-VN" sz="22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75872" y="1885790"/>
            <a:ext cx="24445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vi-VN" sz="2200">
                <a:latin typeface="Arial" panose="020B0604020202020204" pitchFamily="34" charset="0"/>
                <a:cs typeface="Arial" panose="020B0604020202020204" pitchFamily="34" charset="0"/>
              </a:rPr>
              <a:t>A. sự ngưng tụ.</a:t>
            </a:r>
            <a:endParaRPr lang="en-US" sz="2200"/>
          </a:p>
        </p:txBody>
      </p:sp>
      <p:sp>
        <p:nvSpPr>
          <p:cNvPr id="18" name="Rectangle 17"/>
          <p:cNvSpPr/>
          <p:nvPr/>
        </p:nvSpPr>
        <p:spPr>
          <a:xfrm>
            <a:off x="2075872" y="2504764"/>
            <a:ext cx="21244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20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altLang="vi-VN" sz="2200">
                <a:latin typeface="Arial" panose="020B0604020202020204" pitchFamily="34" charset="0"/>
                <a:cs typeface="Arial" panose="020B0604020202020204" pitchFamily="34" charset="0"/>
              </a:rPr>
              <a:t>sự bay hơi.</a:t>
            </a:r>
            <a:endParaRPr lang="en-US" sz="2200"/>
          </a:p>
        </p:txBody>
      </p:sp>
      <p:sp>
        <p:nvSpPr>
          <p:cNvPr id="19" name="Rectangle 18"/>
          <p:cNvSpPr/>
          <p:nvPr/>
        </p:nvSpPr>
        <p:spPr>
          <a:xfrm>
            <a:off x="2075872" y="3123738"/>
            <a:ext cx="4622108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fr-FR" altLang="vi-VN" sz="2200">
                <a:latin typeface="Arial" panose="020B0604020202020204" pitchFamily="34" charset="0"/>
                <a:cs typeface="Arial" panose="020B0604020202020204" pitchFamily="34" charset="0"/>
              </a:rPr>
              <a:t>C. sự đông đặc. </a:t>
            </a:r>
            <a:endParaRPr lang="en-US" sz="2200"/>
          </a:p>
        </p:txBody>
      </p:sp>
      <p:sp>
        <p:nvSpPr>
          <p:cNvPr id="20" name="Rectangle 19"/>
          <p:cNvSpPr/>
          <p:nvPr/>
        </p:nvSpPr>
        <p:spPr>
          <a:xfrm>
            <a:off x="2075872" y="3799436"/>
            <a:ext cx="4600151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fr-FR" altLang="vi-VN" sz="2200">
                <a:latin typeface="Arial" panose="020B0604020202020204" pitchFamily="34" charset="0"/>
                <a:cs typeface="Arial" panose="020B0604020202020204" pitchFamily="34" charset="0"/>
              </a:rPr>
              <a:t>D. sự nóng chảy.</a:t>
            </a:r>
            <a:endParaRPr lang="vi-VN" altLang="vi-VN" sz="2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1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 txBox="1">
            <a:spLocks noGrp="1"/>
          </p:cNvSpPr>
          <p:nvPr>
            <p:ph type="sldNum" idx="12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676583" y="312989"/>
            <a:ext cx="7105034" cy="9563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vi-VN" sz="2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4. Sự chuyển thể nào sau đây xảy ra ở nhiệt độ xác định?</a:t>
            </a:r>
            <a:endParaRPr lang="en-US" sz="2200" b="1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75872" y="1885790"/>
            <a:ext cx="24445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vi-VN" sz="2200">
                <a:latin typeface="Arial" panose="020B0604020202020204" pitchFamily="34" charset="0"/>
                <a:cs typeface="Arial" panose="020B0604020202020204" pitchFamily="34" charset="0"/>
              </a:rPr>
              <a:t>A. Ngưng tụ.</a:t>
            </a:r>
            <a:endParaRPr lang="en-US" sz="2200"/>
          </a:p>
        </p:txBody>
      </p:sp>
      <p:sp>
        <p:nvSpPr>
          <p:cNvPr id="18" name="Rectangle 17"/>
          <p:cNvSpPr/>
          <p:nvPr/>
        </p:nvSpPr>
        <p:spPr>
          <a:xfrm>
            <a:off x="2075872" y="2504764"/>
            <a:ext cx="21244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220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altLang="vi-VN" sz="2200">
                <a:latin typeface="Arial" panose="020B0604020202020204" pitchFamily="34" charset="0"/>
                <a:cs typeface="Arial" panose="020B0604020202020204" pitchFamily="34" charset="0"/>
              </a:rPr>
              <a:t>Hóa hơi.</a:t>
            </a:r>
            <a:endParaRPr lang="en-US" sz="2200"/>
          </a:p>
        </p:txBody>
      </p:sp>
      <p:sp>
        <p:nvSpPr>
          <p:cNvPr id="19" name="Rectangle 18"/>
          <p:cNvSpPr/>
          <p:nvPr/>
        </p:nvSpPr>
        <p:spPr>
          <a:xfrm>
            <a:off x="2075872" y="3123738"/>
            <a:ext cx="4622108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fr-FR" altLang="vi-VN" sz="2200">
                <a:latin typeface="Arial" panose="020B0604020202020204" pitchFamily="34" charset="0"/>
                <a:cs typeface="Arial" panose="020B0604020202020204" pitchFamily="34" charset="0"/>
              </a:rPr>
              <a:t>C. Bay hơi. </a:t>
            </a:r>
            <a:endParaRPr lang="en-US" sz="2200"/>
          </a:p>
        </p:txBody>
      </p:sp>
      <p:sp>
        <p:nvSpPr>
          <p:cNvPr id="20" name="Rectangle 19"/>
          <p:cNvSpPr/>
          <p:nvPr/>
        </p:nvSpPr>
        <p:spPr>
          <a:xfrm>
            <a:off x="2097829" y="3781065"/>
            <a:ext cx="4600151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fr-FR" altLang="vi-VN" sz="2200">
                <a:latin typeface="Arial" panose="020B0604020202020204" pitchFamily="34" charset="0"/>
                <a:cs typeface="Arial" panose="020B0604020202020204" pitchFamily="34" charset="0"/>
              </a:rPr>
              <a:t>D. Sôi.</a:t>
            </a:r>
            <a:endParaRPr lang="vi-VN" altLang="vi-VN" sz="2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1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781908" y="550985"/>
            <a:ext cx="5983194" cy="1806669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Google Shape;254;p28"/>
          <p:cNvSpPr txBox="1">
            <a:spLocks noGrp="1"/>
          </p:cNvSpPr>
          <p:nvPr>
            <p:ph type="ctrTitle" idx="4294967295"/>
          </p:nvPr>
        </p:nvSpPr>
        <p:spPr>
          <a:xfrm>
            <a:off x="1969477" y="656493"/>
            <a:ext cx="5682043" cy="17011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ba bình: một bình chứa nước, một bình chứa rượu và một bình chứa giấm ăn. Làm thế nào để phân biệt được chúng?</a:t>
            </a:r>
          </a:p>
        </p:txBody>
      </p:sp>
      <p:sp>
        <p:nvSpPr>
          <p:cNvPr id="260" name="Google Shape;260;p28"/>
          <p:cNvSpPr txBox="1">
            <a:spLocks noGrp="1"/>
          </p:cNvSpPr>
          <p:nvPr>
            <p:ph type="sldNum" idx="12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" name="Picture 9" descr="Những icon đẹp cute, đáng yêu, dí dỏm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16" y="2766645"/>
            <a:ext cx="2519555" cy="218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4" name="Google Shape;392;p39"/>
          <p:cNvSpPr txBox="1">
            <a:spLocks/>
          </p:cNvSpPr>
          <p:nvPr/>
        </p:nvSpPr>
        <p:spPr>
          <a:xfrm>
            <a:off x="827233" y="540961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>
                <a:solidFill>
                  <a:srgbClr val="F44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grpSp>
        <p:nvGrpSpPr>
          <p:cNvPr id="5" name="Google Shape;394;p39"/>
          <p:cNvGrpSpPr/>
          <p:nvPr/>
        </p:nvGrpSpPr>
        <p:grpSpPr>
          <a:xfrm>
            <a:off x="338562" y="516529"/>
            <a:ext cx="449033" cy="449033"/>
            <a:chOff x="2594050" y="1631825"/>
            <a:chExt cx="439625" cy="439625"/>
          </a:xfrm>
        </p:grpSpPr>
        <p:sp>
          <p:nvSpPr>
            <p:cNvPr id="6" name="Google Shape;395;p3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96;p3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97;p3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98;p3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50630" y="1494198"/>
            <a:ext cx="5802228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sao cần bảo quản những chiếc kem trong ngăn đá của tủ lạnh?</a:t>
            </a:r>
            <a:endParaRPr lang="en-US" sz="22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0150" y="3134024"/>
            <a:ext cx="6320009" cy="16158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 b="1" i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 lời: </a:t>
            </a:r>
            <a:r>
              <a:rPr lang="nl-NL" sz="2200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 khi để ở ngoài tủ lạnh que kem sẽ bị chảy ra. Khi đưa vào ngăn đá tủ lạnh, kem được đông đặc và giữ được thể rắn như ban đầu.</a:t>
            </a:r>
            <a:endParaRPr lang="en-US" sz="2200" i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368;p37"/>
          <p:cNvSpPr/>
          <p:nvPr/>
        </p:nvSpPr>
        <p:spPr>
          <a:xfrm>
            <a:off x="1087710" y="1830444"/>
            <a:ext cx="6282573" cy="28503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- Học bài và làm bài tập trong sách bài tập</a:t>
            </a:r>
          </a:p>
          <a:p>
            <a:pPr marL="0" lvl="0" indent="0" algn="just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- Chuẩn bị bài mới Bài 7: Oxygen và không khí</a:t>
            </a:r>
            <a:endParaRPr sz="2400"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sp>
        <p:nvSpPr>
          <p:cNvPr id="18" name="Google Shape;369;p37"/>
          <p:cNvSpPr txBox="1">
            <a:spLocks/>
          </p:cNvSpPr>
          <p:nvPr/>
        </p:nvSpPr>
        <p:spPr>
          <a:xfrm>
            <a:off x="2445746" y="549953"/>
            <a:ext cx="4263526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6"/>
          <p:cNvSpPr txBox="1">
            <a:spLocks noGrp="1"/>
          </p:cNvSpPr>
          <p:nvPr>
            <p:ph type="sldNum" idx="12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334" name="Google Shape;334;p36"/>
          <p:cNvSpPr txBox="1">
            <a:spLocks noGrp="1"/>
          </p:cNvSpPr>
          <p:nvPr>
            <p:ph type="title" idx="4294967295"/>
          </p:nvPr>
        </p:nvSpPr>
        <p:spPr>
          <a:xfrm>
            <a:off x="361071" y="1676144"/>
            <a:ext cx="5003400" cy="17912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6A3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LĂNG NGHE!</a:t>
            </a:r>
            <a:endParaRPr sz="4000">
              <a:solidFill>
                <a:srgbClr val="16A3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6" name="Google Shape;336;p36" descr="5.jpg"/>
          <p:cNvPicPr preferRelativeResize="0"/>
          <p:nvPr/>
        </p:nvPicPr>
        <p:blipFill rotWithShape="1">
          <a:blip r:embed="rId3">
            <a:alphaModFix/>
          </a:blip>
          <a:srcRect l="37369" r="37369"/>
          <a:stretch/>
        </p:blipFill>
        <p:spPr>
          <a:xfrm>
            <a:off x="5888700" y="0"/>
            <a:ext cx="23097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684585" y="3634154"/>
            <a:ext cx="5429924" cy="1312497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Google Shape;266;p29"/>
          <p:cNvSpPr txBox="1">
            <a:spLocks noGrp="1"/>
          </p:cNvSpPr>
          <p:nvPr>
            <p:ph type="sldNum" idx="12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4" name="Cloud 13"/>
          <p:cNvSpPr/>
          <p:nvPr/>
        </p:nvSpPr>
        <p:spPr>
          <a:xfrm>
            <a:off x="2466803" y="812838"/>
            <a:ext cx="5099006" cy="168615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118;p14"/>
          <p:cNvSpPr txBox="1">
            <a:spLocks/>
          </p:cNvSpPr>
          <p:nvPr/>
        </p:nvSpPr>
        <p:spPr>
          <a:xfrm>
            <a:off x="140678" y="304800"/>
            <a:ext cx="5301300" cy="4943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Tính chất của chất</a:t>
            </a:r>
          </a:p>
        </p:txBody>
      </p:sp>
      <p:sp>
        <p:nvSpPr>
          <p:cNvPr id="16" name="Google Shape;254;p28"/>
          <p:cNvSpPr txBox="1">
            <a:spLocks/>
          </p:cNvSpPr>
          <p:nvPr/>
        </p:nvSpPr>
        <p:spPr>
          <a:xfrm>
            <a:off x="2791328" y="799142"/>
            <a:ext cx="4492299" cy="145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pPr algn="ctr"/>
            <a:r>
              <a:rPr lang="en-US" sz="2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một số tính chất của nước giúp em phân biệt nước với các chất khác. Cho ví dụ.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1" y="1407986"/>
            <a:ext cx="1725935" cy="1933820"/>
          </a:xfrm>
          <a:prstGeom prst="rect">
            <a:avLst/>
          </a:prstGeom>
        </p:spPr>
      </p:pic>
      <p:sp>
        <p:nvSpPr>
          <p:cNvPr id="18" name="Google Shape;254;p28"/>
          <p:cNvSpPr txBox="1">
            <a:spLocks/>
          </p:cNvSpPr>
          <p:nvPr/>
        </p:nvSpPr>
        <p:spPr>
          <a:xfrm>
            <a:off x="2791328" y="3671275"/>
            <a:ext cx="5180365" cy="96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pPr algn="ctr"/>
            <a:r>
              <a:rPr lang="en-US" sz="2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lỏng; không màu; không mùi; không vị; hòa tan được đường, muối ăn, nước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448318" y="3950650"/>
            <a:ext cx="949569" cy="72883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/>
      <p:bldP spid="18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>
            <a:spLocks noGrp="1"/>
          </p:cNvSpPr>
          <p:nvPr>
            <p:ph type="sldNum" idx="12"/>
          </p:nvPr>
        </p:nvSpPr>
        <p:spPr>
          <a:xfrm>
            <a:off x="75658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8" name="Google Shape;254;p28"/>
          <p:cNvSpPr txBox="1">
            <a:spLocks/>
          </p:cNvSpPr>
          <p:nvPr/>
        </p:nvSpPr>
        <p:spPr>
          <a:xfrm>
            <a:off x="0" y="842849"/>
            <a:ext cx="8114509" cy="634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pPr algn="ctr"/>
            <a:r>
              <a:rPr lang="en-US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6.1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3118337" y="1"/>
            <a:ext cx="2907325" cy="841712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118;p14"/>
          <p:cNvSpPr txBox="1">
            <a:spLocks/>
          </p:cNvSpPr>
          <p:nvPr/>
        </p:nvSpPr>
        <p:spPr>
          <a:xfrm>
            <a:off x="3243846" y="179321"/>
            <a:ext cx="3118337" cy="4943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2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67268" y="1543752"/>
            <a:ext cx="7947241" cy="3599748"/>
            <a:chOff x="996383" y="1557255"/>
            <a:chExt cx="6031283" cy="35997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383" y="1557255"/>
              <a:ext cx="1758462" cy="11723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3015" y="1834837"/>
              <a:ext cx="2026873" cy="117230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383" y="3447086"/>
              <a:ext cx="1708351" cy="114031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6211" y="3487700"/>
              <a:ext cx="1478902" cy="1267630"/>
            </a:xfrm>
            <a:prstGeom prst="rect">
              <a:avLst/>
            </a:prstGeom>
          </p:spPr>
        </p:pic>
        <p:sp>
          <p:nvSpPr>
            <p:cNvPr id="21" name="Google Shape;118;p14"/>
            <p:cNvSpPr txBox="1">
              <a:spLocks/>
            </p:cNvSpPr>
            <p:nvPr/>
          </p:nvSpPr>
          <p:spPr>
            <a:xfrm>
              <a:off x="1073389" y="2843023"/>
              <a:ext cx="2004008" cy="494342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2000">
                  <a:latin typeface="Arial" panose="020B0604020202020204" pitchFamily="34" charset="0"/>
                  <a:cs typeface="Arial" panose="020B0604020202020204" pitchFamily="34" charset="0"/>
                </a:rPr>
                <a:t>a) Dây đồng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Google Shape;118;p14"/>
            <p:cNvSpPr txBox="1">
              <a:spLocks/>
            </p:cNvSpPr>
            <p:nvPr/>
          </p:nvSpPr>
          <p:spPr>
            <a:xfrm>
              <a:off x="3282313" y="4662661"/>
              <a:ext cx="3118337" cy="494342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22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6.1</a:t>
              </a:r>
              <a:endParaRPr lang="en-US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Google Shape;118;p14"/>
            <p:cNvSpPr txBox="1">
              <a:spLocks/>
            </p:cNvSpPr>
            <p:nvPr/>
          </p:nvSpPr>
          <p:spPr>
            <a:xfrm>
              <a:off x="4800542" y="3090194"/>
              <a:ext cx="2004008" cy="494342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2000">
                  <a:latin typeface="Arial" panose="020B0604020202020204" pitchFamily="34" charset="0"/>
                  <a:cs typeface="Arial" panose="020B0604020202020204" pitchFamily="34" charset="0"/>
                </a:rPr>
                <a:t>b) Kim cương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118;p14"/>
            <p:cNvSpPr txBox="1">
              <a:spLocks/>
            </p:cNvSpPr>
            <p:nvPr/>
          </p:nvSpPr>
          <p:spPr>
            <a:xfrm>
              <a:off x="1057320" y="4587400"/>
              <a:ext cx="2004008" cy="494342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2000">
                  <a:latin typeface="Arial" panose="020B0604020202020204" pitchFamily="34" charset="0"/>
                  <a:cs typeface="Arial" panose="020B0604020202020204" pitchFamily="34" charset="0"/>
                </a:rPr>
                <a:t>c) Đường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Google Shape;118;p14"/>
            <p:cNvSpPr txBox="1">
              <a:spLocks/>
            </p:cNvSpPr>
            <p:nvPr/>
          </p:nvSpPr>
          <p:spPr>
            <a:xfrm>
              <a:off x="5023658" y="4569991"/>
              <a:ext cx="2004008" cy="494342"/>
            </a:xfrm>
            <a:prstGeom prst="rect">
              <a:avLst/>
            </a:prstGeom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GB" sz="2000">
                  <a:latin typeface="Arial" panose="020B0604020202020204" pitchFamily="34" charset="0"/>
                  <a:cs typeface="Arial" panose="020B0604020202020204" pitchFamily="34" charset="0"/>
                </a:rPr>
                <a:t>d) Dầu ô liu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3 phu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55442" y="86019"/>
            <a:ext cx="1190535" cy="6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9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8529681" y="4749900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490480"/>
              </p:ext>
            </p:extLst>
          </p:nvPr>
        </p:nvGraphicFramePr>
        <p:xfrm>
          <a:off x="302218" y="339286"/>
          <a:ext cx="8501813" cy="4501857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573474">
                  <a:extLst>
                    <a:ext uri="{9D8B030D-6E8A-4147-A177-3AD203B41FA5}">
                      <a16:colId xmlns:a16="http://schemas.microsoft.com/office/drawing/2014/main" val="2502669682"/>
                    </a:ext>
                  </a:extLst>
                </a:gridCol>
                <a:gridCol w="1160584">
                  <a:extLst>
                    <a:ext uri="{9D8B030D-6E8A-4147-A177-3AD203B41FA5}">
                      <a16:colId xmlns:a16="http://schemas.microsoft.com/office/drawing/2014/main" val="2835577701"/>
                    </a:ext>
                  </a:extLst>
                </a:gridCol>
                <a:gridCol w="1770185">
                  <a:extLst>
                    <a:ext uri="{9D8B030D-6E8A-4147-A177-3AD203B41FA5}">
                      <a16:colId xmlns:a16="http://schemas.microsoft.com/office/drawing/2014/main" val="2156597010"/>
                    </a:ext>
                  </a:extLst>
                </a:gridCol>
                <a:gridCol w="1758462">
                  <a:extLst>
                    <a:ext uri="{9D8B030D-6E8A-4147-A177-3AD203B41FA5}">
                      <a16:colId xmlns:a16="http://schemas.microsoft.com/office/drawing/2014/main" val="2834831317"/>
                    </a:ext>
                  </a:extLst>
                </a:gridCol>
                <a:gridCol w="2239108">
                  <a:extLst>
                    <a:ext uri="{9D8B030D-6E8A-4147-A177-3AD203B41FA5}">
                      <a16:colId xmlns:a16="http://schemas.microsoft.com/office/drawing/2014/main" val="3450013225"/>
                    </a:ext>
                  </a:extLst>
                </a:gridCol>
              </a:tblGrid>
              <a:tr h="39953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Vật thể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Tính chất vật lí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54480"/>
                  </a:ext>
                </a:extLst>
              </a:tr>
              <a:tr h="6595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</a:rPr>
                        <a:t>Thể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</a:rPr>
                        <a:t>Màu sắc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</a:rPr>
                        <a:t>Mùi vị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</a:rPr>
                        <a:t>Tính chất khác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 anchor="ctr"/>
                </a:tc>
                <a:extLst>
                  <a:ext uri="{0D108BD9-81ED-4DB2-BD59-A6C34878D82A}">
                    <a16:rowId xmlns:a16="http://schemas.microsoft.com/office/drawing/2014/main" val="1730269048"/>
                  </a:ext>
                </a:extLst>
              </a:tr>
              <a:tr h="847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Dây đồng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</a:rPr>
                        <a:t>Rắn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</a:rPr>
                        <a:t>Nâu đỏ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</a:rPr>
                        <a:t>Không mùi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</a:rPr>
                        <a:t>Dẫn điện, dẻo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 anchor="ctr"/>
                </a:tc>
                <a:extLst>
                  <a:ext uri="{0D108BD9-81ED-4DB2-BD59-A6C34878D82A}">
                    <a16:rowId xmlns:a16="http://schemas.microsoft.com/office/drawing/2014/main" val="748336789"/>
                  </a:ext>
                </a:extLst>
              </a:tr>
              <a:tr h="847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Kim cương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Rắn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Trong suốt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Không mùi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Cứng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 anchor="ctr"/>
                </a:tc>
                <a:extLst>
                  <a:ext uri="{0D108BD9-81ED-4DB2-BD59-A6C34878D82A}">
                    <a16:rowId xmlns:a16="http://schemas.microsoft.com/office/drawing/2014/main" val="1696556137"/>
                  </a:ext>
                </a:extLst>
              </a:tr>
              <a:tr h="847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Đường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</a:rPr>
                        <a:t>Rắn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Màu trắng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Vị ngọt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Tan trong nước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 anchor="ctr"/>
                </a:tc>
                <a:extLst>
                  <a:ext uri="{0D108BD9-81ED-4DB2-BD59-A6C34878D82A}">
                    <a16:rowId xmlns:a16="http://schemas.microsoft.com/office/drawing/2014/main" val="3606506561"/>
                  </a:ext>
                </a:extLst>
              </a:tr>
              <a:tr h="8924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Dầu ô liu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Lỏng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</a:rPr>
                        <a:t>Màu vàng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>
                          <a:effectLst/>
                        </a:rPr>
                        <a:t>Thơm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000" dirty="0">
                          <a:effectLst/>
                        </a:rPr>
                        <a:t>Sánh, không tan trong nước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57" marR="47457" marT="0" marB="0" anchor="ctr"/>
                </a:tc>
                <a:extLst>
                  <a:ext uri="{0D108BD9-81ED-4DB2-BD59-A6C34878D82A}">
                    <a16:rowId xmlns:a16="http://schemas.microsoft.com/office/drawing/2014/main" val="4043784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751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449419" y="1793631"/>
            <a:ext cx="5631320" cy="2227385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Google Shape;254;p28"/>
          <p:cNvSpPr txBox="1">
            <a:spLocks/>
          </p:cNvSpPr>
          <p:nvPr/>
        </p:nvSpPr>
        <p:spPr>
          <a:xfrm>
            <a:off x="1384942" y="1881553"/>
            <a:ext cx="5760273" cy="205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roid Serif"/>
              <a:buNone/>
              <a:defRPr sz="2400" b="1" i="0" u="none" strike="noStrike" cap="none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các dụng cụ nấu ăn như nồi, xoong, chảo,…. thường làm bằng inox có thành phần chính là sắt; nhưng phần tay cầm của chúng lại làm bằng gỗ hoặc nhựa?</a:t>
            </a:r>
            <a:endParaRPr lang="en-US" sz="2200" b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1"/>
          <p:cNvSpPr txBox="1">
            <a:spLocks/>
          </p:cNvSpPr>
          <p:nvPr/>
        </p:nvSpPr>
        <p:spPr>
          <a:xfrm>
            <a:off x="1043353" y="567116"/>
            <a:ext cx="5301300" cy="727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600" b="1">
                <a:solidFill>
                  <a:srgbClr val="FF0000"/>
                </a:solidFill>
              </a:rPr>
              <a:t>Tìm hiểu thêm</a:t>
            </a:r>
            <a:endParaRPr lang="en-US" sz="2600" b="1">
              <a:solidFill>
                <a:srgbClr val="FF0000"/>
              </a:solidFill>
            </a:endParaRPr>
          </a:p>
        </p:txBody>
      </p:sp>
      <p:grpSp>
        <p:nvGrpSpPr>
          <p:cNvPr id="6" name="Google Shape;140;p20"/>
          <p:cNvGrpSpPr/>
          <p:nvPr/>
        </p:nvGrpSpPr>
        <p:grpSpPr>
          <a:xfrm>
            <a:off x="564588" y="372099"/>
            <a:ext cx="478765" cy="644256"/>
            <a:chOff x="6718575" y="2318625"/>
            <a:chExt cx="256950" cy="407375"/>
          </a:xfrm>
        </p:grpSpPr>
        <p:sp>
          <p:nvSpPr>
            <p:cNvPr id="7" name="Google Shape;141;p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2;p2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3;p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4;p2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5;p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6;p2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7;p2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8;p2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75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53" y="2370655"/>
            <a:ext cx="5250319" cy="26906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3571" y="101774"/>
            <a:ext cx="738808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nl-NL" sz="2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hình 6.2, cho biết</a:t>
            </a:r>
            <a:r>
              <a:rPr lang="nl-NL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35000"/>
              </a:lnSpc>
            </a:pP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Ở hình a, gỗ cháy thành than có còn giữ được tính chất ban đầu không?</a:t>
            </a:r>
          </a:p>
          <a:p>
            <a:pPr>
              <a:lnSpc>
                <a:spcPct val="135000"/>
              </a:lnSpc>
            </a:pP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Hình b dây xích xe đạp bị gỉ, gỉ sắt có phải là sắt hay không? </a:t>
            </a:r>
          </a:p>
          <a:p>
            <a:pPr>
              <a:lnSpc>
                <a:spcPct val="135000"/>
              </a:lnSpc>
            </a:pP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Chất mới tạo thành trong hai hình a, b là chất nào?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96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/>
          <p:cNvSpPr/>
          <p:nvPr/>
        </p:nvSpPr>
        <p:spPr>
          <a:xfrm>
            <a:off x="1697253" y="433753"/>
            <a:ext cx="5498977" cy="236806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16" name="Rectangle 15"/>
          <p:cNvSpPr/>
          <p:nvPr/>
        </p:nvSpPr>
        <p:spPr>
          <a:xfrm>
            <a:off x="2035483" y="823721"/>
            <a:ext cx="4822518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đồ vật bằng sắt (khóa cửa, dây xích...) khi được bôi dầu mỡ sẽ không bị gỉ? Vì sao?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Những icon đẹp cute, đáng yêu, dí dỏm nhấ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92" y="2974694"/>
            <a:ext cx="1805864" cy="156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12787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otched Right Arrow 5"/>
          <p:cNvSpPr/>
          <p:nvPr/>
        </p:nvSpPr>
        <p:spPr>
          <a:xfrm>
            <a:off x="3080401" y="55573"/>
            <a:ext cx="2311062" cy="1207477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341;p37"/>
          <p:cNvSpPr txBox="1">
            <a:spLocks/>
          </p:cNvSpPr>
          <p:nvPr/>
        </p:nvSpPr>
        <p:spPr>
          <a:xfrm>
            <a:off x="3500754" y="235053"/>
            <a:ext cx="1723293" cy="72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>
                <a:solidFill>
                  <a:schemeClr val="bg1"/>
                </a:solidFill>
              </a:rPr>
              <a:t>Kết luận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Google Shape;330;p33"/>
          <p:cNvSpPr txBox="1">
            <a:spLocks/>
          </p:cNvSpPr>
          <p:nvPr/>
        </p:nvSpPr>
        <p:spPr>
          <a:xfrm>
            <a:off x="357355" y="1462499"/>
            <a:ext cx="7757154" cy="15404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tính chất vật lý của chất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Thể, màu sắc, mùi vị, khối lượng, thể tích, tính tan, tính dẻo, tính cứng, tính dẫn điện, tính dẫn nhiệt…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355" y="3401802"/>
            <a:ext cx="7757154" cy="131112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hóa học </a:t>
            </a:r>
            <a:r>
              <a:rPr lang="en-US" alt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 năng một chất biến đổi thành chất khác, ví dụ như khả năng cháy, khả năng phân hủy, khả năng tác dụng với chất khác.</a:t>
            </a:r>
          </a:p>
        </p:txBody>
      </p:sp>
    </p:spTree>
    <p:extLst>
      <p:ext uri="{BB962C8B-B14F-4D97-AF65-F5344CB8AC3E}">
        <p14:creationId xmlns:p14="http://schemas.microsoft.com/office/powerpoint/2010/main" val="14330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Nestor template">
  <a:themeElements>
    <a:clrScheme name="Custom 347">
      <a:dk1>
        <a:srgbClr val="162D5A"/>
      </a:dk1>
      <a:lt1>
        <a:srgbClr val="FFFFFF"/>
      </a:lt1>
      <a:dk2>
        <a:srgbClr val="5E626B"/>
      </a:dk2>
      <a:lt2>
        <a:srgbClr val="EDEEF1"/>
      </a:lt2>
      <a:accent1>
        <a:srgbClr val="A7EA52"/>
      </a:accent1>
      <a:accent2>
        <a:srgbClr val="33CCCC"/>
      </a:accent2>
      <a:accent3>
        <a:srgbClr val="33CCFF"/>
      </a:accent3>
      <a:accent4>
        <a:srgbClr val="16A3E0"/>
      </a:accent4>
      <a:accent5>
        <a:srgbClr val="162D5A"/>
      </a:accent5>
      <a:accent6>
        <a:srgbClr val="F14124"/>
      </a:accent6>
      <a:hlink>
        <a:srgbClr val="16A3E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1037</Words>
  <Application>Microsoft Office PowerPoint</Application>
  <PresentationFormat>On-screen Show (16:9)</PresentationFormat>
  <Paragraphs>125</Paragraphs>
  <Slides>22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Pontano Sans</vt:lpstr>
      <vt:lpstr>Karla</vt:lpstr>
      <vt:lpstr>Arial</vt:lpstr>
      <vt:lpstr>Calibri</vt:lpstr>
      <vt:lpstr>Droid Serif</vt:lpstr>
      <vt:lpstr>Nestor template</vt:lpstr>
      <vt:lpstr>PowerPoint Presentation</vt:lpstr>
      <vt:lpstr>Có ba bình: một bình chứa nước, một bình chứa rượu và một bình chứa giấm ăn. Làm thế nào để phân biệt được chúng?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LĂNG NGHE!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Tuan Duong</cp:lastModifiedBy>
  <cp:revision>25</cp:revision>
  <dcterms:modified xsi:type="dcterms:W3CDTF">2025-10-15T01:42:29Z</dcterms:modified>
</cp:coreProperties>
</file>