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72" r:id="rId3"/>
    <p:sldId id="314" r:id="rId4"/>
    <p:sldId id="259" r:id="rId5"/>
    <p:sldId id="315" r:id="rId6"/>
    <p:sldId id="257" r:id="rId7"/>
    <p:sldId id="262" r:id="rId8"/>
    <p:sldId id="297" r:id="rId9"/>
    <p:sldId id="271" r:id="rId10"/>
    <p:sldId id="302" r:id="rId11"/>
    <p:sldId id="303" r:id="rId12"/>
    <p:sldId id="309" r:id="rId13"/>
    <p:sldId id="310" r:id="rId14"/>
    <p:sldId id="263" r:id="rId15"/>
    <p:sldId id="264" r:id="rId16"/>
    <p:sldId id="313" r:id="rId17"/>
    <p:sldId id="316" r:id="rId18"/>
    <p:sldId id="270" r:id="rId19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C5275-DAFC-4D1D-BB08-226AE4820BEA}">
  <a:tblStyle styleId="{26EC5275-DAFC-4D1D-BB08-226AE4820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D29FD1-D880-4DB6-BB14-3170E5B727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arlow Light"/>
              <a:buChar char="▸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1"/>
          <p:cNvGrpSpPr/>
          <p:nvPr/>
        </p:nvGrpSpPr>
        <p:grpSpPr>
          <a:xfrm>
            <a:off x="7771386" y="3378819"/>
            <a:ext cx="1252699" cy="1645703"/>
            <a:chOff x="6730350" y="2315900"/>
            <a:chExt cx="257700" cy="420100"/>
          </a:xfrm>
        </p:grpSpPr>
        <p:sp>
          <p:nvSpPr>
            <p:cNvPr id="68" name="Google Shape;68;p1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AAB9F8-C917-4A7C-8DE3-97529209408A}"/>
              </a:ext>
            </a:extLst>
          </p:cNvPr>
          <p:cNvSpPr txBox="1"/>
          <p:nvPr/>
        </p:nvSpPr>
        <p:spPr>
          <a:xfrm>
            <a:off x="-654775" y="549958"/>
            <a:ext cx="9798775" cy="24063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GB" sz="5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5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 ĐA DẠNG CỦA CHẤT</a:t>
            </a:r>
            <a:endParaRPr lang="en-US" sz="5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273" y="1181438"/>
            <a:ext cx="1701764" cy="1701764"/>
          </a:xfrm>
          <a:prstGeom prst="rect">
            <a:avLst/>
          </a:prstGeom>
        </p:spPr>
      </p:pic>
      <p:pic>
        <p:nvPicPr>
          <p:cNvPr id="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116" y="3384900"/>
            <a:ext cx="1792521" cy="1036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5762" y="130391"/>
            <a:ext cx="268236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400" b="1">
                <a:solidFill>
                  <a:srgbClr val="FF0000"/>
                </a:solidFill>
              </a:rPr>
              <a:t>Làm việc nhóm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7321" y="1769051"/>
            <a:ext cx="4627063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rgbClr val="002060"/>
                </a:solidFill>
              </a:rPr>
              <a:t>Nhiệm vụ: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>
                <a:solidFill>
                  <a:srgbClr val="002060"/>
                </a:solidFill>
              </a:rPr>
              <a:t>Kể tên một số chất rắn, chất lỏng, chất khí mà em biết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>
                <a:solidFill>
                  <a:srgbClr val="002060"/>
                </a:solidFill>
              </a:rPr>
              <a:t>Hoàn thành bảng sau: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3534"/>
              </p:ext>
            </p:extLst>
          </p:nvPr>
        </p:nvGraphicFramePr>
        <p:xfrm>
          <a:off x="283023" y="82982"/>
          <a:ext cx="8670061" cy="5016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8283">
                  <a:extLst>
                    <a:ext uri="{9D8B030D-6E8A-4147-A177-3AD203B41FA5}">
                      <a16:colId xmlns:a16="http://schemas.microsoft.com/office/drawing/2014/main" val="3904669161"/>
                    </a:ext>
                  </a:extLst>
                </a:gridCol>
                <a:gridCol w="2273969">
                  <a:extLst>
                    <a:ext uri="{9D8B030D-6E8A-4147-A177-3AD203B41FA5}">
                      <a16:colId xmlns:a16="http://schemas.microsoft.com/office/drawing/2014/main" val="2717220367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4241711093"/>
                    </a:ext>
                  </a:extLst>
                </a:gridCol>
                <a:gridCol w="2371810">
                  <a:extLst>
                    <a:ext uri="{9D8B030D-6E8A-4147-A177-3AD203B41FA5}">
                      <a16:colId xmlns:a16="http://schemas.microsoft.com/office/drawing/2014/main" val="278271733"/>
                    </a:ext>
                  </a:extLst>
                </a:gridCol>
              </a:tblGrid>
              <a:tr h="542660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Chất</a:t>
                      </a:r>
                      <a:r>
                        <a:rPr lang="en-GB" sz="2200" baseline="0"/>
                        <a:t> rắn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Chất</a:t>
                      </a:r>
                      <a:r>
                        <a:rPr lang="en-GB" sz="2200" baseline="0"/>
                        <a:t> lỏng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/>
                        <a:t>Chất</a:t>
                      </a:r>
                      <a:r>
                        <a:rPr lang="en-GB" sz="2200" baseline="0"/>
                        <a:t> khí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792815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Ví</a:t>
                      </a:r>
                      <a:r>
                        <a:rPr lang="en-GB" sz="2200" b="1" baseline="0"/>
                        <a:t> dụ</a:t>
                      </a:r>
                      <a:endParaRPr 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79298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Khối</a:t>
                      </a:r>
                      <a:r>
                        <a:rPr lang="en-GB" sz="2200" b="1" baseline="0"/>
                        <a:t> lượng</a:t>
                      </a:r>
                      <a:endParaRPr 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091774"/>
                  </a:ext>
                </a:extLst>
              </a:tr>
              <a:tr h="854242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Hình</a:t>
                      </a:r>
                      <a:r>
                        <a:rPr lang="en-GB" sz="2200" b="1" baseline="0"/>
                        <a:t> dạng</a:t>
                      </a:r>
                      <a:endParaRPr 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092123"/>
                  </a:ext>
                </a:extLst>
              </a:tr>
              <a:tr h="1026209">
                <a:tc>
                  <a:txBody>
                    <a:bodyPr/>
                    <a:lstStyle/>
                    <a:p>
                      <a:pPr algn="l"/>
                      <a:r>
                        <a:rPr lang="en-GB" sz="2200" b="1"/>
                        <a:t>Thể</a:t>
                      </a:r>
                      <a:r>
                        <a:rPr lang="en-GB" sz="2200" b="1" baseline="0"/>
                        <a:t> tích</a:t>
                      </a:r>
                      <a:endParaRPr 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200"/>
                    </a:p>
                    <a:p>
                      <a:pPr algn="ctr"/>
                      <a:endParaRPr lang="en-GB" sz="2200"/>
                    </a:p>
                    <a:p>
                      <a:pPr algn="ctr"/>
                      <a:endParaRPr lang="en-GB" sz="2200"/>
                    </a:p>
                    <a:p>
                      <a:pPr algn="ctr"/>
                      <a:endParaRPr lang="en-GB" sz="2200"/>
                    </a:p>
                    <a:p>
                      <a:pPr algn="ctr"/>
                      <a:endParaRPr lang="en-GB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6816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69703" y="629379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Vàng, cao su, đồng,….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365293" y="648753"/>
            <a:ext cx="2284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Nước, dầu ăn, rượu,….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6638477" y="798655"/>
            <a:ext cx="2131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khí, ….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69703" y="1414584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khối lượng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365293" y="1430226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khối lượng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6589741" y="1406161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khối lượng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69702" y="2197467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hình dáng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290357" y="2167146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hình dáng của vật chứa nó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6596249" y="2135897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hình dáng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69701" y="3765555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tích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365292" y="3765554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tích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6574677" y="2982676"/>
            <a:ext cx="220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có thể tích xác định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6585463" y="3686611"/>
            <a:ext cx="2356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thể lan tỏa theo mọi hướng và lấp đầy bất kì vật chứa nó.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6" name="Rectangle 15"/>
          <p:cNvSpPr/>
          <p:nvPr/>
        </p:nvSpPr>
        <p:spPr>
          <a:xfrm>
            <a:off x="1629978" y="49660"/>
            <a:ext cx="6774406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>
                <a:solidFill>
                  <a:srgbClr val="002060"/>
                </a:solidFill>
              </a:rPr>
              <a:t>Em hãy kể tên một số chất rắn được dùng làm vật liệu trong xây dựng nhà cửa, cầu, đường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53614" y="1096599"/>
            <a:ext cx="2524456" cy="2061178"/>
            <a:chOff x="4853614" y="1218582"/>
            <a:chExt cx="2524456" cy="2061178"/>
          </a:xfrm>
        </p:grpSpPr>
        <p:pic>
          <p:nvPicPr>
            <p:cNvPr id="4100" name="Picture 4" descr="Giá sắt thép thế giới đạt kỷ lục mới, cao nhất hơn một thập kỷ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614" y="1218582"/>
              <a:ext cx="2524456" cy="157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4936746" y="2848873"/>
              <a:ext cx="2134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Sắt, thép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222" y="1096599"/>
            <a:ext cx="2574335" cy="2169138"/>
            <a:chOff x="504121" y="1133722"/>
            <a:chExt cx="2574335" cy="2169138"/>
          </a:xfrm>
        </p:grpSpPr>
        <p:pic>
          <p:nvPicPr>
            <p:cNvPr id="4098" name="Picture 2" descr="Vai trò quan trọng của thạch cao trong xi măng - Xi măng Việt N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21" y="1133722"/>
              <a:ext cx="2574335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771213" y="2871973"/>
              <a:ext cx="2134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 măng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5425" y="3257841"/>
            <a:ext cx="2640132" cy="1907111"/>
            <a:chOff x="405425" y="3257841"/>
            <a:chExt cx="2640132" cy="1907111"/>
          </a:xfrm>
        </p:grpSpPr>
        <p:pic>
          <p:nvPicPr>
            <p:cNvPr id="4108" name="Picture 12" descr="Bán Sỏi Tự Nhiên, Bán Sỏi Trang Trí, Bán Sỏi Cuội, Đá Cuội Các Loạ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5" y="3257841"/>
              <a:ext cx="2640132" cy="148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565332" y="4734065"/>
              <a:ext cx="2134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Sỏi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63625" y="3238099"/>
            <a:ext cx="2704434" cy="1952131"/>
            <a:chOff x="4763625" y="3238099"/>
            <a:chExt cx="2704434" cy="1952131"/>
          </a:xfrm>
        </p:grpSpPr>
        <p:pic>
          <p:nvPicPr>
            <p:cNvPr id="4112" name="Picture 16" descr="Cát đen xây dựng là gì? | Lâm Hoàng A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625" y="3238099"/>
              <a:ext cx="2704434" cy="152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5017181" y="4759343"/>
              <a:ext cx="2134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Cát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4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1835141" y="96252"/>
            <a:ext cx="6100011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ta có thể bơm xăng vào bình chứa có hình dạng khác nhau?</a:t>
            </a:r>
            <a:endParaRPr lang="en-US" sz="2200" b="1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6" y="1499429"/>
            <a:ext cx="5173578" cy="29226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743" y="2214168"/>
            <a:ext cx="323500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xăng là chất lỏng, không có hình dạng xác định mà có hình dạng của vật chứa nó</a:t>
            </a:r>
            <a:endParaRPr lang="en-US" sz="22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237872" y="269108"/>
            <a:ext cx="6906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200" b="1">
                <a:solidFill>
                  <a:srgbClr val="002060"/>
                </a:solidFill>
              </a:rPr>
              <a:t>Vì sao phải giữ chất khí trong bình kín?</a:t>
            </a:r>
            <a:endParaRPr lang="en-US" sz="2200" b="1">
              <a:solidFill>
                <a:srgbClr val="002060"/>
              </a:solidFill>
            </a:endParaRPr>
          </a:p>
          <a:p>
            <a:pPr algn="ctr" defTabSz="685800">
              <a:buClrTx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Bình khí oxy | Bình chứa khí | Khí Công Nghiệp Vạn Tấn Ph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9" y="1329474"/>
            <a:ext cx="2966285" cy="2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ình ảnh : Bầu trời, không khí, quả bóng bay, khinh khí cầu, Bay, mùa hè,  du lịch, phi cơ, Giải trí, cao, Xe, chuyến bay, phao, Đầy màu sắc, cái rổ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86" y="1371570"/>
            <a:ext cx="3223354" cy="21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7235" y="4212434"/>
            <a:ext cx="7117949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chất khí có thể lan tỏa theo mọi hướng</a:t>
            </a:r>
            <a:endParaRPr lang="en-US" sz="22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64" name="Google Shape;164;p19"/>
          <p:cNvGrpSpPr/>
          <p:nvPr/>
        </p:nvGrpSpPr>
        <p:grpSpPr>
          <a:xfrm>
            <a:off x="319180" y="127937"/>
            <a:ext cx="367686" cy="599441"/>
            <a:chOff x="6730350" y="2315900"/>
            <a:chExt cx="257700" cy="420100"/>
          </a:xfrm>
        </p:grpSpPr>
        <p:sp>
          <p:nvSpPr>
            <p:cNvPr id="165" name="Google Shape;165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947339" y="132789"/>
            <a:ext cx="815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200" b="1">
                <a:solidFill>
                  <a:srgbClr val="002060"/>
                </a:solidFill>
              </a:rPr>
              <a:t>Tìm hiểu những chất quanh em và hoàn thành bảng sau:</a:t>
            </a:r>
            <a:endParaRPr lang="en-US" sz="2200" b="1">
              <a:solidFill>
                <a:srgbClr val="002060"/>
              </a:solidFill>
            </a:endParaRPr>
          </a:p>
          <a:p>
            <a:pPr algn="ctr" defTabSz="685800">
              <a:buClrTx/>
            </a:pP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62943"/>
              </p:ext>
            </p:extLst>
          </p:nvPr>
        </p:nvGraphicFramePr>
        <p:xfrm>
          <a:off x="147329" y="733669"/>
          <a:ext cx="8872945" cy="437975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27769">
                  <a:extLst>
                    <a:ext uri="{9D8B030D-6E8A-4147-A177-3AD203B41FA5}">
                      <a16:colId xmlns:a16="http://schemas.microsoft.com/office/drawing/2014/main" val="4223704985"/>
                    </a:ext>
                  </a:extLst>
                </a:gridCol>
                <a:gridCol w="1904162">
                  <a:extLst>
                    <a:ext uri="{9D8B030D-6E8A-4147-A177-3AD203B41FA5}">
                      <a16:colId xmlns:a16="http://schemas.microsoft.com/office/drawing/2014/main" val="555759802"/>
                    </a:ext>
                  </a:extLst>
                </a:gridCol>
                <a:gridCol w="3536300">
                  <a:extLst>
                    <a:ext uri="{9D8B030D-6E8A-4147-A177-3AD203B41FA5}">
                      <a16:colId xmlns:a16="http://schemas.microsoft.com/office/drawing/2014/main" val="2554309818"/>
                    </a:ext>
                  </a:extLst>
                </a:gridCol>
                <a:gridCol w="2004714">
                  <a:extLst>
                    <a:ext uri="{9D8B030D-6E8A-4147-A177-3AD203B41FA5}">
                      <a16:colId xmlns:a16="http://schemas.microsoft.com/office/drawing/2014/main" val="1675503146"/>
                    </a:ext>
                  </a:extLst>
                </a:gridCol>
              </a:tblGrid>
              <a:tr h="7582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Chất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Thể</a:t>
                      </a:r>
                      <a:r>
                        <a:rPr lang="en-US" sz="2000" baseline="0">
                          <a:effectLst/>
                        </a:rPr>
                        <a:t> (ở nhiệt độ phòng)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Đặc</a:t>
                      </a:r>
                      <a:r>
                        <a:rPr lang="en-GB" sz="2000" baseline="0">
                          <a:effectLst/>
                        </a:rPr>
                        <a:t> điểm nhận biết (về thể)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Ví</a:t>
                      </a:r>
                      <a:r>
                        <a:rPr lang="en-US" sz="2000" baseline="0">
                          <a:effectLst/>
                        </a:rPr>
                        <a:t> dụ vật thể chứa chất đó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72028"/>
                  </a:ext>
                </a:extLst>
              </a:tr>
              <a:tr h="66753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3753"/>
                  </a:ext>
                </a:extLst>
              </a:tr>
              <a:tr h="140189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42147"/>
                  </a:ext>
                </a:extLst>
              </a:tr>
              <a:tr h="155207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3517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77085" y="4176418"/>
            <a:ext cx="101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Nitơ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49220" y="1691730"/>
            <a:ext cx="125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478264" y="1479536"/>
            <a:ext cx="3530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7032861" y="1619962"/>
            <a:ext cx="220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43003" y="2639500"/>
            <a:ext cx="140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101894" y="2624477"/>
            <a:ext cx="101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439971" y="1633424"/>
            <a:ext cx="101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453970" y="2138768"/>
            <a:ext cx="353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441477" y="3125990"/>
            <a:ext cx="353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7237501" y="2346492"/>
            <a:ext cx="1782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049220" y="4140725"/>
            <a:ext cx="101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440894" y="3526100"/>
            <a:ext cx="3530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3446745" y="4154618"/>
            <a:ext cx="353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7150530" y="3854788"/>
            <a:ext cx="1908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khí, bình chứa khí nitơ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702828" y="86431"/>
            <a:ext cx="510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8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 NHỚ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2066" y="816376"/>
            <a:ext cx="8264952" cy="711360"/>
          </a:xfrm>
          <a:custGeom>
            <a:avLst/>
            <a:gdLst>
              <a:gd name="connsiteX0" fmla="*/ 0 w 8264952"/>
              <a:gd name="connsiteY0" fmla="*/ 118562 h 711360"/>
              <a:gd name="connsiteX1" fmla="*/ 118562 w 8264952"/>
              <a:gd name="connsiteY1" fmla="*/ 0 h 711360"/>
              <a:gd name="connsiteX2" fmla="*/ 8146390 w 8264952"/>
              <a:gd name="connsiteY2" fmla="*/ 0 h 711360"/>
              <a:gd name="connsiteX3" fmla="*/ 8264952 w 8264952"/>
              <a:gd name="connsiteY3" fmla="*/ 118562 h 711360"/>
              <a:gd name="connsiteX4" fmla="*/ 8264952 w 8264952"/>
              <a:gd name="connsiteY4" fmla="*/ 592798 h 711360"/>
              <a:gd name="connsiteX5" fmla="*/ 8146390 w 8264952"/>
              <a:gd name="connsiteY5" fmla="*/ 711360 h 711360"/>
              <a:gd name="connsiteX6" fmla="*/ 118562 w 8264952"/>
              <a:gd name="connsiteY6" fmla="*/ 711360 h 711360"/>
              <a:gd name="connsiteX7" fmla="*/ 0 w 8264952"/>
              <a:gd name="connsiteY7" fmla="*/ 592798 h 711360"/>
              <a:gd name="connsiteX8" fmla="*/ 0 w 8264952"/>
              <a:gd name="connsiteY8" fmla="*/ 118562 h 7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952" h="711360">
                <a:moveTo>
                  <a:pt x="0" y="118562"/>
                </a:moveTo>
                <a:cubicBezTo>
                  <a:pt x="0" y="53082"/>
                  <a:pt x="53082" y="0"/>
                  <a:pt x="118562" y="0"/>
                </a:cubicBezTo>
                <a:lnTo>
                  <a:pt x="8146390" y="0"/>
                </a:lnTo>
                <a:cubicBezTo>
                  <a:pt x="8211870" y="0"/>
                  <a:pt x="8264952" y="53082"/>
                  <a:pt x="8264952" y="118562"/>
                </a:cubicBezTo>
                <a:lnTo>
                  <a:pt x="8264952" y="592798"/>
                </a:lnTo>
                <a:cubicBezTo>
                  <a:pt x="8264952" y="658278"/>
                  <a:pt x="8211870" y="711360"/>
                  <a:pt x="8146390" y="711360"/>
                </a:cubicBezTo>
                <a:lnTo>
                  <a:pt x="118562" y="711360"/>
                </a:lnTo>
                <a:cubicBezTo>
                  <a:pt x="53082" y="711360"/>
                  <a:pt x="0" y="658278"/>
                  <a:pt x="0" y="592798"/>
                </a:cubicBezTo>
                <a:lnTo>
                  <a:pt x="0" y="11856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46" tIns="118546" rIns="118546" bIns="118546" numCol="1" spcCol="1270" anchor="ctr" anchorCtr="0">
            <a:noAutofit/>
          </a:bodyPr>
          <a:lstStyle/>
          <a:p>
            <a:pPr lvl="0" algn="l" defTabSz="977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kern="1200"/>
              <a:t>Chất ở xung quanh ta. Ở đâu có vật thể ở đó có chất.</a:t>
            </a: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22066" y="1637176"/>
            <a:ext cx="8264952" cy="711360"/>
          </a:xfrm>
          <a:custGeom>
            <a:avLst/>
            <a:gdLst>
              <a:gd name="connsiteX0" fmla="*/ 0 w 8264952"/>
              <a:gd name="connsiteY0" fmla="*/ 118562 h 711360"/>
              <a:gd name="connsiteX1" fmla="*/ 118562 w 8264952"/>
              <a:gd name="connsiteY1" fmla="*/ 0 h 711360"/>
              <a:gd name="connsiteX2" fmla="*/ 8146390 w 8264952"/>
              <a:gd name="connsiteY2" fmla="*/ 0 h 711360"/>
              <a:gd name="connsiteX3" fmla="*/ 8264952 w 8264952"/>
              <a:gd name="connsiteY3" fmla="*/ 118562 h 711360"/>
              <a:gd name="connsiteX4" fmla="*/ 8264952 w 8264952"/>
              <a:gd name="connsiteY4" fmla="*/ 592798 h 711360"/>
              <a:gd name="connsiteX5" fmla="*/ 8146390 w 8264952"/>
              <a:gd name="connsiteY5" fmla="*/ 711360 h 711360"/>
              <a:gd name="connsiteX6" fmla="*/ 118562 w 8264952"/>
              <a:gd name="connsiteY6" fmla="*/ 711360 h 711360"/>
              <a:gd name="connsiteX7" fmla="*/ 0 w 8264952"/>
              <a:gd name="connsiteY7" fmla="*/ 592798 h 711360"/>
              <a:gd name="connsiteX8" fmla="*/ 0 w 8264952"/>
              <a:gd name="connsiteY8" fmla="*/ 118562 h 7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952" h="711360">
                <a:moveTo>
                  <a:pt x="0" y="118562"/>
                </a:moveTo>
                <a:cubicBezTo>
                  <a:pt x="0" y="53082"/>
                  <a:pt x="53082" y="0"/>
                  <a:pt x="118562" y="0"/>
                </a:cubicBezTo>
                <a:lnTo>
                  <a:pt x="8146390" y="0"/>
                </a:lnTo>
                <a:cubicBezTo>
                  <a:pt x="8211870" y="0"/>
                  <a:pt x="8264952" y="53082"/>
                  <a:pt x="8264952" y="118562"/>
                </a:cubicBezTo>
                <a:lnTo>
                  <a:pt x="8264952" y="592798"/>
                </a:lnTo>
                <a:cubicBezTo>
                  <a:pt x="8264952" y="658278"/>
                  <a:pt x="8211870" y="711360"/>
                  <a:pt x="8146390" y="711360"/>
                </a:cubicBezTo>
                <a:lnTo>
                  <a:pt x="118562" y="711360"/>
                </a:lnTo>
                <a:cubicBezTo>
                  <a:pt x="53082" y="711360"/>
                  <a:pt x="0" y="658278"/>
                  <a:pt x="0" y="592798"/>
                </a:cubicBezTo>
                <a:lnTo>
                  <a:pt x="0" y="11856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654635"/>
              <a:satOff val="-4214"/>
              <a:lumOff val="13629"/>
              <a:alphaOff val="0"/>
            </a:schemeClr>
          </a:fillRef>
          <a:effectRef idx="1">
            <a:schemeClr val="accent3">
              <a:hueOff val="4654635"/>
              <a:satOff val="-4214"/>
              <a:lumOff val="136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46" tIns="118546" rIns="118546" bIns="118546" numCol="1" spcCol="1270" anchor="ctr" anchorCtr="0">
            <a:noAutofit/>
          </a:bodyPr>
          <a:lstStyle/>
          <a:p>
            <a:pPr lvl="0" algn="l" defTabSz="977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kern="1200"/>
              <a:t>Ba thể cơ bản của chất là chất rắn, chất lỏng, chất khí.</a:t>
            </a: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522066" y="2457976"/>
            <a:ext cx="8264952" cy="711360"/>
          </a:xfrm>
          <a:custGeom>
            <a:avLst/>
            <a:gdLst>
              <a:gd name="connsiteX0" fmla="*/ 0 w 8264952"/>
              <a:gd name="connsiteY0" fmla="*/ 118562 h 711360"/>
              <a:gd name="connsiteX1" fmla="*/ 118562 w 8264952"/>
              <a:gd name="connsiteY1" fmla="*/ 0 h 711360"/>
              <a:gd name="connsiteX2" fmla="*/ 8146390 w 8264952"/>
              <a:gd name="connsiteY2" fmla="*/ 0 h 711360"/>
              <a:gd name="connsiteX3" fmla="*/ 8264952 w 8264952"/>
              <a:gd name="connsiteY3" fmla="*/ 118562 h 711360"/>
              <a:gd name="connsiteX4" fmla="*/ 8264952 w 8264952"/>
              <a:gd name="connsiteY4" fmla="*/ 592798 h 711360"/>
              <a:gd name="connsiteX5" fmla="*/ 8146390 w 8264952"/>
              <a:gd name="connsiteY5" fmla="*/ 711360 h 711360"/>
              <a:gd name="connsiteX6" fmla="*/ 118562 w 8264952"/>
              <a:gd name="connsiteY6" fmla="*/ 711360 h 711360"/>
              <a:gd name="connsiteX7" fmla="*/ 0 w 8264952"/>
              <a:gd name="connsiteY7" fmla="*/ 592798 h 711360"/>
              <a:gd name="connsiteX8" fmla="*/ 0 w 8264952"/>
              <a:gd name="connsiteY8" fmla="*/ 118562 h 7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952" h="711360">
                <a:moveTo>
                  <a:pt x="0" y="118562"/>
                </a:moveTo>
                <a:cubicBezTo>
                  <a:pt x="0" y="53082"/>
                  <a:pt x="53082" y="0"/>
                  <a:pt x="118562" y="0"/>
                </a:cubicBezTo>
                <a:lnTo>
                  <a:pt x="8146390" y="0"/>
                </a:lnTo>
                <a:cubicBezTo>
                  <a:pt x="8211870" y="0"/>
                  <a:pt x="8264952" y="53082"/>
                  <a:pt x="8264952" y="118562"/>
                </a:cubicBezTo>
                <a:lnTo>
                  <a:pt x="8264952" y="592798"/>
                </a:lnTo>
                <a:cubicBezTo>
                  <a:pt x="8264952" y="658278"/>
                  <a:pt x="8211870" y="711360"/>
                  <a:pt x="8146390" y="711360"/>
                </a:cubicBezTo>
                <a:lnTo>
                  <a:pt x="118562" y="711360"/>
                </a:lnTo>
                <a:cubicBezTo>
                  <a:pt x="53082" y="711360"/>
                  <a:pt x="0" y="658278"/>
                  <a:pt x="0" y="592798"/>
                </a:cubicBezTo>
                <a:lnTo>
                  <a:pt x="0" y="11856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309270"/>
              <a:satOff val="-8428"/>
              <a:lumOff val="27258"/>
              <a:alphaOff val="0"/>
            </a:schemeClr>
          </a:fillRef>
          <a:effectRef idx="1">
            <a:schemeClr val="accent3">
              <a:hueOff val="9309270"/>
              <a:satOff val="-8428"/>
              <a:lumOff val="272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46" tIns="118546" rIns="118546" bIns="118546" numCol="1" spcCol="1270" anchor="ctr" anchorCtr="0">
            <a:noAutofit/>
          </a:bodyPr>
          <a:lstStyle/>
          <a:p>
            <a:pPr lvl="0" algn="l" defTabSz="977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kern="1200"/>
              <a:t>Chất rắn, chất lỏng, chất khí có những đặc điểm khác nhau.</a:t>
            </a: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522066" y="3271775"/>
            <a:ext cx="8264952" cy="1691189"/>
          </a:xfrm>
          <a:custGeom>
            <a:avLst/>
            <a:gdLst>
              <a:gd name="connsiteX0" fmla="*/ 0 w 8264952"/>
              <a:gd name="connsiteY0" fmla="*/ 0 h 1691189"/>
              <a:gd name="connsiteX1" fmla="*/ 8264952 w 8264952"/>
              <a:gd name="connsiteY1" fmla="*/ 0 h 1691189"/>
              <a:gd name="connsiteX2" fmla="*/ 8264952 w 8264952"/>
              <a:gd name="connsiteY2" fmla="*/ 1691189 h 1691189"/>
              <a:gd name="connsiteX3" fmla="*/ 0 w 8264952"/>
              <a:gd name="connsiteY3" fmla="*/ 1691189 h 1691189"/>
              <a:gd name="connsiteX4" fmla="*/ 0 w 8264952"/>
              <a:gd name="connsiteY4" fmla="*/ 0 h 169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952" h="1691189">
                <a:moveTo>
                  <a:pt x="0" y="0"/>
                </a:moveTo>
                <a:lnTo>
                  <a:pt x="8264952" y="0"/>
                </a:lnTo>
                <a:lnTo>
                  <a:pt x="8264952" y="1691189"/>
                </a:lnTo>
                <a:lnTo>
                  <a:pt x="0" y="1691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412" tIns="27940" rIns="156464" bIns="2794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har char="••"/>
            </a:pPr>
            <a:r>
              <a:rPr lang="en-GB" sz="2200" kern="1200"/>
              <a:t>Chất rắn có hình dạng và thể tích xác định.</a:t>
            </a:r>
            <a:endParaRPr lang="en-US" sz="2200" kern="1200"/>
          </a:p>
          <a:p>
            <a:pPr marL="228600" lvl="1" indent="-228600" algn="l" defTabSz="9779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har char="••"/>
            </a:pPr>
            <a:r>
              <a:rPr lang="en-GB" sz="2200" kern="1200"/>
              <a:t>Chất lỏng dễ cháy, có thể tích xác định những không có hình dạng xác định.</a:t>
            </a:r>
            <a:endParaRPr lang="en-US" sz="2200" kern="1200"/>
          </a:p>
          <a:p>
            <a:pPr marL="228600" lvl="1" indent="-228600" algn="l" defTabSz="9779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har char="••"/>
            </a:pPr>
            <a:r>
              <a:rPr lang="en-GB" sz="2200" kern="1200"/>
              <a:t>Chất khí dễ lan tỏa, không có hình dạng và thể tích xác định</a:t>
            </a: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11991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791467" y="1387549"/>
            <a:ext cx="7516629" cy="701176"/>
            <a:chOff x="998586" y="1904109"/>
            <a:chExt cx="7516629" cy="701176"/>
          </a:xfrm>
        </p:grpSpPr>
        <p:sp>
          <p:nvSpPr>
            <p:cNvPr id="8" name="Rounded Rectangle 7"/>
            <p:cNvSpPr/>
            <p:nvPr/>
          </p:nvSpPr>
          <p:spPr>
            <a:xfrm>
              <a:off x="998586" y="1904109"/>
              <a:ext cx="814535" cy="70117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868458" y="1904109"/>
              <a:ext cx="6646757" cy="70117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Học thuộc phần ghi nhớ.</a:t>
              </a:r>
              <a:endParaRPr lang="en-US" sz="2200" kern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2972" y="2030699"/>
              <a:ext cx="36115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400" b="1"/>
                <a:t>1</a:t>
              </a:r>
              <a:endParaRPr lang="en-US" sz="2400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1467" y="2455338"/>
            <a:ext cx="7516629" cy="733226"/>
            <a:chOff x="998586" y="2702173"/>
            <a:chExt cx="7516629" cy="733226"/>
          </a:xfrm>
        </p:grpSpPr>
        <p:sp>
          <p:nvSpPr>
            <p:cNvPr id="12" name="Rounded Rectangle 11"/>
            <p:cNvSpPr/>
            <p:nvPr/>
          </p:nvSpPr>
          <p:spPr>
            <a:xfrm>
              <a:off x="998586" y="2702173"/>
              <a:ext cx="814535" cy="73322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868458" y="2702173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Làm các bài tập trong SBT.</a:t>
              </a:r>
              <a:endParaRPr lang="en-US" sz="2200" kern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4359" y="2840945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2</a:t>
              </a:r>
              <a:endParaRPr lang="en-US" sz="24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1467" y="3555177"/>
            <a:ext cx="7516629" cy="733226"/>
            <a:chOff x="998586" y="3546537"/>
            <a:chExt cx="7516629" cy="733226"/>
          </a:xfrm>
        </p:grpSpPr>
        <p:sp>
          <p:nvSpPr>
            <p:cNvPr id="16" name="Rounded Rectangle 15"/>
            <p:cNvSpPr/>
            <p:nvPr/>
          </p:nvSpPr>
          <p:spPr>
            <a:xfrm>
              <a:off x="998586" y="3546537"/>
              <a:ext cx="814535" cy="733226"/>
            </a:xfrm>
            <a:prstGeom prst="roundRect">
              <a:avLst>
                <a:gd name="adj" fmla="val 166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868458" y="3546537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Đọc trước bài Bài 6: Tính chất và sự chuyển thể của chất.</a:t>
              </a:r>
              <a:endParaRPr lang="en-US" sz="2200" kern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1719" y="3713216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3</a:t>
              </a:r>
              <a:endParaRPr lang="en-US" sz="2400" b="1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339928" y="203055"/>
            <a:ext cx="619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800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63315" y="1299412"/>
            <a:ext cx="6719963" cy="221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400" b="1">
                <a:ln/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CẢM ƠN CÁC EM ĐÃ LẮNG NGHE!</a:t>
            </a:r>
            <a:endParaRPr lang="en-US" sz="5400" b="1">
              <a:ln/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314" name="Google Shape;314;p2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9670" y="1615923"/>
            <a:ext cx="4539213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xung quanh và nêu tên các đồ vật (vật thể).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 xếp các vật thể theo các nhóm: vật thể tự nhiên, vật thể nhân tạo, vật thể sống, vật không sống.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12;p17"/>
          <p:cNvSpPr txBox="1">
            <a:spLocks/>
          </p:cNvSpPr>
          <p:nvPr/>
        </p:nvSpPr>
        <p:spPr>
          <a:xfrm>
            <a:off x="2567262" y="111556"/>
            <a:ext cx="5416017" cy="1293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GB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 nhanh nhất”</a:t>
            </a:r>
            <a:endParaRPr lang="vi-VN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211" y="2221379"/>
            <a:ext cx="3547873" cy="164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2714859" y="222144"/>
            <a:ext cx="510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8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51285" y="2852320"/>
            <a:ext cx="3508431" cy="898918"/>
          </a:xfrm>
          <a:custGeom>
            <a:avLst/>
            <a:gdLst>
              <a:gd name="connsiteX0" fmla="*/ 0 w 1878812"/>
              <a:gd name="connsiteY0" fmla="*/ 93941 h 939406"/>
              <a:gd name="connsiteX1" fmla="*/ 93941 w 1878812"/>
              <a:gd name="connsiteY1" fmla="*/ 0 h 939406"/>
              <a:gd name="connsiteX2" fmla="*/ 1784871 w 1878812"/>
              <a:gd name="connsiteY2" fmla="*/ 0 h 939406"/>
              <a:gd name="connsiteX3" fmla="*/ 1878812 w 1878812"/>
              <a:gd name="connsiteY3" fmla="*/ 93941 h 939406"/>
              <a:gd name="connsiteX4" fmla="*/ 1878812 w 1878812"/>
              <a:gd name="connsiteY4" fmla="*/ 845465 h 939406"/>
              <a:gd name="connsiteX5" fmla="*/ 1784871 w 1878812"/>
              <a:gd name="connsiteY5" fmla="*/ 939406 h 939406"/>
              <a:gd name="connsiteX6" fmla="*/ 93941 w 1878812"/>
              <a:gd name="connsiteY6" fmla="*/ 939406 h 939406"/>
              <a:gd name="connsiteX7" fmla="*/ 0 w 1878812"/>
              <a:gd name="connsiteY7" fmla="*/ 845465 h 939406"/>
              <a:gd name="connsiteX8" fmla="*/ 0 w 1878812"/>
              <a:gd name="connsiteY8" fmla="*/ 93941 h 93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12" h="939406">
                <a:moveTo>
                  <a:pt x="0" y="93941"/>
                </a:moveTo>
                <a:cubicBezTo>
                  <a:pt x="0" y="42059"/>
                  <a:pt x="42059" y="0"/>
                  <a:pt x="93941" y="0"/>
                </a:cubicBezTo>
                <a:lnTo>
                  <a:pt x="1784871" y="0"/>
                </a:lnTo>
                <a:cubicBezTo>
                  <a:pt x="1836753" y="0"/>
                  <a:pt x="1878812" y="42059"/>
                  <a:pt x="1878812" y="93941"/>
                </a:cubicBezTo>
                <a:lnTo>
                  <a:pt x="1878812" y="845465"/>
                </a:lnTo>
                <a:cubicBezTo>
                  <a:pt x="1878812" y="897347"/>
                  <a:pt x="1836753" y="939406"/>
                  <a:pt x="1784871" y="939406"/>
                </a:cubicBezTo>
                <a:lnTo>
                  <a:pt x="93941" y="939406"/>
                </a:lnTo>
                <a:cubicBezTo>
                  <a:pt x="42059" y="939406"/>
                  <a:pt x="0" y="897347"/>
                  <a:pt x="0" y="845465"/>
                </a:cubicBezTo>
                <a:lnTo>
                  <a:pt x="0" y="939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754" tIns="42754" rIns="42754" bIns="4275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/>
              <a:t>2. Ba thể của chất và đặc điểm của chúng</a:t>
            </a:r>
            <a:endParaRPr lang="en-US" sz="2400" kern="1200"/>
          </a:p>
        </p:txBody>
      </p:sp>
      <p:sp>
        <p:nvSpPr>
          <p:cNvPr id="9" name="Freeform 8"/>
          <p:cNvSpPr/>
          <p:nvPr/>
        </p:nvSpPr>
        <p:spPr>
          <a:xfrm rot="18289469">
            <a:off x="4505835" y="2757681"/>
            <a:ext cx="1259287" cy="54438"/>
          </a:xfrm>
          <a:custGeom>
            <a:avLst/>
            <a:gdLst>
              <a:gd name="connsiteX0" fmla="*/ 0 w 1316007"/>
              <a:gd name="connsiteY0" fmla="*/ 27219 h 54438"/>
              <a:gd name="connsiteX1" fmla="*/ 1316007 w 1316007"/>
              <a:gd name="connsiteY1" fmla="*/ 27219 h 5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6007" h="54438">
                <a:moveTo>
                  <a:pt x="0" y="27219"/>
                </a:moveTo>
                <a:lnTo>
                  <a:pt x="1316007" y="2721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802" tIns="-5681" rIns="637804" bIns="-568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0" name="Freeform 9"/>
          <p:cNvSpPr/>
          <p:nvPr/>
        </p:nvSpPr>
        <p:spPr>
          <a:xfrm>
            <a:off x="5511241" y="1989301"/>
            <a:ext cx="1878812" cy="475507"/>
          </a:xfrm>
          <a:custGeom>
            <a:avLst/>
            <a:gdLst>
              <a:gd name="connsiteX0" fmla="*/ 0 w 1878812"/>
              <a:gd name="connsiteY0" fmla="*/ 93941 h 939406"/>
              <a:gd name="connsiteX1" fmla="*/ 93941 w 1878812"/>
              <a:gd name="connsiteY1" fmla="*/ 0 h 939406"/>
              <a:gd name="connsiteX2" fmla="*/ 1784871 w 1878812"/>
              <a:gd name="connsiteY2" fmla="*/ 0 h 939406"/>
              <a:gd name="connsiteX3" fmla="*/ 1878812 w 1878812"/>
              <a:gd name="connsiteY3" fmla="*/ 93941 h 939406"/>
              <a:gd name="connsiteX4" fmla="*/ 1878812 w 1878812"/>
              <a:gd name="connsiteY4" fmla="*/ 845465 h 939406"/>
              <a:gd name="connsiteX5" fmla="*/ 1784871 w 1878812"/>
              <a:gd name="connsiteY5" fmla="*/ 939406 h 939406"/>
              <a:gd name="connsiteX6" fmla="*/ 93941 w 1878812"/>
              <a:gd name="connsiteY6" fmla="*/ 939406 h 939406"/>
              <a:gd name="connsiteX7" fmla="*/ 0 w 1878812"/>
              <a:gd name="connsiteY7" fmla="*/ 845465 h 939406"/>
              <a:gd name="connsiteX8" fmla="*/ 0 w 1878812"/>
              <a:gd name="connsiteY8" fmla="*/ 93941 h 93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12" h="939406">
                <a:moveTo>
                  <a:pt x="0" y="93941"/>
                </a:moveTo>
                <a:cubicBezTo>
                  <a:pt x="0" y="42059"/>
                  <a:pt x="42059" y="0"/>
                  <a:pt x="93941" y="0"/>
                </a:cubicBezTo>
                <a:lnTo>
                  <a:pt x="1784871" y="0"/>
                </a:lnTo>
                <a:cubicBezTo>
                  <a:pt x="1836753" y="0"/>
                  <a:pt x="1878812" y="42059"/>
                  <a:pt x="1878812" y="93941"/>
                </a:cubicBezTo>
                <a:lnTo>
                  <a:pt x="1878812" y="845465"/>
                </a:lnTo>
                <a:cubicBezTo>
                  <a:pt x="1878812" y="897347"/>
                  <a:pt x="1836753" y="939406"/>
                  <a:pt x="1784871" y="939406"/>
                </a:cubicBezTo>
                <a:lnTo>
                  <a:pt x="93941" y="939406"/>
                </a:lnTo>
                <a:cubicBezTo>
                  <a:pt x="42059" y="939406"/>
                  <a:pt x="0" y="897347"/>
                  <a:pt x="0" y="845465"/>
                </a:cubicBezTo>
                <a:lnTo>
                  <a:pt x="0" y="939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754" tIns="42754" rIns="42754" bIns="4275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/>
              <a:t>Chất rắn</a:t>
            </a: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>
            <a:off x="4759716" y="3275733"/>
            <a:ext cx="751524" cy="52092"/>
          </a:xfrm>
          <a:custGeom>
            <a:avLst/>
            <a:gdLst>
              <a:gd name="connsiteX0" fmla="*/ 0 w 751524"/>
              <a:gd name="connsiteY0" fmla="*/ 27219 h 54438"/>
              <a:gd name="connsiteX1" fmla="*/ 751524 w 751524"/>
              <a:gd name="connsiteY1" fmla="*/ 27219 h 5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524" h="54438">
                <a:moveTo>
                  <a:pt x="0" y="27219"/>
                </a:moveTo>
                <a:lnTo>
                  <a:pt x="751524" y="2721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674" tIns="8431" rIns="369674" bIns="843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2" name="Freeform 11"/>
          <p:cNvSpPr/>
          <p:nvPr/>
        </p:nvSpPr>
        <p:spPr>
          <a:xfrm>
            <a:off x="5511241" y="3059154"/>
            <a:ext cx="1878812" cy="475507"/>
          </a:xfrm>
          <a:custGeom>
            <a:avLst/>
            <a:gdLst>
              <a:gd name="connsiteX0" fmla="*/ 0 w 1878812"/>
              <a:gd name="connsiteY0" fmla="*/ 93941 h 939406"/>
              <a:gd name="connsiteX1" fmla="*/ 93941 w 1878812"/>
              <a:gd name="connsiteY1" fmla="*/ 0 h 939406"/>
              <a:gd name="connsiteX2" fmla="*/ 1784871 w 1878812"/>
              <a:gd name="connsiteY2" fmla="*/ 0 h 939406"/>
              <a:gd name="connsiteX3" fmla="*/ 1878812 w 1878812"/>
              <a:gd name="connsiteY3" fmla="*/ 93941 h 939406"/>
              <a:gd name="connsiteX4" fmla="*/ 1878812 w 1878812"/>
              <a:gd name="connsiteY4" fmla="*/ 845465 h 939406"/>
              <a:gd name="connsiteX5" fmla="*/ 1784871 w 1878812"/>
              <a:gd name="connsiteY5" fmla="*/ 939406 h 939406"/>
              <a:gd name="connsiteX6" fmla="*/ 93941 w 1878812"/>
              <a:gd name="connsiteY6" fmla="*/ 939406 h 939406"/>
              <a:gd name="connsiteX7" fmla="*/ 0 w 1878812"/>
              <a:gd name="connsiteY7" fmla="*/ 845465 h 939406"/>
              <a:gd name="connsiteX8" fmla="*/ 0 w 1878812"/>
              <a:gd name="connsiteY8" fmla="*/ 93941 h 93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12" h="939406">
                <a:moveTo>
                  <a:pt x="0" y="93941"/>
                </a:moveTo>
                <a:cubicBezTo>
                  <a:pt x="0" y="42059"/>
                  <a:pt x="42059" y="0"/>
                  <a:pt x="93941" y="0"/>
                </a:cubicBezTo>
                <a:lnTo>
                  <a:pt x="1784871" y="0"/>
                </a:lnTo>
                <a:cubicBezTo>
                  <a:pt x="1836753" y="0"/>
                  <a:pt x="1878812" y="42059"/>
                  <a:pt x="1878812" y="93941"/>
                </a:cubicBezTo>
                <a:lnTo>
                  <a:pt x="1878812" y="845465"/>
                </a:lnTo>
                <a:cubicBezTo>
                  <a:pt x="1878812" y="897347"/>
                  <a:pt x="1836753" y="939406"/>
                  <a:pt x="1784871" y="939406"/>
                </a:cubicBezTo>
                <a:lnTo>
                  <a:pt x="93941" y="939406"/>
                </a:lnTo>
                <a:cubicBezTo>
                  <a:pt x="42059" y="939406"/>
                  <a:pt x="0" y="897347"/>
                  <a:pt x="0" y="845465"/>
                </a:cubicBezTo>
                <a:lnTo>
                  <a:pt x="0" y="939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754" tIns="42754" rIns="42754" bIns="4275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/>
              <a:t>Chất lỏng</a:t>
            </a: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3310531">
            <a:off x="4505835" y="3791438"/>
            <a:ext cx="1259287" cy="54438"/>
          </a:xfrm>
          <a:custGeom>
            <a:avLst/>
            <a:gdLst>
              <a:gd name="connsiteX0" fmla="*/ 0 w 1316007"/>
              <a:gd name="connsiteY0" fmla="*/ 27219 h 54438"/>
              <a:gd name="connsiteX1" fmla="*/ 1316007 w 1316007"/>
              <a:gd name="connsiteY1" fmla="*/ 27219 h 5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6007" h="54438">
                <a:moveTo>
                  <a:pt x="0" y="27219"/>
                </a:moveTo>
                <a:lnTo>
                  <a:pt x="1316007" y="2721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803" tIns="-5682" rIns="637804" bIns="-568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4" name="Freeform 13"/>
          <p:cNvSpPr/>
          <p:nvPr/>
        </p:nvSpPr>
        <p:spPr>
          <a:xfrm>
            <a:off x="5511241" y="4092909"/>
            <a:ext cx="1878812" cy="475507"/>
          </a:xfrm>
          <a:custGeom>
            <a:avLst/>
            <a:gdLst>
              <a:gd name="connsiteX0" fmla="*/ 0 w 1878812"/>
              <a:gd name="connsiteY0" fmla="*/ 93941 h 939406"/>
              <a:gd name="connsiteX1" fmla="*/ 93941 w 1878812"/>
              <a:gd name="connsiteY1" fmla="*/ 0 h 939406"/>
              <a:gd name="connsiteX2" fmla="*/ 1784871 w 1878812"/>
              <a:gd name="connsiteY2" fmla="*/ 0 h 939406"/>
              <a:gd name="connsiteX3" fmla="*/ 1878812 w 1878812"/>
              <a:gd name="connsiteY3" fmla="*/ 93941 h 939406"/>
              <a:gd name="connsiteX4" fmla="*/ 1878812 w 1878812"/>
              <a:gd name="connsiteY4" fmla="*/ 845465 h 939406"/>
              <a:gd name="connsiteX5" fmla="*/ 1784871 w 1878812"/>
              <a:gd name="connsiteY5" fmla="*/ 939406 h 939406"/>
              <a:gd name="connsiteX6" fmla="*/ 93941 w 1878812"/>
              <a:gd name="connsiteY6" fmla="*/ 939406 h 939406"/>
              <a:gd name="connsiteX7" fmla="*/ 0 w 1878812"/>
              <a:gd name="connsiteY7" fmla="*/ 845465 h 939406"/>
              <a:gd name="connsiteX8" fmla="*/ 0 w 1878812"/>
              <a:gd name="connsiteY8" fmla="*/ 93941 h 93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12" h="939406">
                <a:moveTo>
                  <a:pt x="0" y="93941"/>
                </a:moveTo>
                <a:cubicBezTo>
                  <a:pt x="0" y="42059"/>
                  <a:pt x="42059" y="0"/>
                  <a:pt x="93941" y="0"/>
                </a:cubicBezTo>
                <a:lnTo>
                  <a:pt x="1784871" y="0"/>
                </a:lnTo>
                <a:cubicBezTo>
                  <a:pt x="1836753" y="0"/>
                  <a:pt x="1878812" y="42059"/>
                  <a:pt x="1878812" y="93941"/>
                </a:cubicBezTo>
                <a:lnTo>
                  <a:pt x="1878812" y="845465"/>
                </a:lnTo>
                <a:cubicBezTo>
                  <a:pt x="1878812" y="897347"/>
                  <a:pt x="1836753" y="939406"/>
                  <a:pt x="1784871" y="939406"/>
                </a:cubicBezTo>
                <a:lnTo>
                  <a:pt x="93941" y="939406"/>
                </a:lnTo>
                <a:cubicBezTo>
                  <a:pt x="42059" y="939406"/>
                  <a:pt x="0" y="897347"/>
                  <a:pt x="0" y="845465"/>
                </a:cubicBezTo>
                <a:lnTo>
                  <a:pt x="0" y="939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754" tIns="42754" rIns="42754" bIns="4275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/>
              <a:t>Chất khí</a:t>
            </a: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>
            <a:off x="1254359" y="1466584"/>
            <a:ext cx="3502282" cy="628284"/>
          </a:xfrm>
          <a:custGeom>
            <a:avLst/>
            <a:gdLst>
              <a:gd name="connsiteX0" fmla="*/ 0 w 1878812"/>
              <a:gd name="connsiteY0" fmla="*/ 93941 h 939406"/>
              <a:gd name="connsiteX1" fmla="*/ 93941 w 1878812"/>
              <a:gd name="connsiteY1" fmla="*/ 0 h 939406"/>
              <a:gd name="connsiteX2" fmla="*/ 1784871 w 1878812"/>
              <a:gd name="connsiteY2" fmla="*/ 0 h 939406"/>
              <a:gd name="connsiteX3" fmla="*/ 1878812 w 1878812"/>
              <a:gd name="connsiteY3" fmla="*/ 93941 h 939406"/>
              <a:gd name="connsiteX4" fmla="*/ 1878812 w 1878812"/>
              <a:gd name="connsiteY4" fmla="*/ 845465 h 939406"/>
              <a:gd name="connsiteX5" fmla="*/ 1784871 w 1878812"/>
              <a:gd name="connsiteY5" fmla="*/ 939406 h 939406"/>
              <a:gd name="connsiteX6" fmla="*/ 93941 w 1878812"/>
              <a:gd name="connsiteY6" fmla="*/ 939406 h 939406"/>
              <a:gd name="connsiteX7" fmla="*/ 0 w 1878812"/>
              <a:gd name="connsiteY7" fmla="*/ 845465 h 939406"/>
              <a:gd name="connsiteX8" fmla="*/ 0 w 1878812"/>
              <a:gd name="connsiteY8" fmla="*/ 93941 h 93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12" h="939406">
                <a:moveTo>
                  <a:pt x="0" y="93941"/>
                </a:moveTo>
                <a:cubicBezTo>
                  <a:pt x="0" y="42059"/>
                  <a:pt x="42059" y="0"/>
                  <a:pt x="93941" y="0"/>
                </a:cubicBezTo>
                <a:lnTo>
                  <a:pt x="1784871" y="0"/>
                </a:lnTo>
                <a:cubicBezTo>
                  <a:pt x="1836753" y="0"/>
                  <a:pt x="1878812" y="42059"/>
                  <a:pt x="1878812" y="93941"/>
                </a:cubicBezTo>
                <a:lnTo>
                  <a:pt x="1878812" y="845465"/>
                </a:lnTo>
                <a:cubicBezTo>
                  <a:pt x="1878812" y="897347"/>
                  <a:pt x="1836753" y="939406"/>
                  <a:pt x="1784871" y="939406"/>
                </a:cubicBezTo>
                <a:lnTo>
                  <a:pt x="93941" y="939406"/>
                </a:lnTo>
                <a:cubicBezTo>
                  <a:pt x="42059" y="939406"/>
                  <a:pt x="0" y="897347"/>
                  <a:pt x="0" y="845465"/>
                </a:cubicBezTo>
                <a:lnTo>
                  <a:pt x="0" y="9394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754" tIns="42754" rIns="42754" bIns="4275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/>
              <a:t>1. Chất ở xung quanh ta</a:t>
            </a:r>
            <a:endParaRPr lang="en-US" sz="2400" kern="1200"/>
          </a:p>
        </p:txBody>
      </p:sp>
    </p:spTree>
    <p:extLst>
      <p:ext uri="{BB962C8B-B14F-4D97-AF65-F5344CB8AC3E}">
        <p14:creationId xmlns:p14="http://schemas.microsoft.com/office/powerpoint/2010/main" val="5554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1478246" y="105278"/>
            <a:ext cx="656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8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CHẤT Ở XUNG QUANH TA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787" y="628498"/>
            <a:ext cx="8240597" cy="4517533"/>
            <a:chOff x="163787" y="628498"/>
            <a:chExt cx="8240597" cy="45175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116" y="628498"/>
              <a:ext cx="1137884" cy="1888018"/>
            </a:xfrm>
            <a:prstGeom prst="rect">
              <a:avLst/>
            </a:prstGeom>
          </p:spPr>
        </p:pic>
        <p:pic>
          <p:nvPicPr>
            <p:cNvPr id="1026" name="Picture 2" descr="Tả cây bút chì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575" y="957834"/>
              <a:ext cx="1445492" cy="144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.pinimg.com/originals/30/37/80/3037801f43eb077adfdec90872bc0e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610" y="866273"/>
              <a:ext cx="1299635" cy="1628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ự hình thành và sinh sản của vi khuẩn | Vinme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87" y="2766812"/>
              <a:ext cx="2154541" cy="172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ạt Giống Bắp Mỹ ( Ngô Ngọt 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490" y="2732663"/>
              <a:ext cx="2141894" cy="173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57348" y="2738410"/>
              <a:ext cx="2173705" cy="17804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2725191" y="4715144"/>
              <a:ext cx="32380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5.1</a:t>
              </a:r>
              <a:endPara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105593" y="135817"/>
            <a:ext cx="6157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rgbClr val="C00000"/>
                </a:solidFill>
              </a:rPr>
              <a:t>Quan sát hình 5.1 và hoàn thành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38987"/>
              </p:ext>
            </p:extLst>
          </p:nvPr>
        </p:nvGraphicFramePr>
        <p:xfrm>
          <a:off x="118722" y="676362"/>
          <a:ext cx="8953086" cy="43908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69446">
                  <a:extLst>
                    <a:ext uri="{9D8B030D-6E8A-4147-A177-3AD203B41FA5}">
                      <a16:colId xmlns:a16="http://schemas.microsoft.com/office/drawing/2014/main" val="810976202"/>
                    </a:ext>
                  </a:extLst>
                </a:gridCol>
                <a:gridCol w="1191127">
                  <a:extLst>
                    <a:ext uri="{9D8B030D-6E8A-4147-A177-3AD203B41FA5}">
                      <a16:colId xmlns:a16="http://schemas.microsoft.com/office/drawing/2014/main" val="3252647098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1752802376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10988331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127373911"/>
                    </a:ext>
                  </a:extLst>
                </a:gridCol>
                <a:gridCol w="3019924">
                  <a:extLst>
                    <a:ext uri="{9D8B030D-6E8A-4147-A177-3AD203B41FA5}">
                      <a16:colId xmlns:a16="http://schemas.microsoft.com/office/drawing/2014/main" val="2540534392"/>
                    </a:ext>
                  </a:extLst>
                </a:gridCol>
              </a:tblGrid>
              <a:tr h="106292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Tên hình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Vật thể tự nhiên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Vật thể nhân tạo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Vật sống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Vật không sống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Vật được làm từ/ được tạo bởi chất nào?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1568935481"/>
                  </a:ext>
                </a:extLst>
              </a:tr>
              <a:tr h="93908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Bình</a:t>
                      </a:r>
                      <a:r>
                        <a:rPr lang="nl-NL" sz="1900" baseline="0">
                          <a:effectLst/>
                        </a:rPr>
                        <a:t> chứa khí oxygen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369375748"/>
                  </a:ext>
                </a:extLst>
              </a:tr>
              <a:tr h="450252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Bút</a:t>
                      </a:r>
                      <a:r>
                        <a:rPr lang="nl-NL" sz="1900" baseline="0">
                          <a:effectLst/>
                        </a:rPr>
                        <a:t> chì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3029727560"/>
                  </a:ext>
                </a:extLst>
              </a:tr>
              <a:tr h="51301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Con gà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817452897"/>
                  </a:ext>
                </a:extLst>
              </a:tr>
              <a:tr h="50121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Vi khuẩn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3178722169"/>
                  </a:ext>
                </a:extLst>
              </a:tr>
              <a:tr h="45879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Nước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4264610512"/>
                  </a:ext>
                </a:extLst>
              </a:tr>
              <a:tr h="46559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Bắp</a:t>
                      </a:r>
                      <a:r>
                        <a:rPr lang="nl-NL" sz="1900" baseline="0">
                          <a:effectLst/>
                        </a:rPr>
                        <a:t> ngô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0" marR="66940" marT="0" marB="0" anchor="ctr"/>
                </a:tc>
                <a:extLst>
                  <a:ext uri="{0D108BD9-81ED-4DB2-BD59-A6C34878D82A}">
                    <a16:rowId xmlns:a16="http://schemas.microsoft.com/office/drawing/2014/main" val="33407607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2967" y="1864898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9" name="TextBox 8"/>
          <p:cNvSpPr txBox="1"/>
          <p:nvPr/>
        </p:nvSpPr>
        <p:spPr>
          <a:xfrm>
            <a:off x="5184315" y="1864897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0" name="TextBox 9"/>
          <p:cNvSpPr txBox="1"/>
          <p:nvPr/>
        </p:nvSpPr>
        <p:spPr>
          <a:xfrm>
            <a:off x="3142967" y="2630909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1" name="TextBox 10"/>
          <p:cNvSpPr txBox="1"/>
          <p:nvPr/>
        </p:nvSpPr>
        <p:spPr>
          <a:xfrm>
            <a:off x="5184315" y="2630908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2" name="TextBox 11"/>
          <p:cNvSpPr txBox="1"/>
          <p:nvPr/>
        </p:nvSpPr>
        <p:spPr>
          <a:xfrm>
            <a:off x="2011998" y="3167795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3" name="TextBox 12"/>
          <p:cNvSpPr txBox="1"/>
          <p:nvPr/>
        </p:nvSpPr>
        <p:spPr>
          <a:xfrm>
            <a:off x="4149602" y="316779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4" name="TextBox 13"/>
          <p:cNvSpPr txBox="1"/>
          <p:nvPr/>
        </p:nvSpPr>
        <p:spPr>
          <a:xfrm>
            <a:off x="2011998" y="3667128"/>
            <a:ext cx="2847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5" name="TextBox 14"/>
          <p:cNvSpPr txBox="1"/>
          <p:nvPr/>
        </p:nvSpPr>
        <p:spPr>
          <a:xfrm>
            <a:off x="4149602" y="3667127"/>
            <a:ext cx="2847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6" name="TextBox 15"/>
          <p:cNvSpPr txBox="1"/>
          <p:nvPr/>
        </p:nvSpPr>
        <p:spPr>
          <a:xfrm>
            <a:off x="2011998" y="4151267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7" name="TextBox 16"/>
          <p:cNvSpPr txBox="1"/>
          <p:nvPr/>
        </p:nvSpPr>
        <p:spPr>
          <a:xfrm>
            <a:off x="5184315" y="4163671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8" name="TextBox 17"/>
          <p:cNvSpPr txBox="1"/>
          <p:nvPr/>
        </p:nvSpPr>
        <p:spPr>
          <a:xfrm>
            <a:off x="2011998" y="461580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9" name="TextBox 18"/>
          <p:cNvSpPr txBox="1"/>
          <p:nvPr/>
        </p:nvSpPr>
        <p:spPr>
          <a:xfrm>
            <a:off x="4149602" y="4615803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0" name="TextBox 19"/>
          <p:cNvSpPr txBox="1"/>
          <p:nvPr/>
        </p:nvSpPr>
        <p:spPr>
          <a:xfrm>
            <a:off x="6160168" y="1830986"/>
            <a:ext cx="27929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Thép (sắt là thành phần chính).</a:t>
            </a:r>
            <a:endParaRPr lang="en-US" sz="1900"/>
          </a:p>
        </p:txBody>
      </p:sp>
      <p:sp>
        <p:nvSpPr>
          <p:cNvPr id="22" name="TextBox 21"/>
          <p:cNvSpPr txBox="1"/>
          <p:nvPr/>
        </p:nvSpPr>
        <p:spPr>
          <a:xfrm>
            <a:off x="6847513" y="2703099"/>
            <a:ext cx="1887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Gỗ, than chì</a:t>
            </a:r>
            <a:endParaRPr lang="en-US" sz="1900"/>
          </a:p>
        </p:txBody>
      </p:sp>
      <p:sp>
        <p:nvSpPr>
          <p:cNvPr id="23" name="TextBox 22"/>
          <p:cNvSpPr txBox="1"/>
          <p:nvPr/>
        </p:nvSpPr>
        <p:spPr>
          <a:xfrm>
            <a:off x="6727089" y="3203889"/>
            <a:ext cx="22844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Protein, nước,….</a:t>
            </a:r>
            <a:endParaRPr lang="en-US" sz="1900"/>
          </a:p>
        </p:txBody>
      </p:sp>
      <p:sp>
        <p:nvSpPr>
          <p:cNvPr id="24" name="TextBox 23"/>
          <p:cNvSpPr txBox="1"/>
          <p:nvPr/>
        </p:nvSpPr>
        <p:spPr>
          <a:xfrm>
            <a:off x="7196320" y="3667441"/>
            <a:ext cx="13700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Protein</a:t>
            </a:r>
            <a:endParaRPr lang="en-US" sz="1900"/>
          </a:p>
        </p:txBody>
      </p:sp>
      <p:sp>
        <p:nvSpPr>
          <p:cNvPr id="25" name="TextBox 24"/>
          <p:cNvSpPr txBox="1"/>
          <p:nvPr/>
        </p:nvSpPr>
        <p:spPr>
          <a:xfrm>
            <a:off x="7242061" y="4177619"/>
            <a:ext cx="11222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Nước</a:t>
            </a:r>
            <a:endParaRPr lang="en-US" sz="1900"/>
          </a:p>
        </p:txBody>
      </p:sp>
      <p:sp>
        <p:nvSpPr>
          <p:cNvPr id="26" name="TextBox 25"/>
          <p:cNvSpPr txBox="1"/>
          <p:nvPr/>
        </p:nvSpPr>
        <p:spPr>
          <a:xfrm>
            <a:off x="6009295" y="4639669"/>
            <a:ext cx="3280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/>
              <a:t>Celulose, nước, tinh bột,….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0356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521323" y="2233031"/>
            <a:ext cx="8157411" cy="24406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arlow Light"/>
              <a:buChar char="▸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Barlow Light"/>
              <a:buChar char="■"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Barlow Light"/>
              <a:buNone/>
              <a:tabLst>
                <a:tab pos="5721350" algn="l"/>
              </a:tabLs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721350" algn="l"/>
              </a:tabLst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</a:t>
            </a:r>
            <a:r>
              <a:rPr lang="en-GB" sz="2200" b="1" dirty="0"/>
              <a:t> 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Barlow Light"/>
              <a:buNone/>
              <a:tabLst>
                <a:tab pos="5721350" algn="l"/>
              </a:tabLst>
            </a:pP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……........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………..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5563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Barlow Light"/>
              <a:buNone/>
              <a:tabLst>
                <a:tab pos="5721350" algn="l"/>
              </a:tabLst>
            </a:pP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4014" y="20291"/>
            <a:ext cx="59490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5721350" algn="l"/>
              </a:tabLst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một từ trong các từ trong khung để hoàn thành câu dưới đây: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292" y="1283538"/>
            <a:ext cx="6729619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/>
              <a:t>vật thể                chất              một                nhiều</a:t>
            </a:r>
            <a:endParaRPr lang="en-US" sz="2200" b="1"/>
          </a:p>
        </p:txBody>
      </p:sp>
      <p:sp>
        <p:nvSpPr>
          <p:cNvPr id="5" name="Rectangle 4"/>
          <p:cNvSpPr/>
          <p:nvPr/>
        </p:nvSpPr>
        <p:spPr>
          <a:xfrm>
            <a:off x="2968224" y="2269127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solidFill>
                  <a:srgbClr val="C00000"/>
                </a:solidFill>
              </a:rPr>
              <a:t>Vật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thể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3484" y="2269127"/>
            <a:ext cx="8451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solidFill>
                  <a:srgbClr val="C00000"/>
                </a:solidFill>
              </a:rPr>
              <a:t>chất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7476" y="2878728"/>
            <a:ext cx="8451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C00000"/>
                </a:solidFill>
              </a:rPr>
              <a:t>chất </a:t>
            </a:r>
            <a:endParaRPr lang="en-US" sz="220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6258" y="3477405"/>
            <a:ext cx="7024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C00000"/>
                </a:solidFill>
              </a:rPr>
              <a:t>một</a:t>
            </a:r>
            <a:endParaRPr lang="en-US" sz="220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5094" y="3477405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C00000"/>
                </a:solidFill>
              </a:rPr>
              <a:t>nhiều</a:t>
            </a:r>
            <a:endParaRPr lang="en-US" sz="2200" b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4163" y="4087006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C00000"/>
                </a:solidFill>
              </a:rPr>
              <a:t>nhiều</a:t>
            </a:r>
            <a:endParaRPr lang="en-US" sz="2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702793" y="2899"/>
            <a:ext cx="6701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các vật thể tự nhiên, vật thể nhân tạo, vật sống, vật không sống theo bảng mẫu sau: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44346"/>
              </p:ext>
            </p:extLst>
          </p:nvPr>
        </p:nvGraphicFramePr>
        <p:xfrm>
          <a:off x="137095" y="817972"/>
          <a:ext cx="8868863" cy="43041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78129">
                  <a:extLst>
                    <a:ext uri="{9D8B030D-6E8A-4147-A177-3AD203B41FA5}">
                      <a16:colId xmlns:a16="http://schemas.microsoft.com/office/drawing/2014/main" val="4043913268"/>
                    </a:ext>
                  </a:extLst>
                </a:gridCol>
                <a:gridCol w="2460005">
                  <a:extLst>
                    <a:ext uri="{9D8B030D-6E8A-4147-A177-3AD203B41FA5}">
                      <a16:colId xmlns:a16="http://schemas.microsoft.com/office/drawing/2014/main" val="4071033583"/>
                    </a:ext>
                  </a:extLst>
                </a:gridCol>
                <a:gridCol w="1254690">
                  <a:extLst>
                    <a:ext uri="{9D8B030D-6E8A-4147-A177-3AD203B41FA5}">
                      <a16:colId xmlns:a16="http://schemas.microsoft.com/office/drawing/2014/main" val="1348167598"/>
                    </a:ext>
                  </a:extLst>
                </a:gridCol>
                <a:gridCol w="1216232">
                  <a:extLst>
                    <a:ext uri="{9D8B030D-6E8A-4147-A177-3AD203B41FA5}">
                      <a16:colId xmlns:a16="http://schemas.microsoft.com/office/drawing/2014/main" val="389161635"/>
                    </a:ext>
                  </a:extLst>
                </a:gridCol>
                <a:gridCol w="887997">
                  <a:extLst>
                    <a:ext uri="{9D8B030D-6E8A-4147-A177-3AD203B41FA5}">
                      <a16:colId xmlns:a16="http://schemas.microsoft.com/office/drawing/2014/main" val="3773991659"/>
                    </a:ext>
                  </a:extLst>
                </a:gridCol>
                <a:gridCol w="1359568">
                  <a:extLst>
                    <a:ext uri="{9D8B030D-6E8A-4147-A177-3AD203B41FA5}">
                      <a16:colId xmlns:a16="http://schemas.microsoft.com/office/drawing/2014/main" val="1211727125"/>
                    </a:ext>
                  </a:extLst>
                </a:gridCol>
                <a:gridCol w="1012242">
                  <a:extLst>
                    <a:ext uri="{9D8B030D-6E8A-4147-A177-3AD203B41FA5}">
                      <a16:colId xmlns:a16="http://schemas.microsoft.com/office/drawing/2014/main" val="2999907314"/>
                    </a:ext>
                  </a:extLst>
                </a:gridCol>
              </a:tblGrid>
              <a:tr h="6030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Câu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Cụm từ in nghiêng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Vật thể tự nhiên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Vật thể nhân tạo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Vật sống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Vật không sống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Chất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extLst>
                  <a:ext uri="{0D108BD9-81ED-4DB2-BD59-A6C34878D82A}">
                    <a16:rowId xmlns:a16="http://schemas.microsoft.com/office/drawing/2014/main" val="2095359068"/>
                  </a:ext>
                </a:extLst>
              </a:tr>
              <a:tr h="301503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Dây dẫn điện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1479852363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đồng, nhôm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3010200442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chất dẻo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73913326"/>
                  </a:ext>
                </a:extLst>
              </a:tr>
              <a:tr h="301503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Chiếc ấm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2019785618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nhôm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3930827432"/>
                  </a:ext>
                </a:extLst>
              </a:tr>
              <a:tr h="37682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NL" sz="2000">
                          <a:effectLst/>
                        </a:rPr>
                        <a:t>Giấm ăn (giấm gạo)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3787773853"/>
                  </a:ext>
                </a:extLst>
              </a:tr>
              <a:tr h="475394"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axetic</a:t>
                      </a:r>
                      <a:r>
                        <a:rPr lang="en-GB" sz="20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acid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1921271898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nước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1063680332"/>
                  </a:ext>
                </a:extLst>
              </a:tr>
              <a:tr h="301503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Cây bạch đàn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608392911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cellulose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2756724121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giấy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3" marR="46343" marT="0" marB="0"/>
                </a:tc>
                <a:extLst>
                  <a:ext uri="{0D108BD9-81ED-4DB2-BD59-A6C34878D82A}">
                    <a16:rowId xmlns:a16="http://schemas.microsoft.com/office/drawing/2014/main" val="296509799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80493" y="137509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6" name="TextBox 15"/>
          <p:cNvSpPr txBox="1"/>
          <p:nvPr/>
        </p:nvSpPr>
        <p:spPr>
          <a:xfrm>
            <a:off x="7121399" y="1375787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17" name="TextBox 16"/>
          <p:cNvSpPr txBox="1"/>
          <p:nvPr/>
        </p:nvSpPr>
        <p:spPr>
          <a:xfrm>
            <a:off x="8356256" y="167628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5" name="TextBox 24"/>
          <p:cNvSpPr txBox="1"/>
          <p:nvPr/>
        </p:nvSpPr>
        <p:spPr>
          <a:xfrm>
            <a:off x="8359873" y="1988813"/>
            <a:ext cx="274395" cy="38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6" name="TextBox 25"/>
          <p:cNvSpPr txBox="1"/>
          <p:nvPr/>
        </p:nvSpPr>
        <p:spPr>
          <a:xfrm>
            <a:off x="4916589" y="2344687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7" name="TextBox 26"/>
          <p:cNvSpPr txBox="1"/>
          <p:nvPr/>
        </p:nvSpPr>
        <p:spPr>
          <a:xfrm>
            <a:off x="7121399" y="2322009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8" name="TextBox 27"/>
          <p:cNvSpPr txBox="1"/>
          <p:nvPr/>
        </p:nvSpPr>
        <p:spPr>
          <a:xfrm>
            <a:off x="8363674" y="2622028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29" name="TextBox 28"/>
          <p:cNvSpPr txBox="1"/>
          <p:nvPr/>
        </p:nvSpPr>
        <p:spPr>
          <a:xfrm>
            <a:off x="4911792" y="2981875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0" name="TextBox 29"/>
          <p:cNvSpPr txBox="1"/>
          <p:nvPr/>
        </p:nvSpPr>
        <p:spPr>
          <a:xfrm>
            <a:off x="7121399" y="2979773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1" name="TextBox 30"/>
          <p:cNvSpPr txBox="1"/>
          <p:nvPr/>
        </p:nvSpPr>
        <p:spPr>
          <a:xfrm>
            <a:off x="8348027" y="3419062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2" name="TextBox 31"/>
          <p:cNvSpPr txBox="1"/>
          <p:nvPr/>
        </p:nvSpPr>
        <p:spPr>
          <a:xfrm>
            <a:off x="3723275" y="3805587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3" name="TextBox 32"/>
          <p:cNvSpPr txBox="1"/>
          <p:nvPr/>
        </p:nvSpPr>
        <p:spPr>
          <a:xfrm>
            <a:off x="7121399" y="3803783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4" name="TextBox 33"/>
          <p:cNvSpPr txBox="1"/>
          <p:nvPr/>
        </p:nvSpPr>
        <p:spPr>
          <a:xfrm>
            <a:off x="3723274" y="413929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5" name="TextBox 34"/>
          <p:cNvSpPr txBox="1"/>
          <p:nvPr/>
        </p:nvSpPr>
        <p:spPr>
          <a:xfrm>
            <a:off x="5946418" y="413929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6" name="TextBox 35"/>
          <p:cNvSpPr txBox="1"/>
          <p:nvPr/>
        </p:nvSpPr>
        <p:spPr>
          <a:xfrm>
            <a:off x="8363673" y="4426084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7" name="TextBox 36"/>
          <p:cNvSpPr txBox="1"/>
          <p:nvPr/>
        </p:nvSpPr>
        <p:spPr>
          <a:xfrm>
            <a:off x="4911792" y="4737402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  <p:sp>
        <p:nvSpPr>
          <p:cNvPr id="38" name="TextBox 37"/>
          <p:cNvSpPr txBox="1"/>
          <p:nvPr/>
        </p:nvSpPr>
        <p:spPr>
          <a:xfrm>
            <a:off x="7083040" y="4737402"/>
            <a:ext cx="3461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x</a:t>
            </a:r>
            <a:endParaRPr 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415646" y="1625315"/>
            <a:ext cx="5263088" cy="294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None/>
              <a:defRPr sz="24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</a:t>
            </a:r>
          </a:p>
          <a:p>
            <a:pPr marL="0" indent="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một số chất có trong: nước biển, bắp ngô, bình chứa khí oxygen.</a:t>
            </a:r>
          </a:p>
          <a:p>
            <a:pPr marL="0" indent="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vật thể chứa một trong những chất sau: sắt, tinh bột, đường.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7863" y="237466"/>
            <a:ext cx="3301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Thảo luận nhóm đôi</a:t>
            </a:r>
          </a:p>
        </p:txBody>
      </p:sp>
      <p:pic>
        <p:nvPicPr>
          <p:cNvPr id="19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326" y="3637563"/>
            <a:ext cx="1792521" cy="1036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3" y="1032573"/>
            <a:ext cx="2590821" cy="19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551549" y="159813"/>
            <a:ext cx="859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8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BA THỂ CỦA CHẤT VÀ ĐẶC ĐIỂM CỦA CHÚNG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202" y="1654750"/>
            <a:ext cx="2222108" cy="2657455"/>
            <a:chOff x="551549" y="1654751"/>
            <a:chExt cx="2222108" cy="26574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549" y="1654751"/>
              <a:ext cx="2222108" cy="16857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551549" y="3881319"/>
              <a:ext cx="2134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 rắn</a:t>
              </a:r>
              <a:endPara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35688" y="1287378"/>
            <a:ext cx="2494046" cy="3024827"/>
            <a:chOff x="3375210" y="1287378"/>
            <a:chExt cx="2494046" cy="30248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5210" y="1287378"/>
              <a:ext cx="2494046" cy="20531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3375210" y="3881318"/>
              <a:ext cx="23748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 lỏng</a:t>
              </a:r>
              <a:endPara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36126" y="1118545"/>
            <a:ext cx="2667633" cy="3164715"/>
            <a:chOff x="6236126" y="1118545"/>
            <a:chExt cx="2667633" cy="31647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3156" y="1118545"/>
              <a:ext cx="1933575" cy="23907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BFD7B4-3A14-4F51-8905-A4FC08221223}"/>
                </a:ext>
              </a:extLst>
            </p:cNvPr>
            <p:cNvSpPr txBox="1"/>
            <p:nvPr/>
          </p:nvSpPr>
          <p:spPr>
            <a:xfrm>
              <a:off x="6236126" y="3852373"/>
              <a:ext cx="2667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 khí</a:t>
              </a:r>
              <a:endPara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tzwalter template">
  <a:themeElements>
    <a:clrScheme name="Custom 347">
      <a:dk1>
        <a:srgbClr val="1A2A30"/>
      </a:dk1>
      <a:lt1>
        <a:srgbClr val="FFFFFF"/>
      </a:lt1>
      <a:dk2>
        <a:srgbClr val="66787E"/>
      </a:dk2>
      <a:lt2>
        <a:srgbClr val="E9F0EF"/>
      </a:lt2>
      <a:accent1>
        <a:srgbClr val="D6F075"/>
      </a:accent1>
      <a:accent2>
        <a:srgbClr val="50DD8B"/>
      </a:accent2>
      <a:accent3>
        <a:srgbClr val="0D89B1"/>
      </a:accent3>
      <a:accent4>
        <a:srgbClr val="EB5E76"/>
      </a:accent4>
      <a:accent5>
        <a:srgbClr val="F08148"/>
      </a:accent5>
      <a:accent6>
        <a:srgbClr val="FFCC00"/>
      </a:accent6>
      <a:hlink>
        <a:srgbClr val="0070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967</Words>
  <Application>Microsoft Office PowerPoint</Application>
  <PresentationFormat>On-screen Show (16:9)</PresentationFormat>
  <Paragraphs>285</Paragraphs>
  <Slides>18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Barlow Light</vt:lpstr>
      <vt:lpstr>Calibri</vt:lpstr>
      <vt:lpstr>Wingdings</vt:lpstr>
      <vt:lpstr>Bebas Neue</vt:lpstr>
      <vt:lpstr>Fitzwalter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32</cp:revision>
  <dcterms:modified xsi:type="dcterms:W3CDTF">2024-10-06T16:04:00Z</dcterms:modified>
</cp:coreProperties>
</file>