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tiff" ContentType="image/tiff"/>
  <Default Extension="mp4" ContentType="video/mp4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ppt/notesSlides/notesSlide17.xml" ContentType="application/vnd.openxmlformats-officedocument.presentationml.notesSlide+xml"/>
  <Override PartName="/ppt/notesSlides/notesSlide18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72" r:id="rId1"/>
  </p:sldMasterIdLst>
  <p:notesMasterIdLst>
    <p:notesMasterId r:id="rId23"/>
  </p:notesMasterIdLst>
  <p:sldIdLst>
    <p:sldId id="358" r:id="rId2"/>
    <p:sldId id="256" r:id="rId3"/>
    <p:sldId id="302" r:id="rId4"/>
    <p:sldId id="351" r:id="rId5"/>
    <p:sldId id="279" r:id="rId6"/>
    <p:sldId id="316" r:id="rId7"/>
    <p:sldId id="347" r:id="rId8"/>
    <p:sldId id="352" r:id="rId9"/>
    <p:sldId id="283" r:id="rId10"/>
    <p:sldId id="276" r:id="rId11"/>
    <p:sldId id="357" r:id="rId12"/>
    <p:sldId id="298" r:id="rId13"/>
    <p:sldId id="327" r:id="rId14"/>
    <p:sldId id="353" r:id="rId15"/>
    <p:sldId id="348" r:id="rId16"/>
    <p:sldId id="354" r:id="rId17"/>
    <p:sldId id="355" r:id="rId18"/>
    <p:sldId id="313" r:id="rId19"/>
    <p:sldId id="314" r:id="rId20"/>
    <p:sldId id="330" r:id="rId21"/>
    <p:sldId id="356" r:id="rId22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 userDrawn="1">
          <p15:clr>
            <a:srgbClr val="A4A3A4"/>
          </p15:clr>
        </p15:guide>
        <p15:guide id="2" pos="3840" userDrawn="1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70C0"/>
    <a:srgbClr val="0FB7BD"/>
    <a:srgbClr val="F16649"/>
    <a:srgbClr val="E8F6F8"/>
    <a:srgbClr val="C0E6EA"/>
    <a:srgbClr val="62C8CE"/>
    <a:srgbClr val="05A0B8"/>
    <a:srgbClr val="7192A9"/>
    <a:srgbClr val="F47D5F"/>
    <a:srgbClr val="F2664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Medium Style 2 - Accent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No Style, Table Grid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  <a:tblStyle styleId="{00A15C55-8517-42AA-B614-E9B94910E393}" styleName="Medium Style 2 - Accent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  <a:tblStyle styleId="{6E25E649-3F16-4E02-A733-19D2CDBF48F0}" styleName="Medium Style 3 - Accent 1">
    <a:wholeTbl>
      <a:tcTxStyle>
        <a:fontRef idx="minor">
          <a:scrgbClr r="0" g="0" b="0"/>
        </a:fontRef>
        <a:schemeClr val="dk1"/>
      </a:tcTxStyle>
      <a:tcStyle>
        <a:tcBdr>
          <a:left>
            <a:ln>
              <a:noFill/>
            </a:ln>
          </a:left>
          <a:right>
            <a:ln>
              <a:noFill/>
            </a:ln>
          </a:right>
          <a:top>
            <a:ln w="25400" cmpd="sng">
              <a:solidFill>
                <a:schemeClr val="dk1"/>
              </a:solidFill>
            </a:ln>
          </a:top>
          <a:bottom>
            <a:ln w="25400" cmpd="sng">
              <a:solidFill>
                <a:schemeClr val="dk1"/>
              </a:solidFill>
            </a:ln>
          </a:bottom>
          <a:insideH>
            <a:ln>
              <a:noFill/>
            </a:ln>
          </a:insideH>
          <a:insideV>
            <a:ln>
              <a:noFill/>
            </a:ln>
          </a:insideV>
        </a:tcBdr>
        <a:fill>
          <a:solidFill>
            <a:schemeClr val="lt1"/>
          </a:solidFill>
        </a:fill>
      </a:tcStyle>
    </a:wholeTbl>
    <a:band1H>
      <a:tcStyle>
        <a:tcBdr/>
        <a:fill>
          <a:solidFill>
            <a:schemeClr val="dk1">
              <a:tint val="20000"/>
            </a:schemeClr>
          </a:solidFill>
        </a:fill>
      </a:tcStyle>
    </a:band1H>
    <a:band1V>
      <a:tcStyle>
        <a:tcBdr/>
        <a:fill>
          <a:solidFill>
            <a:schemeClr val="dk1">
              <a:tint val="20000"/>
            </a:schemeClr>
          </a:solidFill>
        </a:fill>
      </a:tcStyle>
    </a:band1V>
    <a:la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scrgbClr r="0" g="0" b="0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/>
      <a:tcStyle>
        <a:tcBdr>
          <a:top>
            <a:ln w="50800" cmpd="dbl">
              <a:solidFill>
                <a:schemeClr val="dk1"/>
              </a:solidFill>
            </a:ln>
          </a:top>
        </a:tcBdr>
        <a:fill>
          <a:solidFill>
            <a:schemeClr val="lt1"/>
          </a:solidFill>
        </a:fill>
      </a:tcStyle>
    </a:lastRow>
    <a:seCell>
      <a:tcTxStyle b="on">
        <a:fontRef idx="minor">
          <a:scrgbClr r="0" g="0" b="0"/>
        </a:fontRef>
        <a:schemeClr val="dk1"/>
      </a:tcTxStyle>
      <a:tcStyle>
        <a:tcBdr/>
      </a:tcStyle>
    </a:seCell>
    <a:swCell>
      <a:tcTxStyle b="on">
        <a:fontRef idx="minor">
          <a:scrgbClr r="0" g="0" b="0"/>
        </a:fontRef>
        <a:schemeClr val="dk1"/>
      </a:tcTxStyle>
      <a:tcStyle>
        <a:tcBdr/>
      </a:tcStyle>
    </a:swCell>
    <a:firstRow>
      <a:tcTxStyle b="on">
        <a:fontRef idx="minor">
          <a:scrgbClr r="0" g="0" b="0"/>
        </a:fontRef>
        <a:schemeClr val="lt1"/>
      </a:tcTxStyle>
      <a:tcStyle>
        <a:tcBdr>
          <a:bottom>
            <a:ln w="25400" cmpd="sng">
              <a:solidFill>
                <a:schemeClr val="dk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21E4AEA4-8DFA-4A89-87EB-49C32662AFE0}" styleName="Medium Style 2 - Accent 2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2">
              <a:tint val="20000"/>
            </a:schemeClr>
          </a:solidFill>
        </a:fill>
      </a:tcStyle>
    </a:wholeTbl>
    <a:band1H>
      <a:tcStyle>
        <a:tcBdr/>
        <a:fill>
          <a:solidFill>
            <a:schemeClr val="accent2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2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2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2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2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1669" autoAdjust="0"/>
    <p:restoredTop sz="91299" autoAdjust="0"/>
  </p:normalViewPr>
  <p:slideViewPr>
    <p:cSldViewPr snapToGrid="0" showGuides="1">
      <p:cViewPr varScale="1">
        <p:scale>
          <a:sx n="102" d="100"/>
          <a:sy n="102" d="100"/>
        </p:scale>
        <p:origin x="1062" y="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heme" Target="theme/theme1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viewProps" Target="viewProp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presProps" Target="pres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50280945-BB74-47ED-919A-9C361166EB61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US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B62FB90-C021-40C3-ACC1-60A35BBA1602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485446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8.xml"/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9.xml"/><Relationship Id="rId1" Type="http://schemas.openxmlformats.org/officeDocument/2006/relationships/notesMaster" Target="../notesMasters/notesMaster1.xml"/></Relationships>
</file>

<file path=ppt/notesSlides/_rels/notesSlide1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GB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760726068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12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59693561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13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11498066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9938986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833934621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37690443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226325213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72682360"/>
      </p:ext>
    </p:extLst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7494226"/>
      </p:ext>
    </p:extLst>
  </p:cSld>
  <p:clrMapOvr>
    <a:masterClrMapping/>
  </p:clrMapOvr>
</p:notes>
</file>

<file path=ppt/notesSlides/notesSlide1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20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520399877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lvl="0" fontAlgn="base"/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plays the song on speakers. </a:t>
            </a:r>
          </a:p>
          <a:p>
            <a:pPr lvl="0" fontAlgn="base"/>
            <a:r>
              <a:rPr lang="en-US" sz="1200" u="none" strike="noStrike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Teacher and students sing along and point at the mentioned body parts in the song lyrics. Do 2-3 times and make it faster each time. </a:t>
            </a:r>
          </a:p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Link: https://www.youtube.com/watch?v=YGi3f_fHIzg</a:t>
            </a:r>
          </a:p>
          <a:p>
            <a:pPr lvl="0" fontAlgn="base"/>
            <a:endParaRPr lang="en-US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4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0270970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Suggested answers: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having a picnic.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…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see 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going to …</a:t>
            </a:r>
            <a:endParaRPr lang="en-US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5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8622390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6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9011485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7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940108389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8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11324911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9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905225885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10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38790512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685800" y="1143000"/>
            <a:ext cx="5486400" cy="30861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US" sz="1200" b="1" i="1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Suggested answers:</a:t>
            </a:r>
            <a:endParaRPr lang="en-US" sz="1200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having a picnic.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It’s …</a:t>
            </a:r>
          </a:p>
          <a:p>
            <a:pPr lvl="0"/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see …</a:t>
            </a:r>
          </a:p>
          <a:p>
            <a:r>
              <a:rPr lang="en-US" sz="1200" kern="1200" dirty="0" smtClean="0">
                <a:solidFill>
                  <a:schemeClr val="tx1"/>
                </a:solidFill>
                <a:effectLst/>
                <a:latin typeface="+mn-lt"/>
                <a:ea typeface="+mn-ea"/>
                <a:cs typeface="+mn-cs"/>
              </a:rPr>
              <a:t>They are going to …</a:t>
            </a:r>
            <a:endParaRPr lang="en-US" sz="1200" u="none" strike="noStrike" kern="1200" dirty="0" smtClean="0">
              <a:solidFill>
                <a:schemeClr val="tx1"/>
              </a:solidFill>
              <a:effectLst/>
              <a:latin typeface="+mn-lt"/>
              <a:ea typeface="+mn-ea"/>
              <a:cs typeface="+mn-cs"/>
            </a:endParaRPr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B62FB90-C021-40C3-ACC1-60A35BBA1602}" type="slidenum">
              <a:rPr lang="en-US" smtClean="0"/>
              <a:t>11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525486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08748405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32860633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42732157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7804650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59279714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4101649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155982021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553012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12800576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2966545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54394512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526A92-8AAF-4BF0-85FE-B336BF0F8D2D}" type="datetimeFigureOut">
              <a:rPr lang="en-US" smtClean="0"/>
              <a:t>11/7/2023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2AF2F91-6C79-4775-9E01-5F8EDCA63F89}" type="slidenum">
              <a:rPr lang="en-US" smtClean="0"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52675274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3" r:id="rId1"/>
    <p:sldLayoutId id="2147483674" r:id="rId2"/>
    <p:sldLayoutId id="2147483675" r:id="rId3"/>
    <p:sldLayoutId id="2147483676" r:id="rId4"/>
    <p:sldLayoutId id="2147483677" r:id="rId5"/>
    <p:sldLayoutId id="2147483678" r:id="rId6"/>
    <p:sldLayoutId id="2147483679" r:id="rId7"/>
    <p:sldLayoutId id="2147483680" r:id="rId8"/>
    <p:sldLayoutId id="2147483681" r:id="rId9"/>
    <p:sldLayoutId id="2147483682" r:id="rId10"/>
    <p:sldLayoutId id="2147483683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tiff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microsoft.com/office/2007/relationships/media" Target="../media/media6.wav"/><Relationship Id="rId1" Type="http://schemas.openxmlformats.org/officeDocument/2006/relationships/audio" Target="NULL" TargetMode="External"/><Relationship Id="rId6" Type="http://schemas.openxmlformats.org/officeDocument/2006/relationships/image" Target="../media/image10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8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jpeg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notesSlide" Target="../notesSlides/notesSlide17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png"/><Relationship Id="rId2" Type="http://schemas.openxmlformats.org/officeDocument/2006/relationships/notesSlide" Target="../notesSlides/notesSlide18.xml"/><Relationship Id="rId1" Type="http://schemas.openxmlformats.org/officeDocument/2006/relationships/slideLayout" Target="../slideLayouts/slideLayout2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1.png"/><Relationship Id="rId5" Type="http://schemas.openxmlformats.org/officeDocument/2006/relationships/image" Target="../media/image20.png"/><Relationship Id="rId4" Type="http://schemas.openxmlformats.org/officeDocument/2006/relationships/image" Target="../media/image19.png"/></Relationships>
</file>

<file path=ppt/slides/_rels/slide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4"/><Relationship Id="rId1" Type="http://schemas.openxmlformats.org/officeDocument/2006/relationships/video" Target="NULL" TargetMode="External"/><Relationship Id="rId5" Type="http://schemas.openxmlformats.org/officeDocument/2006/relationships/image" Target="../media/image4.png"/><Relationship Id="rId4" Type="http://schemas.openxmlformats.org/officeDocument/2006/relationships/notesSlide" Target="../notesSlides/notesSlide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1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audio" Target="../media/media2.mp3"/><Relationship Id="rId1" Type="http://schemas.microsoft.com/office/2007/relationships/media" Target="../media/media2.mp3"/><Relationship Id="rId6" Type="http://schemas.openxmlformats.org/officeDocument/2006/relationships/image" Target="../media/image7.png"/><Relationship Id="rId5" Type="http://schemas.openxmlformats.org/officeDocument/2006/relationships/image" Target="../media/image6.jpeg"/><Relationship Id="rId4" Type="http://schemas.openxmlformats.org/officeDocument/2006/relationships/notesSlide" Target="../notesSlides/notesSlide4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7" Type="http://schemas.microsoft.com/office/2007/relationships/hdphoto" Target="../media/hdphoto2.wdp"/><Relationship Id="rId2" Type="http://schemas.openxmlformats.org/officeDocument/2006/relationships/audio" Target="../media/media3.mp3"/><Relationship Id="rId1" Type="http://schemas.microsoft.com/office/2007/relationships/media" Target="../media/media3.mp3"/><Relationship Id="rId6" Type="http://schemas.openxmlformats.org/officeDocument/2006/relationships/image" Target="../media/image8.png"/><Relationship Id="rId5" Type="http://schemas.openxmlformats.org/officeDocument/2006/relationships/image" Target="../media/image7.png"/><Relationship Id="rId4" Type="http://schemas.openxmlformats.org/officeDocument/2006/relationships/notesSlide" Target="../notesSlides/notesSlide5.xml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microsoft.com/office/2007/relationships/media" Target="../media/media5.mp3"/><Relationship Id="rId7" Type="http://schemas.openxmlformats.org/officeDocument/2006/relationships/image" Target="../media/image9.jpeg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notesSlide" Target="../notesSlides/notesSlide6.xml"/><Relationship Id="rId5" Type="http://schemas.openxmlformats.org/officeDocument/2006/relationships/slideLayout" Target="../slideLayouts/slideLayout2.xml"/><Relationship Id="rId4" Type="http://schemas.openxmlformats.org/officeDocument/2006/relationships/audio" Target="../media/media5.mp3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audio" Target="../media/media2.mp3"/><Relationship Id="rId3" Type="http://schemas.microsoft.com/office/2007/relationships/media" Target="../media/media5.mp3"/><Relationship Id="rId7" Type="http://schemas.microsoft.com/office/2007/relationships/media" Target="../media/media2.mp3"/><Relationship Id="rId2" Type="http://schemas.openxmlformats.org/officeDocument/2006/relationships/audio" Target="../media/media4.mp3"/><Relationship Id="rId1" Type="http://schemas.microsoft.com/office/2007/relationships/media" Target="../media/media4.mp3"/><Relationship Id="rId6" Type="http://schemas.openxmlformats.org/officeDocument/2006/relationships/audio" Target="../media/media3.mp3"/><Relationship Id="rId11" Type="http://schemas.openxmlformats.org/officeDocument/2006/relationships/image" Target="../media/image7.png"/><Relationship Id="rId5" Type="http://schemas.microsoft.com/office/2007/relationships/media" Target="../media/media3.mp3"/><Relationship Id="rId10" Type="http://schemas.openxmlformats.org/officeDocument/2006/relationships/notesSlide" Target="../notesSlides/notesSlide7.xml"/><Relationship Id="rId4" Type="http://schemas.openxmlformats.org/officeDocument/2006/relationships/audio" Target="../media/media5.mp3"/><Relationship Id="rId9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91408" y="18288"/>
            <a:ext cx="9144000" cy="683971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85836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4" name="Group 13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5" name="Round Single Corner Rectangle 14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3" name="Round Single Corner Rectangle 22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042458" y="1244640"/>
            <a:ext cx="802263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Listen and read.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487067" y="1254947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539852" y="1152307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vi-VN" sz="4000" b="1" smtClean="0">
                <a:solidFill>
                  <a:schemeClr val="bg1"/>
                </a:solidFill>
                <a:latin typeface="Myriad Pro" pitchFamily="34" charset="0"/>
              </a:rPr>
              <a:t>1</a:t>
            </a:r>
            <a:endParaRPr lang="en-US" sz="4000" b="1" dirty="0">
              <a:solidFill>
                <a:schemeClr val="bg1"/>
              </a:solidFill>
              <a:latin typeface="Myriad Pro" pitchFamily="34" charset="0"/>
            </a:endParaRPr>
          </a:p>
        </p:txBody>
      </p:sp>
      <p:sp>
        <p:nvSpPr>
          <p:cNvPr id="8" name="TextBox 7"/>
          <p:cNvSpPr txBox="1"/>
          <p:nvPr/>
        </p:nvSpPr>
        <p:spPr>
          <a:xfrm>
            <a:off x="487067" y="186930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8" name="Bản sao của B1_16">
            <a:hlinkClick r:id="" action="ppaction://media"/>
            <a:extLst>
              <a:ext uri="{FF2B5EF4-FFF2-40B4-BE49-F238E27FC236}">
                <a16:creationId xmlns:a16="http://schemas.microsoft.com/office/drawing/2014/main" id="{C6018875-C01E-4FB1-B4E3-56F55067FE4F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13129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3779368" y="1254947"/>
            <a:ext cx="487363" cy="487363"/>
          </a:xfrm>
          <a:prstGeom prst="rect">
            <a:avLst/>
          </a:prstGeom>
        </p:spPr>
      </p:pic>
      <p:sp>
        <p:nvSpPr>
          <p:cNvPr id="19" name="Rectangle 18"/>
          <p:cNvSpPr/>
          <p:nvPr/>
        </p:nvSpPr>
        <p:spPr>
          <a:xfrm>
            <a:off x="487068" y="1713390"/>
            <a:ext cx="7759632" cy="49336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That was a great idea, Nam.  </a:t>
            </a:r>
            <a:r>
              <a:rPr lang="en-US" sz="2200" spc="-100" dirty="0" smtClean="0"/>
              <a:t>I </a:t>
            </a:r>
            <a:r>
              <a:rPr lang="en-US" sz="2200" spc="-100" dirty="0"/>
              <a:t>love picnics!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Please pass me the biscuits.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Sure. Here you are.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Thanks. What are you reading, </a:t>
            </a:r>
            <a:r>
              <a:rPr lang="en-US" sz="2200" spc="-100" dirty="0" err="1"/>
              <a:t>Phong</a:t>
            </a:r>
            <a:r>
              <a:rPr lang="en-US" sz="2200" spc="-100" dirty="0"/>
              <a:t>?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i="1" spc="-100" dirty="0"/>
              <a:t>4Teen</a:t>
            </a:r>
            <a:r>
              <a:rPr lang="en-US" sz="2200" spc="-100" dirty="0"/>
              <a:t>. It’s my </a:t>
            </a:r>
            <a:r>
              <a:rPr lang="en-US" sz="2200" spc="-100" dirty="0" err="1"/>
              <a:t>favourite</a:t>
            </a:r>
            <a:r>
              <a:rPr lang="en-US" sz="2200" spc="-100" dirty="0"/>
              <a:t> magazine!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Look! It’s Mai. And she is with someone.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: </a:t>
            </a:r>
            <a:r>
              <a:rPr lang="en-US" sz="2200" spc="-100" dirty="0"/>
              <a:t>Oh, who’s that? She has glasses and long black hair. 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Nam: </a:t>
            </a:r>
            <a:r>
              <a:rPr lang="en-US" sz="2200" spc="-100" dirty="0"/>
              <a:t>I don’t know. They’re coming over.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Mai: </a:t>
            </a:r>
            <a:r>
              <a:rPr lang="en-US" sz="2200" spc="-100" dirty="0"/>
              <a:t>Hi there. This is my friend Chau. </a:t>
            </a:r>
            <a:endParaRPr lang="en-US" sz="2200" spc="-100" dirty="0" smtClean="0"/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 &amp; Nam: </a:t>
            </a:r>
            <a:r>
              <a:rPr lang="en-US" sz="2200" spc="-100" dirty="0"/>
              <a:t>Hi, Chau. Nice to meet you. 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Chau: </a:t>
            </a:r>
            <a:r>
              <a:rPr lang="en-US" sz="2200" spc="-100" dirty="0"/>
              <a:t>Nice to meet you, too</a:t>
            </a:r>
            <a:r>
              <a:rPr lang="en-US" sz="2200" spc="-100" dirty="0" smtClean="0"/>
              <a:t>.</a:t>
            </a:r>
            <a:endParaRPr lang="en-US" sz="2200" b="1" i="1" spc="-100" dirty="0"/>
          </a:p>
        </p:txBody>
      </p:sp>
      <p:sp>
        <p:nvSpPr>
          <p:cNvPr id="21" name="Rectangle 20"/>
          <p:cNvSpPr/>
          <p:nvPr/>
        </p:nvSpPr>
        <p:spPr>
          <a:xfrm>
            <a:off x="6593452" y="3801519"/>
            <a:ext cx="3316834" cy="273305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30000"/>
              </a:lnSpc>
            </a:pPr>
            <a:r>
              <a:rPr lang="en-US" sz="2200" b="1" i="1" spc="-100" dirty="0" smtClean="0"/>
              <a:t>Nam</a:t>
            </a:r>
            <a:r>
              <a:rPr lang="en-US" sz="2200" b="1" i="1" spc="-100" dirty="0"/>
              <a:t>: </a:t>
            </a:r>
            <a:r>
              <a:rPr lang="en-US" sz="2200" spc="-100" dirty="0"/>
              <a:t>Would you like to sit down? We have lots of food.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Mai: </a:t>
            </a:r>
            <a:r>
              <a:rPr lang="en-US" sz="2200" spc="-100" dirty="0"/>
              <a:t>Oh, sorry, we can’t. We’re going to the bookshop.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/>
              <a:t>Chau:</a:t>
            </a:r>
            <a:r>
              <a:rPr lang="en-US" sz="2200" spc="-100" dirty="0"/>
              <a:t> Bye for now.</a:t>
            </a:r>
          </a:p>
          <a:p>
            <a:pPr>
              <a:lnSpc>
                <a:spcPct val="130000"/>
              </a:lnSpc>
            </a:pPr>
            <a:r>
              <a:rPr lang="en-US" sz="2200" b="1" i="1" spc="-100" dirty="0" err="1"/>
              <a:t>Phong</a:t>
            </a:r>
            <a:r>
              <a:rPr lang="en-US" sz="2200" b="1" i="1" spc="-100" dirty="0"/>
              <a:t> &amp; Nam : </a:t>
            </a:r>
            <a:r>
              <a:rPr lang="en-US" sz="2200" spc="-100" dirty="0"/>
              <a:t>Bye </a:t>
            </a:r>
            <a:r>
              <a:rPr lang="en-US" sz="2200" spc="-100" dirty="0" err="1"/>
              <a:t>bye</a:t>
            </a:r>
            <a:r>
              <a:rPr lang="en-US" sz="2200" spc="-100" dirty="0"/>
              <a:t>.</a:t>
            </a:r>
          </a:p>
        </p:txBody>
      </p:sp>
      <p:pic>
        <p:nvPicPr>
          <p:cNvPr id="24" name="Picture 23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90886" y="906781"/>
            <a:ext cx="5638801" cy="372505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292245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60468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343" t="17592" r="13407"/>
          <a:stretch/>
        </p:blipFill>
        <p:spPr>
          <a:xfrm>
            <a:off x="6910753" y="1274885"/>
            <a:ext cx="5600701" cy="4977934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smtClean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155389" y="633207"/>
            <a:ext cx="837586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250000"/>
              </a:lnSpc>
            </a:pPr>
            <a:r>
              <a:rPr lang="en-US" sz="3600" b="1" smtClean="0">
                <a:solidFill>
                  <a:srgbClr val="0070C0"/>
                </a:solidFill>
              </a:rPr>
              <a:t>1. </a:t>
            </a:r>
            <a:r>
              <a:rPr lang="en-US" sz="3600" smtClean="0"/>
              <a:t>What </a:t>
            </a:r>
            <a:r>
              <a:rPr lang="en-US" sz="3600" dirty="0"/>
              <a:t>are </a:t>
            </a:r>
            <a:r>
              <a:rPr lang="en-US" sz="3600" dirty="0" err="1"/>
              <a:t>Phong</a:t>
            </a:r>
            <a:r>
              <a:rPr lang="en-US" sz="3600" dirty="0"/>
              <a:t> and Nam </a:t>
            </a:r>
            <a:r>
              <a:rPr lang="en-US" sz="3600"/>
              <a:t>doing</a:t>
            </a:r>
            <a:r>
              <a:rPr lang="en-US" sz="3600" smtClean="0"/>
              <a:t>?</a:t>
            </a:r>
            <a:endParaRPr lang="en-US" sz="3600" dirty="0"/>
          </a:p>
          <a:p>
            <a:pPr>
              <a:lnSpc>
                <a:spcPct val="250000"/>
              </a:lnSpc>
            </a:pPr>
            <a:r>
              <a:rPr lang="en-US" sz="3600" b="1" smtClean="0">
                <a:solidFill>
                  <a:srgbClr val="0070C0"/>
                </a:solidFill>
              </a:rPr>
              <a:t>2. </a:t>
            </a:r>
            <a:r>
              <a:rPr lang="en-US" sz="3600" smtClean="0"/>
              <a:t>What </a:t>
            </a:r>
            <a:r>
              <a:rPr lang="en-US" sz="3600"/>
              <a:t>is </a:t>
            </a:r>
            <a:r>
              <a:rPr lang="en-US" sz="3600" smtClean="0"/>
              <a:t>Phong’s </a:t>
            </a:r>
            <a:r>
              <a:rPr lang="en-US" sz="3600" dirty="0" err="1"/>
              <a:t>favourite</a:t>
            </a:r>
            <a:r>
              <a:rPr lang="en-US" sz="3600" dirty="0"/>
              <a:t> </a:t>
            </a:r>
            <a:r>
              <a:rPr lang="en-US" sz="3600"/>
              <a:t>magazine</a:t>
            </a:r>
            <a:r>
              <a:rPr lang="en-US" sz="3600" smtClean="0"/>
              <a:t>?</a:t>
            </a:r>
            <a:endParaRPr lang="en-US" sz="3600" dirty="0"/>
          </a:p>
          <a:p>
            <a:pPr>
              <a:lnSpc>
                <a:spcPct val="250000"/>
              </a:lnSpc>
            </a:pPr>
            <a:r>
              <a:rPr lang="en-US" sz="3600" b="1">
                <a:solidFill>
                  <a:srgbClr val="0070C0"/>
                </a:solidFill>
              </a:rPr>
              <a:t>3</a:t>
            </a:r>
            <a:r>
              <a:rPr lang="en-US" sz="3600" b="1" smtClean="0">
                <a:solidFill>
                  <a:srgbClr val="0070C0"/>
                </a:solidFill>
              </a:rPr>
              <a:t>. </a:t>
            </a:r>
            <a:r>
              <a:rPr lang="en-US" sz="3600" smtClean="0"/>
              <a:t>Who </a:t>
            </a:r>
            <a:r>
              <a:rPr lang="en-US" sz="3600" dirty="0"/>
              <a:t>do </a:t>
            </a:r>
            <a:r>
              <a:rPr lang="en-US" sz="3600" dirty="0" err="1"/>
              <a:t>Phong</a:t>
            </a:r>
            <a:r>
              <a:rPr lang="en-US" sz="3600" dirty="0"/>
              <a:t> and Nam </a:t>
            </a:r>
            <a:r>
              <a:rPr lang="en-US" sz="3600"/>
              <a:t>see</a:t>
            </a:r>
            <a:r>
              <a:rPr lang="en-US" sz="3600" smtClean="0"/>
              <a:t>?</a:t>
            </a:r>
            <a:endParaRPr lang="en-US" sz="3600" dirty="0"/>
          </a:p>
          <a:p>
            <a:pPr>
              <a:lnSpc>
                <a:spcPct val="250000"/>
              </a:lnSpc>
            </a:pPr>
            <a:r>
              <a:rPr lang="en-US" sz="3600" b="1">
                <a:solidFill>
                  <a:srgbClr val="0070C0"/>
                </a:solidFill>
              </a:rPr>
              <a:t>4</a:t>
            </a:r>
            <a:r>
              <a:rPr lang="en-US" sz="3600" b="1" smtClean="0">
                <a:solidFill>
                  <a:srgbClr val="0070C0"/>
                </a:solidFill>
              </a:rPr>
              <a:t>.</a:t>
            </a:r>
            <a:r>
              <a:rPr lang="en-US" sz="3600" smtClean="0"/>
              <a:t> Where </a:t>
            </a:r>
            <a:r>
              <a:rPr lang="en-US" sz="3600" dirty="0"/>
              <a:t>are the two girls going?</a:t>
            </a:r>
          </a:p>
        </p:txBody>
      </p:sp>
      <p:sp>
        <p:nvSpPr>
          <p:cNvPr id="2" name="Rectangle 1"/>
          <p:cNvSpPr/>
          <p:nvPr/>
        </p:nvSpPr>
        <p:spPr>
          <a:xfrm>
            <a:off x="645328" y="1934280"/>
            <a:ext cx="4762137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 smtClean="0">
                <a:solidFill>
                  <a:srgbClr val="00B050"/>
                </a:solidFill>
              </a:rPr>
              <a:t>They </a:t>
            </a:r>
            <a:r>
              <a:rPr lang="en-US" sz="3600">
                <a:solidFill>
                  <a:srgbClr val="00B050"/>
                </a:solidFill>
              </a:rPr>
              <a:t>are having a picnic.</a:t>
            </a:r>
            <a:endParaRPr lang="en-GB" sz="3600">
              <a:solidFill>
                <a:srgbClr val="00B050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645328" y="3261080"/>
            <a:ext cx="2079159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B050"/>
                </a:solidFill>
              </a:rPr>
              <a:t>It’s </a:t>
            </a:r>
            <a:r>
              <a:rPr lang="en-US" sz="3600" smtClean="0">
                <a:solidFill>
                  <a:srgbClr val="00B050"/>
                </a:solidFill>
              </a:rPr>
              <a:t>4Teen.</a:t>
            </a:r>
            <a:endParaRPr lang="en-GB" sz="3600">
              <a:solidFill>
                <a:srgbClr val="00B050"/>
              </a:solidFill>
            </a:endParaRPr>
          </a:p>
        </p:txBody>
      </p:sp>
      <p:sp>
        <p:nvSpPr>
          <p:cNvPr id="13" name="Rectangle 12"/>
          <p:cNvSpPr/>
          <p:nvPr/>
        </p:nvSpPr>
        <p:spPr>
          <a:xfrm>
            <a:off x="645328" y="4659057"/>
            <a:ext cx="4347922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B050"/>
                </a:solidFill>
              </a:rPr>
              <a:t>They see their </a:t>
            </a:r>
            <a:r>
              <a:rPr lang="en-US" sz="3600" smtClean="0">
                <a:solidFill>
                  <a:srgbClr val="00B050"/>
                </a:solidFill>
              </a:rPr>
              <a:t>friends.</a:t>
            </a:r>
            <a:endParaRPr lang="en-GB" sz="3600">
              <a:solidFill>
                <a:srgbClr val="00B050"/>
              </a:solidFill>
            </a:endParaRPr>
          </a:p>
        </p:txBody>
      </p:sp>
      <p:sp>
        <p:nvSpPr>
          <p:cNvPr id="14" name="Rectangle 13"/>
          <p:cNvSpPr/>
          <p:nvPr/>
        </p:nvSpPr>
        <p:spPr>
          <a:xfrm>
            <a:off x="645328" y="5929653"/>
            <a:ext cx="6258573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3600">
                <a:solidFill>
                  <a:srgbClr val="00B050"/>
                </a:solidFill>
              </a:rPr>
              <a:t>They are going to </a:t>
            </a:r>
            <a:r>
              <a:rPr lang="en-US" sz="3600" smtClean="0">
                <a:solidFill>
                  <a:srgbClr val="00B050"/>
                </a:solidFill>
              </a:rPr>
              <a:t>the bookstore.</a:t>
            </a:r>
            <a:endParaRPr lang="en-GB" sz="3600">
              <a:solidFill>
                <a:srgbClr val="00B05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61169755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12" grpId="0"/>
      <p:bldP spid="13" grpId="0"/>
      <p:bldP spid="14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8" name="Group 2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9" name="Round Single Corner Rectangle 2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Round Single Corner Rectangle 30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07297" y="1228613"/>
            <a:ext cx="1033824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Fill the blanks with the words from the conversation.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</a:p>
        </p:txBody>
      </p:sp>
      <p:sp>
        <p:nvSpPr>
          <p:cNvPr id="26" name="TextBox 25">
            <a:extLst>
              <a:ext uri="{FF2B5EF4-FFF2-40B4-BE49-F238E27FC236}">
                <a16:creationId xmlns:a16="http://schemas.microsoft.com/office/drawing/2014/main" id="{34C87722-B88C-4242-BBAB-786B74455F27}"/>
              </a:ext>
            </a:extLst>
          </p:cNvPr>
          <p:cNvSpPr txBox="1"/>
          <p:nvPr/>
        </p:nvSpPr>
        <p:spPr>
          <a:xfrm>
            <a:off x="657476" y="2016230"/>
            <a:ext cx="9497639" cy="424731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70C0"/>
                </a:solidFill>
              </a:rPr>
              <a:t>1. </a:t>
            </a:r>
            <a:r>
              <a:rPr lang="en-US" sz="3600" dirty="0" err="1" smtClean="0"/>
              <a:t>Phong</a:t>
            </a:r>
            <a:r>
              <a:rPr lang="en-US" sz="3600" dirty="0" smtClean="0"/>
              <a:t> </a:t>
            </a:r>
            <a:r>
              <a:rPr lang="en-US" sz="3600" dirty="0"/>
              <a:t>and Nam are having </a:t>
            </a:r>
            <a:r>
              <a:rPr lang="en-US" sz="3600"/>
              <a:t>a </a:t>
            </a:r>
            <a:r>
              <a:rPr lang="en-US" sz="3600" smtClean="0"/>
              <a:t>_______. </a:t>
            </a:r>
            <a:endParaRPr lang="en-US" sz="3600" dirty="0" smtClean="0"/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70C0"/>
                </a:solidFill>
              </a:rPr>
              <a:t>2.</a:t>
            </a:r>
            <a:r>
              <a:rPr lang="en-US" sz="3600" dirty="0" smtClean="0"/>
              <a:t> </a:t>
            </a:r>
            <a:r>
              <a:rPr lang="en-US" sz="3600" i="1" dirty="0"/>
              <a:t>4Teen</a:t>
            </a:r>
            <a:r>
              <a:rPr lang="en-US" sz="3600" dirty="0"/>
              <a:t> is </a:t>
            </a:r>
            <a:r>
              <a:rPr lang="en-US" sz="3600" err="1" smtClean="0"/>
              <a:t>Phong’s</a:t>
            </a:r>
            <a:r>
              <a:rPr lang="en-US" sz="3600"/>
              <a:t> </a:t>
            </a:r>
            <a:r>
              <a:rPr lang="en-US" sz="3600" smtClean="0"/>
              <a:t>__________________.</a:t>
            </a:r>
            <a:endParaRPr lang="en-US" sz="3600" dirty="0" smtClean="0"/>
          </a:p>
          <a:p>
            <a:pPr>
              <a:lnSpc>
                <a:spcPct val="150000"/>
              </a:lnSpc>
            </a:pPr>
            <a:r>
              <a:rPr lang="en-US" sz="3600" b="1" dirty="0" smtClean="0">
                <a:solidFill>
                  <a:srgbClr val="0070C0"/>
                </a:solidFill>
              </a:rPr>
              <a:t>3</a:t>
            </a:r>
            <a:r>
              <a:rPr lang="en-US" sz="3600" b="1" dirty="0">
                <a:solidFill>
                  <a:srgbClr val="0070C0"/>
                </a:solidFill>
              </a:rPr>
              <a:t>. </a:t>
            </a:r>
            <a:r>
              <a:rPr lang="en-US" sz="3600" dirty="0" err="1"/>
              <a:t>Phong</a:t>
            </a:r>
            <a:r>
              <a:rPr lang="en-US" sz="3600" dirty="0"/>
              <a:t> and Nam </a:t>
            </a:r>
            <a:r>
              <a:rPr lang="en-US" sz="3600"/>
              <a:t>see </a:t>
            </a:r>
            <a:r>
              <a:rPr lang="en-US" sz="3600" smtClean="0"/>
              <a:t>_____ and</a:t>
            </a:r>
            <a:r>
              <a:rPr lang="en-US" sz="3600"/>
              <a:t> </a:t>
            </a:r>
            <a:r>
              <a:rPr lang="en-US" sz="3600" smtClean="0"/>
              <a:t>______.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4. </a:t>
            </a:r>
            <a:r>
              <a:rPr lang="en-US" sz="3600" dirty="0"/>
              <a:t>Chau has </a:t>
            </a:r>
            <a:r>
              <a:rPr lang="en-US" sz="3600" dirty="0" smtClean="0"/>
              <a:t>_________ </a:t>
            </a:r>
            <a:r>
              <a:rPr lang="en-US" sz="3600" smtClean="0"/>
              <a:t>and _______________.</a:t>
            </a:r>
            <a:endParaRPr lang="en-US" sz="3600" dirty="0"/>
          </a:p>
          <a:p>
            <a:pPr>
              <a:lnSpc>
                <a:spcPct val="150000"/>
              </a:lnSpc>
            </a:pPr>
            <a:r>
              <a:rPr lang="en-US" sz="3600" b="1" dirty="0">
                <a:solidFill>
                  <a:srgbClr val="0070C0"/>
                </a:solidFill>
              </a:rPr>
              <a:t>5.</a:t>
            </a:r>
            <a:r>
              <a:rPr lang="en-US" sz="3600" b="1" dirty="0">
                <a:solidFill>
                  <a:srgbClr val="F16649"/>
                </a:solidFill>
              </a:rPr>
              <a:t> </a:t>
            </a:r>
            <a:r>
              <a:rPr lang="en-US" sz="3600" dirty="0"/>
              <a:t>Mai and </a:t>
            </a:r>
            <a:r>
              <a:rPr lang="en-US" sz="3600" smtClean="0"/>
              <a:t>Chau</a:t>
            </a:r>
            <a:r>
              <a:rPr lang="en-US" sz="3600"/>
              <a:t> </a:t>
            </a:r>
            <a:r>
              <a:rPr lang="en-US" sz="3600" smtClean="0"/>
              <a:t>_____________ </a:t>
            </a:r>
            <a:r>
              <a:rPr lang="en-US" sz="3600" dirty="0" smtClean="0"/>
              <a:t>the bookshop.</a:t>
            </a:r>
            <a:endParaRPr lang="en-US" sz="3600" dirty="0"/>
          </a:p>
        </p:txBody>
      </p:sp>
      <p:sp>
        <p:nvSpPr>
          <p:cNvPr id="2" name="TextBox 1">
            <a:extLst>
              <a:ext uri="{FF2B5EF4-FFF2-40B4-BE49-F238E27FC236}">
                <a16:creationId xmlns:a16="http://schemas.microsoft.com/office/drawing/2014/main" id="{66E553FC-6441-4829-9B37-C987ACAA1281}"/>
              </a:ext>
            </a:extLst>
          </p:cNvPr>
          <p:cNvSpPr txBox="1"/>
          <p:nvPr/>
        </p:nvSpPr>
        <p:spPr>
          <a:xfrm>
            <a:off x="6665395" y="2205700"/>
            <a:ext cx="138367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picnic</a:t>
            </a: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992F4E57-B55C-45F2-8088-967F9E55E147}"/>
              </a:ext>
            </a:extLst>
          </p:cNvPr>
          <p:cNvSpPr txBox="1"/>
          <p:nvPr/>
        </p:nvSpPr>
        <p:spPr>
          <a:xfrm>
            <a:off x="4399778" y="3035583"/>
            <a:ext cx="4014462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favourite </a:t>
            </a:r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magazine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250E0833-0589-4F1B-BEDE-A7ED5DCDEE61}"/>
              </a:ext>
            </a:extLst>
          </p:cNvPr>
          <p:cNvSpPr txBox="1"/>
          <p:nvPr/>
        </p:nvSpPr>
        <p:spPr>
          <a:xfrm>
            <a:off x="5085618" y="3851691"/>
            <a:ext cx="1111670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Mai</a:t>
            </a:r>
          </a:p>
        </p:txBody>
      </p:sp>
      <p:sp>
        <p:nvSpPr>
          <p:cNvPr id="18" name="TextBox 17">
            <a:extLst>
              <a:ext uri="{FF2B5EF4-FFF2-40B4-BE49-F238E27FC236}">
                <a16:creationId xmlns:a16="http://schemas.microsoft.com/office/drawing/2014/main" id="{A8898FE7-B3ED-415E-BEB2-12F08D4EF5C0}"/>
              </a:ext>
            </a:extLst>
          </p:cNvPr>
          <p:cNvSpPr txBox="1"/>
          <p:nvPr/>
        </p:nvSpPr>
        <p:spPr>
          <a:xfrm>
            <a:off x="7041313" y="3845474"/>
            <a:ext cx="1372927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Chau</a:t>
            </a:r>
            <a:endParaRPr lang="en-US" sz="3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9" name="TextBox 18">
            <a:extLst>
              <a:ext uri="{FF2B5EF4-FFF2-40B4-BE49-F238E27FC236}">
                <a16:creationId xmlns:a16="http://schemas.microsoft.com/office/drawing/2014/main" id="{C17E911B-AA6D-4629-AB8A-338814213197}"/>
              </a:ext>
            </a:extLst>
          </p:cNvPr>
          <p:cNvSpPr txBox="1"/>
          <p:nvPr/>
        </p:nvSpPr>
        <p:spPr>
          <a:xfrm>
            <a:off x="3167668" y="4671696"/>
            <a:ext cx="16805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glasses</a:t>
            </a:r>
          </a:p>
        </p:txBody>
      </p:sp>
      <p:sp>
        <p:nvSpPr>
          <p:cNvPr id="32" name="Rounded Rectangle 31"/>
          <p:cNvSpPr/>
          <p:nvPr/>
        </p:nvSpPr>
        <p:spPr>
          <a:xfrm>
            <a:off x="604692" y="121078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F1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57477" y="1090535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20" name="TextBox 19">
            <a:extLst>
              <a:ext uri="{FF2B5EF4-FFF2-40B4-BE49-F238E27FC236}">
                <a16:creationId xmlns:a16="http://schemas.microsoft.com/office/drawing/2014/main" id="{C17E911B-AA6D-4629-AB8A-338814213197}"/>
              </a:ext>
            </a:extLst>
          </p:cNvPr>
          <p:cNvSpPr txBox="1"/>
          <p:nvPr/>
        </p:nvSpPr>
        <p:spPr>
          <a:xfrm>
            <a:off x="5975118" y="4682271"/>
            <a:ext cx="350531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long </a:t>
            </a:r>
            <a:r>
              <a:rPr lang="en-US" sz="3800" b="1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black </a:t>
            </a:r>
            <a:r>
              <a:rPr lang="en-US" sz="3800" b="1" smtClean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hair</a:t>
            </a:r>
            <a:endParaRPr lang="en-US" sz="3800" b="1" dirty="0">
              <a:solidFill>
                <a:schemeClr val="accent2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C17E911B-AA6D-4629-AB8A-338814213197}"/>
              </a:ext>
            </a:extLst>
          </p:cNvPr>
          <p:cNvSpPr txBox="1"/>
          <p:nvPr/>
        </p:nvSpPr>
        <p:spPr>
          <a:xfrm>
            <a:off x="3976156" y="5503473"/>
            <a:ext cx="2618076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800" b="1" dirty="0">
                <a:solidFill>
                  <a:schemeClr val="accent2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are going to</a:t>
            </a:r>
          </a:p>
        </p:txBody>
      </p:sp>
    </p:spTree>
    <p:extLst>
      <p:ext uri="{BB962C8B-B14F-4D97-AF65-F5344CB8AC3E}">
        <p14:creationId xmlns:p14="http://schemas.microsoft.com/office/powerpoint/2010/main" val="363315830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9" grpId="0"/>
      <p:bldP spid="15" grpId="0"/>
      <p:bldP spid="18" grpId="0"/>
      <p:bldP spid="19" grpId="0"/>
      <p:bldP spid="20" grpId="0"/>
      <p:bldP spid="21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90971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Label the body parts with the words in the box.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grpSp>
        <p:nvGrpSpPr>
          <p:cNvPr id="344" name="Group 343"/>
          <p:cNvGrpSpPr/>
          <p:nvPr/>
        </p:nvGrpSpPr>
        <p:grpSpPr>
          <a:xfrm>
            <a:off x="2145455" y="2030150"/>
            <a:ext cx="7738530" cy="4827850"/>
            <a:chOff x="219994" y="1480257"/>
            <a:chExt cx="8650650" cy="5396896"/>
          </a:xfrm>
        </p:grpSpPr>
        <p:grpSp>
          <p:nvGrpSpPr>
            <p:cNvPr id="345" name="Group 344"/>
            <p:cNvGrpSpPr/>
            <p:nvPr/>
          </p:nvGrpSpPr>
          <p:grpSpPr>
            <a:xfrm>
              <a:off x="241772" y="1566370"/>
              <a:ext cx="2214993" cy="516081"/>
              <a:chOff x="1072033" y="1708857"/>
              <a:chExt cx="2214993" cy="516081"/>
            </a:xfrm>
          </p:grpSpPr>
          <p:sp>
            <p:nvSpPr>
              <p:cNvPr id="384" name="TextBox 383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1.</a:t>
                </a:r>
              </a:p>
            </p:txBody>
          </p:sp>
          <p:cxnSp>
            <p:nvCxnSpPr>
              <p:cNvPr id="385" name="Straight Connector 38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pic>
          <p:nvPicPr>
            <p:cNvPr id="346" name="Picture 345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034531" y="1480257"/>
              <a:ext cx="3074937" cy="5396896"/>
            </a:xfrm>
            <a:prstGeom prst="rect">
              <a:avLst/>
            </a:prstGeom>
          </p:spPr>
        </p:pic>
        <p:grpSp>
          <p:nvGrpSpPr>
            <p:cNvPr id="347" name="Group 346"/>
            <p:cNvGrpSpPr/>
            <p:nvPr/>
          </p:nvGrpSpPr>
          <p:grpSpPr>
            <a:xfrm>
              <a:off x="219994" y="2499186"/>
              <a:ext cx="2214993" cy="516081"/>
              <a:chOff x="1072033" y="1708857"/>
              <a:chExt cx="2214993" cy="516081"/>
            </a:xfrm>
          </p:grpSpPr>
          <p:sp>
            <p:nvSpPr>
              <p:cNvPr id="382" name="TextBox 381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2.</a:t>
                </a:r>
              </a:p>
            </p:txBody>
          </p:sp>
          <p:cxnSp>
            <p:nvCxnSpPr>
              <p:cNvPr id="383" name="Straight Connector 38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8" name="Group 347"/>
            <p:cNvGrpSpPr/>
            <p:nvPr/>
          </p:nvGrpSpPr>
          <p:grpSpPr>
            <a:xfrm>
              <a:off x="219994" y="3518114"/>
              <a:ext cx="2214993" cy="516081"/>
              <a:chOff x="1072033" y="1708857"/>
              <a:chExt cx="2214993" cy="516081"/>
            </a:xfrm>
          </p:grpSpPr>
          <p:sp>
            <p:nvSpPr>
              <p:cNvPr id="380" name="TextBox 379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3.</a:t>
                </a:r>
              </a:p>
            </p:txBody>
          </p:sp>
          <p:cxnSp>
            <p:nvCxnSpPr>
              <p:cNvPr id="381" name="Straight Connector 380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49" name="Group 348"/>
            <p:cNvGrpSpPr/>
            <p:nvPr/>
          </p:nvGrpSpPr>
          <p:grpSpPr>
            <a:xfrm>
              <a:off x="268827" y="4666260"/>
              <a:ext cx="2214993" cy="516081"/>
              <a:chOff x="1072033" y="1708857"/>
              <a:chExt cx="2214993" cy="516081"/>
            </a:xfrm>
          </p:grpSpPr>
          <p:sp>
            <p:nvSpPr>
              <p:cNvPr id="378" name="TextBox 377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4.</a:t>
                </a:r>
              </a:p>
            </p:txBody>
          </p:sp>
          <p:cxnSp>
            <p:nvCxnSpPr>
              <p:cNvPr id="379" name="Straight Connector 37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0" name="Group 349"/>
            <p:cNvGrpSpPr/>
            <p:nvPr/>
          </p:nvGrpSpPr>
          <p:grpSpPr>
            <a:xfrm>
              <a:off x="268827" y="5685188"/>
              <a:ext cx="2214993" cy="516081"/>
              <a:chOff x="1072033" y="1708857"/>
              <a:chExt cx="2214993" cy="516081"/>
            </a:xfrm>
          </p:grpSpPr>
          <p:sp>
            <p:nvSpPr>
              <p:cNvPr id="376" name="TextBox 375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5.</a:t>
                </a:r>
              </a:p>
            </p:txBody>
          </p:sp>
          <p:cxnSp>
            <p:nvCxnSpPr>
              <p:cNvPr id="377" name="Straight Connector 376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51" name="Straight Connector 350"/>
            <p:cNvCxnSpPr/>
            <p:nvPr/>
          </p:nvCxnSpPr>
          <p:spPr>
            <a:xfrm flipH="1" flipV="1">
              <a:off x="2494705" y="1904965"/>
              <a:ext cx="1828800" cy="725014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2" name="Straight Connector 351"/>
            <p:cNvCxnSpPr/>
            <p:nvPr/>
          </p:nvCxnSpPr>
          <p:spPr>
            <a:xfrm flipH="1">
              <a:off x="2536374" y="2730018"/>
              <a:ext cx="2011680" cy="91705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3" name="Straight Connector 352"/>
            <p:cNvCxnSpPr/>
            <p:nvPr/>
          </p:nvCxnSpPr>
          <p:spPr>
            <a:xfrm flipH="1">
              <a:off x="2494705" y="3194303"/>
              <a:ext cx="1634303" cy="64634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4" name="Straight Connector 353"/>
            <p:cNvCxnSpPr/>
            <p:nvPr/>
          </p:nvCxnSpPr>
          <p:spPr>
            <a:xfrm flipH="1">
              <a:off x="2536374" y="4784829"/>
              <a:ext cx="1153883" cy="20396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55" name="Straight Connector 354"/>
            <p:cNvCxnSpPr/>
            <p:nvPr/>
          </p:nvCxnSpPr>
          <p:spPr>
            <a:xfrm flipH="1">
              <a:off x="2517308" y="5868366"/>
              <a:ext cx="1806197" cy="157417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grpSp>
          <p:nvGrpSpPr>
            <p:cNvPr id="356" name="Group 355"/>
            <p:cNvGrpSpPr/>
            <p:nvPr/>
          </p:nvGrpSpPr>
          <p:grpSpPr>
            <a:xfrm>
              <a:off x="6368143" y="1566370"/>
              <a:ext cx="2399244" cy="516081"/>
              <a:chOff x="887782" y="1708857"/>
              <a:chExt cx="2399244" cy="516081"/>
            </a:xfrm>
          </p:grpSpPr>
          <p:sp>
            <p:nvSpPr>
              <p:cNvPr id="374" name="TextBox 373"/>
              <p:cNvSpPr txBox="1"/>
              <p:nvPr/>
            </p:nvSpPr>
            <p:spPr>
              <a:xfrm>
                <a:off x="887782" y="1708857"/>
                <a:ext cx="659081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10.</a:t>
                </a:r>
              </a:p>
            </p:txBody>
          </p:sp>
          <p:cxnSp>
            <p:nvCxnSpPr>
              <p:cNvPr id="375" name="Straight Connector 374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7" name="Group 356"/>
            <p:cNvGrpSpPr/>
            <p:nvPr/>
          </p:nvGrpSpPr>
          <p:grpSpPr>
            <a:xfrm>
              <a:off x="6530616" y="2227042"/>
              <a:ext cx="2214993" cy="516081"/>
              <a:chOff x="1072033" y="1708857"/>
              <a:chExt cx="2214993" cy="516081"/>
            </a:xfrm>
          </p:grpSpPr>
          <p:sp>
            <p:nvSpPr>
              <p:cNvPr id="372" name="TextBox 371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9.</a:t>
                </a:r>
              </a:p>
            </p:txBody>
          </p:sp>
          <p:cxnSp>
            <p:nvCxnSpPr>
              <p:cNvPr id="373" name="Straight Connector 372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8" name="Group 357"/>
            <p:cNvGrpSpPr/>
            <p:nvPr/>
          </p:nvGrpSpPr>
          <p:grpSpPr>
            <a:xfrm>
              <a:off x="6530616" y="2745222"/>
              <a:ext cx="2214993" cy="516081"/>
              <a:chOff x="1072033" y="1708857"/>
              <a:chExt cx="2214993" cy="516081"/>
            </a:xfrm>
          </p:grpSpPr>
          <p:sp>
            <p:nvSpPr>
              <p:cNvPr id="370" name="TextBox 369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8.</a:t>
                </a:r>
              </a:p>
            </p:txBody>
          </p:sp>
          <p:cxnSp>
            <p:nvCxnSpPr>
              <p:cNvPr id="371" name="Straight Connector 370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59" name="Group 358"/>
            <p:cNvGrpSpPr/>
            <p:nvPr/>
          </p:nvGrpSpPr>
          <p:grpSpPr>
            <a:xfrm>
              <a:off x="6579449" y="3762743"/>
              <a:ext cx="2214993" cy="516081"/>
              <a:chOff x="1072033" y="1708857"/>
              <a:chExt cx="2214993" cy="516081"/>
            </a:xfrm>
          </p:grpSpPr>
          <p:sp>
            <p:nvSpPr>
              <p:cNvPr id="368" name="TextBox 367"/>
              <p:cNvSpPr txBox="1"/>
              <p:nvPr/>
            </p:nvSpPr>
            <p:spPr>
              <a:xfrm>
                <a:off x="1072033" y="1708857"/>
                <a:ext cx="474830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7.</a:t>
                </a:r>
              </a:p>
            </p:txBody>
          </p:sp>
          <p:cxnSp>
            <p:nvCxnSpPr>
              <p:cNvPr id="369" name="Straight Connector 368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grpSp>
          <p:nvGrpSpPr>
            <p:cNvPr id="360" name="Group 359"/>
            <p:cNvGrpSpPr/>
            <p:nvPr/>
          </p:nvGrpSpPr>
          <p:grpSpPr>
            <a:xfrm>
              <a:off x="6520545" y="6207704"/>
              <a:ext cx="2350099" cy="516081"/>
              <a:chOff x="936927" y="1708857"/>
              <a:chExt cx="2350099" cy="516081"/>
            </a:xfrm>
          </p:grpSpPr>
          <p:sp>
            <p:nvSpPr>
              <p:cNvPr id="366" name="TextBox 365"/>
              <p:cNvSpPr txBox="1"/>
              <p:nvPr/>
            </p:nvSpPr>
            <p:spPr>
              <a:xfrm>
                <a:off x="936927" y="1708857"/>
                <a:ext cx="609936" cy="516081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en-US" sz="2400" b="1">
                    <a:solidFill>
                      <a:srgbClr val="0070C0"/>
                    </a:solidFill>
                  </a:rPr>
                  <a:t>6.</a:t>
                </a:r>
              </a:p>
            </p:txBody>
          </p:sp>
          <p:cxnSp>
            <p:nvCxnSpPr>
              <p:cNvPr id="367" name="Straight Connector 366"/>
              <p:cNvCxnSpPr/>
              <p:nvPr/>
            </p:nvCxnSpPr>
            <p:spPr>
              <a:xfrm>
                <a:off x="1458226" y="2031394"/>
                <a:ext cx="1828800" cy="0"/>
              </a:xfrm>
              <a:prstGeom prst="line">
                <a:avLst/>
              </a:prstGeom>
              <a:ln>
                <a:solidFill>
                  <a:schemeClr val="tx1"/>
                </a:solidFill>
              </a:ln>
            </p:spPr>
            <p:style>
              <a:lnRef idx="1">
                <a:schemeClr val="accent1"/>
              </a:lnRef>
              <a:fillRef idx="0">
                <a:schemeClr val="accent1"/>
              </a:fillRef>
              <a:effectRef idx="0">
                <a:schemeClr val="accent1"/>
              </a:effectRef>
              <a:fontRef idx="minor">
                <a:schemeClr val="tx1"/>
              </a:fontRef>
            </p:style>
          </p:cxnSp>
        </p:grpSp>
        <p:cxnSp>
          <p:nvCxnSpPr>
            <p:cNvPr id="361" name="Straight Connector 360"/>
            <p:cNvCxnSpPr/>
            <p:nvPr/>
          </p:nvCxnSpPr>
          <p:spPr>
            <a:xfrm flipV="1">
              <a:off x="5083629" y="1851633"/>
              <a:ext cx="1393374" cy="29285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2" name="Straight Connector 361"/>
            <p:cNvCxnSpPr/>
            <p:nvPr/>
          </p:nvCxnSpPr>
          <p:spPr>
            <a:xfrm flipV="1">
              <a:off x="4821662" y="2549579"/>
              <a:ext cx="1819772" cy="195643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3" name="Straight Connector 362"/>
            <p:cNvCxnSpPr/>
            <p:nvPr/>
          </p:nvCxnSpPr>
          <p:spPr>
            <a:xfrm>
              <a:off x="4669971" y="2821723"/>
              <a:ext cx="1971463" cy="139128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4" name="Straight Connector 363"/>
            <p:cNvCxnSpPr/>
            <p:nvPr/>
          </p:nvCxnSpPr>
          <p:spPr>
            <a:xfrm>
              <a:off x="5268686" y="4085280"/>
              <a:ext cx="1372748" cy="0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365" name="Straight Connector 364"/>
            <p:cNvCxnSpPr/>
            <p:nvPr/>
          </p:nvCxnSpPr>
          <p:spPr>
            <a:xfrm>
              <a:off x="5268686" y="6400800"/>
              <a:ext cx="1372748" cy="129441"/>
            </a:xfrm>
            <a:prstGeom prst="line">
              <a:avLst/>
            </a:prstGeom>
            <a:ln w="12700">
              <a:solidFill>
                <a:srgbClr val="0070C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</p:spTree>
    <p:extLst>
      <p:ext uri="{BB962C8B-B14F-4D97-AF65-F5344CB8AC3E}">
        <p14:creationId xmlns:p14="http://schemas.microsoft.com/office/powerpoint/2010/main" val="213850803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9" name="Round Single Corner Rectangle 18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52" name="TextBox 51"/>
          <p:cNvSpPr txBox="1"/>
          <p:nvPr/>
        </p:nvSpPr>
        <p:spPr>
          <a:xfrm>
            <a:off x="1980794" y="2765661"/>
            <a:ext cx="4233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sz="2400" b="1" dirty="0">
                <a:solidFill>
                  <a:srgbClr val="0070C0"/>
                </a:solidFill>
              </a:rPr>
              <a:t>1.</a:t>
            </a:r>
          </a:p>
        </p:txBody>
      </p:sp>
      <p:cxnSp>
        <p:nvCxnSpPr>
          <p:cNvPr id="53" name="Straight Connector 52"/>
          <p:cNvCxnSpPr/>
          <p:nvPr/>
        </p:nvCxnSpPr>
        <p:spPr>
          <a:xfrm>
            <a:off x="2326267" y="30541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54" name="Picture 5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79087" y="2475267"/>
            <a:ext cx="2750717" cy="4401724"/>
          </a:xfrm>
          <a:prstGeom prst="rect">
            <a:avLst/>
          </a:prstGeom>
        </p:spPr>
      </p:pic>
      <p:sp>
        <p:nvSpPr>
          <p:cNvPr id="55" name="TextBox 54"/>
          <p:cNvSpPr txBox="1"/>
          <p:nvPr/>
        </p:nvSpPr>
        <p:spPr>
          <a:xfrm>
            <a:off x="1961312" y="3386762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2.</a:t>
            </a:r>
          </a:p>
        </p:txBody>
      </p:sp>
      <p:cxnSp>
        <p:nvCxnSpPr>
          <p:cNvPr id="56" name="Straight Connector 55"/>
          <p:cNvCxnSpPr/>
          <p:nvPr/>
        </p:nvCxnSpPr>
        <p:spPr>
          <a:xfrm>
            <a:off x="2306785" y="3675290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7" name="TextBox 56"/>
          <p:cNvSpPr txBox="1"/>
          <p:nvPr/>
        </p:nvSpPr>
        <p:spPr>
          <a:xfrm>
            <a:off x="1961312" y="4298254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3.</a:t>
            </a:r>
          </a:p>
        </p:txBody>
      </p:sp>
      <p:cxnSp>
        <p:nvCxnSpPr>
          <p:cNvPr id="58" name="Straight Connector 57"/>
          <p:cNvCxnSpPr/>
          <p:nvPr/>
        </p:nvCxnSpPr>
        <p:spPr>
          <a:xfrm>
            <a:off x="2306785" y="4586782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9" name="TextBox 58"/>
          <p:cNvSpPr txBox="1"/>
          <p:nvPr/>
        </p:nvSpPr>
        <p:spPr>
          <a:xfrm>
            <a:off x="2004996" y="5325340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4.</a:t>
            </a:r>
          </a:p>
        </p:txBody>
      </p:sp>
      <p:cxnSp>
        <p:nvCxnSpPr>
          <p:cNvPr id="60" name="Straight Connector 59"/>
          <p:cNvCxnSpPr/>
          <p:nvPr/>
        </p:nvCxnSpPr>
        <p:spPr>
          <a:xfrm>
            <a:off x="2350469" y="5613868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1" name="TextBox 60"/>
          <p:cNvSpPr txBox="1"/>
          <p:nvPr/>
        </p:nvSpPr>
        <p:spPr>
          <a:xfrm>
            <a:off x="2004996" y="6236833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5.</a:t>
            </a:r>
          </a:p>
        </p:txBody>
      </p:sp>
      <p:cxnSp>
        <p:nvCxnSpPr>
          <p:cNvPr id="62" name="Straight Connector 61"/>
          <p:cNvCxnSpPr/>
          <p:nvPr/>
        </p:nvCxnSpPr>
        <p:spPr>
          <a:xfrm>
            <a:off x="2350469" y="652536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3" name="Straight Connector 62"/>
          <p:cNvCxnSpPr/>
          <p:nvPr/>
        </p:nvCxnSpPr>
        <p:spPr>
          <a:xfrm flipH="1" flipV="1">
            <a:off x="3996179" y="2783705"/>
            <a:ext cx="1635972" cy="57155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4" name="Straight Connector 63"/>
          <p:cNvCxnSpPr/>
          <p:nvPr/>
        </p:nvCxnSpPr>
        <p:spPr>
          <a:xfrm flipH="1">
            <a:off x="4033454" y="3490494"/>
            <a:ext cx="1785036" cy="1847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5" name="Straight Connector 64"/>
          <p:cNvCxnSpPr/>
          <p:nvPr/>
        </p:nvCxnSpPr>
        <p:spPr>
          <a:xfrm flipH="1">
            <a:off x="3996180" y="4008585"/>
            <a:ext cx="1461983" cy="57819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6" name="Straight Connector 65"/>
          <p:cNvCxnSpPr/>
          <p:nvPr/>
        </p:nvCxnSpPr>
        <p:spPr>
          <a:xfrm flipH="1">
            <a:off x="4033455" y="5107503"/>
            <a:ext cx="1096159" cy="506366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67" name="Straight Connector 66"/>
          <p:cNvCxnSpPr/>
          <p:nvPr/>
        </p:nvCxnSpPr>
        <p:spPr>
          <a:xfrm flipH="1">
            <a:off x="4016400" y="6109028"/>
            <a:ext cx="1615751" cy="43248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68" name="TextBox 67"/>
          <p:cNvSpPr txBox="1"/>
          <p:nvPr/>
        </p:nvSpPr>
        <p:spPr>
          <a:xfrm>
            <a:off x="7531541" y="2810207"/>
            <a:ext cx="58958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10.</a:t>
            </a:r>
          </a:p>
        </p:txBody>
      </p:sp>
      <p:cxnSp>
        <p:nvCxnSpPr>
          <p:cNvPr id="69" name="Straight Connector 68"/>
          <p:cNvCxnSpPr/>
          <p:nvPr/>
        </p:nvCxnSpPr>
        <p:spPr>
          <a:xfrm>
            <a:off x="8041838" y="3098735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0" name="TextBox 69"/>
          <p:cNvSpPr txBox="1"/>
          <p:nvPr/>
        </p:nvSpPr>
        <p:spPr>
          <a:xfrm>
            <a:off x="7676883" y="3401218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9.</a:t>
            </a:r>
          </a:p>
        </p:txBody>
      </p:sp>
      <p:cxnSp>
        <p:nvCxnSpPr>
          <p:cNvPr id="71" name="Straight Connector 70"/>
          <p:cNvCxnSpPr/>
          <p:nvPr/>
        </p:nvCxnSpPr>
        <p:spPr>
          <a:xfrm>
            <a:off x="8022356" y="3689746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2" name="TextBox 71"/>
          <p:cNvSpPr txBox="1"/>
          <p:nvPr/>
        </p:nvSpPr>
        <p:spPr>
          <a:xfrm>
            <a:off x="7696365" y="4173061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8.</a:t>
            </a:r>
          </a:p>
        </p:txBody>
      </p:sp>
      <p:cxnSp>
        <p:nvCxnSpPr>
          <p:cNvPr id="73" name="Straight Connector 72"/>
          <p:cNvCxnSpPr/>
          <p:nvPr/>
        </p:nvCxnSpPr>
        <p:spPr>
          <a:xfrm>
            <a:off x="8041838" y="4461589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4" name="TextBox 73"/>
          <p:cNvSpPr txBox="1"/>
          <p:nvPr/>
        </p:nvSpPr>
        <p:spPr>
          <a:xfrm>
            <a:off x="7720567" y="5107503"/>
            <a:ext cx="42476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 dirty="0">
                <a:solidFill>
                  <a:srgbClr val="0070C0"/>
                </a:solidFill>
              </a:rPr>
              <a:t>7.</a:t>
            </a:r>
          </a:p>
        </p:txBody>
      </p:sp>
      <p:cxnSp>
        <p:nvCxnSpPr>
          <p:cNvPr id="75" name="Straight Connector 74"/>
          <p:cNvCxnSpPr/>
          <p:nvPr/>
        </p:nvCxnSpPr>
        <p:spPr>
          <a:xfrm>
            <a:off x="8066040" y="539603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76" name="TextBox 75"/>
          <p:cNvSpPr txBox="1"/>
          <p:nvPr/>
        </p:nvSpPr>
        <p:spPr>
          <a:xfrm>
            <a:off x="7597537" y="6329733"/>
            <a:ext cx="545625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400" b="1">
                <a:solidFill>
                  <a:srgbClr val="0070C0"/>
                </a:solidFill>
              </a:rPr>
              <a:t>6.</a:t>
            </a:r>
          </a:p>
        </p:txBody>
      </p:sp>
      <p:cxnSp>
        <p:nvCxnSpPr>
          <p:cNvPr id="77" name="Straight Connector 76"/>
          <p:cNvCxnSpPr/>
          <p:nvPr/>
        </p:nvCxnSpPr>
        <p:spPr>
          <a:xfrm>
            <a:off x="8063870" y="6618261"/>
            <a:ext cx="1635972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/>
          <p:cNvCxnSpPr/>
          <p:nvPr/>
        </p:nvCxnSpPr>
        <p:spPr>
          <a:xfrm>
            <a:off x="6262122" y="3020814"/>
            <a:ext cx="1366802" cy="44579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/>
          <p:nvPr/>
        </p:nvCxnSpPr>
        <p:spPr>
          <a:xfrm>
            <a:off x="6064829" y="3610940"/>
            <a:ext cx="1711188" cy="78808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  <a:endCxn id="72" idx="1"/>
          </p:cNvCxnSpPr>
          <p:nvPr/>
        </p:nvCxnSpPr>
        <p:spPr>
          <a:xfrm>
            <a:off x="5903796" y="3589804"/>
            <a:ext cx="1792569" cy="814090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  <a:endCxn id="74" idx="1"/>
          </p:cNvCxnSpPr>
          <p:nvPr/>
        </p:nvCxnSpPr>
        <p:spPr>
          <a:xfrm>
            <a:off x="6570482" y="4783303"/>
            <a:ext cx="1150085" cy="55503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/>
          <p:nvPr/>
        </p:nvCxnSpPr>
        <p:spPr>
          <a:xfrm>
            <a:off x="6477673" y="6502469"/>
            <a:ext cx="1228006" cy="115793"/>
          </a:xfrm>
          <a:prstGeom prst="line">
            <a:avLst/>
          </a:prstGeom>
          <a:ln w="12700">
            <a:solidFill>
              <a:srgbClr val="0070C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3" name="TextBox 82"/>
          <p:cNvSpPr txBox="1"/>
          <p:nvPr/>
        </p:nvSpPr>
        <p:spPr>
          <a:xfrm>
            <a:off x="9876258" y="2856719"/>
            <a:ext cx="2280285" cy="255454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b="1" dirty="0"/>
              <a:t>Do you know any other words for body parts?</a:t>
            </a:r>
          </a:p>
        </p:txBody>
      </p:sp>
      <p:sp>
        <p:nvSpPr>
          <p:cNvPr id="84" name="Rounded Rectangle 31">
            <a:extLst>
              <a:ext uri="{FF2B5EF4-FFF2-40B4-BE49-F238E27FC236}">
                <a16:creationId xmlns:a16="http://schemas.microsoft.com/office/drawing/2014/main" id="{E7D9E915-D2A7-42B7-B736-2597C34861D8}"/>
              </a:ext>
            </a:extLst>
          </p:cNvPr>
          <p:cNvSpPr/>
          <p:nvPr/>
        </p:nvSpPr>
        <p:spPr>
          <a:xfrm>
            <a:off x="2154453" y="1244079"/>
            <a:ext cx="7786938" cy="1171975"/>
          </a:xfrm>
          <a:prstGeom prst="roundRect">
            <a:avLst>
              <a:gd name="adj" fmla="val 16116"/>
            </a:avLst>
          </a:prstGeom>
          <a:solidFill>
            <a:srgbClr val="A3E7FF"/>
          </a:solidFill>
          <a:ln>
            <a:solidFill>
              <a:srgbClr val="A3E7FF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 sz="2400"/>
          </a:p>
        </p:txBody>
      </p:sp>
      <p:sp>
        <p:nvSpPr>
          <p:cNvPr id="85" name="TextBox 84">
            <a:extLst>
              <a:ext uri="{FF2B5EF4-FFF2-40B4-BE49-F238E27FC236}">
                <a16:creationId xmlns:a16="http://schemas.microsoft.com/office/drawing/2014/main" id="{65365AB1-E43E-499B-9192-E2391E81227D}"/>
              </a:ext>
            </a:extLst>
          </p:cNvPr>
          <p:cNvSpPr txBox="1"/>
          <p:nvPr/>
        </p:nvSpPr>
        <p:spPr>
          <a:xfrm>
            <a:off x="2332081" y="1362569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cheek</a:t>
            </a:r>
          </a:p>
        </p:txBody>
      </p:sp>
      <p:sp>
        <p:nvSpPr>
          <p:cNvPr id="86" name="TextBox 85">
            <a:extLst>
              <a:ext uri="{FF2B5EF4-FFF2-40B4-BE49-F238E27FC236}">
                <a16:creationId xmlns:a16="http://schemas.microsoft.com/office/drawing/2014/main" id="{B520B28B-67CD-4F9D-B094-85D556B8424C}"/>
              </a:ext>
            </a:extLst>
          </p:cNvPr>
          <p:cNvSpPr txBox="1"/>
          <p:nvPr/>
        </p:nvSpPr>
        <p:spPr>
          <a:xfrm>
            <a:off x="6913676" y="1348705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arm</a:t>
            </a:r>
          </a:p>
        </p:txBody>
      </p:sp>
      <p:sp>
        <p:nvSpPr>
          <p:cNvPr id="87" name="TextBox 86">
            <a:extLst>
              <a:ext uri="{FF2B5EF4-FFF2-40B4-BE49-F238E27FC236}">
                <a16:creationId xmlns:a16="http://schemas.microsoft.com/office/drawing/2014/main" id="{2D9E6E98-83C8-430D-A036-1E41857F84D9}"/>
              </a:ext>
            </a:extLst>
          </p:cNvPr>
          <p:cNvSpPr txBox="1"/>
          <p:nvPr/>
        </p:nvSpPr>
        <p:spPr>
          <a:xfrm>
            <a:off x="3809716" y="1865086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nose</a:t>
            </a:r>
          </a:p>
        </p:txBody>
      </p:sp>
      <p:sp>
        <p:nvSpPr>
          <p:cNvPr id="88" name="TextBox 87">
            <a:extLst>
              <a:ext uri="{FF2B5EF4-FFF2-40B4-BE49-F238E27FC236}">
                <a16:creationId xmlns:a16="http://schemas.microsoft.com/office/drawing/2014/main" id="{4AD96120-5F94-4E0E-AA25-05D194C302AE}"/>
              </a:ext>
            </a:extLst>
          </p:cNvPr>
          <p:cNvSpPr txBox="1"/>
          <p:nvPr/>
        </p:nvSpPr>
        <p:spPr>
          <a:xfrm>
            <a:off x="3758272" y="1359051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eye</a:t>
            </a:r>
          </a:p>
        </p:txBody>
      </p:sp>
      <p:sp>
        <p:nvSpPr>
          <p:cNvPr id="89" name="TextBox 88">
            <a:extLst>
              <a:ext uri="{FF2B5EF4-FFF2-40B4-BE49-F238E27FC236}">
                <a16:creationId xmlns:a16="http://schemas.microsoft.com/office/drawing/2014/main" id="{8C2CF1B3-99C8-418E-932F-ED5235E1BB20}"/>
              </a:ext>
            </a:extLst>
          </p:cNvPr>
          <p:cNvSpPr txBox="1"/>
          <p:nvPr/>
        </p:nvSpPr>
        <p:spPr>
          <a:xfrm>
            <a:off x="2325373" y="1830652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leg</a:t>
            </a:r>
          </a:p>
        </p:txBody>
      </p:sp>
      <p:sp>
        <p:nvSpPr>
          <p:cNvPr id="90" name="TextBox 89">
            <a:extLst>
              <a:ext uri="{FF2B5EF4-FFF2-40B4-BE49-F238E27FC236}">
                <a16:creationId xmlns:a16="http://schemas.microsoft.com/office/drawing/2014/main" id="{BC5D5C3B-F2DD-495E-9396-527CF10DACEC}"/>
              </a:ext>
            </a:extLst>
          </p:cNvPr>
          <p:cNvSpPr txBox="1"/>
          <p:nvPr/>
        </p:nvSpPr>
        <p:spPr>
          <a:xfrm>
            <a:off x="6832421" y="1848032"/>
            <a:ext cx="1618564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shoulder</a:t>
            </a:r>
          </a:p>
        </p:txBody>
      </p:sp>
      <p:sp>
        <p:nvSpPr>
          <p:cNvPr id="91" name="TextBox 90">
            <a:extLst>
              <a:ext uri="{FF2B5EF4-FFF2-40B4-BE49-F238E27FC236}">
                <a16:creationId xmlns:a16="http://schemas.microsoft.com/office/drawing/2014/main" id="{54E97706-BD5B-409A-B9CB-6CC3EC853F61}"/>
              </a:ext>
            </a:extLst>
          </p:cNvPr>
          <p:cNvSpPr txBox="1"/>
          <p:nvPr/>
        </p:nvSpPr>
        <p:spPr>
          <a:xfrm>
            <a:off x="5337356" y="1348704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hand</a:t>
            </a:r>
          </a:p>
        </p:txBody>
      </p:sp>
      <p:sp>
        <p:nvSpPr>
          <p:cNvPr id="92" name="TextBox 91">
            <a:extLst>
              <a:ext uri="{FF2B5EF4-FFF2-40B4-BE49-F238E27FC236}">
                <a16:creationId xmlns:a16="http://schemas.microsoft.com/office/drawing/2014/main" id="{7DD22334-6057-402C-A315-0FDC3F172E68}"/>
              </a:ext>
            </a:extLst>
          </p:cNvPr>
          <p:cNvSpPr txBox="1"/>
          <p:nvPr/>
        </p:nvSpPr>
        <p:spPr>
          <a:xfrm>
            <a:off x="5369381" y="1861872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hair</a:t>
            </a:r>
          </a:p>
        </p:txBody>
      </p:sp>
      <p:sp>
        <p:nvSpPr>
          <p:cNvPr id="93" name="TextBox 92">
            <a:extLst>
              <a:ext uri="{FF2B5EF4-FFF2-40B4-BE49-F238E27FC236}">
                <a16:creationId xmlns:a16="http://schemas.microsoft.com/office/drawing/2014/main" id="{A4560520-0B70-4337-ACDA-FAA66641099D}"/>
              </a:ext>
            </a:extLst>
          </p:cNvPr>
          <p:cNvSpPr txBox="1"/>
          <p:nvPr/>
        </p:nvSpPr>
        <p:spPr>
          <a:xfrm>
            <a:off x="8362030" y="1362208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mouth</a:t>
            </a:r>
          </a:p>
        </p:txBody>
      </p:sp>
      <p:sp>
        <p:nvSpPr>
          <p:cNvPr id="94" name="TextBox 93">
            <a:extLst>
              <a:ext uri="{FF2B5EF4-FFF2-40B4-BE49-F238E27FC236}">
                <a16:creationId xmlns:a16="http://schemas.microsoft.com/office/drawing/2014/main" id="{9F7DB058-12EE-4B30-9374-964A0CBE4A4E}"/>
              </a:ext>
            </a:extLst>
          </p:cNvPr>
          <p:cNvSpPr txBox="1"/>
          <p:nvPr/>
        </p:nvSpPr>
        <p:spPr>
          <a:xfrm>
            <a:off x="8419092" y="1857078"/>
            <a:ext cx="1463040" cy="510778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400" dirty="0"/>
              <a:t>foot</a:t>
            </a:r>
          </a:p>
        </p:txBody>
      </p:sp>
      <p:sp>
        <p:nvSpPr>
          <p:cNvPr id="95" name="TextBox 94">
            <a:extLst>
              <a:ext uri="{FF2B5EF4-FFF2-40B4-BE49-F238E27FC236}">
                <a16:creationId xmlns:a16="http://schemas.microsoft.com/office/drawing/2014/main" id="{19784EB3-2A08-4D80-A5CD-BEA7A3C162FC}"/>
              </a:ext>
            </a:extLst>
          </p:cNvPr>
          <p:cNvSpPr txBox="1"/>
          <p:nvPr/>
        </p:nvSpPr>
        <p:spPr>
          <a:xfrm>
            <a:off x="8108822" y="3359237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  <a:endParaRPr lang="en-US" sz="2400" dirty="0"/>
          </a:p>
        </p:txBody>
      </p:sp>
      <p:sp>
        <p:nvSpPr>
          <p:cNvPr id="96" name="TextBox 95">
            <a:extLst>
              <a:ext uri="{FF2B5EF4-FFF2-40B4-BE49-F238E27FC236}">
                <a16:creationId xmlns:a16="http://schemas.microsoft.com/office/drawing/2014/main" id="{C4B8C7A9-2FFA-4B33-AE41-7C72C6132DCA}"/>
              </a:ext>
            </a:extLst>
          </p:cNvPr>
          <p:cNvSpPr txBox="1"/>
          <p:nvPr/>
        </p:nvSpPr>
        <p:spPr>
          <a:xfrm>
            <a:off x="8136869" y="5011532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  <a:endParaRPr lang="en-US" sz="2400" dirty="0"/>
          </a:p>
        </p:txBody>
      </p:sp>
      <p:sp>
        <p:nvSpPr>
          <p:cNvPr id="97" name="TextBox 96">
            <a:extLst>
              <a:ext uri="{FF2B5EF4-FFF2-40B4-BE49-F238E27FC236}">
                <a16:creationId xmlns:a16="http://schemas.microsoft.com/office/drawing/2014/main" id="{090F5C81-42F4-468D-8D97-6D6D907371F3}"/>
              </a:ext>
            </a:extLst>
          </p:cNvPr>
          <p:cNvSpPr txBox="1"/>
          <p:nvPr/>
        </p:nvSpPr>
        <p:spPr>
          <a:xfrm>
            <a:off x="2419857" y="3288936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  <a:endParaRPr lang="en-US" sz="2400" dirty="0"/>
          </a:p>
        </p:txBody>
      </p:sp>
      <p:sp>
        <p:nvSpPr>
          <p:cNvPr id="98" name="TextBox 97">
            <a:extLst>
              <a:ext uri="{FF2B5EF4-FFF2-40B4-BE49-F238E27FC236}">
                <a16:creationId xmlns:a16="http://schemas.microsoft.com/office/drawing/2014/main" id="{6B96EFF4-DC70-446E-93D9-2E404AF3388E}"/>
              </a:ext>
            </a:extLst>
          </p:cNvPr>
          <p:cNvSpPr txBox="1"/>
          <p:nvPr/>
        </p:nvSpPr>
        <p:spPr>
          <a:xfrm>
            <a:off x="2438101" y="2567278"/>
            <a:ext cx="1458227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  <a:endParaRPr lang="en-US" sz="2400" dirty="0"/>
          </a:p>
        </p:txBody>
      </p:sp>
      <p:sp>
        <p:nvSpPr>
          <p:cNvPr id="99" name="TextBox 98">
            <a:extLst>
              <a:ext uri="{FF2B5EF4-FFF2-40B4-BE49-F238E27FC236}">
                <a16:creationId xmlns:a16="http://schemas.microsoft.com/office/drawing/2014/main" id="{CB23370D-0964-4CE5-ADF4-D050D7733B4A}"/>
              </a:ext>
            </a:extLst>
          </p:cNvPr>
          <p:cNvSpPr txBox="1"/>
          <p:nvPr/>
        </p:nvSpPr>
        <p:spPr>
          <a:xfrm>
            <a:off x="2386076" y="6141476"/>
            <a:ext cx="1438394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  <a:endParaRPr lang="en-US" sz="2400" dirty="0"/>
          </a:p>
        </p:txBody>
      </p:sp>
      <p:sp>
        <p:nvSpPr>
          <p:cNvPr id="100" name="TextBox 99">
            <a:extLst>
              <a:ext uri="{FF2B5EF4-FFF2-40B4-BE49-F238E27FC236}">
                <a16:creationId xmlns:a16="http://schemas.microsoft.com/office/drawing/2014/main" id="{F85B3631-0C1E-4F1D-BD57-D49A9E638DED}"/>
              </a:ext>
            </a:extLst>
          </p:cNvPr>
          <p:cNvSpPr txBox="1"/>
          <p:nvPr/>
        </p:nvSpPr>
        <p:spPr>
          <a:xfrm>
            <a:off x="2345372" y="4204421"/>
            <a:ext cx="15367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  <a:endParaRPr lang="en-US" sz="2400" dirty="0"/>
          </a:p>
        </p:txBody>
      </p:sp>
      <p:sp>
        <p:nvSpPr>
          <p:cNvPr id="101" name="TextBox 100">
            <a:extLst>
              <a:ext uri="{FF2B5EF4-FFF2-40B4-BE49-F238E27FC236}">
                <a16:creationId xmlns:a16="http://schemas.microsoft.com/office/drawing/2014/main" id="{B3E2962C-6DC6-4D2D-9532-58E863F55A4A}"/>
              </a:ext>
            </a:extLst>
          </p:cNvPr>
          <p:cNvSpPr txBox="1"/>
          <p:nvPr/>
        </p:nvSpPr>
        <p:spPr>
          <a:xfrm>
            <a:off x="2394146" y="526352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  <a:endParaRPr lang="en-US" sz="2400" dirty="0"/>
          </a:p>
        </p:txBody>
      </p:sp>
      <p:sp>
        <p:nvSpPr>
          <p:cNvPr id="102" name="TextBox 101">
            <a:extLst>
              <a:ext uri="{FF2B5EF4-FFF2-40B4-BE49-F238E27FC236}">
                <a16:creationId xmlns:a16="http://schemas.microsoft.com/office/drawing/2014/main" id="{9B8D86A4-B2A3-47D0-9B1F-F091F0A317DD}"/>
              </a:ext>
            </a:extLst>
          </p:cNvPr>
          <p:cNvSpPr txBox="1"/>
          <p:nvPr/>
        </p:nvSpPr>
        <p:spPr>
          <a:xfrm>
            <a:off x="8128304" y="2634730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  <a:endParaRPr lang="en-US" sz="2400" dirty="0"/>
          </a:p>
        </p:txBody>
      </p:sp>
      <p:sp>
        <p:nvSpPr>
          <p:cNvPr id="103" name="TextBox 102">
            <a:extLst>
              <a:ext uri="{FF2B5EF4-FFF2-40B4-BE49-F238E27FC236}">
                <a16:creationId xmlns:a16="http://schemas.microsoft.com/office/drawing/2014/main" id="{CE28234A-3BD6-4447-A9E7-E7C12171AB58}"/>
              </a:ext>
            </a:extLst>
          </p:cNvPr>
          <p:cNvSpPr txBox="1"/>
          <p:nvPr/>
        </p:nvSpPr>
        <p:spPr>
          <a:xfrm>
            <a:off x="8133024" y="410762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  <a:endParaRPr lang="en-US" sz="2400" dirty="0"/>
          </a:p>
        </p:txBody>
      </p:sp>
      <p:sp>
        <p:nvSpPr>
          <p:cNvPr id="104" name="TextBox 103">
            <a:extLst>
              <a:ext uri="{FF2B5EF4-FFF2-40B4-BE49-F238E27FC236}">
                <a16:creationId xmlns:a16="http://schemas.microsoft.com/office/drawing/2014/main" id="{83659729-9FF5-4EEA-A00E-141F93759003}"/>
              </a:ext>
            </a:extLst>
          </p:cNvPr>
          <p:cNvSpPr txBox="1"/>
          <p:nvPr/>
        </p:nvSpPr>
        <p:spPr>
          <a:xfrm>
            <a:off x="8092052" y="6180051"/>
            <a:ext cx="1463040" cy="578882"/>
          </a:xfrm>
          <a:prstGeom prst="roundRect">
            <a:avLst/>
          </a:prstGeom>
          <a:solidFill>
            <a:srgbClr val="A3E7FF"/>
          </a:solidFill>
          <a:ln w="19050">
            <a:solidFill>
              <a:srgbClr val="00B050"/>
            </a:solidFill>
          </a:ln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  <a:endParaRPr lang="en-US" sz="2400" dirty="0"/>
          </a:p>
        </p:txBody>
      </p:sp>
      <p:sp>
        <p:nvSpPr>
          <p:cNvPr id="105" name="TextBox 104">
            <a:extLst>
              <a:ext uri="{FF2B5EF4-FFF2-40B4-BE49-F238E27FC236}">
                <a16:creationId xmlns:a16="http://schemas.microsoft.com/office/drawing/2014/main" id="{0EDBD20D-8B04-4F9B-A819-880CE5FCEB7C}"/>
              </a:ext>
            </a:extLst>
          </p:cNvPr>
          <p:cNvSpPr txBox="1"/>
          <p:nvPr/>
        </p:nvSpPr>
        <p:spPr>
          <a:xfrm>
            <a:off x="2282645" y="1264374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cheek</a:t>
            </a:r>
          </a:p>
        </p:txBody>
      </p:sp>
      <p:sp>
        <p:nvSpPr>
          <p:cNvPr id="106" name="TextBox 105">
            <a:extLst>
              <a:ext uri="{FF2B5EF4-FFF2-40B4-BE49-F238E27FC236}">
                <a16:creationId xmlns:a16="http://schemas.microsoft.com/office/drawing/2014/main" id="{6077D1E2-2992-4724-B195-122FBFC27592}"/>
              </a:ext>
            </a:extLst>
          </p:cNvPr>
          <p:cNvSpPr txBox="1"/>
          <p:nvPr/>
        </p:nvSpPr>
        <p:spPr>
          <a:xfrm>
            <a:off x="6864240" y="1250510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arm</a:t>
            </a:r>
          </a:p>
        </p:txBody>
      </p:sp>
      <p:sp>
        <p:nvSpPr>
          <p:cNvPr id="107" name="TextBox 106">
            <a:extLst>
              <a:ext uri="{FF2B5EF4-FFF2-40B4-BE49-F238E27FC236}">
                <a16:creationId xmlns:a16="http://schemas.microsoft.com/office/drawing/2014/main" id="{367C29AD-D150-4DC6-A618-A6AFA9D2282E}"/>
              </a:ext>
            </a:extLst>
          </p:cNvPr>
          <p:cNvSpPr txBox="1"/>
          <p:nvPr/>
        </p:nvSpPr>
        <p:spPr>
          <a:xfrm>
            <a:off x="3760280" y="1766891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nose</a:t>
            </a:r>
          </a:p>
        </p:txBody>
      </p:sp>
      <p:sp>
        <p:nvSpPr>
          <p:cNvPr id="108" name="TextBox 107">
            <a:extLst>
              <a:ext uri="{FF2B5EF4-FFF2-40B4-BE49-F238E27FC236}">
                <a16:creationId xmlns:a16="http://schemas.microsoft.com/office/drawing/2014/main" id="{36692649-A2C2-480B-BFC4-AA6A8B598E96}"/>
              </a:ext>
            </a:extLst>
          </p:cNvPr>
          <p:cNvSpPr txBox="1"/>
          <p:nvPr/>
        </p:nvSpPr>
        <p:spPr>
          <a:xfrm>
            <a:off x="3708836" y="1260856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eye</a:t>
            </a:r>
          </a:p>
        </p:txBody>
      </p:sp>
      <p:sp>
        <p:nvSpPr>
          <p:cNvPr id="109" name="TextBox 108">
            <a:extLst>
              <a:ext uri="{FF2B5EF4-FFF2-40B4-BE49-F238E27FC236}">
                <a16:creationId xmlns:a16="http://schemas.microsoft.com/office/drawing/2014/main" id="{C9D85F1D-E919-4502-964E-E34D7625E3C5}"/>
              </a:ext>
            </a:extLst>
          </p:cNvPr>
          <p:cNvSpPr txBox="1"/>
          <p:nvPr/>
        </p:nvSpPr>
        <p:spPr>
          <a:xfrm>
            <a:off x="2275937" y="1732457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leg</a:t>
            </a:r>
          </a:p>
        </p:txBody>
      </p:sp>
      <p:sp>
        <p:nvSpPr>
          <p:cNvPr id="110" name="TextBox 109">
            <a:extLst>
              <a:ext uri="{FF2B5EF4-FFF2-40B4-BE49-F238E27FC236}">
                <a16:creationId xmlns:a16="http://schemas.microsoft.com/office/drawing/2014/main" id="{26052E01-7613-451C-A9B1-D38682B789F0}"/>
              </a:ext>
            </a:extLst>
          </p:cNvPr>
          <p:cNvSpPr txBox="1"/>
          <p:nvPr/>
        </p:nvSpPr>
        <p:spPr>
          <a:xfrm>
            <a:off x="6739985" y="1758627"/>
            <a:ext cx="1650432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shoulder</a:t>
            </a:r>
          </a:p>
        </p:txBody>
      </p:sp>
      <p:sp>
        <p:nvSpPr>
          <p:cNvPr id="111" name="TextBox 110">
            <a:extLst>
              <a:ext uri="{FF2B5EF4-FFF2-40B4-BE49-F238E27FC236}">
                <a16:creationId xmlns:a16="http://schemas.microsoft.com/office/drawing/2014/main" id="{D7C2E4BF-206D-44DE-9AD9-4BE213341CE2}"/>
              </a:ext>
            </a:extLst>
          </p:cNvPr>
          <p:cNvSpPr txBox="1"/>
          <p:nvPr/>
        </p:nvSpPr>
        <p:spPr>
          <a:xfrm>
            <a:off x="5345784" y="1250509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hand</a:t>
            </a:r>
          </a:p>
        </p:txBody>
      </p:sp>
      <p:sp>
        <p:nvSpPr>
          <p:cNvPr id="112" name="TextBox 111">
            <a:extLst>
              <a:ext uri="{FF2B5EF4-FFF2-40B4-BE49-F238E27FC236}">
                <a16:creationId xmlns:a16="http://schemas.microsoft.com/office/drawing/2014/main" id="{8FC926F8-5D4C-4112-8AD8-E8E4DD859744}"/>
              </a:ext>
            </a:extLst>
          </p:cNvPr>
          <p:cNvSpPr txBox="1"/>
          <p:nvPr/>
        </p:nvSpPr>
        <p:spPr>
          <a:xfrm>
            <a:off x="5319945" y="1763677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hair</a:t>
            </a:r>
          </a:p>
        </p:txBody>
      </p:sp>
      <p:sp>
        <p:nvSpPr>
          <p:cNvPr id="113" name="TextBox 112">
            <a:extLst>
              <a:ext uri="{FF2B5EF4-FFF2-40B4-BE49-F238E27FC236}">
                <a16:creationId xmlns:a16="http://schemas.microsoft.com/office/drawing/2014/main" id="{5DE8B09E-F478-4F96-B977-EE0589A2FFF9}"/>
              </a:ext>
            </a:extLst>
          </p:cNvPr>
          <p:cNvSpPr txBox="1"/>
          <p:nvPr/>
        </p:nvSpPr>
        <p:spPr>
          <a:xfrm>
            <a:off x="8312594" y="1264013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mouth</a:t>
            </a:r>
          </a:p>
        </p:txBody>
      </p:sp>
      <p:sp>
        <p:nvSpPr>
          <p:cNvPr id="114" name="TextBox 113">
            <a:extLst>
              <a:ext uri="{FF2B5EF4-FFF2-40B4-BE49-F238E27FC236}">
                <a16:creationId xmlns:a16="http://schemas.microsoft.com/office/drawing/2014/main" id="{B1F8CDC3-3B22-4BEF-9C99-1F54771D7F3E}"/>
              </a:ext>
            </a:extLst>
          </p:cNvPr>
          <p:cNvSpPr txBox="1"/>
          <p:nvPr/>
        </p:nvSpPr>
        <p:spPr>
          <a:xfrm>
            <a:off x="8369656" y="1758883"/>
            <a:ext cx="1420778" cy="578882"/>
          </a:xfrm>
          <a:prstGeom prst="roundRect">
            <a:avLst/>
          </a:prstGeom>
          <a:solidFill>
            <a:srgbClr val="A3E7FF"/>
          </a:solidFill>
        </p:spPr>
        <p:txBody>
          <a:bodyPr wrap="square" rtlCol="0">
            <a:spAutoFit/>
          </a:bodyPr>
          <a:lstStyle/>
          <a:p>
            <a:pPr algn="ctr"/>
            <a:r>
              <a:rPr lang="en-US" sz="2800" dirty="0"/>
              <a:t>foot</a:t>
            </a:r>
          </a:p>
        </p:txBody>
      </p:sp>
    </p:spTree>
    <p:extLst>
      <p:ext uri="{BB962C8B-B14F-4D97-AF65-F5344CB8AC3E}">
        <p14:creationId xmlns:p14="http://schemas.microsoft.com/office/powerpoint/2010/main" val="155151023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2.08333E-7 4.07407E-6 L -0.10156 0.19375 " pathEditMode="relative" rAng="0" ptsTypes="AA">
                                      <p:cBhvr>
                                        <p:cTn id="8" dur="2000" fill="hold"/>
                                        <p:tgtEl>
                                          <p:spTgt spid="10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078" y="967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9" fill="hold">
                            <p:stCondLst>
                              <p:cond delay="2000"/>
                            </p:stCondLst>
                            <p:childTnLst>
                              <p:par>
                                <p:cTn id="1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indefinite"/>
                                        <p:tgtEl>
                                          <p:spTgt spid="88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" dur="indefinite"/>
                                        <p:tgtEl>
                                          <p:spTgt spid="8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3.33333E-6 1.48148E-6 L -0.10586 0.21065 " pathEditMode="relative" rAng="0" ptsTypes="AA">
                                      <p:cBhvr>
                                        <p:cTn id="24" dur="2000" fill="hold"/>
                                        <p:tgtEl>
                                          <p:spTgt spid="107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5299" y="10532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5" fill="hold">
                            <p:stCondLst>
                              <p:cond delay="2000"/>
                            </p:stCondLst>
                            <p:childTnLst>
                              <p:par>
                                <p:cTn id="2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indefinite"/>
                                        <p:tgtEl>
                                          <p:spTgt spid="87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30" dur="indefinite"/>
                                        <p:tgtEl>
                                          <p:spTgt spid="8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208 -1.11111E-6 L -0.35481 0.33866 " pathEditMode="relative" rAng="0" ptsTypes="AA">
                                      <p:cBhvr>
                                        <p:cTn id="40" dur="2000" fill="hold"/>
                                        <p:tgtEl>
                                          <p:spTgt spid="11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7643" y="16921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2000"/>
                            </p:stCondLst>
                            <p:childTnLst>
                              <p:par>
                                <p:cTn id="4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indefinite"/>
                                        <p:tgtEl>
                                          <p:spTgt spid="90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46" dur="indefinite"/>
                                        <p:tgtEl>
                                          <p:spTgt spid="9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4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58333E-6 2.96296E-6 L -0.23841 0.56898 " pathEditMode="relative" rAng="0" ptsTypes="AA">
                                      <p:cBhvr>
                                        <p:cTn id="56" dur="2000" fill="hold"/>
                                        <p:tgtEl>
                                          <p:spTgt spid="111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927" y="2844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57" fill="hold">
                            <p:stCondLst>
                              <p:cond delay="2000"/>
                            </p:stCondLst>
                            <p:childTnLst>
                              <p:par>
                                <p:cTn id="5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indefinite"/>
                                        <p:tgtEl>
                                          <p:spTgt spid="91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62" dur="indefinite"/>
                                        <p:tgtEl>
                                          <p:spTgt spid="9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7" fill="hold">
                      <p:stCondLst>
                        <p:cond delay="indefinite"/>
                      </p:stCondLst>
                      <p:childTnLst>
                        <p:par>
                          <p:cTn id="68" fill="hold">
                            <p:stCondLst>
                              <p:cond delay="0"/>
                            </p:stCondLst>
                            <p:childTnLst>
                              <p:par>
                                <p:cTn id="6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0.00052 -0.0007 L 0.01042 0.63819 " pathEditMode="relative" rAng="0" ptsTypes="AA">
                                      <p:cBhvr>
                                        <p:cTn id="72" dur="2000" fill="hold"/>
                                        <p:tgtEl>
                                          <p:spTgt spid="109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495" y="31944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3" fill="hold">
                            <p:stCondLst>
                              <p:cond delay="2000"/>
                            </p:stCondLst>
                            <p:childTnLst>
                              <p:par>
                                <p:cTn id="7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7" dur="indefinite"/>
                                        <p:tgtEl>
                                          <p:spTgt spid="89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78" dur="indefinite"/>
                                        <p:tgtEl>
                                          <p:spTgt spid="8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7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87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0.00117 -0.00324 L -0.02474 0.62917 " pathEditMode="relative" rAng="0" ptsTypes="AA">
                                      <p:cBhvr>
                                        <p:cTn id="88" dur="20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1185" y="3162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9" fill="hold">
                            <p:stCondLst>
                              <p:cond delay="2000"/>
                            </p:stCondLst>
                            <p:childTnLst>
                              <p:par>
                                <p:cTn id="90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2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3" dur="indefinite"/>
                                        <p:tgtEl>
                                          <p:spTgt spid="94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94" dur="indefinite"/>
                                        <p:tgtEl>
                                          <p:spTgt spid="9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95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9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9" fill="hold">
                      <p:stCondLst>
                        <p:cond delay="indefinite"/>
                      </p:stCondLst>
                      <p:childTnLst>
                        <p:par>
                          <p:cTn id="100" fill="hold">
                            <p:stCondLst>
                              <p:cond delay="0"/>
                            </p:stCondLst>
                            <p:childTnLst>
                              <p:par>
                                <p:cTn id="10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3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0.00486 L 0.10625 0.5206 " pathEditMode="relative" rAng="0" ptsTypes="AA">
                                      <p:cBhvr>
                                        <p:cTn id="104" dur="2000" fill="hold"/>
                                        <p:tgtEl>
                                          <p:spTgt spid="10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5313" y="25787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5" fill="hold">
                            <p:stCondLst>
                              <p:cond delay="2000"/>
                            </p:stCondLst>
                            <p:childTnLst>
                              <p:par>
                                <p:cTn id="106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08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9" dur="indefinite"/>
                                        <p:tgtEl>
                                          <p:spTgt spid="86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10" dur="indefinite"/>
                                        <p:tgtEl>
                                          <p:spTgt spid="8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1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5" fill="hold">
                      <p:stCondLst>
                        <p:cond delay="indefinite"/>
                      </p:stCondLst>
                      <p:childTnLst>
                        <p:par>
                          <p:cTn id="116" fill="hold">
                            <p:stCondLst>
                              <p:cond delay="0"/>
                            </p:stCondLst>
                            <p:childTnLst>
                              <p:par>
                                <p:cTn id="1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19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95833E-6 1.11111E-6 L -0.01484 0.38657 " pathEditMode="relative" rAng="0" ptsTypes="AA">
                                      <p:cBhvr>
                                        <p:cTn id="120" dur="2000" fill="hold"/>
                                        <p:tgtEl>
                                          <p:spTgt spid="113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-742" y="19329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1" fill="hold">
                            <p:stCondLst>
                              <p:cond delay="2000"/>
                            </p:stCondLst>
                            <p:childTnLst>
                              <p:par>
                                <p:cTn id="122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4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5" dur="indefinite"/>
                                        <p:tgtEl>
                                          <p:spTgt spid="93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26" dur="indefinite"/>
                                        <p:tgtEl>
                                          <p:spTgt spid="9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27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29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1" fill="hold">
                      <p:stCondLst>
                        <p:cond delay="indefinite"/>
                      </p:stCondLst>
                      <p:childTnLst>
                        <p:par>
                          <p:cTn id="132" fill="hold">
                            <p:stCondLst>
                              <p:cond delay="0"/>
                            </p:stCondLst>
                            <p:childTnLst>
                              <p:par>
                                <p:cTn id="13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5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2.70833E-6 -0.00324 L 0.47709 0.28287 " pathEditMode="relative" rAng="0" ptsTypes="AA">
                                      <p:cBhvr>
                                        <p:cTn id="136" dur="2000" fill="hold"/>
                                        <p:tgtEl>
                                          <p:spTgt spid="10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23854" y="14306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37" fill="hold">
                            <p:stCondLst>
                              <p:cond delay="2000"/>
                            </p:stCondLst>
                            <p:childTnLst>
                              <p:par>
                                <p:cTn id="138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0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indefinite"/>
                                        <p:tgtEl>
                                          <p:spTgt spid="85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42" dur="indefinite"/>
                                        <p:tgtEl>
                                          <p:spTgt spid="8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3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4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7" fill="hold">
                      <p:stCondLst>
                        <p:cond delay="indefinite"/>
                      </p:stCondLst>
                      <p:childTnLst>
                        <p:par>
                          <p:cTn id="148" fill="hold">
                            <p:stCondLst>
                              <p:cond delay="0"/>
                            </p:stCondLst>
                            <p:childTnLst>
                              <p:par>
                                <p:cTn id="14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1" presetID="42" presetClass="path" presetSubtype="0" accel="50000" decel="5000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0.00162 L 0.22865 0.11944 " pathEditMode="relative" rAng="0" ptsTypes="AA">
                                      <p:cBhvr>
                                        <p:cTn id="152" dur="2000" fill="hold"/>
                                        <p:tgtEl>
                                          <p:spTgt spid="1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11432" y="5880"/>
                                    </p:animMotion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53" fill="hold">
                            <p:stCondLst>
                              <p:cond delay="2000"/>
                            </p:stCondLst>
                            <p:childTnLst>
                              <p:par>
                                <p:cTn id="154" presetID="1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56" presetID="9" presetClass="emph" presetSubtype="0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7" dur="indefinite"/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style.opacity</p:attrName>
                                        </p:attrNameLst>
                                      </p:cBhvr>
                                      <p:to>
                                        <p:strVal val="0.25"/>
                                      </p:to>
                                    </p:set>
                                    <p:animEffect filter="image" prLst="opacity: 0.25">
                                      <p:cBhvr rctx="IE">
                                        <p:cTn id="158" dur="indefinite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59" presetID="1" presetClass="exit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6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3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67" dur="1000"/>
                                        <p:tgtEl>
                                          <p:spTgt spid="8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8" dur="1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9" dur="900" decel="100000" fill="hold"/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-.03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0" dur="100" accel="100000" fill="hold">
                                          <p:stCondLst>
                                            <p:cond delay="900"/>
                                          </p:stCondLst>
                                        </p:cTn>
                                        <p:tgtEl>
                                          <p:spTgt spid="8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03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3" grpId="0"/>
      <p:bldP spid="85" grpId="0" animBg="1"/>
      <p:bldP spid="86" grpId="0" animBg="1"/>
      <p:bldP spid="87" grpId="0" animBg="1"/>
      <p:bldP spid="88" grpId="0" animBg="1"/>
      <p:bldP spid="89" grpId="0" animBg="1"/>
      <p:bldP spid="90" grpId="0" animBg="1"/>
      <p:bldP spid="91" grpId="0" animBg="1"/>
      <p:bldP spid="92" grpId="0" animBg="1"/>
      <p:bldP spid="93" grpId="0" animBg="1"/>
      <p:bldP spid="94" grpId="0" animBg="1"/>
      <p:bldP spid="95" grpId="0" animBg="1"/>
      <p:bldP spid="96" grpId="0" animBg="1"/>
      <p:bldP spid="97" grpId="0" animBg="1"/>
      <p:bldP spid="98" grpId="0" animBg="1"/>
      <p:bldP spid="99" grpId="0" animBg="1"/>
      <p:bldP spid="100" grpId="0" animBg="1"/>
      <p:bldP spid="101" grpId="0" animBg="1"/>
      <p:bldP spid="102" grpId="0" animBg="1"/>
      <p:bldP spid="103" grpId="0" animBg="1"/>
      <p:bldP spid="104" grpId="0" animBg="1"/>
      <p:bldP spid="105" grpId="0" animBg="1"/>
      <p:bldP spid="105" grpId="1" animBg="1"/>
      <p:bldP spid="105" grpId="2" animBg="1"/>
      <p:bldP spid="106" grpId="0" animBg="1"/>
      <p:bldP spid="106" grpId="1" animBg="1"/>
      <p:bldP spid="106" grpId="2" animBg="1"/>
      <p:bldP spid="107" grpId="0" animBg="1"/>
      <p:bldP spid="107" grpId="1" animBg="1"/>
      <p:bldP spid="107" grpId="2" animBg="1"/>
      <p:bldP spid="108" grpId="0" animBg="1"/>
      <p:bldP spid="108" grpId="1" animBg="1"/>
      <p:bldP spid="108" grpId="2" animBg="1"/>
      <p:bldP spid="109" grpId="0" animBg="1"/>
      <p:bldP spid="109" grpId="1" animBg="1"/>
      <p:bldP spid="109" grpId="2" animBg="1"/>
      <p:bldP spid="110" grpId="0" animBg="1"/>
      <p:bldP spid="110" grpId="1" animBg="1"/>
      <p:bldP spid="110" grpId="2" animBg="1"/>
      <p:bldP spid="111" grpId="0" animBg="1"/>
      <p:bldP spid="111" grpId="1" animBg="1"/>
      <p:bldP spid="111" grpId="2" animBg="1"/>
      <p:bldP spid="112" grpId="0" animBg="1"/>
      <p:bldP spid="112" grpId="1" animBg="1"/>
      <p:bldP spid="112" grpId="2" animBg="1"/>
      <p:bldP spid="113" grpId="0" animBg="1"/>
      <p:bldP spid="113" grpId="1" animBg="1"/>
      <p:bldP spid="113" grpId="2" animBg="1"/>
      <p:bldP spid="114" grpId="0" animBg="1"/>
      <p:bldP spid="114" grpId="1" animBg="1"/>
      <p:bldP spid="114" grpId="2" animBg="1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69132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433518" y="2500214"/>
            <a:ext cx="1807190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grpSp>
        <p:nvGrpSpPr>
          <p:cNvPr id="27" name="Group 26"/>
          <p:cNvGrpSpPr/>
          <p:nvPr/>
        </p:nvGrpSpPr>
        <p:grpSpPr>
          <a:xfrm>
            <a:off x="2709860" y="2043014"/>
            <a:ext cx="4147318" cy="2002770"/>
            <a:chOff x="204958" y="1729980"/>
            <a:chExt cx="4147318" cy="2002770"/>
          </a:xfrm>
        </p:grpSpPr>
        <p:grpSp>
          <p:nvGrpSpPr>
            <p:cNvPr id="28" name="Group 27"/>
            <p:cNvGrpSpPr/>
            <p:nvPr/>
          </p:nvGrpSpPr>
          <p:grpSpPr>
            <a:xfrm>
              <a:off x="204958" y="1729980"/>
              <a:ext cx="4147318" cy="2002770"/>
              <a:chOff x="204958" y="1729980"/>
              <a:chExt cx="4147318" cy="2002770"/>
            </a:xfrm>
          </p:grpSpPr>
          <p:grpSp>
            <p:nvGrpSpPr>
              <p:cNvPr id="30" name="Group 29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32" name="Group 31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35" name="Straight Connector 34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6" name="Straight Connector 35"/>
                  <p:cNvCxnSpPr>
                    <a:stCxn id="40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7" name="Straight Connector 36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38" name="Straight Connector 37"/>
                  <p:cNvCxnSpPr>
                    <a:stCxn id="39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6ECFF6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39" name="Rounded Rectangle 38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40" name="Rounded Rectangle 39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41" name="Rounded Rectangle 40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42" name="Rounded Rectangle 41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grpFill/>
                  <a:ln>
                    <a:solidFill>
                      <a:srgbClr val="6ECFF6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sp>
              <p:nvSpPr>
                <p:cNvPr id="33" name="TextBox 32"/>
                <p:cNvSpPr txBox="1"/>
                <p:nvPr/>
              </p:nvSpPr>
              <p:spPr>
                <a:xfrm>
                  <a:off x="413657" y="1729980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arms</a:t>
                  </a:r>
                </a:p>
              </p:txBody>
            </p:sp>
            <p:sp>
              <p:nvSpPr>
                <p:cNvPr id="34" name="TextBox 33"/>
                <p:cNvSpPr txBox="1"/>
                <p:nvPr/>
              </p:nvSpPr>
              <p:spPr>
                <a:xfrm>
                  <a:off x="3188113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hair</a:t>
                  </a:r>
                </a:p>
              </p:txBody>
            </p:sp>
          </p:grpSp>
          <p:sp>
            <p:nvSpPr>
              <p:cNvPr id="31" name="Oval 30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3BBEF3"/>
              </a:solidFill>
              <a:ln>
                <a:solidFill>
                  <a:srgbClr val="3BBEF3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29" name="TextBox 28"/>
            <p:cNvSpPr txBox="1"/>
            <p:nvPr/>
          </p:nvSpPr>
          <p:spPr>
            <a:xfrm>
              <a:off x="1987057" y="2325925"/>
              <a:ext cx="963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long / short</a:t>
              </a:r>
            </a:p>
          </p:txBody>
        </p:sp>
      </p:grpSp>
      <p:grpSp>
        <p:nvGrpSpPr>
          <p:cNvPr id="43" name="Group 42"/>
          <p:cNvGrpSpPr/>
          <p:nvPr/>
        </p:nvGrpSpPr>
        <p:grpSpPr>
          <a:xfrm>
            <a:off x="7267508" y="2053538"/>
            <a:ext cx="4147318" cy="2002770"/>
            <a:chOff x="4762606" y="1740504"/>
            <a:chExt cx="4147318" cy="2002770"/>
          </a:xfrm>
        </p:grpSpPr>
        <p:grpSp>
          <p:nvGrpSpPr>
            <p:cNvPr id="44" name="Group 43"/>
            <p:cNvGrpSpPr/>
            <p:nvPr/>
          </p:nvGrpSpPr>
          <p:grpSpPr>
            <a:xfrm>
              <a:off x="4762606" y="1740504"/>
              <a:ext cx="4147318" cy="2002770"/>
              <a:chOff x="204958" y="1729980"/>
              <a:chExt cx="4147318" cy="2002770"/>
            </a:xfrm>
          </p:grpSpPr>
          <p:grpSp>
            <p:nvGrpSpPr>
              <p:cNvPr id="46" name="Group 45"/>
              <p:cNvGrpSpPr/>
              <p:nvPr/>
            </p:nvGrpSpPr>
            <p:grpSpPr>
              <a:xfrm>
                <a:off x="204958" y="1729980"/>
                <a:ext cx="4147318" cy="2002770"/>
                <a:chOff x="204958" y="1729980"/>
                <a:chExt cx="4147318" cy="2002770"/>
              </a:xfrm>
            </p:grpSpPr>
            <p:grpSp>
              <p:nvGrpSpPr>
                <p:cNvPr id="48" name="Group 47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51" name="Straight Connector 50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2" name="Straight Connector 51"/>
                  <p:cNvCxnSpPr>
                    <a:stCxn id="56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3" name="Straight Connector 52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54" name="Straight Connector 53"/>
                  <p:cNvCxnSpPr>
                    <a:stCxn id="55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rgbClr val="F490AD"/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55" name="Rounded Rectangle 54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56" name="Rounded Rectangle 55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57" name="Rounded Rectangle 56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58" name="Rounded Rectangle 57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rgbClr val="F490AD"/>
                  </a:solidFill>
                  <a:ln>
                    <a:solidFill>
                      <a:srgbClr val="F490AD"/>
                    </a:solidFill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sp>
              <p:nvSpPr>
                <p:cNvPr id="49" name="TextBox 48"/>
                <p:cNvSpPr txBox="1"/>
                <p:nvPr/>
              </p:nvSpPr>
              <p:spPr>
                <a:xfrm>
                  <a:off x="413657" y="1729980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nose</a:t>
                  </a:r>
                </a:p>
              </p:txBody>
            </p:sp>
            <p:sp>
              <p:nvSpPr>
                <p:cNvPr id="50" name="TextBox 49"/>
                <p:cNvSpPr txBox="1"/>
                <p:nvPr/>
              </p:nvSpPr>
              <p:spPr>
                <a:xfrm>
                  <a:off x="3188113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eyes</a:t>
                  </a:r>
                </a:p>
              </p:txBody>
            </p:sp>
          </p:grpSp>
          <p:sp>
            <p:nvSpPr>
              <p:cNvPr id="47" name="Oval 46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EF5F88"/>
              </a:solidFill>
              <a:ln>
                <a:solidFill>
                  <a:srgbClr val="EF5F88"/>
                </a:solidFill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45" name="TextBox 44"/>
            <p:cNvSpPr txBox="1"/>
            <p:nvPr/>
          </p:nvSpPr>
          <p:spPr>
            <a:xfrm>
              <a:off x="6597502" y="2325925"/>
              <a:ext cx="963895" cy="83099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400"/>
                <a:t>big / small</a:t>
              </a:r>
            </a:p>
          </p:txBody>
        </p:sp>
      </p:grpSp>
      <p:grpSp>
        <p:nvGrpSpPr>
          <p:cNvPr id="59" name="Group 58"/>
          <p:cNvGrpSpPr/>
          <p:nvPr/>
        </p:nvGrpSpPr>
        <p:grpSpPr>
          <a:xfrm>
            <a:off x="5003243" y="4533819"/>
            <a:ext cx="4147318" cy="2005002"/>
            <a:chOff x="2498341" y="4471163"/>
            <a:chExt cx="4147318" cy="2005002"/>
          </a:xfrm>
        </p:grpSpPr>
        <p:grpSp>
          <p:nvGrpSpPr>
            <p:cNvPr id="60" name="Group 59"/>
            <p:cNvGrpSpPr/>
            <p:nvPr/>
          </p:nvGrpSpPr>
          <p:grpSpPr>
            <a:xfrm>
              <a:off x="2498341" y="4471163"/>
              <a:ext cx="4147318" cy="2005002"/>
              <a:chOff x="204958" y="1727748"/>
              <a:chExt cx="4147318" cy="2005002"/>
            </a:xfrm>
          </p:grpSpPr>
          <p:grpSp>
            <p:nvGrpSpPr>
              <p:cNvPr id="62" name="Group 61"/>
              <p:cNvGrpSpPr/>
              <p:nvPr/>
            </p:nvGrpSpPr>
            <p:grpSpPr>
              <a:xfrm>
                <a:off x="204958" y="1727748"/>
                <a:ext cx="4147318" cy="2005002"/>
                <a:chOff x="204958" y="1727748"/>
                <a:chExt cx="4147318" cy="2005002"/>
              </a:xfrm>
            </p:grpSpPr>
            <p:grpSp>
              <p:nvGrpSpPr>
                <p:cNvPr id="64" name="Group 63"/>
                <p:cNvGrpSpPr/>
                <p:nvPr/>
              </p:nvGrpSpPr>
              <p:grpSpPr>
                <a:xfrm>
                  <a:off x="204958" y="1729980"/>
                  <a:ext cx="4147318" cy="2002770"/>
                  <a:chOff x="1017270" y="1977388"/>
                  <a:chExt cx="6512429" cy="3144900"/>
                </a:xfrm>
                <a:solidFill>
                  <a:srgbClr val="6ECFF6"/>
                </a:solidFill>
              </p:grpSpPr>
              <p:cxnSp>
                <p:nvCxnSpPr>
                  <p:cNvPr id="67" name="Straight Connector 66"/>
                  <p:cNvCxnSpPr/>
                  <p:nvPr/>
                </p:nvCxnSpPr>
                <p:spPr>
                  <a:xfrm flipH="1">
                    <a:off x="2383155" y="3678161"/>
                    <a:ext cx="1243965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8" name="Straight Connector 67"/>
                  <p:cNvCxnSpPr>
                    <a:stCxn id="72" idx="2"/>
                  </p:cNvCxnSpPr>
                  <p:nvPr/>
                </p:nvCxnSpPr>
                <p:spPr>
                  <a:xfrm flipH="1">
                    <a:off x="5497829" y="2695318"/>
                    <a:ext cx="95497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69" name="Straight Connector 68"/>
                  <p:cNvCxnSpPr/>
                  <p:nvPr/>
                </p:nvCxnSpPr>
                <p:spPr>
                  <a:xfrm>
                    <a:off x="5425059" y="3678161"/>
                    <a:ext cx="1316736" cy="732406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cxnSp>
                <p:nvCxnSpPr>
                  <p:cNvPr id="70" name="Straight Connector 69"/>
                  <p:cNvCxnSpPr>
                    <a:stCxn id="71" idx="2"/>
                  </p:cNvCxnSpPr>
                  <p:nvPr/>
                </p:nvCxnSpPr>
                <p:spPr>
                  <a:xfrm>
                    <a:off x="2094164" y="2695318"/>
                    <a:ext cx="1506285" cy="563118"/>
                  </a:xfrm>
                  <a:prstGeom prst="line">
                    <a:avLst/>
                  </a:prstGeom>
                  <a:grpFill/>
                  <a:ln w="19050">
                    <a:solidFill>
                      <a:schemeClr val="accent4">
                        <a:lumMod val="60000"/>
                        <a:lumOff val="40000"/>
                      </a:schemeClr>
                    </a:solidFill>
                  </a:ln>
                </p:spPr>
                <p:style>
                  <a:lnRef idx="1">
                    <a:schemeClr val="accent1"/>
                  </a:lnRef>
                  <a:fillRef idx="0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tx1"/>
                  </a:fontRef>
                </p:style>
              </p:cxnSp>
              <p:sp>
                <p:nvSpPr>
                  <p:cNvPr id="71" name="Rounded Rectangle 70"/>
                  <p:cNvSpPr/>
                  <p:nvPr/>
                </p:nvSpPr>
                <p:spPr>
                  <a:xfrm>
                    <a:off x="1017270" y="1977388"/>
                    <a:ext cx="2153789" cy="717930"/>
                  </a:xfrm>
                  <a:prstGeom prst="roundRect">
                    <a:avLst>
                      <a:gd name="adj" fmla="val 45834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72" name="Rounded Rectangle 71"/>
                  <p:cNvSpPr/>
                  <p:nvPr/>
                </p:nvSpPr>
                <p:spPr>
                  <a:xfrm>
                    <a:off x="5375910" y="1977388"/>
                    <a:ext cx="2153789" cy="717930"/>
                  </a:xfrm>
                  <a:prstGeom prst="roundRect">
                    <a:avLst>
                      <a:gd name="adj" fmla="val 4166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73" name="Rounded Rectangle 72"/>
                  <p:cNvSpPr/>
                  <p:nvPr/>
                </p:nvSpPr>
                <p:spPr>
                  <a:xfrm>
                    <a:off x="1017270" y="4404358"/>
                    <a:ext cx="2153789" cy="717930"/>
                  </a:xfrm>
                  <a:prstGeom prst="roundRect">
                    <a:avLst>
                      <a:gd name="adj" fmla="val 47917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  <p:sp>
                <p:nvSpPr>
                  <p:cNvPr id="74" name="Rounded Rectangle 73"/>
                  <p:cNvSpPr/>
                  <p:nvPr/>
                </p:nvSpPr>
                <p:spPr>
                  <a:xfrm>
                    <a:off x="5375910" y="4404358"/>
                    <a:ext cx="2153789" cy="717930"/>
                  </a:xfrm>
                  <a:prstGeom prst="roundRect">
                    <a:avLst>
                      <a:gd name="adj" fmla="val 43750"/>
                    </a:avLst>
                  </a:prstGeom>
                  <a:solidFill>
                    <a:schemeClr val="accent4">
                      <a:lumMod val="40000"/>
                      <a:lumOff val="60000"/>
                    </a:schemeClr>
                  </a:solidFill>
                  <a:ln>
                    <a:noFill/>
                  </a:ln>
                </p:spPr>
                <p:style>
                  <a:lnRef idx="2">
                    <a:schemeClr val="accent1">
                      <a:shade val="50000"/>
                    </a:schemeClr>
                  </a:lnRef>
                  <a:fillRef idx="1">
                    <a:schemeClr val="accent1"/>
                  </a:fillRef>
                  <a:effectRef idx="0">
                    <a:schemeClr val="accent1"/>
                  </a:effectRef>
                  <a:fontRef idx="minor">
                    <a:schemeClr val="lt1"/>
                  </a:fontRef>
                </p:style>
                <p:txBody>
                  <a:bodyPr rtlCol="0" anchor="ctr"/>
                  <a:lstStyle/>
                  <a:p>
                    <a:pPr algn="ctr"/>
                    <a:endParaRPr lang="en-US" sz="2000"/>
                  </a:p>
                </p:txBody>
              </p:sp>
            </p:grpSp>
            <p:sp>
              <p:nvSpPr>
                <p:cNvPr id="65" name="TextBox 64"/>
                <p:cNvSpPr txBox="1"/>
                <p:nvPr/>
              </p:nvSpPr>
              <p:spPr>
                <a:xfrm>
                  <a:off x="362222" y="1727748"/>
                  <a:ext cx="1057072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blonde</a:t>
                  </a:r>
                </a:p>
              </p:txBody>
            </p:sp>
            <p:sp>
              <p:nvSpPr>
                <p:cNvPr id="66" name="TextBox 65"/>
                <p:cNvSpPr txBox="1"/>
                <p:nvPr/>
              </p:nvSpPr>
              <p:spPr>
                <a:xfrm>
                  <a:off x="3188113" y="1740504"/>
                  <a:ext cx="956725" cy="461665"/>
                </a:xfrm>
                <a:prstGeom prst="rect">
                  <a:avLst/>
                </a:prstGeom>
                <a:noFill/>
              </p:spPr>
              <p:txBody>
                <a:bodyPr wrap="square" rtlCol="0">
                  <a:spAutoFit/>
                </a:bodyPr>
                <a:lstStyle/>
                <a:p>
                  <a:pPr algn="ctr"/>
                  <a:r>
                    <a:rPr lang="en-US" sz="2400"/>
                    <a:t>curly</a:t>
                  </a:r>
                </a:p>
              </p:txBody>
            </p:sp>
          </p:grpSp>
          <p:sp>
            <p:nvSpPr>
              <p:cNvPr id="63" name="Oval 62"/>
              <p:cNvSpPr/>
              <p:nvPr/>
            </p:nvSpPr>
            <p:spPr>
              <a:xfrm>
                <a:off x="1602772" y="2276667"/>
                <a:ext cx="1643743" cy="805543"/>
              </a:xfrm>
              <a:prstGeom prst="ellipse">
                <a:avLst/>
              </a:prstGeom>
              <a:solidFill>
                <a:srgbClr val="F09456"/>
              </a:solidFill>
              <a:ln>
                <a:noFill/>
              </a:ln>
            </p:spPr>
            <p:style>
              <a:lnRef idx="2">
                <a:schemeClr val="accent1">
                  <a:shade val="50000"/>
                </a:schemeClr>
              </a:lnRef>
              <a:fillRef idx="1">
                <a:schemeClr val="accent1"/>
              </a:fillRef>
              <a:effectRef idx="0">
                <a:schemeClr val="accent1"/>
              </a:effectRef>
              <a:fontRef idx="minor">
                <a:schemeClr val="lt1"/>
              </a:fontRef>
            </p:style>
            <p:txBody>
              <a:bodyPr rtlCol="0" anchor="ctr"/>
              <a:lstStyle/>
              <a:p>
                <a:pPr algn="ctr"/>
                <a:endParaRPr lang="en-US" sz="2000"/>
              </a:p>
            </p:txBody>
          </p:sp>
        </p:grpSp>
        <p:sp>
          <p:nvSpPr>
            <p:cNvPr id="61" name="TextBox 60"/>
            <p:cNvSpPr txBox="1"/>
            <p:nvPr/>
          </p:nvSpPr>
          <p:spPr>
            <a:xfrm>
              <a:off x="4236078" y="5192020"/>
              <a:ext cx="963895" cy="461665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400"/>
                <a:t>hair</a:t>
              </a:r>
            </a:p>
          </p:txBody>
        </p:sp>
      </p:grpSp>
      <p:sp>
        <p:nvSpPr>
          <p:cNvPr id="75" name="TextBox 74">
            <a:extLst>
              <a:ext uri="{FF2B5EF4-FFF2-40B4-BE49-F238E27FC236}">
                <a16:creationId xmlns:a16="http://schemas.microsoft.com/office/drawing/2014/main" id="{2D920795-D325-409B-B099-51E78ACFBCC7}"/>
              </a:ext>
            </a:extLst>
          </p:cNvPr>
          <p:cNvSpPr txBox="1"/>
          <p:nvPr/>
        </p:nvSpPr>
        <p:spPr>
          <a:xfrm>
            <a:off x="2730357" y="3508668"/>
            <a:ext cx="1305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leg</a:t>
            </a:r>
          </a:p>
        </p:txBody>
      </p:sp>
      <p:sp>
        <p:nvSpPr>
          <p:cNvPr id="76" name="TextBox 75"/>
          <p:cNvSpPr txBox="1"/>
          <p:nvPr/>
        </p:nvSpPr>
        <p:spPr>
          <a:xfrm>
            <a:off x="5584982" y="3555574"/>
            <a:ext cx="1305927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200" dirty="0"/>
              <a:t>hair</a:t>
            </a:r>
          </a:p>
        </p:txBody>
      </p:sp>
    </p:spTree>
    <p:extLst>
      <p:ext uri="{BB962C8B-B14F-4D97-AF65-F5344CB8AC3E}">
        <p14:creationId xmlns:p14="http://schemas.microsoft.com/office/powerpoint/2010/main" val="272092487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  <p:bldP spid="75" grpId="0"/>
      <p:bldP spid="76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1589" y="1785220"/>
            <a:ext cx="2204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cxnSp>
        <p:nvCxnSpPr>
          <p:cNvPr id="77" name="Straight Connector 76">
            <a:extLst>
              <a:ext uri="{FF2B5EF4-FFF2-40B4-BE49-F238E27FC236}">
                <a16:creationId xmlns:a16="http://schemas.microsoft.com/office/drawing/2014/main" id="{C984E4C9-D79C-43AD-A14B-5A4342C53232}"/>
              </a:ext>
            </a:extLst>
          </p:cNvPr>
          <p:cNvCxnSpPr>
            <a:cxnSpLocks/>
          </p:cNvCxnSpPr>
          <p:nvPr/>
        </p:nvCxnSpPr>
        <p:spPr>
          <a:xfrm>
            <a:off x="6645477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8" name="Straight Connector 77">
            <a:extLst>
              <a:ext uri="{FF2B5EF4-FFF2-40B4-BE49-F238E27FC236}">
                <a16:creationId xmlns:a16="http://schemas.microsoft.com/office/drawing/2014/main" id="{F0E25233-6D5E-41B9-A923-CD7E7688285B}"/>
              </a:ext>
            </a:extLst>
          </p:cNvPr>
          <p:cNvCxnSpPr>
            <a:cxnSpLocks/>
          </p:cNvCxnSpPr>
          <p:nvPr/>
        </p:nvCxnSpPr>
        <p:spPr>
          <a:xfrm>
            <a:off x="4206669" y="3753342"/>
            <a:ext cx="1048415" cy="0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9" name="Straight Connector 78"/>
          <p:cNvCxnSpPr>
            <a:cxnSpLocks/>
          </p:cNvCxnSpPr>
          <p:nvPr/>
        </p:nvCxnSpPr>
        <p:spPr>
          <a:xfrm flipH="1">
            <a:off x="5143195" y="4089542"/>
            <a:ext cx="531342" cy="64686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0" name="Straight Connector 79"/>
          <p:cNvCxnSpPr>
            <a:cxnSpLocks/>
            <a:stCxn id="87" idx="2"/>
          </p:cNvCxnSpPr>
          <p:nvPr/>
        </p:nvCxnSpPr>
        <p:spPr>
          <a:xfrm flipH="1">
            <a:off x="6536165" y="2779204"/>
            <a:ext cx="1016275" cy="746013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1" name="Straight Connector 80"/>
          <p:cNvCxnSpPr>
            <a:cxnSpLocks/>
          </p:cNvCxnSpPr>
          <p:nvPr/>
        </p:nvCxnSpPr>
        <p:spPr>
          <a:xfrm>
            <a:off x="6310213" y="4075076"/>
            <a:ext cx="508137" cy="661328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2" name="Straight Connector 81"/>
          <p:cNvCxnSpPr>
            <a:cxnSpLocks/>
            <a:stCxn id="84" idx="2"/>
          </p:cNvCxnSpPr>
          <p:nvPr/>
        </p:nvCxnSpPr>
        <p:spPr>
          <a:xfrm>
            <a:off x="4776721" y="2779203"/>
            <a:ext cx="686236" cy="656722"/>
          </a:xfrm>
          <a:prstGeom prst="line">
            <a:avLst/>
          </a:prstGeom>
          <a:solidFill>
            <a:srgbClr val="6ECFF6"/>
          </a:solidFill>
          <a:ln w="19050">
            <a:solidFill>
              <a:srgbClr val="F490AD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83" name="Group 82">
            <a:extLst>
              <a:ext uri="{FF2B5EF4-FFF2-40B4-BE49-F238E27FC236}">
                <a16:creationId xmlns:a16="http://schemas.microsoft.com/office/drawing/2014/main" id="{9E5E745E-CFBD-4FF0-93A3-D1BFB6C530F5}"/>
              </a:ext>
            </a:extLst>
          </p:cNvPr>
          <p:cNvGrpSpPr/>
          <p:nvPr/>
        </p:nvGrpSpPr>
        <p:grpSpPr>
          <a:xfrm>
            <a:off x="4022341" y="2184843"/>
            <a:ext cx="1508760" cy="594360"/>
            <a:chOff x="2498341" y="1926227"/>
            <a:chExt cx="1508760" cy="594360"/>
          </a:xfrm>
        </p:grpSpPr>
        <p:sp>
          <p:nvSpPr>
            <p:cNvPr id="84" name="Rounded Rectangle 83"/>
            <p:cNvSpPr/>
            <p:nvPr/>
          </p:nvSpPr>
          <p:spPr>
            <a:xfrm>
              <a:off x="2498341" y="1926227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5" name="TextBox 84"/>
            <p:cNvSpPr txBox="1"/>
            <p:nvPr/>
          </p:nvSpPr>
          <p:spPr>
            <a:xfrm>
              <a:off x="2774358" y="197058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nose</a:t>
              </a:r>
            </a:p>
          </p:txBody>
        </p:sp>
      </p:grpSp>
      <p:grpSp>
        <p:nvGrpSpPr>
          <p:cNvPr id="86" name="Group 85">
            <a:extLst>
              <a:ext uri="{FF2B5EF4-FFF2-40B4-BE49-F238E27FC236}">
                <a16:creationId xmlns:a16="http://schemas.microsoft.com/office/drawing/2014/main" id="{F93F5385-2513-41B0-BD13-EF2BEBEE1B9F}"/>
              </a:ext>
            </a:extLst>
          </p:cNvPr>
          <p:cNvGrpSpPr/>
          <p:nvPr/>
        </p:nvGrpSpPr>
        <p:grpSpPr>
          <a:xfrm>
            <a:off x="6798059" y="2184843"/>
            <a:ext cx="1508760" cy="594360"/>
            <a:chOff x="5274059" y="1926227"/>
            <a:chExt cx="1508760" cy="594360"/>
          </a:xfrm>
        </p:grpSpPr>
        <p:sp>
          <p:nvSpPr>
            <p:cNvPr id="87" name="Rounded Rectangle 86"/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88" name="TextBox 87"/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eyes</a:t>
              </a:r>
            </a:p>
          </p:txBody>
        </p:sp>
      </p:grpSp>
      <p:grpSp>
        <p:nvGrpSpPr>
          <p:cNvPr id="89" name="Group 88">
            <a:extLst>
              <a:ext uri="{FF2B5EF4-FFF2-40B4-BE49-F238E27FC236}">
                <a16:creationId xmlns:a16="http://schemas.microsoft.com/office/drawing/2014/main" id="{8341A73F-494B-4D11-8162-694BA56A78E7}"/>
              </a:ext>
            </a:extLst>
          </p:cNvPr>
          <p:cNvGrpSpPr/>
          <p:nvPr/>
        </p:nvGrpSpPr>
        <p:grpSpPr>
          <a:xfrm>
            <a:off x="5171312" y="3201123"/>
            <a:ext cx="1701256" cy="972987"/>
            <a:chOff x="3838643" y="2472914"/>
            <a:chExt cx="1701256" cy="972987"/>
          </a:xfrm>
        </p:grpSpPr>
        <p:sp>
          <p:nvSpPr>
            <p:cNvPr id="90" name="Oval 89"/>
            <p:cNvSpPr/>
            <p:nvPr/>
          </p:nvSpPr>
          <p:spPr>
            <a:xfrm>
              <a:off x="3838643" y="2472914"/>
              <a:ext cx="1701256" cy="954107"/>
            </a:xfrm>
            <a:prstGeom prst="ellipse">
              <a:avLst/>
            </a:prstGeom>
            <a:solidFill>
              <a:srgbClr val="EF5F88"/>
            </a:solidFill>
            <a:ln>
              <a:solidFill>
                <a:srgbClr val="EF5F88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1" name="TextBox 90"/>
            <p:cNvSpPr txBox="1"/>
            <p:nvPr/>
          </p:nvSpPr>
          <p:spPr>
            <a:xfrm>
              <a:off x="4239600" y="2491794"/>
              <a:ext cx="963895" cy="954107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en-US" sz="2800" dirty="0"/>
                <a:t>big / small</a:t>
              </a:r>
            </a:p>
          </p:txBody>
        </p:sp>
      </p:grpSp>
      <p:grpSp>
        <p:nvGrpSpPr>
          <p:cNvPr id="92" name="Group 91">
            <a:extLst>
              <a:ext uri="{FF2B5EF4-FFF2-40B4-BE49-F238E27FC236}">
                <a16:creationId xmlns:a16="http://schemas.microsoft.com/office/drawing/2014/main" id="{9EFEAD77-45A9-4AFE-8AC6-F5EF674F52C4}"/>
              </a:ext>
            </a:extLst>
          </p:cNvPr>
          <p:cNvGrpSpPr/>
          <p:nvPr/>
        </p:nvGrpSpPr>
        <p:grpSpPr>
          <a:xfrm>
            <a:off x="2853516" y="3399875"/>
            <a:ext cx="1508760" cy="594360"/>
            <a:chOff x="5274059" y="1926227"/>
            <a:chExt cx="1508760" cy="594360"/>
          </a:xfrm>
        </p:grpSpPr>
        <p:sp>
          <p:nvSpPr>
            <p:cNvPr id="93" name="Rounded Rectangle 37">
              <a:extLst>
                <a:ext uri="{FF2B5EF4-FFF2-40B4-BE49-F238E27FC236}">
                  <a16:creationId xmlns:a16="http://schemas.microsoft.com/office/drawing/2014/main" id="{59CCFB27-8945-4C06-BB2E-35E55602A14F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4" name="TextBox 93">
              <a:extLst>
                <a:ext uri="{FF2B5EF4-FFF2-40B4-BE49-F238E27FC236}">
                  <a16:creationId xmlns:a16="http://schemas.microsoft.com/office/drawing/2014/main" id="{3E36AFEA-F060-4AF7-9DAD-D8E25A00C68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head</a:t>
              </a:r>
            </a:p>
          </p:txBody>
        </p:sp>
      </p:grpSp>
      <p:grpSp>
        <p:nvGrpSpPr>
          <p:cNvPr id="95" name="Group 94">
            <a:extLst>
              <a:ext uri="{FF2B5EF4-FFF2-40B4-BE49-F238E27FC236}">
                <a16:creationId xmlns:a16="http://schemas.microsoft.com/office/drawing/2014/main" id="{DD34B537-64F4-475B-ACC7-F6F0C6CCF71D}"/>
              </a:ext>
            </a:extLst>
          </p:cNvPr>
          <p:cNvGrpSpPr/>
          <p:nvPr/>
        </p:nvGrpSpPr>
        <p:grpSpPr>
          <a:xfrm>
            <a:off x="7676128" y="3435925"/>
            <a:ext cx="1508760" cy="594360"/>
            <a:chOff x="5274059" y="1926227"/>
            <a:chExt cx="1508760" cy="594360"/>
          </a:xfrm>
        </p:grpSpPr>
        <p:sp>
          <p:nvSpPr>
            <p:cNvPr id="96" name="Rounded Rectangle 37">
              <a:extLst>
                <a:ext uri="{FF2B5EF4-FFF2-40B4-BE49-F238E27FC236}">
                  <a16:creationId xmlns:a16="http://schemas.microsoft.com/office/drawing/2014/main" id="{E6247C87-0E80-4CAE-843E-CC37F95AC250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7" name="TextBox 96">
              <a:extLst>
                <a:ext uri="{FF2B5EF4-FFF2-40B4-BE49-F238E27FC236}">
                  <a16:creationId xmlns:a16="http://schemas.microsoft.com/office/drawing/2014/main" id="{D34FFF6C-0370-4CC0-AB76-501A2D238EE5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feet</a:t>
              </a:r>
            </a:p>
          </p:txBody>
        </p:sp>
      </p:grpSp>
      <p:grpSp>
        <p:nvGrpSpPr>
          <p:cNvPr id="98" name="Group 97">
            <a:extLst>
              <a:ext uri="{FF2B5EF4-FFF2-40B4-BE49-F238E27FC236}">
                <a16:creationId xmlns:a16="http://schemas.microsoft.com/office/drawing/2014/main" id="{1B0FEB85-1957-484C-B63D-C0BBFEE13B7B}"/>
              </a:ext>
            </a:extLst>
          </p:cNvPr>
          <p:cNvGrpSpPr/>
          <p:nvPr/>
        </p:nvGrpSpPr>
        <p:grpSpPr>
          <a:xfrm>
            <a:off x="4206668" y="4723969"/>
            <a:ext cx="1508760" cy="594360"/>
            <a:chOff x="5274059" y="1926227"/>
            <a:chExt cx="1508760" cy="594360"/>
          </a:xfrm>
        </p:grpSpPr>
        <p:sp>
          <p:nvSpPr>
            <p:cNvPr id="99" name="Rounded Rectangle 37">
              <a:extLst>
                <a:ext uri="{FF2B5EF4-FFF2-40B4-BE49-F238E27FC236}">
                  <a16:creationId xmlns:a16="http://schemas.microsoft.com/office/drawing/2014/main" id="{50CA1ABD-D229-4FD2-AD72-AAF40F421DD4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0" name="TextBox 99">
              <a:extLst>
                <a:ext uri="{FF2B5EF4-FFF2-40B4-BE49-F238E27FC236}">
                  <a16:creationId xmlns:a16="http://schemas.microsoft.com/office/drawing/2014/main" id="{737D5331-F109-4132-8446-81E40A8C3004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hand</a:t>
              </a:r>
            </a:p>
          </p:txBody>
        </p:sp>
      </p:grpSp>
      <p:grpSp>
        <p:nvGrpSpPr>
          <p:cNvPr id="101" name="Group 100">
            <a:extLst>
              <a:ext uri="{FF2B5EF4-FFF2-40B4-BE49-F238E27FC236}">
                <a16:creationId xmlns:a16="http://schemas.microsoft.com/office/drawing/2014/main" id="{1FB9FA29-AA82-4CEE-B6EB-71538BB0BC4C}"/>
              </a:ext>
            </a:extLst>
          </p:cNvPr>
          <p:cNvGrpSpPr/>
          <p:nvPr/>
        </p:nvGrpSpPr>
        <p:grpSpPr>
          <a:xfrm>
            <a:off x="6289921" y="4723969"/>
            <a:ext cx="1508760" cy="594360"/>
            <a:chOff x="5274059" y="1926227"/>
            <a:chExt cx="1508760" cy="594360"/>
          </a:xfrm>
        </p:grpSpPr>
        <p:sp>
          <p:nvSpPr>
            <p:cNvPr id="102" name="Rounded Rectangle 37">
              <a:extLst>
                <a:ext uri="{FF2B5EF4-FFF2-40B4-BE49-F238E27FC236}">
                  <a16:creationId xmlns:a16="http://schemas.microsoft.com/office/drawing/2014/main" id="{4C8E88C6-9B8A-495C-ACEB-1579AA6DBC6C}"/>
                </a:ext>
              </a:extLst>
            </p:cNvPr>
            <p:cNvSpPr/>
            <p:nvPr/>
          </p:nvSpPr>
          <p:spPr>
            <a:xfrm>
              <a:off x="5274059" y="1926227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rgbClr val="F490AD"/>
            </a:solidFill>
            <a:ln>
              <a:solidFill>
                <a:srgbClr val="F490AD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3" name="TextBox 102">
              <a:extLst>
                <a:ext uri="{FF2B5EF4-FFF2-40B4-BE49-F238E27FC236}">
                  <a16:creationId xmlns:a16="http://schemas.microsoft.com/office/drawing/2014/main" id="{1806F8EB-D057-4A64-BCAC-CB3B6C523BA8}"/>
                </a:ext>
              </a:extLst>
            </p:cNvPr>
            <p:cNvSpPr txBox="1"/>
            <p:nvPr/>
          </p:nvSpPr>
          <p:spPr>
            <a:xfrm>
              <a:off x="5550076" y="1961797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ears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5013351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9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9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8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0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9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0" name="Group 19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2" name="Round Single Corner Rectangle 21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133122"/>
            <a:ext cx="11060411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Work in groups. Complete the word webs.</a:t>
            </a:r>
          </a:p>
        </p:txBody>
      </p:sp>
      <p:sp>
        <p:nvSpPr>
          <p:cNvPr id="16" name="Rounded Rectangle 15"/>
          <p:cNvSpPr/>
          <p:nvPr/>
        </p:nvSpPr>
        <p:spPr>
          <a:xfrm>
            <a:off x="578103" y="1129876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30888" y="1027236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4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1949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PRACTICE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6" name="TextBox 25"/>
          <p:cNvSpPr txBox="1"/>
          <p:nvPr/>
        </p:nvSpPr>
        <p:spPr>
          <a:xfrm>
            <a:off x="1131589" y="1770238"/>
            <a:ext cx="2204649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b="1" dirty="0">
                <a:solidFill>
                  <a:srgbClr val="0070C0"/>
                </a:solidFill>
              </a:rPr>
              <a:t>Example:</a:t>
            </a:r>
          </a:p>
        </p:txBody>
      </p:sp>
      <p:cxnSp>
        <p:nvCxnSpPr>
          <p:cNvPr id="69" name="Straight Connector 68">
            <a:extLst>
              <a:ext uri="{FF2B5EF4-FFF2-40B4-BE49-F238E27FC236}">
                <a16:creationId xmlns:a16="http://schemas.microsoft.com/office/drawing/2014/main" id="{DDA131BE-BD85-46EC-B656-AED65C63F85D}"/>
              </a:ext>
            </a:extLst>
          </p:cNvPr>
          <p:cNvCxnSpPr>
            <a:cxnSpLocks/>
            <a:endCxn id="120" idx="0"/>
          </p:cNvCxnSpPr>
          <p:nvPr/>
        </p:nvCxnSpPr>
        <p:spPr>
          <a:xfrm>
            <a:off x="6117968" y="3965183"/>
            <a:ext cx="126385" cy="961785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0" name="Straight Connector 69">
            <a:extLst>
              <a:ext uri="{FF2B5EF4-FFF2-40B4-BE49-F238E27FC236}">
                <a16:creationId xmlns:a16="http://schemas.microsoft.com/office/drawing/2014/main" id="{CA4344CD-DF0E-49C4-95CB-104AF78C925F}"/>
              </a:ext>
            </a:extLst>
          </p:cNvPr>
          <p:cNvCxnSpPr>
            <a:cxnSpLocks/>
          </p:cNvCxnSpPr>
          <p:nvPr/>
        </p:nvCxnSpPr>
        <p:spPr>
          <a:xfrm>
            <a:off x="6530950" y="3749858"/>
            <a:ext cx="985400" cy="894712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1" name="Straight Connector 70">
            <a:extLst>
              <a:ext uri="{FF2B5EF4-FFF2-40B4-BE49-F238E27FC236}">
                <a16:creationId xmlns:a16="http://schemas.microsoft.com/office/drawing/2014/main" id="{B5CF99DC-3D7A-4F6F-8BBC-707F841B925B}"/>
              </a:ext>
            </a:extLst>
          </p:cNvPr>
          <p:cNvCxnSpPr>
            <a:cxnSpLocks/>
            <a:stCxn id="110" idx="6"/>
            <a:endCxn id="126" idx="1"/>
          </p:cNvCxnSpPr>
          <p:nvPr/>
        </p:nvCxnSpPr>
        <p:spPr>
          <a:xfrm flipV="1">
            <a:off x="6793792" y="3290364"/>
            <a:ext cx="959618" cy="324617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2" name="Straight Connector 71"/>
          <p:cNvCxnSpPr>
            <a:cxnSpLocks/>
          </p:cNvCxnSpPr>
          <p:nvPr/>
        </p:nvCxnSpPr>
        <p:spPr>
          <a:xfrm flipH="1">
            <a:off x="4847253" y="3881353"/>
            <a:ext cx="893527" cy="79771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3" name="Straight Connector 72"/>
          <p:cNvCxnSpPr>
            <a:cxnSpLocks/>
          </p:cNvCxnSpPr>
          <p:nvPr/>
        </p:nvCxnSpPr>
        <p:spPr>
          <a:xfrm flipH="1">
            <a:off x="6154447" y="2699025"/>
            <a:ext cx="492489" cy="795863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4" name="Straight Connector 73"/>
          <p:cNvCxnSpPr>
            <a:cxnSpLocks/>
            <a:stCxn id="114" idx="3"/>
            <a:endCxn id="110" idx="2"/>
          </p:cNvCxnSpPr>
          <p:nvPr/>
        </p:nvCxnSpPr>
        <p:spPr>
          <a:xfrm flipV="1">
            <a:off x="4297759" y="3614980"/>
            <a:ext cx="852290" cy="23636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5" name="Straight Connector 74"/>
          <p:cNvCxnSpPr>
            <a:cxnSpLocks/>
          </p:cNvCxnSpPr>
          <p:nvPr/>
        </p:nvCxnSpPr>
        <p:spPr>
          <a:xfrm>
            <a:off x="4763009" y="2665522"/>
            <a:ext cx="581673" cy="815811"/>
          </a:xfrm>
          <a:prstGeom prst="line">
            <a:avLst/>
          </a:prstGeom>
          <a:solidFill>
            <a:srgbClr val="6ECFF6"/>
          </a:solidFill>
          <a:ln w="19050"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76" name="Group 75">
            <a:extLst>
              <a:ext uri="{FF2B5EF4-FFF2-40B4-BE49-F238E27FC236}">
                <a16:creationId xmlns:a16="http://schemas.microsoft.com/office/drawing/2014/main" id="{91A0C358-91EB-448E-B06C-DDD6B78E157C}"/>
              </a:ext>
            </a:extLst>
          </p:cNvPr>
          <p:cNvGrpSpPr/>
          <p:nvPr/>
        </p:nvGrpSpPr>
        <p:grpSpPr>
          <a:xfrm>
            <a:off x="3835921" y="2131926"/>
            <a:ext cx="1508760" cy="594360"/>
            <a:chOff x="2424643" y="2542995"/>
            <a:chExt cx="1508760" cy="594360"/>
          </a:xfrm>
        </p:grpSpPr>
        <p:sp>
          <p:nvSpPr>
            <p:cNvPr id="104" name="Rounded Rectangle 103"/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5" name="TextBox 104"/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blonde</a:t>
              </a:r>
            </a:p>
          </p:txBody>
        </p:sp>
      </p:grpSp>
      <p:grpSp>
        <p:nvGrpSpPr>
          <p:cNvPr id="106" name="Group 105">
            <a:extLst>
              <a:ext uri="{FF2B5EF4-FFF2-40B4-BE49-F238E27FC236}">
                <a16:creationId xmlns:a16="http://schemas.microsoft.com/office/drawing/2014/main" id="{4A2D5920-A3ED-473D-9FDE-9CACAED4CDFF}"/>
              </a:ext>
            </a:extLst>
          </p:cNvPr>
          <p:cNvGrpSpPr/>
          <p:nvPr/>
        </p:nvGrpSpPr>
        <p:grpSpPr>
          <a:xfrm>
            <a:off x="6154446" y="2104664"/>
            <a:ext cx="1508760" cy="594360"/>
            <a:chOff x="5200361" y="2542995"/>
            <a:chExt cx="1508760" cy="594360"/>
          </a:xfrm>
        </p:grpSpPr>
        <p:sp>
          <p:nvSpPr>
            <p:cNvPr id="107" name="Rounded Rectangle 106"/>
            <p:cNvSpPr/>
            <p:nvPr/>
          </p:nvSpPr>
          <p:spPr>
            <a:xfrm>
              <a:off x="5200361" y="2542995"/>
              <a:ext cx="1508760" cy="594360"/>
            </a:xfrm>
            <a:prstGeom prst="roundRect">
              <a:avLst>
                <a:gd name="adj" fmla="val 41667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08" name="TextBox 107"/>
            <p:cNvSpPr txBox="1"/>
            <p:nvPr/>
          </p:nvSpPr>
          <p:spPr>
            <a:xfrm>
              <a:off x="5476378" y="2581063"/>
              <a:ext cx="95672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curly</a:t>
              </a:r>
            </a:p>
          </p:txBody>
        </p:sp>
      </p:grpSp>
      <p:grpSp>
        <p:nvGrpSpPr>
          <p:cNvPr id="109" name="Group 108">
            <a:extLst>
              <a:ext uri="{FF2B5EF4-FFF2-40B4-BE49-F238E27FC236}">
                <a16:creationId xmlns:a16="http://schemas.microsoft.com/office/drawing/2014/main" id="{9DDA3A2E-12A7-4478-A922-A207FD3EF5AE}"/>
              </a:ext>
            </a:extLst>
          </p:cNvPr>
          <p:cNvGrpSpPr/>
          <p:nvPr/>
        </p:nvGrpSpPr>
        <p:grpSpPr>
          <a:xfrm>
            <a:off x="5150050" y="3212209"/>
            <a:ext cx="1643743" cy="805543"/>
            <a:chOff x="3822457" y="3089682"/>
            <a:chExt cx="1643743" cy="805543"/>
          </a:xfrm>
        </p:grpSpPr>
        <p:sp>
          <p:nvSpPr>
            <p:cNvPr id="110" name="Oval 109"/>
            <p:cNvSpPr/>
            <p:nvPr/>
          </p:nvSpPr>
          <p:spPr>
            <a:xfrm>
              <a:off x="3822457" y="3089682"/>
              <a:ext cx="1643743" cy="805543"/>
            </a:xfrm>
            <a:prstGeom prst="ellipse">
              <a:avLst/>
            </a:prstGeom>
            <a:solidFill>
              <a:srgbClr val="F09456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1" name="TextBox 110"/>
            <p:cNvSpPr txBox="1"/>
            <p:nvPr/>
          </p:nvSpPr>
          <p:spPr>
            <a:xfrm>
              <a:off x="4162380" y="3230843"/>
              <a:ext cx="963895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hair</a:t>
              </a:r>
            </a:p>
          </p:txBody>
        </p:sp>
      </p:grpSp>
      <p:grpSp>
        <p:nvGrpSpPr>
          <p:cNvPr id="112" name="Group 111">
            <a:extLst>
              <a:ext uri="{FF2B5EF4-FFF2-40B4-BE49-F238E27FC236}">
                <a16:creationId xmlns:a16="http://schemas.microsoft.com/office/drawing/2014/main" id="{20B0B9CB-1073-4CAC-8496-9EAB10990BE4}"/>
              </a:ext>
            </a:extLst>
          </p:cNvPr>
          <p:cNvGrpSpPr/>
          <p:nvPr/>
        </p:nvGrpSpPr>
        <p:grpSpPr>
          <a:xfrm>
            <a:off x="2914323" y="3347629"/>
            <a:ext cx="1508760" cy="594360"/>
            <a:chOff x="2424643" y="2542995"/>
            <a:chExt cx="1508760" cy="594360"/>
          </a:xfrm>
        </p:grpSpPr>
        <p:sp>
          <p:nvSpPr>
            <p:cNvPr id="113" name="Rounded Rectangle 53">
              <a:extLst>
                <a:ext uri="{FF2B5EF4-FFF2-40B4-BE49-F238E27FC236}">
                  <a16:creationId xmlns:a16="http://schemas.microsoft.com/office/drawing/2014/main" id="{DE1CAA3A-6AED-41DD-8FBA-E86E07146F95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4" name="TextBox 113">
              <a:extLst>
                <a:ext uri="{FF2B5EF4-FFF2-40B4-BE49-F238E27FC236}">
                  <a16:creationId xmlns:a16="http://schemas.microsoft.com/office/drawing/2014/main" id="{DEE2DC08-A174-4695-8B53-3D83D5BA49F5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black</a:t>
              </a:r>
            </a:p>
          </p:txBody>
        </p:sp>
      </p:grpSp>
      <p:grpSp>
        <p:nvGrpSpPr>
          <p:cNvPr id="115" name="Group 114">
            <a:extLst>
              <a:ext uri="{FF2B5EF4-FFF2-40B4-BE49-F238E27FC236}">
                <a16:creationId xmlns:a16="http://schemas.microsoft.com/office/drawing/2014/main" id="{E2D132D3-91A3-4C0F-B8C8-98916B6C2ED9}"/>
              </a:ext>
            </a:extLst>
          </p:cNvPr>
          <p:cNvGrpSpPr/>
          <p:nvPr/>
        </p:nvGrpSpPr>
        <p:grpSpPr>
          <a:xfrm>
            <a:off x="3341120" y="4563333"/>
            <a:ext cx="1690761" cy="594360"/>
            <a:chOff x="2424643" y="2542995"/>
            <a:chExt cx="1508760" cy="594360"/>
          </a:xfrm>
        </p:grpSpPr>
        <p:sp>
          <p:nvSpPr>
            <p:cNvPr id="116" name="Rounded Rectangle 53">
              <a:extLst>
                <a:ext uri="{FF2B5EF4-FFF2-40B4-BE49-F238E27FC236}">
                  <a16:creationId xmlns:a16="http://schemas.microsoft.com/office/drawing/2014/main" id="{3AB1B905-15DF-405C-BC2C-8880123D586A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17" name="TextBox 116">
              <a:extLst>
                <a:ext uri="{FF2B5EF4-FFF2-40B4-BE49-F238E27FC236}">
                  <a16:creationId xmlns:a16="http://schemas.microsoft.com/office/drawing/2014/main" id="{4B3E5990-92F4-4EF0-88EA-1EC35503199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straight</a:t>
              </a:r>
            </a:p>
          </p:txBody>
        </p:sp>
      </p:grpSp>
      <p:grpSp>
        <p:nvGrpSpPr>
          <p:cNvPr id="118" name="Group 117">
            <a:extLst>
              <a:ext uri="{FF2B5EF4-FFF2-40B4-BE49-F238E27FC236}">
                <a16:creationId xmlns:a16="http://schemas.microsoft.com/office/drawing/2014/main" id="{9B060537-F6E6-4D10-959A-5920C25CC5EE}"/>
              </a:ext>
            </a:extLst>
          </p:cNvPr>
          <p:cNvGrpSpPr/>
          <p:nvPr/>
        </p:nvGrpSpPr>
        <p:grpSpPr>
          <a:xfrm>
            <a:off x="5489972" y="4897590"/>
            <a:ext cx="1508760" cy="594360"/>
            <a:chOff x="2424643" y="2542995"/>
            <a:chExt cx="1508760" cy="594360"/>
          </a:xfrm>
        </p:grpSpPr>
        <p:sp>
          <p:nvSpPr>
            <p:cNvPr id="119" name="Rounded Rectangle 53">
              <a:extLst>
                <a:ext uri="{FF2B5EF4-FFF2-40B4-BE49-F238E27FC236}">
                  <a16:creationId xmlns:a16="http://schemas.microsoft.com/office/drawing/2014/main" id="{51A9EF47-2CAF-42E4-A88B-1FA6ACE51009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0" name="TextBox 119">
              <a:extLst>
                <a:ext uri="{FF2B5EF4-FFF2-40B4-BE49-F238E27FC236}">
                  <a16:creationId xmlns:a16="http://schemas.microsoft.com/office/drawing/2014/main" id="{7803B60F-B4D8-40DD-9402-4994BF0CFDFD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fair</a:t>
              </a:r>
            </a:p>
          </p:txBody>
        </p:sp>
      </p:grpSp>
      <p:grpSp>
        <p:nvGrpSpPr>
          <p:cNvPr id="121" name="Group 120">
            <a:extLst>
              <a:ext uri="{FF2B5EF4-FFF2-40B4-BE49-F238E27FC236}">
                <a16:creationId xmlns:a16="http://schemas.microsoft.com/office/drawing/2014/main" id="{9A735741-A966-4373-AE53-AC7076A851B9}"/>
              </a:ext>
            </a:extLst>
          </p:cNvPr>
          <p:cNvGrpSpPr/>
          <p:nvPr/>
        </p:nvGrpSpPr>
        <p:grpSpPr>
          <a:xfrm>
            <a:off x="7422901" y="4347390"/>
            <a:ext cx="1508760" cy="594360"/>
            <a:chOff x="2424643" y="2542995"/>
            <a:chExt cx="1508760" cy="594360"/>
          </a:xfrm>
        </p:grpSpPr>
        <p:sp>
          <p:nvSpPr>
            <p:cNvPr id="122" name="Rounded Rectangle 53">
              <a:extLst>
                <a:ext uri="{FF2B5EF4-FFF2-40B4-BE49-F238E27FC236}">
                  <a16:creationId xmlns:a16="http://schemas.microsoft.com/office/drawing/2014/main" id="{C55850A1-A536-4AC0-9BB4-F77AA9E32A1C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3" name="TextBox 122">
              <a:extLst>
                <a:ext uri="{FF2B5EF4-FFF2-40B4-BE49-F238E27FC236}">
                  <a16:creationId xmlns:a16="http://schemas.microsoft.com/office/drawing/2014/main" id="{021D7C54-AC35-4642-A840-49500D878933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 dirty="0"/>
                <a:t>wavy</a:t>
              </a:r>
            </a:p>
          </p:txBody>
        </p:sp>
      </p:grpSp>
      <p:grpSp>
        <p:nvGrpSpPr>
          <p:cNvPr id="124" name="Group 123">
            <a:extLst>
              <a:ext uri="{FF2B5EF4-FFF2-40B4-BE49-F238E27FC236}">
                <a16:creationId xmlns:a16="http://schemas.microsoft.com/office/drawing/2014/main" id="{91088E36-CC9C-41DA-A6B7-13902AA1763D}"/>
              </a:ext>
            </a:extLst>
          </p:cNvPr>
          <p:cNvGrpSpPr/>
          <p:nvPr/>
        </p:nvGrpSpPr>
        <p:grpSpPr>
          <a:xfrm>
            <a:off x="7548225" y="2999376"/>
            <a:ext cx="2470196" cy="594360"/>
            <a:chOff x="2424643" y="2542995"/>
            <a:chExt cx="1508760" cy="594360"/>
          </a:xfrm>
        </p:grpSpPr>
        <p:sp>
          <p:nvSpPr>
            <p:cNvPr id="125" name="Rounded Rectangle 53">
              <a:extLst>
                <a:ext uri="{FF2B5EF4-FFF2-40B4-BE49-F238E27FC236}">
                  <a16:creationId xmlns:a16="http://schemas.microsoft.com/office/drawing/2014/main" id="{6D0D8EAE-E685-4BDB-9A25-427479943E9D}"/>
                </a:ext>
              </a:extLst>
            </p:cNvPr>
            <p:cNvSpPr/>
            <p:nvPr/>
          </p:nvSpPr>
          <p:spPr>
            <a:xfrm>
              <a:off x="2424643" y="2542995"/>
              <a:ext cx="1508760" cy="594360"/>
            </a:xfrm>
            <a:prstGeom prst="roundRect">
              <a:avLst>
                <a:gd name="adj" fmla="val 45834"/>
              </a:avLst>
            </a:prstGeom>
            <a:solidFill>
              <a:schemeClr val="accent4">
                <a:lumMod val="40000"/>
                <a:lumOff val="60000"/>
              </a:schemeClr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 sz="2800"/>
            </a:p>
          </p:txBody>
        </p:sp>
        <p:sp>
          <p:nvSpPr>
            <p:cNvPr id="126" name="TextBox 125">
              <a:extLst>
                <a:ext uri="{FF2B5EF4-FFF2-40B4-BE49-F238E27FC236}">
                  <a16:creationId xmlns:a16="http://schemas.microsoft.com/office/drawing/2014/main" id="{3D3515D6-456F-413E-B3F6-05153C96DDA8}"/>
                </a:ext>
              </a:extLst>
            </p:cNvPr>
            <p:cNvSpPr txBox="1"/>
            <p:nvPr/>
          </p:nvSpPr>
          <p:spPr>
            <a:xfrm>
              <a:off x="2549967" y="2572372"/>
              <a:ext cx="1258112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en-US" sz="2800"/>
                <a:t>long</a:t>
              </a:r>
              <a:r>
                <a:rPr lang="en-US" sz="2800" smtClean="0"/>
                <a:t>/ short</a:t>
              </a:r>
              <a:endParaRPr lang="en-US" sz="2800" dirty="0"/>
            </a:p>
          </p:txBody>
        </p:sp>
      </p:grpSp>
    </p:spTree>
    <p:extLst>
      <p:ext uri="{BB962C8B-B14F-4D97-AF65-F5344CB8AC3E}">
        <p14:creationId xmlns:p14="http://schemas.microsoft.com/office/powerpoint/2010/main" val="111483366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1" dur="500"/>
                                        <p:tgtEl>
                                          <p:spTgt spid="7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500"/>
                            </p:stCondLst>
                            <p:childTnLst>
                              <p:par>
                                <p:cTn id="13" presetID="2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5" dur="500"/>
                                        <p:tgtEl>
                                          <p:spTgt spid="1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0" dur="500"/>
                                        <p:tgtEl>
                                          <p:spTgt spid="7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1" fill="hold">
                            <p:stCondLst>
                              <p:cond delay="500"/>
                            </p:stCondLst>
                            <p:childTnLst>
                              <p:par>
                                <p:cTn id="22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4" dur="500"/>
                                        <p:tgtEl>
                                          <p:spTgt spid="1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2" presetClass="entr" presetSubtype="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29" dur="500"/>
                                        <p:tgtEl>
                                          <p:spTgt spid="6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0" fill="hold">
                            <p:stCondLst>
                              <p:cond delay="500"/>
                            </p:stCondLst>
                            <p:childTnLst>
                              <p:par>
                                <p:cTn id="31" presetID="22" presetClass="entr" presetSubtype="1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33" dur="500"/>
                                        <p:tgtEl>
                                          <p:spTgt spid="1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4" fill="hold">
                      <p:stCondLst>
                        <p:cond delay="indefinite"/>
                      </p:stCondLst>
                      <p:childTnLst>
                        <p:par>
                          <p:cTn id="35" fill="hold">
                            <p:stCondLst>
                              <p:cond delay="0"/>
                            </p:stCondLst>
                            <p:childTnLst>
                              <p:par>
                                <p:cTn id="36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8" dur="500"/>
                                        <p:tgtEl>
                                          <p:spTgt spid="7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2" dur="500"/>
                                        <p:tgtEl>
                                          <p:spTgt spid="1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7" dur="500"/>
                                        <p:tgtEl>
                                          <p:spTgt spid="7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500"/>
                            </p:stCondLst>
                            <p:childTnLst>
                              <p:par>
                                <p:cTn id="4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6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1" name="Round Single Corner Rectangle 20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2953398" y="1279922"/>
            <a:ext cx="1646780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/>
              <a:t>Guessing</a:t>
            </a:r>
            <a:endParaRPr lang="en-US" sz="2800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5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PRODUCTION</a:t>
            </a:r>
          </a:p>
        </p:txBody>
      </p:sp>
      <p:pic>
        <p:nvPicPr>
          <p:cNvPr id="1028" name="Picture 4" descr="Find someone Images, Stock Photos &amp; Vectors | Shutterstock">
            <a:extLst>
              <a:ext uri="{FF2B5EF4-FFF2-40B4-BE49-F238E27FC236}">
                <a16:creationId xmlns:a16="http://schemas.microsoft.com/office/drawing/2014/main" id="{EEEB44F3-23BC-479B-9ECC-42B3DB13E1A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2858"/>
          <a:stretch/>
        </p:blipFill>
        <p:spPr bwMode="auto">
          <a:xfrm>
            <a:off x="714543" y="2349209"/>
            <a:ext cx="3307300" cy="310373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5" name="TextBox 14"/>
          <p:cNvSpPr txBox="1"/>
          <p:nvPr/>
        </p:nvSpPr>
        <p:spPr>
          <a:xfrm>
            <a:off x="1131589" y="1759047"/>
            <a:ext cx="10245657" cy="954107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dirty="0"/>
              <a:t>Work in groups. Take turns to describe a classmate. Other group members guess who  he / she is.</a:t>
            </a:r>
          </a:p>
        </p:txBody>
      </p:sp>
      <p:sp>
        <p:nvSpPr>
          <p:cNvPr id="18" name="TextBox 17"/>
          <p:cNvSpPr txBox="1"/>
          <p:nvPr/>
        </p:nvSpPr>
        <p:spPr>
          <a:xfrm>
            <a:off x="4619763" y="2902809"/>
            <a:ext cx="2204649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000" b="1" dirty="0">
                <a:solidFill>
                  <a:srgbClr val="0070C0"/>
                </a:solidFill>
              </a:rPr>
              <a:t>Example: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4600178" y="3541169"/>
            <a:ext cx="7317117" cy="25853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b="1" i="1" dirty="0"/>
              <a:t>A: </a:t>
            </a:r>
            <a:r>
              <a:rPr lang="en-US" sz="3600" dirty="0"/>
              <a:t>She has long hair and big eyes.</a:t>
            </a:r>
          </a:p>
          <a:p>
            <a:pPr>
              <a:lnSpc>
                <a:spcPct val="150000"/>
              </a:lnSpc>
            </a:pPr>
            <a:r>
              <a:rPr lang="en-US" sz="3600" b="1" i="1" dirty="0"/>
              <a:t>B: </a:t>
            </a:r>
            <a:r>
              <a:rPr lang="en-US" sz="3600" dirty="0"/>
              <a:t>Is that Lan?</a:t>
            </a:r>
          </a:p>
          <a:p>
            <a:pPr>
              <a:lnSpc>
                <a:spcPct val="150000"/>
              </a:lnSpc>
            </a:pPr>
            <a:r>
              <a:rPr lang="en-US" sz="3600" b="1" i="1" dirty="0"/>
              <a:t>A: </a:t>
            </a:r>
            <a:r>
              <a:rPr lang="en-US" sz="3600" dirty="0"/>
              <a:t>That’s right.</a:t>
            </a:r>
          </a:p>
        </p:txBody>
      </p:sp>
      <p:pic>
        <p:nvPicPr>
          <p:cNvPr id="2" name="Picture 1"/>
          <p:cNvPicPr>
            <a:picLocks noChangeAspect="1"/>
          </p:cNvPicPr>
          <p:nvPr/>
        </p:nvPicPr>
        <p:blipFill rotWithShape="1">
          <a:blip r:embed="rId4"/>
          <a:srcRect l="4398" t="26562" r="2092" b="12500"/>
          <a:stretch/>
        </p:blipFill>
        <p:spPr>
          <a:xfrm>
            <a:off x="1184375" y="1324016"/>
            <a:ext cx="1663452" cy="4519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265168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/>
      <p:bldP spid="19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31589" y="1280664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Wrap-up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28983" y="1188331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3985D3B7-A40A-4421-9C5F-777653C71BC7}"/>
              </a:ext>
            </a:extLst>
          </p:cNvPr>
          <p:cNvSpPr txBox="1"/>
          <p:nvPr/>
        </p:nvSpPr>
        <p:spPr>
          <a:xfrm>
            <a:off x="487067" y="2344581"/>
            <a:ext cx="11445622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dirty="0"/>
              <a:t>What have we learnt in this lesson?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topic of the unit</a:t>
            </a:r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use lexical items related to </a:t>
            </a:r>
            <a:r>
              <a:rPr lang="en-US" sz="3600" dirty="0" smtClean="0"/>
              <a:t>friends</a:t>
            </a:r>
            <a:endParaRPr lang="en-US" sz="3600" dirty="0"/>
          </a:p>
          <a:p>
            <a:pPr marL="457200" indent="-457200">
              <a:lnSpc>
                <a:spcPct val="150000"/>
              </a:lnSpc>
              <a:buFont typeface="Wingdings" panose="05000000000000000000" pitchFamily="2" charset="2"/>
              <a:buChar char="ü"/>
            </a:pPr>
            <a:r>
              <a:rPr lang="en-US" sz="3600" dirty="0"/>
              <a:t>identify the language features that are covered in the </a:t>
            </a:r>
            <a:r>
              <a:rPr lang="en-US" sz="3600" dirty="0" smtClean="0"/>
              <a:t>unit</a:t>
            </a:r>
            <a:endParaRPr lang="en-US" sz="3600" dirty="0"/>
          </a:p>
        </p:txBody>
      </p:sp>
      <p:pic>
        <p:nvPicPr>
          <p:cNvPr id="2050" name="Picture 2" descr="Recruiting Action Plan Wrap-Up – firecrackers">
            <a:extLst>
              <a:ext uri="{FF2B5EF4-FFF2-40B4-BE49-F238E27FC236}">
                <a16:creationId xmlns:a16="http://schemas.microsoft.com/office/drawing/2014/main" id="{FE7FA83B-BF66-4478-AC2F-3619125C5CD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0588" y="1436567"/>
            <a:ext cx="3203942" cy="21526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27572784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Group 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pSp>
        <p:nvGrpSpPr>
          <p:cNvPr id="33" name="Group 32"/>
          <p:cNvGrpSpPr/>
          <p:nvPr/>
        </p:nvGrpSpPr>
        <p:grpSpPr>
          <a:xfrm>
            <a:off x="2261781" y="112190"/>
            <a:ext cx="712319" cy="709214"/>
            <a:chOff x="2180974" y="148629"/>
            <a:chExt cx="712319" cy="709214"/>
          </a:xfrm>
        </p:grpSpPr>
        <p:sp>
          <p:nvSpPr>
            <p:cNvPr id="30" name="Oval 29"/>
            <p:cNvSpPr/>
            <p:nvPr/>
          </p:nvSpPr>
          <p:spPr>
            <a:xfrm>
              <a:off x="2180974" y="148629"/>
              <a:ext cx="712319" cy="709214"/>
            </a:xfrm>
            <a:prstGeom prst="ellipse">
              <a:avLst/>
            </a:prstGeom>
            <a:solidFill>
              <a:srgbClr val="F47D5F"/>
            </a:solidFill>
            <a:ln w="28575">
              <a:solidFill>
                <a:schemeClr val="bg1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1" name="Chord 30"/>
            <p:cNvSpPr/>
            <p:nvPr/>
          </p:nvSpPr>
          <p:spPr>
            <a:xfrm rot="4088942">
              <a:off x="2197459" y="160739"/>
              <a:ext cx="676824" cy="685834"/>
            </a:xfrm>
            <a:prstGeom prst="chord">
              <a:avLst>
                <a:gd name="adj1" fmla="val 2761841"/>
                <a:gd name="adj2" fmla="val 16200000"/>
              </a:avLst>
            </a:prstGeom>
            <a:solidFill>
              <a:srgbClr val="F26649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34" name="Rounded Rectangle 33"/>
          <p:cNvSpPr/>
          <p:nvPr/>
        </p:nvSpPr>
        <p:spPr>
          <a:xfrm>
            <a:off x="3250138" y="1896087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6" name="TextBox 35"/>
          <p:cNvSpPr txBox="1"/>
          <p:nvPr/>
        </p:nvSpPr>
        <p:spPr>
          <a:xfrm>
            <a:off x="3836656" y="1940421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40" name="TextBox 39"/>
          <p:cNvSpPr txBox="1"/>
          <p:nvPr/>
        </p:nvSpPr>
        <p:spPr>
          <a:xfrm>
            <a:off x="928438" y="132929"/>
            <a:ext cx="1252347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Unit</a:t>
            </a:r>
          </a:p>
        </p:txBody>
      </p:sp>
      <p:sp>
        <p:nvSpPr>
          <p:cNvPr id="41" name="TextBox 40"/>
          <p:cNvSpPr txBox="1"/>
          <p:nvPr/>
        </p:nvSpPr>
        <p:spPr>
          <a:xfrm>
            <a:off x="3150251" y="88279"/>
            <a:ext cx="652110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>
                <a:solidFill>
                  <a:schemeClr val="bg1"/>
                </a:solidFill>
                <a:latin typeface="Myriad Pro" pitchFamily="34" charset="0"/>
              </a:rPr>
              <a:t>MY </a:t>
            </a:r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FRIENDS</a:t>
            </a:r>
          </a:p>
        </p:txBody>
      </p:sp>
      <p:sp>
        <p:nvSpPr>
          <p:cNvPr id="42" name="TextBox 41"/>
          <p:cNvSpPr txBox="1"/>
          <p:nvPr/>
        </p:nvSpPr>
        <p:spPr>
          <a:xfrm>
            <a:off x="1276300" y="3793403"/>
            <a:ext cx="72244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800" b="1" dirty="0">
                <a:solidFill>
                  <a:schemeClr val="bg1"/>
                </a:solidFill>
                <a:latin typeface="Myriad Pro" pitchFamily="34" charset="0"/>
              </a:rPr>
              <a:t>1</a:t>
            </a:r>
          </a:p>
        </p:txBody>
      </p:sp>
      <p:sp>
        <p:nvSpPr>
          <p:cNvPr id="43" name="TextBox 42">
            <a:extLst>
              <a:ext uri="{FF2B5EF4-FFF2-40B4-BE49-F238E27FC236}">
                <a16:creationId xmlns:a16="http://schemas.microsoft.com/office/drawing/2014/main" id="{607B7897-B16D-44E3-91AE-9D0FF2697117}"/>
              </a:ext>
            </a:extLst>
          </p:cNvPr>
          <p:cNvSpPr txBox="1"/>
          <p:nvPr/>
        </p:nvSpPr>
        <p:spPr>
          <a:xfrm>
            <a:off x="3800853" y="2735932"/>
            <a:ext cx="4427733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3600" b="1" dirty="0" smtClean="0">
                <a:solidFill>
                  <a:srgbClr val="F26649"/>
                </a:solidFill>
              </a:rPr>
              <a:t>A surprise guest</a:t>
            </a:r>
            <a:endParaRPr lang="en-US" sz="3600" b="1" dirty="0">
              <a:solidFill>
                <a:srgbClr val="F26649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243706" y="113518"/>
            <a:ext cx="7303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3</a:t>
            </a:r>
          </a:p>
        </p:txBody>
      </p:sp>
      <p:grpSp>
        <p:nvGrpSpPr>
          <p:cNvPr id="2" name="Group 1"/>
          <p:cNvGrpSpPr/>
          <p:nvPr/>
        </p:nvGrpSpPr>
        <p:grpSpPr>
          <a:xfrm>
            <a:off x="2622990" y="1742250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20" name="Picture 19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252621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5" name="Round Single Corner Rectangle 14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2" name="Round Single Corner Rectangle 21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2" name="TextBox 11"/>
          <p:cNvSpPr txBox="1"/>
          <p:nvPr/>
        </p:nvSpPr>
        <p:spPr>
          <a:xfrm>
            <a:off x="1121279" y="1289230"/>
            <a:ext cx="10815315" cy="523220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2800" b="1" smtClean="0">
                <a:effectLst>
                  <a:glow rad="88900">
                    <a:schemeClr val="bg1"/>
                  </a:glow>
                </a:effectLst>
                <a:cs typeface="Arial" panose="020B0604020202020204" pitchFamily="34" charset="0"/>
              </a:rPr>
              <a:t>Homework</a:t>
            </a:r>
            <a:endParaRPr lang="en-US" sz="2800" b="1" dirty="0">
              <a:effectLst>
                <a:glow rad="88900">
                  <a:schemeClr val="bg1"/>
                </a:glow>
              </a:effectLst>
              <a:cs typeface="Arial" panose="020B0604020202020204" pitchFamily="34" charset="0"/>
            </a:endParaRPr>
          </a:p>
        </p:txBody>
      </p:sp>
      <p:sp>
        <p:nvSpPr>
          <p:cNvPr id="16" name="Rounded Rectangle 15"/>
          <p:cNvSpPr/>
          <p:nvPr/>
        </p:nvSpPr>
        <p:spPr>
          <a:xfrm>
            <a:off x="576198" y="1290971"/>
            <a:ext cx="502606" cy="502606"/>
          </a:xfrm>
          <a:prstGeom prst="roundRect">
            <a:avLst/>
          </a:prstGeom>
          <a:solidFill>
            <a:srgbClr val="F16649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>
              <a:solidFill>
                <a:srgbClr val="048DA4"/>
              </a:solidFill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618673" y="1186428"/>
            <a:ext cx="39703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bg1"/>
                </a:solidFill>
                <a:latin typeface="Myriad Pro" pitchFamily="34" charset="0"/>
              </a:rPr>
              <a:t>2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87067" y="207665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CONSOLIDATION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sp>
        <p:nvSpPr>
          <p:cNvPr id="2" name="TextBox 1"/>
          <p:cNvSpPr txBox="1"/>
          <p:nvPr/>
        </p:nvSpPr>
        <p:spPr>
          <a:xfrm>
            <a:off x="140676" y="1916993"/>
            <a:ext cx="11333285" cy="34163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lnSpc>
                <a:spcPct val="150000"/>
              </a:lnSpc>
            </a:pPr>
            <a:r>
              <a:rPr lang="en-US" sz="3600" smtClean="0"/>
              <a:t>- Write </a:t>
            </a:r>
            <a:r>
              <a:rPr lang="en-US" sz="3600" dirty="0"/>
              <a:t>some sentences to describe at least 3 </a:t>
            </a:r>
            <a:r>
              <a:rPr lang="en-US" sz="3600"/>
              <a:t>classmates</a:t>
            </a:r>
            <a:r>
              <a:rPr lang="en-US" sz="3600" smtClean="0"/>
              <a:t>.</a:t>
            </a:r>
          </a:p>
          <a:p>
            <a:pPr>
              <a:lnSpc>
                <a:spcPct val="150000"/>
              </a:lnSpc>
            </a:pPr>
            <a:r>
              <a:rPr lang="en-US" sz="3600"/>
              <a:t>- Do exercises in the workbook.</a:t>
            </a:r>
          </a:p>
          <a:p>
            <a:pPr>
              <a:lnSpc>
                <a:spcPct val="150000"/>
              </a:lnSpc>
            </a:pPr>
            <a:r>
              <a:rPr lang="en-US" sz="3600"/>
              <a:t>- Start preparing for the Project of the </a:t>
            </a:r>
            <a:r>
              <a:rPr lang="en-US" sz="3600" smtClean="0"/>
              <a:t>unit.</a:t>
            </a:r>
            <a:endParaRPr lang="en-US" sz="3600"/>
          </a:p>
          <a:p>
            <a:pPr>
              <a:lnSpc>
                <a:spcPct val="150000"/>
              </a:lnSpc>
            </a:pPr>
            <a:endParaRPr lang="en-US" sz="3600" dirty="0"/>
          </a:p>
        </p:txBody>
      </p:sp>
      <p:pic>
        <p:nvPicPr>
          <p:cNvPr id="3" name="Picture 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528918" y="3174022"/>
            <a:ext cx="3407676" cy="34076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8795796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Content Placeholder 10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11203" y="0"/>
            <a:ext cx="9095102" cy="6858000"/>
          </a:xfrm>
        </p:spPr>
      </p:pic>
      <p:grpSp>
        <p:nvGrpSpPr>
          <p:cNvPr id="16" name="Group 15"/>
          <p:cNvGrpSpPr/>
          <p:nvPr/>
        </p:nvGrpSpPr>
        <p:grpSpPr>
          <a:xfrm>
            <a:off x="2949901" y="3510328"/>
            <a:ext cx="6869145" cy="1877988"/>
            <a:chOff x="2949901" y="3510328"/>
            <a:chExt cx="6869145" cy="1877988"/>
          </a:xfrm>
        </p:grpSpPr>
        <p:pic>
          <p:nvPicPr>
            <p:cNvPr id="10" name="Picture 9">
              <a:extLst>
                <a:ext uri="{FF2B5EF4-FFF2-40B4-BE49-F238E27FC236}">
                  <a16:creationId xmlns:a16="http://schemas.microsoft.com/office/drawing/2014/main" id="{E879C85B-8CF1-467C-90E2-2EFA7DD634B7}"/>
                </a:ext>
              </a:extLst>
            </p:cNvPr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5706820" y="3510790"/>
              <a:ext cx="1327361" cy="1877072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1" name="Picture 10">
              <a:extLst>
                <a:ext uri="{FF2B5EF4-FFF2-40B4-BE49-F238E27FC236}">
                  <a16:creationId xmlns:a16="http://schemas.microsoft.com/office/drawing/2014/main" id="{CA8DCC60-7CC6-4BB5-93C9-B6ABD7122B41}"/>
                </a:ext>
              </a:extLst>
            </p:cNvPr>
            <p:cNvPicPr>
              <a:picLocks noChangeAspect="1"/>
            </p:cNvPicPr>
            <p:nvPr/>
          </p:nvPicPr>
          <p:blipFill>
            <a:blip r:embed="rId4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949901" y="3510330"/>
              <a:ext cx="1319185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2" name="Picture 11">
              <a:extLst>
                <a:ext uri="{FF2B5EF4-FFF2-40B4-BE49-F238E27FC236}">
                  <a16:creationId xmlns:a16="http://schemas.microsoft.com/office/drawing/2014/main" id="{2953C47D-F5F3-4C8B-95AB-CB1D25CCA431}"/>
                </a:ext>
              </a:extLst>
            </p:cNvPr>
            <p:cNvPicPr>
              <a:picLocks noChangeAspect="1"/>
            </p:cNvPicPr>
            <p:nvPr/>
          </p:nvPicPr>
          <p:blipFill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4327236" y="3514195"/>
              <a:ext cx="1323683" cy="1870317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3" name="Picture 12">
              <a:extLst>
                <a:ext uri="{FF2B5EF4-FFF2-40B4-BE49-F238E27FC236}">
                  <a16:creationId xmlns:a16="http://schemas.microsoft.com/office/drawing/2014/main" id="{F3DF6CF5-0997-49BE-A637-2641803BF9FA}"/>
                </a:ext>
              </a:extLst>
            </p:cNvPr>
            <p:cNvPicPr>
              <a:picLocks noChangeAspect="1"/>
            </p:cNvPicPr>
            <p:nvPr/>
          </p:nvPicPr>
          <p:blipFill>
            <a:blip r:embed="rId6" cstate="email">
              <a:extLst>
                <a:ext uri="{28A0092B-C50C-407E-A947-70E740481C1C}">
                  <a14:useLocalDpi xmlns:a14="http://schemas.microsoft.com/office/drawing/2010/main"/>
                </a:ext>
              </a:extLst>
            </a:blip>
            <a:stretch>
              <a:fillRect/>
            </a:stretch>
          </p:blipFill>
          <p:spPr>
            <a:xfrm>
              <a:off x="8489934" y="3510328"/>
              <a:ext cx="1329112" cy="1877988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  <p:pic>
          <p:nvPicPr>
            <p:cNvPr id="14" name="Picture 13">
              <a:extLst>
                <a:ext uri="{FF2B5EF4-FFF2-40B4-BE49-F238E27FC236}">
                  <a16:creationId xmlns:a16="http://schemas.microsoft.com/office/drawing/2014/main" id="{10B541C0-B76C-43AB-9EAF-B49801DFF855}"/>
                </a:ext>
              </a:extLst>
            </p:cNvPr>
            <p:cNvPicPr>
              <a:picLocks noChangeAspect="1"/>
            </p:cNvPicPr>
            <p:nvPr/>
          </p:nvPicPr>
          <p:blipFill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088654" y="3510329"/>
              <a:ext cx="1329112" cy="1877986"/>
            </a:xfrm>
            <a:prstGeom prst="rect">
              <a:avLst/>
            </a:prstGeom>
            <a:noFill/>
            <a:ln>
              <a:noFill/>
            </a:ln>
            <a:effectLst>
              <a:outerShdw blurRad="342900" dir="13500000" sy="23000" kx="1200000" algn="br" rotWithShape="0">
                <a:prstClr val="black">
                  <a:alpha val="15000"/>
                </a:prstClr>
              </a:outerShdw>
            </a:effectLst>
            <a:scene3d>
              <a:camera prst="perspectiveRight">
                <a:rot lat="0" lon="20099996" rev="0"/>
              </a:camera>
              <a:lightRig rig="threePt" dir="t"/>
            </a:scene3d>
            <a:sp3d extrusionH="254000"/>
          </p:spPr>
        </p:pic>
      </p:grpSp>
      <p:sp>
        <p:nvSpPr>
          <p:cNvPr id="15" name="Rectangle 14"/>
          <p:cNvSpPr/>
          <p:nvPr/>
        </p:nvSpPr>
        <p:spPr>
          <a:xfrm>
            <a:off x="2949901" y="5654655"/>
            <a:ext cx="6529711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en-GB" sz="2000" b="1" dirty="0">
                <a:latin typeface="Calibri" panose="020F0502020204030204" pitchFamily="34" charset="0"/>
              </a:rPr>
              <a:t>Website: </a:t>
            </a:r>
            <a:r>
              <a:rPr lang="en-GB" sz="2000" b="1" i="1" dirty="0" err="1">
                <a:latin typeface="Calibri" panose="020F0502020204030204" pitchFamily="34" charset="0"/>
              </a:rPr>
              <a:t>hoclieu.vn</a:t>
            </a:r>
            <a:endParaRPr lang="en-GB" sz="2000" dirty="0"/>
          </a:p>
          <a:p>
            <a:pPr algn="ctr"/>
            <a:r>
              <a:rPr lang="en-GB" sz="2000" b="1" dirty="0" err="1">
                <a:latin typeface="Calibri" panose="020F0502020204030204" pitchFamily="34" charset="0"/>
              </a:rPr>
              <a:t>Fanpage</a:t>
            </a:r>
            <a:r>
              <a:rPr lang="en-GB" sz="2000" b="1" dirty="0">
                <a:latin typeface="Calibri" panose="020F0502020204030204" pitchFamily="34" charset="0"/>
              </a:rPr>
              <a:t>: </a:t>
            </a:r>
            <a:r>
              <a:rPr lang="en-GB" sz="2000" b="1" i="1" dirty="0" err="1">
                <a:latin typeface="Calibri" panose="020F0502020204030204" pitchFamily="34" charset="0"/>
              </a:rPr>
              <a:t>facebook.com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r>
              <a:rPr lang="en-GB" sz="2000" b="1" i="1" dirty="0" err="1">
                <a:latin typeface="Calibri" panose="020F0502020204030204" pitchFamily="34" charset="0"/>
              </a:rPr>
              <a:t>www.tienganhglobalsuccess.vn</a:t>
            </a:r>
            <a:r>
              <a:rPr lang="en-GB" sz="2000" b="1" i="1" dirty="0">
                <a:latin typeface="Calibri" panose="020F0502020204030204" pitchFamily="34" charset="0"/>
              </a:rPr>
              <a:t>/</a:t>
            </a:r>
            <a:endParaRPr lang="en-GB" sz="2000" dirty="0"/>
          </a:p>
        </p:txBody>
      </p:sp>
    </p:spTree>
    <p:extLst>
      <p:ext uri="{BB962C8B-B14F-4D97-AF65-F5344CB8AC3E}">
        <p14:creationId xmlns:p14="http://schemas.microsoft.com/office/powerpoint/2010/main" val="42491686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 9"/>
          <p:cNvSpPr/>
          <p:nvPr/>
        </p:nvSpPr>
        <p:spPr>
          <a:xfrm>
            <a:off x="4567839" y="1755498"/>
            <a:ext cx="2162852" cy="845902"/>
          </a:xfrm>
          <a:custGeom>
            <a:avLst/>
            <a:gdLst>
              <a:gd name="connsiteX0" fmla="*/ 0 w 1728196"/>
              <a:gd name="connsiteY0" fmla="*/ 0 h 941884"/>
              <a:gd name="connsiteX1" fmla="*/ 1728196 w 1728196"/>
              <a:gd name="connsiteY1" fmla="*/ 0 h 941884"/>
              <a:gd name="connsiteX2" fmla="*/ 1728196 w 1728196"/>
              <a:gd name="connsiteY2" fmla="*/ 941884 h 941884"/>
              <a:gd name="connsiteX3" fmla="*/ 0 w 1728196"/>
              <a:gd name="connsiteY3" fmla="*/ 941884 h 941884"/>
              <a:gd name="connsiteX4" fmla="*/ 0 w 1728196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728196" h="941884">
                <a:moveTo>
                  <a:pt x="0" y="0"/>
                </a:moveTo>
                <a:lnTo>
                  <a:pt x="1728196" y="0"/>
                </a:lnTo>
                <a:lnTo>
                  <a:pt x="1728196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1" name="Freeform 10"/>
          <p:cNvSpPr/>
          <p:nvPr/>
        </p:nvSpPr>
        <p:spPr>
          <a:xfrm>
            <a:off x="3977081" y="5090340"/>
            <a:ext cx="1603229" cy="845902"/>
          </a:xfrm>
          <a:custGeom>
            <a:avLst/>
            <a:gdLst>
              <a:gd name="connsiteX0" fmla="*/ 0 w 1419439"/>
              <a:gd name="connsiteY0" fmla="*/ 0 h 941884"/>
              <a:gd name="connsiteX1" fmla="*/ 1419439 w 1419439"/>
              <a:gd name="connsiteY1" fmla="*/ 0 h 941884"/>
              <a:gd name="connsiteX2" fmla="*/ 1419439 w 1419439"/>
              <a:gd name="connsiteY2" fmla="*/ 941884 h 941884"/>
              <a:gd name="connsiteX3" fmla="*/ 0 w 1419439"/>
              <a:gd name="connsiteY3" fmla="*/ 941884 h 941884"/>
              <a:gd name="connsiteX4" fmla="*/ 0 w 1419439"/>
              <a:gd name="connsiteY4" fmla="*/ 0 h 94188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1419439" h="941884">
                <a:moveTo>
                  <a:pt x="0" y="0"/>
                </a:moveTo>
                <a:lnTo>
                  <a:pt x="1419439" y="0"/>
                </a:lnTo>
                <a:lnTo>
                  <a:pt x="1419439" y="941884"/>
                </a:lnTo>
                <a:lnTo>
                  <a:pt x="0" y="941884"/>
                </a:lnTo>
                <a:lnTo>
                  <a:pt x="0" y="0"/>
                </a:lnTo>
                <a:close/>
              </a:path>
            </a:pathLst>
          </a:custGeom>
        </p:spPr>
        <p:style>
          <a:lnRef idx="0">
            <a:schemeClr val="dk1">
              <a:alpha val="0"/>
              <a:hueOff val="0"/>
              <a:satOff val="0"/>
              <a:lumOff val="0"/>
              <a:alphaOff val="0"/>
            </a:schemeClr>
          </a:lnRef>
          <a:fillRef idx="0">
            <a:schemeClr val="lt1">
              <a:alpha val="0"/>
              <a:hueOff val="0"/>
              <a:satOff val="0"/>
              <a:lumOff val="0"/>
              <a:alphaOff val="0"/>
            </a:schemeClr>
          </a:fillRef>
          <a:effectRef idx="0">
            <a:schemeClr val="lt1">
              <a:alpha val="0"/>
              <a:hueOff val="0"/>
              <a:satOff val="0"/>
              <a:lumOff val="0"/>
              <a:alphaOff val="0"/>
            </a:schemeClr>
          </a:effectRef>
          <a:fontRef idx="minor">
            <a:schemeClr val="tx1">
              <a:hueOff val="0"/>
              <a:satOff val="0"/>
              <a:lumOff val="0"/>
              <a:alphaOff val="0"/>
            </a:schemeClr>
          </a:fontRef>
        </p:style>
        <p:txBody>
          <a:bodyPr spcFirstLastPara="0" vert="horz" wrap="square" lIns="11430" tIns="11430" rIns="11430" bIns="11430" numCol="1" spcCol="1270" anchor="ctr" anchorCtr="0">
            <a:noAutofit/>
          </a:bodyPr>
          <a:lstStyle/>
          <a:p>
            <a:pPr marL="0" lvl="1" defTabSz="800100">
              <a:lnSpc>
                <a:spcPct val="90000"/>
              </a:lnSpc>
              <a:spcBef>
                <a:spcPct val="0"/>
              </a:spcBef>
              <a:spcAft>
                <a:spcPct val="15000"/>
              </a:spcAft>
            </a:pPr>
            <a:endParaRPr lang="en-US" b="1" dirty="0"/>
          </a:p>
        </p:txBody>
      </p:sp>
      <p:sp>
        <p:nvSpPr>
          <p:cNvPr id="16" name="Rounded Rectangle 15"/>
          <p:cNvSpPr/>
          <p:nvPr/>
        </p:nvSpPr>
        <p:spPr>
          <a:xfrm>
            <a:off x="669161" y="1103050"/>
            <a:ext cx="1835914" cy="612205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  <a:ea typeface="Adobe Gothic Std B" panose="020B0800000000000000" pitchFamily="34" charset="-128"/>
              </a:rPr>
              <a:t>WARM-UP</a:t>
            </a:r>
            <a:endParaRPr lang="en-GB" b="1" dirty="0">
              <a:solidFill>
                <a:schemeClr val="bg1"/>
              </a:solidFill>
              <a:ea typeface="Adobe Gothic Std B" panose="020B0800000000000000" pitchFamily="34" charset="-128"/>
            </a:endParaRPr>
          </a:p>
        </p:txBody>
      </p:sp>
      <p:sp>
        <p:nvSpPr>
          <p:cNvPr id="17" name="Rounded Rectangle 16"/>
          <p:cNvSpPr/>
          <p:nvPr/>
        </p:nvSpPr>
        <p:spPr>
          <a:xfrm>
            <a:off x="2751569" y="2214811"/>
            <a:ext cx="1835914" cy="61760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 smtClean="0">
                <a:solidFill>
                  <a:schemeClr val="bg1"/>
                </a:solidFill>
              </a:rPr>
              <a:t>PRESENTATION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8" name="Rounded Rectangle 17"/>
          <p:cNvSpPr/>
          <p:nvPr/>
        </p:nvSpPr>
        <p:spPr>
          <a:xfrm>
            <a:off x="669160" y="3591701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PRACTICE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19" name="Rounded Rectangle 18"/>
          <p:cNvSpPr/>
          <p:nvPr/>
        </p:nvSpPr>
        <p:spPr>
          <a:xfrm>
            <a:off x="2830704" y="4859322"/>
            <a:ext cx="1835914" cy="601447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PRODUCTION</a:t>
            </a:r>
            <a:endParaRPr lang="en-GB" b="1" dirty="0">
              <a:solidFill>
                <a:schemeClr val="bg1"/>
              </a:solidFill>
            </a:endParaRPr>
          </a:p>
        </p:txBody>
      </p:sp>
      <p:sp>
        <p:nvSpPr>
          <p:cNvPr id="20" name="Rectangle 19"/>
          <p:cNvSpPr/>
          <p:nvPr/>
        </p:nvSpPr>
        <p:spPr>
          <a:xfrm>
            <a:off x="5588839" y="1234448"/>
            <a:ext cx="6060968" cy="618004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GB" dirty="0">
                <a:solidFill>
                  <a:schemeClr val="tx1"/>
                </a:solidFill>
              </a:rPr>
              <a:t>The body part song</a:t>
            </a:r>
          </a:p>
        </p:txBody>
      </p:sp>
      <p:sp>
        <p:nvSpPr>
          <p:cNvPr id="21" name="Rectangle 20"/>
          <p:cNvSpPr/>
          <p:nvPr/>
        </p:nvSpPr>
        <p:spPr>
          <a:xfrm>
            <a:off x="5587393" y="2217877"/>
            <a:ext cx="6078745" cy="63589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dirty="0">
                <a:solidFill>
                  <a:schemeClr val="tx1"/>
                </a:solidFill>
              </a:rPr>
              <a:t>Vocabulary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22" name="Rectangle 21"/>
          <p:cNvSpPr/>
          <p:nvPr/>
        </p:nvSpPr>
        <p:spPr>
          <a:xfrm>
            <a:off x="5590857" y="3206834"/>
            <a:ext cx="6075281" cy="137118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Task 1: </a:t>
            </a:r>
            <a:r>
              <a:rPr lang="en-US" sz="1800" dirty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Listen and </a:t>
            </a:r>
            <a:r>
              <a:rPr lang="en-US" sz="1800" dirty="0" smtClean="0">
                <a:solidFill>
                  <a:schemeClr val="tx1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Calibri" panose="020F0502020204030204" pitchFamily="34" charset="0"/>
              </a:rPr>
              <a:t>read.</a:t>
            </a:r>
            <a:endParaRPr lang="en-US" sz="1800" dirty="0">
              <a:solidFill>
                <a:schemeClr val="tx1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Calibri" panose="020F0502020204030204" pitchFamily="34" charset="0"/>
            </a:endParaRP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2: Fill the blanks with the words from the conversation.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3: Label the body parts with the words in the box.</a:t>
            </a:r>
          </a:p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4: Work in groups. Complete the word webs.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3" name="Rectangle 22"/>
          <p:cNvSpPr/>
          <p:nvPr/>
        </p:nvSpPr>
        <p:spPr>
          <a:xfrm>
            <a:off x="5569810" y="4912375"/>
            <a:ext cx="6063860" cy="647223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marR="0" indent="-285750">
              <a:spcBef>
                <a:spcPts val="0"/>
              </a:spcBef>
              <a:spcAft>
                <a:spcPts val="0"/>
              </a:spcAft>
              <a:buFont typeface="Arial" panose="020B0604020202020204" pitchFamily="34" charset="0"/>
              <a:buChar char="•"/>
            </a:pPr>
            <a:r>
              <a:rPr lang="vi-VN" dirty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Task 5</a:t>
            </a:r>
            <a:r>
              <a:rPr lang="vi-VN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:</a:t>
            </a:r>
            <a:r>
              <a:rPr lang="en-US" smtClean="0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 </a:t>
            </a:r>
            <a:r>
              <a:rPr lang="en-US">
                <a:solidFill>
                  <a:schemeClr val="tx1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Game: Guessing</a:t>
            </a:r>
            <a:endParaRPr lang="en-US" dirty="0">
              <a:solidFill>
                <a:schemeClr val="tx1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cxnSp>
        <p:nvCxnSpPr>
          <p:cNvPr id="24" name="Curved Connector 23"/>
          <p:cNvCxnSpPr>
            <a:stCxn id="16" idx="3"/>
            <a:endCxn id="17" idx="0"/>
          </p:cNvCxnSpPr>
          <p:nvPr/>
        </p:nvCxnSpPr>
        <p:spPr>
          <a:xfrm>
            <a:off x="2505075" y="1409153"/>
            <a:ext cx="1164451" cy="805658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5" name="Curved Connector 24"/>
          <p:cNvCxnSpPr>
            <a:stCxn id="17" idx="1"/>
            <a:endCxn id="18" idx="0"/>
          </p:cNvCxnSpPr>
          <p:nvPr/>
        </p:nvCxnSpPr>
        <p:spPr>
          <a:xfrm rot="10800000" flipV="1">
            <a:off x="1587117" y="2523615"/>
            <a:ext cx="1164452" cy="1068086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cxnSp>
        <p:nvCxnSpPr>
          <p:cNvPr id="26" name="Curved Connector 25"/>
          <p:cNvCxnSpPr>
            <a:stCxn id="18" idx="3"/>
            <a:endCxn id="19" idx="0"/>
          </p:cNvCxnSpPr>
          <p:nvPr/>
        </p:nvCxnSpPr>
        <p:spPr>
          <a:xfrm>
            <a:off x="2505074" y="3892425"/>
            <a:ext cx="1243587" cy="966897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46" name="TextBox 45"/>
          <p:cNvSpPr txBox="1"/>
          <p:nvPr/>
        </p:nvSpPr>
        <p:spPr>
          <a:xfrm>
            <a:off x="4787234" y="518493"/>
            <a:ext cx="3596799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b="1">
                <a:solidFill>
                  <a:schemeClr val="bg1"/>
                </a:solidFill>
              </a:rPr>
              <a:t>LESSON 1: GETTING STARTED</a:t>
            </a:r>
            <a:endParaRPr lang="en-US" sz="2000" b="1" dirty="0">
              <a:solidFill>
                <a:schemeClr val="bg1"/>
              </a:solidFill>
            </a:endParaRPr>
          </a:p>
        </p:txBody>
      </p:sp>
      <p:sp>
        <p:nvSpPr>
          <p:cNvPr id="27" name="Rounded Rectangle 26"/>
          <p:cNvSpPr/>
          <p:nvPr/>
        </p:nvSpPr>
        <p:spPr>
          <a:xfrm>
            <a:off x="669160" y="5845857"/>
            <a:ext cx="1835914" cy="604154"/>
          </a:xfrm>
          <a:prstGeom prst="roundRect">
            <a:avLst/>
          </a:prstGeom>
          <a:solidFill>
            <a:srgbClr val="05A0B8"/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b="1" dirty="0">
                <a:solidFill>
                  <a:schemeClr val="bg1"/>
                </a:solidFill>
              </a:rPr>
              <a:t>CONSOLIDATION</a:t>
            </a:r>
            <a:endParaRPr lang="en-GB" b="1" dirty="0">
              <a:solidFill>
                <a:schemeClr val="bg1"/>
              </a:solidFill>
            </a:endParaRPr>
          </a:p>
        </p:txBody>
      </p:sp>
      <p:cxnSp>
        <p:nvCxnSpPr>
          <p:cNvPr id="28" name="Curved Connector 27"/>
          <p:cNvCxnSpPr>
            <a:stCxn id="19" idx="1"/>
            <a:endCxn id="27" idx="0"/>
          </p:cNvCxnSpPr>
          <p:nvPr/>
        </p:nvCxnSpPr>
        <p:spPr>
          <a:xfrm rot="10800000" flipV="1">
            <a:off x="1587118" y="5160045"/>
            <a:ext cx="1243587" cy="685811"/>
          </a:xfrm>
          <a:prstGeom prst="curvedConnector2">
            <a:avLst/>
          </a:prstGeom>
          <a:ln w="57150">
            <a:solidFill>
              <a:srgbClr val="F16649"/>
            </a:solidFill>
            <a:tailEnd type="triangle"/>
          </a:ln>
        </p:spPr>
        <p:style>
          <a:lnRef idx="3">
            <a:schemeClr val="accent6"/>
          </a:lnRef>
          <a:fillRef idx="0">
            <a:schemeClr val="accent6"/>
          </a:fillRef>
          <a:effectRef idx="2">
            <a:schemeClr val="accent6"/>
          </a:effectRef>
          <a:fontRef idx="minor">
            <a:schemeClr val="tx1"/>
          </a:fontRef>
        </p:style>
      </p:cxnSp>
      <p:sp>
        <p:nvSpPr>
          <p:cNvPr id="29" name="Rectangle 28"/>
          <p:cNvSpPr/>
          <p:nvPr/>
        </p:nvSpPr>
        <p:spPr>
          <a:xfrm>
            <a:off x="5588839" y="5893956"/>
            <a:ext cx="6060968" cy="684962"/>
          </a:xfrm>
          <a:prstGeom prst="rect">
            <a:avLst/>
          </a:prstGeom>
          <a:solidFill>
            <a:srgbClr val="C0E6EA">
              <a:alpha val="50000"/>
            </a:srgbClr>
          </a:solidFill>
          <a:ln>
            <a:solidFill>
              <a:srgbClr val="7192A9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dirty="0">
                <a:solidFill>
                  <a:schemeClr val="tx1"/>
                </a:solidFill>
              </a:rPr>
              <a:t>Wrap-up</a:t>
            </a:r>
          </a:p>
          <a:p>
            <a:pPr marL="285750" indent="-285750">
              <a:buFont typeface="Arial" panose="020B0604020202020204" pitchFamily="34" charset="0"/>
              <a:buChar char="•"/>
            </a:pPr>
            <a:r>
              <a:rPr lang="en-US" smtClean="0">
                <a:solidFill>
                  <a:schemeClr val="tx1"/>
                </a:solidFill>
              </a:rPr>
              <a:t>Homework</a:t>
            </a:r>
            <a:endParaRPr lang="en-GB" dirty="0">
              <a:solidFill>
                <a:schemeClr val="tx1"/>
              </a:solidFill>
            </a:endParaRPr>
          </a:p>
        </p:txBody>
      </p:sp>
      <p:sp>
        <p:nvSpPr>
          <p:cNvPr id="32" name="Rounded Rectangle 31"/>
          <p:cNvSpPr/>
          <p:nvPr/>
        </p:nvSpPr>
        <p:spPr>
          <a:xfrm>
            <a:off x="3564976" y="251696"/>
            <a:ext cx="5893861" cy="625641"/>
          </a:xfrm>
          <a:prstGeom prst="roundRect">
            <a:avLst>
              <a:gd name="adj" fmla="val 42661"/>
            </a:avLst>
          </a:prstGeom>
          <a:solidFill>
            <a:srgbClr val="0FB7BD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3" name="TextBox 32"/>
          <p:cNvSpPr txBox="1"/>
          <p:nvPr/>
        </p:nvSpPr>
        <p:spPr>
          <a:xfrm>
            <a:off x="4151494" y="296030"/>
            <a:ext cx="539526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b="1">
                <a:solidFill>
                  <a:schemeClr val="bg1"/>
                </a:solidFill>
              </a:rPr>
              <a:t>LESSON 1: GETTING STARTED</a:t>
            </a:r>
            <a:endParaRPr lang="en-US" sz="2800" b="1" dirty="0">
              <a:solidFill>
                <a:schemeClr val="bg1"/>
              </a:solidFill>
            </a:endParaRPr>
          </a:p>
        </p:txBody>
      </p:sp>
      <p:grpSp>
        <p:nvGrpSpPr>
          <p:cNvPr id="34" name="Group 33"/>
          <p:cNvGrpSpPr/>
          <p:nvPr/>
        </p:nvGrpSpPr>
        <p:grpSpPr>
          <a:xfrm>
            <a:off x="2937828" y="97859"/>
            <a:ext cx="994505" cy="941618"/>
            <a:chOff x="2066408" y="3458139"/>
            <a:chExt cx="994505" cy="941618"/>
          </a:xfrm>
        </p:grpSpPr>
        <p:pic>
          <p:nvPicPr>
            <p:cNvPr id="35" name="Picture 34"/>
            <p:cNvPicPr>
              <a:picLocks noChangeAspect="1"/>
            </p:cNvPicPr>
            <p:nvPr/>
          </p:nvPicPr>
          <p:blipFill>
            <a:blip r:embed="rId2">
              <a:duotone>
                <a:schemeClr val="accent2">
                  <a:shade val="45000"/>
                  <a:satMod val="135000"/>
                </a:schemeClr>
                <a:prstClr val="white"/>
              </a:duotone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aturation sat="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70018" y="3458139"/>
              <a:ext cx="990895" cy="941618"/>
            </a:xfrm>
            <a:prstGeom prst="rect">
              <a:avLst/>
            </a:prstGeom>
          </p:spPr>
        </p:pic>
        <p:pic>
          <p:nvPicPr>
            <p:cNvPr id="36" name="Picture 35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6408" y="3554648"/>
              <a:ext cx="990895" cy="801149"/>
            </a:xfrm>
            <a:prstGeom prst="rect">
              <a:avLst/>
            </a:prstGeom>
          </p:spPr>
        </p:pic>
      </p:grpSp>
    </p:spTree>
    <p:extLst>
      <p:ext uri="{BB962C8B-B14F-4D97-AF65-F5344CB8AC3E}">
        <p14:creationId xmlns:p14="http://schemas.microsoft.com/office/powerpoint/2010/main" val="6582018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-1172" y="2492419"/>
            <a:ext cx="303408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000" b="1" dirty="0">
                <a:solidFill>
                  <a:schemeClr val="accent2"/>
                </a:solidFill>
              </a:rPr>
              <a:t>The </a:t>
            </a:r>
            <a:endParaRPr lang="en-US" sz="4000" b="1" dirty="0" smtClean="0">
              <a:solidFill>
                <a:schemeClr val="accent2"/>
              </a:solidFill>
            </a:endParaRPr>
          </a:p>
          <a:p>
            <a:pPr algn="ctr"/>
            <a:r>
              <a:rPr lang="en-US" sz="4000" b="1">
                <a:solidFill>
                  <a:schemeClr val="accent2"/>
                </a:solidFill>
              </a:rPr>
              <a:t>b</a:t>
            </a:r>
            <a:r>
              <a:rPr lang="en-US" sz="4000" b="1" smtClean="0">
                <a:solidFill>
                  <a:schemeClr val="accent2"/>
                </a:solidFill>
              </a:rPr>
              <a:t>ody part </a:t>
            </a:r>
            <a:endParaRPr lang="en-US" sz="4000" b="1" dirty="0" smtClean="0">
              <a:solidFill>
                <a:schemeClr val="accent2"/>
              </a:solidFill>
            </a:endParaRPr>
          </a:p>
          <a:p>
            <a:pPr algn="ctr"/>
            <a:r>
              <a:rPr lang="en-US" sz="4000" b="1" dirty="0" smtClean="0">
                <a:solidFill>
                  <a:schemeClr val="accent2"/>
                </a:solidFill>
              </a:rPr>
              <a:t>song</a:t>
            </a:r>
            <a:endParaRPr lang="en-US" sz="4000" b="1" dirty="0">
              <a:solidFill>
                <a:schemeClr val="accent2"/>
              </a:solidFill>
            </a:endParaRPr>
          </a:p>
        </p:txBody>
      </p:sp>
      <p:pic>
        <p:nvPicPr>
          <p:cNvPr id="2" name="Body Bop Bop Dance - Body Parts Song - Dance Along - Pinkfong Songs for Children">
            <a:hlinkClick r:id="" action="ppaction://media"/>
          </p:cNvPr>
          <p:cNvPicPr>
            <a:picLocks noChangeAspect="1"/>
          </p:cNvPicPr>
          <p:nvPr>
            <a:videoFile r:link="rId1"/>
            <p:extLst>
              <p:ext uri="{DAA4B4D4-6D71-4841-9C94-3DE7FCFB9230}">
                <p14:media xmlns:p14="http://schemas.microsoft.com/office/powerpoint/2010/main" r:embed="rId2">
                  <p14:trim st="13204" end="16515"/>
                </p14:media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2866767" y="1289999"/>
            <a:ext cx="8816684" cy="495938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98849621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2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"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2"/>
                </p:tgtEl>
              </p:cMediaNode>
            </p:vide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1" name="Picture 30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21913" y="490854"/>
            <a:ext cx="9144000" cy="6040631"/>
          </a:xfrm>
          <a:prstGeom prst="rect">
            <a:avLst/>
          </a:prstGeom>
        </p:spPr>
      </p:pic>
      <p:grpSp>
        <p:nvGrpSpPr>
          <p:cNvPr id="19" name="Group 18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8" name="Round Single Corner Rectangle 27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9" name="Round Single Corner Rectangle 28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30" name="Round Single Corner Rectangle 2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15" name="TextBox 14">
            <a:extLst>
              <a:ext uri="{FF2B5EF4-FFF2-40B4-BE49-F238E27FC236}">
                <a16:creationId xmlns:a16="http://schemas.microsoft.com/office/drawing/2014/main" id="{3620506D-D0FB-4364-9BF0-303257236434}"/>
              </a:ext>
            </a:extLst>
          </p:cNvPr>
          <p:cNvSpPr txBox="1"/>
          <p:nvPr/>
        </p:nvSpPr>
        <p:spPr>
          <a:xfrm>
            <a:off x="487067" y="208434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 dirty="0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WARM-UP</a:t>
            </a:r>
          </a:p>
        </p:txBody>
      </p:sp>
      <p:sp>
        <p:nvSpPr>
          <p:cNvPr id="21" name="TextBox 20">
            <a:extLst>
              <a:ext uri="{FF2B5EF4-FFF2-40B4-BE49-F238E27FC236}">
                <a16:creationId xmlns:a16="http://schemas.microsoft.com/office/drawing/2014/main" id="{A982B3A6-EACF-42EF-B0CF-D6FC910459A8}"/>
              </a:ext>
            </a:extLst>
          </p:cNvPr>
          <p:cNvSpPr txBox="1"/>
          <p:nvPr/>
        </p:nvSpPr>
        <p:spPr>
          <a:xfrm>
            <a:off x="313650" y="3991506"/>
            <a:ext cx="8000791" cy="230832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3600" smtClean="0"/>
              <a:t>1. What </a:t>
            </a:r>
            <a:r>
              <a:rPr lang="en-US" sz="3600" dirty="0"/>
              <a:t>are </a:t>
            </a:r>
            <a:r>
              <a:rPr lang="en-US" sz="3600" dirty="0" err="1"/>
              <a:t>Phong</a:t>
            </a:r>
            <a:r>
              <a:rPr lang="en-US" sz="3600" dirty="0"/>
              <a:t> and Nam doing?</a:t>
            </a:r>
          </a:p>
          <a:p>
            <a:r>
              <a:rPr lang="en-US" sz="3600" smtClean="0"/>
              <a:t>2. What </a:t>
            </a:r>
            <a:r>
              <a:rPr lang="en-US" sz="3600"/>
              <a:t>is </a:t>
            </a:r>
            <a:r>
              <a:rPr lang="en-US" sz="3600" smtClean="0"/>
              <a:t>Phong’s </a:t>
            </a:r>
            <a:r>
              <a:rPr lang="en-US" sz="3600" dirty="0" err="1"/>
              <a:t>favourite</a:t>
            </a:r>
            <a:r>
              <a:rPr lang="en-US" sz="3600" dirty="0"/>
              <a:t> magazine?</a:t>
            </a:r>
          </a:p>
          <a:p>
            <a:r>
              <a:rPr lang="en-US" sz="3600"/>
              <a:t>3</a:t>
            </a:r>
            <a:r>
              <a:rPr lang="en-US" sz="3600" smtClean="0"/>
              <a:t>. Who </a:t>
            </a:r>
            <a:r>
              <a:rPr lang="en-US" sz="3600" dirty="0"/>
              <a:t>do </a:t>
            </a:r>
            <a:r>
              <a:rPr lang="en-US" sz="3600" dirty="0" err="1"/>
              <a:t>Phong</a:t>
            </a:r>
            <a:r>
              <a:rPr lang="en-US" sz="3600" dirty="0"/>
              <a:t> and Nam see?</a:t>
            </a:r>
          </a:p>
          <a:p>
            <a:r>
              <a:rPr lang="en-US" sz="3600"/>
              <a:t>4</a:t>
            </a:r>
            <a:r>
              <a:rPr lang="en-US" sz="3600" smtClean="0"/>
              <a:t>. Where </a:t>
            </a:r>
            <a:r>
              <a:rPr lang="en-US" sz="3600" dirty="0"/>
              <a:t>are the two girls going?</a:t>
            </a:r>
          </a:p>
        </p:txBody>
      </p:sp>
      <p:sp>
        <p:nvSpPr>
          <p:cNvPr id="4" name="TextBox 3">
            <a:extLst>
              <a:ext uri="{FF2B5EF4-FFF2-40B4-BE49-F238E27FC236}">
                <a16:creationId xmlns:a16="http://schemas.microsoft.com/office/drawing/2014/main" id="{90A3E95A-3D5D-4E3E-A00D-CA3CAC576081}"/>
              </a:ext>
            </a:extLst>
          </p:cNvPr>
          <p:cNvSpPr txBox="1"/>
          <p:nvPr/>
        </p:nvSpPr>
        <p:spPr>
          <a:xfrm>
            <a:off x="690321" y="2346433"/>
            <a:ext cx="568243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4000" b="1" dirty="0" smtClean="0"/>
              <a:t>Answer the questions</a:t>
            </a:r>
            <a:endParaRPr lang="en-US" sz="4000" b="1" dirty="0"/>
          </a:p>
        </p:txBody>
      </p:sp>
      <p:sp>
        <p:nvSpPr>
          <p:cNvPr id="5" name="TextBox 4">
            <a:extLst>
              <a:ext uri="{FF2B5EF4-FFF2-40B4-BE49-F238E27FC236}">
                <a16:creationId xmlns:a16="http://schemas.microsoft.com/office/drawing/2014/main" id="{337A5E1E-3CA0-4464-8CDD-31E8FAFCE4DB}"/>
              </a:ext>
            </a:extLst>
          </p:cNvPr>
          <p:cNvSpPr txBox="1"/>
          <p:nvPr/>
        </p:nvSpPr>
        <p:spPr>
          <a:xfrm>
            <a:off x="0" y="1572419"/>
            <a:ext cx="6108462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5400" b="1" dirty="0">
                <a:solidFill>
                  <a:srgbClr val="0FB7BD"/>
                </a:solidFill>
              </a:rPr>
              <a:t>A surprise guest</a:t>
            </a:r>
          </a:p>
        </p:txBody>
      </p:sp>
    </p:spTree>
    <p:extLst>
      <p:ext uri="{BB962C8B-B14F-4D97-AF65-F5344CB8AC3E}">
        <p14:creationId xmlns:p14="http://schemas.microsoft.com/office/powerpoint/2010/main" val="340484529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1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1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1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8" name="Group 17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23" name="Round Single Corner Rectangle 2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4" name="Round Single Corner Rectangle 2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5" name="Round Single Corner Rectangle 24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12111" y="1528724"/>
            <a:ext cx="5231128" cy="138295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glasses</a:t>
            </a:r>
            <a:r>
              <a:rPr lang="en-US" sz="6000" b="1" dirty="0" smtClean="0">
                <a:solidFill>
                  <a:srgbClr val="AD4F0F"/>
                </a:solidFill>
              </a:rPr>
              <a:t> </a:t>
            </a:r>
            <a:r>
              <a:rPr lang="en-US" sz="6000" b="1" dirty="0" smtClean="0">
                <a:solidFill>
                  <a:srgbClr val="AD4F0F"/>
                </a:solidFill>
                <a:cs typeface="Calibri" panose="020F0502020204030204" pitchFamily="34" charset="0"/>
              </a:rPr>
              <a:t>(n)</a:t>
            </a:r>
            <a:endParaRPr lang="en-US" sz="6000" b="1" dirty="0">
              <a:solidFill>
                <a:srgbClr val="AD4F0F"/>
              </a:solidFill>
              <a:cs typeface="Calibri" panose="020F0502020204030204" pitchFamily="34" charset="0"/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967787" y="5165032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mắt</a:t>
            </a:r>
            <a:r>
              <a:rPr lang="en-US" sz="4800" dirty="0"/>
              <a:t> </a:t>
            </a:r>
            <a:r>
              <a:rPr lang="en-US" sz="4800" dirty="0" err="1"/>
              <a:t>kính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1852565" y="3761137"/>
            <a:ext cx="2566728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/ˈ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ɡlɑːsɪz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3593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1026" name="Picture 2" descr="Amazon.com: grinderPUNCH - Non-Prescription Round Circle Frame Clear Lens  Glasses Large Black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40587" y="2323070"/>
            <a:ext cx="5158340" cy="300602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glasses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772920" y="3871835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1797746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1248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174316" y="1312813"/>
            <a:ext cx="6459566" cy="65744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cheek</a:t>
            </a:r>
            <a:r>
              <a:rPr lang="en-US" sz="6600" b="1" dirty="0" smtClean="0"/>
              <a:t> </a:t>
            </a:r>
            <a:r>
              <a:rPr lang="en-US" sz="6000" b="1" dirty="0" smtClean="0">
                <a:solidFill>
                  <a:srgbClr val="AD4F0F"/>
                </a:solidFill>
              </a:rPr>
              <a:t>(n)</a:t>
            </a:r>
            <a:endParaRPr lang="en-US" sz="4800" b="1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20322" y="4417019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/>
              <a:t>má</a:t>
            </a:r>
            <a:r>
              <a:rPr lang="en-US" sz="4800" dirty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286289" y="3130480"/>
            <a:ext cx="1832553" cy="830997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 smtClean="0">
                <a:solidFill>
                  <a:schemeClr val="accent5">
                    <a:lumMod val="50000"/>
                  </a:schemeClr>
                </a:solidFill>
              </a:rPr>
              <a:t>tʃiːk</a:t>
            </a:r>
            <a:r>
              <a:rPr lang="en-US" sz="4800" b="1" dirty="0" smtClean="0">
                <a:solidFill>
                  <a:schemeClr val="accent5">
                    <a:lumMod val="50000"/>
                  </a:schemeClr>
                </a:solidFill>
              </a:rPr>
              <a:t>/ </a:t>
            </a:r>
            <a:endParaRPr lang="en-US" sz="4800" b="1" dirty="0">
              <a:solidFill>
                <a:schemeClr val="accent5">
                  <a:lumMod val="50000"/>
                </a:schemeClr>
              </a:solidFill>
            </a:endParaRP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" name="cheek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376534" y="3204542"/>
            <a:ext cx="635826" cy="635824"/>
          </a:xfrm>
          <a:prstGeom prst="rect">
            <a:avLst/>
          </a:prstGeom>
        </p:spPr>
      </p:pic>
      <p:pic>
        <p:nvPicPr>
          <p:cNvPr id="2056" name="Picture 8" descr="Portrait of little Asian kid girl keeping finger on cheek isolated on white  background. Photos | Adobe Stock"/>
          <p:cNvPicPr>
            <a:picLocks noChangeAspect="1" noChangeArrowheads="1"/>
          </p:cNvPicPr>
          <p:nvPr/>
        </p:nvPicPr>
        <p:blipFill>
          <a:blip r:embed="rId6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0" b="100000" l="0" r="100000">
                        <a14:foregroundMark x1="41293" y1="68056" x2="66427" y2="95278"/>
                        <a14:foregroundMark x1="65530" y1="75833" x2="36625" y2="86667"/>
                        <a14:foregroundMark x1="36625" y1="95278" x2="62298" y2="97500"/>
                        <a14:foregroundMark x1="66966" y1="79444" x2="71095" y2="78056"/>
                      </a14:backgroundRemoval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7762" y="1312813"/>
            <a:ext cx="6248776" cy="403870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014149149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13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4" fill="hold">
                      <p:stCondLst>
                        <p:cond delay="0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7" dur="757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audio>
              <p:cMediaNode vol="80000">
                <p:cTn id="1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3" name="Group 12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4" name="Round Single Corner Rectangle 13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6" name="Round Single Corner Rectangle 15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7" name="Round Single Corner Rectangle 16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sp>
        <p:nvSpPr>
          <p:cNvPr id="7" name="Google Shape;1881;p31"/>
          <p:cNvSpPr txBox="1">
            <a:spLocks/>
          </p:cNvSpPr>
          <p:nvPr/>
        </p:nvSpPr>
        <p:spPr>
          <a:xfrm>
            <a:off x="64379" y="1074804"/>
            <a:ext cx="6459566" cy="240153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228600" indent="-228600" algn="l" defTabSz="914400" rtl="0" eaLnBrk="1" latinLnBrk="0" hangingPunct="1">
              <a:lnSpc>
                <a:spcPct val="90000"/>
              </a:lnSpc>
              <a:spcBef>
                <a:spcPts val="1000"/>
              </a:spcBef>
              <a:buFont typeface="Arial" panose="020B0604020202020204" pitchFamily="34" charset="0"/>
              <a:buChar char="•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685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Char char="•"/>
              <a:defRPr sz="1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 algn="ctr"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foot</a:t>
            </a:r>
            <a:r>
              <a:rPr lang="en-US" sz="6600" b="1" dirty="0" smtClean="0"/>
              <a:t> </a:t>
            </a:r>
            <a:r>
              <a:rPr lang="en-US" sz="6000" b="1" dirty="0" smtClean="0">
                <a:solidFill>
                  <a:srgbClr val="AD4F0F"/>
                </a:solidFill>
              </a:rPr>
              <a:t>(n-s)</a:t>
            </a:r>
          </a:p>
          <a:p>
            <a:pPr marL="0" lvl="0" indent="0" algn="ctr">
              <a:lnSpc>
                <a:spcPct val="100000"/>
              </a:lnSpc>
              <a:spcBef>
                <a:spcPts val="0"/>
              </a:spcBef>
              <a:buNone/>
            </a:pPr>
            <a:r>
              <a:rPr lang="en-US" sz="8000" b="1" dirty="0" smtClean="0">
                <a:solidFill>
                  <a:srgbClr val="AD4F0F"/>
                </a:solidFill>
              </a:rPr>
              <a:t>feet</a:t>
            </a:r>
            <a:r>
              <a:rPr lang="en-US" sz="6600" b="1" dirty="0" smtClean="0">
                <a:solidFill>
                  <a:prstClr val="black"/>
                </a:solidFill>
              </a:rPr>
              <a:t> </a:t>
            </a:r>
            <a:r>
              <a:rPr lang="en-US" sz="6000" b="1" dirty="0">
                <a:solidFill>
                  <a:srgbClr val="AD4F0F"/>
                </a:solidFill>
              </a:rPr>
              <a:t>(</a:t>
            </a:r>
            <a:r>
              <a:rPr lang="en-US" sz="6000" b="1" dirty="0" smtClean="0">
                <a:solidFill>
                  <a:srgbClr val="AD4F0F"/>
                </a:solidFill>
              </a:rPr>
              <a:t>n-p)</a:t>
            </a:r>
            <a:endParaRPr lang="en-US" sz="4800" b="1" dirty="0">
              <a:solidFill>
                <a:srgbClr val="AD4F0F"/>
              </a:solidFill>
            </a:endParaRPr>
          </a:p>
          <a:p>
            <a:pPr marL="0" indent="0" algn="ctr">
              <a:buNone/>
            </a:pPr>
            <a:endParaRPr lang="en-US" sz="4800" dirty="0">
              <a:solidFill>
                <a:srgbClr val="AD4F0F"/>
              </a:solidFill>
            </a:endParaRPr>
          </a:p>
        </p:txBody>
      </p:sp>
      <p:sp>
        <p:nvSpPr>
          <p:cNvPr id="12" name="Rectangle 11"/>
          <p:cNvSpPr/>
          <p:nvPr/>
        </p:nvSpPr>
        <p:spPr>
          <a:xfrm>
            <a:off x="1102142" y="5423840"/>
            <a:ext cx="40508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/>
            <a:r>
              <a:rPr lang="en-US" sz="4800" dirty="0" err="1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bàn</a:t>
            </a:r>
            <a:r>
              <a:rPr lang="en-US" sz="4800" dirty="0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 </a:t>
            </a:r>
            <a:r>
              <a:rPr lang="en-US" sz="4800" dirty="0" err="1">
                <a:solidFill>
                  <a:srgbClr val="000000"/>
                </a:solidFill>
                <a:highlight>
                  <a:srgbClr val="FFFFFF"/>
                </a:highlight>
                <a:latin typeface="Calibri" panose="020F0502020204030204" pitchFamily="34" charset="0"/>
                <a:ea typeface="Calibri" panose="020F0502020204030204" pitchFamily="34" charset="0"/>
              </a:rPr>
              <a:t>chân</a:t>
            </a:r>
            <a:r>
              <a:rPr lang="en-US" sz="4800" dirty="0" smtClean="0"/>
              <a:t> </a:t>
            </a:r>
            <a:endParaRPr lang="en-US" sz="6600" dirty="0"/>
          </a:p>
        </p:txBody>
      </p:sp>
      <p:sp>
        <p:nvSpPr>
          <p:cNvPr id="2" name="Rectangle 1"/>
          <p:cNvSpPr/>
          <p:nvPr/>
        </p:nvSpPr>
        <p:spPr>
          <a:xfrm>
            <a:off x="2553415" y="3685662"/>
            <a:ext cx="1481495" cy="156966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err="1">
                <a:solidFill>
                  <a:schemeClr val="accent5">
                    <a:lumMod val="50000"/>
                  </a:schemeClr>
                </a:solidFill>
              </a:rPr>
              <a:t>fʊt</a:t>
            </a:r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  <a:p>
            <a:r>
              <a:rPr lang="en-US" sz="4800" b="1" smtClean="0">
                <a:solidFill>
                  <a:schemeClr val="accent5">
                    <a:lumMod val="50000"/>
                  </a:schemeClr>
                </a:solidFill>
              </a:rPr>
              <a:t>/</a:t>
            </a:r>
            <a:r>
              <a:rPr lang="en-US" sz="4800" b="1" dirty="0" err="1">
                <a:solidFill>
                  <a:schemeClr val="accent5">
                    <a:lumMod val="50000"/>
                  </a:schemeClr>
                </a:solidFill>
              </a:rPr>
              <a:t>fiːt</a:t>
            </a:r>
            <a:r>
              <a:rPr lang="en-US" sz="4800" b="1" dirty="0">
                <a:solidFill>
                  <a:schemeClr val="accent5">
                    <a:lumMod val="50000"/>
                  </a:schemeClr>
                </a:solidFill>
              </a:rPr>
              <a:t>/</a:t>
            </a:r>
          </a:p>
        </p:txBody>
      </p:sp>
      <p:sp>
        <p:nvSpPr>
          <p:cNvPr id="15" name="TextBox 14"/>
          <p:cNvSpPr txBox="1"/>
          <p:nvPr/>
        </p:nvSpPr>
        <p:spPr>
          <a:xfrm>
            <a:off x="487067" y="160809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3074" name="Picture 2" descr="Feet Stock Illustrations, Cliparts and Royalty Free Feet Vectors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22757" y="1657585"/>
            <a:ext cx="4286250" cy="428625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foot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9138" y="3878046"/>
            <a:ext cx="549479" cy="549478"/>
          </a:xfrm>
          <a:prstGeom prst="rect">
            <a:avLst/>
          </a:prstGeom>
        </p:spPr>
      </p:pic>
      <p:pic>
        <p:nvPicPr>
          <p:cNvPr id="18" name="feet__gb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899138" y="4650943"/>
            <a:ext cx="549477" cy="54947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7266586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12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966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1044" fill="hold"/>
                                        <p:tgtEl>
                                          <p:spTgt spid="1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  <p:audio>
              <p:cMediaNode vol="80000">
                <p:cTn id="22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8"/>
                </p:tgtEl>
              </p:cMediaNode>
            </p:audio>
          </p:childTnLst>
        </p:cTn>
      </p:par>
    </p:tnLst>
    <p:bldLst>
      <p:bldP spid="7" grpId="0"/>
      <p:bldP spid="12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12" name="Group 11"/>
          <p:cNvGrpSpPr/>
          <p:nvPr/>
        </p:nvGrpSpPr>
        <p:grpSpPr>
          <a:xfrm>
            <a:off x="-1172" y="-7620"/>
            <a:ext cx="12192000" cy="1083309"/>
            <a:chOff x="7620" y="-7620"/>
            <a:chExt cx="12192000" cy="1083309"/>
          </a:xfrm>
        </p:grpSpPr>
        <p:sp>
          <p:nvSpPr>
            <p:cNvPr id="13" name="Round Single Corner Rectangle 12"/>
            <p:cNvSpPr/>
            <p:nvPr/>
          </p:nvSpPr>
          <p:spPr>
            <a:xfrm flipV="1">
              <a:off x="7620" y="-5876"/>
              <a:ext cx="12192000" cy="1081565"/>
            </a:xfrm>
            <a:prstGeom prst="round1Rect">
              <a:avLst/>
            </a:prstGeom>
            <a:solidFill>
              <a:srgbClr val="C0E6EA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14" name="Round Single Corner Rectangle 13"/>
            <p:cNvSpPr/>
            <p:nvPr/>
          </p:nvSpPr>
          <p:spPr>
            <a:xfrm flipV="1">
              <a:off x="7620" y="-7620"/>
              <a:ext cx="12109450" cy="996951"/>
            </a:xfrm>
            <a:prstGeom prst="round1Rect">
              <a:avLst/>
            </a:prstGeom>
            <a:solidFill>
              <a:srgbClr val="62C8CE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  <p:sp>
          <p:nvSpPr>
            <p:cNvPr id="20" name="Round Single Corner Rectangle 19"/>
            <p:cNvSpPr/>
            <p:nvPr/>
          </p:nvSpPr>
          <p:spPr>
            <a:xfrm flipV="1">
              <a:off x="7620" y="-7620"/>
              <a:ext cx="12014200" cy="914401"/>
            </a:xfrm>
            <a:prstGeom prst="round1Rect">
              <a:avLst/>
            </a:prstGeom>
            <a:solidFill>
              <a:srgbClr val="05A0B8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GB"/>
            </a:p>
          </p:txBody>
        </p:sp>
      </p:grpSp>
      <p:graphicFrame>
        <p:nvGraphicFramePr>
          <p:cNvPr id="11" name="Table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9306493"/>
              </p:ext>
            </p:extLst>
          </p:nvPr>
        </p:nvGraphicFramePr>
        <p:xfrm>
          <a:off x="1333486" y="1988181"/>
          <a:ext cx="10031203" cy="3573792"/>
        </p:xfrm>
        <a:graphic>
          <a:graphicData uri="http://schemas.openxmlformats.org/drawingml/2006/table">
            <a:tbl>
              <a:tblPr firstRow="1" bandRow="1">
                <a:tableStyleId>{5DA37D80-6434-44D0-A028-1B22A696006F}</a:tableStyleId>
              </a:tblPr>
              <a:tblGrid>
                <a:gridCol w="3227432">
                  <a:extLst>
                    <a:ext uri="{9D8B030D-6E8A-4147-A177-3AD203B41FA5}">
                      <a16:colId xmlns:a16="http://schemas.microsoft.com/office/drawing/2014/main" val="20000"/>
                    </a:ext>
                  </a:extLst>
                </a:gridCol>
                <a:gridCol w="3715751">
                  <a:extLst>
                    <a:ext uri="{9D8B030D-6E8A-4147-A177-3AD203B41FA5}">
                      <a16:colId xmlns:a16="http://schemas.microsoft.com/office/drawing/2014/main" val="20001"/>
                    </a:ext>
                  </a:extLst>
                </a:gridCol>
                <a:gridCol w="3088020">
                  <a:extLst>
                    <a:ext uri="{9D8B030D-6E8A-4147-A177-3AD203B41FA5}">
                      <a16:colId xmlns:a16="http://schemas.microsoft.com/office/drawing/2014/main" val="20002"/>
                    </a:ext>
                  </a:extLst>
                </a:gridCol>
              </a:tblGrid>
              <a:tr h="815406"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New words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Pronunciation</a:t>
                      </a:r>
                    </a:p>
                  </a:txBody>
                  <a:tcPr anchor="ctr"/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800" b="1" dirty="0">
                          <a:solidFill>
                            <a:srgbClr val="05A0B8"/>
                          </a:solidFill>
                        </a:rPr>
                        <a:t>Meaning</a:t>
                      </a:r>
                    </a:p>
                  </a:txBody>
                  <a:tcPr anchor="ctr"/>
                </a:tc>
                <a:extLst>
                  <a:ext uri="{0D108BD9-81ED-4DB2-BD59-A6C34878D82A}">
                    <a16:rowId xmlns:a16="http://schemas.microsoft.com/office/drawing/2014/main" val="10000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1. glasses (n)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r>
                        <a:rPr lang="en-US" sz="3200" b="0" dirty="0" err="1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ʌnˈjuːʒuəl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kính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10001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2. cheek (n</a:t>
                      </a:r>
                      <a:r>
                        <a:rPr lang="en-US" sz="3200" b="0" dirty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)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/tʃiːk/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err="1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má</a:t>
                      </a:r>
                      <a:r>
                        <a:rPr lang="en-US" sz="3200" b="0" dirty="0" smtClean="0">
                          <a:solidFill>
                            <a:srgbClr val="000000"/>
                          </a:solidFill>
                          <a:effectLst/>
                          <a:latin typeface="Calibri" panose="020F0502020204030204" pitchFamily="34" charset="0"/>
                          <a:ea typeface="Calibri" panose="020F0502020204030204" pitchFamily="34" charset="0"/>
                          <a:cs typeface="Calibri" panose="020F0502020204030204" pitchFamily="34" charset="0"/>
                        </a:rPr>
                        <a:t> 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2917693607"/>
                  </a:ext>
                </a:extLst>
              </a:tr>
              <a:tr h="785595">
                <a:tc>
                  <a:txBody>
                    <a:bodyPr/>
                    <a:lstStyle/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3. foot (n-s) </a:t>
                      </a: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/ </a:t>
                      </a:r>
                    </a:p>
                    <a:p>
                      <a:pPr marL="144145" marR="0" indent="-144145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    feet </a:t>
                      </a:r>
                      <a:r>
                        <a:rPr lang="en-US" sz="3200" b="0" dirty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(n-p)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1755" marR="7175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/fʊt/ </a:t>
                      </a:r>
                      <a:endParaRPr lang="en-US" sz="3200" kern="1200" smtClean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/</a:t>
                      </a:r>
                      <a:r>
                        <a:rPr lang="en-US" sz="3200" kern="120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fiːt/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tc>
                  <a:txBody>
                    <a:bodyPr/>
                    <a:lstStyle/>
                    <a:p>
                      <a:pPr marL="0" marR="0" algn="ctr">
                        <a:lnSpc>
                          <a:spcPct val="107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lang="en-US" sz="3200" b="0" smtClean="0">
                          <a:effectLst/>
                          <a:latin typeface="Calibri" panose="020F0502020204030204" pitchFamily="34" charset="0"/>
                          <a:ea typeface="Times New Roman" panose="02020603050405020304" pitchFamily="18" charset="0"/>
                          <a:cs typeface="Times New Roman" panose="02020603050405020304" pitchFamily="18" charset="0"/>
                        </a:rPr>
                        <a:t>bàn chân</a:t>
                      </a:r>
                      <a:endParaRPr lang="en-US" sz="3200" b="0" dirty="0">
                        <a:effectLst/>
                        <a:latin typeface="Calibri" panose="020F0502020204030204" pitchFamily="34" charset="0"/>
                        <a:ea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36195" marR="36195" marT="71755" marB="71755" anchor="ctr"/>
                </a:tc>
                <a:extLst>
                  <a:ext uri="{0D108BD9-81ED-4DB2-BD59-A6C34878D82A}">
                    <a16:rowId xmlns:a16="http://schemas.microsoft.com/office/drawing/2014/main" val="62664977"/>
                  </a:ext>
                </a:extLst>
              </a:tr>
            </a:tbl>
          </a:graphicData>
        </a:graphic>
      </p:graphicFrame>
      <p:sp>
        <p:nvSpPr>
          <p:cNvPr id="6" name="TextBox 5"/>
          <p:cNvSpPr txBox="1"/>
          <p:nvPr/>
        </p:nvSpPr>
        <p:spPr>
          <a:xfrm>
            <a:off x="499767" y="193087"/>
            <a:ext cx="4132696" cy="646331"/>
          </a:xfrm>
          <a:prstGeom prst="rect">
            <a:avLst/>
          </a:prstGeom>
          <a:noFill/>
          <a:effectLst/>
        </p:spPr>
        <p:txBody>
          <a:bodyPr wrap="square" rtlCol="0">
            <a:spAutoFit/>
          </a:bodyPr>
          <a:lstStyle/>
          <a:p>
            <a:r>
              <a:rPr lang="en-US" sz="3600" b="1">
                <a:effectLst>
                  <a:glow rad="88900">
                    <a:schemeClr val="bg1"/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PRESENTATION</a:t>
            </a:r>
            <a:endParaRPr lang="en-US" sz="3600" b="1" dirty="0">
              <a:effectLst>
                <a:glow rad="88900">
                  <a:schemeClr val="bg1"/>
                </a:glow>
              </a:effectLst>
              <a:latin typeface="Arial" panose="020B0604020202020204" pitchFamily="34" charset="0"/>
              <a:cs typeface="Arial" panose="020B0604020202020204" pitchFamily="34" charset="0"/>
            </a:endParaRPr>
          </a:p>
        </p:txBody>
      </p:sp>
      <p:pic>
        <p:nvPicPr>
          <p:cNvPr id="2" name="foot__gb_2">
            <a:hlinkClick r:id="" action="ppaction://media"/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90575" y="4462463"/>
            <a:ext cx="457201" cy="457200"/>
          </a:xfrm>
          <a:prstGeom prst="rect">
            <a:avLst/>
          </a:prstGeom>
        </p:spPr>
      </p:pic>
      <p:pic>
        <p:nvPicPr>
          <p:cNvPr id="3" name="feet__gb_2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86604" y="5051496"/>
            <a:ext cx="457199" cy="457200"/>
          </a:xfrm>
          <a:prstGeom prst="rect">
            <a:avLst/>
          </a:prstGeom>
        </p:spPr>
      </p:pic>
      <p:pic>
        <p:nvPicPr>
          <p:cNvPr id="5" name="cheek__gb_2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756440" y="3699461"/>
            <a:ext cx="487362" cy="487363"/>
          </a:xfrm>
          <a:prstGeom prst="rect">
            <a:avLst/>
          </a:prstGeom>
        </p:spPr>
      </p:pic>
      <p:pic>
        <p:nvPicPr>
          <p:cNvPr id="15" name="glass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695321" y="292095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6998610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757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0" dur="966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1044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1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1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1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  <p:seq concurrent="1" nextAc="seek">
              <p:cTn id="18" restart="whenNotActive" fill="hold" evtFilter="cancelBubble" nodeType="interactiveSeq">
                <p:stCondLst>
                  <p:cond evt="onClick" delay="0">
                    <p:tgtEl>
                      <p:spTgt spid="1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19" fill="hold">
                      <p:stCondLst>
                        <p:cond delay="0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2" dur="1248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5"/>
                  </p:tgtEl>
                </p:cond>
              </p:nextCondLst>
            </p:seq>
            <p:audio>
              <p:cMediaNode vol="80000">
                <p:cTn id="2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</p:timing>
</p:sld>
</file>

<file path=ppt/theme/theme1.xml><?xml version="1.0" encoding="utf-8"?>
<a:theme xmlns:a="http://schemas.openxmlformats.org/drawingml/2006/main" name="Office Theme">
  <a:themeElements>
    <a:clrScheme name="Office Them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 Them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 Them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4511</TotalTime>
  <Words>890</Words>
  <Application>Microsoft Office PowerPoint</Application>
  <PresentationFormat>Widescreen</PresentationFormat>
  <Paragraphs>252</Paragraphs>
  <Slides>21</Slides>
  <Notes>18</Notes>
  <HiddenSlides>0</HiddenSlides>
  <MMClips>10</MMClips>
  <ScaleCrop>false</ScaleCrop>
  <HeadingPairs>
    <vt:vector size="6" baseType="variant">
      <vt:variant>
        <vt:lpstr>Fonts Used</vt:lpstr>
      </vt:variant>
      <vt:variant>
        <vt:i4>7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21</vt:i4>
      </vt:variant>
    </vt:vector>
  </HeadingPairs>
  <TitlesOfParts>
    <vt:vector size="29" baseType="lpstr">
      <vt:lpstr>Adobe Gothic Std B</vt:lpstr>
      <vt:lpstr>Arial</vt:lpstr>
      <vt:lpstr>Calibri</vt:lpstr>
      <vt:lpstr>Calibri Light</vt:lpstr>
      <vt:lpstr>Myriad Pro</vt:lpstr>
      <vt:lpstr>Times New Roman</vt:lpstr>
      <vt:lpstr>Wingdings</vt:lpstr>
      <vt:lpstr>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TrangDTT</dc:creator>
  <cp:lastModifiedBy>Giang Do</cp:lastModifiedBy>
  <cp:revision>236</cp:revision>
  <dcterms:created xsi:type="dcterms:W3CDTF">2020-12-09T02:04:09Z</dcterms:created>
  <dcterms:modified xsi:type="dcterms:W3CDTF">2023-11-07T04:15:04Z</dcterms:modified>
</cp:coreProperties>
</file>