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9"/>
  </p:notesMasterIdLst>
  <p:sldIdLst>
    <p:sldId id="278" r:id="rId5"/>
    <p:sldId id="259" r:id="rId6"/>
    <p:sldId id="282" r:id="rId7"/>
    <p:sldId id="283" r:id="rId8"/>
    <p:sldId id="279" r:id="rId9"/>
    <p:sldId id="284" r:id="rId10"/>
    <p:sldId id="263" r:id="rId11"/>
    <p:sldId id="276" r:id="rId12"/>
    <p:sldId id="285" r:id="rId13"/>
    <p:sldId id="286" r:id="rId14"/>
    <p:sldId id="291" r:id="rId15"/>
    <p:sldId id="287" r:id="rId16"/>
    <p:sldId id="288" r:id="rId17"/>
    <p:sldId id="289" r:id="rId18"/>
    <p:sldId id="295" r:id="rId19"/>
    <p:sldId id="290" r:id="rId20"/>
    <p:sldId id="292" r:id="rId21"/>
    <p:sldId id="256" r:id="rId22"/>
    <p:sldId id="293" r:id="rId23"/>
    <p:sldId id="294" r:id="rId24"/>
    <p:sldId id="298" r:id="rId25"/>
    <p:sldId id="299" r:id="rId26"/>
    <p:sldId id="303" r:id="rId27"/>
    <p:sldId id="257" r:id="rId28"/>
    <p:sldId id="258" r:id="rId29"/>
    <p:sldId id="300" r:id="rId30"/>
    <p:sldId id="301" r:id="rId31"/>
    <p:sldId id="302" r:id="rId32"/>
    <p:sldId id="267" r:id="rId33"/>
    <p:sldId id="296" r:id="rId34"/>
    <p:sldId id="297" r:id="rId35"/>
    <p:sldId id="309" r:id="rId36"/>
    <p:sldId id="305" r:id="rId37"/>
    <p:sldId id="306" r:id="rId38"/>
    <p:sldId id="307" r:id="rId39"/>
    <p:sldId id="310" r:id="rId40"/>
    <p:sldId id="313" r:id="rId41"/>
    <p:sldId id="314" r:id="rId42"/>
    <p:sldId id="315" r:id="rId43"/>
    <p:sldId id="316" r:id="rId44"/>
    <p:sldId id="317" r:id="rId45"/>
    <p:sldId id="318" r:id="rId46"/>
    <p:sldId id="319" r:id="rId47"/>
    <p:sldId id="320" r:id="rId48"/>
    <p:sldId id="308" r:id="rId49"/>
    <p:sldId id="322" r:id="rId50"/>
    <p:sldId id="311" r:id="rId51"/>
    <p:sldId id="321" r:id="rId52"/>
    <p:sldId id="312" r:id="rId53"/>
    <p:sldId id="273" r:id="rId54"/>
    <p:sldId id="323" r:id="rId55"/>
    <p:sldId id="270" r:id="rId56"/>
    <p:sldId id="280" r:id="rId57"/>
    <p:sldId id="326" r:id="rId58"/>
  </p:sldIdLst>
  <p:sldSz cx="18288000" cy="10287000"/>
  <p:notesSz cx="6858000" cy="9144000"/>
  <p:embeddedFontLst>
    <p:embeddedFont>
      <p:font typeface="等线 Light" panose="02010600030101010101" pitchFamily="2" charset="-122"/>
      <p:regular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485B"/>
    <a:srgbClr val="EDB777"/>
    <a:srgbClr val="498394"/>
    <a:srgbClr val="E38F29"/>
    <a:srgbClr val="81B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30F1D-6669-4C4E-AC68-0B136F13745F}"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97F75-6215-4D09-A7A0-46FA00A53C78}" type="slidenum">
              <a:rPr lang="en-US" smtClean="0"/>
              <a:t>‹#›</a:t>
            </a:fld>
            <a:endParaRPr lang="en-US"/>
          </a:p>
        </p:txBody>
      </p:sp>
    </p:spTree>
    <p:extLst>
      <p:ext uri="{BB962C8B-B14F-4D97-AF65-F5344CB8AC3E}">
        <p14:creationId xmlns:p14="http://schemas.microsoft.com/office/powerpoint/2010/main" val="241906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C97F75-6215-4D09-A7A0-46FA00A53C78}" type="slidenum">
              <a:rPr lang="en-US" smtClean="0"/>
              <a:t>17</a:t>
            </a:fld>
            <a:endParaRPr lang="en-US"/>
          </a:p>
        </p:txBody>
      </p:sp>
    </p:spTree>
    <p:extLst>
      <p:ext uri="{BB962C8B-B14F-4D97-AF65-F5344CB8AC3E}">
        <p14:creationId xmlns:p14="http://schemas.microsoft.com/office/powerpoint/2010/main" val="160192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84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38</a:t>
            </a:fld>
            <a:endParaRPr lang="en-US" sz="1400" kern="0">
              <a:solidFill>
                <a:prstClr val="black"/>
              </a:solidFill>
              <a:cs typeface="Arial"/>
              <a:sym typeface="Arial"/>
            </a:endParaRPr>
          </a:p>
        </p:txBody>
      </p:sp>
    </p:spTree>
    <p:extLst>
      <p:ext uri="{BB962C8B-B14F-4D97-AF65-F5344CB8AC3E}">
        <p14:creationId xmlns:p14="http://schemas.microsoft.com/office/powerpoint/2010/main" val="45522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39</a:t>
            </a:fld>
            <a:endParaRPr lang="en-US" sz="1400" kern="0">
              <a:solidFill>
                <a:prstClr val="black"/>
              </a:solidFill>
              <a:cs typeface="Arial"/>
              <a:sym typeface="Arial"/>
            </a:endParaRPr>
          </a:p>
        </p:txBody>
      </p:sp>
    </p:spTree>
    <p:extLst>
      <p:ext uri="{BB962C8B-B14F-4D97-AF65-F5344CB8AC3E}">
        <p14:creationId xmlns:p14="http://schemas.microsoft.com/office/powerpoint/2010/main" val="399725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40</a:t>
            </a:fld>
            <a:endParaRPr lang="en-US" sz="1400" kern="0">
              <a:solidFill>
                <a:prstClr val="black"/>
              </a:solidFill>
              <a:cs typeface="Arial"/>
              <a:sym typeface="Arial"/>
            </a:endParaRPr>
          </a:p>
        </p:txBody>
      </p:sp>
    </p:spTree>
    <p:extLst>
      <p:ext uri="{BB962C8B-B14F-4D97-AF65-F5344CB8AC3E}">
        <p14:creationId xmlns:p14="http://schemas.microsoft.com/office/powerpoint/2010/main" val="366966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41</a:t>
            </a:fld>
            <a:endParaRPr lang="en-US" sz="1400" kern="0">
              <a:solidFill>
                <a:prstClr val="black"/>
              </a:solidFill>
              <a:cs typeface="Arial"/>
              <a:sym typeface="Arial"/>
            </a:endParaRPr>
          </a:p>
        </p:txBody>
      </p:sp>
    </p:spTree>
    <p:extLst>
      <p:ext uri="{BB962C8B-B14F-4D97-AF65-F5344CB8AC3E}">
        <p14:creationId xmlns:p14="http://schemas.microsoft.com/office/powerpoint/2010/main" val="31448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42</a:t>
            </a:fld>
            <a:endParaRPr lang="en-US" sz="1400" kern="0">
              <a:solidFill>
                <a:prstClr val="black"/>
              </a:solidFill>
              <a:cs typeface="Arial"/>
              <a:sym typeface="Arial"/>
            </a:endParaRPr>
          </a:p>
        </p:txBody>
      </p:sp>
    </p:spTree>
    <p:extLst>
      <p:ext uri="{BB962C8B-B14F-4D97-AF65-F5344CB8AC3E}">
        <p14:creationId xmlns:p14="http://schemas.microsoft.com/office/powerpoint/2010/main" val="30129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43</a:t>
            </a:fld>
            <a:endParaRPr lang="en-US" sz="1400" kern="0">
              <a:solidFill>
                <a:prstClr val="black"/>
              </a:solidFill>
              <a:cs typeface="Arial"/>
              <a:sym typeface="Arial"/>
            </a:endParaRPr>
          </a:p>
        </p:txBody>
      </p:sp>
    </p:spTree>
    <p:extLst>
      <p:ext uri="{BB962C8B-B14F-4D97-AF65-F5344CB8AC3E}">
        <p14:creationId xmlns:p14="http://schemas.microsoft.com/office/powerpoint/2010/main" val="295078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44</a:t>
            </a:fld>
            <a:endParaRPr lang="en-US" sz="1400" kern="0">
              <a:solidFill>
                <a:prstClr val="black"/>
              </a:solidFill>
              <a:cs typeface="Arial"/>
              <a:sym typeface="Arial"/>
            </a:endParaRPr>
          </a:p>
        </p:txBody>
      </p:sp>
    </p:spTree>
    <p:extLst>
      <p:ext uri="{BB962C8B-B14F-4D97-AF65-F5344CB8AC3E}">
        <p14:creationId xmlns:p14="http://schemas.microsoft.com/office/powerpoint/2010/main" val="186334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807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324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4941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3055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594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682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1475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240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2733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0021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0218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5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408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329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673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8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0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5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23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64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7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982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9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468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23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194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91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4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003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82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61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7/23/2024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3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2024/7/23</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19930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7/23/2024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8889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7/23/2024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71141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3.jpg"/><Relationship Id="rId4"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sv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88.svg"/><Relationship Id="rId21" Type="http://schemas.openxmlformats.org/officeDocument/2006/relationships/image" Target="../media/image106.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09600" y="495300"/>
            <a:ext cx="16808129" cy="17240982"/>
          </a:xfrm>
          <a:prstGeom prst="rect">
            <a:avLst/>
          </a:prstGeom>
        </p:spPr>
      </p:pic>
      <p:sp>
        <p:nvSpPr>
          <p:cNvPr id="16" name="TextBox 15"/>
          <p:cNvSpPr txBox="1"/>
          <p:nvPr/>
        </p:nvSpPr>
        <p:spPr>
          <a:xfrm>
            <a:off x="4191000" y="2019300"/>
            <a:ext cx="10224284"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a:solidFill>
                  <a:schemeClr val="accent2">
                    <a:lumMod val="75000"/>
                  </a:schemeClr>
                </a:solidFill>
                <a:latin typeface="Arial" panose="020B0604020202020204" pitchFamily="34" charset="0"/>
                <a:cs typeface="Arial" panose="020B0604020202020204" pitchFamily="34" charset="0"/>
                <a:sym typeface="Arial"/>
              </a:rPr>
              <a:t>CHÀO MỪNG </a:t>
            </a:r>
          </a:p>
          <a:p>
            <a:pPr algn="ctr">
              <a:lnSpc>
                <a:spcPct val="150000"/>
              </a:lnSpc>
              <a:buClr>
                <a:srgbClr val="000000"/>
              </a:buClr>
              <a:buFont typeface="Arial"/>
              <a:buNone/>
            </a:pPr>
            <a:r>
              <a:rPr lang="vi-VN" sz="7500" b="1" kern="0">
                <a:solidFill>
                  <a:schemeClr val="accent2">
                    <a:lumMod val="75000"/>
                  </a:schemeClr>
                </a:solidFill>
                <a:latin typeface="Arial" panose="020B0604020202020204" pitchFamily="34" charset="0"/>
                <a:cs typeface="Arial" panose="020B0604020202020204" pitchFamily="34" charset="0"/>
                <a:sym typeface="Arial"/>
              </a:rPr>
              <a:t>CẢ LỚP ĐẾN VỚI TIẾT HỌC HÔM NAY!</a:t>
            </a:r>
            <a:endParaRPr lang="en-US" sz="7500" b="1" kern="0">
              <a:solidFill>
                <a:schemeClr val="accent2">
                  <a:lumMod val="75000"/>
                </a:scheme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39739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1 (SGK - tr.10)</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2590800" y="2171700"/>
            <a:ext cx="13106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Lấy ví dụ một số hoạt động em đã thực hiện công cơ học trong cuộc sống hằng ngày và giải thích. </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219200" y="3771900"/>
            <a:ext cx="2438400" cy="1485421"/>
            <a:chOff x="1371600" y="4014403"/>
            <a:chExt cx="2438400" cy="148542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014403"/>
              <a:ext cx="2438400" cy="1485421"/>
            </a:xfrm>
            <a:prstGeom prst="rect">
              <a:avLst/>
            </a:prstGeom>
          </p:spPr>
        </p:pic>
        <p:sp>
          <p:nvSpPr>
            <p:cNvPr id="6" name="TextBox 5"/>
            <p:cNvSpPr txBox="1"/>
            <p:nvPr/>
          </p:nvSpPr>
          <p:spPr>
            <a:xfrm>
              <a:off x="1371600" y="4272293"/>
              <a:ext cx="2438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15392400" y="1208481"/>
            <a:ext cx="1188823" cy="1164437"/>
          </a:xfrm>
          <a:prstGeom prst="rect">
            <a:avLst/>
          </a:prstGeom>
        </p:spPr>
      </p:pic>
      <p:grpSp>
        <p:nvGrpSpPr>
          <p:cNvPr id="14" name="Group 13"/>
          <p:cNvGrpSpPr/>
          <p:nvPr/>
        </p:nvGrpSpPr>
        <p:grpSpPr>
          <a:xfrm>
            <a:off x="11429998" y="4689019"/>
            <a:ext cx="5638801" cy="4864847"/>
            <a:chOff x="11429998" y="4689019"/>
            <a:chExt cx="5638801" cy="4864847"/>
          </a:xfrm>
        </p:grpSpPr>
        <p:pic>
          <p:nvPicPr>
            <p:cNvPr id="4" name="Picture 3"/>
            <p:cNvPicPr>
              <a:picLocks noChangeAspect="1"/>
            </p:cNvPicPr>
            <p:nvPr/>
          </p:nvPicPr>
          <p:blipFill>
            <a:blip r:embed="rId5"/>
            <a:stretch>
              <a:fillRect/>
            </a:stretch>
          </p:blipFill>
          <p:spPr>
            <a:xfrm flipH="1">
              <a:off x="11429998" y="4689019"/>
              <a:ext cx="5638801" cy="4864847"/>
            </a:xfrm>
            <a:prstGeom prst="rect">
              <a:avLst/>
            </a:prstGeom>
          </p:spPr>
        </p:pic>
        <p:cxnSp>
          <p:nvCxnSpPr>
            <p:cNvPr id="10" name="Straight Arrow Connector 9"/>
            <p:cNvCxnSpPr/>
            <p:nvPr/>
          </p:nvCxnSpPr>
          <p:spPr>
            <a:xfrm flipH="1">
              <a:off x="12496800" y="6743700"/>
              <a:ext cx="1447800"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13288" y="5997714"/>
              <a:ext cx="466794" cy="646331"/>
            </a:xfrm>
            <a:prstGeom prst="rect">
              <a:avLst/>
            </a:prstGeom>
            <a:noFill/>
          </p:spPr>
          <p:txBody>
            <a:bodyPr wrap="none" rtlCol="0">
              <a:spAutoFit/>
            </a:bodyPr>
            <a:lstStyle/>
            <a:p>
              <a:r>
                <a:rPr lang="vi-VN" sz="3600" b="1">
                  <a:latin typeface="Arial" panose="020B0604020202020204" pitchFamily="34" charset="0"/>
                  <a:cs typeface="Arial" panose="020B0604020202020204" pitchFamily="34" charset="0"/>
                </a:rPr>
                <a:t>F</a:t>
              </a:r>
              <a:endParaRPr lang="en-US" sz="3600" b="1">
                <a:latin typeface="Arial" panose="020B0604020202020204" pitchFamily="34" charset="0"/>
                <a:cs typeface="Arial" panose="020B0604020202020204" pitchFamily="34" charset="0"/>
              </a:endParaRPr>
            </a:p>
          </p:txBody>
        </p:sp>
      </p:grpSp>
      <p:sp>
        <p:nvSpPr>
          <p:cNvPr id="13" name="Rectangle 12"/>
          <p:cNvSpPr/>
          <p:nvPr/>
        </p:nvSpPr>
        <p:spPr>
          <a:xfrm>
            <a:off x="1752600" y="5596823"/>
            <a:ext cx="89916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đẩy chiếc xe hàng bằng một lực có phương nằm ngang làm xe dịch chuyển theo hướng của lực → lực đẩy của em đã thực hiện công.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818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1 (SGK - tr.10)</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2590800" y="2171700"/>
            <a:ext cx="13106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Lấy ví dụ một số hoạt động em đã thực hiện công cơ học trong cuộc sống hằng ngày và giải thích. </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219200" y="3771900"/>
            <a:ext cx="2438400" cy="1485421"/>
            <a:chOff x="1371600" y="4014403"/>
            <a:chExt cx="2438400" cy="148542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014403"/>
              <a:ext cx="2438400" cy="1485421"/>
            </a:xfrm>
            <a:prstGeom prst="rect">
              <a:avLst/>
            </a:prstGeom>
          </p:spPr>
        </p:pic>
        <p:sp>
          <p:nvSpPr>
            <p:cNvPr id="6" name="TextBox 5"/>
            <p:cNvSpPr txBox="1"/>
            <p:nvPr/>
          </p:nvSpPr>
          <p:spPr>
            <a:xfrm>
              <a:off x="1371600" y="4272293"/>
              <a:ext cx="2438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15392400" y="1208481"/>
            <a:ext cx="1188823" cy="1164437"/>
          </a:xfrm>
          <a:prstGeom prst="rect">
            <a:avLst/>
          </a:prstGeom>
        </p:spPr>
      </p:pic>
      <p:sp>
        <p:nvSpPr>
          <p:cNvPr id="13" name="Rectangle 12"/>
          <p:cNvSpPr/>
          <p:nvPr/>
        </p:nvSpPr>
        <p:spPr>
          <a:xfrm>
            <a:off x="1752600" y="5596823"/>
            <a:ext cx="9448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đẩy chiếc lăn bằng một lực có phương nằm ngang làm xe dịch chuyển theo hướng của lực → lực đẩy của em đã thực hiện công.</a:t>
            </a:r>
            <a:endParaRPr lang="en-US" sz="4000">
              <a:latin typeface="Arial" panose="020B0604020202020204" pitchFamily="34" charset="0"/>
              <a:cs typeface="Arial" panose="020B0604020202020204" pitchFamily="34" charset="0"/>
            </a:endParaRPr>
          </a:p>
        </p:txBody>
      </p:sp>
      <p:grpSp>
        <p:nvGrpSpPr>
          <p:cNvPr id="14" name="Group 13"/>
          <p:cNvGrpSpPr/>
          <p:nvPr/>
        </p:nvGrpSpPr>
        <p:grpSpPr>
          <a:xfrm>
            <a:off x="12268200" y="4265330"/>
            <a:ext cx="4807915" cy="5242880"/>
            <a:chOff x="12268200" y="4265330"/>
            <a:chExt cx="4807915" cy="5242880"/>
          </a:xfrm>
        </p:grpSpPr>
        <p:pic>
          <p:nvPicPr>
            <p:cNvPr id="9" name="Picture 8"/>
            <p:cNvPicPr>
              <a:picLocks noChangeAspect="1"/>
            </p:cNvPicPr>
            <p:nvPr/>
          </p:nvPicPr>
          <p:blipFill>
            <a:blip r:embed="rId5"/>
            <a:stretch>
              <a:fillRect/>
            </a:stretch>
          </p:blipFill>
          <p:spPr>
            <a:xfrm>
              <a:off x="12268200" y="4265330"/>
              <a:ext cx="4807915" cy="5242880"/>
            </a:xfrm>
            <a:prstGeom prst="rect">
              <a:avLst/>
            </a:prstGeom>
          </p:spPr>
        </p:pic>
        <p:grpSp>
          <p:nvGrpSpPr>
            <p:cNvPr id="11" name="Group 10"/>
            <p:cNvGrpSpPr/>
            <p:nvPr/>
          </p:nvGrpSpPr>
          <p:grpSpPr>
            <a:xfrm>
              <a:off x="12573000" y="5596823"/>
              <a:ext cx="1447800" cy="745986"/>
              <a:chOff x="12496800" y="5997714"/>
              <a:chExt cx="1447800" cy="745986"/>
            </a:xfrm>
          </p:grpSpPr>
          <p:cxnSp>
            <p:nvCxnSpPr>
              <p:cNvPr id="10" name="Straight Arrow Connector 9"/>
              <p:cNvCxnSpPr/>
              <p:nvPr/>
            </p:nvCxnSpPr>
            <p:spPr>
              <a:xfrm flipH="1">
                <a:off x="12496800" y="6743700"/>
                <a:ext cx="1447800"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13288" y="5997714"/>
                <a:ext cx="466794" cy="646331"/>
              </a:xfrm>
              <a:prstGeom prst="rect">
                <a:avLst/>
              </a:prstGeom>
              <a:noFill/>
            </p:spPr>
            <p:txBody>
              <a:bodyPr wrap="none" rtlCol="0">
                <a:spAutoFit/>
              </a:bodyPr>
              <a:lstStyle/>
              <a:p>
                <a:r>
                  <a:rPr lang="vi-VN" sz="3600" b="1">
                    <a:latin typeface="Arial" panose="020B0604020202020204" pitchFamily="34" charset="0"/>
                    <a:cs typeface="Arial" panose="020B0604020202020204" pitchFamily="34" charset="0"/>
                  </a:rPr>
                  <a:t>F</a:t>
                </a:r>
                <a:endParaRPr lang="en-US" sz="3600"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050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47800" y="800100"/>
            <a:ext cx="15316200" cy="707886"/>
          </a:xfrm>
          <a:prstGeom prst="rect">
            <a:avLst/>
          </a:prstGeom>
          <a:noFill/>
        </p:spPr>
        <p:txBody>
          <a:bodyPr wrap="square" rtlCol="0">
            <a:spAutoFit/>
          </a:bodyPr>
          <a:lstStyle/>
          <a:p>
            <a:pPr algn="ctr"/>
            <a:r>
              <a:rPr lang="vi-VN" sz="4000" b="1">
                <a:solidFill>
                  <a:schemeClr val="accent2">
                    <a:lumMod val="75000"/>
                  </a:schemeClr>
                </a:solidFill>
                <a:latin typeface="Arial" panose="020B0604020202020204" pitchFamily="34" charset="0"/>
                <a:cs typeface="Arial" panose="020B0604020202020204" pitchFamily="34" charset="0"/>
              </a:rPr>
              <a:t>Một số ví dụ khác về thực hiện công cơ học trong cuộc sống</a:t>
            </a:r>
            <a:endParaRPr lang="en-US" sz="4000" b="1">
              <a:solidFill>
                <a:schemeClr val="accent2">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1447800" y="2628900"/>
            <a:ext cx="6629400" cy="6628063"/>
            <a:chOff x="1134629" y="2628900"/>
            <a:chExt cx="6629400" cy="6628063"/>
          </a:xfrm>
        </p:grpSpPr>
        <p:pic>
          <p:nvPicPr>
            <p:cNvPr id="3" name="Picture 2" descr="A horse pulling a carriag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447800" y="2628900"/>
              <a:ext cx="6003058" cy="4800600"/>
            </a:xfrm>
            <a:prstGeom prst="rect">
              <a:avLst/>
            </a:prstGeom>
          </p:spPr>
        </p:pic>
        <p:sp>
          <p:nvSpPr>
            <p:cNvPr id="4" name="Rectangle 3"/>
            <p:cNvSpPr/>
            <p:nvPr/>
          </p:nvSpPr>
          <p:spPr>
            <a:xfrm>
              <a:off x="1134629" y="7432040"/>
              <a:ext cx="6629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Lực kéo của con ngựa đã thực hiện công.</a:t>
              </a:r>
              <a:endParaRPr lang="en-US" sz="4000">
                <a:latin typeface="Arial" panose="020B0604020202020204" pitchFamily="34" charset="0"/>
                <a:cs typeface="Arial" panose="020B0604020202020204" pitchFamily="34" charset="0"/>
              </a:endParaRPr>
            </a:p>
          </p:txBody>
        </p:sp>
      </p:grpSp>
      <p:grpSp>
        <p:nvGrpSpPr>
          <p:cNvPr id="8" name="Group 7"/>
          <p:cNvGrpSpPr/>
          <p:nvPr/>
        </p:nvGrpSpPr>
        <p:grpSpPr>
          <a:xfrm>
            <a:off x="8610600" y="2595880"/>
            <a:ext cx="9217660" cy="6772612"/>
            <a:chOff x="8610600" y="2595880"/>
            <a:chExt cx="9217660" cy="6772612"/>
          </a:xfrm>
        </p:grpSpPr>
        <p:pic>
          <p:nvPicPr>
            <p:cNvPr id="6" name="Picture 5" descr="TOÁN NÂNG CAO LỚP 5 - CHUYỂN ĐỘNG CỦA VẬT CÓ CHIỀU DÀI ĐÁNG KỂ"/>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95880"/>
              <a:ext cx="6412230" cy="4486795"/>
            </a:xfrm>
            <a:prstGeom prst="rect">
              <a:avLst/>
            </a:prstGeom>
            <a:noFill/>
            <a:ln>
              <a:noFill/>
            </a:ln>
          </p:spPr>
        </p:pic>
        <p:sp>
          <p:nvSpPr>
            <p:cNvPr id="7" name="Rectangle 6"/>
            <p:cNvSpPr/>
            <p:nvPr/>
          </p:nvSpPr>
          <p:spPr>
            <a:xfrm>
              <a:off x="8610600" y="7429500"/>
              <a:ext cx="9217660"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Đầu tàu kéo các toa xe chuyển động, lúc này đầu tàu thực hiện công cơ học.</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479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09600" y="681816"/>
            <a:ext cx="16825672" cy="2748253"/>
            <a:chOff x="609600" y="681816"/>
            <a:chExt cx="16825672" cy="2748253"/>
          </a:xfrm>
        </p:grpSpPr>
        <p:sp>
          <p:nvSpPr>
            <p:cNvPr id="2" name="Rectangle 1"/>
            <p:cNvSpPr/>
            <p:nvPr/>
          </p:nvSpPr>
          <p:spPr>
            <a:xfrm>
              <a:off x="2727960" y="681816"/>
              <a:ext cx="14707312" cy="2748253"/>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Trong các động tác nâng tạ từ vị trí (1) sang vị trí (2); từ vị trí (2) sang vị trí (3); từ vị trí (3) sang vị trí (4) ở hình dưới, động tác nào có thực hiện công; động tác nào không thực hiện công?</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81816"/>
              <a:ext cx="1828800" cy="1675627"/>
            </a:xfrm>
            <a:prstGeom prst="rect">
              <a:avLst/>
            </a:prstGeom>
          </p:spPr>
        </p:pic>
      </p:grpSp>
      <p:grpSp>
        <p:nvGrpSpPr>
          <p:cNvPr id="9" name="Group 8"/>
          <p:cNvGrpSpPr/>
          <p:nvPr/>
        </p:nvGrpSpPr>
        <p:grpSpPr>
          <a:xfrm>
            <a:off x="1169112" y="4000500"/>
            <a:ext cx="16230600" cy="4678680"/>
            <a:chOff x="1016000" y="4457700"/>
            <a:chExt cx="16230600" cy="4678680"/>
          </a:xfrm>
        </p:grpSpPr>
        <p:pic>
          <p:nvPicPr>
            <p:cNvPr id="4" name="Picture 3"/>
            <p:cNvPicPr/>
            <p:nvPr/>
          </p:nvPicPr>
          <p:blipFill rotWithShape="1">
            <a:blip r:embed="rId4">
              <a:extLst>
                <a:ext uri="{28A0092B-C50C-407E-A947-70E740481C1C}">
                  <a14:useLocalDpi xmlns:a14="http://schemas.microsoft.com/office/drawing/2010/main" val="0"/>
                </a:ext>
              </a:extLst>
            </a:blip>
            <a:srcRect l="2204" t="19210" r="3915"/>
            <a:stretch/>
          </p:blipFill>
          <p:spPr>
            <a:xfrm>
              <a:off x="1016000" y="4457700"/>
              <a:ext cx="16230600" cy="4678680"/>
            </a:xfrm>
            <a:prstGeom prst="rect">
              <a:avLst/>
            </a:prstGeom>
          </p:spPr>
        </p:pic>
        <p:sp>
          <p:nvSpPr>
            <p:cNvPr id="5" name="TextBox 4"/>
            <p:cNvSpPr txBox="1"/>
            <p:nvPr/>
          </p:nvSpPr>
          <p:spPr>
            <a:xfrm>
              <a:off x="27432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6" name="TextBox 5"/>
            <p:cNvSpPr txBox="1"/>
            <p:nvPr/>
          </p:nvSpPr>
          <p:spPr>
            <a:xfrm>
              <a:off x="67818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7" name="TextBox 6"/>
            <p:cNvSpPr txBox="1"/>
            <p:nvPr/>
          </p:nvSpPr>
          <p:spPr>
            <a:xfrm>
              <a:off x="10821112" y="4589991"/>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8" name="TextBox 7"/>
            <p:cNvSpPr txBox="1"/>
            <p:nvPr/>
          </p:nvSpPr>
          <p:spPr>
            <a:xfrm>
              <a:off x="153162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(4)</a:t>
              </a:r>
              <a:endParaRPr lang="en-US" sz="4000" b="1">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4262645" y="8200615"/>
            <a:ext cx="1408858" cy="957129"/>
          </a:xfrm>
          <a:prstGeom prst="rect">
            <a:avLst/>
          </a:prstGeom>
        </p:spPr>
      </p:pic>
      <p:pic>
        <p:nvPicPr>
          <p:cNvPr id="11" name="Picture 10"/>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8757020" y="8192994"/>
            <a:ext cx="1408858" cy="957129"/>
          </a:xfrm>
          <a:prstGeom prst="rect">
            <a:avLst/>
          </a:prstGeom>
        </p:spPr>
      </p:pic>
      <p:pic>
        <p:nvPicPr>
          <p:cNvPr id="12" name="Picture 11"/>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12948020" y="8192993"/>
            <a:ext cx="1408858" cy="957129"/>
          </a:xfrm>
          <a:prstGeom prst="rect">
            <a:avLst/>
          </a:prstGeom>
        </p:spPr>
      </p:pic>
      <p:sp>
        <p:nvSpPr>
          <p:cNvPr id="13" name="TextBox 12"/>
          <p:cNvSpPr txBox="1"/>
          <p:nvPr/>
        </p:nvSpPr>
        <p:spPr>
          <a:xfrm>
            <a:off x="2491108" y="9126111"/>
            <a:ext cx="4951932" cy="646331"/>
          </a:xfrm>
          <a:prstGeom prst="rect">
            <a:avLst/>
          </a:prstGeom>
          <a:noFill/>
        </p:spPr>
        <p:txBody>
          <a:bodyPr wrap="square" rtlCol="0">
            <a:spAutoFit/>
          </a:bodyPr>
          <a:lstStyle/>
          <a:p>
            <a:pPr algn="ctr"/>
            <a:r>
              <a:rPr lang="vi-VN" sz="3600">
                <a:solidFill>
                  <a:srgbClr val="0070C0"/>
                </a:solidFill>
                <a:latin typeface="Arial" panose="020B0604020202020204" pitchFamily="34" charset="0"/>
                <a:cs typeface="Arial" panose="020B0604020202020204" pitchFamily="34" charset="0"/>
              </a:rPr>
              <a:t>Không thực hiện công</a:t>
            </a:r>
            <a:endParaRPr lang="en-US" sz="360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9164628" y="9133733"/>
            <a:ext cx="4951932" cy="646331"/>
          </a:xfrm>
          <a:prstGeom prst="rect">
            <a:avLst/>
          </a:prstGeom>
          <a:noFill/>
        </p:spPr>
        <p:txBody>
          <a:bodyPr wrap="square" rtlCol="0">
            <a:spAutoFit/>
          </a:bodyPr>
          <a:lstStyle/>
          <a:p>
            <a:pPr algn="ctr"/>
            <a:r>
              <a:rPr lang="vi-VN" sz="3600">
                <a:solidFill>
                  <a:srgbClr val="0070C0"/>
                </a:solidFill>
                <a:latin typeface="Arial" panose="020B0604020202020204" pitchFamily="34" charset="0"/>
                <a:cs typeface="Arial" panose="020B0604020202020204" pitchFamily="34" charset="0"/>
              </a:rPr>
              <a:t>Thực hiện công</a:t>
            </a:r>
            <a:endParaRPr lang="en-US" sz="36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302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2 (SGK - tr.11)</a:t>
            </a:r>
            <a:endParaRPr lang="en-US" sz="4000" b="1">
              <a:latin typeface="Arial" panose="020B0604020202020204" pitchFamily="34" charset="0"/>
              <a:cs typeface="Arial" panose="020B0604020202020204" pitchFamily="34" charset="0"/>
            </a:endParaRPr>
          </a:p>
        </p:txBody>
      </p:sp>
      <p:grpSp>
        <p:nvGrpSpPr>
          <p:cNvPr id="11" name="Group 10"/>
          <p:cNvGrpSpPr/>
          <p:nvPr/>
        </p:nvGrpSpPr>
        <p:grpSpPr>
          <a:xfrm>
            <a:off x="1219200" y="1004723"/>
            <a:ext cx="15754634" cy="1951063"/>
            <a:chOff x="1219200" y="1004723"/>
            <a:chExt cx="15754634" cy="1951063"/>
          </a:xfrm>
        </p:grpSpPr>
        <p:sp>
          <p:nvSpPr>
            <p:cNvPr id="3" name="Rectangle 2"/>
            <p:cNvSpPr/>
            <p:nvPr/>
          </p:nvSpPr>
          <p:spPr>
            <a:xfrm>
              <a:off x="1219200" y="2247900"/>
              <a:ext cx="1489863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Các lực được mô tả trong hình có sinh công hay không? Vì sao?</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5785011" y="1004723"/>
              <a:ext cx="1188823" cy="1164437"/>
            </a:xfrm>
            <a:prstGeom prst="rect">
              <a:avLst/>
            </a:prstGeom>
          </p:spPr>
        </p:pic>
      </p:grpSp>
      <p:grpSp>
        <p:nvGrpSpPr>
          <p:cNvPr id="10" name="Group 9"/>
          <p:cNvGrpSpPr/>
          <p:nvPr/>
        </p:nvGrpSpPr>
        <p:grpSpPr>
          <a:xfrm>
            <a:off x="1905000" y="3430766"/>
            <a:ext cx="5131889" cy="6351706"/>
            <a:chOff x="1905000" y="3430766"/>
            <a:chExt cx="5131889" cy="6351706"/>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34" t="1571" r="74354" b="1062"/>
            <a:stretch/>
          </p:blipFill>
          <p:spPr>
            <a:xfrm>
              <a:off x="2831011" y="3430766"/>
              <a:ext cx="3581400" cy="4724400"/>
            </a:xfrm>
            <a:prstGeom prst="roundRect">
              <a:avLst>
                <a:gd name="adj" fmla="val 1348"/>
              </a:avLst>
            </a:prstGeom>
          </p:spPr>
        </p:pic>
        <p:sp>
          <p:nvSpPr>
            <p:cNvPr id="7" name="TextBox 6"/>
            <p:cNvSpPr txBox="1"/>
            <p:nvPr/>
          </p:nvSpPr>
          <p:spPr>
            <a:xfrm>
              <a:off x="1905000" y="8212812"/>
              <a:ext cx="5131889"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a) Lực để kéo thùng hàng đi lên của cần cẩu</a:t>
              </a:r>
              <a:endParaRPr lang="en-US" sz="3200">
                <a:latin typeface="Arial" panose="020B0604020202020204" pitchFamily="34" charset="0"/>
                <a:cs typeface="Arial" panose="020B0604020202020204" pitchFamily="34" charset="0"/>
              </a:endParaRPr>
            </a:p>
          </p:txBody>
        </p:sp>
      </p:grpSp>
      <p:grpSp>
        <p:nvGrpSpPr>
          <p:cNvPr id="9" name="Group 8"/>
          <p:cNvGrpSpPr/>
          <p:nvPr/>
        </p:nvGrpSpPr>
        <p:grpSpPr>
          <a:xfrm>
            <a:off x="9993811" y="3453626"/>
            <a:ext cx="6705600" cy="6328846"/>
            <a:chOff x="9993811" y="3453626"/>
            <a:chExt cx="6705600" cy="6328846"/>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5184" r="621" b="2633"/>
            <a:stretch/>
          </p:blipFill>
          <p:spPr>
            <a:xfrm>
              <a:off x="10908211" y="3453626"/>
              <a:ext cx="4876800" cy="4724400"/>
            </a:xfrm>
            <a:prstGeom prst="roundRect">
              <a:avLst>
                <a:gd name="adj" fmla="val 9090"/>
              </a:avLst>
            </a:prstGeom>
          </p:spPr>
        </p:pic>
        <p:sp>
          <p:nvSpPr>
            <p:cNvPr id="8" name="TextBox 7"/>
            <p:cNvSpPr txBox="1"/>
            <p:nvPr/>
          </p:nvSpPr>
          <p:spPr>
            <a:xfrm>
              <a:off x="9993811" y="8212812"/>
              <a:ext cx="6705600"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b) Lực để xách túi của hành khách khi đứng chờ tàu </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056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905000" y="3430766"/>
            <a:ext cx="5131889" cy="6351706"/>
            <a:chOff x="1905000" y="3430766"/>
            <a:chExt cx="5131889" cy="6351706"/>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34" t="1571" r="74354" b="1062"/>
            <a:stretch/>
          </p:blipFill>
          <p:spPr>
            <a:xfrm>
              <a:off x="2831011" y="3430766"/>
              <a:ext cx="3581400" cy="4724400"/>
            </a:xfrm>
            <a:prstGeom prst="roundRect">
              <a:avLst>
                <a:gd name="adj" fmla="val 1348"/>
              </a:avLst>
            </a:prstGeom>
          </p:spPr>
        </p:pic>
        <p:sp>
          <p:nvSpPr>
            <p:cNvPr id="17" name="TextBox 16"/>
            <p:cNvSpPr txBox="1"/>
            <p:nvPr/>
          </p:nvSpPr>
          <p:spPr>
            <a:xfrm>
              <a:off x="1905000" y="8212812"/>
              <a:ext cx="5131889"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a) Lực để kéo thùng hàng đi lên của cần cẩu</a:t>
              </a:r>
              <a:endParaRPr lang="en-US" sz="3200">
                <a:latin typeface="Arial" panose="020B0604020202020204" pitchFamily="34" charset="0"/>
                <a:cs typeface="Arial" panose="020B0604020202020204" pitchFamily="34" charset="0"/>
              </a:endParaRPr>
            </a:p>
          </p:txBody>
        </p:sp>
      </p:grpSp>
      <p:grpSp>
        <p:nvGrpSpPr>
          <p:cNvPr id="9" name="Group 8"/>
          <p:cNvGrpSpPr/>
          <p:nvPr/>
        </p:nvGrpSpPr>
        <p:grpSpPr>
          <a:xfrm>
            <a:off x="9993811" y="3453626"/>
            <a:ext cx="6705600" cy="6328846"/>
            <a:chOff x="9993811" y="3453626"/>
            <a:chExt cx="6705600" cy="632884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5184" r="621" b="2633"/>
            <a:stretch/>
          </p:blipFill>
          <p:spPr>
            <a:xfrm>
              <a:off x="10908211" y="3453626"/>
              <a:ext cx="4876800" cy="4724400"/>
            </a:xfrm>
            <a:prstGeom prst="roundRect">
              <a:avLst>
                <a:gd name="adj" fmla="val 9090"/>
              </a:avLst>
            </a:prstGeom>
          </p:spPr>
        </p:pic>
        <p:sp>
          <p:nvSpPr>
            <p:cNvPr id="8" name="TextBox 7"/>
            <p:cNvSpPr txBox="1"/>
            <p:nvPr/>
          </p:nvSpPr>
          <p:spPr>
            <a:xfrm>
              <a:off x="9993811" y="8212812"/>
              <a:ext cx="6705600"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b) Lực để xách túi của hành khách khi đứng chờ tàu </a:t>
              </a:r>
              <a:endParaRPr lang="en-US" sz="3200">
                <a:latin typeface="Arial" panose="020B0604020202020204" pitchFamily="34" charset="0"/>
                <a:cs typeface="Arial" panose="020B0604020202020204" pitchFamily="34" charset="0"/>
              </a:endParaRPr>
            </a:p>
          </p:txBody>
        </p:sp>
      </p:grpSp>
      <p:sp>
        <p:nvSpPr>
          <p:cNvPr id="11" name="Rectangle 10"/>
          <p:cNvSpPr/>
          <p:nvPr/>
        </p:nvSpPr>
        <p:spPr>
          <a:xfrm>
            <a:off x="609600" y="571498"/>
            <a:ext cx="8370389" cy="2482667"/>
          </a:xfrm>
          <a:prstGeom prst="rect">
            <a:avLst/>
          </a:prstGeom>
        </p:spPr>
        <p:txBody>
          <a:bodyPr wrap="square">
            <a:spAutoFit/>
          </a:bodyPr>
          <a:lstStyle/>
          <a:p>
            <a:pPr algn="ctr">
              <a:lnSpc>
                <a:spcPct val="150000"/>
              </a:lnSpc>
            </a:pPr>
            <a:r>
              <a:rPr lang="vi-VN" sz="3600">
                <a:solidFill>
                  <a:srgbClr val="002060"/>
                </a:solidFill>
                <a:latin typeface="Arial" panose="020B0604020202020204" pitchFamily="34" charset="0"/>
                <a:cs typeface="Arial" panose="020B0604020202020204" pitchFamily="34" charset="0"/>
              </a:rPr>
              <a:t>Có sinh công vì lực kéo của cần cẩu tác dụng vào thùng hàng và làm thùng hàng dịch chuyển theo hướng của lực. </a:t>
            </a:r>
            <a:endParaRPr lang="en-US" sz="360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10287000" y="571498"/>
            <a:ext cx="6705600" cy="2482667"/>
          </a:xfrm>
          <a:prstGeom prst="rect">
            <a:avLst/>
          </a:prstGeom>
        </p:spPr>
        <p:txBody>
          <a:bodyPr wrap="square">
            <a:spAutoFit/>
          </a:bodyPr>
          <a:lstStyle/>
          <a:p>
            <a:pPr algn="ctr">
              <a:lnSpc>
                <a:spcPct val="150000"/>
              </a:lnSpc>
            </a:pPr>
            <a:r>
              <a:rPr lang="vi-VN" sz="3600">
                <a:solidFill>
                  <a:srgbClr val="002060"/>
                </a:solidFill>
                <a:latin typeface="Arial" panose="020B0604020202020204" pitchFamily="34" charset="0"/>
                <a:cs typeface="Arial" panose="020B0604020202020204" pitchFamily="34" charset="0"/>
              </a:rPr>
              <a:t>Không sinh công do lực này không làm túi chuyển động theo phương của lực.</a:t>
            </a:r>
            <a:endParaRPr lang="en-US" sz="3600">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5608" flipH="1">
            <a:off x="1370335" y="3386399"/>
            <a:ext cx="1614343" cy="140212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01896">
            <a:off x="15423154" y="2799539"/>
            <a:ext cx="1614343" cy="1402129"/>
          </a:xfrm>
          <a:prstGeom prst="rect">
            <a:avLst/>
          </a:prstGeom>
        </p:spPr>
      </p:pic>
    </p:spTree>
    <p:extLst>
      <p:ext uri="{BB962C8B-B14F-4D97-AF65-F5344CB8AC3E}">
        <p14:creationId xmlns:p14="http://schemas.microsoft.com/office/powerpoint/2010/main" val="20395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876800" y="723900"/>
            <a:ext cx="8550478"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62600"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2. Biểu thức tính công</a:t>
              </a:r>
              <a:endParaRPr lang="en-US" sz="4800" b="1">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858796" y="2043368"/>
            <a:ext cx="11900476" cy="1289165"/>
            <a:chOff x="858796" y="2043368"/>
            <a:chExt cx="11900476" cy="1289165"/>
          </a:xfrm>
        </p:grpSpPr>
        <p:sp>
          <p:nvSpPr>
            <p:cNvPr id="7" name="Rectangle 6"/>
            <p:cNvSpPr/>
            <p:nvPr/>
          </p:nvSpPr>
          <p:spPr>
            <a:xfrm>
              <a:off x="1989977" y="2476500"/>
              <a:ext cx="10769295"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Em hãy </a:t>
              </a:r>
              <a:r>
                <a:rPr lang="en-US" sz="4000">
                  <a:latin typeface="Arial" panose="020B0604020202020204" pitchFamily="34" charset="0"/>
                  <a:cs typeface="Arial" panose="020B0604020202020204" pitchFamily="34" charset="0"/>
                </a:rPr>
                <a:t>phân tích 3 tình huống trong bảng 1.1:</a:t>
              </a:r>
            </a:p>
          </p:txBody>
        </p:sp>
        <p:pic>
          <p:nvPicPr>
            <p:cNvPr id="8" name="Picture 7"/>
            <p:cNvPicPr>
              <a:picLocks noChangeAspect="1"/>
            </p:cNvPicPr>
            <p:nvPr/>
          </p:nvPicPr>
          <p:blipFill>
            <a:blip r:embed="rId3"/>
            <a:stretch>
              <a:fillRect/>
            </a:stretch>
          </p:blipFill>
          <p:spPr>
            <a:xfrm rot="1513496">
              <a:off x="858796" y="2043368"/>
              <a:ext cx="759005" cy="1289165"/>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3907334093"/>
              </p:ext>
            </p:extLst>
          </p:nvPr>
        </p:nvGraphicFramePr>
        <p:xfrm>
          <a:off x="1238298" y="3615672"/>
          <a:ext cx="15601902" cy="4606298"/>
        </p:xfrm>
        <a:graphic>
          <a:graphicData uri="http://schemas.openxmlformats.org/drawingml/2006/table">
            <a:tbl>
              <a:tblPr firstRow="1" firstCol="1" bandRow="1"/>
              <a:tblGrid>
                <a:gridCol w="721990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658043">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 huống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tác dụng (N)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Quãng đường (m)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extLst>
                  <a:ext uri="{0D108BD9-81ED-4DB2-BD59-A6C34878D82A}">
                    <a16:rowId xmlns:a16="http://schemas.microsoft.com/office/drawing/2014/main" val="10000"/>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để ra đón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100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grpSp>
        <p:nvGrpSpPr>
          <p:cNvPr id="12" name="Group 11"/>
          <p:cNvGrpSpPr/>
          <p:nvPr/>
        </p:nvGrpSpPr>
        <p:grpSpPr>
          <a:xfrm>
            <a:off x="1559633" y="8572500"/>
            <a:ext cx="15518813" cy="1090903"/>
            <a:chOff x="1394664" y="8457191"/>
            <a:chExt cx="15518813" cy="1090903"/>
          </a:xfrm>
        </p:grpSpPr>
        <p:sp>
          <p:nvSpPr>
            <p:cNvPr id="10" name="TextBox 9"/>
            <p:cNvSpPr txBox="1"/>
            <p:nvPr/>
          </p:nvSpPr>
          <p:spPr>
            <a:xfrm>
              <a:off x="2664077" y="8648699"/>
              <a:ext cx="14249400" cy="707886"/>
            </a:xfrm>
            <a:prstGeom prst="rect">
              <a:avLst/>
            </a:prstGeom>
            <a:noFill/>
          </p:spPr>
          <p:txBody>
            <a:bodyPr wrap="square" rtlCol="0">
              <a:spAutoFit/>
            </a:bodyPr>
            <a:lstStyle/>
            <a:p>
              <a:pPr algn="just"/>
              <a:r>
                <a:rPr lang="vi-VN" sz="4000" i="1">
                  <a:latin typeface="Arial" panose="020B0604020202020204" pitchFamily="34" charset="0"/>
                  <a:cs typeface="Arial" panose="020B0604020202020204" pitchFamily="34" charset="0"/>
                </a:rPr>
                <a:t>Trong tình huống nào, nhân viên y tế thực hiện công lớn nhất?</a:t>
              </a:r>
              <a:endParaRPr lang="en-US" sz="4000" i="1">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664" y="8457191"/>
              <a:ext cx="1190625" cy="1090903"/>
            </a:xfrm>
            <a:prstGeom prst="rect">
              <a:avLst/>
            </a:prstGeom>
          </p:spPr>
        </p:pic>
      </p:grpSp>
      <p:pic>
        <p:nvPicPr>
          <p:cNvPr id="13" name="Picture 12"/>
          <p:cNvPicPr>
            <a:picLocks noChangeAspect="1"/>
          </p:cNvPicPr>
          <p:nvPr/>
        </p:nvPicPr>
        <p:blipFill>
          <a:blip r:embed="rId5"/>
          <a:stretch>
            <a:fillRect/>
          </a:stretch>
        </p:blipFill>
        <p:spPr>
          <a:xfrm>
            <a:off x="15699920" y="565695"/>
            <a:ext cx="2009991" cy="1377405"/>
          </a:xfrm>
          <a:prstGeom prst="rect">
            <a:avLst/>
          </a:prstGeom>
        </p:spPr>
      </p:pic>
    </p:spTree>
    <p:extLst>
      <p:ext uri="{BB962C8B-B14F-4D97-AF65-F5344CB8AC3E}">
        <p14:creationId xmlns:p14="http://schemas.microsoft.com/office/powerpoint/2010/main" val="5118902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ight Arrow 1"/>
          <p:cNvSpPr/>
          <p:nvPr/>
        </p:nvSpPr>
        <p:spPr>
          <a:xfrm>
            <a:off x="1010920" y="795880"/>
            <a:ext cx="914400" cy="609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TextBox 2"/>
          <p:cNvSpPr txBox="1"/>
          <p:nvPr/>
        </p:nvSpPr>
        <p:spPr>
          <a:xfrm>
            <a:off x="2153920" y="746737"/>
            <a:ext cx="25908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153920" y="1405480"/>
            <a:ext cx="14401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Công sinh ra càng lớn nếu lực tác dụng vào vật càng lớn và quãng đường vật dịch chuyển theo hướng của lực càng dài. </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4321484" y="3547672"/>
            <a:ext cx="10210800" cy="2662628"/>
            <a:chOff x="1905000" y="4229100"/>
            <a:chExt cx="10210800" cy="2662628"/>
          </a:xfrm>
        </p:grpSpPr>
        <p:sp>
          <p:nvSpPr>
            <p:cNvPr id="5" name="Rounded Rectangle 4"/>
            <p:cNvSpPr/>
            <p:nvPr/>
          </p:nvSpPr>
          <p:spPr>
            <a:xfrm>
              <a:off x="1905000" y="4229100"/>
              <a:ext cx="10210800" cy="2662628"/>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Rectangle 5"/>
            <p:cNvSpPr/>
            <p:nvPr/>
          </p:nvSpPr>
          <p:spPr>
            <a:xfrm>
              <a:off x="2353636" y="4559782"/>
              <a:ext cx="8537915"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Công được xác định bằng biểu thức:</a:t>
              </a:r>
              <a:endParaRPr lang="en-US" sz="4000">
                <a:latin typeface="Arial" panose="020B0604020202020204" pitchFamily="34" charset="0"/>
                <a:cs typeface="Arial" panose="020B0604020202020204" pitchFamily="34" charset="0"/>
              </a:endParaRPr>
            </a:p>
          </p:txBody>
        </p:sp>
        <p:sp>
          <p:nvSpPr>
            <p:cNvPr id="7" name="Rectangle 6"/>
            <p:cNvSpPr/>
            <p:nvPr/>
          </p:nvSpPr>
          <p:spPr>
            <a:xfrm>
              <a:off x="5965516" y="5619533"/>
              <a:ext cx="2613216" cy="1015663"/>
            </a:xfrm>
            <a:prstGeom prst="rect">
              <a:avLst/>
            </a:prstGeom>
          </p:spPr>
          <p:txBody>
            <a:bodyPr wrap="none">
              <a:spAutoFit/>
            </a:bodyPr>
            <a:lstStyle/>
            <a:p>
              <a:pPr algn="ctr"/>
              <a:r>
                <a:rPr lang="en-US" sz="6000" b="1">
                  <a:latin typeface="Arial" panose="020B0604020202020204" pitchFamily="34" charset="0"/>
                  <a:cs typeface="Arial" panose="020B0604020202020204" pitchFamily="34" charset="0"/>
                </a:rPr>
                <a:t>A = F.s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50805">
            <a:off x="2396669" y="3429571"/>
            <a:ext cx="1722706" cy="1496247"/>
          </a:xfrm>
          <a:prstGeom prst="rect">
            <a:avLst/>
          </a:prstGeom>
        </p:spPr>
      </p:pic>
      <p:sp>
        <p:nvSpPr>
          <p:cNvPr id="10" name="Rectangle 9"/>
          <p:cNvSpPr/>
          <p:nvPr/>
        </p:nvSpPr>
        <p:spPr>
          <a:xfrm>
            <a:off x="3657600" y="6413500"/>
            <a:ext cx="13563600" cy="341632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F là lực tác dụng vào vật, đơn vị đo là niutơn (N);</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s là quãng đường vật dịch chuyển theo hướng của lực, đơn vị đo là mét (m);</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A là công của lực F, đơn vị đo là jun (J). 1 J = 1 Nm = 1 N.1 m</a:t>
            </a:r>
          </a:p>
        </p:txBody>
      </p:sp>
      <p:sp>
        <p:nvSpPr>
          <p:cNvPr id="11" name="Rectangle 10"/>
          <p:cNvSpPr/>
          <p:nvPr/>
        </p:nvSpPr>
        <p:spPr>
          <a:xfrm>
            <a:off x="909320" y="6577600"/>
            <a:ext cx="2313647" cy="646331"/>
          </a:xfrm>
          <a:prstGeom prst="rect">
            <a:avLst/>
          </a:prstGeom>
        </p:spPr>
        <p:txBody>
          <a:bodyPr wrap="none">
            <a:spAutoFit/>
          </a:bodyPr>
          <a:lstStyle/>
          <a:p>
            <a:pPr lvl="0" algn="just"/>
            <a:r>
              <a:rPr lang="vi-VN" sz="3600" b="1">
                <a:solidFill>
                  <a:srgbClr val="27485B"/>
                </a:solidFill>
                <a:latin typeface="Arial" panose="020B0604020202020204" pitchFamily="34" charset="0"/>
                <a:cs typeface="Arial" panose="020B0604020202020204" pitchFamily="34" charset="0"/>
              </a:rPr>
              <a:t>Trong đó:</a:t>
            </a:r>
          </a:p>
        </p:txBody>
      </p:sp>
      <p:pic>
        <p:nvPicPr>
          <p:cNvPr id="12" name="Picture 11"/>
          <p:cNvPicPr>
            <a:picLocks noChangeAspect="1"/>
          </p:cNvPicPr>
          <p:nvPr/>
        </p:nvPicPr>
        <p:blipFill>
          <a:blip r:embed="rId5"/>
          <a:stretch>
            <a:fillRect/>
          </a:stretch>
        </p:blipFill>
        <p:spPr>
          <a:xfrm>
            <a:off x="909319" y="7734300"/>
            <a:ext cx="2313647" cy="2222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520160" y="539935"/>
            <a:ext cx="1158671" cy="1324689"/>
          </a:xfrm>
          <a:prstGeom prst="rect">
            <a:avLst/>
          </a:prstGeom>
        </p:spPr>
      </p:pic>
    </p:spTree>
    <p:extLst>
      <p:ext uri="{BB962C8B-B14F-4D97-AF65-F5344CB8AC3E}">
        <p14:creationId xmlns:p14="http://schemas.microsoft.com/office/powerpoint/2010/main" val="38307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8977" y="1181100"/>
            <a:ext cx="13186791" cy="7712108"/>
          </a:xfrm>
          <a:prstGeom prst="rect">
            <a:avLst/>
          </a:prstGeom>
        </p:spPr>
      </p:pic>
      <p:sp>
        <p:nvSpPr>
          <p:cNvPr id="4" name="Rectangle 3"/>
          <p:cNvSpPr/>
          <p:nvPr/>
        </p:nvSpPr>
        <p:spPr>
          <a:xfrm>
            <a:off x="3866302" y="2363659"/>
            <a:ext cx="9148658" cy="769441"/>
          </a:xfrm>
          <a:prstGeom prst="rect">
            <a:avLst/>
          </a:prstGeom>
        </p:spPr>
        <p:txBody>
          <a:bodyPr wrap="none">
            <a:spAutoFit/>
          </a:bodyPr>
          <a:lstStyle/>
          <a:p>
            <a:r>
              <a:rPr lang="vi-VN" sz="4400" b="1">
                <a:solidFill>
                  <a:schemeClr val="bg1"/>
                </a:solidFill>
                <a:latin typeface="Arial" panose="020B0604020202020204" pitchFamily="34" charset="0"/>
                <a:cs typeface="Arial" panose="020B0604020202020204" pitchFamily="34" charset="0"/>
              </a:rPr>
              <a:t>Một số đơn vị đo khác của công: </a:t>
            </a:r>
            <a:endParaRPr lang="en-US" sz="44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6461760" y="3771900"/>
            <a:ext cx="6553200" cy="3395801"/>
          </a:xfrm>
          <a:prstGeom prst="rect">
            <a:avLst/>
          </a:prstGeom>
        </p:spPr>
        <p:txBody>
          <a:bodyPr wrap="square">
            <a:spAutoFit/>
          </a:bodyPr>
          <a:lstStyle/>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cal = 4,2 J</a:t>
            </a:r>
            <a:endParaRPr lang="en-US" sz="440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BTU = 1 055 J</a:t>
            </a:r>
            <a:endParaRPr lang="en-US" sz="440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kWh = 3 600 000 J</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19758" y="4167034"/>
            <a:ext cx="5319375" cy="6179997"/>
          </a:xfrm>
          <a:prstGeom prst="rect">
            <a:avLst/>
          </a:prstGeom>
        </p:spPr>
      </p:pic>
      <p:grpSp>
        <p:nvGrpSpPr>
          <p:cNvPr id="8" name="Group 7"/>
          <p:cNvGrpSpPr/>
          <p:nvPr/>
        </p:nvGrpSpPr>
        <p:grpSpPr>
          <a:xfrm>
            <a:off x="14029433" y="342900"/>
            <a:ext cx="3556496" cy="2438400"/>
            <a:chOff x="15343209" y="242943"/>
            <a:chExt cx="3019469" cy="2070204"/>
          </a:xfrm>
        </p:grpSpPr>
        <p:sp>
          <p:nvSpPr>
            <p:cNvPr id="9" name="Freeform 13"/>
            <p:cNvSpPr/>
            <p:nvPr/>
          </p:nvSpPr>
          <p:spPr>
            <a:xfrm rot="5729885">
              <a:off x="15790747" y="-204595"/>
              <a:ext cx="2070204" cy="2965280"/>
            </a:xfrm>
            <a:custGeom>
              <a:avLst/>
              <a:gdLst/>
              <a:ahLst/>
              <a:cxnLst/>
              <a:rect l="l" t="t" r="r" b="b"/>
              <a:pathLst>
                <a:path w="3498888" h="3603723">
                  <a:moveTo>
                    <a:pt x="0" y="0"/>
                  </a:moveTo>
                  <a:lnTo>
                    <a:pt x="3498888" y="0"/>
                  </a:lnTo>
                  <a:lnTo>
                    <a:pt x="3498888" y="3603723"/>
                  </a:lnTo>
                  <a:lnTo>
                    <a:pt x="0" y="3603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p:cNvSpPr txBox="1"/>
            <p:nvPr/>
          </p:nvSpPr>
          <p:spPr>
            <a:xfrm rot="728781">
              <a:off x="15390279" y="999915"/>
              <a:ext cx="2972399" cy="653256"/>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MỞ RỘNG</a:t>
              </a:r>
              <a:endParaRPr lang="en-US" sz="4400" b="1">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162800" cy="9906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Luyện tập 1 (SGK - tr.12)</a:t>
            </a:r>
            <a:endParaRPr lang="en-US" sz="4000" b="1">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25278587"/>
              </p:ext>
            </p:extLst>
          </p:nvPr>
        </p:nvGraphicFramePr>
        <p:xfrm>
          <a:off x="1371600" y="4762500"/>
          <a:ext cx="15601902" cy="4606298"/>
        </p:xfrm>
        <a:graphic>
          <a:graphicData uri="http://schemas.openxmlformats.org/drawingml/2006/table">
            <a:tbl>
              <a:tblPr firstRow="1" firstCol="1" bandRow="1"/>
              <a:tblGrid>
                <a:gridCol w="721990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658043">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 huống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tác dụng (N)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Quãng đường (m)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extLst>
                  <a:ext uri="{0D108BD9-81ED-4DB2-BD59-A6C34878D82A}">
                    <a16:rowId xmlns:a16="http://schemas.microsoft.com/office/drawing/2014/main" val="10000"/>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để ra đón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100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1220767" y="2247900"/>
            <a:ext cx="15695633" cy="1938992"/>
            <a:chOff x="1220767" y="2247900"/>
            <a:chExt cx="15695633" cy="1938992"/>
          </a:xfrm>
        </p:grpSpPr>
        <p:sp>
          <p:nvSpPr>
            <p:cNvPr id="4" name="Rectangle 3"/>
            <p:cNvSpPr/>
            <p:nvPr/>
          </p:nvSpPr>
          <p:spPr>
            <a:xfrm>
              <a:off x="2667000" y="2247900"/>
              <a:ext cx="14249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Tính công của nhân viên y tế đã thực hiện trong ba tình huống ở bảng 1.1?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2680">
              <a:off x="1220767" y="2579078"/>
              <a:ext cx="1031721" cy="1403141"/>
            </a:xfrm>
            <a:prstGeom prst="rect">
              <a:avLst/>
            </a:prstGeom>
          </p:spPr>
        </p:pic>
      </p:grpSp>
    </p:spTree>
    <p:extLst>
      <p:ext uri="{BB962C8B-B14F-4D97-AF65-F5344CB8AC3E}">
        <p14:creationId xmlns:p14="http://schemas.microsoft.com/office/powerpoint/2010/main" val="104348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p:cNvSpPr/>
          <p:nvPr/>
        </p:nvSpPr>
        <p:spPr>
          <a:xfrm>
            <a:off x="1259840" y="2292097"/>
            <a:ext cx="10197243"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chiến dịch Điện Biên Phủ, bộ đội ta đã kéo hàng trăm khẩu pháo có khối lượng vài tấn vào trận địa trên những tuyến đường dài hàng trăm kilômét.</a:t>
            </a:r>
            <a:endParaRPr lang="en-US" sz="400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3">
            <a:clrChange>
              <a:clrFrom>
                <a:srgbClr val="E8E8E9"/>
              </a:clrFrom>
              <a:clrTo>
                <a:srgbClr val="E8E8E9">
                  <a:alpha val="0"/>
                </a:srgbClr>
              </a:clrTo>
            </a:clrChange>
            <a:extLst>
              <a:ext uri="{28A0092B-C50C-407E-A947-70E740481C1C}">
                <a14:useLocalDpi xmlns:a14="http://schemas.microsoft.com/office/drawing/2010/main" val="0"/>
              </a:ext>
            </a:extLst>
          </a:blip>
          <a:stretch>
            <a:fillRect/>
          </a:stretch>
        </p:blipFill>
        <p:spPr>
          <a:xfrm>
            <a:off x="11811000" y="2476500"/>
            <a:ext cx="6065222" cy="6590393"/>
          </a:xfrm>
          <a:prstGeom prst="rect">
            <a:avLst/>
          </a:prstGeom>
        </p:spPr>
      </p:pic>
      <p:pic>
        <p:nvPicPr>
          <p:cNvPr id="40" name="Picture 39"/>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590800" y="6210300"/>
            <a:ext cx="8626535" cy="3024713"/>
          </a:xfrm>
          <a:prstGeom prst="rect">
            <a:avLst/>
          </a:prstGeom>
        </p:spPr>
      </p:pic>
      <p:pic>
        <p:nvPicPr>
          <p:cNvPr id="2" name="Picture 1"/>
          <p:cNvPicPr>
            <a:picLocks noChangeAspect="1"/>
          </p:cNvPicPr>
          <p:nvPr/>
        </p:nvPicPr>
        <p:blipFill>
          <a:blip r:embed="rId5"/>
          <a:stretch>
            <a:fillRect/>
          </a:stretch>
        </p:blipFill>
        <p:spPr>
          <a:xfrm>
            <a:off x="-239906" y="0"/>
            <a:ext cx="2999492" cy="328602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915197"/>
            <a:ext cx="16383000" cy="6550511"/>
          </a:xfrm>
          <a:prstGeom prst="rect">
            <a:avLst/>
          </a:prstGeom>
        </p:spPr>
        <p:txBody>
          <a:bodyPr wrap="square">
            <a:spAutoFit/>
          </a:bodyPr>
          <a:lstStyle/>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để ra đón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là: </a:t>
            </a: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25. 50 = 1 250 (J)</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có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là:</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50. 50 = 2 500 (J)</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có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là:</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50. 100 = 5 000 (J)</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8191500" y="748435"/>
            <a:ext cx="2133600" cy="914400"/>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TextBox 3"/>
            <p:cNvSpPr txBox="1"/>
            <p:nvPr/>
          </p:nvSpPr>
          <p:spPr>
            <a:xfrm>
              <a:off x="8305800" y="767080"/>
              <a:ext cx="18288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287796"/>
            <a:ext cx="1674176" cy="1417469"/>
          </a:xfrm>
          <a:prstGeom prst="rect">
            <a:avLst/>
          </a:prstGeom>
        </p:spPr>
      </p:pic>
      <p:sp>
        <p:nvSpPr>
          <p:cNvPr id="7" name="Rectangle 6"/>
          <p:cNvSpPr/>
          <p:nvPr/>
        </p:nvSpPr>
        <p:spPr>
          <a:xfrm>
            <a:off x="2971800" y="8818805"/>
            <a:ext cx="12573000" cy="646331"/>
          </a:xfrm>
          <a:prstGeom prst="rect">
            <a:avLst/>
          </a:prstGeom>
        </p:spPr>
        <p:txBody>
          <a:bodyPr wrap="square">
            <a:spAutoFit/>
          </a:bodyPr>
          <a:lstStyle/>
          <a:p>
            <a:r>
              <a:rPr lang="vi-VN" sz="3600">
                <a:solidFill>
                  <a:srgbClr val="C00000"/>
                </a:solidFill>
                <a:latin typeface="Arial" panose="020B0604020202020204" pitchFamily="34" charset="0"/>
                <a:cs typeface="Arial" panose="020B0604020202020204" pitchFamily="34" charset="0"/>
              </a:rPr>
              <a:t>Trong tình huống 3, nhân viên y tế thực hiện công lớn nhất. </a:t>
            </a:r>
            <a:endParaRPr lang="en-US" sz="360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5775624" y="8361381"/>
            <a:ext cx="2514320" cy="1723012"/>
          </a:xfrm>
          <a:prstGeom prst="rect">
            <a:avLst/>
          </a:prstGeom>
        </p:spPr>
      </p:pic>
    </p:spTree>
    <p:extLst>
      <p:ext uri="{BB962C8B-B14F-4D97-AF65-F5344CB8AC3E}">
        <p14:creationId xmlns:p14="http://schemas.microsoft.com/office/powerpoint/2010/main" val="24707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248084" y="838387"/>
            <a:ext cx="11418987" cy="1289165"/>
            <a:chOff x="1257999" y="738061"/>
            <a:chExt cx="11418987" cy="1289165"/>
          </a:xfrm>
        </p:grpSpPr>
        <p:sp>
          <p:nvSpPr>
            <p:cNvPr id="2" name="Rectangle 1"/>
            <p:cNvSpPr/>
            <p:nvPr/>
          </p:nvSpPr>
          <p:spPr>
            <a:xfrm>
              <a:off x="2286000" y="1028700"/>
              <a:ext cx="10390986" cy="707886"/>
            </a:xfrm>
            <a:prstGeom prst="rect">
              <a:avLst/>
            </a:prstGeom>
          </p:spPr>
          <p:txBody>
            <a:bodyPr wrap="none">
              <a:spAutoFit/>
            </a:bodyPr>
            <a:lstStyle/>
            <a:p>
              <a:r>
                <a:rPr lang="vi-VN" sz="4000" i="1">
                  <a:latin typeface="Arial" panose="020B0604020202020204" pitchFamily="34" charset="0"/>
                  <a:cs typeface="Arial" panose="020B0604020202020204" pitchFamily="34" charset="0"/>
                </a:rPr>
                <a:t>Quan sát</a:t>
              </a:r>
              <a:r>
                <a:rPr lang="en-US" sz="4000" i="1">
                  <a:latin typeface="Arial" panose="020B0604020202020204" pitchFamily="34" charset="0"/>
                  <a:cs typeface="Arial" panose="020B0604020202020204" pitchFamily="34" charset="0"/>
                </a:rPr>
                <a:t> hình 1.4 </a:t>
              </a:r>
              <a:r>
                <a:rPr lang="vi-VN" sz="4000" i="1">
                  <a:latin typeface="Arial" panose="020B0604020202020204" pitchFamily="34" charset="0"/>
                  <a:cs typeface="Arial" panose="020B0604020202020204" pitchFamily="34" charset="0"/>
                </a:rPr>
                <a:t>và</a:t>
              </a:r>
              <a:r>
                <a:rPr lang="en-US" sz="4000" i="1">
                  <a:latin typeface="Arial" panose="020B0604020202020204" pitchFamily="34" charset="0"/>
                  <a:cs typeface="Arial" panose="020B0604020202020204" pitchFamily="34" charset="0"/>
                </a:rPr>
                <a:t> trả lời các câu hỏi sau: </a:t>
              </a:r>
            </a:p>
          </p:txBody>
        </p:sp>
        <p:pic>
          <p:nvPicPr>
            <p:cNvPr id="3" name="Picture 2"/>
            <p:cNvPicPr>
              <a:picLocks noChangeAspect="1"/>
            </p:cNvPicPr>
            <p:nvPr/>
          </p:nvPicPr>
          <p:blipFill>
            <a:blip r:embed="rId3"/>
            <a:stretch>
              <a:fillRect/>
            </a:stretch>
          </p:blipFill>
          <p:spPr>
            <a:xfrm rot="1513496">
              <a:off x="1257999" y="738061"/>
              <a:ext cx="759005" cy="1289165"/>
            </a:xfrm>
            <a:prstGeom prst="rect">
              <a:avLst/>
            </a:prstGeom>
          </p:spPr>
        </p:pic>
      </p:grpSp>
      <p:grpSp>
        <p:nvGrpSpPr>
          <p:cNvPr id="6" name="Group 5"/>
          <p:cNvGrpSpPr/>
          <p:nvPr/>
        </p:nvGrpSpPr>
        <p:grpSpPr>
          <a:xfrm>
            <a:off x="9982200" y="2227820"/>
            <a:ext cx="7176824" cy="7490467"/>
            <a:chOff x="10148624" y="2270905"/>
            <a:chExt cx="7176824" cy="749046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5" name="TextBox 4"/>
            <p:cNvSpPr txBox="1"/>
            <p:nvPr/>
          </p:nvSpPr>
          <p:spPr>
            <a:xfrm>
              <a:off x="11077048" y="8455309"/>
              <a:ext cx="5319976" cy="1306063"/>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sp>
        <p:nvSpPr>
          <p:cNvPr id="7" name="Rectangle 6"/>
          <p:cNvSpPr/>
          <p:nvPr/>
        </p:nvSpPr>
        <p:spPr>
          <a:xfrm>
            <a:off x="1219199" y="2667909"/>
            <a:ext cx="8150063"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Năng lượng của thùng hàng đã thay đổi như thế nào? Tại sao lại có sự thay đổi này? </a:t>
            </a:r>
            <a:endParaRPr lang="en-US" sz="4000">
              <a:latin typeface="Arial" panose="020B0604020202020204" pitchFamily="34" charset="0"/>
              <a:cs typeface="Arial" panose="020B0604020202020204" pitchFamily="34" charset="0"/>
            </a:endParaRPr>
          </a:p>
        </p:txBody>
      </p:sp>
      <p:sp>
        <p:nvSpPr>
          <p:cNvPr id="8" name="Rectangle 7"/>
          <p:cNvSpPr/>
          <p:nvPr/>
        </p:nvSpPr>
        <p:spPr>
          <a:xfrm>
            <a:off x="1219200" y="5956578"/>
            <a:ext cx="8150063"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Tại sao người công nhân cảm thấy mệt khi nâng các kiện hàng lên cao?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430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p:cNvSpPr/>
          <p:nvPr/>
        </p:nvSpPr>
        <p:spPr>
          <a:xfrm>
            <a:off x="899160" y="1155216"/>
            <a:ext cx="914400" cy="609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Rectangle 3"/>
          <p:cNvSpPr/>
          <p:nvPr/>
        </p:nvSpPr>
        <p:spPr>
          <a:xfrm>
            <a:off x="1973580" y="547555"/>
            <a:ext cx="14401800" cy="1824923"/>
          </a:xfrm>
          <a:prstGeom prst="rect">
            <a:avLst/>
          </a:prstGeom>
        </p:spPr>
        <p:txBody>
          <a:bodyPr wrap="square">
            <a:spAutoFit/>
          </a:bodyPr>
          <a:lstStyle/>
          <a:p>
            <a:pPr algn="just">
              <a:lnSpc>
                <a:spcPct val="150000"/>
              </a:lnSpc>
            </a:pPr>
            <a:r>
              <a:rPr lang="vi-VN" sz="4000">
                <a:solidFill>
                  <a:srgbClr val="C00000"/>
                </a:solidFill>
                <a:latin typeface="Arial" panose="020B0604020202020204" pitchFamily="34" charset="0"/>
                <a:cs typeface="Arial" panose="020B0604020202020204" pitchFamily="34" charset="0"/>
              </a:rPr>
              <a:t>Vật có khả năng thực hiện công thì vật đó có năng lượng. Khi một vật thực hiện công, nó truyền năng lượng cho vật khác.</a:t>
            </a:r>
            <a:endParaRPr lang="en-US" sz="400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647375" y="547555"/>
            <a:ext cx="1158671" cy="1324689"/>
          </a:xfrm>
          <a:prstGeom prst="rect">
            <a:avLst/>
          </a:prstGeom>
        </p:spPr>
      </p:pic>
      <p:grpSp>
        <p:nvGrpSpPr>
          <p:cNvPr id="6" name="Group 5"/>
          <p:cNvGrpSpPr/>
          <p:nvPr/>
        </p:nvGrpSpPr>
        <p:grpSpPr>
          <a:xfrm>
            <a:off x="10858930" y="2857500"/>
            <a:ext cx="6393180" cy="6881807"/>
            <a:chOff x="10148624" y="2270905"/>
            <a:chExt cx="7176824" cy="772534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8" name="TextBox 7"/>
            <p:cNvSpPr txBox="1"/>
            <p:nvPr/>
          </p:nvSpPr>
          <p:spPr>
            <a:xfrm>
              <a:off x="10819317" y="8455309"/>
              <a:ext cx="5835439" cy="1540940"/>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61341">
            <a:off x="9009396" y="2292311"/>
            <a:ext cx="1826798" cy="1586655"/>
          </a:xfrm>
          <a:prstGeom prst="rect">
            <a:avLst/>
          </a:prstGeom>
        </p:spPr>
      </p:pic>
      <p:sp>
        <p:nvSpPr>
          <p:cNvPr id="10" name="TextBox 9"/>
          <p:cNvSpPr txBox="1"/>
          <p:nvPr/>
        </p:nvSpPr>
        <p:spPr>
          <a:xfrm>
            <a:off x="1524000" y="3234379"/>
            <a:ext cx="86106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Người công nhân đã thực hiện công để nâng các kiện hàng lên cao. Người này đã truyền năng lượng cho kiện hàng làm cho năng lượng của kiện hàng tăng lên.</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45635">
            <a:off x="1480713" y="7843684"/>
            <a:ext cx="1756827" cy="1525882"/>
          </a:xfrm>
          <a:prstGeom prst="rect">
            <a:avLst/>
          </a:prstGeom>
        </p:spPr>
      </p:pic>
      <p:sp>
        <p:nvSpPr>
          <p:cNvPr id="12" name="TextBox 11"/>
          <p:cNvSpPr txBox="1"/>
          <p:nvPr/>
        </p:nvSpPr>
        <p:spPr>
          <a:xfrm>
            <a:off x="3276600" y="7952353"/>
            <a:ext cx="6858000" cy="182492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Cảm thấy mệt do năng lượng bị giảm đi.</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630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858930" y="2857500"/>
            <a:ext cx="6393180" cy="6881807"/>
            <a:chOff x="10148624" y="2270905"/>
            <a:chExt cx="7176824" cy="772534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8" name="TextBox 7"/>
            <p:cNvSpPr txBox="1"/>
            <p:nvPr/>
          </p:nvSpPr>
          <p:spPr>
            <a:xfrm>
              <a:off x="10819317" y="8455309"/>
              <a:ext cx="5835439" cy="1540940"/>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grpSp>
        <p:nvGrpSpPr>
          <p:cNvPr id="14" name="Group 13"/>
          <p:cNvGrpSpPr/>
          <p:nvPr/>
        </p:nvGrpSpPr>
        <p:grpSpPr>
          <a:xfrm>
            <a:off x="914400" y="1104900"/>
            <a:ext cx="5545096" cy="1600200"/>
            <a:chOff x="1008104" y="952500"/>
            <a:chExt cx="5545096" cy="1600200"/>
          </a:xfrm>
        </p:grpSpPr>
        <p:sp>
          <p:nvSpPr>
            <p:cNvPr id="3" name="Rounded Rectangle 2"/>
            <p:cNvSpPr/>
            <p:nvPr/>
          </p:nvSpPr>
          <p:spPr>
            <a:xfrm>
              <a:off x="1981200" y="952500"/>
              <a:ext cx="45720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    Em có biết?</a:t>
              </a:r>
              <a:endParaRPr lang="en-US" sz="4000" b="1">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04" y="952500"/>
              <a:ext cx="1946191" cy="1600200"/>
            </a:xfrm>
            <a:prstGeom prst="rect">
              <a:avLst/>
            </a:prstGeom>
          </p:spPr>
        </p:pic>
      </p:grpSp>
      <p:sp>
        <p:nvSpPr>
          <p:cNvPr id="15" name="Rectangle 14"/>
          <p:cNvSpPr/>
          <p:nvPr/>
        </p:nvSpPr>
        <p:spPr>
          <a:xfrm>
            <a:off x="1117471" y="2857500"/>
            <a:ext cx="9144000" cy="6232475"/>
          </a:xfrm>
          <a:prstGeom prst="rect">
            <a:avLst/>
          </a:prstGeom>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Trong trường hợp người công nhân tác dụng lực để giữ kiện hàng đứng yên, lực này không thực hiện công. Tuy nhiên sau một khoảng thời gian, người này vẫn cảm thấy mệt mỏi do các bó cơ ở tay co giãn liên tục để sinh ra lực cân bằng với trọng lực tác dụng lên kiện hàng.</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697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10354" y="-266700"/>
            <a:ext cx="9504488" cy="14741406"/>
          </a:xfrm>
          <a:prstGeom prst="rect">
            <a:avLst/>
          </a:prstGeom>
        </p:spPr>
      </p:pic>
      <p:grpSp>
        <p:nvGrpSpPr>
          <p:cNvPr id="6" name="Group 6"/>
          <p:cNvGrpSpPr/>
          <p:nvPr/>
        </p:nvGrpSpPr>
        <p:grpSpPr>
          <a:xfrm>
            <a:off x="1164700" y="1997104"/>
            <a:ext cx="668044" cy="688060"/>
            <a:chOff x="0" y="0"/>
            <a:chExt cx="890725" cy="917414"/>
          </a:xfrm>
        </p:grpSpPr>
        <p:sp>
          <p:nvSpPr>
            <p:cNvPr id="7" name="Freeform 7"/>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9929" y="273854"/>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1</a:t>
              </a:r>
            </a:p>
          </p:txBody>
        </p:sp>
      </p:grpSp>
      <p:grpSp>
        <p:nvGrpSpPr>
          <p:cNvPr id="9" name="Group 9"/>
          <p:cNvGrpSpPr/>
          <p:nvPr/>
        </p:nvGrpSpPr>
        <p:grpSpPr>
          <a:xfrm>
            <a:off x="1181107" y="4885414"/>
            <a:ext cx="668044" cy="688060"/>
            <a:chOff x="0" y="0"/>
            <a:chExt cx="890725" cy="917414"/>
          </a:xfrm>
        </p:grpSpPr>
        <p:sp>
          <p:nvSpPr>
            <p:cNvPr id="10" name="Freeform 10"/>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59929" y="297328"/>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2</a:t>
              </a:r>
            </a:p>
          </p:txBody>
        </p:sp>
      </p:grpSp>
      <p:grpSp>
        <p:nvGrpSpPr>
          <p:cNvPr id="12" name="Group 12"/>
          <p:cNvGrpSpPr/>
          <p:nvPr/>
        </p:nvGrpSpPr>
        <p:grpSpPr>
          <a:xfrm>
            <a:off x="1164700" y="7658100"/>
            <a:ext cx="668044" cy="688060"/>
            <a:chOff x="0" y="0"/>
            <a:chExt cx="890725" cy="917414"/>
          </a:xfrm>
        </p:grpSpPr>
        <p:sp>
          <p:nvSpPr>
            <p:cNvPr id="13" name="Freeform 13"/>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59929" y="297328"/>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3</a:t>
              </a:r>
            </a:p>
          </p:txBody>
        </p:sp>
      </p:grpSp>
      <p:sp>
        <p:nvSpPr>
          <p:cNvPr id="23" name="TextBox 22"/>
          <p:cNvSpPr txBox="1"/>
          <p:nvPr/>
        </p:nvSpPr>
        <p:spPr>
          <a:xfrm>
            <a:off x="12812683" y="2517158"/>
            <a:ext cx="4114800" cy="1107996"/>
          </a:xfrm>
          <a:prstGeom prst="rect">
            <a:avLst/>
          </a:prstGeom>
          <a:noFill/>
        </p:spPr>
        <p:txBody>
          <a:bodyPr wrap="square" rtlCol="0">
            <a:spAutoFit/>
          </a:bodyPr>
          <a:lstStyle/>
          <a:p>
            <a:pPr algn="ctr"/>
            <a:r>
              <a:rPr lang="vi-VN" sz="6600" b="1">
                <a:solidFill>
                  <a:schemeClr val="bg1"/>
                </a:solidFill>
                <a:latin typeface="Arial" panose="020B0604020202020204" pitchFamily="34" charset="0"/>
                <a:cs typeface="Arial" panose="020B0604020202020204" pitchFamily="34" charset="0"/>
              </a:rPr>
              <a:t>GHI NHỚ</a:t>
            </a:r>
            <a:endParaRPr lang="en-US" sz="6600" b="1">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099444" y="1522564"/>
            <a:ext cx="8073256" cy="1824923"/>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Vật có khả năng thực hiện công thì vật đó có năng lượng. </a:t>
            </a:r>
            <a:endParaRPr lang="en-US" sz="400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2151411" y="4371446"/>
            <a:ext cx="8037696" cy="193899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Khi một vật thực hiện công, nó truyền năng lượng cho vật khác.</a:t>
            </a:r>
            <a:endParaRPr lang="en-US" sz="400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2135332" y="7667128"/>
            <a:ext cx="8275022" cy="707886"/>
          </a:xfrm>
          <a:prstGeom prst="rect">
            <a:avLst/>
          </a:prstGeom>
        </p:spPr>
        <p:txBody>
          <a:bodyPr wrap="none">
            <a:spAutoFit/>
          </a:bodyPr>
          <a:lstStyle/>
          <a:p>
            <a:r>
              <a:rPr lang="vi-VN" sz="4000">
                <a:solidFill>
                  <a:schemeClr val="bg1"/>
                </a:solidFill>
                <a:latin typeface="Arial" panose="020B0604020202020204" pitchFamily="34" charset="0"/>
                <a:cs typeface="Arial" panose="020B0604020202020204" pitchFamily="34" charset="0"/>
              </a:rPr>
              <a:t>Năng lượng có đơn vị đo là Jun (J).</a:t>
            </a:r>
            <a:endParaRPr lang="en-US" sz="400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90500"/>
            <a:ext cx="20374598" cy="10632346"/>
          </a:xfrm>
          <a:prstGeom prst="rect">
            <a:avLst/>
          </a:prstGeom>
        </p:spPr>
      </p:pic>
      <p:sp>
        <p:nvSpPr>
          <p:cNvPr id="11" name="TextBox 6"/>
          <p:cNvSpPr txBox="1"/>
          <p:nvPr/>
        </p:nvSpPr>
        <p:spPr>
          <a:xfrm>
            <a:off x="3550762" y="304732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II.</a:t>
            </a:r>
            <a:endParaRPr lang="en-US" sz="9600" b="1" spc="-179">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5932131" y="4925891"/>
            <a:ext cx="6340197" cy="1323439"/>
          </a:xfrm>
          <a:prstGeom prst="rect">
            <a:avLst/>
          </a:prstGeom>
        </p:spPr>
        <p:txBody>
          <a:bodyPr wrap="none">
            <a:spAutoFit/>
          </a:bodyPr>
          <a:lstStyle/>
          <a:p>
            <a:pPr lvl="0" algn="ctr"/>
            <a:r>
              <a:rPr lang="vi-VN" sz="8000" b="1">
                <a:solidFill>
                  <a:prstClr val="white"/>
                </a:solidFill>
                <a:latin typeface="Arial" panose="020B0604020202020204" pitchFamily="34" charset="0"/>
                <a:cs typeface="Arial" panose="020B0604020202020204" pitchFamily="34" charset="0"/>
              </a:rPr>
              <a:t>CÔNG SUẤT</a:t>
            </a:r>
            <a:endParaRPr lang="en-US" sz="8000" b="1">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495800" y="612890"/>
            <a:ext cx="9753600"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78678"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1. Tốc độ thực hiện công</a:t>
              </a:r>
              <a:endParaRPr lang="en-US" sz="4800" b="1">
                <a:solidFill>
                  <a:schemeClr val="bg1"/>
                </a:solidFill>
                <a:latin typeface="Arial" panose="020B0604020202020204" pitchFamily="34" charset="0"/>
                <a:cs typeface="Arial" panose="020B0604020202020204" pitchFamily="34"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772577340"/>
              </p:ext>
            </p:extLst>
          </p:nvPr>
        </p:nvGraphicFramePr>
        <p:xfrm>
          <a:off x="1127760" y="4305300"/>
          <a:ext cx="8506420" cy="5510784"/>
        </p:xfrm>
        <a:graphic>
          <a:graphicData uri="http://schemas.openxmlformats.org/drawingml/2006/table">
            <a:tbl>
              <a:tblPr firstRow="1" firstCol="1" bandRow="1"/>
              <a:tblGrid>
                <a:gridCol w="1806687">
                  <a:extLst>
                    <a:ext uri="{9D8B030D-6E8A-4147-A177-3AD203B41FA5}">
                      <a16:colId xmlns:a16="http://schemas.microsoft.com/office/drawing/2014/main" val="20000"/>
                    </a:ext>
                  </a:extLst>
                </a:gridCol>
                <a:gridCol w="2674528">
                  <a:extLst>
                    <a:ext uri="{9D8B030D-6E8A-4147-A177-3AD203B41FA5}">
                      <a16:colId xmlns:a16="http://schemas.microsoft.com/office/drawing/2014/main" val="20001"/>
                    </a:ext>
                  </a:extLst>
                </a:gridCol>
                <a:gridCol w="2011813">
                  <a:extLst>
                    <a:ext uri="{9D8B030D-6E8A-4147-A177-3AD203B41FA5}">
                      <a16:colId xmlns:a16="http://schemas.microsoft.com/office/drawing/2014/main" val="20002"/>
                    </a:ext>
                  </a:extLst>
                </a:gridCol>
                <a:gridCol w="2013392">
                  <a:extLst>
                    <a:ext uri="{9D8B030D-6E8A-4147-A177-3AD203B41FA5}">
                      <a16:colId xmlns:a16="http://schemas.microsoft.com/office/drawing/2014/main" val="20003"/>
                    </a:ext>
                  </a:extLst>
                </a:gridCol>
              </a:tblGrid>
              <a:tr h="0">
                <a:tc gridSpan="4">
                  <a:txBody>
                    <a:bodyPr/>
                    <a:lstStyle/>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2" name="Group 11"/>
          <p:cNvGrpSpPr/>
          <p:nvPr/>
        </p:nvGrpSpPr>
        <p:grpSpPr>
          <a:xfrm>
            <a:off x="1143000" y="2153608"/>
            <a:ext cx="16002000" cy="1938992"/>
            <a:chOff x="1143000" y="2153608"/>
            <a:chExt cx="16002000" cy="1938992"/>
          </a:xfrm>
        </p:grpSpPr>
        <p:pic>
          <p:nvPicPr>
            <p:cNvPr id="7" name="Picture 6"/>
            <p:cNvPicPr>
              <a:picLocks noChangeAspect="1"/>
            </p:cNvPicPr>
            <p:nvPr/>
          </p:nvPicPr>
          <p:blipFill>
            <a:blip r:embed="rId3"/>
            <a:stretch>
              <a:fillRect/>
            </a:stretch>
          </p:blipFill>
          <p:spPr>
            <a:xfrm>
              <a:off x="1143000" y="2450944"/>
              <a:ext cx="1326310" cy="1284447"/>
            </a:xfrm>
            <a:prstGeom prst="rect">
              <a:avLst/>
            </a:prstGeom>
          </p:spPr>
        </p:pic>
        <p:sp>
          <p:nvSpPr>
            <p:cNvPr id="9" name="TextBox 8"/>
            <p:cNvSpPr txBox="1"/>
            <p:nvPr/>
          </p:nvSpPr>
          <p:spPr>
            <a:xfrm>
              <a:off x="2667000" y="2153608"/>
              <a:ext cx="14478000" cy="1938992"/>
            </a:xfrm>
            <a:prstGeom prst="rect">
              <a:avLst/>
            </a:prstGeom>
            <a:noFill/>
          </p:spPr>
          <p:txBody>
            <a:bodyPr wrap="square" rtlCol="0">
              <a:spAutoFit/>
            </a:bodyPr>
            <a:lstStyle/>
            <a:p>
              <a:pPr algn="just">
                <a:lnSpc>
                  <a:spcPct val="150000"/>
                </a:lnSpc>
              </a:pPr>
              <a:r>
                <a:rPr lang="vi-VN" sz="4000" i="1">
                  <a:latin typeface="Arial" panose="020B0604020202020204" pitchFamily="34" charset="0"/>
                  <a:cs typeface="Arial" panose="020B0604020202020204" pitchFamily="34" charset="0"/>
                </a:rPr>
                <a:t>Thảo luận nhóm 3 - 4 HS, trả lời câu hỏi 4, 5 SGK trang 12 và hoàn thành bảng:</a:t>
              </a:r>
              <a:endParaRPr lang="en-US" sz="4000" i="1">
                <a:latin typeface="Arial" panose="020B0604020202020204" pitchFamily="34" charset="0"/>
                <a:cs typeface="Arial" panose="020B0604020202020204" pitchFamily="34" charset="0"/>
              </a:endParaRPr>
            </a:p>
          </p:txBody>
        </p:sp>
      </p:grpSp>
      <p:sp>
        <p:nvSpPr>
          <p:cNvPr id="10" name="Rectangle 9"/>
          <p:cNvSpPr/>
          <p:nvPr/>
        </p:nvSpPr>
        <p:spPr>
          <a:xfrm>
            <a:off x="9906000" y="4483190"/>
            <a:ext cx="7671746" cy="1938992"/>
          </a:xfrm>
          <a:prstGeom prst="rect">
            <a:avLst/>
          </a:prstGeom>
        </p:spPr>
        <p:txBody>
          <a:bodyPr wrap="square">
            <a:spAutoFit/>
          </a:bodyPr>
          <a:lstStyle/>
          <a:p>
            <a:pPr marL="742950" indent="-742950" algn="just">
              <a:lnSpc>
                <a:spcPct val="150000"/>
              </a:lnSpc>
              <a:buFont typeface="+mj-lt"/>
              <a:buAutoNum type="arabicPeriod" startAt="4"/>
            </a:pPr>
            <a:r>
              <a:rPr lang="en-US" sz="4000">
                <a:latin typeface="Arial" panose="020B0604020202020204" pitchFamily="34" charset="0"/>
                <a:cs typeface="Arial" panose="020B0604020202020204" pitchFamily="34" charset="0"/>
              </a:rPr>
              <a:t>Tính công mỗi công nhân đã thực hiện</a:t>
            </a:r>
            <a:r>
              <a:rPr lang="vi-VN" sz="400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p>
        </p:txBody>
      </p:sp>
      <p:sp>
        <p:nvSpPr>
          <p:cNvPr id="11" name="Rectangle 10"/>
          <p:cNvSpPr/>
          <p:nvPr/>
        </p:nvSpPr>
        <p:spPr>
          <a:xfrm>
            <a:off x="9906000" y="6743700"/>
            <a:ext cx="7671746" cy="1938992"/>
          </a:xfrm>
          <a:prstGeom prst="rect">
            <a:avLst/>
          </a:prstGeom>
        </p:spPr>
        <p:txBody>
          <a:bodyPr wrap="square">
            <a:spAutoFit/>
          </a:bodyPr>
          <a:lstStyle/>
          <a:p>
            <a:pPr marL="742950" indent="-742950" algn="just">
              <a:lnSpc>
                <a:spcPct val="150000"/>
              </a:lnSpc>
              <a:buFont typeface="+mj-lt"/>
              <a:buAutoNum type="arabicPeriod" startAt="5"/>
            </a:pPr>
            <a:r>
              <a:rPr lang="vi-VN" sz="4000">
                <a:latin typeface="Arial" panose="020B0604020202020204" pitchFamily="34" charset="0"/>
                <a:cs typeface="Arial" panose="020B0604020202020204" pitchFamily="34" charset="0"/>
              </a:rPr>
              <a:t>Có những cách nào để biết ai thực hiện công nhanh hơn?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0750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9809096"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Tính công mỗi công nhân đã thực hiện</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86400" y="1765637"/>
            <a:ext cx="8001000" cy="1015663"/>
          </a:xfrm>
          <a:prstGeom prst="rect">
            <a:avLst/>
          </a:prstGeom>
        </p:spPr>
        <p:txBody>
          <a:bodyPr wrap="square">
            <a:spAutoFit/>
          </a:bodyPr>
          <a:lstStyle/>
          <a:p>
            <a:pPr marR="90170" algn="just">
              <a:lnSpc>
                <a:spcPct val="150000"/>
              </a:lnSpc>
              <a:spcAft>
                <a:spcPts val="100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4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4000">
                <a:latin typeface="Arial" panose="020B0604020202020204" pitchFamily="34" charset="0"/>
                <a:ea typeface="Times New Roman" panose="02020603050405020304" pitchFamily="18" charset="0"/>
                <a:cs typeface="Arial" panose="020B0604020202020204" pitchFamily="34" charset="0"/>
              </a:rPr>
              <a:t>= P</a:t>
            </a:r>
            <a:r>
              <a:rPr lang="vi-VN" sz="4000" baseline="-25000">
                <a:latin typeface="Arial" panose="020B0604020202020204" pitchFamily="34" charset="0"/>
                <a:ea typeface="Times New Roman" panose="02020603050405020304" pitchFamily="18" charset="0"/>
                <a:cs typeface="Arial" panose="020B0604020202020204" pitchFamily="34" charset="0"/>
              </a:rPr>
              <a:t>1</a:t>
            </a:r>
            <a:r>
              <a:rPr lang="vi-VN" sz="4000">
                <a:latin typeface="Arial" panose="020B0604020202020204" pitchFamily="34" charset="0"/>
                <a:ea typeface="Times New Roman" panose="02020603050405020304" pitchFamily="18" charset="0"/>
                <a:cs typeface="Arial" panose="020B0604020202020204" pitchFamily="34" charset="0"/>
              </a:rPr>
              <a:t>. h = 7. 45. 1,2 = 378 (J)</a:t>
            </a:r>
            <a:endParaRPr lang="en-US" sz="40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4528895"/>
              </p:ext>
            </p:extLst>
          </p:nvPr>
        </p:nvGraphicFramePr>
        <p:xfrm>
          <a:off x="1270000" y="4076700"/>
          <a:ext cx="15560039" cy="5486401"/>
        </p:xfrm>
        <a:graphic>
          <a:graphicData uri="http://schemas.openxmlformats.org/drawingml/2006/table">
            <a:tbl>
              <a:tblPr firstRow="1" firstCol="1" bandRow="1"/>
              <a:tblGrid>
                <a:gridCol w="3304812">
                  <a:extLst>
                    <a:ext uri="{9D8B030D-6E8A-4147-A177-3AD203B41FA5}">
                      <a16:colId xmlns:a16="http://schemas.microsoft.com/office/drawing/2014/main" val="20000"/>
                    </a:ext>
                  </a:extLst>
                </a:gridCol>
                <a:gridCol w="4892277">
                  <a:extLst>
                    <a:ext uri="{9D8B030D-6E8A-4147-A177-3AD203B41FA5}">
                      <a16:colId xmlns:a16="http://schemas.microsoft.com/office/drawing/2014/main" val="20001"/>
                    </a:ext>
                  </a:extLst>
                </a:gridCol>
                <a:gridCol w="3680031">
                  <a:extLst>
                    <a:ext uri="{9D8B030D-6E8A-4147-A177-3AD203B41FA5}">
                      <a16:colId xmlns:a16="http://schemas.microsoft.com/office/drawing/2014/main" val="20002"/>
                    </a:ext>
                  </a:extLst>
                </a:gridCol>
                <a:gridCol w="3682919">
                  <a:extLst>
                    <a:ext uri="{9D8B030D-6E8A-4147-A177-3AD203B41FA5}">
                      <a16:colId xmlns:a16="http://schemas.microsoft.com/office/drawing/2014/main" val="20003"/>
                    </a:ext>
                  </a:extLst>
                </a:gridCol>
              </a:tblGrid>
              <a:tr h="1696250">
                <a:tc gridSpan="4">
                  <a:txBody>
                    <a:bodyPr/>
                    <a:lstStyle/>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38571">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17145000" y="7827143"/>
            <a:ext cx="1022134" cy="2347124"/>
          </a:xfrm>
          <a:prstGeom prst="rect">
            <a:avLst/>
          </a:prstGeom>
        </p:spPr>
      </p:pic>
      <p:sp>
        <p:nvSpPr>
          <p:cNvPr id="8" name="Rectangle 7"/>
          <p:cNvSpPr/>
          <p:nvPr/>
        </p:nvSpPr>
        <p:spPr>
          <a:xfrm>
            <a:off x="5486400" y="2781300"/>
            <a:ext cx="8001000" cy="1015663"/>
          </a:xfrm>
          <a:prstGeom prst="rect">
            <a:avLst/>
          </a:prstGeom>
        </p:spPr>
        <p:txBody>
          <a:bodyPr wrap="square">
            <a:spAutoFit/>
          </a:bodyPr>
          <a:lstStyle/>
          <a:p>
            <a:pPr marR="90170" algn="just">
              <a:lnSpc>
                <a:spcPct val="150000"/>
              </a:lnSpc>
              <a:spcAft>
                <a:spcPts val="100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4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vi-VN" sz="4000">
                <a:latin typeface="Arial" panose="020B0604020202020204" pitchFamily="34" charset="0"/>
                <a:ea typeface="Times New Roman" panose="02020603050405020304" pitchFamily="18" charset="0"/>
                <a:cs typeface="Arial" panose="020B0604020202020204" pitchFamily="34" charset="0"/>
              </a:rPr>
              <a:t>= P</a:t>
            </a:r>
            <a:r>
              <a:rPr lang="vi-VN" sz="4000" baseline="-25000">
                <a:latin typeface="Arial" panose="020B0604020202020204" pitchFamily="34" charset="0"/>
                <a:ea typeface="Times New Roman" panose="02020603050405020304" pitchFamily="18" charset="0"/>
                <a:cs typeface="Arial" panose="020B0604020202020204" pitchFamily="34" charset="0"/>
              </a:rPr>
              <a:t>2</a:t>
            </a:r>
            <a:r>
              <a:rPr lang="vi-VN" sz="4000">
                <a:latin typeface="Arial" panose="020B0604020202020204" pitchFamily="34" charset="0"/>
                <a:ea typeface="Times New Roman" panose="02020603050405020304" pitchFamily="18" charset="0"/>
                <a:cs typeface="Arial" panose="020B0604020202020204" pitchFamily="34" charset="0"/>
              </a:rPr>
              <a:t>. h = 10. 45. 1,2 = 540 (J)</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20853616">
            <a:off x="15057269" y="507688"/>
            <a:ext cx="2545411" cy="2825728"/>
          </a:xfrm>
          <a:prstGeom prst="rect">
            <a:avLst/>
          </a:prstGeom>
        </p:spPr>
      </p:pic>
      <p:sp>
        <p:nvSpPr>
          <p:cNvPr id="10" name="Rectangle 9"/>
          <p:cNvSpPr/>
          <p:nvPr/>
        </p:nvSpPr>
        <p:spPr>
          <a:xfrm>
            <a:off x="11504702" y="7886700"/>
            <a:ext cx="1040670" cy="646331"/>
          </a:xfrm>
          <a:prstGeom prst="rect">
            <a:avLst/>
          </a:prstGeom>
          <a:solidFill>
            <a:schemeClr val="bg1"/>
          </a:solidFill>
        </p:spPr>
        <p:txBody>
          <a:bodyPr wrap="none">
            <a:spAutoFit/>
          </a:bodyPr>
          <a:lstStyle/>
          <a:p>
            <a:pPr>
              <a:lnSpc>
                <a:spcPct val="90000"/>
              </a:lnSpc>
            </a:pPr>
            <a:r>
              <a:rPr lang="vi-VN" sz="4000">
                <a:solidFill>
                  <a:srgbClr val="C00000"/>
                </a:solidFill>
                <a:latin typeface="Arial" panose="020B0604020202020204" pitchFamily="34" charset="0"/>
                <a:ea typeface="Times New Roman" panose="02020603050405020304" pitchFamily="18" charset="0"/>
                <a:cs typeface="Arial" panose="020B0604020202020204" pitchFamily="34" charset="0"/>
              </a:rPr>
              <a:t>378</a:t>
            </a:r>
            <a:endParaRPr lang="en-US">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11504702" y="8724900"/>
            <a:ext cx="1040670" cy="707886"/>
          </a:xfrm>
          <a:prstGeom prst="rect">
            <a:avLst/>
          </a:prstGeom>
          <a:solidFill>
            <a:schemeClr val="bg1"/>
          </a:solidFill>
        </p:spPr>
        <p:txBody>
          <a:bodyPr wrap="none">
            <a:spAutoFit/>
          </a:bodyPr>
          <a:lstStyle/>
          <a:p>
            <a:r>
              <a:rPr lang="vi-VN" sz="4000">
                <a:solidFill>
                  <a:srgbClr val="C00000"/>
                </a:solidFill>
                <a:latin typeface="Arial" panose="020B0604020202020204" pitchFamily="34" charset="0"/>
                <a:ea typeface="Times New Roman" panose="02020603050405020304" pitchFamily="18" charset="0"/>
                <a:cs typeface="Arial" panose="020B0604020202020204" pitchFamily="34" charset="0"/>
              </a:rPr>
              <a:t>540</a:t>
            </a:r>
            <a:endParaRPr lang="en-US">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139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12708928"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Các cách để biết người thực hiện công nhanh hơn:</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567543" y="3015109"/>
            <a:ext cx="2133600" cy="2133600"/>
            <a:chOff x="1600200" y="2552700"/>
            <a:chExt cx="2133600" cy="2133600"/>
          </a:xfrm>
        </p:grpSpPr>
        <p:sp>
          <p:nvSpPr>
            <p:cNvPr id="4" name="Oval 3"/>
            <p:cNvSpPr/>
            <p:nvPr/>
          </p:nvSpPr>
          <p:spPr>
            <a:xfrm>
              <a:off x="1600200" y="2552700"/>
              <a:ext cx="2133600" cy="2133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1600200" y="326555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Cách 1:</a:t>
              </a:r>
              <a:endParaRPr lang="en-US" sz="4000" b="1">
                <a:latin typeface="Arial" panose="020B0604020202020204" pitchFamily="34" charset="0"/>
                <a:cs typeface="Arial" panose="020B0604020202020204" pitchFamily="34" charset="0"/>
              </a:endParaRPr>
            </a:p>
          </p:txBody>
        </p:sp>
      </p:grpSp>
      <p:sp>
        <p:nvSpPr>
          <p:cNvPr id="7" name="Rectangle 6"/>
          <p:cNvSpPr/>
          <p:nvPr/>
        </p:nvSpPr>
        <p:spPr>
          <a:xfrm>
            <a:off x="4386943" y="2650748"/>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So sánh thời gian của hai người để thực hiện được cùng một công, ai làm việc mất ít thời gian hơn thì thực hiện công nhanh hơn.</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1567543" y="6183005"/>
            <a:ext cx="2133600" cy="2133600"/>
            <a:chOff x="1600200" y="2552700"/>
            <a:chExt cx="2133600" cy="2133600"/>
          </a:xfrm>
        </p:grpSpPr>
        <p:sp>
          <p:nvSpPr>
            <p:cNvPr id="9" name="Oval 8"/>
            <p:cNvSpPr/>
            <p:nvPr/>
          </p:nvSpPr>
          <p:spPr>
            <a:xfrm>
              <a:off x="1600200" y="2552700"/>
              <a:ext cx="2133600" cy="21336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1600200" y="326555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Cách 2:</a:t>
              </a:r>
              <a:endParaRPr lang="en-US" sz="4000" b="1">
                <a:latin typeface="Arial" panose="020B0604020202020204" pitchFamily="34" charset="0"/>
                <a:cs typeface="Arial" panose="020B0604020202020204" pitchFamily="34" charset="0"/>
              </a:endParaRPr>
            </a:p>
          </p:txBody>
        </p:sp>
      </p:grpSp>
      <p:sp>
        <p:nvSpPr>
          <p:cNvPr id="11" name="Rectangle 10"/>
          <p:cNvSpPr/>
          <p:nvPr/>
        </p:nvSpPr>
        <p:spPr>
          <a:xfrm>
            <a:off x="4386943" y="5861566"/>
            <a:ext cx="122682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So sánh công của hai người thực hiện được trong cùng một thời gian, ai thực hiện được công lớn hơn thì tốc độ thực hiện công của người đó nhanh hơn.</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flipH="1">
            <a:off x="14859000" y="604462"/>
            <a:ext cx="2718973" cy="1759065"/>
          </a:xfrm>
          <a:prstGeom prst="rect">
            <a:avLst/>
          </a:prstGeom>
        </p:spPr>
      </p:pic>
    </p:spTree>
    <p:extLst>
      <p:ext uri="{BB962C8B-B14F-4D97-AF65-F5344CB8AC3E}">
        <p14:creationId xmlns:p14="http://schemas.microsoft.com/office/powerpoint/2010/main" val="66136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53400" y="-340775"/>
            <a:ext cx="11796782" cy="10650635"/>
          </a:xfrm>
          <a:prstGeom prst="rect">
            <a:avLst/>
          </a:prstGeom>
        </p:spPr>
      </p:pic>
      <p:sp>
        <p:nvSpPr>
          <p:cNvPr id="15" name="TextBox 14"/>
          <p:cNvSpPr txBox="1"/>
          <p:nvPr/>
        </p:nvSpPr>
        <p:spPr>
          <a:xfrm>
            <a:off x="12812683" y="2517158"/>
            <a:ext cx="4114800" cy="1107996"/>
          </a:xfrm>
          <a:prstGeom prst="rect">
            <a:avLst/>
          </a:prstGeom>
          <a:noFill/>
        </p:spPr>
        <p:txBody>
          <a:bodyPr wrap="square" rtlCol="0">
            <a:spAutoFit/>
          </a:bodyPr>
          <a:lstStyle/>
          <a:p>
            <a:pPr algn="ctr"/>
            <a:r>
              <a:rPr lang="vi-VN" sz="6600" b="1">
                <a:solidFill>
                  <a:schemeClr val="bg1"/>
                </a:solidFill>
                <a:latin typeface="Arial" panose="020B0604020202020204" pitchFamily="34" charset="0"/>
                <a:cs typeface="Arial" panose="020B0604020202020204" pitchFamily="34" charset="0"/>
              </a:rPr>
              <a:t>GHI NHỚ</a:t>
            </a:r>
            <a:endParaRPr lang="en-US" sz="66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295399" y="88987"/>
            <a:ext cx="8870449" cy="6480610"/>
            <a:chOff x="1295399" y="88987"/>
            <a:chExt cx="8870449" cy="6480610"/>
          </a:xfrm>
        </p:grpSpPr>
        <p:pic>
          <p:nvPicPr>
            <p:cNvPr id="4" name="Picture 3"/>
            <p:cNvPicPr>
              <a:picLocks noChangeAspect="1"/>
            </p:cNvPicPr>
            <p:nvPr/>
          </p:nvPicPr>
          <p:blipFill>
            <a:blip r:embed="rId3"/>
            <a:stretch>
              <a:fillRect/>
            </a:stretch>
          </p:blipFill>
          <p:spPr>
            <a:xfrm>
              <a:off x="1295399" y="88987"/>
              <a:ext cx="8870449" cy="6480610"/>
            </a:xfrm>
            <a:prstGeom prst="rect">
              <a:avLst/>
            </a:prstGeom>
          </p:spPr>
        </p:pic>
        <p:sp>
          <p:nvSpPr>
            <p:cNvPr id="16" name="Rectangle 15"/>
            <p:cNvSpPr/>
            <p:nvPr/>
          </p:nvSpPr>
          <p:spPr>
            <a:xfrm>
              <a:off x="1839086" y="1586616"/>
              <a:ext cx="7327013"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Để biết ai thực hiện công nhanh hơn, ta cần so sánh tốc độ thực hiện công của họ. </a:t>
              </a:r>
              <a:endParaRPr lang="en-US" sz="4000">
                <a:latin typeface="Arial" panose="020B0604020202020204" pitchFamily="34" charset="0"/>
                <a:cs typeface="Arial" panose="020B0604020202020204" pitchFamily="34" charset="0"/>
              </a:endParaRPr>
            </a:p>
          </p:txBody>
        </p:sp>
      </p:grpSp>
      <p:sp>
        <p:nvSpPr>
          <p:cNvPr id="18" name="Rectangle 17"/>
          <p:cNvSpPr/>
          <p:nvPr/>
        </p:nvSpPr>
        <p:spPr>
          <a:xfrm>
            <a:off x="1295399" y="6205405"/>
            <a:ext cx="7870699" cy="2862322"/>
          </a:xfrm>
          <a:prstGeom prst="rect">
            <a:avLst/>
          </a:prstGeom>
        </p:spPr>
        <p:txBody>
          <a:bodyPr wrap="square">
            <a:spAutoFit/>
          </a:bodyPr>
          <a:lstStyle/>
          <a:p>
            <a:pPr algn="just">
              <a:lnSpc>
                <a:spcPct val="150000"/>
              </a:lnSpc>
            </a:pPr>
            <a:r>
              <a:rPr lang="en-US" sz="4000">
                <a:solidFill>
                  <a:schemeClr val="bg1"/>
                </a:solidFill>
                <a:latin typeface="Arial" panose="020B0604020202020204" pitchFamily="34" charset="0"/>
                <a:cs typeface="Arial" panose="020B0604020202020204" pitchFamily="34" charset="0"/>
              </a:rPr>
              <a:t>Tốc độ thực hiện công phụ thuộc vào </a:t>
            </a:r>
            <a:r>
              <a:rPr lang="en-US" sz="4000" b="1">
                <a:solidFill>
                  <a:schemeClr val="bg1"/>
                </a:solidFill>
                <a:latin typeface="Arial" panose="020B0604020202020204" pitchFamily="34" charset="0"/>
                <a:cs typeface="Arial" panose="020B0604020202020204" pitchFamily="34" charset="0"/>
              </a:rPr>
              <a:t>công thực hiện </a:t>
            </a:r>
            <a:r>
              <a:rPr lang="en-US" sz="4000">
                <a:solidFill>
                  <a:schemeClr val="bg1"/>
                </a:solidFill>
                <a:latin typeface="Arial" panose="020B0604020202020204" pitchFamily="34" charset="0"/>
                <a:cs typeface="Arial" panose="020B0604020202020204" pitchFamily="34" charset="0"/>
              </a:rPr>
              <a:t>và </a:t>
            </a:r>
            <a:r>
              <a:rPr lang="en-US" sz="4000" b="1">
                <a:solidFill>
                  <a:schemeClr val="bg1"/>
                </a:solidFill>
                <a:latin typeface="Arial" panose="020B0604020202020204" pitchFamily="34" charset="0"/>
                <a:cs typeface="Arial" panose="020B0604020202020204" pitchFamily="34" charset="0"/>
              </a:rPr>
              <a:t>thời gian thực hiện công</a:t>
            </a:r>
            <a:r>
              <a:rPr lang="en-US" sz="4000">
                <a:solidFill>
                  <a:schemeClr val="bg1"/>
                </a:solidFill>
                <a:latin typeface="Arial" panose="020B0604020202020204" pitchFamily="34" charset="0"/>
                <a:cs typeface="Arial" panose="020B0604020202020204" pitchFamily="34" charset="0"/>
              </a:rPr>
              <a:t>. </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3">
            <a:clrChange>
              <a:clrFrom>
                <a:srgbClr val="E8E8E9"/>
              </a:clrFrom>
              <a:clrTo>
                <a:srgbClr val="E8E8E9">
                  <a:alpha val="0"/>
                </a:srgbClr>
              </a:clrTo>
            </a:clrChange>
            <a:extLst>
              <a:ext uri="{28A0092B-C50C-407E-A947-70E740481C1C}">
                <a14:useLocalDpi xmlns:a14="http://schemas.microsoft.com/office/drawing/2010/main" val="0"/>
              </a:ext>
            </a:extLst>
          </a:blip>
          <a:stretch>
            <a:fillRect/>
          </a:stretch>
        </p:blipFill>
        <p:spPr>
          <a:xfrm>
            <a:off x="11811000" y="2476500"/>
            <a:ext cx="6065222" cy="6590393"/>
          </a:xfrm>
          <a:prstGeom prst="rect">
            <a:avLst/>
          </a:prstGeom>
        </p:spPr>
      </p:pic>
      <p:grpSp>
        <p:nvGrpSpPr>
          <p:cNvPr id="6" name="Group 5"/>
          <p:cNvGrpSpPr/>
          <p:nvPr/>
        </p:nvGrpSpPr>
        <p:grpSpPr>
          <a:xfrm>
            <a:off x="279906" y="2476500"/>
            <a:ext cx="10843667" cy="7486182"/>
            <a:chOff x="279906" y="2476500"/>
            <a:chExt cx="10843667" cy="7486182"/>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906" y="6748565"/>
              <a:ext cx="2792184" cy="3214117"/>
            </a:xfrm>
            <a:prstGeom prst="rect">
              <a:avLst/>
            </a:prstGeom>
          </p:spPr>
        </p:pic>
        <p:grpSp>
          <p:nvGrpSpPr>
            <p:cNvPr id="5" name="Group 4"/>
            <p:cNvGrpSpPr/>
            <p:nvPr/>
          </p:nvGrpSpPr>
          <p:grpSpPr>
            <a:xfrm>
              <a:off x="2243621" y="2476500"/>
              <a:ext cx="8879952" cy="6120560"/>
              <a:chOff x="2243621" y="2476500"/>
              <a:chExt cx="8879952" cy="6120560"/>
            </a:xfrm>
          </p:grpSpPr>
          <p:sp>
            <p:nvSpPr>
              <p:cNvPr id="4" name="Isosceles Triangle 3"/>
              <p:cNvSpPr/>
              <p:nvPr/>
            </p:nvSpPr>
            <p:spPr>
              <a:xfrm rot="12823402">
                <a:off x="2841194" y="6391890"/>
                <a:ext cx="1597037" cy="2205170"/>
              </a:xfrm>
              <a:prstGeom prs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243621" y="2476500"/>
                <a:ext cx="8879952" cy="46482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4000">
                    <a:solidFill>
                      <a:schemeClr val="tx1"/>
                    </a:solidFill>
                    <a:latin typeface="Arial" panose="020B0604020202020204" pitchFamily="34" charset="0"/>
                    <a:cs typeface="Arial" panose="020B0604020202020204" pitchFamily="34" charset="0"/>
                  </a:rPr>
                  <a:t>Ở hoạt động này, bộ đội đã tác dụng lực và làm dịch chuyển các khẩu pháo, ta nói bộ đội đã thực hiện công cơ học. Vậy công cơ học được xác định như thế nào?</a:t>
                </a:r>
                <a:endParaRPr lang="en-US" sz="4000">
                  <a:solidFill>
                    <a:schemeClr val="tx1"/>
                  </a:solidFill>
                  <a:latin typeface="Arial" panose="020B0604020202020204" pitchFamily="34" charset="0"/>
                  <a:cs typeface="Arial" panose="020B0604020202020204" pitchFamily="34" charset="0"/>
                </a:endParaRPr>
              </a:p>
            </p:txBody>
          </p:sp>
        </p:grpSp>
      </p:grpSp>
      <p:pic>
        <p:nvPicPr>
          <p:cNvPr id="9" name="Picture 8"/>
          <p:cNvPicPr>
            <a:picLocks noChangeAspect="1"/>
          </p:cNvPicPr>
          <p:nvPr/>
        </p:nvPicPr>
        <p:blipFill>
          <a:blip r:embed="rId6"/>
          <a:stretch>
            <a:fillRect/>
          </a:stretch>
        </p:blipFill>
        <p:spPr>
          <a:xfrm>
            <a:off x="-239906" y="0"/>
            <a:ext cx="2999492" cy="3286029"/>
          </a:xfrm>
          <a:prstGeom prst="rect">
            <a:avLst/>
          </a:prstGeom>
        </p:spPr>
      </p:pic>
    </p:spTree>
    <p:extLst>
      <p:ext uri="{BB962C8B-B14F-4D97-AF65-F5344CB8AC3E}">
        <p14:creationId xmlns:p14="http://schemas.microsoft.com/office/powerpoint/2010/main" val="2093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24400" y="647700"/>
            <a:ext cx="8991600"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78678"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2. Định nghĩa công suất</a:t>
              </a:r>
              <a:endParaRPr lang="en-US" sz="4800" b="1">
                <a:solidFill>
                  <a:schemeClr val="bg1"/>
                </a:solidFill>
                <a:latin typeface="Arial" panose="020B0604020202020204" pitchFamily="34" charset="0"/>
                <a:cs typeface="Arial" panose="020B0604020202020204" pitchFamily="34" charset="0"/>
              </a:endParaRPr>
            </a:p>
          </p:txBody>
        </p:sp>
      </p:grpSp>
      <p:sp>
        <p:nvSpPr>
          <p:cNvPr id="7" name="TextBox 6"/>
          <p:cNvSpPr txBox="1"/>
          <p:nvPr/>
        </p:nvSpPr>
        <p:spPr>
          <a:xfrm>
            <a:off x="2209800" y="2628900"/>
            <a:ext cx="3048000" cy="738664"/>
          </a:xfrm>
          <a:prstGeom prst="rect">
            <a:avLst/>
          </a:prstGeom>
          <a:noFill/>
        </p:spPr>
        <p:txBody>
          <a:bodyPr wrap="square" rtlCol="0">
            <a:spAutoFit/>
          </a:bodyPr>
          <a:lstStyle/>
          <a:p>
            <a:r>
              <a:rPr lang="vi-VN" sz="4200" b="1" u="sng">
                <a:solidFill>
                  <a:srgbClr val="C00000"/>
                </a:solidFill>
                <a:latin typeface="Arial" panose="020B0604020202020204" pitchFamily="34" charset="0"/>
                <a:cs typeface="Arial" panose="020B0604020202020204" pitchFamily="34" charset="0"/>
              </a:rPr>
              <a:t>Khái niệm</a:t>
            </a:r>
            <a:r>
              <a:rPr lang="vi-VN" sz="4200" b="1">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2209800" y="3619500"/>
            <a:ext cx="140970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Công suất là đại lượng đặc trưng cho tốc độ thực hiện công, được tính bằng công thực hiện trong một đơn vị thời gian.</a:t>
            </a:r>
            <a:endParaRPr lang="en-US" sz="4000">
              <a:latin typeface="Arial" panose="020B0604020202020204" pitchFamily="34" charset="0"/>
              <a:cs typeface="Arial" panose="020B0604020202020204" pitchFamily="34" charset="0"/>
            </a:endParaRPr>
          </a:p>
        </p:txBody>
      </p:sp>
      <p:grpSp>
        <p:nvGrpSpPr>
          <p:cNvPr id="50" name="Group 49"/>
          <p:cNvGrpSpPr/>
          <p:nvPr/>
        </p:nvGrpSpPr>
        <p:grpSpPr>
          <a:xfrm>
            <a:off x="1600200" y="6210300"/>
            <a:ext cx="14829057" cy="3701191"/>
            <a:chOff x="1600200" y="6210300"/>
            <a:chExt cx="14829057" cy="3701191"/>
          </a:xfrm>
        </p:grpSpPr>
        <p:pic>
          <p:nvPicPr>
            <p:cNvPr id="9" name="Picture 8"/>
            <p:cNvPicPr>
              <a:picLocks noChangeAspect="1"/>
            </p:cNvPicPr>
            <p:nvPr/>
          </p:nvPicPr>
          <p:blipFill>
            <a:blip r:embed="rId3"/>
            <a:stretch>
              <a:fillRect/>
            </a:stretch>
          </p:blipFill>
          <p:spPr>
            <a:xfrm>
              <a:off x="1600200" y="6698621"/>
              <a:ext cx="2792210" cy="3212870"/>
            </a:xfrm>
            <a:prstGeom prst="rect">
              <a:avLst/>
            </a:prstGeom>
          </p:spPr>
        </p:pic>
        <p:sp>
          <p:nvSpPr>
            <p:cNvPr id="10" name="Rounded Rectangular Callout 9"/>
            <p:cNvSpPr/>
            <p:nvPr/>
          </p:nvSpPr>
          <p:spPr>
            <a:xfrm>
              <a:off x="5792925" y="6210300"/>
              <a:ext cx="10636332" cy="2895600"/>
            </a:xfrm>
            <a:prstGeom prst="wedgeRoundRectCallout">
              <a:avLst>
                <a:gd name="adj1" fmla="val -64764"/>
                <a:gd name="adj2" fmla="val 3882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Dựa vào khái niệm công suất nêu công thức tính công suất và giải thích các đại lượng có trong công thức. </a:t>
              </a:r>
              <a:endParaRPr lang="en-US" sz="4000">
                <a:solidFill>
                  <a:schemeClr val="tx1"/>
                </a:solidFill>
                <a:latin typeface="Arial" panose="020B0604020202020204" pitchFamily="34" charset="0"/>
                <a:cs typeface="Arial" panose="020B0604020202020204" pitchFamily="34" charset="0"/>
              </a:endParaRPr>
            </a:p>
          </p:txBody>
        </p:sp>
      </p:grpSp>
      <p:pic>
        <p:nvPicPr>
          <p:cNvPr id="49" name="Picture 48"/>
          <p:cNvPicPr>
            <a:picLocks noChangeAspect="1"/>
          </p:cNvPicPr>
          <p:nvPr/>
        </p:nvPicPr>
        <p:blipFill>
          <a:blip r:embed="rId4"/>
          <a:stretch>
            <a:fillRect/>
          </a:stretch>
        </p:blipFill>
        <p:spPr>
          <a:xfrm>
            <a:off x="15621000" y="62443"/>
            <a:ext cx="2343312" cy="2389714"/>
          </a:xfrm>
          <a:prstGeom prst="rect">
            <a:avLst/>
          </a:prstGeom>
        </p:spPr>
      </p:pic>
    </p:spTree>
    <p:extLst>
      <p:ext uri="{BB962C8B-B14F-4D97-AF65-F5344CB8AC3E}">
        <p14:creationId xmlns:p14="http://schemas.microsoft.com/office/powerpoint/2010/main" val="24747914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anim calcmode="lin" valueType="num">
                                      <p:cBhvr>
                                        <p:cTn id="24" dur="500" fill="hold"/>
                                        <p:tgtEl>
                                          <p:spTgt spid="50"/>
                                        </p:tgtEl>
                                        <p:attrNameLst>
                                          <p:attrName>ppt_x</p:attrName>
                                        </p:attrNameLst>
                                      </p:cBhvr>
                                      <p:tavLst>
                                        <p:tav tm="0">
                                          <p:val>
                                            <p:strVal val="#ppt_x"/>
                                          </p:val>
                                        </p:tav>
                                        <p:tav tm="100000">
                                          <p:val>
                                            <p:strVal val="#ppt_x"/>
                                          </p:val>
                                        </p:tav>
                                      </p:tavLst>
                                    </p:anim>
                                    <p:anim calcmode="lin" valueType="num">
                                      <p:cBhvr>
                                        <p:cTn id="25"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6593472"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Công thức tính công suất:</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934200" y="2095500"/>
            <a:ext cx="4419600" cy="2129228"/>
            <a:chOff x="6553200" y="2324100"/>
            <a:chExt cx="4419600" cy="2129228"/>
          </a:xfrm>
        </p:grpSpPr>
        <p:sp>
          <p:nvSpPr>
            <p:cNvPr id="6" name="Rounded Rectangle 5"/>
            <p:cNvSpPr/>
            <p:nvPr/>
          </p:nvSpPr>
          <p:spPr>
            <a:xfrm>
              <a:off x="6553200" y="2324100"/>
              <a:ext cx="4419600" cy="2129228"/>
            </a:xfrm>
            <a:prstGeom prst="roundRect">
              <a:avLst/>
            </a:prstGeom>
            <a:solidFill>
              <a:schemeClr val="accent6"/>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p:cNvSpPr txBox="1"/>
            <p:nvPr/>
          </p:nvSpPr>
          <p:spPr>
            <a:xfrm>
              <a:off x="7086600" y="2880882"/>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P =</a:t>
              </a:r>
              <a:endParaRPr lang="en-US" sz="6000" b="1">
                <a:latin typeface="Arial" panose="020B0604020202020204" pitchFamily="34" charset="0"/>
                <a:cs typeface="Arial" panose="020B0604020202020204" pitchFamily="34" charset="0"/>
              </a:endParaRPr>
            </a:p>
          </p:txBody>
        </p:sp>
        <p:sp>
          <p:nvSpPr>
            <p:cNvPr id="8" name="TextBox 7"/>
            <p:cNvSpPr txBox="1"/>
            <p:nvPr/>
          </p:nvSpPr>
          <p:spPr>
            <a:xfrm>
              <a:off x="8610600" y="2373050"/>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A</a:t>
              </a:r>
              <a:endParaRPr lang="en-US" sz="6000" b="1">
                <a:latin typeface="Arial" panose="020B0604020202020204" pitchFamily="34" charset="0"/>
                <a:cs typeface="Arial" panose="020B0604020202020204" pitchFamily="34" charset="0"/>
              </a:endParaRPr>
            </a:p>
          </p:txBody>
        </p:sp>
        <p:cxnSp>
          <p:nvCxnSpPr>
            <p:cNvPr id="10" name="Straight Connector 9"/>
            <p:cNvCxnSpPr/>
            <p:nvPr/>
          </p:nvCxnSpPr>
          <p:spPr>
            <a:xfrm>
              <a:off x="8839200" y="3388713"/>
              <a:ext cx="121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10600" y="3413188"/>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t</a:t>
              </a:r>
              <a:endParaRPr lang="en-US" sz="6000" b="1">
                <a:latin typeface="Arial" panose="020B0604020202020204" pitchFamily="34" charset="0"/>
                <a:cs typeface="Arial" panose="020B0604020202020204" pitchFamily="34" charset="0"/>
              </a:endParaRPr>
            </a:p>
          </p:txBody>
        </p:sp>
      </p:grpSp>
      <p:grpSp>
        <p:nvGrpSpPr>
          <p:cNvPr id="20" name="Group 19"/>
          <p:cNvGrpSpPr/>
          <p:nvPr/>
        </p:nvGrpSpPr>
        <p:grpSpPr>
          <a:xfrm>
            <a:off x="1600200" y="4914900"/>
            <a:ext cx="15392400" cy="4433869"/>
            <a:chOff x="1600200" y="4914900"/>
            <a:chExt cx="15392400" cy="4433869"/>
          </a:xfrm>
        </p:grpSpPr>
        <p:sp>
          <p:nvSpPr>
            <p:cNvPr id="14" name="Rectangle 13"/>
            <p:cNvSpPr/>
            <p:nvPr/>
          </p:nvSpPr>
          <p:spPr>
            <a:xfrm>
              <a:off x="1600200" y="5143500"/>
              <a:ext cx="2546466" cy="707886"/>
            </a:xfrm>
            <a:prstGeom prst="rect">
              <a:avLst/>
            </a:prstGeom>
          </p:spPr>
          <p:txBody>
            <a:bodyPr wrap="none">
              <a:spAutoFit/>
            </a:bodyPr>
            <a:lstStyle/>
            <a:p>
              <a:pPr lvl="0" algn="just"/>
              <a:r>
                <a:rPr lang="vi-VN" sz="4000" b="1">
                  <a:solidFill>
                    <a:srgbClr val="27485B"/>
                  </a:solidFill>
                  <a:latin typeface="Arial" panose="020B0604020202020204" pitchFamily="34" charset="0"/>
                  <a:cs typeface="Arial" panose="020B0604020202020204" pitchFamily="34" charset="0"/>
                </a:rPr>
                <a:t>Trong đó:</a:t>
              </a:r>
            </a:p>
          </p:txBody>
        </p:sp>
        <p:sp>
          <p:nvSpPr>
            <p:cNvPr id="15" name="Rectangle 14"/>
            <p:cNvSpPr/>
            <p:nvPr/>
          </p:nvSpPr>
          <p:spPr>
            <a:xfrm>
              <a:off x="4343400" y="4914900"/>
              <a:ext cx="12649200" cy="3118803"/>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A là công thực hiện, đơn vị đo là jun (J);</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t là thời gian thực hiện công, đơn vị đo là giây (s);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P là công suất, đơn vị đo là oát (W).</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7052891" y="8098981"/>
              <a:ext cx="4182218" cy="1249788"/>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2800" y="710369"/>
            <a:ext cx="3154441" cy="151227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7200900"/>
            <a:ext cx="2798307" cy="2700762"/>
          </a:xfrm>
          <a:prstGeom prst="rect">
            <a:avLst/>
          </a:prstGeom>
        </p:spPr>
      </p:pic>
    </p:spTree>
    <p:extLst>
      <p:ext uri="{BB962C8B-B14F-4D97-AF65-F5344CB8AC3E}">
        <p14:creationId xmlns:p14="http://schemas.microsoft.com/office/powerpoint/2010/main" val="2816108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88251" y="1186297"/>
            <a:ext cx="13564776" cy="7846232"/>
          </a:xfrm>
          <a:prstGeom prst="rect">
            <a:avLst/>
          </a:prstGeom>
        </p:spPr>
      </p:pic>
      <p:sp>
        <p:nvSpPr>
          <p:cNvPr id="4" name="Rectangle 3"/>
          <p:cNvSpPr/>
          <p:nvPr/>
        </p:nvSpPr>
        <p:spPr>
          <a:xfrm>
            <a:off x="3356626" y="1831642"/>
            <a:ext cx="12228027" cy="707886"/>
          </a:xfrm>
          <a:prstGeom prst="rect">
            <a:avLst/>
          </a:prstGeom>
        </p:spPr>
        <p:txBody>
          <a:bodyPr wrap="none">
            <a:spAutoFit/>
          </a:bodyPr>
          <a:lstStyle/>
          <a:p>
            <a:pPr marL="571500" indent="-571500">
              <a:buFont typeface="Wingdings" panose="05000000000000000000" pitchFamily="2" charset="2"/>
              <a:buChar char="Ø"/>
            </a:pPr>
            <a:r>
              <a:rPr lang="vi-VN" sz="4000">
                <a:solidFill>
                  <a:schemeClr val="bg1"/>
                </a:solidFill>
                <a:latin typeface="Arial" panose="020B0604020202020204" pitchFamily="34" charset="0"/>
                <a:cs typeface="Arial" panose="020B0604020202020204" pitchFamily="34" charset="0"/>
              </a:rPr>
              <a:t>Các bội số của oát là kilôoát (kW), mêgaoát (MW):</a:t>
            </a:r>
            <a:endParaRPr lang="en-US" sz="40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52400" y="5448300"/>
            <a:ext cx="4164866" cy="4838700"/>
          </a:xfrm>
          <a:prstGeom prst="rect">
            <a:avLst/>
          </a:prstGeom>
        </p:spPr>
      </p:pic>
      <p:sp>
        <p:nvSpPr>
          <p:cNvPr id="2" name="Rectangle 1"/>
          <p:cNvSpPr/>
          <p:nvPr/>
        </p:nvSpPr>
        <p:spPr>
          <a:xfrm>
            <a:off x="7239000" y="2560819"/>
            <a:ext cx="5334000" cy="1938992"/>
          </a:xfrm>
          <a:prstGeom prst="rect">
            <a:avLst/>
          </a:prstGeom>
        </p:spPr>
        <p:txBody>
          <a:bodyPr wrap="square">
            <a:spAutoFit/>
          </a:bodyPr>
          <a:lstStyle/>
          <a:p>
            <a:pPr algn="just">
              <a:lnSpc>
                <a:spcPct val="150000"/>
              </a:lnSpc>
            </a:pPr>
            <a:r>
              <a:rPr lang="pl-PL" sz="4000">
                <a:solidFill>
                  <a:schemeClr val="bg1"/>
                </a:solidFill>
                <a:latin typeface="Arial" panose="020B0604020202020204" pitchFamily="34" charset="0"/>
                <a:cs typeface="Arial" panose="020B0604020202020204" pitchFamily="34" charset="0"/>
              </a:rPr>
              <a:t>1 kW = 1000 W</a:t>
            </a:r>
          </a:p>
          <a:p>
            <a:pPr algn="just">
              <a:lnSpc>
                <a:spcPct val="150000"/>
              </a:lnSpc>
            </a:pPr>
            <a:r>
              <a:rPr lang="pl-PL" sz="4000">
                <a:solidFill>
                  <a:schemeClr val="bg1"/>
                </a:solidFill>
                <a:latin typeface="Arial" panose="020B0604020202020204" pitchFamily="34" charset="0"/>
                <a:cs typeface="Arial" panose="020B0604020202020204" pitchFamily="34" charset="0"/>
              </a:rPr>
              <a:t>1 MW = 1 000 000 W</a:t>
            </a:r>
          </a:p>
        </p:txBody>
      </p:sp>
      <p:sp>
        <p:nvSpPr>
          <p:cNvPr id="8" name="Rectangle 7"/>
          <p:cNvSpPr/>
          <p:nvPr/>
        </p:nvSpPr>
        <p:spPr>
          <a:xfrm>
            <a:off x="3472250" y="4499811"/>
            <a:ext cx="12112403" cy="1824923"/>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solidFill>
                  <a:schemeClr val="bg1"/>
                </a:solidFill>
                <a:latin typeface="Arial" panose="020B0604020202020204" pitchFamily="34" charset="0"/>
                <a:cs typeface="Arial" panose="020B0604020202020204" pitchFamily="34" charset="0"/>
              </a:rPr>
              <a:t>Ngoài đơn vị oát, công suất còn có đơn vị đo là mã lực (sức ngựa), kí hiệu là HP và BTU/h:</a:t>
            </a:r>
            <a:endParaRPr lang="en-US" sz="400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239000" y="6411912"/>
            <a:ext cx="5029200" cy="2067233"/>
          </a:xfrm>
          <a:prstGeom prst="rect">
            <a:avLst/>
          </a:prstGeom>
        </p:spPr>
        <p:txBody>
          <a:bodyPr wrap="square">
            <a:spAutoFit/>
          </a:bodyPr>
          <a:lstStyle/>
          <a:p>
            <a:pPr algn="just">
              <a:lnSpc>
                <a:spcPct val="150000"/>
              </a:lnSpc>
              <a:spcAft>
                <a:spcPts val="1000"/>
              </a:spcAft>
            </a:pPr>
            <a:r>
              <a:rPr lang="vi-VN" sz="4000">
                <a:solidFill>
                  <a:schemeClr val="bg1"/>
                </a:solidFill>
                <a:latin typeface="Arial" panose="020B0604020202020204" pitchFamily="34" charset="0"/>
                <a:ea typeface="Times New Roman" panose="02020603050405020304" pitchFamily="18" charset="0"/>
                <a:cs typeface="Arial" panose="020B0604020202020204" pitchFamily="34" charset="0"/>
              </a:rPr>
              <a:t>1 HP = 746 W</a:t>
            </a:r>
            <a:endParaRPr lang="en-US" sz="400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4000">
                <a:solidFill>
                  <a:schemeClr val="bg1"/>
                </a:solidFill>
                <a:latin typeface="Arial" panose="020B0604020202020204" pitchFamily="34" charset="0"/>
                <a:ea typeface="Times New Roman" panose="02020603050405020304" pitchFamily="18" charset="0"/>
                <a:cs typeface="Arial" panose="020B0604020202020204" pitchFamily="34" charset="0"/>
              </a:rPr>
              <a:t>1 BTU/h = 0,293 W</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15098370" y="151195"/>
            <a:ext cx="3019469" cy="2070204"/>
            <a:chOff x="15343209" y="242943"/>
            <a:chExt cx="3019469" cy="2070204"/>
          </a:xfrm>
        </p:grpSpPr>
        <p:sp>
          <p:nvSpPr>
            <p:cNvPr id="10" name="Freeform 13"/>
            <p:cNvSpPr/>
            <p:nvPr/>
          </p:nvSpPr>
          <p:spPr>
            <a:xfrm rot="5729885">
              <a:off x="15790747" y="-204595"/>
              <a:ext cx="2070204" cy="2965280"/>
            </a:xfrm>
            <a:custGeom>
              <a:avLst/>
              <a:gdLst/>
              <a:ahLst/>
              <a:cxnLst/>
              <a:rect l="l" t="t" r="r" b="b"/>
              <a:pathLst>
                <a:path w="3498888" h="3603723">
                  <a:moveTo>
                    <a:pt x="0" y="0"/>
                  </a:moveTo>
                  <a:lnTo>
                    <a:pt x="3498888" y="0"/>
                  </a:lnTo>
                  <a:lnTo>
                    <a:pt x="3498888" y="3603723"/>
                  </a:lnTo>
                  <a:lnTo>
                    <a:pt x="0" y="3603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p:cNvSpPr txBox="1"/>
            <p:nvPr/>
          </p:nvSpPr>
          <p:spPr>
            <a:xfrm rot="728781">
              <a:off x="15390279" y="972600"/>
              <a:ext cx="2972399"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MỞ RỘNG</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90261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162800" cy="9906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Luyện tập 2 (SGK - tr.13)</a:t>
            </a:r>
            <a:endParaRPr lang="en-US" sz="4000" b="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2680">
            <a:off x="15594449" y="870046"/>
            <a:ext cx="1353903" cy="1841309"/>
          </a:xfrm>
          <a:prstGeom prst="rect">
            <a:avLst/>
          </a:prstGeom>
        </p:spPr>
      </p:pic>
      <p:sp>
        <p:nvSpPr>
          <p:cNvPr id="4" name="Rectangle 3"/>
          <p:cNvSpPr/>
          <p:nvPr/>
        </p:nvSpPr>
        <p:spPr>
          <a:xfrm>
            <a:off x="2057400" y="2324100"/>
            <a:ext cx="11652549"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Tính công suất của mỗi công nhân trong bảng 1.2.</a:t>
            </a:r>
          </a:p>
        </p:txBody>
      </p:sp>
      <p:graphicFrame>
        <p:nvGraphicFramePr>
          <p:cNvPr id="5" name="Table 4"/>
          <p:cNvGraphicFramePr>
            <a:graphicFrameLocks noGrp="1"/>
          </p:cNvGraphicFramePr>
          <p:nvPr>
            <p:extLst>
              <p:ext uri="{D42A27DB-BD31-4B8C-83A1-F6EECF244321}">
                <p14:modId xmlns:p14="http://schemas.microsoft.com/office/powerpoint/2010/main" val="2066866422"/>
              </p:ext>
            </p:extLst>
          </p:nvPr>
        </p:nvGraphicFramePr>
        <p:xfrm>
          <a:off x="1371600" y="4152900"/>
          <a:ext cx="15560039" cy="5486401"/>
        </p:xfrm>
        <a:graphic>
          <a:graphicData uri="http://schemas.openxmlformats.org/drawingml/2006/table">
            <a:tbl>
              <a:tblPr firstRow="1" firstCol="1" bandRow="1"/>
              <a:tblGrid>
                <a:gridCol w="3304812">
                  <a:extLst>
                    <a:ext uri="{9D8B030D-6E8A-4147-A177-3AD203B41FA5}">
                      <a16:colId xmlns:a16="http://schemas.microsoft.com/office/drawing/2014/main" val="20000"/>
                    </a:ext>
                  </a:extLst>
                </a:gridCol>
                <a:gridCol w="4892277">
                  <a:extLst>
                    <a:ext uri="{9D8B030D-6E8A-4147-A177-3AD203B41FA5}">
                      <a16:colId xmlns:a16="http://schemas.microsoft.com/office/drawing/2014/main" val="20001"/>
                    </a:ext>
                  </a:extLst>
                </a:gridCol>
                <a:gridCol w="3680031">
                  <a:extLst>
                    <a:ext uri="{9D8B030D-6E8A-4147-A177-3AD203B41FA5}">
                      <a16:colId xmlns:a16="http://schemas.microsoft.com/office/drawing/2014/main" val="20002"/>
                    </a:ext>
                  </a:extLst>
                </a:gridCol>
                <a:gridCol w="3682919">
                  <a:extLst>
                    <a:ext uri="{9D8B030D-6E8A-4147-A177-3AD203B41FA5}">
                      <a16:colId xmlns:a16="http://schemas.microsoft.com/office/drawing/2014/main" val="20003"/>
                    </a:ext>
                  </a:extLst>
                </a:gridCol>
              </a:tblGrid>
              <a:tr h="1696250">
                <a:tc gridSpan="4">
                  <a:txBody>
                    <a:bodyPr/>
                    <a:lstStyle/>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38571">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600" baseline="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378</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baseline="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540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5"/>
          <p:cNvSpPr/>
          <p:nvPr/>
        </p:nvSpPr>
        <p:spPr>
          <a:xfrm>
            <a:off x="3733800" y="3335451"/>
            <a:ext cx="11658600" cy="646331"/>
          </a:xfrm>
          <a:prstGeom prst="rect">
            <a:avLst/>
          </a:prstGeom>
        </p:spPr>
        <p:txBody>
          <a:bodyPr wrap="square">
            <a:spAutoFit/>
          </a:bodyPr>
          <a:lstStyle/>
          <a:p>
            <a:pPr algn="ctr"/>
            <a:r>
              <a:rPr lang="vi-VN" sz="3600" b="1">
                <a:solidFill>
                  <a:srgbClr val="C00000"/>
                </a:solidFill>
                <a:latin typeface="Arial" panose="020B0604020202020204" pitchFamily="34" charset="0"/>
                <a:cs typeface="Arial" panose="020B0604020202020204" pitchFamily="34" charset="0"/>
              </a:rPr>
              <a:t>B</a:t>
            </a:r>
            <a:r>
              <a:rPr lang="en-US" sz="3600" b="1">
                <a:solidFill>
                  <a:srgbClr val="C00000"/>
                </a:solidFill>
                <a:latin typeface="Arial" panose="020B0604020202020204" pitchFamily="34" charset="0"/>
                <a:cs typeface="Arial" panose="020B0604020202020204" pitchFamily="34" charset="0"/>
              </a:rPr>
              <a:t>ảng 1.2</a:t>
            </a:r>
            <a:r>
              <a:rPr lang="vi-VN" sz="3600" b="1">
                <a:solidFill>
                  <a:srgbClr val="C00000"/>
                </a:solidFill>
                <a:latin typeface="Arial" panose="020B0604020202020204" pitchFamily="34" charset="0"/>
                <a:cs typeface="Arial" panose="020B0604020202020204" pitchFamily="34" charset="0"/>
              </a:rPr>
              <a:t>. </a:t>
            </a:r>
            <a:r>
              <a:rPr lang="vi-VN" sz="3600">
                <a:solidFill>
                  <a:srgbClr val="C00000"/>
                </a:solidFill>
                <a:latin typeface="Arial" panose="020B0604020202020204" pitchFamily="34" charset="0"/>
                <a:cs typeface="Arial" panose="020B0604020202020204" pitchFamily="34" charset="0"/>
              </a:rPr>
              <a:t>Kết quả làm việc của hai người công nhân</a:t>
            </a:r>
            <a:endParaRPr lang="en-US" sz="1600">
              <a:solidFill>
                <a:srgbClr val="C00000"/>
              </a:solidFill>
            </a:endParaRPr>
          </a:p>
        </p:txBody>
      </p:sp>
      <p:pic>
        <p:nvPicPr>
          <p:cNvPr id="7" name="Picture 6"/>
          <p:cNvPicPr>
            <a:picLocks noChangeAspect="1"/>
          </p:cNvPicPr>
          <p:nvPr/>
        </p:nvPicPr>
        <p:blipFill>
          <a:blip r:embed="rId4"/>
          <a:stretch>
            <a:fillRect/>
          </a:stretch>
        </p:blipFill>
        <p:spPr>
          <a:xfrm>
            <a:off x="0" y="7810500"/>
            <a:ext cx="1022134" cy="2347124"/>
          </a:xfrm>
          <a:prstGeom prst="rect">
            <a:avLst/>
          </a:prstGeom>
        </p:spPr>
      </p:pic>
    </p:spTree>
    <p:extLst>
      <p:ext uri="{BB962C8B-B14F-4D97-AF65-F5344CB8AC3E}">
        <p14:creationId xmlns:p14="http://schemas.microsoft.com/office/powerpoint/2010/main" val="38929676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53400" y="876300"/>
            <a:ext cx="2133600" cy="1194665"/>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TextBox 3"/>
            <p:cNvSpPr txBox="1"/>
            <p:nvPr/>
          </p:nvSpPr>
          <p:spPr>
            <a:xfrm>
              <a:off x="8305800" y="833991"/>
              <a:ext cx="1828800" cy="541818"/>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5400081" y="2732314"/>
            <a:ext cx="7640234" cy="6442716"/>
            <a:chOff x="5400081" y="2732314"/>
            <a:chExt cx="7640234" cy="6442716"/>
          </a:xfrm>
        </p:grpSpPr>
        <p:sp>
          <p:nvSpPr>
            <p:cNvPr id="5" name="Rectangle 4"/>
            <p:cNvSpPr/>
            <p:nvPr/>
          </p:nvSpPr>
          <p:spPr>
            <a:xfrm>
              <a:off x="5400082" y="2732314"/>
              <a:ext cx="764023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Công suất của công nhân 1</a:t>
              </a:r>
              <a:r>
                <a:rPr lang="vi-VN" sz="4200">
                  <a:latin typeface="Arial" panose="020B0604020202020204" pitchFamily="34" charset="0"/>
                  <a:cs typeface="Arial" panose="020B0604020202020204" pitchFamily="34" charset="0"/>
                </a:rPr>
                <a:t> là:</a:t>
              </a:r>
              <a:r>
                <a:rPr lang="en-US" sz="420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6" name="Rectangle 5"/>
                <p:cNvSpPr/>
                <p:nvPr/>
              </p:nvSpPr>
              <p:spPr>
                <a:xfrm>
                  <a:off x="6481084" y="3695700"/>
                  <a:ext cx="5478231" cy="1955407"/>
                </a:xfrm>
                <a:prstGeom prst="rect">
                  <a:avLst/>
                </a:prstGeom>
              </p:spPr>
              <p:txBody>
                <a:bodyPr wrap="non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378</m:t>
                            </m:r>
                          </m:num>
                          <m:den>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90</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=4,2</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W</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81084" y="3695700"/>
                  <a:ext cx="5478231" cy="1955407"/>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5400081" y="6197633"/>
              <a:ext cx="764023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Công suất của công nhân </a:t>
              </a:r>
              <a:r>
                <a:rPr lang="vi-VN" sz="4200">
                  <a:latin typeface="Arial" panose="020B0604020202020204" pitchFamily="34" charset="0"/>
                  <a:cs typeface="Arial" panose="020B0604020202020204" pitchFamily="34" charset="0"/>
                </a:rPr>
                <a:t>2 là:</a:t>
              </a:r>
              <a:r>
                <a:rPr lang="en-US" sz="420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8" name="Rectangle 7"/>
                <p:cNvSpPr/>
                <p:nvPr/>
              </p:nvSpPr>
              <p:spPr>
                <a:xfrm>
                  <a:off x="6481084" y="7200900"/>
                  <a:ext cx="5478231" cy="1974130"/>
                </a:xfrm>
                <a:prstGeom prst="rect">
                  <a:avLst/>
                </a:prstGeom>
              </p:spPr>
              <p:txBody>
                <a:bodyPr wrap="non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540</m:t>
                            </m:r>
                          </m:num>
                          <m:den>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120</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5 (</m:t>
                        </m:r>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W</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81084" y="7200900"/>
                  <a:ext cx="5478231" cy="1974130"/>
                </a:xfrm>
                <a:prstGeom prst="rect">
                  <a:avLst/>
                </a:prstGeom>
                <a:blipFill rotWithShape="0">
                  <a:blip r:embed="rId4"/>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5"/>
          <a:stretch>
            <a:fillRect/>
          </a:stretch>
        </p:blipFill>
        <p:spPr>
          <a:xfrm>
            <a:off x="13563600" y="5574960"/>
            <a:ext cx="4167162" cy="4070672"/>
          </a:xfrm>
          <a:prstGeom prst="rect">
            <a:avLst/>
          </a:prstGeom>
        </p:spPr>
      </p:pic>
      <p:pic>
        <p:nvPicPr>
          <p:cNvPr id="11" name="Picture 10"/>
          <p:cNvPicPr>
            <a:picLocks noChangeAspect="1"/>
          </p:cNvPicPr>
          <p:nvPr/>
        </p:nvPicPr>
        <p:blipFill>
          <a:blip r:embed="rId6"/>
          <a:stretch>
            <a:fillRect/>
          </a:stretch>
        </p:blipFill>
        <p:spPr>
          <a:xfrm>
            <a:off x="685800" y="550206"/>
            <a:ext cx="2324696" cy="1789857"/>
          </a:xfrm>
          <a:prstGeom prst="rect">
            <a:avLst/>
          </a:prstGeom>
        </p:spPr>
      </p:pic>
      <p:pic>
        <p:nvPicPr>
          <p:cNvPr id="12" name="Picture 11"/>
          <p:cNvPicPr>
            <a:picLocks noChangeAspect="1"/>
          </p:cNvPicPr>
          <p:nvPr/>
        </p:nvPicPr>
        <p:blipFill>
          <a:blip r:embed="rId7"/>
          <a:stretch>
            <a:fillRect/>
          </a:stretch>
        </p:blipFill>
        <p:spPr>
          <a:xfrm flipH="1">
            <a:off x="15306518" y="528791"/>
            <a:ext cx="2456901" cy="2060627"/>
          </a:xfrm>
          <a:prstGeom prst="rect">
            <a:avLst/>
          </a:prstGeom>
        </p:spPr>
      </p:pic>
      <p:pic>
        <p:nvPicPr>
          <p:cNvPr id="14" name="Picture 13"/>
          <p:cNvPicPr>
            <a:picLocks noChangeAspect="1"/>
          </p:cNvPicPr>
          <p:nvPr/>
        </p:nvPicPr>
        <p:blipFill>
          <a:blip r:embed="rId8"/>
          <a:stretch>
            <a:fillRect/>
          </a:stretch>
        </p:blipFill>
        <p:spPr>
          <a:xfrm flipH="1">
            <a:off x="769930" y="5829300"/>
            <a:ext cx="3584759" cy="4115157"/>
          </a:xfrm>
          <a:prstGeom prst="rect">
            <a:avLst/>
          </a:prstGeom>
        </p:spPr>
      </p:pic>
    </p:spTree>
    <p:extLst>
      <p:ext uri="{BB962C8B-B14F-4D97-AF65-F5344CB8AC3E}">
        <p14:creationId xmlns:p14="http://schemas.microsoft.com/office/powerpoint/2010/main" val="85970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3 (SGK - tr.13)</a:t>
            </a:r>
            <a:endParaRPr lang="en-US" sz="4200" b="1">
              <a:latin typeface="Arial" panose="020B0604020202020204" pitchFamily="34" charset="0"/>
              <a:cs typeface="Arial" panose="020B0604020202020204" pitchFamily="34" charset="0"/>
            </a:endParaRPr>
          </a:p>
        </p:txBody>
      </p:sp>
      <p:sp>
        <p:nvSpPr>
          <p:cNvPr id="3" name="Rectangle 2"/>
          <p:cNvSpPr/>
          <p:nvPr/>
        </p:nvSpPr>
        <p:spPr>
          <a:xfrm>
            <a:off x="1676400" y="3156857"/>
            <a:ext cx="8991600" cy="3970318"/>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Cần cẩu trong hình 1.3a tác dụng lực kéo 25 000 N để kéo thùng hàng lên cao 12m trong 1 phút. Tính công và công suất của lực kéo đó. </a:t>
            </a:r>
          </a:p>
        </p:txBody>
      </p:sp>
      <p:grpSp>
        <p:nvGrpSpPr>
          <p:cNvPr id="13" name="Group 12"/>
          <p:cNvGrpSpPr/>
          <p:nvPr/>
        </p:nvGrpSpPr>
        <p:grpSpPr>
          <a:xfrm>
            <a:off x="11506200" y="1638300"/>
            <a:ext cx="5718544" cy="7539003"/>
            <a:chOff x="11430000" y="1714500"/>
            <a:chExt cx="5718544" cy="753900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0" y="1714500"/>
              <a:ext cx="5718544" cy="7539003"/>
            </a:xfrm>
            <a:prstGeom prst="roundRect">
              <a:avLst>
                <a:gd name="adj" fmla="val 5246"/>
              </a:avLst>
            </a:prstGeom>
          </p:spPr>
        </p:pic>
        <p:sp>
          <p:nvSpPr>
            <p:cNvPr id="7" name="TextBox 6"/>
            <p:cNvSpPr txBox="1"/>
            <p:nvPr/>
          </p:nvSpPr>
          <p:spPr>
            <a:xfrm>
              <a:off x="11734801" y="8420101"/>
              <a:ext cx="2251238" cy="646331"/>
            </a:xfrm>
            <a:prstGeom prst="rect">
              <a:avLst/>
            </a:prstGeom>
            <a:noFill/>
          </p:spPr>
          <p:txBody>
            <a:bodyPr wrap="square" rtlCol="0">
              <a:spAutoFit/>
            </a:bodyPr>
            <a:lstStyle/>
            <a:p>
              <a:r>
                <a:rPr lang="vi-VN" sz="3600">
                  <a:solidFill>
                    <a:schemeClr val="bg1"/>
                  </a:solidFill>
                  <a:latin typeface="Arial" panose="020B0604020202020204" pitchFamily="34" charset="0"/>
                  <a:cs typeface="Arial" panose="020B0604020202020204" pitchFamily="34" charset="0"/>
                </a:rPr>
                <a:t>Hình 1.3a</a:t>
              </a:r>
              <a:endParaRPr lang="en-US" sz="3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8862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53400" y="876300"/>
            <a:ext cx="2133600" cy="1194665"/>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200"/>
            </a:p>
          </p:txBody>
        </p:sp>
        <p:sp>
          <p:nvSpPr>
            <p:cNvPr id="4" name="TextBox 3"/>
            <p:cNvSpPr txBox="1"/>
            <p:nvPr/>
          </p:nvSpPr>
          <p:spPr>
            <a:xfrm>
              <a:off x="8305800" y="822212"/>
              <a:ext cx="1828800" cy="565376"/>
            </a:xfrm>
            <a:prstGeom prst="rect">
              <a:avLst/>
            </a:prstGeom>
            <a:noFill/>
          </p:spPr>
          <p:txBody>
            <a:bodyPr wrap="square" rtlCol="0" anchor="ctr">
              <a:spAutoFit/>
            </a:bodyPr>
            <a:lstStyle/>
            <a:p>
              <a:pPr algn="ctr"/>
              <a:r>
                <a:rPr lang="vi-VN" sz="4200" b="1">
                  <a:latin typeface="Arial" panose="020B0604020202020204" pitchFamily="34" charset="0"/>
                  <a:cs typeface="Arial" panose="020B0604020202020204" pitchFamily="34" charset="0"/>
                </a:rPr>
                <a:t>Giải</a:t>
              </a:r>
              <a:endParaRPr lang="en-US" sz="4200" b="1">
                <a:latin typeface="Arial" panose="020B0604020202020204" pitchFamily="34" charset="0"/>
                <a:cs typeface="Arial" panose="020B0604020202020204" pitchFamily="34" charset="0"/>
              </a:endParaRPr>
            </a:p>
          </p:txBody>
        </p:sp>
      </p:grpSp>
      <p:grpSp>
        <p:nvGrpSpPr>
          <p:cNvPr id="12" name="Group 11"/>
          <p:cNvGrpSpPr/>
          <p:nvPr/>
        </p:nvGrpSpPr>
        <p:grpSpPr>
          <a:xfrm>
            <a:off x="3568393" y="2674537"/>
            <a:ext cx="11092066" cy="6112304"/>
            <a:chOff x="3568393" y="2674537"/>
            <a:chExt cx="11092066" cy="6112304"/>
          </a:xfrm>
        </p:grpSpPr>
        <p:sp>
          <p:nvSpPr>
            <p:cNvPr id="5" name="Rectangle 4"/>
            <p:cNvSpPr/>
            <p:nvPr/>
          </p:nvSpPr>
          <p:spPr>
            <a:xfrm>
              <a:off x="3568393" y="2674537"/>
              <a:ext cx="10702768" cy="3257302"/>
            </a:xfrm>
            <a:prstGeom prst="rect">
              <a:avLst/>
            </a:prstGeom>
          </p:spPr>
          <p:txBody>
            <a:bodyPr wrap="square">
              <a:spAutoFit/>
            </a:bodyPr>
            <a:lstStyle/>
            <a:p>
              <a:pPr algn="ctr">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Đổi 1 phút = 60s</a:t>
              </a:r>
              <a:endParaRPr lang="en-US" sz="42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Công mà cần cẩu thực hiện được là: </a:t>
              </a:r>
              <a:endParaRPr lang="en-US" sz="42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        A = F. s = 25 000. 12 = 300 000 (J)</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3568393" y="6259930"/>
              <a:ext cx="11092066" cy="2526911"/>
              <a:chOff x="3402482" y="6163679"/>
              <a:chExt cx="11092066" cy="2526911"/>
            </a:xfrm>
          </p:grpSpPr>
          <p:sp>
            <p:nvSpPr>
              <p:cNvPr id="6" name="Rectangle 5"/>
              <p:cNvSpPr/>
              <p:nvPr/>
            </p:nvSpPr>
            <p:spPr>
              <a:xfrm>
                <a:off x="3402482" y="6163679"/>
                <a:ext cx="7191392" cy="738664"/>
              </a:xfrm>
              <a:prstGeom prst="rect">
                <a:avLst/>
              </a:prstGeom>
            </p:spPr>
            <p:txBody>
              <a:bodyPr wrap="none">
                <a:spAutoFit/>
              </a:bodyPr>
              <a:lstStyle/>
              <a:p>
                <a:pPr algn="just">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Công suất của lực kéo đó là: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029200" y="7384078"/>
                    <a:ext cx="9465348" cy="13065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200" b="0" i="0" smtClean="0">
                              <a:latin typeface="Cambria Math" panose="02040503050406030204" pitchFamily="18" charset="0"/>
                            </a:rPr>
                            <m:t>P</m:t>
                          </m:r>
                          <m:r>
                            <a:rPr lang="en-US" sz="4200" i="0">
                              <a:latin typeface="Cambria Math" panose="02040503050406030204" pitchFamily="18" charset="0"/>
                            </a:rPr>
                            <m:t>=</m:t>
                          </m:r>
                          <m:f>
                            <m:fPr>
                              <m:ctrlPr>
                                <a:rPr lang="en-US" sz="4200" i="1">
                                  <a:latin typeface="Cambria Math" panose="02040503050406030204" pitchFamily="18" charset="0"/>
                                </a:rPr>
                              </m:ctrlPr>
                            </m:fPr>
                            <m:num>
                              <m:r>
                                <m:rPr>
                                  <m:sty m:val="p"/>
                                </m:rPr>
                                <a:rPr lang="en-US" sz="4200" i="0">
                                  <a:latin typeface="Cambria Math" panose="02040503050406030204" pitchFamily="18" charset="0"/>
                                </a:rPr>
                                <m:t>A</m:t>
                              </m:r>
                            </m:num>
                            <m:den>
                              <m:r>
                                <m:rPr>
                                  <m:sty m:val="p"/>
                                </m:rPr>
                                <a:rPr lang="en-US" sz="4200" i="0">
                                  <a:latin typeface="Cambria Math" panose="02040503050406030204" pitchFamily="18" charset="0"/>
                                </a:rPr>
                                <m:t>t</m:t>
                              </m:r>
                            </m:den>
                          </m:f>
                          <m:r>
                            <a:rPr lang="en-US" sz="4200" i="0">
                              <a:latin typeface="Cambria Math" panose="02040503050406030204" pitchFamily="18" charset="0"/>
                            </a:rPr>
                            <m:t>=</m:t>
                          </m:r>
                          <m:f>
                            <m:fPr>
                              <m:ctrlPr>
                                <a:rPr lang="en-US" sz="4200" i="1">
                                  <a:latin typeface="Cambria Math" panose="02040503050406030204" pitchFamily="18" charset="0"/>
                                </a:rPr>
                              </m:ctrlPr>
                            </m:fPr>
                            <m:num>
                              <m:r>
                                <a:rPr lang="en-US" sz="4200" i="0">
                                  <a:latin typeface="Cambria Math" panose="02040503050406030204" pitchFamily="18" charset="0"/>
                                </a:rPr>
                                <m:t>300000</m:t>
                              </m:r>
                            </m:num>
                            <m:den>
                              <m:r>
                                <a:rPr lang="en-US" sz="4200" i="0">
                                  <a:latin typeface="Cambria Math" panose="02040503050406030204" pitchFamily="18" charset="0"/>
                                </a:rPr>
                                <m:t>60</m:t>
                              </m:r>
                            </m:den>
                          </m:f>
                          <m:r>
                            <a:rPr lang="en-US" sz="4200" i="0">
                              <a:latin typeface="Cambria Math" panose="02040503050406030204" pitchFamily="18" charset="0"/>
                            </a:rPr>
                            <m:t>=5000 </m:t>
                          </m:r>
                          <m:r>
                            <a:rPr lang="vi-VN" sz="4200" b="0" i="0" smtClean="0">
                              <a:latin typeface="Cambria Math" panose="02040503050406030204" pitchFamily="18" charset="0"/>
                            </a:rPr>
                            <m:t>(</m:t>
                          </m:r>
                          <m:r>
                            <m:rPr>
                              <m:sty m:val="p"/>
                            </m:rPr>
                            <a:rPr lang="vi-VN" sz="4200" b="0" i="0" smtClean="0">
                              <a:latin typeface="Cambria Math" panose="02040503050406030204" pitchFamily="18" charset="0"/>
                            </a:rPr>
                            <m:t>W</m:t>
                          </m:r>
                          <m:r>
                            <a:rPr lang="vi-VN" sz="4200" b="0" i="0" smtClean="0">
                              <a:latin typeface="Cambria Math" panose="02040503050406030204" pitchFamily="18" charset="0"/>
                            </a:rPr>
                            <m:t>)=5 (</m:t>
                          </m:r>
                          <m:r>
                            <m:rPr>
                              <m:sty m:val="p"/>
                            </m:rPr>
                            <a:rPr lang="en-US" sz="4200" i="0">
                              <a:latin typeface="Cambria Math" panose="02040503050406030204" pitchFamily="18" charset="0"/>
                            </a:rPr>
                            <m:t>kW</m:t>
                          </m:r>
                          <m:r>
                            <a:rPr lang="vi-VN" sz="4200" b="0" i="0" smtClean="0">
                              <a:latin typeface="Cambria Math" panose="02040503050406030204" pitchFamily="18" charset="0"/>
                            </a:rPr>
                            <m:t>)</m:t>
                          </m:r>
                        </m:oMath>
                      </m:oMathPara>
                    </a14:m>
                    <a:endParaRPr lang="en-US" sz="42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29200" y="7384078"/>
                    <a:ext cx="9465348" cy="1306512"/>
                  </a:xfrm>
                  <a:prstGeom prst="rect">
                    <a:avLst/>
                  </a:prstGeom>
                  <a:blipFill rotWithShape="0">
                    <a:blip r:embed="rId3"/>
                    <a:stretch>
                      <a:fillRect/>
                    </a:stretch>
                  </a:blipFill>
                </p:spPr>
                <p:txBody>
                  <a:bodyPr/>
                  <a:lstStyle/>
                  <a:p>
                    <a:r>
                      <a:rPr lang="en-US">
                        <a:noFill/>
                      </a:rPr>
                      <a:t> </a:t>
                    </a:r>
                  </a:p>
                </p:txBody>
              </p:sp>
            </mc:Fallback>
          </mc:AlternateContent>
        </p:gr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1161" y="0"/>
            <a:ext cx="4038610" cy="4038610"/>
          </a:xfrm>
          <a:prstGeom prst="rect">
            <a:avLst/>
          </a:prstGeom>
        </p:spPr>
      </p:pic>
      <p:pic>
        <p:nvPicPr>
          <p:cNvPr id="9" name="Picture 8"/>
          <p:cNvPicPr>
            <a:picLocks noChangeAspect="1"/>
          </p:cNvPicPr>
          <p:nvPr/>
        </p:nvPicPr>
        <p:blipFill>
          <a:blip r:embed="rId5"/>
          <a:stretch>
            <a:fillRect/>
          </a:stretch>
        </p:blipFill>
        <p:spPr>
          <a:xfrm flipH="1">
            <a:off x="0" y="5988721"/>
            <a:ext cx="4114800" cy="4035669"/>
          </a:xfrm>
          <a:prstGeom prst="rect">
            <a:avLst/>
          </a:prstGeom>
        </p:spPr>
      </p:pic>
      <p:pic>
        <p:nvPicPr>
          <p:cNvPr id="10" name="Picture 9"/>
          <p:cNvPicPr>
            <a:picLocks noChangeAspect="1"/>
          </p:cNvPicPr>
          <p:nvPr/>
        </p:nvPicPr>
        <p:blipFill>
          <a:blip r:embed="rId6"/>
          <a:stretch>
            <a:fillRect/>
          </a:stretch>
        </p:blipFill>
        <p:spPr>
          <a:xfrm>
            <a:off x="345115" y="443318"/>
            <a:ext cx="2456901" cy="2060627"/>
          </a:xfrm>
          <a:prstGeom prst="rect">
            <a:avLst/>
          </a:prstGeom>
        </p:spPr>
      </p:pic>
    </p:spTree>
    <p:extLst>
      <p:ext uri="{BB962C8B-B14F-4D97-AF65-F5344CB8AC3E}">
        <p14:creationId xmlns:p14="http://schemas.microsoft.com/office/powerpoint/2010/main" val="90027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345030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78105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67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89096"/>
            <a:ext cx="14446271" cy="1824923"/>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1:</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Trường hợp nào sau đây có công cơ học? </a:t>
            </a:r>
          </a:p>
          <a:p>
            <a:pPr algn="ctr">
              <a:lnSpc>
                <a:spcPct val="150000"/>
              </a:lnSpc>
              <a:defRPr/>
            </a:pPr>
            <a:r>
              <a:rPr lang="vi-VN" sz="4000">
                <a:solidFill>
                  <a:schemeClr val="bg1"/>
                </a:solidFill>
                <a:latin typeface="Arial" panose="020B0604020202020204" pitchFamily="34" charset="0"/>
                <a:cs typeface="Arial" panose="020B0604020202020204" pitchFamily="34" charset="0"/>
              </a:rPr>
              <a:t>Chọn đáp án đúng nhất.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7" y="6616192"/>
            <a:ext cx="8254175" cy="24280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3" y="3878204"/>
            <a:ext cx="8254175" cy="24071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0381" y="6612845"/>
            <a:ext cx="7541331" cy="2431435"/>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schemeClr val="bg1"/>
                </a:solidFill>
                <a:latin typeface="Arial" panose="020B0604020202020204" pitchFamily="34" charset="0"/>
                <a:cs typeface="Arial" panose="020B0604020202020204" pitchFamily="34" charset="0"/>
              </a:rPr>
              <a:t>Khi có lực tác dụng vào vật và vật chuyển động theo phương không vuông góc với phương của lực.</a:t>
            </a:r>
            <a:r>
              <a:rPr lang="en-US" sz="38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95014" y="4655328"/>
            <a:ext cx="7844642" cy="82394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Khi có lực tác dụng vào vật.</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7" y="3878205"/>
            <a:ext cx="8254175" cy="24183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4" y="6579920"/>
            <a:ext cx="8254175" cy="24643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00381" y="4213730"/>
            <a:ext cx="7541331"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Khi có lực tác dụng vào vật nhưng vẫn đứng yên.</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4" y="6644078"/>
            <a:ext cx="7873747" cy="2307748"/>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schemeClr val="bg1"/>
                </a:solidFill>
              </a:rPr>
              <a:t>Khi có lực tác dụng vào vật và vật chuyển động theo phương vuông góc với phương của lực.</a:t>
            </a:r>
            <a:r>
              <a:rPr lang="en-US" sz="38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8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4025853"/>
            <a:ext cx="731046" cy="731046"/>
          </a:xfrm>
          <a:prstGeom prst="rect">
            <a:avLst/>
          </a:prstGeom>
        </p:spPr>
      </p:pic>
    </p:spTree>
    <p:extLst>
      <p:ext uri="{BB962C8B-B14F-4D97-AF65-F5344CB8AC3E}">
        <p14:creationId xmlns:p14="http://schemas.microsoft.com/office/powerpoint/2010/main" val="34237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47022"/>
            <a:ext cx="14446271" cy="1938992"/>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a:solidFill>
                  <a:schemeClr val="bg1"/>
                </a:solidFill>
                <a:latin typeface="Arial" panose="020B0604020202020204" pitchFamily="34" charset="0"/>
                <a:cs typeface="Arial" panose="020B0604020202020204" pitchFamily="34" charset="0"/>
                <a:sym typeface="Arial"/>
              </a:rPr>
              <a:t>2:</a:t>
            </a:r>
            <a:r>
              <a:rPr lang="vi-VN" sz="4000" b="1">
                <a:solidFill>
                  <a:schemeClr val="bg1"/>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Trong những trường hợp dưới đây, trường hợp nào </a:t>
            </a:r>
            <a:r>
              <a:rPr lang="vi-VN" sz="4000" b="1">
                <a:solidFill>
                  <a:schemeClr val="bg1"/>
                </a:solidFill>
                <a:latin typeface="Arial" panose="020B0604020202020204" pitchFamily="34" charset="0"/>
                <a:cs typeface="Arial" panose="020B0604020202020204" pitchFamily="34" charset="0"/>
              </a:rPr>
              <a:t>không</a:t>
            </a:r>
            <a:r>
              <a:rPr lang="vi-VN" sz="4000">
                <a:solidFill>
                  <a:schemeClr val="bg1"/>
                </a:solidFill>
                <a:latin typeface="Arial" panose="020B0604020202020204" pitchFamily="34" charset="0"/>
                <a:cs typeface="Arial" panose="020B0604020202020204" pitchFamily="34" charset="0"/>
              </a:rPr>
              <a:t> có công cơ học? </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3244" y="4481089"/>
            <a:ext cx="7797359"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Bạn Nam đang ngồi học bài.</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55830" y="6969118"/>
            <a:ext cx="7791605" cy="82394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Máy xúc đất đang làm việc.</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72718"/>
            <a:ext cx="7791605"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Con bò đang kéo xe.</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74747" y="6664321"/>
            <a:ext cx="778585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Một lực sĩ đang nâng quả tạ từ thấp lên cao.</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5244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756736" y="2781300"/>
            <a:ext cx="12604777" cy="4419600"/>
          </a:xfrm>
          <a:prstGeom prst="rect">
            <a:avLst/>
          </a:prstGeom>
        </p:spPr>
      </p:pic>
      <p:cxnSp>
        <p:nvCxnSpPr>
          <p:cNvPr id="7" name="Straight Arrow Connector 6"/>
          <p:cNvCxnSpPr/>
          <p:nvPr/>
        </p:nvCxnSpPr>
        <p:spPr>
          <a:xfrm flipH="1">
            <a:off x="4495800" y="7505700"/>
            <a:ext cx="2743200"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496524" y="7810501"/>
            <a:ext cx="11125200" cy="1824923"/>
          </a:xfrm>
          <a:prstGeom prst="rect">
            <a:avLst/>
          </a:prstGeom>
        </p:spPr>
        <p:txBody>
          <a:bodyPr wrap="square">
            <a:spAutoFit/>
          </a:bodyPr>
          <a:lstStyle/>
          <a:p>
            <a:pPr algn="ctr">
              <a:lnSpc>
                <a:spcPct val="150000"/>
              </a:lnSpc>
            </a:pPr>
            <a:r>
              <a:rPr lang="vi-VN" sz="4000">
                <a:solidFill>
                  <a:srgbClr val="002060"/>
                </a:solidFill>
                <a:latin typeface="Arial" panose="020B0604020202020204" pitchFamily="34" charset="0"/>
                <a:cs typeface="Arial" panose="020B0604020202020204" pitchFamily="34" charset="0"/>
              </a:rPr>
              <a:t>Công cơ học sinh ra khi có lực tác dụng vào vật và làm vật dịch chuyển. </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239906" y="0"/>
            <a:ext cx="2999492" cy="3286029"/>
          </a:xfrm>
          <a:prstGeom prst="rect">
            <a:avLst/>
          </a:prstGeom>
        </p:spPr>
      </p:pic>
    </p:spTree>
    <p:extLst>
      <p:ext uri="{BB962C8B-B14F-4D97-AF65-F5344CB8AC3E}">
        <p14:creationId xmlns:p14="http://schemas.microsoft.com/office/powerpoint/2010/main" val="16444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repeatCount="200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888" y="81076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5470" y="530262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888"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6" y="768544"/>
            <a:ext cx="16308287" cy="2883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810793"/>
            <a:ext cx="14446271" cy="2748253"/>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en-US" sz="4000" b="1">
                <a:solidFill>
                  <a:prstClr val="white"/>
                </a:solidFill>
                <a:latin typeface="Arial" panose="020B0604020202020204" pitchFamily="34" charset="0"/>
                <a:cs typeface="Arial" panose="020B0604020202020204" pitchFamily="34" charset="0"/>
                <a:sym typeface="Arial"/>
              </a:rPr>
              <a:t>3:</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Một nhóm học sinh đẩy một xe chở đất từ A đến B trên đoạn đường nằm ngang, tới B đổ hết đất rồi đẩy xe không theo đường cũ trở về A. So sánh công sinh ra ở lượt đi và lượt về.</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78690" y="4105216"/>
            <a:ext cx="8254175" cy="24072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78690" y="6881620"/>
            <a:ext cx="8254175" cy="2386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44606" y="4413689"/>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vi-VN" sz="4000">
                <a:solidFill>
                  <a:schemeClr val="bg1"/>
                </a:solidFill>
                <a:latin typeface="Arial" panose="020B0604020202020204" pitchFamily="34" charset="0"/>
                <a:cs typeface="Arial" panose="020B0604020202020204" pitchFamily="34" charset="0"/>
              </a:rPr>
              <a:t>Công ở lượt đi lớn hơn vì lực đẩy lượt đi lớn hơn lượt về.</a:t>
            </a:r>
            <a:endParaRPr lang="en-US" sz="400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07099" y="7283676"/>
            <a:ext cx="773486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đi nhỏ hơn vì kéo xe nặng nên đi chậm.</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7777" y="4099016"/>
            <a:ext cx="8254175" cy="24072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67777" y="6894478"/>
            <a:ext cx="8254175" cy="24431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4547" y="4135118"/>
            <a:ext cx="7791605"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đi bằng công trượt ở lượt về vì quãng đường đi được bằng nhau.</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9447" y="7283676"/>
            <a:ext cx="77767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về lớn hơn vì xe không thì đi nhanh hơn.</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98888" y="4017156"/>
            <a:ext cx="731046" cy="731046"/>
          </a:xfrm>
          <a:prstGeom prst="rect">
            <a:avLst/>
          </a:prstGeom>
        </p:spPr>
      </p:pic>
    </p:spTree>
    <p:extLst>
      <p:ext uri="{BB962C8B-B14F-4D97-AF65-F5344CB8AC3E}">
        <p14:creationId xmlns:p14="http://schemas.microsoft.com/office/powerpoint/2010/main" val="35273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12555"/>
            <a:ext cx="1444627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a:solidFill>
                  <a:prstClr val="white"/>
                </a:solidFill>
                <a:latin typeface="Arial" panose="020B0604020202020204" pitchFamily="34" charset="0"/>
                <a:cs typeface="Arial" panose="020B0604020202020204" pitchFamily="34" charset="0"/>
                <a:sym typeface="Arial"/>
              </a:rPr>
              <a:t>4:</a:t>
            </a:r>
            <a:r>
              <a:rPr lang="vi-VN" sz="4400" b="1">
                <a:solidFill>
                  <a:prstClr val="white"/>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Một vật có khối lượng 500g, rơi  từ độ cao 20 cm xuống đất. Khi đó trọng lực đã thực hiện một công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7494" y="662057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5902" y="7021898"/>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1 J</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10 000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255830" y="4457552"/>
            <a:ext cx="7318661"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1 000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5029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987376"/>
            <a:ext cx="14446271" cy="2123658"/>
          </a:xfrm>
          <a:prstGeom prst="rect">
            <a:avLst/>
          </a:prstGeom>
          <a:noFill/>
        </p:spPr>
        <p:txBody>
          <a:bodyPr wrap="square" rtlCol="0">
            <a:spAutoFit/>
          </a:bodyPr>
          <a:lstStyle/>
          <a:p>
            <a:pPr algn="ctr">
              <a:lnSpc>
                <a:spcPct val="150000"/>
              </a:lnSpc>
              <a:defRPr/>
            </a:pPr>
            <a:r>
              <a:rPr lang="en-US" sz="4400" b="1" err="1">
                <a:solidFill>
                  <a:schemeClr val="bg1"/>
                </a:solidFill>
                <a:latin typeface="Arial" panose="020B0604020202020204" pitchFamily="34" charset="0"/>
                <a:cs typeface="Arial" panose="020B0604020202020204" pitchFamily="34" charset="0"/>
                <a:sym typeface="Arial"/>
              </a:rPr>
              <a:t>Câu</a:t>
            </a:r>
            <a:r>
              <a:rPr lang="en-US" sz="4400" b="1">
                <a:solidFill>
                  <a:schemeClr val="bg1"/>
                </a:solidFill>
                <a:latin typeface="Arial" panose="020B0604020202020204" pitchFamily="34" charset="0"/>
                <a:cs typeface="Arial" panose="020B0604020202020204" pitchFamily="34" charset="0"/>
                <a:sym typeface="Arial"/>
              </a:rPr>
              <a:t> </a:t>
            </a:r>
            <a:r>
              <a:rPr lang="vi-VN" sz="4400" b="1">
                <a:solidFill>
                  <a:schemeClr val="bg1"/>
                </a:solidFill>
                <a:latin typeface="Arial" panose="020B0604020202020204" pitchFamily="34" charset="0"/>
                <a:cs typeface="Arial" panose="020B0604020202020204" pitchFamily="34" charset="0"/>
                <a:sym typeface="Arial"/>
              </a:rPr>
              <a:t>5</a:t>
            </a:r>
            <a:r>
              <a:rPr lang="en-US" sz="4400" b="1">
                <a:solidFill>
                  <a:schemeClr val="bg1"/>
                </a:solidFill>
                <a:latin typeface="Arial" panose="020B0604020202020204" pitchFamily="34" charset="0"/>
                <a:cs typeface="Arial" panose="020B0604020202020204" pitchFamily="34" charset="0"/>
                <a:sym typeface="Arial"/>
              </a:rPr>
              <a:t>:</a:t>
            </a:r>
            <a:r>
              <a:rPr lang="vi-VN" sz="4400" b="1">
                <a:solidFill>
                  <a:schemeClr val="bg1"/>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Công thức tính công cơ học khi lực F làm vật dịch chuyển một quãng đường s theo hướng của lực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435004"/>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A = F. s</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F - s</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F/s</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7015844"/>
            <a:ext cx="7318661"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s/F</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0432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593347"/>
            <a:ext cx="14446271" cy="769441"/>
          </a:xfrm>
          <a:prstGeom prst="rect">
            <a:avLst/>
          </a:prstGeom>
          <a:noFill/>
        </p:spPr>
        <p:txBody>
          <a:bodyPr wrap="square" rtlCol="0">
            <a:spAutoFit/>
          </a:bodyPr>
          <a:lstStyle/>
          <a:p>
            <a:pPr algn="ctr"/>
            <a:r>
              <a:rPr lang="en-US" sz="4400" b="1" err="1">
                <a:solidFill>
                  <a:schemeClr val="bg1"/>
                </a:solidFill>
                <a:latin typeface="Arial" panose="020B0604020202020204" pitchFamily="34" charset="0"/>
                <a:cs typeface="Arial" panose="020B0604020202020204" pitchFamily="34" charset="0"/>
                <a:sym typeface="Arial"/>
              </a:rPr>
              <a:t>Câu</a:t>
            </a:r>
            <a:r>
              <a:rPr lang="en-US" sz="4400" b="1">
                <a:solidFill>
                  <a:schemeClr val="bg1"/>
                </a:solidFill>
                <a:latin typeface="Arial" panose="020B0604020202020204" pitchFamily="34" charset="0"/>
                <a:cs typeface="Arial" panose="020B0604020202020204" pitchFamily="34" charset="0"/>
                <a:sym typeface="Arial"/>
              </a:rPr>
              <a:t> </a:t>
            </a:r>
            <a:r>
              <a:rPr lang="vi-VN" sz="4400" b="1">
                <a:solidFill>
                  <a:schemeClr val="bg1"/>
                </a:solidFill>
                <a:latin typeface="Arial" panose="020B0604020202020204" pitchFamily="34" charset="0"/>
                <a:cs typeface="Arial" panose="020B0604020202020204" pitchFamily="34" charset="0"/>
                <a:sym typeface="Arial"/>
              </a:rPr>
              <a:t>6</a:t>
            </a:r>
            <a:r>
              <a:rPr lang="en-US" sz="4400" b="1">
                <a:solidFill>
                  <a:schemeClr val="bg1"/>
                </a:solidFill>
                <a:latin typeface="Arial" panose="020B0604020202020204" pitchFamily="34" charset="0"/>
                <a:cs typeface="Arial" panose="020B0604020202020204" pitchFamily="34" charset="0"/>
                <a:sym typeface="Arial"/>
              </a:rPr>
              <a:t>:</a:t>
            </a:r>
            <a:r>
              <a:rPr lang="vi-VN" sz="4400" b="1">
                <a:solidFill>
                  <a:schemeClr val="bg1"/>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Biểu thức tính công suất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435004"/>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P = A/t</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t/A</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A. t</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7015844"/>
            <a:ext cx="7318661"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A. F</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8515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4943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856562"/>
            <a:ext cx="16308287" cy="27384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5" y="782146"/>
            <a:ext cx="14446271" cy="2862322"/>
          </a:xfrm>
          <a:prstGeom prst="rect">
            <a:avLst/>
          </a:prstGeom>
          <a:noFill/>
        </p:spPr>
        <p:txBody>
          <a:bodyPr wrap="square" rtlCol="0">
            <a:spAutoFit/>
          </a:bodyPr>
          <a:lstStyle/>
          <a:p>
            <a:pPr algn="ctr">
              <a:lnSpc>
                <a:spcPct val="150000"/>
              </a:lnSpc>
            </a:pPr>
            <a:r>
              <a:rPr lang="en-US" sz="4000" b="1" err="1">
                <a:solidFill>
                  <a:schemeClr val="bg1"/>
                </a:solidFill>
                <a:latin typeface="Arial" panose="020B0604020202020204" pitchFamily="34" charset="0"/>
                <a:cs typeface="Arial" panose="020B0604020202020204" pitchFamily="34" charset="0"/>
                <a:sym typeface="Arial"/>
              </a:rPr>
              <a:t>Câu</a:t>
            </a:r>
            <a:r>
              <a:rPr lang="en-US" sz="4000" b="1">
                <a:solidFill>
                  <a:schemeClr val="bg1"/>
                </a:solidFill>
                <a:latin typeface="Arial" panose="020B0604020202020204" pitchFamily="34" charset="0"/>
                <a:cs typeface="Arial" panose="020B0604020202020204" pitchFamily="34" charset="0"/>
                <a:sym typeface="Arial"/>
              </a:rPr>
              <a:t> </a:t>
            </a:r>
            <a:r>
              <a:rPr lang="vi-VN" sz="4000" b="1">
                <a:solidFill>
                  <a:schemeClr val="bg1"/>
                </a:solidFill>
                <a:latin typeface="Arial" panose="020B0604020202020204" pitchFamily="34" charset="0"/>
                <a:cs typeface="Arial" panose="020B0604020202020204" pitchFamily="34" charset="0"/>
                <a:sym typeface="Arial"/>
              </a:rPr>
              <a:t>7</a:t>
            </a:r>
            <a:r>
              <a:rPr lang="en-US" sz="4000" b="1">
                <a:solidFill>
                  <a:schemeClr val="bg1"/>
                </a:solidFill>
                <a:latin typeface="Arial" panose="020B0604020202020204" pitchFamily="34" charset="0"/>
                <a:cs typeface="Arial" panose="020B0604020202020204" pitchFamily="34" charset="0"/>
                <a:sym typeface="Arial"/>
              </a:rPr>
              <a:t>:</a:t>
            </a:r>
            <a:r>
              <a:rPr lang="vi-VN" sz="4000" b="1">
                <a:solidFill>
                  <a:schemeClr val="bg1"/>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Để cày một sào đất, nếu dùng trâu cày thì mất 2 giờ, nếu dùng máy cày thì mất 20 phút. Hỏi trâu hay máy cày có công suất lớn hơn và lớn hơn bao nhiêu lần?</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412437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85015" y="4213009"/>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Máy cày có công suất lớn hơn và lớn hơn 6 lần.</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17419" y="6652317"/>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10 lần.</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12596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9190" y="4230679"/>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3 lần.</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74747" y="6664321"/>
            <a:ext cx="778585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5 lần.</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98078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LUYỆN TẬP</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647618" y="2171700"/>
            <a:ext cx="15163800"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1: </a:t>
            </a:r>
            <a:r>
              <a:rPr lang="vi-VN" sz="4000">
                <a:latin typeface="Arial" panose="020B0604020202020204" pitchFamily="34" charset="0"/>
                <a:cs typeface="Arial" panose="020B0604020202020204" pitchFamily="34" charset="0"/>
              </a:rPr>
              <a:t>Người ta dùng một cần cẩu để nâng một thùng hàng có khối lượng 7 500 kg lên độ cao 8 m. Tính công thực hiện được trong trường hợp này.</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747527" y="5829300"/>
            <a:ext cx="14178273" cy="3785652"/>
          </a:xfrm>
          <a:prstGeom prst="rect">
            <a:avLst/>
          </a:prstGeom>
        </p:spPr>
        <p:txBody>
          <a:bodyPr wrap="square">
            <a:spAutoFit/>
          </a:bodyPr>
          <a:lstStyle/>
          <a:p>
            <a:pPr marL="30480" marR="30480" algn="just">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Trọng lượng của thùng hàng là:</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ctr">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P = 10. m = 10. 7 500 = 75 000 (N).</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thực hiện khi nâng thùng hàng lên độ cao 8 m là:</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ctr">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 P.</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 =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75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000.</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8</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 600</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000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J</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 600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kJ</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8281677" y="4757057"/>
            <a:ext cx="1895682" cy="1072243"/>
            <a:chOff x="8153400" y="647700"/>
            <a:chExt cx="2133600" cy="914400"/>
          </a:xfrm>
        </p:grpSpPr>
        <p:sp>
          <p:nvSpPr>
            <p:cNvPr id="6" name="Oval 5"/>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7" name="TextBox 6"/>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9351"/>
          <a:stretch/>
        </p:blipFill>
        <p:spPr>
          <a:xfrm>
            <a:off x="14842166" y="5829300"/>
            <a:ext cx="3141034" cy="42428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10122"/>
            <a:ext cx="1902117" cy="1932599"/>
          </a:xfrm>
          <a:prstGeom prst="rect">
            <a:avLst/>
          </a:prstGeom>
        </p:spPr>
      </p:pic>
    </p:spTree>
    <p:extLst>
      <p:ext uri="{BB962C8B-B14F-4D97-AF65-F5344CB8AC3E}">
        <p14:creationId xmlns:p14="http://schemas.microsoft.com/office/powerpoint/2010/main" val="24866173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14400" y="628300"/>
            <a:ext cx="13258800"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2: </a:t>
            </a:r>
            <a:r>
              <a:rPr lang="vi-VN" sz="4000">
                <a:latin typeface="Arial" panose="020B0604020202020204" pitchFamily="34" charset="0"/>
                <a:cs typeface="Arial" panose="020B0604020202020204" pitchFamily="34" charset="0"/>
              </a:rPr>
              <a:t>Một người kéo đều một vật từ giếng sâu 8 m trong 30 giây. Người ấy phải dùng một lực F = 180 N. Công và công suất của người kéo là bao nhiêu? </a:t>
            </a:r>
            <a:endParaRPr lang="en-US" sz="4000">
              <a:latin typeface="Arial" panose="020B0604020202020204" pitchFamily="34" charset="0"/>
              <a:cs typeface="Arial" panose="020B0604020202020204" pitchFamily="34" charset="0"/>
            </a:endParaRPr>
          </a:p>
        </p:txBody>
      </p:sp>
      <p:grpSp>
        <p:nvGrpSpPr>
          <p:cNvPr id="3" name="Group 2"/>
          <p:cNvGrpSpPr/>
          <p:nvPr/>
        </p:nvGrpSpPr>
        <p:grpSpPr>
          <a:xfrm>
            <a:off x="8086518" y="3842093"/>
            <a:ext cx="1895682" cy="1072243"/>
            <a:chOff x="8153400" y="647700"/>
            <a:chExt cx="2133600" cy="914400"/>
          </a:xfrm>
        </p:grpSpPr>
        <p:sp>
          <p:nvSpPr>
            <p:cNvPr id="4" name="Oval 3"/>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5" name="TextBox 4"/>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4200" y="266700"/>
            <a:ext cx="3223922" cy="32239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410200" y="5233150"/>
                <a:ext cx="9144000" cy="4597156"/>
              </a:xfrm>
              <a:prstGeom prst="rect">
                <a:avLst/>
              </a:prstGeom>
            </p:spPr>
            <p:txBody>
              <a:bodyPr>
                <a:spAutoFit/>
              </a:bodyPr>
              <a:lstStyle/>
              <a:p>
                <a:pPr marR="90170">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mà người đó thực hiện là: </a:t>
                </a:r>
              </a:p>
              <a:p>
                <a:pPr marR="90170" algn="ctr">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 = F. s = 180. 8 = 1 440 (J)</a:t>
                </a:r>
                <a:endParaRPr lang="en-US" sz="4000">
                  <a:latin typeface="Arial" panose="020B0604020202020204" pitchFamily="34" charset="0"/>
                  <a:ea typeface="Calibri" panose="020F0502020204030204" pitchFamily="34" charset="0"/>
                  <a:cs typeface="Arial" panose="020B0604020202020204" pitchFamily="34" charset="0"/>
                </a:endParaRPr>
              </a:p>
              <a:p>
                <a:pPr marR="90170">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suất của người kéo là:</a:t>
                </a:r>
              </a:p>
              <a:p>
                <a:pPr marR="90170">
                  <a:lnSpc>
                    <a:spcPct val="150000"/>
                  </a:lnSpc>
                </a:pPr>
                <a14:m>
                  <m:oMathPara xmlns:m="http://schemas.openxmlformats.org/officeDocument/2006/math">
                    <m:oMathParaPr>
                      <m:jc m:val="centerGroup"/>
                    </m:oMathParaPr>
                    <m:oMath xmlns:m="http://schemas.openxmlformats.org/officeDocument/2006/math">
                      <m:r>
                        <m:rPr>
                          <m:sty m:val="p"/>
                        </m:rPr>
                        <a:rPr lang="vi-VN" sz="3800">
                          <a:latin typeface="Cambria Math" panose="02040503050406030204" pitchFamily="18" charset="0"/>
                        </a:rPr>
                        <m:t>P</m:t>
                      </m:r>
                      <m:r>
                        <a:rPr lang="en-US" sz="3800">
                          <a:latin typeface="Cambria Math" panose="02040503050406030204" pitchFamily="18" charset="0"/>
                        </a:rPr>
                        <m:t>=</m:t>
                      </m:r>
                      <m:f>
                        <m:fPr>
                          <m:ctrlPr>
                            <a:rPr lang="en-US" sz="3800" i="1">
                              <a:latin typeface="Cambria Math" panose="02040503050406030204" pitchFamily="18" charset="0"/>
                            </a:rPr>
                          </m:ctrlPr>
                        </m:fPr>
                        <m:num>
                          <m:r>
                            <m:rPr>
                              <m:sty m:val="p"/>
                            </m:rPr>
                            <a:rPr lang="en-US" sz="3800">
                              <a:latin typeface="Cambria Math" panose="02040503050406030204" pitchFamily="18" charset="0"/>
                            </a:rPr>
                            <m:t>A</m:t>
                          </m:r>
                        </m:num>
                        <m:den>
                          <m:r>
                            <m:rPr>
                              <m:sty m:val="p"/>
                            </m:rPr>
                            <a:rPr lang="en-US" sz="3800">
                              <a:latin typeface="Cambria Math" panose="02040503050406030204" pitchFamily="18" charset="0"/>
                            </a:rPr>
                            <m:t>t</m:t>
                          </m:r>
                        </m:den>
                      </m:f>
                      <m:r>
                        <a:rPr lang="en-US" sz="3800">
                          <a:latin typeface="Cambria Math" panose="02040503050406030204" pitchFamily="18" charset="0"/>
                        </a:rPr>
                        <m:t>=</m:t>
                      </m:r>
                      <m:f>
                        <m:fPr>
                          <m:ctrlPr>
                            <a:rPr lang="en-US" sz="3800" i="1">
                              <a:latin typeface="Cambria Math" panose="02040503050406030204" pitchFamily="18" charset="0"/>
                            </a:rPr>
                          </m:ctrlPr>
                        </m:fPr>
                        <m:num>
                          <m:r>
                            <a:rPr lang="vi-VN" sz="3800" b="0" i="0" smtClean="0">
                              <a:latin typeface="Cambria Math" panose="02040503050406030204" pitchFamily="18" charset="0"/>
                            </a:rPr>
                            <m:t>1440</m:t>
                          </m:r>
                        </m:num>
                        <m:den>
                          <m:r>
                            <a:rPr lang="vi-VN" sz="3800" b="0" i="0" smtClean="0">
                              <a:latin typeface="Cambria Math" panose="02040503050406030204" pitchFamily="18" charset="0"/>
                            </a:rPr>
                            <m:t>30</m:t>
                          </m:r>
                        </m:den>
                      </m:f>
                      <m:r>
                        <a:rPr lang="vi-VN" sz="3800" b="0" i="0" smtClean="0">
                          <a:latin typeface="Cambria Math" panose="02040503050406030204" pitchFamily="18" charset="0"/>
                        </a:rPr>
                        <m:t>=48(</m:t>
                      </m:r>
                      <m:r>
                        <m:rPr>
                          <m:sty m:val="p"/>
                        </m:rPr>
                        <a:rPr lang="vi-VN" sz="3800" b="0" i="0" smtClean="0">
                          <a:latin typeface="Cambria Math" panose="02040503050406030204" pitchFamily="18" charset="0"/>
                        </a:rPr>
                        <m:t>W</m:t>
                      </m:r>
                      <m:r>
                        <a:rPr lang="vi-VN" sz="3800" b="0" i="0" smtClean="0">
                          <a:latin typeface="Cambria Math" panose="02040503050406030204" pitchFamily="18" charset="0"/>
                        </a:rPr>
                        <m:t>)</m:t>
                      </m:r>
                    </m:oMath>
                  </m:oMathPara>
                </a14:m>
                <a:endPar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200" y="5233150"/>
                <a:ext cx="9144000" cy="4597156"/>
              </a:xfrm>
              <a:prstGeom prst="rect">
                <a:avLst/>
              </a:prstGeom>
              <a:blipFill rotWithShape="0">
                <a:blip r:embed="rId4"/>
                <a:stretch>
                  <a:fillRect l="-2400"/>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3677" y="4648706"/>
            <a:ext cx="4056358" cy="5181600"/>
          </a:xfrm>
          <a:prstGeom prst="rect">
            <a:avLst/>
          </a:prstGeom>
        </p:spPr>
      </p:pic>
    </p:spTree>
    <p:extLst>
      <p:ext uri="{BB962C8B-B14F-4D97-AF65-F5344CB8AC3E}">
        <p14:creationId xmlns:p14="http://schemas.microsoft.com/office/powerpoint/2010/main" val="333464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07029" y="2585437"/>
            <a:ext cx="15033171" cy="1938992"/>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Nếu một đầu xe lửa có công suất 12 000 kW thì công suất này bằng bao nhiêu mã lực?</a:t>
            </a:r>
          </a:p>
        </p:txBody>
      </p:sp>
      <p:sp>
        <p:nvSpPr>
          <p:cNvPr id="3" name="Rounded Rectangle 2"/>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4 (SGK - tr.13)</a:t>
            </a:r>
            <a:endParaRPr lang="en-US" sz="4200" b="1">
              <a:latin typeface="Arial" panose="020B0604020202020204" pitchFamily="34" charset="0"/>
              <a:cs typeface="Arial" panose="020B0604020202020204" pitchFamily="34" charset="0"/>
            </a:endParaRPr>
          </a:p>
        </p:txBody>
      </p:sp>
      <p:grpSp>
        <p:nvGrpSpPr>
          <p:cNvPr id="4" name="Group 3"/>
          <p:cNvGrpSpPr/>
          <p:nvPr/>
        </p:nvGrpSpPr>
        <p:grpSpPr>
          <a:xfrm>
            <a:off x="8215600" y="4838700"/>
            <a:ext cx="2216027" cy="1310234"/>
            <a:chOff x="8153400" y="647700"/>
            <a:chExt cx="2133600" cy="914400"/>
          </a:xfrm>
        </p:grpSpPr>
        <p:sp>
          <p:nvSpPr>
            <p:cNvPr id="5" name="Oval 4"/>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sp>
          <p:nvSpPr>
            <p:cNvPr id="6" name="TextBox 5"/>
            <p:cNvSpPr txBox="1"/>
            <p:nvPr/>
          </p:nvSpPr>
          <p:spPr>
            <a:xfrm>
              <a:off x="8305800" y="789937"/>
              <a:ext cx="1828800" cy="629927"/>
            </a:xfrm>
            <a:prstGeom prst="rect">
              <a:avLst/>
            </a:prstGeom>
            <a:noFill/>
          </p:spPr>
          <p:txBody>
            <a:bodyPr wrap="square" rtlCol="0" anchor="ctr">
              <a:spAutoFit/>
            </a:bodyPr>
            <a:lstStyle/>
            <a:p>
              <a:pPr algn="ctr"/>
              <a:r>
                <a:rPr lang="vi-VN" sz="4200" b="1">
                  <a:latin typeface="Arial" panose="020B0604020202020204" pitchFamily="34" charset="0"/>
                  <a:cs typeface="Arial" panose="020B0604020202020204" pitchFamily="34" charset="0"/>
                </a:rPr>
                <a:t>Giải</a:t>
              </a:r>
              <a:endParaRPr lang="en-US" sz="4200" b="1">
                <a:latin typeface="Arial" panose="020B0604020202020204" pitchFamily="34" charset="0"/>
                <a:cs typeface="Arial" panose="020B0604020202020204" pitchFamily="34" charset="0"/>
              </a:endParaRPr>
            </a:p>
          </p:txBody>
        </p:sp>
      </p:grpSp>
      <p:sp>
        <p:nvSpPr>
          <p:cNvPr id="7" name="Rectangle 6"/>
          <p:cNvSpPr/>
          <p:nvPr/>
        </p:nvSpPr>
        <p:spPr>
          <a:xfrm>
            <a:off x="8534400" y="6912813"/>
            <a:ext cx="8534400" cy="1911549"/>
          </a:xfrm>
          <a:prstGeom prst="rect">
            <a:avLst/>
          </a:prstGeom>
        </p:spPr>
        <p:txBody>
          <a:bodyPr wrap="square">
            <a:spAutoFit/>
          </a:bodyPr>
          <a:lstStyle/>
          <a:p>
            <a:pPr algn="just">
              <a:lnSpc>
                <a:spcPct val="150000"/>
              </a:lnSpc>
            </a:pPr>
            <a:r>
              <a:rPr lang="pl-PL" sz="4200">
                <a:latin typeface="Arial" panose="020B0604020202020204" pitchFamily="34" charset="0"/>
                <a:cs typeface="Arial" panose="020B0604020202020204" pitchFamily="34" charset="0"/>
              </a:rPr>
              <a:t>Đổi 12 000 kW = 12 000 000 W</a:t>
            </a:r>
            <a:endParaRPr lang="vi-VN" sz="4200">
              <a:latin typeface="Arial" panose="020B0604020202020204" pitchFamily="34" charset="0"/>
              <a:cs typeface="Arial" panose="020B0604020202020204" pitchFamily="34" charset="0"/>
            </a:endParaRPr>
          </a:p>
          <a:p>
            <a:pPr algn="just">
              <a:lnSpc>
                <a:spcPct val="150000"/>
              </a:lnSpc>
            </a:pPr>
            <a:r>
              <a:rPr lang="pl-PL" sz="4200">
                <a:latin typeface="Arial" panose="020B0604020202020204" pitchFamily="34" charset="0"/>
                <a:cs typeface="Arial" panose="020B0604020202020204" pitchFamily="34" charset="0"/>
              </a:rPr>
              <a:t> ≈</a:t>
            </a:r>
            <a:r>
              <a:rPr lang="vi-VN" sz="4200">
                <a:latin typeface="Arial" panose="020B0604020202020204" pitchFamily="34" charset="0"/>
                <a:cs typeface="Arial" panose="020B0604020202020204" pitchFamily="34" charset="0"/>
              </a:rPr>
              <a:t> </a:t>
            </a:r>
            <a:r>
              <a:rPr lang="pl-PL" sz="4200">
                <a:latin typeface="Arial" panose="020B0604020202020204" pitchFamily="34" charset="0"/>
                <a:cs typeface="Arial" panose="020B0604020202020204" pitchFamily="34" charset="0"/>
              </a:rPr>
              <a:t>16 085,8 HP (vì 1 HP = 746 W)</a:t>
            </a:r>
            <a:endParaRPr lang="en-US" sz="42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48344" y="5753100"/>
            <a:ext cx="7447910" cy="41730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197053"/>
            <a:ext cx="3094396" cy="2576725"/>
          </a:xfrm>
          <a:prstGeom prst="rect">
            <a:avLst/>
          </a:prstGeom>
        </p:spPr>
      </p:pic>
    </p:spTree>
    <p:extLst>
      <p:ext uri="{BB962C8B-B14F-4D97-AF65-F5344CB8AC3E}">
        <p14:creationId xmlns:p14="http://schemas.microsoft.com/office/powerpoint/2010/main" val="18964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5 (SGK - tr.13)</a:t>
            </a:r>
            <a:endParaRPr lang="en-US" sz="4200" b="1">
              <a:latin typeface="Arial" panose="020B0604020202020204" pitchFamily="34" charset="0"/>
              <a:cs typeface="Arial" panose="020B0604020202020204" pitchFamily="34" charset="0"/>
            </a:endParaRPr>
          </a:p>
        </p:txBody>
      </p:sp>
      <p:sp>
        <p:nvSpPr>
          <p:cNvPr id="3" name="Rectangle 2"/>
          <p:cNvSpPr/>
          <p:nvPr/>
        </p:nvSpPr>
        <p:spPr>
          <a:xfrm>
            <a:off x="1981200" y="2324100"/>
            <a:ext cx="147828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Kilôoát giờ là đơn vị đo của công. Một kilôoát giờ là công của một thiết bị có công suất một kilôoát hoạt động trong một giờ. Giải thích vì sao 1 kWh = 3 600 000 J?</a:t>
            </a:r>
            <a:endParaRPr lang="en-US" sz="4000">
              <a:latin typeface="Arial" panose="020B0604020202020204" pitchFamily="34" charset="0"/>
              <a:cs typeface="Arial" panose="020B0604020202020204" pitchFamily="34" charset="0"/>
            </a:endParaRPr>
          </a:p>
        </p:txBody>
      </p:sp>
      <p:grpSp>
        <p:nvGrpSpPr>
          <p:cNvPr id="4" name="Group 3"/>
          <p:cNvGrpSpPr/>
          <p:nvPr/>
        </p:nvGrpSpPr>
        <p:grpSpPr>
          <a:xfrm>
            <a:off x="8229600" y="5597432"/>
            <a:ext cx="1895682" cy="1072243"/>
            <a:chOff x="8153400" y="647700"/>
            <a:chExt cx="2133600" cy="914400"/>
          </a:xfrm>
        </p:grpSpPr>
        <p:sp>
          <p:nvSpPr>
            <p:cNvPr id="5" name="Oval 4"/>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6" name="TextBox 5"/>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981200" y="6868183"/>
            <a:ext cx="13296032" cy="1902751"/>
            <a:chOff x="2013857" y="6743700"/>
            <a:chExt cx="13296032" cy="1902751"/>
          </a:xfrm>
        </p:grpSpPr>
        <p:sp>
          <p:nvSpPr>
            <p:cNvPr id="7" name="Rectangle 6"/>
            <p:cNvSpPr/>
            <p:nvPr/>
          </p:nvSpPr>
          <p:spPr>
            <a:xfrm>
              <a:off x="3044993" y="7938565"/>
              <a:ext cx="12264896" cy="707886"/>
            </a:xfrm>
            <a:prstGeom prst="rect">
              <a:avLst/>
            </a:prstGeom>
          </p:spPr>
          <p:txBody>
            <a:bodyPr wrap="none">
              <a:spAutoFit/>
            </a:bodyPr>
            <a:lstStyle/>
            <a:p>
              <a:r>
                <a:rPr lang="pl-PL" sz="4000">
                  <a:latin typeface="Arial" panose="020B0604020202020204" pitchFamily="34" charset="0"/>
                  <a:cs typeface="Arial" panose="020B0604020202020204" pitchFamily="34" charset="0"/>
                </a:rPr>
                <a:t>1Kwh = 1Kw × 1h = 1</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000J/s × 3</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600 s = 3</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600</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000J.</a:t>
              </a:r>
              <a:endParaRPr lang="en-US" sz="4000">
                <a:latin typeface="Arial" panose="020B0604020202020204" pitchFamily="34" charset="0"/>
                <a:cs typeface="Arial" panose="020B0604020202020204" pitchFamily="34" charset="0"/>
              </a:endParaRPr>
            </a:p>
          </p:txBody>
        </p:sp>
        <p:sp>
          <p:nvSpPr>
            <p:cNvPr id="8" name="TextBox 7"/>
            <p:cNvSpPr txBox="1"/>
            <p:nvPr/>
          </p:nvSpPr>
          <p:spPr>
            <a:xfrm>
              <a:off x="2013857" y="6743700"/>
              <a:ext cx="4648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Ta có cách quy đổi:</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a:off x="15361660" y="8265311"/>
            <a:ext cx="2926340" cy="2005360"/>
          </a:xfrm>
          <a:prstGeom prst="rect">
            <a:avLst/>
          </a:prstGeom>
        </p:spPr>
      </p:pic>
    </p:spTree>
    <p:extLst>
      <p:ext uri="{BB962C8B-B14F-4D97-AF65-F5344CB8AC3E}">
        <p14:creationId xmlns:p14="http://schemas.microsoft.com/office/powerpoint/2010/main" val="45427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p:cNvSpPr txBox="1"/>
          <p:nvPr/>
        </p:nvSpPr>
        <p:spPr>
          <a:xfrm>
            <a:off x="2362200" y="1104900"/>
            <a:ext cx="13582584" cy="856901"/>
          </a:xfrm>
          <a:prstGeom prst="rect">
            <a:avLst/>
          </a:prstGeom>
        </p:spPr>
        <p:txBody>
          <a:bodyPr lIns="0" tIns="0" rIns="0" bIns="0" rtlCol="0" anchor="t">
            <a:spAutoFit/>
          </a:bodyPr>
          <a:lstStyle/>
          <a:p>
            <a:pPr marL="0" lvl="0" indent="0" algn="ctr">
              <a:lnSpc>
                <a:spcPts val="6479"/>
              </a:lnSpc>
            </a:pPr>
            <a:r>
              <a:rPr lang="vi-VN" sz="6600" b="1">
                <a:solidFill>
                  <a:schemeClr val="accent5">
                    <a:lumMod val="75000"/>
                  </a:schemeClr>
                </a:solidFill>
                <a:latin typeface="Arial" panose="020B0604020202020204" pitchFamily="34" charset="0"/>
                <a:cs typeface="Arial" panose="020B0604020202020204" pitchFamily="34" charset="0"/>
              </a:rPr>
              <a:t>VẬN DỤNG</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838200" y="2171700"/>
            <a:ext cx="16524354"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1: </a:t>
            </a:r>
            <a:r>
              <a:rPr lang="vi-VN" sz="4000">
                <a:latin typeface="Arial" panose="020B0604020202020204" pitchFamily="34" charset="0"/>
                <a:cs typeface="Arial" panose="020B0604020202020204" pitchFamily="34" charset="0"/>
              </a:rPr>
              <a:t>Để nâng các kiện hàng trong bảng 1.2, một xe nâng (hình 1.5) gồm động cơ nâng có công suất 2 000 W hoạt động trong 120 s. Xe này đã thực hiện công gấp bao nhiêu lần công của người công nhân 2?</a:t>
            </a:r>
            <a:endParaRPr lang="en-US" sz="40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30746941"/>
              </p:ext>
            </p:extLst>
          </p:nvPr>
        </p:nvGraphicFramePr>
        <p:xfrm>
          <a:off x="914400" y="5501129"/>
          <a:ext cx="11292840" cy="4038599"/>
        </p:xfrm>
        <a:graphic>
          <a:graphicData uri="http://schemas.openxmlformats.org/drawingml/2006/table">
            <a:tbl>
              <a:tblPr firstRow="1" firstCol="1" bandRow="1"/>
              <a:tblGrid>
                <a:gridCol w="2590800">
                  <a:extLst>
                    <a:ext uri="{9D8B030D-6E8A-4147-A177-3AD203B41FA5}">
                      <a16:colId xmlns:a16="http://schemas.microsoft.com/office/drawing/2014/main" val="20000"/>
                    </a:ext>
                  </a:extLst>
                </a:gridCol>
                <a:gridCol w="3596640">
                  <a:extLst>
                    <a:ext uri="{9D8B030D-6E8A-4147-A177-3AD203B41FA5}">
                      <a16:colId xmlns:a16="http://schemas.microsoft.com/office/drawing/2014/main" val="20001"/>
                    </a:ext>
                  </a:extLst>
                </a:gridCol>
                <a:gridCol w="2432488">
                  <a:extLst>
                    <a:ext uri="{9D8B030D-6E8A-4147-A177-3AD203B41FA5}">
                      <a16:colId xmlns:a16="http://schemas.microsoft.com/office/drawing/2014/main" val="20002"/>
                    </a:ext>
                  </a:extLst>
                </a:gridCol>
                <a:gridCol w="2672912">
                  <a:extLst>
                    <a:ext uri="{9D8B030D-6E8A-4147-A177-3AD203B41FA5}">
                      <a16:colId xmlns:a16="http://schemas.microsoft.com/office/drawing/2014/main" val="20003"/>
                    </a:ext>
                  </a:extLst>
                </a:gridCol>
              </a:tblGrid>
              <a:tr h="1333473">
                <a:tc gridSpan="4">
                  <a:txBody>
                    <a:bodyPr/>
                    <a:lstStyle/>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06666">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4923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378</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923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540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4" descr="A forklift with a box&#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2725400" y="5243921"/>
            <a:ext cx="4637154" cy="4553016"/>
          </a:xfrm>
          <a:prstGeom prst="rect">
            <a:avLst/>
          </a:prstGeom>
        </p:spPr>
      </p:pic>
    </p:spTree>
    <p:extLst>
      <p:ext uri="{BB962C8B-B14F-4D97-AF65-F5344CB8AC3E}">
        <p14:creationId xmlns:p14="http://schemas.microsoft.com/office/powerpoint/2010/main" val="21413565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3" name="Freeform 3"/>
          <p:cNvSpPr/>
          <p:nvPr/>
        </p:nvSpPr>
        <p:spPr>
          <a:xfrm>
            <a:off x="1" y="2942516"/>
            <a:ext cx="18287995" cy="5388928"/>
          </a:xfrm>
          <a:custGeom>
            <a:avLst/>
            <a:gdLst/>
            <a:ahLst/>
            <a:cxnLst/>
            <a:rect l="l" t="t" r="r" b="b"/>
            <a:pathLst>
              <a:path w="3836289" h="810300">
                <a:moveTo>
                  <a:pt x="4526" y="0"/>
                </a:moveTo>
                <a:lnTo>
                  <a:pt x="3831764" y="0"/>
                </a:lnTo>
                <a:cubicBezTo>
                  <a:pt x="3834263" y="0"/>
                  <a:pt x="3836289" y="2026"/>
                  <a:pt x="3836289" y="4526"/>
                </a:cubicBezTo>
                <a:lnTo>
                  <a:pt x="3836289" y="805775"/>
                </a:lnTo>
                <a:cubicBezTo>
                  <a:pt x="3836289" y="806975"/>
                  <a:pt x="3835813" y="808126"/>
                  <a:pt x="3834964" y="808975"/>
                </a:cubicBezTo>
                <a:cubicBezTo>
                  <a:pt x="3834115" y="809823"/>
                  <a:pt x="3832964" y="810300"/>
                  <a:pt x="3831764" y="810300"/>
                </a:cubicBezTo>
                <a:lnTo>
                  <a:pt x="4526" y="810300"/>
                </a:lnTo>
                <a:cubicBezTo>
                  <a:pt x="3325" y="810300"/>
                  <a:pt x="2174" y="809823"/>
                  <a:pt x="1326" y="808975"/>
                </a:cubicBezTo>
                <a:cubicBezTo>
                  <a:pt x="477" y="808126"/>
                  <a:pt x="0" y="806975"/>
                  <a:pt x="0" y="805775"/>
                </a:cubicBezTo>
                <a:lnTo>
                  <a:pt x="0" y="4526"/>
                </a:lnTo>
                <a:cubicBezTo>
                  <a:pt x="0" y="3325"/>
                  <a:pt x="477" y="2174"/>
                  <a:pt x="1326" y="1326"/>
                </a:cubicBezTo>
                <a:cubicBezTo>
                  <a:pt x="2174" y="477"/>
                  <a:pt x="3325" y="0"/>
                  <a:pt x="4526" y="0"/>
                </a:cubicBezTo>
                <a:close/>
              </a:path>
            </a:pathLst>
          </a:custGeom>
          <a:solidFill>
            <a:srgbClr val="FFFFFF"/>
          </a:solidFill>
          <a:ln cap="sq">
            <a:noFill/>
            <a:prstDash val="solid"/>
            <a:miter/>
          </a:ln>
        </p:spPr>
      </p:sp>
      <p:sp>
        <p:nvSpPr>
          <p:cNvPr id="4" name="TextBox 4"/>
          <p:cNvSpPr txBox="1"/>
          <p:nvPr/>
        </p:nvSpPr>
        <p:spPr>
          <a:xfrm>
            <a:off x="1" y="2618757"/>
            <a:ext cx="18288000" cy="4692708"/>
          </a:xfrm>
          <a:prstGeom prst="rect">
            <a:avLst/>
          </a:prstGeom>
        </p:spPr>
        <p:txBody>
          <a:bodyPr lIns="50800" tIns="50800" rIns="50800" bIns="50800" rtlCol="0" anchor="ctr"/>
          <a:lstStyle/>
          <a:p>
            <a:pPr algn="ctr">
              <a:lnSpc>
                <a:spcPts val="4200"/>
              </a:lnSpc>
            </a:pPr>
            <a:endParaRPr>
              <a:solidFill>
                <a:prstClr val="black"/>
              </a:solidFill>
            </a:endParaRPr>
          </a:p>
        </p:txBody>
      </p:sp>
      <p:sp>
        <p:nvSpPr>
          <p:cNvPr id="9" name="Rectangle 8"/>
          <p:cNvSpPr/>
          <p:nvPr/>
        </p:nvSpPr>
        <p:spPr>
          <a:xfrm>
            <a:off x="1567243" y="1043196"/>
            <a:ext cx="15153507" cy="1015663"/>
          </a:xfrm>
          <a:prstGeom prst="rect">
            <a:avLst/>
          </a:prstGeom>
        </p:spPr>
        <p:txBody>
          <a:bodyPr wrap="none">
            <a:spAutoFit/>
          </a:bodyPr>
          <a:lstStyle/>
          <a:p>
            <a:pPr algn="ctr">
              <a:spcBef>
                <a:spcPts val="1200"/>
              </a:spcBef>
              <a:spcAft>
                <a:spcPts val="0"/>
              </a:spcAft>
            </a:pPr>
            <a:r>
              <a:rPr lang="en-US" sz="6000" b="1" kern="0">
                <a:solidFill>
                  <a:schemeClr val="bg1"/>
                </a:solidFill>
                <a:latin typeface="Arial" panose="020B0604020202020204" pitchFamily="34" charset="0"/>
                <a:ea typeface="Times New Roman" panose="02020603050405020304" pitchFamily="18" charset="0"/>
                <a:cs typeface="Arial" panose="020B0604020202020204" pitchFamily="34" charset="0"/>
              </a:rPr>
              <a:t>PHẦN 1: NĂNG LƯỢNG VÀ SỰ BIẾN ĐỔI</a:t>
            </a:r>
            <a:endParaRPr lang="en-US" sz="6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007266" y="3626151"/>
            <a:ext cx="14273459" cy="1107996"/>
          </a:xfrm>
          <a:prstGeom prst="rect">
            <a:avLst/>
          </a:prstGeom>
        </p:spPr>
        <p:txBody>
          <a:bodyPr wrap="none">
            <a:spAutoFit/>
          </a:bodyPr>
          <a:lstStyle/>
          <a:p>
            <a:pPr algn="ctr">
              <a:spcBef>
                <a:spcPts val="200"/>
              </a:spcBef>
              <a:spcAft>
                <a:spcPts val="0"/>
              </a:spcAft>
            </a:pPr>
            <a:r>
              <a:rPr lang="en-US" sz="6600" b="1">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1: NĂNG LƯỢNG CƠ HỌC</a:t>
            </a:r>
            <a:endParaRPr lang="en-US" sz="6600" b="1">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1087943" y="5479813"/>
            <a:ext cx="16112104" cy="1446550"/>
          </a:xfrm>
          <a:prstGeom prst="rect">
            <a:avLst/>
          </a:prstGeom>
        </p:spPr>
        <p:txBody>
          <a:bodyPr wrap="none">
            <a:spAutoFit/>
          </a:bodyPr>
          <a:lstStyle/>
          <a:p>
            <a:pPr algn="ctr">
              <a:spcBef>
                <a:spcPts val="200"/>
              </a:spcBef>
              <a:spcAft>
                <a:spcPts val="0"/>
              </a:spcAft>
            </a:pPr>
            <a:r>
              <a:rPr lang="en-US" sz="8800" b="1">
                <a:solidFill>
                  <a:srgbClr val="243F60"/>
                </a:solidFill>
                <a:latin typeface="Arial" panose="020B0604020202020204" pitchFamily="34" charset="0"/>
                <a:ea typeface="Times New Roman" panose="02020603050405020304" pitchFamily="18" charset="0"/>
                <a:cs typeface="Arial" panose="020B0604020202020204" pitchFamily="34" charset="0"/>
              </a:rPr>
              <a:t>BÀI </a:t>
            </a:r>
            <a:r>
              <a:rPr lang="vi-VN" sz="8800" b="1">
                <a:solidFill>
                  <a:srgbClr val="243F60"/>
                </a:solidFill>
                <a:latin typeface="Arial" panose="020B0604020202020204" pitchFamily="34" charset="0"/>
                <a:ea typeface="Times New Roman" panose="02020603050405020304" pitchFamily="18" charset="0"/>
                <a:cs typeface="Arial" panose="020B0604020202020204" pitchFamily="34" charset="0"/>
              </a:rPr>
              <a:t>1: CÔNG VÀ CÔNG SUẤT</a:t>
            </a:r>
            <a:endParaRPr lang="en-US" sz="8800" b="1">
              <a:solidFill>
                <a:srgbClr val="243F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258830" y="-194882"/>
            <a:ext cx="2693547" cy="2476155"/>
          </a:xfrm>
          <a:prstGeom prst="rect">
            <a:avLst/>
          </a:prstGeom>
        </p:spPr>
      </p:pic>
      <p:pic>
        <p:nvPicPr>
          <p:cNvPr id="13" name="Picture 12"/>
          <p:cNvPicPr>
            <a:picLocks noChangeAspect="1"/>
          </p:cNvPicPr>
          <p:nvPr/>
        </p:nvPicPr>
        <p:blipFill>
          <a:blip r:embed="rId3"/>
          <a:stretch>
            <a:fillRect/>
          </a:stretch>
        </p:blipFill>
        <p:spPr>
          <a:xfrm>
            <a:off x="14876550" y="6864331"/>
            <a:ext cx="3688400" cy="4115157"/>
          </a:xfrm>
          <a:prstGeom prst="rect">
            <a:avLst/>
          </a:prstGeom>
        </p:spPr>
      </p:pic>
    </p:spTree>
    <p:extLst>
      <p:ext uri="{BB962C8B-B14F-4D97-AF65-F5344CB8AC3E}">
        <p14:creationId xmlns:p14="http://schemas.microsoft.com/office/powerpoint/2010/main" val="40912736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2" name="Group 2"/>
          <p:cNvGrpSpPr/>
          <p:nvPr/>
        </p:nvGrpSpPr>
        <p:grpSpPr>
          <a:xfrm>
            <a:off x="1348574" y="2400300"/>
            <a:ext cx="15606387" cy="6828562"/>
            <a:chOff x="9779" y="-117168"/>
            <a:chExt cx="4848130" cy="2121296"/>
          </a:xfrm>
        </p:grpSpPr>
        <p:sp>
          <p:nvSpPr>
            <p:cNvPr id="3" name="Freeform 3"/>
            <p:cNvSpPr/>
            <p:nvPr/>
          </p:nvSpPr>
          <p:spPr>
            <a:xfrm>
              <a:off x="9779" y="-117168"/>
              <a:ext cx="4848130" cy="2121296"/>
            </a:xfrm>
            <a:custGeom>
              <a:avLst/>
              <a:gdLst/>
              <a:ahLst/>
              <a:cxnLst/>
              <a:rect l="l" t="t" r="r" b="b"/>
              <a:pathLst>
                <a:path w="4848130" h="1997905">
                  <a:moveTo>
                    <a:pt x="4847622" y="1856682"/>
                  </a:moveTo>
                  <a:lnTo>
                    <a:pt x="4847622" y="1833187"/>
                  </a:lnTo>
                  <a:cubicBezTo>
                    <a:pt x="4847622" y="1832805"/>
                    <a:pt x="4847622" y="1832424"/>
                    <a:pt x="4847622" y="1832043"/>
                  </a:cubicBezTo>
                  <a:cubicBezTo>
                    <a:pt x="4847622" y="1832171"/>
                    <a:pt x="4847622" y="1832424"/>
                    <a:pt x="4847622" y="1832552"/>
                  </a:cubicBezTo>
                  <a:lnTo>
                    <a:pt x="4847368" y="233121"/>
                  </a:lnTo>
                  <a:lnTo>
                    <a:pt x="4847368" y="228432"/>
                  </a:lnTo>
                  <a:cubicBezTo>
                    <a:pt x="4847368" y="224681"/>
                    <a:pt x="4847368" y="220930"/>
                    <a:pt x="4847368" y="218117"/>
                  </a:cubicBezTo>
                  <a:lnTo>
                    <a:pt x="4847368" y="163195"/>
                  </a:lnTo>
                  <a:cubicBezTo>
                    <a:pt x="4847495" y="164084"/>
                    <a:pt x="4847622" y="165608"/>
                    <a:pt x="4847749" y="167259"/>
                  </a:cubicBezTo>
                  <a:cubicBezTo>
                    <a:pt x="4847114" y="151384"/>
                    <a:pt x="4847876" y="134112"/>
                    <a:pt x="4847368" y="125349"/>
                  </a:cubicBezTo>
                  <a:lnTo>
                    <a:pt x="4846987" y="126238"/>
                  </a:lnTo>
                  <a:cubicBezTo>
                    <a:pt x="4846860" y="120777"/>
                    <a:pt x="4846733" y="115824"/>
                    <a:pt x="4846860" y="110998"/>
                  </a:cubicBezTo>
                  <a:cubicBezTo>
                    <a:pt x="4846733" y="105283"/>
                    <a:pt x="4846860" y="98552"/>
                    <a:pt x="4845971" y="92456"/>
                  </a:cubicBezTo>
                  <a:cubicBezTo>
                    <a:pt x="4844320" y="80010"/>
                    <a:pt x="4841018" y="66929"/>
                    <a:pt x="4831874" y="52451"/>
                  </a:cubicBezTo>
                  <a:lnTo>
                    <a:pt x="4831874" y="52705"/>
                  </a:lnTo>
                  <a:cubicBezTo>
                    <a:pt x="4824381" y="40894"/>
                    <a:pt x="4814221" y="28448"/>
                    <a:pt x="4804569" y="20828"/>
                  </a:cubicBezTo>
                  <a:cubicBezTo>
                    <a:pt x="4790472" y="11176"/>
                    <a:pt x="4802918" y="20828"/>
                    <a:pt x="4790853" y="13589"/>
                  </a:cubicBezTo>
                  <a:cubicBezTo>
                    <a:pt x="4789964" y="12827"/>
                    <a:pt x="4788313" y="12446"/>
                    <a:pt x="4786408" y="12319"/>
                  </a:cubicBezTo>
                  <a:cubicBezTo>
                    <a:pt x="4779804" y="9017"/>
                    <a:pt x="4778788" y="8890"/>
                    <a:pt x="4777645" y="8636"/>
                  </a:cubicBezTo>
                  <a:cubicBezTo>
                    <a:pt x="4776502" y="8509"/>
                    <a:pt x="4775486" y="8001"/>
                    <a:pt x="4768120" y="5588"/>
                  </a:cubicBezTo>
                  <a:cubicBezTo>
                    <a:pt x="4767358" y="5334"/>
                    <a:pt x="4766469" y="5080"/>
                    <a:pt x="4765580" y="4699"/>
                  </a:cubicBezTo>
                  <a:lnTo>
                    <a:pt x="4764183" y="3429"/>
                  </a:lnTo>
                  <a:cubicBezTo>
                    <a:pt x="4761643" y="2667"/>
                    <a:pt x="4757198" y="2921"/>
                    <a:pt x="4752753" y="3302"/>
                  </a:cubicBezTo>
                  <a:cubicBezTo>
                    <a:pt x="4750975" y="3048"/>
                    <a:pt x="4749324" y="2540"/>
                    <a:pt x="4747419" y="2413"/>
                  </a:cubicBezTo>
                  <a:cubicBezTo>
                    <a:pt x="4743101" y="2159"/>
                    <a:pt x="4737767" y="1778"/>
                    <a:pt x="4733957" y="1778"/>
                  </a:cubicBezTo>
                  <a:cubicBezTo>
                    <a:pt x="4730020" y="1778"/>
                    <a:pt x="4726083" y="1778"/>
                    <a:pt x="4722146" y="1778"/>
                  </a:cubicBezTo>
                  <a:cubicBezTo>
                    <a:pt x="4714145" y="1778"/>
                    <a:pt x="4705890" y="1778"/>
                    <a:pt x="4697381" y="1778"/>
                  </a:cubicBezTo>
                  <a:cubicBezTo>
                    <a:pt x="4680236" y="1778"/>
                    <a:pt x="4662202" y="1905"/>
                    <a:pt x="4527026" y="1905"/>
                  </a:cubicBezTo>
                  <a:lnTo>
                    <a:pt x="4534868" y="1651"/>
                  </a:lnTo>
                  <a:lnTo>
                    <a:pt x="4030370" y="1905"/>
                  </a:lnTo>
                  <a:cubicBezTo>
                    <a:pt x="3823866" y="1905"/>
                    <a:pt x="3614748" y="1905"/>
                    <a:pt x="3405629" y="2032"/>
                  </a:cubicBezTo>
                  <a:cubicBezTo>
                    <a:pt x="3285387" y="2032"/>
                    <a:pt x="3157302" y="2286"/>
                    <a:pt x="3026603" y="2540"/>
                  </a:cubicBezTo>
                  <a:lnTo>
                    <a:pt x="1999309" y="3048"/>
                  </a:lnTo>
                  <a:cubicBezTo>
                    <a:pt x="1698702" y="2032"/>
                    <a:pt x="1398094" y="2540"/>
                    <a:pt x="1102715" y="4572"/>
                  </a:cubicBezTo>
                  <a:lnTo>
                    <a:pt x="1016454" y="5334"/>
                  </a:lnTo>
                  <a:cubicBezTo>
                    <a:pt x="527640" y="5080"/>
                    <a:pt x="237489"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317518"/>
                    <a:pt x="1016" y="498504"/>
                    <a:pt x="0" y="652294"/>
                  </a:cubicBezTo>
                  <a:cubicBezTo>
                    <a:pt x="0" y="718875"/>
                    <a:pt x="127" y="824840"/>
                    <a:pt x="254" y="955187"/>
                  </a:cubicBezTo>
                  <a:cubicBezTo>
                    <a:pt x="127" y="1085534"/>
                    <a:pt x="0" y="1191500"/>
                    <a:pt x="0" y="1258080"/>
                  </a:cubicBezTo>
                  <a:cubicBezTo>
                    <a:pt x="1016" y="1409995"/>
                    <a:pt x="762" y="1588167"/>
                    <a:pt x="889" y="1752274"/>
                  </a:cubicBezTo>
                  <a:lnTo>
                    <a:pt x="889" y="1816042"/>
                  </a:lnTo>
                  <a:lnTo>
                    <a:pt x="889" y="1815661"/>
                  </a:lnTo>
                  <a:cubicBezTo>
                    <a:pt x="889" y="1819471"/>
                    <a:pt x="889" y="1825821"/>
                    <a:pt x="889" y="1833821"/>
                  </a:cubicBezTo>
                  <a:lnTo>
                    <a:pt x="889" y="1890845"/>
                  </a:lnTo>
                  <a:cubicBezTo>
                    <a:pt x="889" y="1904561"/>
                    <a:pt x="3683" y="1919165"/>
                    <a:pt x="9525" y="1932501"/>
                  </a:cubicBezTo>
                  <a:cubicBezTo>
                    <a:pt x="20828" y="1959552"/>
                    <a:pt x="44450" y="1980126"/>
                    <a:pt x="67183" y="1989143"/>
                  </a:cubicBezTo>
                  <a:cubicBezTo>
                    <a:pt x="78486" y="1993968"/>
                    <a:pt x="89662" y="1995746"/>
                    <a:pt x="98806" y="1996636"/>
                  </a:cubicBezTo>
                  <a:cubicBezTo>
                    <a:pt x="104267" y="1997017"/>
                    <a:pt x="108331" y="1997017"/>
                    <a:pt x="111633" y="1997017"/>
                  </a:cubicBezTo>
                  <a:cubicBezTo>
                    <a:pt x="110871" y="1997143"/>
                    <a:pt x="109982" y="1997271"/>
                    <a:pt x="108966" y="1997271"/>
                  </a:cubicBezTo>
                  <a:cubicBezTo>
                    <a:pt x="111252" y="1997143"/>
                    <a:pt x="112776" y="1997017"/>
                    <a:pt x="113538" y="1996890"/>
                  </a:cubicBezTo>
                  <a:cubicBezTo>
                    <a:pt x="115316" y="1996890"/>
                    <a:pt x="116840" y="1996890"/>
                    <a:pt x="118237" y="1996890"/>
                  </a:cubicBezTo>
                  <a:lnTo>
                    <a:pt x="114300" y="1996762"/>
                  </a:lnTo>
                  <a:cubicBezTo>
                    <a:pt x="142748" y="1996001"/>
                    <a:pt x="139065" y="1997398"/>
                    <a:pt x="161925" y="1997905"/>
                  </a:cubicBezTo>
                  <a:cubicBezTo>
                    <a:pt x="161544" y="1997652"/>
                    <a:pt x="161798" y="1997524"/>
                    <a:pt x="162433" y="1997271"/>
                  </a:cubicBezTo>
                  <a:lnTo>
                    <a:pt x="161925" y="1997905"/>
                  </a:lnTo>
                  <a:lnTo>
                    <a:pt x="4714907" y="1997905"/>
                  </a:lnTo>
                  <a:cubicBezTo>
                    <a:pt x="4717320" y="1997905"/>
                    <a:pt x="4719733" y="1997905"/>
                    <a:pt x="4722146" y="1997905"/>
                  </a:cubicBezTo>
                  <a:cubicBezTo>
                    <a:pt x="4726210" y="1997905"/>
                    <a:pt x="4730147" y="1997905"/>
                    <a:pt x="4733957" y="1997905"/>
                  </a:cubicBezTo>
                  <a:cubicBezTo>
                    <a:pt x="4737767" y="1997905"/>
                    <a:pt x="4743101" y="1997652"/>
                    <a:pt x="4747419" y="1997271"/>
                  </a:cubicBezTo>
                  <a:cubicBezTo>
                    <a:pt x="4749197" y="1997017"/>
                    <a:pt x="4750975" y="1996636"/>
                    <a:pt x="4752753" y="1996382"/>
                  </a:cubicBezTo>
                  <a:cubicBezTo>
                    <a:pt x="4757198" y="1996762"/>
                    <a:pt x="4761643" y="1997017"/>
                    <a:pt x="4764056" y="1996255"/>
                  </a:cubicBezTo>
                  <a:lnTo>
                    <a:pt x="4765199" y="1994730"/>
                  </a:lnTo>
                  <a:cubicBezTo>
                    <a:pt x="4765199" y="1994730"/>
                    <a:pt x="4782344" y="1992190"/>
                    <a:pt x="4797076" y="1983301"/>
                  </a:cubicBezTo>
                  <a:cubicBezTo>
                    <a:pt x="4797711" y="1983046"/>
                    <a:pt x="4799235" y="1982158"/>
                    <a:pt x="4804315" y="1978729"/>
                  </a:cubicBezTo>
                  <a:cubicBezTo>
                    <a:pt x="4813967" y="1971108"/>
                    <a:pt x="4824127" y="1958662"/>
                    <a:pt x="4831620" y="1946852"/>
                  </a:cubicBezTo>
                  <a:lnTo>
                    <a:pt x="4831620" y="1947105"/>
                  </a:lnTo>
                  <a:cubicBezTo>
                    <a:pt x="4838605" y="1936057"/>
                    <a:pt x="4842034" y="1925896"/>
                    <a:pt x="4844066" y="1916118"/>
                  </a:cubicBezTo>
                  <a:cubicBezTo>
                    <a:pt x="4844066" y="1916118"/>
                    <a:pt x="4844066" y="1916118"/>
                    <a:pt x="4844193" y="1915990"/>
                  </a:cubicBezTo>
                  <a:cubicBezTo>
                    <a:pt x="4844828" y="1914340"/>
                    <a:pt x="4845844" y="1906465"/>
                    <a:pt x="4845844" y="1906465"/>
                  </a:cubicBezTo>
                  <a:cubicBezTo>
                    <a:pt x="4846479" y="1901258"/>
                    <a:pt x="4848130" y="1886273"/>
                    <a:pt x="4847622" y="1856682"/>
                  </a:cubicBezTo>
                  <a:close/>
                </a:path>
              </a:pathLst>
            </a:custGeom>
            <a:solidFill>
              <a:schemeClr val="bg1"/>
            </a:solidFill>
          </p:spPr>
        </p:sp>
      </p:grpSp>
      <p:sp>
        <p:nvSpPr>
          <p:cNvPr id="29" name="TextBox 29"/>
          <p:cNvSpPr txBox="1"/>
          <p:nvPr/>
        </p:nvSpPr>
        <p:spPr>
          <a:xfrm>
            <a:off x="2360475" y="1104900"/>
            <a:ext cx="13582584" cy="782843"/>
          </a:xfrm>
          <a:prstGeom prst="rect">
            <a:avLst/>
          </a:prstGeom>
        </p:spPr>
        <p:txBody>
          <a:bodyPr lIns="0" tIns="0" rIns="0" bIns="0" rtlCol="0" anchor="t">
            <a:spAutoFit/>
          </a:bodyPr>
          <a:lstStyle/>
          <a:p>
            <a:pPr marL="0" lvl="0" indent="0" algn="ctr">
              <a:lnSpc>
                <a:spcPts val="6479"/>
              </a:lnSpc>
            </a:pPr>
            <a:r>
              <a:rPr lang="vi-VN" sz="4800" b="1">
                <a:solidFill>
                  <a:schemeClr val="bg1"/>
                </a:solidFill>
                <a:latin typeface="Arial" panose="020B0604020202020204" pitchFamily="34" charset="0"/>
                <a:cs typeface="Arial" panose="020B0604020202020204" pitchFamily="34" charset="0"/>
              </a:rPr>
              <a:t>Giải</a:t>
            </a:r>
            <a:endParaRPr lang="en-US" sz="4800" b="1">
              <a:solidFill>
                <a:schemeClr val="bg1"/>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13" y="-404757"/>
            <a:ext cx="3206774" cy="2810500"/>
          </a:xfrm>
          <a:prstGeom prst="rect">
            <a:avLst/>
          </a:prstGeom>
        </p:spPr>
      </p:pic>
      <p:sp>
        <p:nvSpPr>
          <p:cNvPr id="39" name="Freeform 28"/>
          <p:cNvSpPr/>
          <p:nvPr/>
        </p:nvSpPr>
        <p:spPr>
          <a:xfrm rot="20734827">
            <a:off x="15580813" y="289735"/>
            <a:ext cx="2451776" cy="3405243"/>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0" name="Rectangle 39"/>
          <p:cNvSpPr/>
          <p:nvPr/>
        </p:nvSpPr>
        <p:spPr>
          <a:xfrm>
            <a:off x="2371261" y="2918300"/>
            <a:ext cx="13783139" cy="5847755"/>
          </a:xfrm>
          <a:prstGeom prst="rect">
            <a:avLst/>
          </a:prstGeom>
        </p:spPr>
        <p:txBody>
          <a:bodyPr wrap="square">
            <a:spAutoFit/>
          </a:bodyPr>
          <a:lstStyle/>
          <a:p>
            <a:pPr algn="just">
              <a:lnSpc>
                <a:spcPct val="170000"/>
              </a:lnSpc>
            </a:pPr>
            <a:r>
              <a:rPr lang="vi-VN" sz="4400">
                <a:latin typeface="Arial" panose="020B0604020202020204" pitchFamily="34" charset="0"/>
                <a:cs typeface="Arial" panose="020B0604020202020204" pitchFamily="34" charset="0"/>
              </a:rPr>
              <a:t>Công mà xe nâng đã thực hiện được là:</a:t>
            </a:r>
          </a:p>
          <a:p>
            <a:pPr algn="ctr">
              <a:lnSpc>
                <a:spcPct val="170000"/>
              </a:lnSpc>
            </a:pPr>
            <a:r>
              <a:rPr lang="vi-VN" sz="4400">
                <a:latin typeface="Arial" panose="020B0604020202020204" pitchFamily="34" charset="0"/>
                <a:cs typeface="Arial" panose="020B0604020202020204" pitchFamily="34" charset="0"/>
              </a:rPr>
              <a:t>A = P. t = 2 000. 120 = 240 000 (J)</a:t>
            </a:r>
          </a:p>
          <a:p>
            <a:pPr algn="just">
              <a:lnSpc>
                <a:spcPct val="170000"/>
              </a:lnSpc>
            </a:pPr>
            <a:r>
              <a:rPr lang="vi-VN" sz="4400">
                <a:latin typeface="Arial" panose="020B0604020202020204" pitchFamily="34" charset="0"/>
                <a:cs typeface="Arial" panose="020B0604020202020204" pitchFamily="34" charset="0"/>
              </a:rPr>
              <a:t>Xe nâng đã thực hiện công gấp số lần công của người công nhân 2 là:</a:t>
            </a:r>
          </a:p>
          <a:p>
            <a:pPr algn="ctr">
              <a:lnSpc>
                <a:spcPct val="170000"/>
              </a:lnSpc>
            </a:pPr>
            <a:r>
              <a:rPr lang="vi-VN" sz="4400">
                <a:latin typeface="Arial" panose="020B0604020202020204" pitchFamily="34" charset="0"/>
                <a:cs typeface="Arial" panose="020B0604020202020204" pitchFamily="34" charset="0"/>
              </a:rPr>
              <a:t>240 000 ∶ 540 ≈ 4,4 (lần)</a:t>
            </a:r>
          </a:p>
        </p:txBody>
      </p:sp>
      <p:pic>
        <p:nvPicPr>
          <p:cNvPr id="41" name="Picture 40"/>
          <p:cNvPicPr>
            <a:picLocks noChangeAspect="1"/>
          </p:cNvPicPr>
          <p:nvPr/>
        </p:nvPicPr>
        <p:blipFill>
          <a:blip r:embed="rId5"/>
          <a:stretch>
            <a:fillRect/>
          </a:stretch>
        </p:blipFill>
        <p:spPr>
          <a:xfrm flipH="1">
            <a:off x="10886" y="6177286"/>
            <a:ext cx="3340898" cy="4115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anim calcmode="lin" valueType="num">
                                      <p:cBhvr>
                                        <p:cTn id="15" dur="500" fill="hold"/>
                                        <p:tgtEl>
                                          <p:spTgt spid="40"/>
                                        </p:tgtEl>
                                        <p:attrNameLst>
                                          <p:attrName>ppt_x</p:attrName>
                                        </p:attrNameLst>
                                      </p:cBhvr>
                                      <p:tavLst>
                                        <p:tav tm="0">
                                          <p:val>
                                            <p:strVal val="#ppt_x"/>
                                          </p:val>
                                        </p:tav>
                                        <p:tav tm="100000">
                                          <p:val>
                                            <p:strVal val="#ppt_x"/>
                                          </p:val>
                                        </p:tav>
                                      </p:tavLst>
                                    </p:anim>
                                    <p:anim calcmode="lin" valueType="num">
                                      <p:cBhvr>
                                        <p:cTn id="1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94986" y="797687"/>
            <a:ext cx="156210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2: </a:t>
            </a:r>
            <a:r>
              <a:rPr lang="vi-VN" sz="4000">
                <a:latin typeface="Arial" panose="020B0604020202020204" pitchFamily="34" charset="0"/>
                <a:cs typeface="Arial" panose="020B0604020202020204" pitchFamily="34" charset="0"/>
              </a:rPr>
              <a:t>Công suất của một người đi bộ là bao nhiêu nếu trong 1 giờ 30 phút người đó bước đi 750 bước, mỗi bước cần 1 công 45 J?</a:t>
            </a:r>
            <a:endParaRPr lang="en-US" sz="4000">
              <a:latin typeface="Arial" panose="020B0604020202020204" pitchFamily="34" charset="0"/>
              <a:cs typeface="Arial" panose="020B0604020202020204" pitchFamily="34" charset="0"/>
            </a:endParaRPr>
          </a:p>
        </p:txBody>
      </p:sp>
      <p:grpSp>
        <p:nvGrpSpPr>
          <p:cNvPr id="3" name="Group 2"/>
          <p:cNvGrpSpPr/>
          <p:nvPr/>
        </p:nvGrpSpPr>
        <p:grpSpPr>
          <a:xfrm>
            <a:off x="8077199" y="2945925"/>
            <a:ext cx="1895682" cy="1072243"/>
            <a:chOff x="8153400" y="647700"/>
            <a:chExt cx="2133600" cy="914400"/>
          </a:xfrm>
        </p:grpSpPr>
        <p:sp>
          <p:nvSpPr>
            <p:cNvPr id="4" name="Oval 3"/>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5" name="TextBox 4"/>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2"/>
              <p:cNvSpPr>
                <a:spLocks noChangeArrowheads="1"/>
              </p:cNvSpPr>
              <p:nvPr/>
            </p:nvSpPr>
            <p:spPr bwMode="auto">
              <a:xfrm>
                <a:off x="1549276" y="4227415"/>
                <a:ext cx="14951529" cy="55392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lang="vi-VN" sz="4000">
                    <a:latin typeface="Arial" panose="020B0604020202020204" pitchFamily="34" charset="0"/>
                    <a:ea typeface="Times New Roman" panose="02020603050405020304" pitchFamily="18" charset="0"/>
                    <a:cs typeface="Arial" panose="020B0604020202020204" pitchFamily="34" charset="0"/>
                  </a:rPr>
                  <a:t>Đổi 1 giờ 30 phút </a:t>
                </a: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5 400 s</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Tổng công mà người đó thực hiện trong khoảng thời gian trên là:</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 750. 45 = 33 750 (J)</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 suất của người đi bộ đó là:</a:t>
                </a:r>
                <a:r>
                  <a:rPr kumimoji="0" lang="vi-VN" sz="4000" b="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R="90170">
                  <a:lnSpc>
                    <a:spcPct val="150000"/>
                  </a:lnSpc>
                </a:pPr>
                <a14:m>
                  <m:oMathPara xmlns:m="http://schemas.openxmlformats.org/officeDocument/2006/math">
                    <m:oMathParaPr>
                      <m:jc m:val="centerGroup"/>
                    </m:oMathParaPr>
                    <m:oMath xmlns:m="http://schemas.openxmlformats.org/officeDocument/2006/math">
                      <m:r>
                        <m:rPr>
                          <m:sty m:val="p"/>
                        </m:rPr>
                        <a:rPr lang="vi-VN" sz="4000">
                          <a:latin typeface="Cambria Math" panose="02040503050406030204" pitchFamily="18" charset="0"/>
                        </a:rPr>
                        <m:t>P</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A</m:t>
                          </m:r>
                        </m:num>
                        <m:den>
                          <m:r>
                            <m:rPr>
                              <m:sty m:val="p"/>
                            </m:rPr>
                            <a:rPr lang="en-US" sz="4000">
                              <a:latin typeface="Cambria Math" panose="02040503050406030204" pitchFamily="18" charset="0"/>
                            </a:rPr>
                            <m:t>t</m:t>
                          </m:r>
                        </m:den>
                      </m:f>
                      <m:r>
                        <a:rPr lang="en-US" sz="4000">
                          <a:latin typeface="Cambria Math" panose="02040503050406030204" pitchFamily="18" charset="0"/>
                        </a:rPr>
                        <m:t>=</m:t>
                      </m:r>
                      <m:f>
                        <m:fPr>
                          <m:ctrlPr>
                            <a:rPr lang="en-US" sz="4000" i="1">
                              <a:latin typeface="Cambria Math" panose="02040503050406030204" pitchFamily="18" charset="0"/>
                            </a:rPr>
                          </m:ctrlPr>
                        </m:fPr>
                        <m:num>
                          <m:r>
                            <a:rPr lang="vi-VN" sz="4000" b="0" i="0" smtClean="0">
                              <a:latin typeface="Cambria Math" panose="02040503050406030204" pitchFamily="18" charset="0"/>
                            </a:rPr>
                            <m:t>33750</m:t>
                          </m:r>
                        </m:num>
                        <m:den>
                          <m:r>
                            <a:rPr lang="vi-VN" sz="4000" b="0" i="0" smtClean="0">
                              <a:latin typeface="Cambria Math" panose="02040503050406030204" pitchFamily="18" charset="0"/>
                            </a:rPr>
                            <m:t>5400</m:t>
                          </m:r>
                        </m:den>
                      </m:f>
                      <m:r>
                        <a:rPr lang="vi-VN" sz="4000">
                          <a:latin typeface="Cambria Math" panose="02040503050406030204" pitchFamily="18" charset="0"/>
                        </a:rPr>
                        <m:t>=</m:t>
                      </m:r>
                      <m:r>
                        <a:rPr lang="vi-VN" sz="4000" b="0" i="0" smtClean="0">
                          <a:latin typeface="Cambria Math" panose="02040503050406030204" pitchFamily="18" charset="0"/>
                        </a:rPr>
                        <m:t>6,25 </m:t>
                      </m:r>
                      <m:r>
                        <a:rPr lang="vi-VN" sz="4000">
                          <a:latin typeface="Cambria Math" panose="02040503050406030204" pitchFamily="18" charset="0"/>
                        </a:rPr>
                        <m:t>(</m:t>
                      </m:r>
                      <m:r>
                        <m:rPr>
                          <m:sty m:val="p"/>
                        </m:rPr>
                        <a:rPr lang="vi-VN" sz="4000">
                          <a:latin typeface="Cambria Math" panose="02040503050406030204" pitchFamily="18" charset="0"/>
                        </a:rPr>
                        <m:t>W</m:t>
                      </m:r>
                      <m:r>
                        <a:rPr lang="vi-VN" sz="4000">
                          <a:latin typeface="Cambria Math" panose="02040503050406030204" pitchFamily="18" charset="0"/>
                        </a:rPr>
                        <m:t>)</m:t>
                      </m:r>
                    </m:oMath>
                  </m:oMathPara>
                </a14:m>
                <a:endPar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2"/>
              <p:cNvSpPr>
                <a:spLocks noRot="1" noChangeAspect="1" noMove="1" noResize="1" noEditPoints="1" noAdjustHandles="1" noChangeArrowheads="1" noChangeShapeType="1" noTextEdit="1"/>
              </p:cNvSpPr>
              <p:nvPr/>
            </p:nvSpPr>
            <p:spPr bwMode="auto">
              <a:xfrm>
                <a:off x="1549276" y="4227415"/>
                <a:ext cx="14951529" cy="5539209"/>
              </a:xfrm>
              <a:prstGeom prst="rect">
                <a:avLst/>
              </a:prstGeom>
              <a:blipFill rotWithShape="0">
                <a:blip r:embed="rId3"/>
                <a:stretch>
                  <a:fillRect l="-1427" r="-44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478000" y="6445266"/>
            <a:ext cx="2285714" cy="3285714"/>
          </a:xfrm>
          <a:prstGeom prst="rect">
            <a:avLst/>
          </a:prstGeom>
        </p:spPr>
      </p:pic>
    </p:spTree>
    <p:extLst>
      <p:ext uri="{BB962C8B-B14F-4D97-AF65-F5344CB8AC3E}">
        <p14:creationId xmlns:p14="http://schemas.microsoft.com/office/powerpoint/2010/main" val="237115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42355" y="-190500"/>
            <a:ext cx="20374598" cy="12741744"/>
          </a:xfrm>
          <a:prstGeom prst="rect">
            <a:avLst/>
          </a:prstGeom>
        </p:spPr>
      </p:pic>
      <p:sp>
        <p:nvSpPr>
          <p:cNvPr id="7" name="TextBox 7"/>
          <p:cNvSpPr txBox="1"/>
          <p:nvPr/>
        </p:nvSpPr>
        <p:spPr>
          <a:xfrm>
            <a:off x="3279986" y="1750131"/>
            <a:ext cx="11422406" cy="1015663"/>
          </a:xfrm>
          <a:prstGeom prst="rect">
            <a:avLst/>
          </a:prstGeom>
        </p:spPr>
        <p:txBody>
          <a:bodyPr lIns="0" tIns="0" rIns="0" bIns="0" rtlCol="0" anchor="t">
            <a:spAutoFit/>
          </a:bodyPr>
          <a:lstStyle/>
          <a:p>
            <a:pPr algn="ctr"/>
            <a:r>
              <a:rPr lang="vi-VN" sz="6600" b="1" spc="-142">
                <a:solidFill>
                  <a:schemeClr val="bg1"/>
                </a:solidFill>
                <a:latin typeface="Arial" panose="020B0604020202020204" pitchFamily="34" charset="0"/>
                <a:cs typeface="Arial" panose="020B0604020202020204" pitchFamily="34" charset="0"/>
              </a:rPr>
              <a:t>TỔNG KẾT</a:t>
            </a:r>
            <a:endParaRPr lang="en-US" sz="6600" b="1" spc="-142">
              <a:solidFill>
                <a:schemeClr val="bg1"/>
              </a:solidFill>
              <a:latin typeface="Arial" panose="020B0604020202020204" pitchFamily="34" charset="0"/>
              <a:cs typeface="Arial" panose="020B0604020202020204" pitchFamily="34" charset="0"/>
            </a:endParaRPr>
          </a:p>
        </p:txBody>
      </p:sp>
      <p:grpSp>
        <p:nvGrpSpPr>
          <p:cNvPr id="28" name="Group 27"/>
          <p:cNvGrpSpPr/>
          <p:nvPr/>
        </p:nvGrpSpPr>
        <p:grpSpPr>
          <a:xfrm>
            <a:off x="3222347" y="5397548"/>
            <a:ext cx="11733414" cy="2742801"/>
            <a:chOff x="3561647" y="5397548"/>
            <a:chExt cx="11733414" cy="2742801"/>
          </a:xfrm>
        </p:grpSpPr>
        <p:sp>
          <p:nvSpPr>
            <p:cNvPr id="18" name="TextBox 17"/>
            <p:cNvSpPr txBox="1"/>
            <p:nvPr/>
          </p:nvSpPr>
          <p:spPr>
            <a:xfrm>
              <a:off x="3561647" y="5397548"/>
              <a:ext cx="7563553" cy="110799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400">
                  <a:solidFill>
                    <a:schemeClr val="bg1"/>
                  </a:solidFill>
                  <a:latin typeface="Arial" panose="020B0604020202020204" pitchFamily="34" charset="0"/>
                  <a:cs typeface="Arial" panose="020B0604020202020204" pitchFamily="34" charset="0"/>
                </a:rPr>
                <a:t>Công thức tính công suất:</a:t>
              </a:r>
            </a:p>
          </p:txBody>
        </p:sp>
        <p:grpSp>
          <p:nvGrpSpPr>
            <p:cNvPr id="24" name="Group 23"/>
            <p:cNvGrpSpPr/>
            <p:nvPr/>
          </p:nvGrpSpPr>
          <p:grpSpPr>
            <a:xfrm>
              <a:off x="7965006" y="6505544"/>
              <a:ext cx="1860849" cy="1634805"/>
              <a:chOff x="7965006" y="6505544"/>
              <a:chExt cx="1860849" cy="1634805"/>
            </a:xfrm>
          </p:grpSpPr>
          <p:sp>
            <p:nvSpPr>
              <p:cNvPr id="19" name="Rectangle 18"/>
              <p:cNvSpPr/>
              <p:nvPr/>
            </p:nvSpPr>
            <p:spPr>
              <a:xfrm>
                <a:off x="7965006" y="6643807"/>
                <a:ext cx="1038489" cy="982513"/>
              </a:xfrm>
              <a:prstGeom prst="rect">
                <a:avLst/>
              </a:prstGeom>
            </p:spPr>
            <p:txBody>
              <a:bodyPr wrap="none">
                <a:spAutoFit/>
              </a:bodyPr>
              <a:lstStyle/>
              <a:p>
                <a:pPr lvl="0" algn="ctr">
                  <a:lnSpc>
                    <a:spcPct val="150000"/>
                  </a:lnSpc>
                </a:pPr>
                <a:r>
                  <a:rPr lang="vi-VN" sz="4400" b="1">
                    <a:solidFill>
                      <a:prstClr val="white"/>
                    </a:solidFill>
                    <a:cs typeface="Arial" panose="020B0604020202020204" pitchFamily="34" charset="0"/>
                  </a:rPr>
                  <a:t>P =</a:t>
                </a:r>
                <a:endParaRPr lang="en-US" sz="4400" b="1">
                  <a:solidFill>
                    <a:prstClr val="white"/>
                  </a:solidFill>
                  <a:latin typeface="Arial" panose="020B0604020202020204" pitchFamily="34" charset="0"/>
                  <a:cs typeface="Arial" panose="020B0604020202020204" pitchFamily="34" charset="0"/>
                </a:endParaRPr>
              </a:p>
            </p:txBody>
          </p:sp>
          <p:sp>
            <p:nvSpPr>
              <p:cNvPr id="20" name="Rectangle 19"/>
              <p:cNvSpPr/>
              <p:nvPr/>
            </p:nvSpPr>
            <p:spPr>
              <a:xfrm>
                <a:off x="9144000" y="6505544"/>
                <a:ext cx="591829" cy="769441"/>
              </a:xfrm>
              <a:prstGeom prst="rect">
                <a:avLst/>
              </a:prstGeom>
            </p:spPr>
            <p:txBody>
              <a:bodyPr wrap="none">
                <a:spAutoFit/>
              </a:bodyPr>
              <a:lstStyle/>
              <a:p>
                <a:r>
                  <a:rPr lang="vi-VN" sz="4400" b="1">
                    <a:solidFill>
                      <a:prstClr val="white"/>
                    </a:solidFill>
                    <a:cs typeface="Arial" panose="020B0604020202020204" pitchFamily="34" charset="0"/>
                  </a:rPr>
                  <a:t>A</a:t>
                </a:r>
                <a:endParaRPr lang="en-US"/>
              </a:p>
            </p:txBody>
          </p:sp>
          <p:sp>
            <p:nvSpPr>
              <p:cNvPr id="21" name="Rectangle 20"/>
              <p:cNvSpPr/>
              <p:nvPr/>
            </p:nvSpPr>
            <p:spPr>
              <a:xfrm>
                <a:off x="9253805" y="7370908"/>
                <a:ext cx="372218" cy="769441"/>
              </a:xfrm>
              <a:prstGeom prst="rect">
                <a:avLst/>
              </a:prstGeom>
            </p:spPr>
            <p:txBody>
              <a:bodyPr wrap="none">
                <a:spAutoFit/>
              </a:bodyPr>
              <a:lstStyle/>
              <a:p>
                <a:r>
                  <a:rPr lang="vi-VN" sz="4400" b="1">
                    <a:solidFill>
                      <a:prstClr val="white"/>
                    </a:solidFill>
                    <a:cs typeface="Arial" panose="020B0604020202020204" pitchFamily="34" charset="0"/>
                  </a:rPr>
                  <a:t>t</a:t>
                </a:r>
                <a:endParaRPr lang="en-US"/>
              </a:p>
            </p:txBody>
          </p:sp>
          <p:cxnSp>
            <p:nvCxnSpPr>
              <p:cNvPr id="23" name="Straight Connector 22"/>
              <p:cNvCxnSpPr/>
              <p:nvPr/>
            </p:nvCxnSpPr>
            <p:spPr>
              <a:xfrm>
                <a:off x="9084244" y="7274985"/>
                <a:ext cx="74161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0740856" y="6809764"/>
              <a:ext cx="4554205" cy="769441"/>
            </a:xfrm>
            <a:prstGeom prst="rect">
              <a:avLst/>
            </a:prstGeom>
          </p:spPr>
          <p:txBody>
            <a:bodyPr wrap="square">
              <a:spAutoFit/>
            </a:bodyPr>
            <a:lstStyle/>
            <a:p>
              <a:r>
                <a:rPr lang="vi-VN" sz="4400">
                  <a:solidFill>
                    <a:prstClr val="white"/>
                  </a:solidFill>
                  <a:cs typeface="Arial" panose="020B0604020202020204" pitchFamily="34" charset="0"/>
                </a:rPr>
                <a:t>đơn vị là oát (W)</a:t>
              </a:r>
              <a:endParaRPr lang="en-US"/>
            </a:p>
          </p:txBody>
        </p:sp>
      </p:grpSp>
      <p:grpSp>
        <p:nvGrpSpPr>
          <p:cNvPr id="27" name="Group 26"/>
          <p:cNvGrpSpPr/>
          <p:nvPr/>
        </p:nvGrpSpPr>
        <p:grpSpPr>
          <a:xfrm>
            <a:off x="3189690" y="3019842"/>
            <a:ext cx="11280609" cy="2123658"/>
            <a:chOff x="3528990" y="3019842"/>
            <a:chExt cx="11280609" cy="2123658"/>
          </a:xfrm>
        </p:grpSpPr>
        <p:sp>
          <p:nvSpPr>
            <p:cNvPr id="17" name="TextBox 16"/>
            <p:cNvSpPr txBox="1"/>
            <p:nvPr/>
          </p:nvSpPr>
          <p:spPr>
            <a:xfrm>
              <a:off x="3528990" y="3019842"/>
              <a:ext cx="10949010" cy="2123658"/>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400">
                  <a:solidFill>
                    <a:schemeClr val="bg1"/>
                  </a:solidFill>
                  <a:latin typeface="Arial" panose="020B0604020202020204" pitchFamily="34" charset="0"/>
                  <a:cs typeface="Arial" panose="020B0604020202020204" pitchFamily="34" charset="0"/>
                </a:rPr>
                <a:t>Công thức tính công:</a:t>
              </a:r>
            </a:p>
            <a:p>
              <a:pPr algn="ctr">
                <a:lnSpc>
                  <a:spcPct val="150000"/>
                </a:lnSpc>
              </a:pPr>
              <a:r>
                <a:rPr lang="vi-VN" sz="4400" b="1">
                  <a:solidFill>
                    <a:schemeClr val="bg1"/>
                  </a:solidFill>
                  <a:latin typeface="Arial" panose="020B0604020202020204" pitchFamily="34" charset="0"/>
                  <a:cs typeface="Arial" panose="020B0604020202020204" pitchFamily="34" charset="0"/>
                </a:rPr>
                <a:t>A = F. s</a:t>
              </a:r>
              <a:endParaRPr lang="en-US" sz="4400" b="1">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10740856" y="4231516"/>
              <a:ext cx="4068743" cy="769441"/>
            </a:xfrm>
            <a:prstGeom prst="rect">
              <a:avLst/>
            </a:prstGeom>
          </p:spPr>
          <p:txBody>
            <a:bodyPr wrap="none">
              <a:spAutoFit/>
            </a:bodyPr>
            <a:lstStyle/>
            <a:p>
              <a:r>
                <a:rPr lang="vi-VN" sz="4400">
                  <a:solidFill>
                    <a:prstClr val="white"/>
                  </a:solidFill>
                  <a:cs typeface="Arial" panose="020B0604020202020204" pitchFamily="34" charset="0"/>
                </a:rPr>
                <a:t>đơn vị là jun (J)</a:t>
              </a:r>
              <a:endParaRPr lang="en-US"/>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60000"/>
            </a:blip>
            <a:stretch>
              <a:fillRect l="-20777" r="-20777"/>
            </a:stretch>
          </a:blipFill>
        </p:spPr>
      </p:sp>
      <p:grpSp>
        <p:nvGrpSpPr>
          <p:cNvPr id="3" name="Group 3"/>
          <p:cNvGrpSpPr/>
          <p:nvPr/>
        </p:nvGrpSpPr>
        <p:grpSpPr>
          <a:xfrm>
            <a:off x="6845211" y="3063684"/>
            <a:ext cx="4597578" cy="6211151"/>
            <a:chOff x="0" y="0"/>
            <a:chExt cx="1210885" cy="1635859"/>
          </a:xfrm>
        </p:grpSpPr>
        <p:sp>
          <p:nvSpPr>
            <p:cNvPr id="4" name="Freeform 4"/>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5" name="TextBox 5"/>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1844118" y="3047149"/>
            <a:ext cx="4597578" cy="6211151"/>
            <a:chOff x="0" y="0"/>
            <a:chExt cx="1210885" cy="1635859"/>
          </a:xfrm>
        </p:grpSpPr>
        <p:sp>
          <p:nvSpPr>
            <p:cNvPr id="7" name="Freeform 7"/>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8" name="TextBox 8"/>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11846305" y="3080218"/>
            <a:ext cx="4597578" cy="6211151"/>
            <a:chOff x="0" y="0"/>
            <a:chExt cx="1210885" cy="1635859"/>
          </a:xfrm>
        </p:grpSpPr>
        <p:sp>
          <p:nvSpPr>
            <p:cNvPr id="10" name="Freeform 10"/>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11" name="TextBox 11"/>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12221" y="3532035"/>
            <a:ext cx="1061372" cy="106137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4" name="Group 14"/>
          <p:cNvGrpSpPr/>
          <p:nvPr/>
        </p:nvGrpSpPr>
        <p:grpSpPr>
          <a:xfrm>
            <a:off x="8606842" y="3532035"/>
            <a:ext cx="1061372" cy="106137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6" name="Group 16"/>
          <p:cNvGrpSpPr/>
          <p:nvPr/>
        </p:nvGrpSpPr>
        <p:grpSpPr>
          <a:xfrm>
            <a:off x="13614408" y="3532035"/>
            <a:ext cx="1061372" cy="106137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id="18" name="TextBox 18"/>
          <p:cNvSpPr txBox="1"/>
          <p:nvPr/>
        </p:nvSpPr>
        <p:spPr>
          <a:xfrm>
            <a:off x="1865888" y="857250"/>
            <a:ext cx="14577995" cy="1269835"/>
          </a:xfrm>
          <a:prstGeom prst="rect">
            <a:avLst/>
          </a:prstGeom>
        </p:spPr>
        <p:txBody>
          <a:bodyPr lIns="0" tIns="0" rIns="0" bIns="0" rtlCol="0" anchor="t">
            <a:spAutoFit/>
          </a:bodyPr>
          <a:lstStyle/>
          <a:p>
            <a:pPr algn="ctr">
              <a:lnSpc>
                <a:spcPts val="11200"/>
              </a:lnSpc>
            </a:pPr>
            <a:r>
              <a:rPr lang="vi-VN" sz="6600" b="1">
                <a:solidFill>
                  <a:schemeClr val="tx2">
                    <a:lumMod val="75000"/>
                  </a:schemeClr>
                </a:solidFill>
                <a:latin typeface="Arial" panose="020B0604020202020204" pitchFamily="34" charset="0"/>
                <a:cs typeface="Arial" panose="020B0604020202020204" pitchFamily="34" charset="0"/>
              </a:rPr>
              <a:t>HƯỚNG DẪN VỀ NHÀ</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3612221" y="3628190"/>
            <a:ext cx="1061372" cy="910506"/>
          </a:xfrm>
          <a:prstGeom prst="rect">
            <a:avLst/>
          </a:prstGeom>
        </p:spPr>
        <p:txBody>
          <a:bodyPr lIns="0" tIns="0" rIns="0" bIns="0" rtlCol="0" anchor="t">
            <a:spAutoFit/>
          </a:bodyPr>
          <a:lstStyle/>
          <a:p>
            <a:pPr algn="ctr">
              <a:lnSpc>
                <a:spcPts val="7065"/>
              </a:lnSpc>
            </a:pPr>
            <a:r>
              <a:rPr lang="en-US" sz="45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8613314"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3614408"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3</a:t>
            </a:r>
          </a:p>
        </p:txBody>
      </p:sp>
      <p:sp>
        <p:nvSpPr>
          <p:cNvPr id="25" name="Freeform 25"/>
          <p:cNvSpPr/>
          <p:nvPr/>
        </p:nvSpPr>
        <p:spPr>
          <a:xfrm flipH="1">
            <a:off x="1028700" y="6185794"/>
            <a:ext cx="2335130" cy="2598197"/>
          </a:xfrm>
          <a:custGeom>
            <a:avLst/>
            <a:gdLst/>
            <a:ahLst/>
            <a:cxnLst/>
            <a:rect l="l" t="t" r="r" b="b"/>
            <a:pathLst>
              <a:path w="2335130" h="2598197">
                <a:moveTo>
                  <a:pt x="2335130" y="0"/>
                </a:moveTo>
                <a:lnTo>
                  <a:pt x="0" y="0"/>
                </a:lnTo>
                <a:lnTo>
                  <a:pt x="0" y="2598197"/>
                </a:lnTo>
                <a:lnTo>
                  <a:pt x="2335130" y="2598197"/>
                </a:lnTo>
                <a:lnTo>
                  <a:pt x="233513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rot="2024967">
            <a:off x="16160501" y="6285540"/>
            <a:ext cx="776313" cy="3857457"/>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TextBox 29"/>
          <p:cNvSpPr txBox="1"/>
          <p:nvPr/>
        </p:nvSpPr>
        <p:spPr>
          <a:xfrm>
            <a:off x="2065059" y="5265730"/>
            <a:ext cx="4155695"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Ôn tập kiến thức đã học trong bài</a:t>
            </a:r>
            <a:endParaRPr lang="en-US" sz="4000">
              <a:latin typeface="Arial" panose="020B0604020202020204" pitchFamily="34" charset="0"/>
              <a:cs typeface="Arial" panose="020B0604020202020204" pitchFamily="34" charset="0"/>
            </a:endParaRPr>
          </a:p>
        </p:txBody>
      </p:sp>
      <p:sp>
        <p:nvSpPr>
          <p:cNvPr id="31" name="TextBox 30"/>
          <p:cNvSpPr txBox="1"/>
          <p:nvPr/>
        </p:nvSpPr>
        <p:spPr>
          <a:xfrm>
            <a:off x="7059680" y="5282858"/>
            <a:ext cx="4155695"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Làm bài tập trong SBT</a:t>
            </a:r>
            <a:endParaRPr lang="en-US" sz="4000">
              <a:latin typeface="Arial" panose="020B0604020202020204" pitchFamily="34" charset="0"/>
              <a:cs typeface="Arial" panose="020B0604020202020204" pitchFamily="34" charset="0"/>
            </a:endParaRPr>
          </a:p>
        </p:txBody>
      </p:sp>
      <p:sp>
        <p:nvSpPr>
          <p:cNvPr id="32" name="TextBox 31"/>
          <p:cNvSpPr txBox="1"/>
          <p:nvPr/>
        </p:nvSpPr>
        <p:spPr>
          <a:xfrm>
            <a:off x="12067246" y="5337962"/>
            <a:ext cx="4155695" cy="182492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bài sau - </a:t>
            </a:r>
            <a:r>
              <a:rPr lang="vi-VN" sz="4000" b="1">
                <a:latin typeface="Arial" panose="020B0604020202020204" pitchFamily="34" charset="0"/>
                <a:cs typeface="Arial" panose="020B0604020202020204" pitchFamily="34" charset="0"/>
              </a:rPr>
              <a:t>Bài 2: Cơ năng</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13235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2" name="Freeform 2"/>
          <p:cNvSpPr/>
          <p:nvPr/>
        </p:nvSpPr>
        <p:spPr>
          <a:xfrm>
            <a:off x="2977411" y="1028700"/>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197723" y="4165923"/>
            <a:ext cx="2635473" cy="3484399"/>
          </a:xfrm>
          <a:custGeom>
            <a:avLst/>
            <a:gdLst/>
            <a:ahLst/>
            <a:cxnLst/>
            <a:rect l="l" t="t" r="r" b="b"/>
            <a:pathLst>
              <a:path w="2635473" h="3484399">
                <a:moveTo>
                  <a:pt x="0" y="0"/>
                </a:moveTo>
                <a:lnTo>
                  <a:pt x="2635472" y="0"/>
                </a:lnTo>
                <a:lnTo>
                  <a:pt x="2635472" y="3484399"/>
                </a:lnTo>
                <a:lnTo>
                  <a:pt x="0" y="3484399"/>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4" name="Freeform 4"/>
          <p:cNvSpPr/>
          <p:nvPr/>
        </p:nvSpPr>
        <p:spPr>
          <a:xfrm>
            <a:off x="460622" y="5600758"/>
            <a:ext cx="4178135" cy="1116701"/>
          </a:xfrm>
          <a:custGeom>
            <a:avLst/>
            <a:gdLst/>
            <a:ahLst/>
            <a:cxnLst/>
            <a:rect l="l" t="t" r="r" b="b"/>
            <a:pathLst>
              <a:path w="4178135" h="1116701">
                <a:moveTo>
                  <a:pt x="0" y="0"/>
                </a:moveTo>
                <a:lnTo>
                  <a:pt x="4178135" y="0"/>
                </a:lnTo>
                <a:lnTo>
                  <a:pt x="4178135" y="1116702"/>
                </a:lnTo>
                <a:lnTo>
                  <a:pt x="0" y="111670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3343911" y="386527"/>
            <a:ext cx="11600178" cy="116001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a:off x="1028700" y="9030535"/>
            <a:ext cx="15804495" cy="8591898"/>
          </a:xfrm>
          <a:custGeom>
            <a:avLst/>
            <a:gdLst/>
            <a:ahLst/>
            <a:cxnLst/>
            <a:rect l="l" t="t" r="r" b="b"/>
            <a:pathLst>
              <a:path w="15804495" h="8591898">
                <a:moveTo>
                  <a:pt x="0" y="0"/>
                </a:moveTo>
                <a:lnTo>
                  <a:pt x="15804495" y="0"/>
                </a:lnTo>
                <a:lnTo>
                  <a:pt x="15804495" y="8591898"/>
                </a:lnTo>
                <a:lnTo>
                  <a:pt x="0" y="8591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4837481" y="6717460"/>
            <a:ext cx="1995714" cy="2540840"/>
          </a:xfrm>
          <a:custGeom>
            <a:avLst/>
            <a:gdLst/>
            <a:ahLst/>
            <a:cxnLst/>
            <a:rect l="l" t="t" r="r" b="b"/>
            <a:pathLst>
              <a:path w="1995714" h="2540840">
                <a:moveTo>
                  <a:pt x="1995714" y="0"/>
                </a:moveTo>
                <a:lnTo>
                  <a:pt x="0" y="0"/>
                </a:lnTo>
                <a:lnTo>
                  <a:pt x="0" y="2540840"/>
                </a:lnTo>
                <a:lnTo>
                  <a:pt x="1995714" y="2540840"/>
                </a:lnTo>
                <a:lnTo>
                  <a:pt x="199571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3147158" y="7191043"/>
            <a:ext cx="2479708" cy="1839492"/>
          </a:xfrm>
          <a:custGeom>
            <a:avLst/>
            <a:gdLst/>
            <a:ahLst/>
            <a:cxnLst/>
            <a:rect l="l" t="t" r="r" b="b"/>
            <a:pathLst>
              <a:path w="2479708" h="1839492">
                <a:moveTo>
                  <a:pt x="0" y="0"/>
                </a:moveTo>
                <a:lnTo>
                  <a:pt x="2479708" y="0"/>
                </a:lnTo>
                <a:lnTo>
                  <a:pt x="2479708" y="1839492"/>
                </a:lnTo>
                <a:lnTo>
                  <a:pt x="0" y="18394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638757" y="7240510"/>
            <a:ext cx="839477" cy="1839492"/>
          </a:xfrm>
          <a:custGeom>
            <a:avLst/>
            <a:gdLst/>
            <a:ahLst/>
            <a:cxnLst/>
            <a:rect l="l" t="t" r="r" b="b"/>
            <a:pathLst>
              <a:path w="839477" h="1839492">
                <a:moveTo>
                  <a:pt x="0" y="0"/>
                </a:moveTo>
                <a:lnTo>
                  <a:pt x="839477" y="0"/>
                </a:lnTo>
                <a:lnTo>
                  <a:pt x="839477" y="1839493"/>
                </a:lnTo>
                <a:lnTo>
                  <a:pt x="0" y="18394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599975" y="7210093"/>
            <a:ext cx="2754871" cy="1938428"/>
          </a:xfrm>
          <a:custGeom>
            <a:avLst/>
            <a:gdLst/>
            <a:ahLst/>
            <a:cxnLst/>
            <a:rect l="l" t="t" r="r" b="b"/>
            <a:pathLst>
              <a:path w="2754871" h="1938428">
                <a:moveTo>
                  <a:pt x="0" y="0"/>
                </a:moveTo>
                <a:lnTo>
                  <a:pt x="2754872" y="0"/>
                </a:lnTo>
                <a:lnTo>
                  <a:pt x="2754872" y="1938427"/>
                </a:lnTo>
                <a:lnTo>
                  <a:pt x="0" y="19384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4399194" y="941627"/>
            <a:ext cx="2872288" cy="1451811"/>
          </a:xfrm>
          <a:custGeom>
            <a:avLst/>
            <a:gdLst/>
            <a:ahLst/>
            <a:cxnLst/>
            <a:rect l="l" t="t" r="r" b="b"/>
            <a:pathLst>
              <a:path w="2872288" h="1451811">
                <a:moveTo>
                  <a:pt x="0" y="0"/>
                </a:moveTo>
                <a:lnTo>
                  <a:pt x="2872288" y="0"/>
                </a:lnTo>
                <a:lnTo>
                  <a:pt x="2872288" y="1451812"/>
                </a:lnTo>
                <a:lnTo>
                  <a:pt x="0" y="1451812"/>
                </a:lnTo>
                <a:lnTo>
                  <a:pt x="0" y="0"/>
                </a:lnTo>
                <a:close/>
              </a:path>
            </a:pathLst>
          </a:custGeom>
          <a:blipFill>
            <a:blip r:embed="rId18">
              <a:alphaModFix amt="19999"/>
              <a:extLst>
                <a:ext uri="{96DAC541-7B7A-43D3-8B79-37D633B846F1}">
                  <asvg:svgBlip xmlns:asvg="http://schemas.microsoft.com/office/drawing/2016/SVG/main" r:embed="rId19"/>
                </a:ext>
              </a:extLst>
            </a:blip>
            <a:stretch>
              <a:fillRect/>
            </a:stretch>
          </a:blipFill>
        </p:spPr>
      </p:sp>
      <p:sp>
        <p:nvSpPr>
          <p:cNvPr id="15" name="Freeform 15"/>
          <p:cNvSpPr/>
          <p:nvPr/>
        </p:nvSpPr>
        <p:spPr>
          <a:xfrm>
            <a:off x="1028700" y="2185601"/>
            <a:ext cx="1652113" cy="2335893"/>
          </a:xfrm>
          <a:custGeom>
            <a:avLst/>
            <a:gdLst/>
            <a:ahLst/>
            <a:cxnLst/>
            <a:rect l="l" t="t" r="r" b="b"/>
            <a:pathLst>
              <a:path w="1652113" h="2335893">
                <a:moveTo>
                  <a:pt x="0" y="0"/>
                </a:moveTo>
                <a:lnTo>
                  <a:pt x="1652113" y="0"/>
                </a:lnTo>
                <a:lnTo>
                  <a:pt x="1652113" y="2335893"/>
                </a:lnTo>
                <a:lnTo>
                  <a:pt x="0" y="2335893"/>
                </a:lnTo>
                <a:lnTo>
                  <a:pt x="0" y="0"/>
                </a:lnTo>
                <a:close/>
              </a:path>
            </a:pathLst>
          </a:custGeom>
          <a:blipFill>
            <a:blip r:embed="rId20">
              <a:alphaModFix amt="19999"/>
              <a:extLst>
                <a:ext uri="{96DAC541-7B7A-43D3-8B79-37D633B846F1}">
                  <asvg:svgBlip xmlns:asvg="http://schemas.microsoft.com/office/drawing/2016/SVG/main" r:embed="rId21"/>
                </a:ext>
              </a:extLst>
            </a:blip>
            <a:stretch>
              <a:fillRect/>
            </a:stretch>
          </a:blipFill>
        </p:spPr>
      </p:sp>
      <p:sp>
        <p:nvSpPr>
          <p:cNvPr id="16" name="TextBox 15"/>
          <p:cNvSpPr txBox="1"/>
          <p:nvPr/>
        </p:nvSpPr>
        <p:spPr>
          <a:xfrm>
            <a:off x="3710938" y="2143617"/>
            <a:ext cx="10866123"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TẠM BIỆT VÀ </a:t>
            </a:r>
          </a:p>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HẸN GẶP LẠI CẢ LỚP Ở TIẾT HỌC SAU!</a:t>
            </a:r>
            <a:endParaRPr lang="en-US" sz="7500" b="1" kern="0">
              <a:solidFill>
                <a:srgbClr val="C0504D">
                  <a:lumMod val="75000"/>
                </a:srgb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807999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38200" y="2933700"/>
            <a:ext cx="8118858" cy="6019800"/>
            <a:chOff x="838200" y="2933700"/>
            <a:chExt cx="8118858" cy="6019800"/>
          </a:xfrm>
        </p:grpSpPr>
        <p:grpSp>
          <p:nvGrpSpPr>
            <p:cNvPr id="2" name="Group 2"/>
            <p:cNvGrpSpPr/>
            <p:nvPr/>
          </p:nvGrpSpPr>
          <p:grpSpPr>
            <a:xfrm>
              <a:off x="838200" y="2933700"/>
              <a:ext cx="8118858" cy="6019800"/>
              <a:chOff x="0" y="0"/>
              <a:chExt cx="29848467" cy="16741666"/>
            </a:xfrm>
          </p:grpSpPr>
          <p:sp>
            <p:nvSpPr>
              <p:cNvPr id="3"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E38F29"/>
              </a:solidFill>
            </p:spPr>
          </p:sp>
          <p:sp>
            <p:nvSpPr>
              <p:cNvPr id="4"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5" name="Group 6"/>
            <p:cNvGrpSpPr/>
            <p:nvPr/>
          </p:nvGrpSpPr>
          <p:grpSpPr>
            <a:xfrm>
              <a:off x="1295400" y="4205928"/>
              <a:ext cx="7273270" cy="4348791"/>
              <a:chOff x="0" y="0"/>
              <a:chExt cx="25366184" cy="13109974"/>
            </a:xfrm>
          </p:grpSpPr>
          <p:sp>
            <p:nvSpPr>
              <p:cNvPr id="6" name="Freeform 7"/>
              <p:cNvSpPr/>
              <p:nvPr/>
            </p:nvSpPr>
            <p:spPr>
              <a:xfrm>
                <a:off x="31750" y="31750"/>
                <a:ext cx="25302685" cy="13046473"/>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7" name="Freeform 8"/>
              <p:cNvSpPr/>
              <p:nvPr/>
            </p:nvSpPr>
            <p:spPr>
              <a:xfrm>
                <a:off x="0" y="0"/>
                <a:ext cx="25366185" cy="13109973"/>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8" name="TextBox 9"/>
            <p:cNvSpPr txBox="1"/>
            <p:nvPr/>
          </p:nvSpPr>
          <p:spPr>
            <a:xfrm>
              <a:off x="1447800" y="3165923"/>
              <a:ext cx="6084270" cy="819199"/>
            </a:xfrm>
            <a:prstGeom prst="rect">
              <a:avLst/>
            </a:prstGeom>
          </p:spPr>
          <p:txBody>
            <a:bodyPr wrap="square" lIns="0" tIns="0" rIns="0" bIns="0" rtlCol="0" anchor="t">
              <a:spAutoFit/>
            </a:bodyPr>
            <a:lstStyle/>
            <a:p>
              <a:pPr algn="just">
                <a:lnSpc>
                  <a:spcPts val="7000"/>
                </a:lnSpc>
              </a:pPr>
              <a:r>
                <a:rPr lang="vi-VN" sz="5000" b="1">
                  <a:solidFill>
                    <a:schemeClr val="bg1"/>
                  </a:solidFill>
                  <a:latin typeface="Arial" panose="020B0604020202020204" pitchFamily="34" charset="0"/>
                  <a:cs typeface="Arial" panose="020B0604020202020204" pitchFamily="34" charset="0"/>
                </a:rPr>
                <a:t>I. Công cơ học</a:t>
              </a:r>
              <a:endParaRPr lang="en-US" sz="5000" b="1">
                <a:solidFill>
                  <a:schemeClr val="bg1"/>
                </a:solidFill>
                <a:latin typeface="Arial" panose="020B0604020202020204" pitchFamily="34" charset="0"/>
                <a:cs typeface="Arial" panose="020B0604020202020204" pitchFamily="34" charset="0"/>
              </a:endParaRPr>
            </a:p>
          </p:txBody>
        </p:sp>
      </p:grpSp>
      <p:sp>
        <p:nvSpPr>
          <p:cNvPr id="21" name="TextBox 11"/>
          <p:cNvSpPr txBox="1"/>
          <p:nvPr/>
        </p:nvSpPr>
        <p:spPr>
          <a:xfrm>
            <a:off x="4897629" y="1062017"/>
            <a:ext cx="8099203" cy="1015663"/>
          </a:xfrm>
          <a:prstGeom prst="rect">
            <a:avLst/>
          </a:prstGeom>
        </p:spPr>
        <p:txBody>
          <a:bodyPr wrap="square" lIns="0" tIns="0" rIns="0" bIns="0" rtlCol="0" anchor="t">
            <a:spAutoFit/>
          </a:bodyPr>
          <a:lstStyle/>
          <a:p>
            <a:pPr algn="ctr"/>
            <a:r>
              <a:rPr lang="vi-VN" sz="6600" b="1">
                <a:solidFill>
                  <a:srgbClr val="27485B"/>
                </a:solidFill>
                <a:latin typeface="Arial" panose="020B0604020202020204" pitchFamily="34" charset="0"/>
                <a:cs typeface="Arial" panose="020B0604020202020204" pitchFamily="34" charset="0"/>
              </a:rPr>
              <a:t>NỘI DUNG BÀI HỌC</a:t>
            </a:r>
            <a:endParaRPr lang="en-US" sz="6600" b="1">
              <a:solidFill>
                <a:srgbClr val="27485B"/>
              </a:solidFill>
              <a:latin typeface="Arial" panose="020B0604020202020204" pitchFamily="34" charset="0"/>
              <a:cs typeface="Arial" panose="020B0604020202020204" pitchFamily="34" charset="0"/>
            </a:endParaRPr>
          </a:p>
        </p:txBody>
      </p:sp>
      <p:sp>
        <p:nvSpPr>
          <p:cNvPr id="23" name="TextBox 9"/>
          <p:cNvSpPr txBox="1"/>
          <p:nvPr/>
        </p:nvSpPr>
        <p:spPr>
          <a:xfrm>
            <a:off x="1505363" y="5113720"/>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1. Thực hiện công cơ học</a:t>
            </a:r>
            <a:endParaRPr lang="en-US" sz="4400" b="1">
              <a:latin typeface="Arial" panose="020B0604020202020204" pitchFamily="34" charset="0"/>
              <a:cs typeface="Arial" panose="020B0604020202020204" pitchFamily="34" charset="0"/>
            </a:endParaRPr>
          </a:p>
        </p:txBody>
      </p:sp>
      <p:sp>
        <p:nvSpPr>
          <p:cNvPr id="24" name="TextBox 9"/>
          <p:cNvSpPr txBox="1"/>
          <p:nvPr/>
        </p:nvSpPr>
        <p:spPr>
          <a:xfrm>
            <a:off x="1505363" y="6506527"/>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2. Biểu thức tính công</a:t>
            </a:r>
            <a:endParaRPr lang="en-US" sz="4400" b="1">
              <a:latin typeface="Arial" panose="020B0604020202020204" pitchFamily="34" charset="0"/>
              <a:cs typeface="Arial" panose="020B0604020202020204" pitchFamily="34" charset="0"/>
            </a:endParaRPr>
          </a:p>
        </p:txBody>
      </p:sp>
      <p:grpSp>
        <p:nvGrpSpPr>
          <p:cNvPr id="25" name="Group 24"/>
          <p:cNvGrpSpPr/>
          <p:nvPr/>
        </p:nvGrpSpPr>
        <p:grpSpPr>
          <a:xfrm>
            <a:off x="9427466" y="2922283"/>
            <a:ext cx="8118858" cy="6019800"/>
            <a:chOff x="838200" y="2933700"/>
            <a:chExt cx="8118858" cy="6019800"/>
          </a:xfrm>
        </p:grpSpPr>
        <p:grpSp>
          <p:nvGrpSpPr>
            <p:cNvPr id="26" name="Group 2"/>
            <p:cNvGrpSpPr/>
            <p:nvPr/>
          </p:nvGrpSpPr>
          <p:grpSpPr>
            <a:xfrm>
              <a:off x="838200" y="2933700"/>
              <a:ext cx="8118858" cy="6019800"/>
              <a:chOff x="0" y="0"/>
              <a:chExt cx="29848467" cy="16741666"/>
            </a:xfrm>
          </p:grpSpPr>
          <p:sp>
            <p:nvSpPr>
              <p:cNvPr id="31"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498394"/>
              </a:solidFill>
            </p:spPr>
          </p:sp>
          <p:sp>
            <p:nvSpPr>
              <p:cNvPr id="32"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27" name="Group 6"/>
            <p:cNvGrpSpPr/>
            <p:nvPr/>
          </p:nvGrpSpPr>
          <p:grpSpPr>
            <a:xfrm>
              <a:off x="1295400" y="4205928"/>
              <a:ext cx="7273270" cy="4348791"/>
              <a:chOff x="0" y="0"/>
              <a:chExt cx="25366184" cy="13109974"/>
            </a:xfrm>
          </p:grpSpPr>
          <p:sp>
            <p:nvSpPr>
              <p:cNvPr id="29" name="Freeform 7"/>
              <p:cNvSpPr/>
              <p:nvPr/>
            </p:nvSpPr>
            <p:spPr>
              <a:xfrm>
                <a:off x="31750" y="31750"/>
                <a:ext cx="25302685" cy="13046473"/>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30" name="Freeform 8"/>
              <p:cNvSpPr/>
              <p:nvPr/>
            </p:nvSpPr>
            <p:spPr>
              <a:xfrm>
                <a:off x="0" y="0"/>
                <a:ext cx="25366185" cy="13109973"/>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28" name="TextBox 9"/>
            <p:cNvSpPr txBox="1"/>
            <p:nvPr/>
          </p:nvSpPr>
          <p:spPr>
            <a:xfrm>
              <a:off x="1447800" y="3165923"/>
              <a:ext cx="6084270" cy="897682"/>
            </a:xfrm>
            <a:prstGeom prst="rect">
              <a:avLst/>
            </a:prstGeom>
          </p:spPr>
          <p:txBody>
            <a:bodyPr wrap="square" lIns="0" tIns="0" rIns="0" bIns="0" rtlCol="0" anchor="t">
              <a:spAutoFit/>
            </a:bodyPr>
            <a:lstStyle/>
            <a:p>
              <a:pPr algn="just">
                <a:lnSpc>
                  <a:spcPts val="7000"/>
                </a:lnSpc>
              </a:pPr>
              <a:r>
                <a:rPr lang="vi-VN" sz="5000" b="1">
                  <a:solidFill>
                    <a:schemeClr val="bg1"/>
                  </a:solidFill>
                  <a:latin typeface="Arial" panose="020B0604020202020204" pitchFamily="34" charset="0"/>
                  <a:cs typeface="Arial" panose="020B0604020202020204" pitchFamily="34" charset="0"/>
                </a:rPr>
                <a:t>II. Công suất</a:t>
              </a:r>
              <a:endParaRPr lang="en-US" sz="5000" b="1">
                <a:solidFill>
                  <a:schemeClr val="bg1"/>
                </a:solidFill>
                <a:latin typeface="Arial" panose="020B0604020202020204" pitchFamily="34" charset="0"/>
                <a:cs typeface="Arial" panose="020B0604020202020204" pitchFamily="34" charset="0"/>
              </a:endParaRPr>
            </a:p>
          </p:txBody>
        </p:sp>
      </p:grpSp>
      <p:sp>
        <p:nvSpPr>
          <p:cNvPr id="33" name="TextBox 9"/>
          <p:cNvSpPr txBox="1"/>
          <p:nvPr/>
        </p:nvSpPr>
        <p:spPr>
          <a:xfrm>
            <a:off x="10094629" y="5102303"/>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1. Tốc độ thực hiện công</a:t>
            </a:r>
            <a:endParaRPr lang="en-US" sz="4400" b="1">
              <a:latin typeface="Arial" panose="020B0604020202020204" pitchFamily="34" charset="0"/>
              <a:cs typeface="Arial" panose="020B0604020202020204" pitchFamily="34" charset="0"/>
            </a:endParaRPr>
          </a:p>
        </p:txBody>
      </p:sp>
      <p:sp>
        <p:nvSpPr>
          <p:cNvPr id="34" name="TextBox 9"/>
          <p:cNvSpPr txBox="1"/>
          <p:nvPr/>
        </p:nvSpPr>
        <p:spPr>
          <a:xfrm>
            <a:off x="10094629" y="6495110"/>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2. Định nghĩa công suất</a:t>
            </a:r>
            <a:endParaRPr lang="en-US" sz="4400" b="1">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2"/>
          <a:srcRect t="36203"/>
          <a:stretch/>
        </p:blipFill>
        <p:spPr>
          <a:xfrm>
            <a:off x="14630400" y="-314682"/>
            <a:ext cx="3450635" cy="2707042"/>
          </a:xfrm>
          <a:prstGeom prst="rect">
            <a:avLst/>
          </a:prstGeom>
        </p:spPr>
      </p:pic>
      <p:pic>
        <p:nvPicPr>
          <p:cNvPr id="36" name="Picture 35"/>
          <p:cNvPicPr>
            <a:picLocks noChangeAspect="1"/>
          </p:cNvPicPr>
          <p:nvPr/>
        </p:nvPicPr>
        <p:blipFill>
          <a:blip r:embed="rId3"/>
          <a:stretch>
            <a:fillRect/>
          </a:stretch>
        </p:blipFill>
        <p:spPr>
          <a:xfrm>
            <a:off x="46618" y="8042850"/>
            <a:ext cx="2917490" cy="2214772"/>
          </a:xfrm>
          <a:prstGeom prst="rect">
            <a:avLst/>
          </a:prstGeom>
        </p:spPr>
      </p:pic>
    </p:spTree>
    <p:extLst>
      <p:ext uri="{BB962C8B-B14F-4D97-AF65-F5344CB8AC3E}">
        <p14:creationId xmlns:p14="http://schemas.microsoft.com/office/powerpoint/2010/main" val="9130233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391" y="-172673"/>
            <a:ext cx="18996782" cy="10632346"/>
          </a:xfrm>
          <a:prstGeom prst="rect">
            <a:avLst/>
          </a:prstGeom>
        </p:spPr>
      </p:pic>
      <p:sp>
        <p:nvSpPr>
          <p:cNvPr id="6" name="TextBox 6"/>
          <p:cNvSpPr txBox="1"/>
          <p:nvPr/>
        </p:nvSpPr>
        <p:spPr>
          <a:xfrm>
            <a:off x="3592532" y="273370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a:t>
            </a:r>
            <a:endParaRPr lang="en-US" sz="9600" b="1" spc="-179">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5279800" y="4612271"/>
            <a:ext cx="7728398" cy="1323439"/>
          </a:xfrm>
          <a:prstGeom prst="rect">
            <a:avLst/>
          </a:prstGeom>
        </p:spPr>
        <p:txBody>
          <a:bodyPr wrap="none">
            <a:spAutoFit/>
          </a:bodyPr>
          <a:lstStyle/>
          <a:p>
            <a:pPr lvl="0" algn="ctr"/>
            <a:r>
              <a:rPr lang="vi-VN" sz="8000" b="1">
                <a:solidFill>
                  <a:prstClr val="white"/>
                </a:solidFill>
                <a:latin typeface="Arial" panose="020B0604020202020204" pitchFamily="34" charset="0"/>
                <a:cs typeface="Arial" panose="020B0604020202020204" pitchFamily="34" charset="0"/>
              </a:rPr>
              <a:t>CÔNG CƠ HỌC</a:t>
            </a:r>
            <a:endParaRPr lang="en-US" sz="8000" b="1">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479722" y="723005"/>
            <a:ext cx="9753600" cy="1219200"/>
            <a:chOff x="4419600" y="884659"/>
            <a:chExt cx="9753600" cy="1219200"/>
          </a:xfrm>
          <a:effectLst>
            <a:outerShdw blurRad="50800" dist="38100" dir="5400000" algn="t" rotWithShape="0">
              <a:prstClr val="black">
                <a:alpha val="40000"/>
              </a:prstClr>
            </a:outerShdw>
          </a:effectLst>
        </p:grpSpPr>
        <p:grpSp>
          <p:nvGrpSpPr>
            <p:cNvPr id="4" name="Group 3"/>
            <p:cNvGrpSpPr/>
            <p:nvPr/>
          </p:nvGrpSpPr>
          <p:grpSpPr>
            <a:xfrm>
              <a:off x="4419600" y="884659"/>
              <a:ext cx="9753600" cy="1219200"/>
              <a:chOff x="5105400" y="723900"/>
              <a:chExt cx="7162800" cy="990600"/>
            </a:xfrm>
            <a:solidFill>
              <a:srgbClr val="E38F29"/>
            </a:solidFill>
          </p:grpSpPr>
          <p:sp>
            <p:nvSpPr>
              <p:cNvPr id="2" name="Chevron 1"/>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hevron 2"/>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9"/>
            <p:cNvSpPr txBox="1"/>
            <p:nvPr/>
          </p:nvSpPr>
          <p:spPr>
            <a:xfrm>
              <a:off x="5562600"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1. Thực hiện công cơ học</a:t>
              </a:r>
              <a:endParaRPr lang="en-US" sz="4800" b="1">
                <a:solidFill>
                  <a:schemeClr val="bg1"/>
                </a:solidFill>
                <a:latin typeface="Arial" panose="020B0604020202020204" pitchFamily="34" charset="0"/>
                <a:cs typeface="Arial" panose="020B0604020202020204" pitchFamily="34" charset="0"/>
              </a:endParaRPr>
            </a:p>
          </p:txBody>
        </p:sp>
      </p:grpSp>
      <p:grpSp>
        <p:nvGrpSpPr>
          <p:cNvPr id="16" name="Group 15"/>
          <p:cNvGrpSpPr/>
          <p:nvPr/>
        </p:nvGrpSpPr>
        <p:grpSpPr>
          <a:xfrm>
            <a:off x="476134" y="1781522"/>
            <a:ext cx="5912042" cy="1694756"/>
            <a:chOff x="476134" y="1781522"/>
            <a:chExt cx="5912042" cy="1694756"/>
          </a:xfrm>
        </p:grpSpPr>
        <p:sp>
          <p:nvSpPr>
            <p:cNvPr id="7" name="Rectangle 6"/>
            <p:cNvSpPr/>
            <p:nvPr/>
          </p:nvSpPr>
          <p:spPr>
            <a:xfrm>
              <a:off x="1981200" y="2628900"/>
              <a:ext cx="440697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Q</a:t>
              </a:r>
              <a:r>
                <a:rPr lang="en-US" sz="4000">
                  <a:latin typeface="Arial" panose="020B0604020202020204" pitchFamily="34" charset="0"/>
                  <a:cs typeface="Arial" panose="020B0604020202020204" pitchFamily="34" charset="0"/>
                </a:rPr>
                <a:t>uan sát hình 1.2</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34" y="1781522"/>
              <a:ext cx="1694756" cy="1694756"/>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3835488"/>
            <a:ext cx="6858000" cy="57129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25155" flipV="1">
            <a:off x="7738424" y="3538259"/>
            <a:ext cx="2098619" cy="1822744"/>
          </a:xfrm>
          <a:prstGeom prst="rect">
            <a:avLst/>
          </a:prstGeom>
        </p:spPr>
      </p:pic>
      <p:sp>
        <p:nvSpPr>
          <p:cNvPr id="11" name="TextBox 10"/>
          <p:cNvSpPr txBox="1"/>
          <p:nvPr/>
        </p:nvSpPr>
        <p:spPr>
          <a:xfrm>
            <a:off x="10058400" y="3336786"/>
            <a:ext cx="762000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Lực đẩy có phương nằm ngang. </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0058400" y="4853173"/>
            <a:ext cx="73914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Xe dịch chuyển theo hướng của lực. </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66023" flipV="1">
            <a:off x="7970466" y="4935536"/>
            <a:ext cx="2000482" cy="1737508"/>
          </a:xfrm>
          <a:prstGeom prst="rect">
            <a:avLst/>
          </a:prstGeom>
        </p:spPr>
      </p:pic>
      <p:pic>
        <p:nvPicPr>
          <p:cNvPr id="14" name="Picture 13"/>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13266005" y="6791371"/>
            <a:ext cx="1085182" cy="859611"/>
          </a:xfrm>
          <a:prstGeom prst="rect">
            <a:avLst/>
          </a:prstGeom>
        </p:spPr>
      </p:pic>
      <p:sp>
        <p:nvSpPr>
          <p:cNvPr id="15" name="TextBox 14"/>
          <p:cNvSpPr txBox="1"/>
          <p:nvPr/>
        </p:nvSpPr>
        <p:spPr>
          <a:xfrm>
            <a:off x="9944100" y="7773092"/>
            <a:ext cx="7620000"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Ta nói, lực đẩy xe đã </a:t>
            </a:r>
            <a:r>
              <a:rPr lang="vi-VN" sz="4000" b="1">
                <a:latin typeface="Arial" panose="020B0604020202020204" pitchFamily="34" charset="0"/>
                <a:cs typeface="Arial" panose="020B0604020202020204" pitchFamily="34" charset="0"/>
              </a:rPr>
              <a:t>thực hiện công</a:t>
            </a:r>
            <a:r>
              <a:rPr lang="vi-VN" sz="4000">
                <a:latin typeface="Arial" panose="020B0604020202020204" pitchFamily="34" charset="0"/>
                <a:cs typeface="Arial" panose="020B0604020202020204" pitchFamily="34" charset="0"/>
              </a:rPr>
              <a:t> hoặc </a:t>
            </a:r>
            <a:r>
              <a:rPr lang="vi-VN" sz="4000" b="1">
                <a:latin typeface="Arial" panose="020B0604020202020204" pitchFamily="34" charset="0"/>
                <a:cs typeface="Arial" panose="020B0604020202020204" pitchFamily="34" charset="0"/>
              </a:rPr>
              <a:t>sinh công</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624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p:tgtEl>
                                          <p:spTgt spid="14"/>
                                        </p:tgtEl>
                                        <p:attrNameLst>
                                          <p:attrName>ppt_y</p:attrName>
                                        </p:attrNameLst>
                                      </p:cBhvr>
                                      <p:tavLst>
                                        <p:tav tm="0">
                                          <p:val>
                                            <p:strVal val="#ppt_y-#ppt_h*1.125000"/>
                                          </p:val>
                                        </p:tav>
                                        <p:tav tm="100000">
                                          <p:val>
                                            <p:strVal val="#ppt_y"/>
                                          </p:val>
                                        </p:tav>
                                      </p:tavLst>
                                    </p:anim>
                                    <p:animEffect transition="in" filter="wipe(down)">
                                      <p:cBhvr>
                                        <p:cTn id="41" dur="500"/>
                                        <p:tgtEl>
                                          <p:spTgt spid="1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904845"/>
            <a:ext cx="6764993" cy="769441"/>
          </a:xfrm>
          <a:prstGeom prst="rect">
            <a:avLst/>
          </a:prstGeom>
        </p:spPr>
        <p:txBody>
          <a:bodyPr wrap="none">
            <a:spAutoFit/>
          </a:bodyPr>
          <a:lstStyle/>
          <a:p>
            <a:r>
              <a:rPr lang="vi-VN" sz="4400" b="1">
                <a:solidFill>
                  <a:srgbClr val="C00000"/>
                </a:solidFill>
                <a:latin typeface="Arial" panose="020B0604020202020204" pitchFamily="34" charset="0"/>
                <a:cs typeface="Arial" panose="020B0604020202020204" pitchFamily="34" charset="0"/>
              </a:rPr>
              <a:t>Khái niệm công cơ học: </a:t>
            </a:r>
            <a:endParaRPr lang="en-US" sz="44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524000" y="2019300"/>
            <a:ext cx="157734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Công cơ học thường được gọi tắt là công.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Trong trường hợp đơn giản nhất, công được thực hiện khi lực tác dụng vào vật và làm vật đó dịch chuyển theo hướng của lực.</a:t>
            </a:r>
            <a:endParaRPr lang="en-US" sz="4000">
              <a:latin typeface="Arial" panose="020B0604020202020204" pitchFamily="34" charset="0"/>
              <a:cs typeface="Arial" panose="020B0604020202020204" pitchFamily="34" charset="0"/>
            </a:endParaRPr>
          </a:p>
        </p:txBody>
      </p:sp>
      <p:grpSp>
        <p:nvGrpSpPr>
          <p:cNvPr id="2" name="Group 1"/>
          <p:cNvGrpSpPr/>
          <p:nvPr/>
        </p:nvGrpSpPr>
        <p:grpSpPr>
          <a:xfrm>
            <a:off x="800100" y="5226636"/>
            <a:ext cx="2942438" cy="4719845"/>
            <a:chOff x="800100" y="5226636"/>
            <a:chExt cx="2942438" cy="471984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19" y="8605837"/>
              <a:ext cx="1524000" cy="1340644"/>
            </a:xfrm>
            <a:prstGeom prst="rect">
              <a:avLst/>
            </a:prstGeom>
          </p:spPr>
        </p:pic>
        <p:grpSp>
          <p:nvGrpSpPr>
            <p:cNvPr id="11" name="Group 10"/>
            <p:cNvGrpSpPr/>
            <p:nvPr/>
          </p:nvGrpSpPr>
          <p:grpSpPr>
            <a:xfrm>
              <a:off x="800100" y="5226636"/>
              <a:ext cx="2942438" cy="2900671"/>
              <a:chOff x="1077626" y="5170163"/>
              <a:chExt cx="2942438" cy="2900671"/>
            </a:xfrm>
          </p:grpSpPr>
          <p:sp>
            <p:nvSpPr>
              <p:cNvPr id="9" name="Explosion 2 8"/>
              <p:cNvSpPr/>
              <p:nvPr/>
            </p:nvSpPr>
            <p:spPr>
              <a:xfrm rot="1465399">
                <a:off x="1077626" y="5170163"/>
                <a:ext cx="2942438" cy="2900671"/>
              </a:xfrm>
              <a:prstGeom prst="irregularSeal2">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p:cNvSpPr txBox="1"/>
              <p:nvPr/>
            </p:nvSpPr>
            <p:spPr>
              <a:xfrm rot="20894876">
                <a:off x="1364476" y="6251167"/>
                <a:ext cx="2040593" cy="738664"/>
              </a:xfrm>
              <a:prstGeom prst="rect">
                <a:avLst/>
              </a:prstGeom>
              <a:noFill/>
            </p:spPr>
            <p:txBody>
              <a:bodyPr wrap="square" rtlCol="0">
                <a:spAutoFit/>
              </a:bodyPr>
              <a:lstStyle/>
              <a:p>
                <a:pPr algn="ctr"/>
                <a:r>
                  <a:rPr lang="vi-VN" sz="4200" b="1">
                    <a:solidFill>
                      <a:schemeClr val="bg1"/>
                    </a:solidFill>
                    <a:latin typeface="Arial" panose="020B0604020202020204" pitchFamily="34" charset="0"/>
                    <a:cs typeface="Arial" panose="020B0604020202020204" pitchFamily="34" charset="0"/>
                  </a:rPr>
                  <a:t>Chú ý</a:t>
                </a:r>
                <a:endParaRPr lang="en-US" sz="4200" b="1">
                  <a:solidFill>
                    <a:schemeClr val="bg1"/>
                  </a:solidFill>
                  <a:latin typeface="Arial" panose="020B0604020202020204" pitchFamily="34" charset="0"/>
                  <a:cs typeface="Arial" panose="020B0604020202020204" pitchFamily="34" charset="0"/>
                </a:endParaRPr>
              </a:p>
            </p:txBody>
          </p:sp>
        </p:grpSp>
      </p:grpSp>
      <p:sp>
        <p:nvSpPr>
          <p:cNvPr id="12" name="Rectangle 11"/>
          <p:cNvSpPr/>
          <p:nvPr/>
        </p:nvSpPr>
        <p:spPr>
          <a:xfrm>
            <a:off x="3907820" y="5524500"/>
            <a:ext cx="7943335"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vật dịch chuyển theo phương vuông góc với phương của lực thì công của lực đó bằng không. </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2268200" y="5493774"/>
            <a:ext cx="5218851" cy="3505199"/>
            <a:chOff x="12268200" y="5493774"/>
            <a:chExt cx="5218851" cy="3505199"/>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19373"/>
            <a:stretch/>
          </p:blipFill>
          <p:spPr>
            <a:xfrm>
              <a:off x="12268200" y="5493774"/>
              <a:ext cx="5218851" cy="3505199"/>
            </a:xfrm>
            <a:prstGeom prst="rect">
              <a:avLst/>
            </a:prstGeom>
          </p:spPr>
        </p:pic>
        <p:sp>
          <p:nvSpPr>
            <p:cNvPr id="19" name="TextBox 18"/>
            <p:cNvSpPr txBox="1"/>
            <p:nvPr/>
          </p:nvSpPr>
          <p:spPr>
            <a:xfrm>
              <a:off x="16002000" y="5524500"/>
              <a:ext cx="1305560" cy="584775"/>
            </a:xfrm>
            <a:prstGeom prst="rect">
              <a:avLst/>
            </a:prstGeom>
            <a:solidFill>
              <a:schemeClr val="accent6">
                <a:lumMod val="40000"/>
                <a:lumOff val="60000"/>
              </a:schemeClr>
            </a:solidFill>
          </p:spPr>
          <p:txBody>
            <a:bodyPr wrap="square" rtlCol="0">
              <a:spAutoFit/>
            </a:bodyPr>
            <a:lstStyle/>
            <a:p>
              <a:pPr algn="r"/>
              <a:r>
                <a:rPr lang="vi-VN" sz="3200">
                  <a:latin typeface="Arial" panose="020B0604020202020204" pitchFamily="34" charset="0"/>
                  <a:cs typeface="Arial" panose="020B0604020202020204" pitchFamily="34" charset="0"/>
                </a:rPr>
                <a:t>Ví dụ:</a:t>
              </a:r>
              <a:endParaRPr lang="en-US" sz="3200">
                <a:latin typeface="Arial" panose="020B0604020202020204" pitchFamily="34" charset="0"/>
                <a:cs typeface="Arial" panose="020B0604020202020204" pitchFamily="34" charset="0"/>
              </a:endParaRPr>
            </a:p>
          </p:txBody>
        </p:sp>
      </p:grpSp>
      <p:cxnSp>
        <p:nvCxnSpPr>
          <p:cNvPr id="14" name="Straight Arrow Connector 13"/>
          <p:cNvCxnSpPr/>
          <p:nvPr/>
        </p:nvCxnSpPr>
        <p:spPr>
          <a:xfrm>
            <a:off x="15697200" y="7246373"/>
            <a:ext cx="0" cy="1478527"/>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Curved Right Arrow 16"/>
          <p:cNvSpPr/>
          <p:nvPr/>
        </p:nvSpPr>
        <p:spPr>
          <a:xfrm>
            <a:off x="11373878" y="8336339"/>
            <a:ext cx="685800" cy="1176278"/>
          </a:xfrm>
          <a:prstGeom prst="curvedRightArrow">
            <a:avLst/>
          </a:prstGeom>
          <a:solidFill>
            <a:srgbClr val="498394"/>
          </a:solidFill>
          <a:ln>
            <a:solidFill>
              <a:srgbClr val="498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2268200" y="9090254"/>
            <a:ext cx="5562600"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Lực này không sinh công.</a:t>
            </a:r>
            <a:endParaRPr lang="en-US" sz="36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44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22" presetClass="entr" presetSubtype="1" repeatCount="3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3396</Words>
  <Application>Microsoft Office PowerPoint</Application>
  <PresentationFormat>Custom</PresentationFormat>
  <Paragraphs>345</Paragraphs>
  <Slides>54</Slides>
  <Notes>9</Notes>
  <HiddenSlides>0</HiddenSlides>
  <MMClips>29</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54</vt:i4>
      </vt:variant>
    </vt:vector>
  </HeadingPairs>
  <TitlesOfParts>
    <vt:vector size="65" baseType="lpstr">
      <vt:lpstr>Cambria Math</vt:lpstr>
      <vt:lpstr>Calibri Light</vt:lpstr>
      <vt:lpstr>Elsie</vt:lpstr>
      <vt:lpstr>等线 Light</vt:lpstr>
      <vt:lpstr>Arial</vt:lpstr>
      <vt:lpstr>Calibri</vt:lpstr>
      <vt:lpstr>Wingdings</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dc:title>
  <dc:creator>Xinh Đẹp Dịu Hiền Huế Thị</dc:creator>
  <cp:lastModifiedBy>Tang Trang</cp:lastModifiedBy>
  <cp:revision>56</cp:revision>
  <dcterms:created xsi:type="dcterms:W3CDTF">2006-08-16T00:00:00Z</dcterms:created>
  <dcterms:modified xsi:type="dcterms:W3CDTF">2024-07-23T06:37:34Z</dcterms:modified>
  <dc:identifier>DAFn2dd0_sY</dc:identifier>
</cp:coreProperties>
</file>