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60" r:id="rId2"/>
    <p:sldId id="257" r:id="rId3"/>
    <p:sldId id="261" r:id="rId4"/>
    <p:sldId id="269" r:id="rId5"/>
    <p:sldId id="263" r:id="rId6"/>
    <p:sldId id="264" r:id="rId7"/>
    <p:sldId id="265" r:id="rId8"/>
    <p:sldId id="275" r:id="rId9"/>
    <p:sldId id="267" r:id="rId10"/>
    <p:sldId id="268" r:id="rId11"/>
    <p:sldId id="286" r:id="rId12"/>
    <p:sldId id="280" r:id="rId13"/>
    <p:sldId id="270" r:id="rId14"/>
    <p:sldId id="303" r:id="rId15"/>
    <p:sldId id="285" r:id="rId16"/>
    <p:sldId id="276" r:id="rId17"/>
    <p:sldId id="281" r:id="rId18"/>
    <p:sldId id="284" r:id="rId19"/>
    <p:sldId id="282" r:id="rId20"/>
    <p:sldId id="277" r:id="rId21"/>
    <p:sldId id="283" r:id="rId22"/>
    <p:sldId id="287" r:id="rId23"/>
    <p:sldId id="293" r:id="rId24"/>
    <p:sldId id="294" r:id="rId25"/>
    <p:sldId id="295" r:id="rId26"/>
    <p:sldId id="296" r:id="rId27"/>
    <p:sldId id="297" r:id="rId28"/>
    <p:sldId id="298" r:id="rId29"/>
    <p:sldId id="279" r:id="rId30"/>
    <p:sldId id="272" r:id="rId31"/>
    <p:sldId id="273" r:id="rId32"/>
    <p:sldId id="302" r:id="rId33"/>
    <p:sldId id="274" r:id="rId34"/>
    <p:sldId id="299" r:id="rId35"/>
    <p:sldId id="300" r:id="rId36"/>
    <p:sldId id="301"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AB55E2C-DB18-40DF-AE96-C2D372BF4AF1}">
          <p14:sldIdLst>
            <p14:sldId id="260"/>
            <p14:sldId id="257"/>
            <p14:sldId id="261"/>
            <p14:sldId id="269"/>
            <p14:sldId id="263"/>
            <p14:sldId id="264"/>
            <p14:sldId id="265"/>
            <p14:sldId id="275"/>
            <p14:sldId id="267"/>
          </p14:sldIdLst>
        </p14:section>
        <p14:section name="tiết 2" id="{671CC139-4BB8-48BD-B5AA-A8125B1B23C6}">
          <p14:sldIdLst>
            <p14:sldId id="268"/>
            <p14:sldId id="286"/>
            <p14:sldId id="280"/>
            <p14:sldId id="270"/>
            <p14:sldId id="303"/>
            <p14:sldId id="285"/>
            <p14:sldId id="276"/>
            <p14:sldId id="281"/>
            <p14:sldId id="284"/>
            <p14:sldId id="282"/>
            <p14:sldId id="277"/>
            <p14:sldId id="283"/>
            <p14:sldId id="287"/>
          </p14:sldIdLst>
        </p14:section>
        <p14:section name="tiết 3" id="{25EDF549-9D8D-4B57-8359-149A024B5BBE}">
          <p14:sldIdLst>
            <p14:sldId id="293"/>
            <p14:sldId id="294"/>
            <p14:sldId id="295"/>
            <p14:sldId id="296"/>
            <p14:sldId id="297"/>
            <p14:sldId id="298"/>
            <p14:sldId id="279"/>
            <p14:sldId id="272"/>
            <p14:sldId id="273"/>
            <p14:sldId id="302"/>
            <p14:sldId id="274"/>
            <p14:sldId id="299"/>
            <p14:sldId id="300"/>
            <p14:sldId id="30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ACACA"/>
    <a:srgbClr val="CBCBCB"/>
    <a:srgbClr val="AAA8A9"/>
    <a:srgbClr val="C5C5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60" autoAdjust="0"/>
    <p:restoredTop sz="71429" autoAdjust="0"/>
  </p:normalViewPr>
  <p:slideViewPr>
    <p:cSldViewPr snapToGrid="0">
      <p:cViewPr varScale="1">
        <p:scale>
          <a:sx n="27" d="100"/>
          <a:sy n="27" d="100"/>
        </p:scale>
        <p:origin x="134" y="2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1FE755-8906-4EF4-8AE1-C74CE517B132}" type="datetimeFigureOut">
              <a:rPr lang="en-US" smtClean="0"/>
              <a:t>6/22/2023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CE9898-2108-43D3-AC70-AEBF6CC1121D}" type="slidenum">
              <a:rPr lang="en-US" smtClean="0"/>
              <a:t>‹#›</a:t>
            </a:fld>
            <a:endParaRPr lang="en-US"/>
          </a:p>
        </p:txBody>
      </p:sp>
    </p:spTree>
    <p:extLst>
      <p:ext uri="{BB962C8B-B14F-4D97-AF65-F5344CB8AC3E}">
        <p14:creationId xmlns:p14="http://schemas.microsoft.com/office/powerpoint/2010/main" val="1911169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1" kern="1200" smtClean="0">
                <a:solidFill>
                  <a:schemeClr val="tx1"/>
                </a:solidFill>
                <a:effectLst/>
                <a:latin typeface="+mn-lt"/>
                <a:ea typeface="+mn-ea"/>
                <a:cs typeface="+mn-cs"/>
              </a:rPr>
              <a:t>Nằm ở độ cao hơn 35m so với mặt đất, bể bơi độc đáo này đem đến cho du khách những trải nghiệm đáng sợ xen lẫn thích thú khi được "vùng vẫy" giữa không trung và ngắm nhìn khung cảnh toàn thành phố.</a:t>
            </a:r>
          </a:p>
          <a:p>
            <a:r>
              <a:rPr lang="vi-VN" sz="1200" b="0" i="0" kern="1200" smtClean="0">
                <a:solidFill>
                  <a:schemeClr val="tx1"/>
                </a:solidFill>
                <a:effectLst/>
                <a:latin typeface="+mn-lt"/>
                <a:ea typeface="+mn-ea"/>
                <a:cs typeface="+mn-cs"/>
              </a:rPr>
              <a:t>Bể bơi Sky Pool nằm cách mặt đất 35m, giữa hai tòa chung cư mới của Embassy Gardens (London, Anh) đang là điểm đến hấp dẫn những du khách thích trải nghiệm cảm giác mạnh. là, nơi đem đến trải nghiệm bơi giữa bầu trời. </a:t>
            </a:r>
            <a:endParaRPr lang="vi-VN" sz="1200" b="0" i="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3CE9898-2108-43D3-AC70-AEBF6CC1121D}" type="slidenum">
              <a:rPr lang="en-US" smtClean="0"/>
              <a:t>1</a:t>
            </a:fld>
            <a:endParaRPr lang="en-US"/>
          </a:p>
        </p:txBody>
      </p:sp>
    </p:spTree>
    <p:extLst>
      <p:ext uri="{BB962C8B-B14F-4D97-AF65-F5344CB8AC3E}">
        <p14:creationId xmlns:p14="http://schemas.microsoft.com/office/powerpoint/2010/main" val="35805133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Phiếu thực</a:t>
            </a:r>
            <a:r>
              <a:rPr lang="en-US" baseline="0" smtClean="0"/>
              <a:t> hành</a:t>
            </a:r>
            <a:endParaRPr lang="en-US"/>
          </a:p>
        </p:txBody>
      </p:sp>
      <p:sp>
        <p:nvSpPr>
          <p:cNvPr id="4" name="Slide Number Placeholder 3"/>
          <p:cNvSpPr>
            <a:spLocks noGrp="1"/>
          </p:cNvSpPr>
          <p:nvPr>
            <p:ph type="sldNum" sz="quarter" idx="10"/>
          </p:nvPr>
        </p:nvSpPr>
        <p:spPr/>
        <p:txBody>
          <a:bodyPr/>
          <a:lstStyle/>
          <a:p>
            <a:fld id="{13CE9898-2108-43D3-AC70-AEBF6CC1121D}" type="slidenum">
              <a:rPr lang="en-US" smtClean="0"/>
              <a:t>11</a:t>
            </a:fld>
            <a:endParaRPr lang="en-US"/>
          </a:p>
        </p:txBody>
      </p:sp>
    </p:spTree>
    <p:extLst>
      <p:ext uri="{BB962C8B-B14F-4D97-AF65-F5344CB8AC3E}">
        <p14:creationId xmlns:p14="http://schemas.microsoft.com/office/powerpoint/2010/main" val="41659879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CE9898-2108-43D3-AC70-AEBF6CC1121D}" type="slidenum">
              <a:rPr lang="en-US" smtClean="0"/>
              <a:t>13</a:t>
            </a:fld>
            <a:endParaRPr lang="en-US"/>
          </a:p>
        </p:txBody>
      </p:sp>
    </p:spTree>
    <p:extLst>
      <p:ext uri="{BB962C8B-B14F-4D97-AF65-F5344CB8AC3E}">
        <p14:creationId xmlns:p14="http://schemas.microsoft.com/office/powerpoint/2010/main" val="4272369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CE9898-2108-43D3-AC70-AEBF6CC1121D}" type="slidenum">
              <a:rPr lang="en-US" smtClean="0"/>
              <a:t>15</a:t>
            </a:fld>
            <a:endParaRPr lang="en-US"/>
          </a:p>
        </p:txBody>
      </p:sp>
    </p:spTree>
    <p:extLst>
      <p:ext uri="{BB962C8B-B14F-4D97-AF65-F5344CB8AC3E}">
        <p14:creationId xmlns:p14="http://schemas.microsoft.com/office/powerpoint/2010/main" val="38939500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CE9898-2108-43D3-AC70-AEBF6CC1121D}" type="slidenum">
              <a:rPr lang="en-US" smtClean="0"/>
              <a:t>20</a:t>
            </a:fld>
            <a:endParaRPr lang="en-US"/>
          </a:p>
        </p:txBody>
      </p:sp>
    </p:spTree>
    <p:extLst>
      <p:ext uri="{BB962C8B-B14F-4D97-AF65-F5344CB8AC3E}">
        <p14:creationId xmlns:p14="http://schemas.microsoft.com/office/powerpoint/2010/main" val="9442162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Hướng dẫn</a:t>
            </a:r>
            <a:r>
              <a:rPr lang="en-US" baseline="0" smtClean="0"/>
              <a:t> về nhà tìm hiểu về cấu trúc, cách xây dựng các kim tự tháp Ai Cập.</a:t>
            </a:r>
            <a:endParaRPr lang="en-US"/>
          </a:p>
        </p:txBody>
      </p:sp>
      <p:sp>
        <p:nvSpPr>
          <p:cNvPr id="4" name="Slide Number Placeholder 3"/>
          <p:cNvSpPr>
            <a:spLocks noGrp="1"/>
          </p:cNvSpPr>
          <p:nvPr>
            <p:ph type="sldNum" sz="quarter" idx="10"/>
          </p:nvPr>
        </p:nvSpPr>
        <p:spPr/>
        <p:txBody>
          <a:bodyPr/>
          <a:lstStyle/>
          <a:p>
            <a:fld id="{13CE9898-2108-43D3-AC70-AEBF6CC1121D}" type="slidenum">
              <a:rPr lang="en-US" smtClean="0"/>
              <a:t>22</a:t>
            </a:fld>
            <a:endParaRPr lang="en-US"/>
          </a:p>
        </p:txBody>
      </p:sp>
    </p:spTree>
    <p:extLst>
      <p:ext uri="{BB962C8B-B14F-4D97-AF65-F5344CB8AC3E}">
        <p14:creationId xmlns:p14="http://schemas.microsoft.com/office/powerpoint/2010/main" val="39100737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CE9898-2108-43D3-AC70-AEBF6CC1121D}" type="slidenum">
              <a:rPr lang="en-US" smtClean="0"/>
              <a:t>23</a:t>
            </a:fld>
            <a:endParaRPr lang="en-US"/>
          </a:p>
        </p:txBody>
      </p:sp>
    </p:spTree>
    <p:extLst>
      <p:ext uri="{BB962C8B-B14F-4D97-AF65-F5344CB8AC3E}">
        <p14:creationId xmlns:p14="http://schemas.microsoft.com/office/powerpoint/2010/main" val="33540233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CE9898-2108-43D3-AC70-AEBF6CC1121D}" type="slidenum">
              <a:rPr lang="en-US" smtClean="0"/>
              <a:t>29</a:t>
            </a:fld>
            <a:endParaRPr lang="en-US"/>
          </a:p>
        </p:txBody>
      </p:sp>
    </p:spTree>
    <p:extLst>
      <p:ext uri="{BB962C8B-B14F-4D97-AF65-F5344CB8AC3E}">
        <p14:creationId xmlns:p14="http://schemas.microsoft.com/office/powerpoint/2010/main" val="665528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CE9898-2108-43D3-AC70-AEBF6CC1121D}" type="slidenum">
              <a:rPr lang="en-US" smtClean="0"/>
              <a:t>31</a:t>
            </a:fld>
            <a:endParaRPr lang="en-US"/>
          </a:p>
        </p:txBody>
      </p:sp>
    </p:spTree>
    <p:extLst>
      <p:ext uri="{BB962C8B-B14F-4D97-AF65-F5344CB8AC3E}">
        <p14:creationId xmlns:p14="http://schemas.microsoft.com/office/powerpoint/2010/main" val="17456769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CE9898-2108-43D3-AC70-AEBF6CC1121D}" type="slidenum">
              <a:rPr lang="en-US" smtClean="0"/>
              <a:t>36</a:t>
            </a:fld>
            <a:endParaRPr lang="en-US"/>
          </a:p>
        </p:txBody>
      </p:sp>
    </p:spTree>
    <p:extLst>
      <p:ext uri="{BB962C8B-B14F-4D97-AF65-F5344CB8AC3E}">
        <p14:creationId xmlns:p14="http://schemas.microsoft.com/office/powerpoint/2010/main" val="38373859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Khối lượng</a:t>
            </a:r>
            <a:r>
              <a:rPr lang="en-US" baseline="0" smtClean="0"/>
              <a:t> nước đó được tính ntn?</a:t>
            </a:r>
            <a:endParaRPr lang="en-US"/>
          </a:p>
        </p:txBody>
      </p:sp>
      <p:sp>
        <p:nvSpPr>
          <p:cNvPr id="4" name="Slide Number Placeholder 3"/>
          <p:cNvSpPr>
            <a:spLocks noGrp="1"/>
          </p:cNvSpPr>
          <p:nvPr>
            <p:ph type="sldNum" sz="quarter" idx="10"/>
          </p:nvPr>
        </p:nvSpPr>
        <p:spPr/>
        <p:txBody>
          <a:bodyPr/>
          <a:lstStyle/>
          <a:p>
            <a:fld id="{13CE9898-2108-43D3-AC70-AEBF6CC1121D}" type="slidenum">
              <a:rPr lang="en-US" smtClean="0"/>
              <a:t>3</a:t>
            </a:fld>
            <a:endParaRPr lang="en-US"/>
          </a:p>
        </p:txBody>
      </p:sp>
    </p:spTree>
    <p:extLst>
      <p:ext uri="{BB962C8B-B14F-4D97-AF65-F5344CB8AC3E}">
        <p14:creationId xmlns:p14="http://schemas.microsoft.com/office/powerpoint/2010/main" val="1843960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Khối</a:t>
            </a:r>
            <a:r>
              <a:rPr lang="en-US" baseline="0" smtClean="0"/>
              <a:t> lượng riêng của một chất là khối lượng của 1 đơn vị thể tích chất đó.</a:t>
            </a:r>
          </a:p>
          <a:p>
            <a:r>
              <a:rPr lang="en-US" baseline="0" smtClean="0"/>
              <a:t>Kí hiệu: D</a:t>
            </a:r>
          </a:p>
          <a:p>
            <a:r>
              <a:rPr lang="en-US" baseline="0" smtClean="0"/>
              <a:t>Ý nghĩa:  Cho biết cùng một thể tích, chất nào nặng hơn, chất nào nhẹ hơn.</a:t>
            </a:r>
          </a:p>
          <a:p>
            <a:r>
              <a:rPr lang="en-US" baseline="0" smtClean="0"/>
              <a:t>Giúp tính được khối lượng của một vật khi biết thể tích và khối lượng riêng của vật.</a:t>
            </a:r>
          </a:p>
        </p:txBody>
      </p:sp>
      <p:sp>
        <p:nvSpPr>
          <p:cNvPr id="4" name="Slide Number Placeholder 3"/>
          <p:cNvSpPr>
            <a:spLocks noGrp="1"/>
          </p:cNvSpPr>
          <p:nvPr>
            <p:ph type="sldNum" sz="quarter" idx="10"/>
          </p:nvPr>
        </p:nvSpPr>
        <p:spPr/>
        <p:txBody>
          <a:bodyPr/>
          <a:lstStyle/>
          <a:p>
            <a:fld id="{13CE9898-2108-43D3-AC70-AEBF6CC1121D}" type="slidenum">
              <a:rPr lang="en-US" smtClean="0"/>
              <a:t>4</a:t>
            </a:fld>
            <a:endParaRPr lang="en-US"/>
          </a:p>
        </p:txBody>
      </p:sp>
    </p:spTree>
    <p:extLst>
      <p:ext uri="{BB962C8B-B14F-4D97-AF65-F5344CB8AC3E}">
        <p14:creationId xmlns:p14="http://schemas.microsoft.com/office/powerpoint/2010/main" val="918172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smtClean="0">
                <a:solidFill>
                  <a:srgbClr val="FF0000"/>
                </a:solidFill>
                <a:latin typeface="Times New Roman" panose="02020603050405020304" pitchFamily="18" charset="0"/>
                <a:cs typeface="Times New Roman" panose="02020603050405020304" pitchFamily="18" charset="0"/>
              </a:rPr>
              <a:t>Cách</a:t>
            </a:r>
            <a:r>
              <a:rPr lang="en-US" sz="1200" baseline="0" smtClean="0">
                <a:solidFill>
                  <a:srgbClr val="FF0000"/>
                </a:solidFill>
                <a:latin typeface="Times New Roman" panose="02020603050405020304" pitchFamily="18" charset="0"/>
                <a:cs typeface="Times New Roman" panose="02020603050405020304" pitchFamily="18" charset="0"/>
              </a:rPr>
              <a:t> tìm: </a:t>
            </a:r>
            <a:r>
              <a:rPr lang="en-US" sz="1200" smtClean="0">
                <a:solidFill>
                  <a:srgbClr val="FF0000"/>
                </a:solidFill>
                <a:latin typeface="Times New Roman" panose="02020603050405020304" pitchFamily="18" charset="0"/>
                <a:cs typeface="Times New Roman" panose="02020603050405020304" pitchFamily="18" charset="0"/>
              </a:rPr>
              <a:t>khối lượng riêng = khối</a:t>
            </a:r>
            <a:r>
              <a:rPr lang="en-US" sz="1200" baseline="0" smtClean="0">
                <a:solidFill>
                  <a:srgbClr val="FF0000"/>
                </a:solidFill>
                <a:latin typeface="Times New Roman" panose="02020603050405020304" pitchFamily="18" charset="0"/>
                <a:cs typeface="Times New Roman" panose="02020603050405020304" pitchFamily="18" charset="0"/>
              </a:rPr>
              <a:t> lượng/ thể tích</a:t>
            </a:r>
          </a:p>
          <a:p>
            <a:r>
              <a:rPr lang="en-US" sz="1200" baseline="0" smtClean="0">
                <a:solidFill>
                  <a:srgbClr val="FF0000"/>
                </a:solidFill>
                <a:latin typeface="Times New Roman" panose="02020603050405020304" pitchFamily="18" charset="0"/>
                <a:cs typeface="Times New Roman" panose="02020603050405020304" pitchFamily="18" charset="0"/>
              </a:rPr>
              <a:t>Công thức: D = m/V </a:t>
            </a:r>
            <a:r>
              <a:rPr lang="en-US" sz="1200" baseline="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m=D.V; V = m/D</a:t>
            </a:r>
            <a:endParaRPr lang="en-US" sz="1200" baseline="0" smtClean="0">
              <a:solidFill>
                <a:srgbClr val="FF0000"/>
              </a:solidFill>
              <a:latin typeface="Times New Roman" panose="02020603050405020304" pitchFamily="18" charset="0"/>
              <a:cs typeface="Times New Roman" panose="02020603050405020304" pitchFamily="18" charset="0"/>
            </a:endParaRPr>
          </a:p>
          <a:p>
            <a:r>
              <a:rPr lang="en-US" sz="1200" baseline="0" smtClean="0">
                <a:solidFill>
                  <a:srgbClr val="FF0000"/>
                </a:solidFill>
                <a:latin typeface="Times New Roman" panose="02020603050405020304" pitchFamily="18" charset="0"/>
                <a:cs typeface="Times New Roman" panose="02020603050405020304" pitchFamily="18" charset="0"/>
              </a:rPr>
              <a:t>Đơn vị: kg/m3; g/cm3</a:t>
            </a:r>
          </a:p>
          <a:p>
            <a:r>
              <a:rPr lang="en-US" sz="1200" baseline="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Đơn vị đo của khối lượng riêng là đơn vị đo của  khối lượng chia cho đơn vị đo của thể tích.</a:t>
            </a:r>
            <a:endParaRPr lang="en-US" sz="1200" baseline="0" smtClean="0">
              <a:solidFill>
                <a:srgbClr val="FF0000"/>
              </a:solidFill>
              <a:latin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10"/>
          </p:nvPr>
        </p:nvSpPr>
        <p:spPr/>
        <p:txBody>
          <a:bodyPr/>
          <a:lstStyle/>
          <a:p>
            <a:fld id="{13CE9898-2108-43D3-AC70-AEBF6CC1121D}" type="slidenum">
              <a:rPr lang="en-US" smtClean="0"/>
              <a:t>5</a:t>
            </a:fld>
            <a:endParaRPr lang="en-US"/>
          </a:p>
        </p:txBody>
      </p:sp>
    </p:spTree>
    <p:extLst>
      <p:ext uri="{BB962C8B-B14F-4D97-AF65-F5344CB8AC3E}">
        <p14:creationId xmlns:p14="http://schemas.microsoft.com/office/powerpoint/2010/main" val="25504744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CE9898-2108-43D3-AC70-AEBF6CC1121D}" type="slidenum">
              <a:rPr lang="en-US" smtClean="0"/>
              <a:t>6</a:t>
            </a:fld>
            <a:endParaRPr lang="en-US"/>
          </a:p>
        </p:txBody>
      </p:sp>
    </p:spTree>
    <p:extLst>
      <p:ext uri="{BB962C8B-B14F-4D97-AF65-F5344CB8AC3E}">
        <p14:creationId xmlns:p14="http://schemas.microsoft.com/office/powerpoint/2010/main" val="8295952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smtClean="0"/>
              <a:t>1, Thường nói: mặt nặng như chì, vì sao? </a:t>
            </a:r>
            <a:r>
              <a:rPr lang="en-US" baseline="0" smtClean="0">
                <a:sym typeface="Wingdings" panose="05000000000000000000" pitchFamily="2" charset="2"/>
              </a:rPr>
              <a:t> chì có khối lượng riêng lớn</a:t>
            </a:r>
            <a:endParaRPr lang="en-US" baseline="0" smtClean="0"/>
          </a:p>
          <a:p>
            <a:r>
              <a:rPr lang="en-US" baseline="0" smtClean="0"/>
              <a:t>2, So sánh D của sắt với nhôm, thường nói sắt nặng hơn nhôm, hiểu như nào cho đúng? </a:t>
            </a:r>
            <a:r>
              <a:rPr lang="en-US" baseline="0" smtClean="0">
                <a:sym typeface="Wingdings" panose="05000000000000000000" pitchFamily="2" charset="2"/>
              </a:rPr>
              <a:t> KLR của sắt lớn hơn nhôm, hay 2 vật có cùng 1 thể tích thì vật làm bằng sắt sẽ nặng hơn.</a:t>
            </a:r>
          </a:p>
          <a:p>
            <a:r>
              <a:rPr lang="en-US" baseline="0" smtClean="0">
                <a:sym typeface="Wingdings" panose="05000000000000000000" pitchFamily="2" charset="2"/>
              </a:rPr>
              <a:t>3, So sánh D dầu ăn với D nước, D sắt với D </a:t>
            </a:r>
            <a:r>
              <a:rPr lang="en-US" baseline="0" smtClean="0">
                <a:sym typeface="Wingdings" panose="05000000000000000000" pitchFamily="2" charset="2"/>
              </a:rPr>
              <a:t>nước </a:t>
            </a:r>
            <a:r>
              <a:rPr lang="en-US" baseline="0" smtClean="0">
                <a:sym typeface="Wingdings" panose="05000000000000000000" pitchFamily="2" charset="2"/>
              </a:rPr>
              <a:t>sắt chìm, dầu nổi trong nước.</a:t>
            </a:r>
            <a:endParaRPr lang="en-US" baseline="0" smtClean="0"/>
          </a:p>
          <a:p>
            <a:r>
              <a:rPr lang="en-US" baseline="0" smtClean="0"/>
              <a:t>4, Một vật làm bằng kim loại có KLR là 7800kg/m3 </a:t>
            </a:r>
            <a:r>
              <a:rPr lang="en-US" baseline="0" smtClean="0">
                <a:sym typeface="Wingdings" panose="05000000000000000000" pitchFamily="2" charset="2"/>
              </a:rPr>
              <a:t> KL đó là gì?  sắt</a:t>
            </a:r>
            <a:endParaRPr lang="en-US" baseline="0" smtClean="0"/>
          </a:p>
          <a:p>
            <a:r>
              <a:rPr lang="en-US" baseline="0" smtClean="0">
                <a:sym typeface="Wingdings" panose="05000000000000000000" pitchFamily="2" charset="2"/>
              </a:rPr>
              <a:t> </a:t>
            </a:r>
            <a:r>
              <a:rPr lang="en-US" baseline="0" smtClean="0"/>
              <a:t>Ý nghĩa của bảng KLR:  Giúp xác định vật đó làm bằng chất gì khi đối chiếu vào bảng.</a:t>
            </a:r>
            <a:endParaRPr lang="en-US" smtClean="0"/>
          </a:p>
          <a:p>
            <a:endParaRPr lang="en-US"/>
          </a:p>
        </p:txBody>
      </p:sp>
      <p:sp>
        <p:nvSpPr>
          <p:cNvPr id="4" name="Slide Number Placeholder 3"/>
          <p:cNvSpPr>
            <a:spLocks noGrp="1"/>
          </p:cNvSpPr>
          <p:nvPr>
            <p:ph type="sldNum" sz="quarter" idx="10"/>
          </p:nvPr>
        </p:nvSpPr>
        <p:spPr/>
        <p:txBody>
          <a:bodyPr/>
          <a:lstStyle/>
          <a:p>
            <a:fld id="{13CE9898-2108-43D3-AC70-AEBF6CC1121D}" type="slidenum">
              <a:rPr lang="en-US" smtClean="0"/>
              <a:t>7</a:t>
            </a:fld>
            <a:endParaRPr lang="en-US"/>
          </a:p>
        </p:txBody>
      </p:sp>
    </p:spTree>
    <p:extLst>
      <p:ext uri="{BB962C8B-B14F-4D97-AF65-F5344CB8AC3E}">
        <p14:creationId xmlns:p14="http://schemas.microsoft.com/office/powerpoint/2010/main" val="19109072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Ở</a:t>
            </a:r>
            <a:r>
              <a:rPr lang="en-US" baseline="0" smtClean="0"/>
              <a:t> xứ lạnh, mặt sông hồ đóng băng ở trên &lt; 0</a:t>
            </a:r>
            <a:r>
              <a:rPr lang="en-US" baseline="30000" smtClean="0"/>
              <a:t>0</a:t>
            </a:r>
            <a:r>
              <a:rPr lang="en-US" baseline="0" smtClean="0"/>
              <a:t>C, còn ở dưới mặt bang, nước ở thể lỏng, cá vẫn có thể sống được </a:t>
            </a:r>
            <a:r>
              <a:rPr lang="en-US" baseline="0" smtClean="0"/>
              <a:t>&gt;0</a:t>
            </a:r>
            <a:r>
              <a:rPr lang="en-US" baseline="30000" smtClean="0"/>
              <a:t>0</a:t>
            </a:r>
            <a:r>
              <a:rPr lang="en-US" baseline="0" smtClean="0"/>
              <a:t>C.</a:t>
            </a:r>
            <a:endParaRPr lang="en-US"/>
          </a:p>
        </p:txBody>
      </p:sp>
      <p:sp>
        <p:nvSpPr>
          <p:cNvPr id="4" name="Slide Number Placeholder 3"/>
          <p:cNvSpPr>
            <a:spLocks noGrp="1"/>
          </p:cNvSpPr>
          <p:nvPr>
            <p:ph type="sldNum" sz="quarter" idx="10"/>
          </p:nvPr>
        </p:nvSpPr>
        <p:spPr/>
        <p:txBody>
          <a:bodyPr/>
          <a:lstStyle/>
          <a:p>
            <a:fld id="{13CE9898-2108-43D3-AC70-AEBF6CC1121D}" type="slidenum">
              <a:rPr lang="en-US" smtClean="0"/>
              <a:t>8</a:t>
            </a:fld>
            <a:endParaRPr lang="en-US"/>
          </a:p>
        </p:txBody>
      </p:sp>
    </p:spTree>
    <p:extLst>
      <p:ext uri="{BB962C8B-B14F-4D97-AF65-F5344CB8AC3E}">
        <p14:creationId xmlns:p14="http://schemas.microsoft.com/office/powerpoint/2010/main" val="36605392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Bài</a:t>
            </a:r>
            <a:r>
              <a:rPr lang="en-US" baseline="0" smtClean="0"/>
              <a:t> tập về nhà: Chia </a:t>
            </a:r>
            <a:r>
              <a:rPr lang="en-US" baseline="0" smtClean="0"/>
              <a:t>6 nhóm</a:t>
            </a:r>
            <a:r>
              <a:rPr lang="en-US" baseline="0" smtClean="0"/>
              <a:t>, yêu cầu hs trình bày 3 phần xác định KLR bằng thực nghiệm dưới dạng hình vẽ.</a:t>
            </a:r>
            <a:endParaRPr lang="en-US"/>
          </a:p>
        </p:txBody>
      </p:sp>
      <p:sp>
        <p:nvSpPr>
          <p:cNvPr id="4" name="Slide Number Placeholder 3"/>
          <p:cNvSpPr>
            <a:spLocks noGrp="1"/>
          </p:cNvSpPr>
          <p:nvPr>
            <p:ph type="sldNum" sz="quarter" idx="10"/>
          </p:nvPr>
        </p:nvSpPr>
        <p:spPr/>
        <p:txBody>
          <a:bodyPr/>
          <a:lstStyle/>
          <a:p>
            <a:fld id="{13CE9898-2108-43D3-AC70-AEBF6CC1121D}" type="slidenum">
              <a:rPr lang="en-US" smtClean="0"/>
              <a:t>9</a:t>
            </a:fld>
            <a:endParaRPr lang="en-US"/>
          </a:p>
        </p:txBody>
      </p:sp>
    </p:spTree>
    <p:extLst>
      <p:ext uri="{BB962C8B-B14F-4D97-AF65-F5344CB8AC3E}">
        <p14:creationId xmlns:p14="http://schemas.microsoft.com/office/powerpoint/2010/main" val="16913757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CE9898-2108-43D3-AC70-AEBF6CC1121D}" type="slidenum">
              <a:rPr lang="en-US" smtClean="0"/>
              <a:t>10</a:t>
            </a:fld>
            <a:endParaRPr lang="en-US"/>
          </a:p>
        </p:txBody>
      </p:sp>
    </p:spTree>
    <p:extLst>
      <p:ext uri="{BB962C8B-B14F-4D97-AF65-F5344CB8AC3E}">
        <p14:creationId xmlns:p14="http://schemas.microsoft.com/office/powerpoint/2010/main" val="35022786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8AD97A3-B765-4450-A5CF-9F9CF982689F}" type="datetimeFigureOut">
              <a:rPr lang="en-US" smtClean="0"/>
              <a:t>6/22/2023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232E35-5E49-447A-BF56-2EB13919B7C8}" type="slidenum">
              <a:rPr lang="en-US" smtClean="0"/>
              <a:t>‹#›</a:t>
            </a:fld>
            <a:endParaRPr lang="en-US"/>
          </a:p>
        </p:txBody>
      </p:sp>
    </p:spTree>
    <p:extLst>
      <p:ext uri="{BB962C8B-B14F-4D97-AF65-F5344CB8AC3E}">
        <p14:creationId xmlns:p14="http://schemas.microsoft.com/office/powerpoint/2010/main" val="38753205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AD97A3-B765-4450-A5CF-9F9CF982689F}" type="datetimeFigureOut">
              <a:rPr lang="en-US" smtClean="0"/>
              <a:t>6/22/2023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232E35-5E49-447A-BF56-2EB13919B7C8}" type="slidenum">
              <a:rPr lang="en-US" smtClean="0"/>
              <a:t>‹#›</a:t>
            </a:fld>
            <a:endParaRPr lang="en-US"/>
          </a:p>
        </p:txBody>
      </p:sp>
    </p:spTree>
    <p:extLst>
      <p:ext uri="{BB962C8B-B14F-4D97-AF65-F5344CB8AC3E}">
        <p14:creationId xmlns:p14="http://schemas.microsoft.com/office/powerpoint/2010/main" val="2539107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AD97A3-B765-4450-A5CF-9F9CF982689F}" type="datetimeFigureOut">
              <a:rPr lang="en-US" smtClean="0"/>
              <a:t>6/22/2023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232E35-5E49-447A-BF56-2EB13919B7C8}" type="slidenum">
              <a:rPr lang="en-US" smtClean="0"/>
              <a:t>‹#›</a:t>
            </a:fld>
            <a:endParaRPr lang="en-US"/>
          </a:p>
        </p:txBody>
      </p:sp>
    </p:spTree>
    <p:extLst>
      <p:ext uri="{BB962C8B-B14F-4D97-AF65-F5344CB8AC3E}">
        <p14:creationId xmlns:p14="http://schemas.microsoft.com/office/powerpoint/2010/main" val="31790242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AD97A3-B765-4450-A5CF-9F9CF982689F}" type="datetimeFigureOut">
              <a:rPr lang="en-US" smtClean="0"/>
              <a:t>6/22/2023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232E35-5E49-447A-BF56-2EB13919B7C8}" type="slidenum">
              <a:rPr lang="en-US" smtClean="0"/>
              <a:t>‹#›</a:t>
            </a:fld>
            <a:endParaRPr lang="en-US"/>
          </a:p>
        </p:txBody>
      </p:sp>
    </p:spTree>
    <p:extLst>
      <p:ext uri="{BB962C8B-B14F-4D97-AF65-F5344CB8AC3E}">
        <p14:creationId xmlns:p14="http://schemas.microsoft.com/office/powerpoint/2010/main" val="3364662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8AD97A3-B765-4450-A5CF-9F9CF982689F}" type="datetimeFigureOut">
              <a:rPr lang="en-US" smtClean="0"/>
              <a:t>6/22/2023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232E35-5E49-447A-BF56-2EB13919B7C8}" type="slidenum">
              <a:rPr lang="en-US" smtClean="0"/>
              <a:t>‹#›</a:t>
            </a:fld>
            <a:endParaRPr lang="en-US"/>
          </a:p>
        </p:txBody>
      </p:sp>
    </p:spTree>
    <p:extLst>
      <p:ext uri="{BB962C8B-B14F-4D97-AF65-F5344CB8AC3E}">
        <p14:creationId xmlns:p14="http://schemas.microsoft.com/office/powerpoint/2010/main" val="64949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8AD97A3-B765-4450-A5CF-9F9CF982689F}" type="datetimeFigureOut">
              <a:rPr lang="en-US" smtClean="0"/>
              <a:t>6/22/2023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232E35-5E49-447A-BF56-2EB13919B7C8}" type="slidenum">
              <a:rPr lang="en-US" smtClean="0"/>
              <a:t>‹#›</a:t>
            </a:fld>
            <a:endParaRPr lang="en-US"/>
          </a:p>
        </p:txBody>
      </p:sp>
    </p:spTree>
    <p:extLst>
      <p:ext uri="{BB962C8B-B14F-4D97-AF65-F5344CB8AC3E}">
        <p14:creationId xmlns:p14="http://schemas.microsoft.com/office/powerpoint/2010/main" val="27663067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8AD97A3-B765-4450-A5CF-9F9CF982689F}" type="datetimeFigureOut">
              <a:rPr lang="en-US" smtClean="0"/>
              <a:t>6/22/2023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B232E35-5E49-447A-BF56-2EB13919B7C8}" type="slidenum">
              <a:rPr lang="en-US" smtClean="0"/>
              <a:t>‹#›</a:t>
            </a:fld>
            <a:endParaRPr lang="en-US"/>
          </a:p>
        </p:txBody>
      </p:sp>
    </p:spTree>
    <p:extLst>
      <p:ext uri="{BB962C8B-B14F-4D97-AF65-F5344CB8AC3E}">
        <p14:creationId xmlns:p14="http://schemas.microsoft.com/office/powerpoint/2010/main" val="29531891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8AD97A3-B765-4450-A5CF-9F9CF982689F}" type="datetimeFigureOut">
              <a:rPr lang="en-US" smtClean="0"/>
              <a:t>6/22/2023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B232E35-5E49-447A-BF56-2EB13919B7C8}" type="slidenum">
              <a:rPr lang="en-US" smtClean="0"/>
              <a:t>‹#›</a:t>
            </a:fld>
            <a:endParaRPr lang="en-US"/>
          </a:p>
        </p:txBody>
      </p:sp>
    </p:spTree>
    <p:extLst>
      <p:ext uri="{BB962C8B-B14F-4D97-AF65-F5344CB8AC3E}">
        <p14:creationId xmlns:p14="http://schemas.microsoft.com/office/powerpoint/2010/main" val="18456134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AD97A3-B765-4450-A5CF-9F9CF982689F}" type="datetimeFigureOut">
              <a:rPr lang="en-US" smtClean="0"/>
              <a:t>6/22/2023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B232E35-5E49-447A-BF56-2EB13919B7C8}" type="slidenum">
              <a:rPr lang="en-US" smtClean="0"/>
              <a:t>‹#›</a:t>
            </a:fld>
            <a:endParaRPr lang="en-US"/>
          </a:p>
        </p:txBody>
      </p:sp>
    </p:spTree>
    <p:extLst>
      <p:ext uri="{BB962C8B-B14F-4D97-AF65-F5344CB8AC3E}">
        <p14:creationId xmlns:p14="http://schemas.microsoft.com/office/powerpoint/2010/main" val="3359284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8AD97A3-B765-4450-A5CF-9F9CF982689F}" type="datetimeFigureOut">
              <a:rPr lang="en-US" smtClean="0"/>
              <a:t>6/22/2023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232E35-5E49-447A-BF56-2EB13919B7C8}" type="slidenum">
              <a:rPr lang="en-US" smtClean="0"/>
              <a:t>‹#›</a:t>
            </a:fld>
            <a:endParaRPr lang="en-US"/>
          </a:p>
        </p:txBody>
      </p:sp>
    </p:spTree>
    <p:extLst>
      <p:ext uri="{BB962C8B-B14F-4D97-AF65-F5344CB8AC3E}">
        <p14:creationId xmlns:p14="http://schemas.microsoft.com/office/powerpoint/2010/main" val="27922518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8AD97A3-B765-4450-A5CF-9F9CF982689F}" type="datetimeFigureOut">
              <a:rPr lang="en-US" smtClean="0"/>
              <a:t>6/22/2023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232E35-5E49-447A-BF56-2EB13919B7C8}" type="slidenum">
              <a:rPr lang="en-US" smtClean="0"/>
              <a:t>‹#›</a:t>
            </a:fld>
            <a:endParaRPr lang="en-US"/>
          </a:p>
        </p:txBody>
      </p:sp>
    </p:spTree>
    <p:extLst>
      <p:ext uri="{BB962C8B-B14F-4D97-AF65-F5344CB8AC3E}">
        <p14:creationId xmlns:p14="http://schemas.microsoft.com/office/powerpoint/2010/main" val="2173418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AD97A3-B765-4450-A5CF-9F9CF982689F}" type="datetimeFigureOut">
              <a:rPr lang="en-US" smtClean="0"/>
              <a:t>6/22/2023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232E35-5E49-447A-BF56-2EB13919B7C8}" type="slidenum">
              <a:rPr lang="en-US" smtClean="0"/>
              <a:t>‹#›</a:t>
            </a:fld>
            <a:endParaRPr lang="en-US"/>
          </a:p>
        </p:txBody>
      </p:sp>
    </p:spTree>
    <p:extLst>
      <p:ext uri="{BB962C8B-B14F-4D97-AF65-F5344CB8AC3E}">
        <p14:creationId xmlns:p14="http://schemas.microsoft.com/office/powerpoint/2010/main" val="10231329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png"/><Relationship Id="rId7" Type="http://schemas.microsoft.com/office/2007/relationships/hdphoto" Target="../media/hdphoto4.wdp"/><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microsoft.com/office/2007/relationships/hdphoto" Target="../media/hdphoto5.wdp"/></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20.png"/></Relationships>
</file>

<file path=ppt/slides/_rels/slide1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jpg"/><Relationship Id="rId4" Type="http://schemas.microsoft.com/office/2007/relationships/hdphoto" Target="../media/hdphoto8.wdp"/></Relationships>
</file>

<file path=ppt/slides/_rels/slide21.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microsoft.com/office/2007/relationships/hdphoto" Target="../media/hdphoto10.wdp"/><Relationship Id="rId5" Type="http://schemas.openxmlformats.org/officeDocument/2006/relationships/image" Target="../media/image22.png"/><Relationship Id="rId4" Type="http://schemas.openxmlformats.org/officeDocument/2006/relationships/image" Target="../media/image16.jpg"/></Relationships>
</file>

<file path=ppt/slides/_rels/slide32.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6.png"/><Relationship Id="rId4" Type="http://schemas.microsoft.com/office/2007/relationships/hdphoto" Target="../media/hdphoto12.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5.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World's first 'floating' pool suspended between London tower blocks - BBC New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3" name="Rectangle 2"/>
          <p:cNvSpPr/>
          <p:nvPr/>
        </p:nvSpPr>
        <p:spPr>
          <a:xfrm>
            <a:off x="245556" y="184666"/>
            <a:ext cx="5075236" cy="369332"/>
          </a:xfrm>
          <a:prstGeom prst="rect">
            <a:avLst/>
          </a:prstGeom>
        </p:spPr>
        <p:txBody>
          <a:bodyPr wrap="none">
            <a:spAutoFit/>
          </a:bodyPr>
          <a:lstStyle/>
          <a:p>
            <a:r>
              <a:rPr lang="en-US" smtClean="0"/>
              <a:t>https://www.youtube.com/watch?v=FKogKWTUW5I</a:t>
            </a:r>
            <a:endParaRPr lang="en-US"/>
          </a:p>
        </p:txBody>
      </p:sp>
    </p:spTree>
    <p:extLst>
      <p:ext uri="{BB962C8B-B14F-4D97-AF65-F5344CB8AC3E}">
        <p14:creationId xmlns:p14="http://schemas.microsoft.com/office/powerpoint/2010/main" val="20276138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100000"/>
                    </a14:imgEffect>
                    <a14:imgEffect>
                      <a14:brightnessContrast bright="5000"/>
                    </a14:imgEffect>
                  </a14:imgLayer>
                </a14:imgProps>
              </a:ext>
            </a:extLst>
          </a:blip>
          <a:stretch>
            <a:fillRect/>
          </a:stretch>
        </p:blipFill>
        <p:spPr>
          <a:xfrm>
            <a:off x="874644" y="1641178"/>
            <a:ext cx="10257182" cy="5216822"/>
          </a:xfrm>
          <a:prstGeom prst="rect">
            <a:avLst/>
          </a:prstGeom>
        </p:spPr>
      </p:pic>
      <p:sp>
        <p:nvSpPr>
          <p:cNvPr id="3" name="Rectangle 2"/>
          <p:cNvSpPr/>
          <p:nvPr/>
        </p:nvSpPr>
        <p:spPr>
          <a:xfrm>
            <a:off x="437322" y="163850"/>
            <a:ext cx="11410121" cy="1477328"/>
          </a:xfrm>
          <a:prstGeom prst="rect">
            <a:avLst/>
          </a:prstGeom>
        </p:spPr>
        <p:txBody>
          <a:bodyPr wrap="square">
            <a:spAutoFit/>
          </a:bodyPr>
          <a:lstStyle/>
          <a:p>
            <a:pPr algn="ctr"/>
            <a:r>
              <a:rPr lang="en-US" sz="3000" smtClean="0">
                <a:solidFill>
                  <a:schemeClr val="accent1">
                    <a:lumMod val="75000"/>
                  </a:schemeClr>
                </a:solidFill>
                <a:latin typeface="Times New Roman" panose="02020603050405020304" pitchFamily="18" charset="0"/>
                <a:cs typeface="Times New Roman" panose="02020603050405020304" pitchFamily="18" charset="0"/>
              </a:rPr>
              <a:t>Kiểm tra bài cũ</a:t>
            </a:r>
          </a:p>
          <a:p>
            <a:r>
              <a:rPr lang="en-US" sz="3000" smtClean="0">
                <a:solidFill>
                  <a:schemeClr val="accent1">
                    <a:lumMod val="75000"/>
                  </a:schemeClr>
                </a:solidFill>
                <a:latin typeface="Times New Roman" panose="02020603050405020304" pitchFamily="18" charset="0"/>
                <a:cs typeface="Times New Roman" panose="02020603050405020304" pitchFamily="18" charset="0"/>
              </a:rPr>
              <a:t>Dựa vào bảng KLR của 1 số chất, cho biết KLR là gì, đơn vị, cách tính, kí hiệu, công thức tính và ý nghĩa của KLR?</a:t>
            </a:r>
            <a:endParaRPr lang="en-US" sz="3000">
              <a:solidFill>
                <a:schemeClr val="accent1">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491592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37063" y="0"/>
            <a:ext cx="11232906" cy="9284677"/>
          </a:xfrm>
          <a:prstGeom prst="rect">
            <a:avLst/>
          </a:prstGeom>
        </p:spPr>
      </p:pic>
    </p:spTree>
    <p:extLst>
      <p:ext uri="{BB962C8B-B14F-4D97-AF65-F5344CB8AC3E}">
        <p14:creationId xmlns:p14="http://schemas.microsoft.com/office/powerpoint/2010/main" val="17232834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6713" y="621050"/>
            <a:ext cx="11410121" cy="1015663"/>
          </a:xfrm>
          <a:prstGeom prst="rect">
            <a:avLst/>
          </a:prstGeom>
        </p:spPr>
        <p:txBody>
          <a:bodyPr wrap="square">
            <a:spAutoFit/>
          </a:bodyPr>
          <a:lstStyle/>
          <a:p>
            <a:pPr algn="ctr"/>
            <a:r>
              <a:rPr lang="en-US" sz="3000" smtClean="0">
                <a:solidFill>
                  <a:schemeClr val="accent1">
                    <a:lumMod val="75000"/>
                  </a:schemeClr>
                </a:solidFill>
                <a:latin typeface="Times New Roman" panose="02020603050405020304" pitchFamily="18" charset="0"/>
                <a:cs typeface="Times New Roman" panose="02020603050405020304" pitchFamily="18" charset="0"/>
              </a:rPr>
              <a:t>Nhóm 1</a:t>
            </a:r>
          </a:p>
          <a:p>
            <a:pPr algn="ctr"/>
            <a:r>
              <a:rPr lang="en-US" sz="3000" smtClean="0">
                <a:solidFill>
                  <a:schemeClr val="accent1">
                    <a:lumMod val="75000"/>
                  </a:schemeClr>
                </a:solidFill>
                <a:latin typeface="Times New Roman" panose="02020603050405020304" pitchFamily="18" charset="0"/>
                <a:cs typeface="Times New Roman" panose="02020603050405020304" pitchFamily="18" charset="0"/>
              </a:rPr>
              <a:t>Trình bày cách xác định khối lượng riêng của một lượng chất lỏng</a:t>
            </a:r>
            <a:endParaRPr lang="en-US" sz="3000">
              <a:solidFill>
                <a:schemeClr val="accent1">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634155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7809" y="262306"/>
            <a:ext cx="11410121" cy="553998"/>
          </a:xfrm>
          <a:prstGeom prst="rect">
            <a:avLst/>
          </a:prstGeom>
        </p:spPr>
        <p:txBody>
          <a:bodyPr wrap="square">
            <a:spAutoFit/>
          </a:bodyPr>
          <a:lstStyle/>
          <a:p>
            <a:pPr algn="ctr"/>
            <a:r>
              <a:rPr lang="en-US" sz="3000" smtClean="0">
                <a:solidFill>
                  <a:schemeClr val="accent1">
                    <a:lumMod val="75000"/>
                  </a:schemeClr>
                </a:solidFill>
                <a:latin typeface="Times New Roman" panose="02020603050405020304" pitchFamily="18" charset="0"/>
                <a:cs typeface="Times New Roman" panose="02020603050405020304" pitchFamily="18" charset="0"/>
              </a:rPr>
              <a:t>Cách xác định khối lượng riêng của một lượng chất lỏng</a:t>
            </a:r>
            <a:endParaRPr lang="en-US" sz="3000">
              <a:solidFill>
                <a:schemeClr val="accent1">
                  <a:lumMod val="75000"/>
                </a:schemeClr>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78000"/>
                    </a14:imgEffect>
                  </a14:imgLayer>
                </a14:imgProps>
              </a:ext>
            </a:extLst>
          </a:blip>
          <a:stretch>
            <a:fillRect/>
          </a:stretch>
        </p:blipFill>
        <p:spPr>
          <a:xfrm>
            <a:off x="6321286" y="1192696"/>
            <a:ext cx="3081131" cy="4432852"/>
          </a:xfrm>
          <a:prstGeom prst="rect">
            <a:avLst/>
          </a:prstGeom>
        </p:spPr>
      </p:pic>
      <p:grpSp>
        <p:nvGrpSpPr>
          <p:cNvPr id="12" name="Group 11"/>
          <p:cNvGrpSpPr/>
          <p:nvPr/>
        </p:nvGrpSpPr>
        <p:grpSpPr>
          <a:xfrm>
            <a:off x="0" y="1192695"/>
            <a:ext cx="2910987" cy="4432853"/>
            <a:chOff x="1104422" y="1351721"/>
            <a:chExt cx="4163317" cy="5506280"/>
          </a:xfrm>
        </p:grpSpPr>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b="28376"/>
            <a:stretch/>
          </p:blipFill>
          <p:spPr>
            <a:xfrm>
              <a:off x="1104422" y="1351723"/>
              <a:ext cx="4163317" cy="5506278"/>
            </a:xfrm>
            <a:prstGeom prst="rect">
              <a:avLst/>
            </a:prstGeom>
          </p:spPr>
        </p:pic>
        <p:pic>
          <p:nvPicPr>
            <p:cNvPr id="10" name="Picture 9"/>
            <p:cNvPicPr>
              <a:picLocks noChangeAspect="1"/>
            </p:cNvPicPr>
            <p:nvPr/>
          </p:nvPicPr>
          <p:blipFill rotWithShape="1">
            <a:blip r:embed="rId6">
              <a:duotone>
                <a:schemeClr val="bg2">
                  <a:shade val="45000"/>
                  <a:satMod val="135000"/>
                </a:schemeClr>
                <a:prstClr val="white"/>
              </a:duotone>
              <a:extLst>
                <a:ext uri="{BEBA8EAE-BF5A-486C-A8C5-ECC9F3942E4B}">
                  <a14:imgProps xmlns:a14="http://schemas.microsoft.com/office/drawing/2010/main">
                    <a14:imgLayer r:embed="rId7">
                      <a14:imgEffect>
                        <a14:sharpenSoften amount="1000"/>
                      </a14:imgEffect>
                      <a14:imgEffect>
                        <a14:brightnessContrast bright="33000"/>
                      </a14:imgEffect>
                    </a14:imgLayer>
                  </a14:imgProps>
                </a:ext>
              </a:extLst>
            </a:blip>
            <a:srcRect l="50417" t="33590" r="5098" b="8262"/>
            <a:stretch/>
          </p:blipFill>
          <p:spPr>
            <a:xfrm>
              <a:off x="1905000" y="1351721"/>
              <a:ext cx="2318725" cy="2753139"/>
            </a:xfrm>
            <a:prstGeom prst="roundRect">
              <a:avLst>
                <a:gd name="adj" fmla="val 20238"/>
              </a:avLst>
            </a:prstGeom>
          </p:spPr>
        </p:pic>
      </p:grpSp>
      <p:sp>
        <p:nvSpPr>
          <p:cNvPr id="7" name="Rectangle 6"/>
          <p:cNvSpPr/>
          <p:nvPr/>
        </p:nvSpPr>
        <p:spPr>
          <a:xfrm>
            <a:off x="3210444" y="1281932"/>
            <a:ext cx="2798027" cy="1477328"/>
          </a:xfrm>
          <a:prstGeom prst="rect">
            <a:avLst/>
          </a:prstGeom>
          <a:ln>
            <a:solidFill>
              <a:schemeClr val="tx1"/>
            </a:solidFill>
          </a:ln>
        </p:spPr>
        <p:txBody>
          <a:bodyPr wrap="square">
            <a:spAutoFit/>
          </a:bodyPr>
          <a:lstStyle/>
          <a:p>
            <a:pPr algn="ctr"/>
            <a:r>
              <a:rPr lang="en-US" sz="3000" smtClean="0">
                <a:solidFill>
                  <a:srgbClr val="FF0000"/>
                </a:solidFill>
                <a:latin typeface="Times New Roman" panose="02020603050405020304" pitchFamily="18" charset="0"/>
                <a:cs typeface="Times New Roman" panose="02020603050405020304" pitchFamily="18" charset="0"/>
              </a:rPr>
              <a:t>B1: </a:t>
            </a:r>
            <a:r>
              <a:rPr lang="en-US" sz="3000" smtClean="0">
                <a:latin typeface="Times New Roman" panose="02020603050405020304" pitchFamily="18" charset="0"/>
                <a:cs typeface="Times New Roman" panose="02020603050405020304" pitchFamily="18" charset="0"/>
              </a:rPr>
              <a:t>Dùng cân đo</a:t>
            </a:r>
          </a:p>
          <a:p>
            <a:pPr algn="ctr"/>
            <a:r>
              <a:rPr lang="en-US" sz="3000" smtClean="0">
                <a:latin typeface="Times New Roman" panose="02020603050405020304" pitchFamily="18" charset="0"/>
                <a:cs typeface="Times New Roman" panose="02020603050405020304" pitchFamily="18" charset="0"/>
              </a:rPr>
              <a:t> khối lượng </a:t>
            </a:r>
          </a:p>
          <a:p>
            <a:pPr algn="ctr"/>
            <a:r>
              <a:rPr lang="en-US" sz="3000" smtClean="0">
                <a:latin typeface="Times New Roman" panose="02020603050405020304" pitchFamily="18" charset="0"/>
                <a:cs typeface="Times New Roman" panose="02020603050405020304" pitchFamily="18" charset="0"/>
              </a:rPr>
              <a:t>cốc đong </a:t>
            </a:r>
            <a:r>
              <a:rPr lang="en-US" sz="3000" b="1" smtClean="0">
                <a:latin typeface="Times New Roman" panose="02020603050405020304" pitchFamily="18" charset="0"/>
                <a:cs typeface="Times New Roman" panose="02020603050405020304" pitchFamily="18" charset="0"/>
              </a:rPr>
              <a:t>m1</a:t>
            </a:r>
            <a:endParaRPr lang="en-US" sz="3000" b="1">
              <a:latin typeface="Times New Roman" panose="02020603050405020304" pitchFamily="18" charset="0"/>
              <a:cs typeface="Times New Roman" panose="02020603050405020304" pitchFamily="18" charset="0"/>
            </a:endParaRPr>
          </a:p>
        </p:txBody>
      </p:sp>
      <p:cxnSp>
        <p:nvCxnSpPr>
          <p:cNvPr id="5" name="Straight Arrow Connector 4"/>
          <p:cNvCxnSpPr/>
          <p:nvPr/>
        </p:nvCxnSpPr>
        <p:spPr>
          <a:xfrm flipH="1">
            <a:off x="5824330" y="4747177"/>
            <a:ext cx="1109229" cy="38772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1" name="Rectangle 10"/>
          <p:cNvSpPr/>
          <p:nvPr/>
        </p:nvSpPr>
        <p:spPr>
          <a:xfrm>
            <a:off x="3240156" y="3224891"/>
            <a:ext cx="2768315" cy="2400657"/>
          </a:xfrm>
          <a:prstGeom prst="rect">
            <a:avLst/>
          </a:prstGeom>
          <a:ln>
            <a:solidFill>
              <a:schemeClr val="tx1"/>
            </a:solidFill>
          </a:ln>
        </p:spPr>
        <p:txBody>
          <a:bodyPr wrap="square">
            <a:spAutoFit/>
          </a:bodyPr>
          <a:lstStyle/>
          <a:p>
            <a:pPr algn="just"/>
            <a:r>
              <a:rPr lang="en-US" sz="3000" smtClean="0">
                <a:solidFill>
                  <a:srgbClr val="FF0000"/>
                </a:solidFill>
                <a:latin typeface="Times New Roman" panose="02020603050405020304" pitchFamily="18" charset="0"/>
                <a:cs typeface="Times New Roman" panose="02020603050405020304" pitchFamily="18" charset="0"/>
              </a:rPr>
              <a:t>B2: </a:t>
            </a:r>
            <a:r>
              <a:rPr lang="en-US" sz="3000" smtClean="0">
                <a:latin typeface="Times New Roman" panose="02020603050405020304" pitchFamily="18" charset="0"/>
                <a:cs typeface="Times New Roman" panose="02020603050405020304" pitchFamily="18" charset="0"/>
              </a:rPr>
              <a:t>Đổ nước vào cốc. Đo khối lượng cốc đong chứa chất lỏng </a:t>
            </a:r>
            <a:r>
              <a:rPr lang="en-US" sz="3000" b="1" smtClean="0">
                <a:latin typeface="Times New Roman" panose="02020603050405020304" pitchFamily="18" charset="0"/>
                <a:cs typeface="Times New Roman" panose="02020603050405020304" pitchFamily="18" charset="0"/>
              </a:rPr>
              <a:t>m2</a:t>
            </a:r>
            <a:endParaRPr lang="en-US" sz="3000" b="1">
              <a:latin typeface="Times New Roman" panose="02020603050405020304" pitchFamily="18" charset="0"/>
              <a:cs typeface="Times New Roman" panose="02020603050405020304" pitchFamily="18" charset="0"/>
            </a:endParaRPr>
          </a:p>
        </p:txBody>
      </p:sp>
      <p:sp>
        <p:nvSpPr>
          <p:cNvPr id="16" name="Rectangle 15"/>
          <p:cNvSpPr/>
          <p:nvPr/>
        </p:nvSpPr>
        <p:spPr>
          <a:xfrm>
            <a:off x="2181013" y="5842337"/>
            <a:ext cx="5074552" cy="1015663"/>
          </a:xfrm>
          <a:prstGeom prst="rect">
            <a:avLst/>
          </a:prstGeom>
          <a:ln>
            <a:solidFill>
              <a:schemeClr val="tx1"/>
            </a:solidFill>
          </a:ln>
        </p:spPr>
        <p:txBody>
          <a:bodyPr wrap="square">
            <a:spAutoFit/>
          </a:bodyPr>
          <a:lstStyle/>
          <a:p>
            <a:pPr algn="ctr"/>
            <a:r>
              <a:rPr lang="en-US" sz="3000" smtClean="0">
                <a:solidFill>
                  <a:srgbClr val="FF0000"/>
                </a:solidFill>
                <a:latin typeface="Times New Roman" panose="02020603050405020304" pitchFamily="18" charset="0"/>
                <a:cs typeface="Times New Roman" panose="02020603050405020304" pitchFamily="18" charset="0"/>
              </a:rPr>
              <a:t>B3: </a:t>
            </a:r>
            <a:r>
              <a:rPr lang="en-US" sz="3000" smtClean="0">
                <a:latin typeface="Times New Roman" panose="02020603050405020304" pitchFamily="18" charset="0"/>
                <a:cs typeface="Times New Roman" panose="02020603050405020304" pitchFamily="18" charset="0"/>
              </a:rPr>
              <a:t>Tính khối lượng chất lỏng</a:t>
            </a:r>
          </a:p>
          <a:p>
            <a:pPr algn="ctr"/>
            <a:r>
              <a:rPr lang="en-US" sz="3000" b="1" smtClean="0">
                <a:latin typeface="Times New Roman" panose="02020603050405020304" pitchFamily="18" charset="0"/>
                <a:cs typeface="Times New Roman" panose="02020603050405020304" pitchFamily="18" charset="0"/>
              </a:rPr>
              <a:t>m = m2-m1</a:t>
            </a:r>
            <a:endParaRPr lang="en-US" sz="3000" b="1">
              <a:latin typeface="Times New Roman" panose="02020603050405020304" pitchFamily="18" charset="0"/>
              <a:cs typeface="Times New Roman" panose="02020603050405020304" pitchFamily="18" charset="0"/>
            </a:endParaRPr>
          </a:p>
        </p:txBody>
      </p:sp>
      <p:sp>
        <p:nvSpPr>
          <p:cNvPr id="17" name="Rectangle 16"/>
          <p:cNvSpPr/>
          <p:nvPr/>
        </p:nvSpPr>
        <p:spPr>
          <a:xfrm>
            <a:off x="9431056" y="1146528"/>
            <a:ext cx="2515780" cy="1477328"/>
          </a:xfrm>
          <a:prstGeom prst="rect">
            <a:avLst/>
          </a:prstGeom>
          <a:ln>
            <a:solidFill>
              <a:schemeClr val="tx1"/>
            </a:solidFill>
          </a:ln>
        </p:spPr>
        <p:txBody>
          <a:bodyPr wrap="square">
            <a:spAutoFit/>
          </a:bodyPr>
          <a:lstStyle/>
          <a:p>
            <a:pPr algn="ctr"/>
            <a:r>
              <a:rPr lang="en-US" sz="3000" smtClean="0">
                <a:solidFill>
                  <a:srgbClr val="FF0000"/>
                </a:solidFill>
                <a:latin typeface="Times New Roman" panose="02020603050405020304" pitchFamily="18" charset="0"/>
                <a:cs typeface="Times New Roman" panose="02020603050405020304" pitchFamily="18" charset="0"/>
              </a:rPr>
              <a:t>B4: </a:t>
            </a:r>
            <a:r>
              <a:rPr lang="en-US" sz="3000" smtClean="0">
                <a:latin typeface="Times New Roman" panose="02020603050405020304" pitchFamily="18" charset="0"/>
                <a:cs typeface="Times New Roman" panose="02020603050405020304" pitchFamily="18" charset="0"/>
              </a:rPr>
              <a:t>Đo thể tích chất lỏng</a:t>
            </a:r>
            <a:r>
              <a:rPr lang="en-US" sz="3000" b="1" smtClean="0">
                <a:latin typeface="Times New Roman" panose="02020603050405020304" pitchFamily="18" charset="0"/>
                <a:cs typeface="Times New Roman" panose="02020603050405020304" pitchFamily="18" charset="0"/>
              </a:rPr>
              <a:t> V</a:t>
            </a:r>
            <a:endParaRPr lang="en-US" sz="3000" b="1">
              <a:latin typeface="Times New Roman" panose="02020603050405020304" pitchFamily="18" charset="0"/>
              <a:cs typeface="Times New Roman" panose="02020603050405020304" pitchFamily="18" charset="0"/>
            </a:endParaRPr>
          </a:p>
        </p:txBody>
      </p:sp>
      <p:cxnSp>
        <p:nvCxnSpPr>
          <p:cNvPr id="18" name="Straight Arrow Connector 17"/>
          <p:cNvCxnSpPr/>
          <p:nvPr/>
        </p:nvCxnSpPr>
        <p:spPr>
          <a:xfrm flipV="1">
            <a:off x="8460124" y="2000258"/>
            <a:ext cx="1200710" cy="59077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p:cNvCxnSpPr/>
          <p:nvPr/>
        </p:nvCxnSpPr>
        <p:spPr>
          <a:xfrm flipV="1">
            <a:off x="1853856" y="2591032"/>
            <a:ext cx="1386299" cy="136279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4" name="Rectangle 23"/>
              <p:cNvSpPr/>
              <p:nvPr/>
            </p:nvSpPr>
            <p:spPr>
              <a:xfrm>
                <a:off x="9517733" y="3229504"/>
                <a:ext cx="2429103" cy="2296591"/>
              </a:xfrm>
              <a:prstGeom prst="rect">
                <a:avLst/>
              </a:prstGeom>
              <a:ln>
                <a:solidFill>
                  <a:schemeClr val="tx1"/>
                </a:solidFill>
              </a:ln>
            </p:spPr>
            <p:txBody>
              <a:bodyPr wrap="square">
                <a:spAutoFit/>
              </a:bodyPr>
              <a:lstStyle/>
              <a:p>
                <a:pPr algn="ctr"/>
                <a:r>
                  <a:rPr lang="en-US" sz="3000" smtClean="0">
                    <a:solidFill>
                      <a:srgbClr val="FF0000"/>
                    </a:solidFill>
                    <a:latin typeface="Times New Roman" panose="02020603050405020304" pitchFamily="18" charset="0"/>
                    <a:cs typeface="Times New Roman" panose="02020603050405020304" pitchFamily="18" charset="0"/>
                  </a:rPr>
                  <a:t>B5: </a:t>
                </a:r>
                <a:r>
                  <a:rPr lang="en-US" sz="3000" smtClean="0">
                    <a:latin typeface="Times New Roman" panose="02020603050405020304" pitchFamily="18" charset="0"/>
                    <a:cs typeface="Times New Roman" panose="02020603050405020304" pitchFamily="18" charset="0"/>
                  </a:rPr>
                  <a:t>Tính khối lượng riêng của chất lỏng</a:t>
                </a:r>
              </a:p>
              <a:p>
                <a:pPr algn="ctr"/>
                <a:r>
                  <a:rPr lang="en-US" sz="3000" b="1" smtClean="0">
                    <a:latin typeface="Times New Roman" panose="02020603050405020304" pitchFamily="18" charset="0"/>
                    <a:cs typeface="Times New Roman" panose="02020603050405020304" pitchFamily="18" charset="0"/>
                  </a:rPr>
                  <a:t>D =</a:t>
                </a:r>
                <a14:m>
                  <m:oMath xmlns:m="http://schemas.openxmlformats.org/officeDocument/2006/math">
                    <m:f>
                      <m:fPr>
                        <m:ctrlPr>
                          <a:rPr lang="en-US" sz="4000" b="1" i="1" smtClean="0">
                            <a:latin typeface="Cambria Math" panose="02040503050406030204" pitchFamily="18" charset="0"/>
                            <a:cs typeface="Times New Roman" panose="02020603050405020304" pitchFamily="18" charset="0"/>
                          </a:rPr>
                        </m:ctrlPr>
                      </m:fPr>
                      <m:num>
                        <m:r>
                          <a:rPr lang="en-US" sz="4000" b="1" i="1" smtClean="0">
                            <a:latin typeface="Cambria Math" panose="02040503050406030204" pitchFamily="18" charset="0"/>
                            <a:cs typeface="Times New Roman" panose="02020603050405020304" pitchFamily="18" charset="0"/>
                          </a:rPr>
                          <m:t>𝒎</m:t>
                        </m:r>
                      </m:num>
                      <m:den>
                        <m:r>
                          <a:rPr lang="en-US" sz="4000" b="1" i="1" smtClean="0">
                            <a:latin typeface="Cambria Math" panose="02040503050406030204" pitchFamily="18" charset="0"/>
                            <a:cs typeface="Times New Roman" panose="02020603050405020304" pitchFamily="18" charset="0"/>
                          </a:rPr>
                          <m:t>𝑽</m:t>
                        </m:r>
                      </m:den>
                    </m:f>
                  </m:oMath>
                </a14:m>
                <a:endParaRPr lang="en-US" sz="3000" b="1">
                  <a:latin typeface="Times New Roman" panose="02020603050405020304" pitchFamily="18" charset="0"/>
                  <a:cs typeface="Times New Roman" panose="02020603050405020304" pitchFamily="18" charset="0"/>
                </a:endParaRPr>
              </a:p>
            </p:txBody>
          </p:sp>
        </mc:Choice>
        <mc:Fallback xmlns="">
          <p:sp>
            <p:nvSpPr>
              <p:cNvPr id="24" name="Rectangle 23"/>
              <p:cNvSpPr>
                <a:spLocks noRot="1" noChangeAspect="1" noMove="1" noResize="1" noEditPoints="1" noAdjustHandles="1" noChangeArrowheads="1" noChangeShapeType="1" noTextEdit="1"/>
              </p:cNvSpPr>
              <p:nvPr/>
            </p:nvSpPr>
            <p:spPr>
              <a:xfrm>
                <a:off x="9517733" y="3229504"/>
                <a:ext cx="2429103" cy="2296591"/>
              </a:xfrm>
              <a:prstGeom prst="rect">
                <a:avLst/>
              </a:prstGeom>
              <a:blipFill>
                <a:blip r:embed="rId8"/>
                <a:stretch>
                  <a:fillRect l="-3491" t="-3166" r="-6983"/>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710180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6" grpId="0" animBg="1"/>
      <p:bldP spid="17" grpId="0" animBg="1"/>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25360"/>
            <a:ext cx="8867775" cy="6832640"/>
          </a:xfrm>
          <a:prstGeom prst="rect">
            <a:avLst/>
          </a:prstGeom>
        </p:spPr>
        <p:txBody>
          <a:bodyPr wrap="square">
            <a:spAutoFit/>
          </a:bodyPr>
          <a:lstStyle/>
          <a:p>
            <a:r>
              <a:rPr lang="en-US" sz="2800" b="1" smtClean="0">
                <a:latin typeface="Times New Roman" panose="02020603050405020304" pitchFamily="18" charset="0"/>
                <a:cs typeface="Times New Roman" panose="02020603050405020304" pitchFamily="18" charset="0"/>
              </a:rPr>
              <a:t>LƯU Ý KHI TIẾN HÀNH THÍ NGHIỆM:</a:t>
            </a:r>
          </a:p>
          <a:p>
            <a:r>
              <a:rPr lang="en-US" sz="2800" b="1" i="1" smtClean="0">
                <a:latin typeface="Times New Roman" panose="02020603050405020304" pitchFamily="18" charset="0"/>
                <a:cs typeface="Times New Roman" panose="02020603050405020304" pitchFamily="18" charset="0"/>
              </a:rPr>
              <a:t> </a:t>
            </a:r>
            <a:r>
              <a:rPr lang="en-US" sz="2800" b="1" i="1">
                <a:latin typeface="Times New Roman" panose="02020603050405020304" pitchFamily="18" charset="0"/>
                <a:cs typeface="Times New Roman" panose="02020603050405020304" pitchFamily="18" charset="0"/>
              </a:rPr>
              <a:t>• Khi cân khối lượng chất lỏng:  </a:t>
            </a:r>
          </a:p>
          <a:p>
            <a:r>
              <a:rPr lang="en-US" sz="2800">
                <a:latin typeface="Times New Roman" panose="02020603050405020304" pitchFamily="18" charset="0"/>
                <a:cs typeface="Times New Roman" panose="02020603050405020304" pitchFamily="18" charset="0"/>
              </a:rPr>
              <a:t>+ Xác định giới hạn đo của cân.</a:t>
            </a:r>
          </a:p>
          <a:p>
            <a:r>
              <a:rPr lang="en-US" sz="2800">
                <a:latin typeface="Times New Roman" panose="02020603050405020304" pitchFamily="18" charset="0"/>
                <a:cs typeface="Times New Roman" panose="02020603050405020304" pitchFamily="18" charset="0"/>
              </a:rPr>
              <a:t>+ Luôn đặt cân tại vị trí thăng bằng, tránh đặt tại nơi gồ ghề khiến kết quả bị số lệch quá nhiều.</a:t>
            </a:r>
          </a:p>
          <a:p>
            <a:r>
              <a:rPr lang="en-US" sz="2800">
                <a:latin typeface="Times New Roman" panose="02020603050405020304" pitchFamily="18" charset="0"/>
                <a:cs typeface="Times New Roman" panose="02020603050405020304" pitchFamily="18" charset="0"/>
              </a:rPr>
              <a:t>+ Với cân điện tử cần mở/tắt nguồn bằng phím ON/OFF, chờ cho cân đếm 9 – 1, sau đó cân sẽ hiển thị 0.00 g. Đặt cốc đong lên giữa đĩa cân (tránh đặt lệch sau đó dùng phím TARE để trừ bì khối lượng của cốc đong. Phím UNIT trên cả dùng để chuyển đổi đơn vị cân. </a:t>
            </a:r>
          </a:p>
          <a:p>
            <a:r>
              <a:rPr lang="en-US" sz="2800" b="1" i="1">
                <a:latin typeface="Times New Roman" panose="02020603050405020304" pitchFamily="18" charset="0"/>
                <a:cs typeface="Times New Roman" panose="02020603050405020304" pitchFamily="18" charset="0"/>
              </a:rPr>
              <a:t>• Khi xác định thể tích chất lỏng:</a:t>
            </a:r>
          </a:p>
          <a:p>
            <a:r>
              <a:rPr lang="en-US" sz="2800">
                <a:latin typeface="Times New Roman" panose="02020603050405020304" pitchFamily="18" charset="0"/>
                <a:cs typeface="Times New Roman" panose="02020603050405020304" pitchFamily="18" charset="0"/>
              </a:rPr>
              <a:t>+ Xác định giới hạn đo của cốc đong.</a:t>
            </a:r>
          </a:p>
          <a:p>
            <a:r>
              <a:rPr lang="en-US" sz="2800">
                <a:latin typeface="Times New Roman" panose="02020603050405020304" pitchFamily="18" charset="0"/>
                <a:cs typeface="Times New Roman" panose="02020603050405020304" pitchFamily="18" charset="0"/>
              </a:rPr>
              <a:t>+ Luôn đặt cốc đong tại vị trí thăng bằng.</a:t>
            </a:r>
          </a:p>
          <a:p>
            <a:r>
              <a:rPr lang="en-US" sz="2800">
                <a:latin typeface="Times New Roman" panose="02020603050405020304" pitchFamily="18" charset="0"/>
                <a:cs typeface="Times New Roman" panose="02020603050405020304" pitchFamily="18" charset="0"/>
              </a:rPr>
              <a:t>+ Đặt mắt vuông góc với cốc đong, ngang với mực chất lỏng và đọc giá trị thể tích V của chất lỏng.</a:t>
            </a:r>
          </a:p>
          <a:p>
            <a:endParaRPr lang="en-US"/>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78000"/>
                    </a14:imgEffect>
                  </a14:imgLayer>
                </a14:imgProps>
              </a:ext>
            </a:extLst>
          </a:blip>
          <a:stretch>
            <a:fillRect/>
          </a:stretch>
        </p:blipFill>
        <p:spPr>
          <a:xfrm>
            <a:off x="-33131" y="706921"/>
            <a:ext cx="3081131" cy="4432852"/>
          </a:xfrm>
          <a:prstGeom prst="rect">
            <a:avLst/>
          </a:prstGeom>
        </p:spPr>
      </p:pic>
    </p:spTree>
    <p:extLst>
      <p:ext uri="{BB962C8B-B14F-4D97-AF65-F5344CB8AC3E}">
        <p14:creationId xmlns:p14="http://schemas.microsoft.com/office/powerpoint/2010/main" val="1029133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64823" y="197539"/>
            <a:ext cx="11801890" cy="6461677"/>
          </a:xfrm>
          <a:prstGeom prst="rect">
            <a:avLst/>
          </a:prstGeom>
        </p:spPr>
      </p:pic>
      <p:sp>
        <p:nvSpPr>
          <p:cNvPr id="4" name="TextBox 3"/>
          <p:cNvSpPr txBox="1"/>
          <p:nvPr/>
        </p:nvSpPr>
        <p:spPr>
          <a:xfrm>
            <a:off x="164823" y="197539"/>
            <a:ext cx="1604342" cy="617470"/>
          </a:xfrm>
          <a:prstGeom prst="rect">
            <a:avLst/>
          </a:prstGeom>
          <a:solidFill>
            <a:schemeClr val="bg1"/>
          </a:solidFill>
          <a:ln>
            <a:noFill/>
          </a:ln>
        </p:spPr>
        <p:txBody>
          <a:bodyPr wrap="square" rtlCol="0">
            <a:spAutoFit/>
          </a:bodyPr>
          <a:lstStyle/>
          <a:p>
            <a:endParaRPr lang="en-US"/>
          </a:p>
        </p:txBody>
      </p:sp>
    </p:spTree>
    <p:extLst>
      <p:ext uri="{BB962C8B-B14F-4D97-AF65-F5344CB8AC3E}">
        <p14:creationId xmlns:p14="http://schemas.microsoft.com/office/powerpoint/2010/main" val="23532111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7322" y="163850"/>
            <a:ext cx="11410121" cy="1015663"/>
          </a:xfrm>
          <a:prstGeom prst="rect">
            <a:avLst/>
          </a:prstGeom>
        </p:spPr>
        <p:txBody>
          <a:bodyPr wrap="square">
            <a:spAutoFit/>
          </a:bodyPr>
          <a:lstStyle/>
          <a:p>
            <a:pPr algn="ctr"/>
            <a:r>
              <a:rPr lang="en-US" sz="3000" smtClean="0">
                <a:solidFill>
                  <a:schemeClr val="accent1">
                    <a:lumMod val="75000"/>
                  </a:schemeClr>
                </a:solidFill>
                <a:latin typeface="Times New Roman" panose="02020603050405020304" pitchFamily="18" charset="0"/>
                <a:cs typeface="Times New Roman" panose="02020603050405020304" pitchFamily="18" charset="0"/>
              </a:rPr>
              <a:t>Nhóm 2</a:t>
            </a:r>
          </a:p>
          <a:p>
            <a:pPr algn="ctr"/>
            <a:r>
              <a:rPr lang="en-US" sz="3000" smtClean="0">
                <a:solidFill>
                  <a:schemeClr val="accent1">
                    <a:lumMod val="75000"/>
                  </a:schemeClr>
                </a:solidFill>
                <a:latin typeface="Times New Roman" panose="02020603050405020304" pitchFamily="18" charset="0"/>
                <a:cs typeface="Times New Roman" panose="02020603050405020304" pitchFamily="18" charset="0"/>
              </a:rPr>
              <a:t>Trình bày cách xác định khối lượng riêng của một khối hình chữ nhật</a:t>
            </a:r>
            <a:endParaRPr lang="en-US" sz="3000">
              <a:solidFill>
                <a:schemeClr val="accent1">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559736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7322" y="163850"/>
            <a:ext cx="11410121" cy="553998"/>
          </a:xfrm>
          <a:prstGeom prst="rect">
            <a:avLst/>
          </a:prstGeom>
        </p:spPr>
        <p:txBody>
          <a:bodyPr wrap="square">
            <a:spAutoFit/>
          </a:bodyPr>
          <a:lstStyle/>
          <a:p>
            <a:pPr algn="ctr"/>
            <a:r>
              <a:rPr lang="en-US" sz="3000" smtClean="0">
                <a:solidFill>
                  <a:schemeClr val="accent1">
                    <a:lumMod val="75000"/>
                  </a:schemeClr>
                </a:solidFill>
                <a:latin typeface="Times New Roman" panose="02020603050405020304" pitchFamily="18" charset="0"/>
                <a:cs typeface="Times New Roman" panose="02020603050405020304" pitchFamily="18" charset="0"/>
              </a:rPr>
              <a:t>Cách xác định khối lượng riêng của một khối hình chữ nhật</a:t>
            </a:r>
            <a:endParaRPr lang="en-US" sz="3000">
              <a:solidFill>
                <a:schemeClr val="accent1">
                  <a:lumMod val="75000"/>
                </a:schemeClr>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86000"/>
                    </a14:imgEffect>
                  </a14:imgLayer>
                </a14:imgProps>
              </a:ext>
            </a:extLst>
          </a:blip>
          <a:stretch>
            <a:fillRect/>
          </a:stretch>
        </p:blipFill>
        <p:spPr>
          <a:xfrm>
            <a:off x="4043775" y="1349655"/>
            <a:ext cx="3667125" cy="4476750"/>
          </a:xfrm>
          <a:prstGeom prst="rect">
            <a:avLst/>
          </a:prstGeom>
        </p:spPr>
      </p:pic>
      <p:grpSp>
        <p:nvGrpSpPr>
          <p:cNvPr id="17" name="Group 16"/>
          <p:cNvGrpSpPr/>
          <p:nvPr/>
        </p:nvGrpSpPr>
        <p:grpSpPr>
          <a:xfrm>
            <a:off x="786185" y="1179513"/>
            <a:ext cx="2383402" cy="1692761"/>
            <a:chOff x="428377" y="1159773"/>
            <a:chExt cx="2383402" cy="1692761"/>
          </a:xfrm>
        </p:grpSpPr>
        <p:sp>
          <p:nvSpPr>
            <p:cNvPr id="5" name="Cube 4"/>
            <p:cNvSpPr/>
            <p:nvPr/>
          </p:nvSpPr>
          <p:spPr>
            <a:xfrm>
              <a:off x="854765" y="1739353"/>
              <a:ext cx="1908313" cy="1113181"/>
            </a:xfrm>
            <a:prstGeom prst="cube">
              <a:avLst/>
            </a:prstGeom>
            <a:solidFill>
              <a:srgbClr val="CBCB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flipV="1">
              <a:off x="770945" y="1660170"/>
              <a:ext cx="296434" cy="29718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1165320" y="1652550"/>
              <a:ext cx="1646459" cy="762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762000" y="2018310"/>
              <a:ext cx="0" cy="834224"/>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674369" y="1159773"/>
              <a:ext cx="240859" cy="523220"/>
            </a:xfrm>
            <a:prstGeom prst="rect">
              <a:avLst/>
            </a:prstGeom>
            <a:noFill/>
            <a:ln>
              <a:noFill/>
            </a:ln>
          </p:spPr>
          <p:txBody>
            <a:bodyPr wrap="square" rtlCol="0">
              <a:spAutoFit/>
            </a:bodyPr>
            <a:lstStyle/>
            <a:p>
              <a:r>
                <a:rPr lang="en-US" sz="2800" smtClean="0">
                  <a:latin typeface="Times New Roman" panose="02020603050405020304" pitchFamily="18" charset="0"/>
                  <a:cs typeface="Times New Roman" panose="02020603050405020304" pitchFamily="18" charset="0"/>
                </a:rPr>
                <a:t>a</a:t>
              </a:r>
              <a:endParaRPr lang="en-US" sz="2800">
                <a:latin typeface="Times New Roman" panose="02020603050405020304" pitchFamily="18" charset="0"/>
                <a:cs typeface="Times New Roman" panose="02020603050405020304" pitchFamily="18" charset="0"/>
              </a:endParaRPr>
            </a:p>
          </p:txBody>
        </p:sp>
        <p:sp>
          <p:nvSpPr>
            <p:cNvPr id="12" name="TextBox 11"/>
            <p:cNvSpPr txBox="1"/>
            <p:nvPr/>
          </p:nvSpPr>
          <p:spPr>
            <a:xfrm>
              <a:off x="521141" y="1406180"/>
              <a:ext cx="240859" cy="523220"/>
            </a:xfrm>
            <a:prstGeom prst="rect">
              <a:avLst/>
            </a:prstGeom>
            <a:noFill/>
            <a:ln>
              <a:noFill/>
            </a:ln>
          </p:spPr>
          <p:txBody>
            <a:bodyPr wrap="square" rtlCol="0">
              <a:spAutoFit/>
            </a:bodyPr>
            <a:lstStyle/>
            <a:p>
              <a:r>
                <a:rPr lang="en-US" sz="2800" smtClean="0">
                  <a:latin typeface="Times New Roman" panose="02020603050405020304" pitchFamily="18" charset="0"/>
                  <a:cs typeface="Times New Roman" panose="02020603050405020304" pitchFamily="18" charset="0"/>
                </a:rPr>
                <a:t>b</a:t>
              </a:r>
              <a:endParaRPr lang="en-US" sz="2800">
                <a:latin typeface="Times New Roman" panose="02020603050405020304" pitchFamily="18" charset="0"/>
                <a:cs typeface="Times New Roman" panose="02020603050405020304" pitchFamily="18" charset="0"/>
              </a:endParaRPr>
            </a:p>
          </p:txBody>
        </p:sp>
        <p:sp>
          <p:nvSpPr>
            <p:cNvPr id="13" name="TextBox 12"/>
            <p:cNvSpPr txBox="1"/>
            <p:nvPr/>
          </p:nvSpPr>
          <p:spPr>
            <a:xfrm>
              <a:off x="428377" y="2173812"/>
              <a:ext cx="240859" cy="523220"/>
            </a:xfrm>
            <a:prstGeom prst="rect">
              <a:avLst/>
            </a:prstGeom>
            <a:noFill/>
            <a:ln>
              <a:noFill/>
            </a:ln>
          </p:spPr>
          <p:txBody>
            <a:bodyPr wrap="square" rtlCol="0">
              <a:spAutoFit/>
            </a:bodyPr>
            <a:lstStyle/>
            <a:p>
              <a:r>
                <a:rPr lang="en-US" sz="2800" smtClean="0">
                  <a:latin typeface="Times New Roman" panose="02020603050405020304" pitchFamily="18" charset="0"/>
                  <a:cs typeface="Times New Roman" panose="02020603050405020304" pitchFamily="18" charset="0"/>
                </a:rPr>
                <a:t>c</a:t>
              </a:r>
              <a:endParaRPr lang="en-US" sz="2800">
                <a:latin typeface="Times New Roman" panose="02020603050405020304" pitchFamily="18" charset="0"/>
                <a:cs typeface="Times New Roman" panose="02020603050405020304" pitchFamily="18" charset="0"/>
              </a:endParaRPr>
            </a:p>
          </p:txBody>
        </p:sp>
      </p:grpSp>
      <p:sp>
        <p:nvSpPr>
          <p:cNvPr id="16" name="Rectangle 15"/>
          <p:cNvSpPr/>
          <p:nvPr/>
        </p:nvSpPr>
        <p:spPr>
          <a:xfrm>
            <a:off x="604949" y="3094317"/>
            <a:ext cx="3291190" cy="1938992"/>
          </a:xfrm>
          <a:prstGeom prst="rect">
            <a:avLst/>
          </a:prstGeom>
          <a:ln>
            <a:solidFill>
              <a:schemeClr val="tx1"/>
            </a:solidFill>
          </a:ln>
        </p:spPr>
        <p:txBody>
          <a:bodyPr wrap="square">
            <a:spAutoFit/>
          </a:bodyPr>
          <a:lstStyle/>
          <a:p>
            <a:pPr algn="just"/>
            <a:r>
              <a:rPr lang="en-US" sz="3000" smtClean="0">
                <a:solidFill>
                  <a:srgbClr val="FF0000"/>
                </a:solidFill>
                <a:latin typeface="Times New Roman" panose="02020603050405020304" pitchFamily="18" charset="0"/>
                <a:cs typeface="Times New Roman" panose="02020603050405020304" pitchFamily="18" charset="0"/>
              </a:rPr>
              <a:t>B1: </a:t>
            </a:r>
            <a:r>
              <a:rPr lang="en-US" sz="3000" smtClean="0">
                <a:latin typeface="Times New Roman" panose="02020603050405020304" pitchFamily="18" charset="0"/>
                <a:cs typeface="Times New Roman" panose="02020603050405020304" pitchFamily="18" charset="0"/>
              </a:rPr>
              <a:t>Dùng thước đo chiều dài </a:t>
            </a:r>
            <a:r>
              <a:rPr lang="en-US" sz="3000" b="1" smtClean="0">
                <a:latin typeface="Times New Roman" panose="02020603050405020304" pitchFamily="18" charset="0"/>
                <a:cs typeface="Times New Roman" panose="02020603050405020304" pitchFamily="18" charset="0"/>
              </a:rPr>
              <a:t>a</a:t>
            </a:r>
            <a:r>
              <a:rPr lang="en-US" sz="3000" smtClean="0">
                <a:latin typeface="Times New Roman" panose="02020603050405020304" pitchFamily="18" charset="0"/>
                <a:cs typeface="Times New Roman" panose="02020603050405020304" pitchFamily="18" charset="0"/>
              </a:rPr>
              <a:t>, chiều rộng </a:t>
            </a:r>
            <a:r>
              <a:rPr lang="en-US" sz="3000" b="1" smtClean="0">
                <a:latin typeface="Times New Roman" panose="02020603050405020304" pitchFamily="18" charset="0"/>
                <a:cs typeface="Times New Roman" panose="02020603050405020304" pitchFamily="18" charset="0"/>
              </a:rPr>
              <a:t>b</a:t>
            </a:r>
            <a:r>
              <a:rPr lang="en-US" sz="3000" smtClean="0">
                <a:latin typeface="Times New Roman" panose="02020603050405020304" pitchFamily="18" charset="0"/>
                <a:cs typeface="Times New Roman" panose="02020603050405020304" pitchFamily="18" charset="0"/>
              </a:rPr>
              <a:t>, chiều cao </a:t>
            </a:r>
            <a:r>
              <a:rPr lang="en-US" sz="3000" b="1" smtClean="0">
                <a:latin typeface="Times New Roman" panose="02020603050405020304" pitchFamily="18" charset="0"/>
                <a:cs typeface="Times New Roman" panose="02020603050405020304" pitchFamily="18" charset="0"/>
              </a:rPr>
              <a:t>c</a:t>
            </a:r>
            <a:r>
              <a:rPr lang="en-US" sz="3000" smtClean="0">
                <a:latin typeface="Times New Roman" panose="02020603050405020304" pitchFamily="18" charset="0"/>
                <a:cs typeface="Times New Roman" panose="02020603050405020304" pitchFamily="18" charset="0"/>
              </a:rPr>
              <a:t> của khối hộp.</a:t>
            </a:r>
          </a:p>
        </p:txBody>
      </p:sp>
      <p:sp>
        <p:nvSpPr>
          <p:cNvPr id="18" name="Rectangle 17"/>
          <p:cNvSpPr/>
          <p:nvPr/>
        </p:nvSpPr>
        <p:spPr>
          <a:xfrm>
            <a:off x="521134" y="5410854"/>
            <a:ext cx="3291189" cy="1477328"/>
          </a:xfrm>
          <a:prstGeom prst="rect">
            <a:avLst/>
          </a:prstGeom>
          <a:ln>
            <a:solidFill>
              <a:schemeClr val="tx1"/>
            </a:solidFill>
          </a:ln>
        </p:spPr>
        <p:txBody>
          <a:bodyPr wrap="square">
            <a:spAutoFit/>
          </a:bodyPr>
          <a:lstStyle/>
          <a:p>
            <a:pPr algn="just"/>
            <a:r>
              <a:rPr lang="en-US" sz="3000" smtClean="0">
                <a:solidFill>
                  <a:srgbClr val="FF0000"/>
                </a:solidFill>
                <a:latin typeface="Times New Roman" panose="02020603050405020304" pitchFamily="18" charset="0"/>
                <a:cs typeface="Times New Roman" panose="02020603050405020304" pitchFamily="18" charset="0"/>
              </a:rPr>
              <a:t>B2: </a:t>
            </a:r>
            <a:r>
              <a:rPr lang="en-US" sz="3000" smtClean="0">
                <a:latin typeface="Times New Roman" panose="02020603050405020304" pitchFamily="18" charset="0"/>
                <a:cs typeface="Times New Roman" panose="02020603050405020304" pitchFamily="18" charset="0"/>
              </a:rPr>
              <a:t>Tính thể tích khối hộp.</a:t>
            </a:r>
          </a:p>
          <a:p>
            <a:pPr algn="just"/>
            <a:r>
              <a:rPr lang="en-US" sz="3000" b="1" smtClean="0">
                <a:latin typeface="Times New Roman" panose="02020603050405020304" pitchFamily="18" charset="0"/>
                <a:cs typeface="Times New Roman" panose="02020603050405020304" pitchFamily="18" charset="0"/>
              </a:rPr>
              <a:t>V = a </a:t>
            </a:r>
            <a:r>
              <a:rPr lang="en-US" sz="3000" smtClean="0">
                <a:latin typeface="Times New Roman" panose="02020603050405020304" pitchFamily="18" charset="0"/>
                <a:cs typeface="Times New Roman" panose="02020603050405020304" pitchFamily="18" charset="0"/>
              </a:rPr>
              <a:t>x</a:t>
            </a:r>
            <a:r>
              <a:rPr lang="en-US" sz="3000" b="1" smtClean="0">
                <a:latin typeface="Times New Roman" panose="02020603050405020304" pitchFamily="18" charset="0"/>
                <a:cs typeface="Times New Roman" panose="02020603050405020304" pitchFamily="18" charset="0"/>
              </a:rPr>
              <a:t> b </a:t>
            </a:r>
            <a:r>
              <a:rPr lang="en-US" sz="3000" smtClean="0">
                <a:latin typeface="Times New Roman" panose="02020603050405020304" pitchFamily="18" charset="0"/>
                <a:cs typeface="Times New Roman" panose="02020603050405020304" pitchFamily="18" charset="0"/>
              </a:rPr>
              <a:t>x</a:t>
            </a:r>
            <a:r>
              <a:rPr lang="en-US" sz="3000" b="1" smtClean="0">
                <a:latin typeface="Times New Roman" panose="02020603050405020304" pitchFamily="18" charset="0"/>
                <a:cs typeface="Times New Roman" panose="02020603050405020304" pitchFamily="18" charset="0"/>
              </a:rPr>
              <a:t> c</a:t>
            </a:r>
          </a:p>
        </p:txBody>
      </p:sp>
      <p:sp>
        <p:nvSpPr>
          <p:cNvPr id="19" name="Rectangle 18"/>
          <p:cNvSpPr/>
          <p:nvPr/>
        </p:nvSpPr>
        <p:spPr>
          <a:xfrm>
            <a:off x="8297994" y="1603806"/>
            <a:ext cx="3330788" cy="1477328"/>
          </a:xfrm>
          <a:prstGeom prst="rect">
            <a:avLst/>
          </a:prstGeom>
          <a:ln>
            <a:solidFill>
              <a:schemeClr val="tx1"/>
            </a:solidFill>
          </a:ln>
        </p:spPr>
        <p:txBody>
          <a:bodyPr wrap="square">
            <a:spAutoFit/>
          </a:bodyPr>
          <a:lstStyle/>
          <a:p>
            <a:pPr algn="ctr"/>
            <a:r>
              <a:rPr lang="en-US" sz="3000" smtClean="0">
                <a:solidFill>
                  <a:srgbClr val="FF0000"/>
                </a:solidFill>
                <a:latin typeface="Times New Roman" panose="02020603050405020304" pitchFamily="18" charset="0"/>
                <a:cs typeface="Times New Roman" panose="02020603050405020304" pitchFamily="18" charset="0"/>
              </a:rPr>
              <a:t>B3: </a:t>
            </a:r>
            <a:r>
              <a:rPr lang="en-US" sz="3000" smtClean="0">
                <a:latin typeface="Times New Roman" panose="02020603050405020304" pitchFamily="18" charset="0"/>
                <a:cs typeface="Times New Roman" panose="02020603050405020304" pitchFamily="18" charset="0"/>
              </a:rPr>
              <a:t>Dùng cân đo</a:t>
            </a:r>
          </a:p>
          <a:p>
            <a:pPr algn="ctr"/>
            <a:r>
              <a:rPr lang="en-US" sz="3000" smtClean="0">
                <a:latin typeface="Times New Roman" panose="02020603050405020304" pitchFamily="18" charset="0"/>
                <a:cs typeface="Times New Roman" panose="02020603050405020304" pitchFamily="18" charset="0"/>
              </a:rPr>
              <a:t> khối lượng</a:t>
            </a:r>
          </a:p>
          <a:p>
            <a:pPr algn="ctr"/>
            <a:r>
              <a:rPr lang="en-US" sz="3000" smtClean="0">
                <a:latin typeface="Times New Roman" panose="02020603050405020304" pitchFamily="18" charset="0"/>
                <a:cs typeface="Times New Roman" panose="02020603050405020304" pitchFamily="18" charset="0"/>
              </a:rPr>
              <a:t> khối hộp </a:t>
            </a:r>
            <a:r>
              <a:rPr lang="en-US" sz="3000" b="1" smtClean="0">
                <a:latin typeface="Times New Roman" panose="02020603050405020304" pitchFamily="18" charset="0"/>
                <a:cs typeface="Times New Roman" panose="02020603050405020304" pitchFamily="18" charset="0"/>
              </a:rPr>
              <a:t>m</a:t>
            </a:r>
            <a:endParaRPr lang="en-US" sz="3000" b="1">
              <a:latin typeface="Times New Roman" panose="02020603050405020304" pitchFamily="18" charset="0"/>
              <a:cs typeface="Times New Roman" panose="02020603050405020304" pitchFamily="18" charset="0"/>
            </a:endParaRPr>
          </a:p>
        </p:txBody>
      </p:sp>
      <p:cxnSp>
        <p:nvCxnSpPr>
          <p:cNvPr id="20" name="Straight Arrow Connector 19"/>
          <p:cNvCxnSpPr>
            <a:endCxn id="19" idx="1"/>
          </p:cNvCxnSpPr>
          <p:nvPr/>
        </p:nvCxnSpPr>
        <p:spPr>
          <a:xfrm flipV="1">
            <a:off x="5877337" y="2342470"/>
            <a:ext cx="2420657" cy="248300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2" name="Rectangle 21"/>
              <p:cNvSpPr/>
              <p:nvPr/>
            </p:nvSpPr>
            <p:spPr>
              <a:xfrm>
                <a:off x="8297993" y="3770106"/>
                <a:ext cx="3330789" cy="1834926"/>
              </a:xfrm>
              <a:prstGeom prst="rect">
                <a:avLst/>
              </a:prstGeom>
              <a:ln>
                <a:solidFill>
                  <a:schemeClr val="tx1"/>
                </a:solidFill>
              </a:ln>
            </p:spPr>
            <p:txBody>
              <a:bodyPr wrap="square">
                <a:spAutoFit/>
              </a:bodyPr>
              <a:lstStyle/>
              <a:p>
                <a:pPr algn="ctr"/>
                <a:r>
                  <a:rPr lang="en-US" sz="3000" smtClean="0">
                    <a:solidFill>
                      <a:srgbClr val="FF0000"/>
                    </a:solidFill>
                    <a:latin typeface="Times New Roman" panose="02020603050405020304" pitchFamily="18" charset="0"/>
                    <a:cs typeface="Times New Roman" panose="02020603050405020304" pitchFamily="18" charset="0"/>
                  </a:rPr>
                  <a:t>B4: </a:t>
                </a:r>
                <a:r>
                  <a:rPr lang="en-US" sz="3000" smtClean="0">
                    <a:latin typeface="Times New Roman" panose="02020603050405020304" pitchFamily="18" charset="0"/>
                    <a:cs typeface="Times New Roman" panose="02020603050405020304" pitchFamily="18" charset="0"/>
                  </a:rPr>
                  <a:t>Tính khối lượng riêng của khối hộp</a:t>
                </a:r>
              </a:p>
              <a:p>
                <a:pPr algn="ctr"/>
                <a:r>
                  <a:rPr lang="en-US" sz="3000" b="1" smtClean="0">
                    <a:latin typeface="Times New Roman" panose="02020603050405020304" pitchFamily="18" charset="0"/>
                    <a:cs typeface="Times New Roman" panose="02020603050405020304" pitchFamily="18" charset="0"/>
                  </a:rPr>
                  <a:t>D =</a:t>
                </a:r>
                <a14:m>
                  <m:oMath xmlns:m="http://schemas.openxmlformats.org/officeDocument/2006/math">
                    <m:f>
                      <m:fPr>
                        <m:ctrlPr>
                          <a:rPr lang="en-US" sz="4000" b="1" i="1" smtClean="0">
                            <a:latin typeface="Cambria Math" panose="02040503050406030204" pitchFamily="18" charset="0"/>
                            <a:cs typeface="Times New Roman" panose="02020603050405020304" pitchFamily="18" charset="0"/>
                          </a:rPr>
                        </m:ctrlPr>
                      </m:fPr>
                      <m:num>
                        <m:r>
                          <a:rPr lang="en-US" sz="4000" b="1" i="1" smtClean="0">
                            <a:latin typeface="Cambria Math" panose="02040503050406030204" pitchFamily="18" charset="0"/>
                            <a:cs typeface="Times New Roman" panose="02020603050405020304" pitchFamily="18" charset="0"/>
                          </a:rPr>
                          <m:t>𝒎</m:t>
                        </m:r>
                      </m:num>
                      <m:den>
                        <m:r>
                          <a:rPr lang="en-US" sz="4000" b="1" i="1" smtClean="0">
                            <a:latin typeface="Cambria Math" panose="02040503050406030204" pitchFamily="18" charset="0"/>
                            <a:cs typeface="Times New Roman" panose="02020603050405020304" pitchFamily="18" charset="0"/>
                          </a:rPr>
                          <m:t>𝑽</m:t>
                        </m:r>
                      </m:den>
                    </m:f>
                  </m:oMath>
                </a14:m>
                <a:endParaRPr lang="en-US" sz="3000" b="1">
                  <a:latin typeface="Times New Roman" panose="02020603050405020304" pitchFamily="18" charset="0"/>
                  <a:cs typeface="Times New Roman" panose="02020603050405020304" pitchFamily="18" charset="0"/>
                </a:endParaRPr>
              </a:p>
            </p:txBody>
          </p:sp>
        </mc:Choice>
        <mc:Fallback xmlns="">
          <p:sp>
            <p:nvSpPr>
              <p:cNvPr id="22" name="Rectangle 21"/>
              <p:cNvSpPr>
                <a:spLocks noRot="1" noChangeAspect="1" noMove="1" noResize="1" noEditPoints="1" noAdjustHandles="1" noChangeArrowheads="1" noChangeShapeType="1" noTextEdit="1"/>
              </p:cNvSpPr>
              <p:nvPr/>
            </p:nvSpPr>
            <p:spPr>
              <a:xfrm>
                <a:off x="8297993" y="3770106"/>
                <a:ext cx="3330789" cy="1834926"/>
              </a:xfrm>
              <a:prstGeom prst="rect">
                <a:avLst/>
              </a:prstGeom>
              <a:blipFill>
                <a:blip r:embed="rId4"/>
                <a:stretch>
                  <a:fillRect l="-3825" t="-3960" r="-6375"/>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1028635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9" grpId="0" animBg="1"/>
      <p:bldP spid="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62000"/>
                    </a14:imgEffect>
                  </a14:imgLayer>
                </a14:imgProps>
              </a:ext>
            </a:extLst>
          </a:blip>
          <a:stretch>
            <a:fillRect/>
          </a:stretch>
        </p:blipFill>
        <p:spPr>
          <a:xfrm>
            <a:off x="0" y="272704"/>
            <a:ext cx="12192000" cy="6307000"/>
          </a:xfrm>
          <a:prstGeom prst="rect">
            <a:avLst/>
          </a:prstGeom>
        </p:spPr>
      </p:pic>
      <p:sp>
        <p:nvSpPr>
          <p:cNvPr id="4" name="TextBox 3"/>
          <p:cNvSpPr txBox="1"/>
          <p:nvPr/>
        </p:nvSpPr>
        <p:spPr>
          <a:xfrm>
            <a:off x="45555" y="197539"/>
            <a:ext cx="1604342" cy="617470"/>
          </a:xfrm>
          <a:prstGeom prst="rect">
            <a:avLst/>
          </a:prstGeom>
          <a:solidFill>
            <a:schemeClr val="bg1"/>
          </a:solidFill>
          <a:ln>
            <a:noFill/>
          </a:ln>
        </p:spPr>
        <p:txBody>
          <a:bodyPr wrap="square" rtlCol="0">
            <a:spAutoFit/>
          </a:bodyPr>
          <a:lstStyle/>
          <a:p>
            <a:endParaRPr lang="en-US"/>
          </a:p>
        </p:txBody>
      </p:sp>
    </p:spTree>
    <p:extLst>
      <p:ext uri="{BB962C8B-B14F-4D97-AF65-F5344CB8AC3E}">
        <p14:creationId xmlns:p14="http://schemas.microsoft.com/office/powerpoint/2010/main" val="216944303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7322" y="163850"/>
            <a:ext cx="11410121" cy="1015663"/>
          </a:xfrm>
          <a:prstGeom prst="rect">
            <a:avLst/>
          </a:prstGeom>
        </p:spPr>
        <p:txBody>
          <a:bodyPr wrap="square">
            <a:spAutoFit/>
          </a:bodyPr>
          <a:lstStyle/>
          <a:p>
            <a:pPr algn="ctr"/>
            <a:r>
              <a:rPr lang="en-US" sz="3000" smtClean="0">
                <a:solidFill>
                  <a:schemeClr val="accent1">
                    <a:lumMod val="75000"/>
                  </a:schemeClr>
                </a:solidFill>
                <a:latin typeface="Times New Roman" panose="02020603050405020304" pitchFamily="18" charset="0"/>
                <a:cs typeface="Times New Roman" panose="02020603050405020304" pitchFamily="18" charset="0"/>
              </a:rPr>
              <a:t>Nhóm 3</a:t>
            </a:r>
          </a:p>
          <a:p>
            <a:pPr algn="ctr"/>
            <a:r>
              <a:rPr lang="en-US" sz="3000" smtClean="0">
                <a:solidFill>
                  <a:schemeClr val="accent1">
                    <a:lumMod val="75000"/>
                  </a:schemeClr>
                </a:solidFill>
                <a:latin typeface="Times New Roman" panose="02020603050405020304" pitchFamily="18" charset="0"/>
                <a:cs typeface="Times New Roman" panose="02020603050405020304" pitchFamily="18" charset="0"/>
              </a:rPr>
              <a:t>Trình bày cách xác định khối lượng riêng của một vật có hình dạng bất kì</a:t>
            </a:r>
            <a:endParaRPr lang="en-US" sz="3000">
              <a:solidFill>
                <a:schemeClr val="accent1">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234348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49117" y="1714500"/>
            <a:ext cx="9144000" cy="5143500"/>
          </a:xfrm>
          <a:prstGeom prst="rect">
            <a:avLst/>
          </a:prstGeom>
        </p:spPr>
      </p:pic>
      <p:sp>
        <p:nvSpPr>
          <p:cNvPr id="3" name="TextBox 2"/>
          <p:cNvSpPr txBox="1"/>
          <p:nvPr/>
        </p:nvSpPr>
        <p:spPr>
          <a:xfrm>
            <a:off x="854441" y="464694"/>
            <a:ext cx="10448144" cy="584775"/>
          </a:xfrm>
          <a:prstGeom prst="rect">
            <a:avLst/>
          </a:prstGeom>
          <a:noFill/>
        </p:spPr>
        <p:txBody>
          <a:bodyPr wrap="square" rtlCol="0">
            <a:spAutoFit/>
          </a:bodyPr>
          <a:lstStyle/>
          <a:p>
            <a:r>
              <a:rPr lang="en-US" sz="3200" smtClean="0">
                <a:solidFill>
                  <a:srgbClr val="FF0000"/>
                </a:solidFill>
                <a:latin typeface="Times New Roman" panose="02020603050405020304" pitchFamily="18" charset="0"/>
                <a:cs typeface="Times New Roman" panose="02020603050405020304" pitchFamily="18" charset="0"/>
              </a:rPr>
              <a:t>Làm thế nào để biết được khối lượng nước có trong bể bơi?</a:t>
            </a:r>
            <a:endParaRPr lang="en-US" sz="32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775286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100000"/>
                    </a14:imgEffect>
                  </a14:imgLayer>
                </a14:imgProps>
              </a:ext>
              <a:ext uri="{28A0092B-C50C-407E-A947-70E740481C1C}">
                <a14:useLocalDpi xmlns:a14="http://schemas.microsoft.com/office/drawing/2010/main" val="0"/>
              </a:ext>
            </a:extLst>
          </a:blip>
          <a:stretch>
            <a:fillRect/>
          </a:stretch>
        </p:blipFill>
        <p:spPr>
          <a:xfrm>
            <a:off x="3345468" y="805963"/>
            <a:ext cx="5657326" cy="6052037"/>
          </a:xfrm>
          <a:prstGeom prst="rect">
            <a:avLst/>
          </a:prstGeom>
        </p:spPr>
      </p:pic>
      <p:sp>
        <p:nvSpPr>
          <p:cNvPr id="2" name="Rectangle 1"/>
          <p:cNvSpPr/>
          <p:nvPr/>
        </p:nvSpPr>
        <p:spPr>
          <a:xfrm>
            <a:off x="437322" y="163850"/>
            <a:ext cx="11410121" cy="553998"/>
          </a:xfrm>
          <a:prstGeom prst="rect">
            <a:avLst/>
          </a:prstGeom>
        </p:spPr>
        <p:txBody>
          <a:bodyPr wrap="square">
            <a:spAutoFit/>
          </a:bodyPr>
          <a:lstStyle/>
          <a:p>
            <a:pPr algn="ctr"/>
            <a:r>
              <a:rPr lang="en-US" sz="3000" smtClean="0">
                <a:solidFill>
                  <a:schemeClr val="accent1">
                    <a:lumMod val="75000"/>
                  </a:schemeClr>
                </a:solidFill>
                <a:latin typeface="Times New Roman" panose="02020603050405020304" pitchFamily="18" charset="0"/>
                <a:cs typeface="Times New Roman" panose="02020603050405020304" pitchFamily="18" charset="0"/>
              </a:rPr>
              <a:t>Cách xác định khối lượng riêng của một vật có hình dạng bất kì (viên đá)</a:t>
            </a:r>
            <a:endParaRPr lang="en-US" sz="3000">
              <a:solidFill>
                <a:schemeClr val="accent1">
                  <a:lumMod val="75000"/>
                </a:schemeClr>
              </a:solidFill>
              <a:latin typeface="Times New Roman" panose="02020603050405020304" pitchFamily="18" charset="0"/>
              <a:cs typeface="Times New Roman" panose="02020603050405020304" pitchFamily="18" charset="0"/>
            </a:endParaRPr>
          </a:p>
        </p:txBody>
      </p:sp>
      <p:grpSp>
        <p:nvGrpSpPr>
          <p:cNvPr id="3" name="Group 2"/>
          <p:cNvGrpSpPr/>
          <p:nvPr/>
        </p:nvGrpSpPr>
        <p:grpSpPr>
          <a:xfrm>
            <a:off x="-397597" y="871151"/>
            <a:ext cx="3759477" cy="4057236"/>
            <a:chOff x="196297" y="1747216"/>
            <a:chExt cx="4762500" cy="5110784"/>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6297" y="2095500"/>
              <a:ext cx="4762500" cy="4762500"/>
            </a:xfrm>
            <a:prstGeom prst="rect">
              <a:avLst/>
            </a:prstGeom>
          </p:spPr>
        </p:pic>
        <p:pic>
          <p:nvPicPr>
            <p:cNvPr id="6" name="Picture 5"/>
            <p:cNvPicPr>
              <a:picLocks noChangeAspect="1"/>
            </p:cNvPicPr>
            <p:nvPr/>
          </p:nvPicPr>
          <p:blipFill>
            <a:blip r:embed="rId6"/>
            <a:stretch>
              <a:fillRect/>
            </a:stretch>
          </p:blipFill>
          <p:spPr>
            <a:xfrm>
              <a:off x="1591709" y="1747216"/>
              <a:ext cx="1971675" cy="1335248"/>
            </a:xfrm>
            <a:prstGeom prst="rect">
              <a:avLst/>
            </a:prstGeom>
            <a:ln>
              <a:noFill/>
            </a:ln>
          </p:spPr>
        </p:pic>
      </p:grpSp>
      <p:sp>
        <p:nvSpPr>
          <p:cNvPr id="7" name="Rectangle 6"/>
          <p:cNvSpPr/>
          <p:nvPr/>
        </p:nvSpPr>
        <p:spPr>
          <a:xfrm>
            <a:off x="231869" y="4938588"/>
            <a:ext cx="2500542" cy="1477328"/>
          </a:xfrm>
          <a:prstGeom prst="rect">
            <a:avLst/>
          </a:prstGeom>
          <a:ln>
            <a:solidFill>
              <a:schemeClr val="tx1"/>
            </a:solidFill>
          </a:ln>
        </p:spPr>
        <p:txBody>
          <a:bodyPr wrap="square">
            <a:spAutoFit/>
          </a:bodyPr>
          <a:lstStyle/>
          <a:p>
            <a:pPr algn="ctr"/>
            <a:r>
              <a:rPr lang="en-US" sz="3000" smtClean="0">
                <a:solidFill>
                  <a:srgbClr val="FF0000"/>
                </a:solidFill>
                <a:latin typeface="Times New Roman" panose="02020603050405020304" pitchFamily="18" charset="0"/>
                <a:cs typeface="Times New Roman" panose="02020603050405020304" pitchFamily="18" charset="0"/>
              </a:rPr>
              <a:t>B1: </a:t>
            </a:r>
            <a:r>
              <a:rPr lang="en-US" sz="3000" smtClean="0">
                <a:latin typeface="Times New Roman" panose="02020603050405020304" pitchFamily="18" charset="0"/>
                <a:cs typeface="Times New Roman" panose="02020603050405020304" pitchFamily="18" charset="0"/>
              </a:rPr>
              <a:t>Dùng cân đo khối lượng viên đá </a:t>
            </a:r>
            <a:r>
              <a:rPr lang="en-US" sz="3000" b="1" smtClean="0">
                <a:latin typeface="Times New Roman" panose="02020603050405020304" pitchFamily="18" charset="0"/>
                <a:cs typeface="Times New Roman" panose="02020603050405020304" pitchFamily="18" charset="0"/>
              </a:rPr>
              <a:t>m</a:t>
            </a:r>
            <a:endParaRPr lang="en-US" sz="3000" b="1">
              <a:latin typeface="Times New Roman" panose="02020603050405020304" pitchFamily="18" charset="0"/>
              <a:cs typeface="Times New Roman" panose="02020603050405020304" pitchFamily="18" charset="0"/>
            </a:endParaRPr>
          </a:p>
        </p:txBody>
      </p:sp>
      <p:cxnSp>
        <p:nvCxnSpPr>
          <p:cNvPr id="8" name="Straight Arrow Connector 7"/>
          <p:cNvCxnSpPr/>
          <p:nvPr/>
        </p:nvCxnSpPr>
        <p:spPr>
          <a:xfrm>
            <a:off x="1699969" y="2989396"/>
            <a:ext cx="138202" cy="193899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 name="Rectangle 9"/>
          <p:cNvSpPr/>
          <p:nvPr/>
        </p:nvSpPr>
        <p:spPr>
          <a:xfrm>
            <a:off x="3202460" y="961652"/>
            <a:ext cx="2500542" cy="1938992"/>
          </a:xfrm>
          <a:prstGeom prst="rect">
            <a:avLst/>
          </a:prstGeom>
          <a:solidFill>
            <a:schemeClr val="bg1"/>
          </a:solidFill>
          <a:ln>
            <a:solidFill>
              <a:schemeClr val="tx1"/>
            </a:solidFill>
          </a:ln>
        </p:spPr>
        <p:txBody>
          <a:bodyPr wrap="square">
            <a:spAutoFit/>
          </a:bodyPr>
          <a:lstStyle/>
          <a:p>
            <a:pPr algn="ctr"/>
            <a:r>
              <a:rPr lang="en-US" sz="3000" smtClean="0">
                <a:solidFill>
                  <a:srgbClr val="FF0000"/>
                </a:solidFill>
                <a:latin typeface="Times New Roman" panose="02020603050405020304" pitchFamily="18" charset="0"/>
                <a:cs typeface="Times New Roman" panose="02020603050405020304" pitchFamily="18" charset="0"/>
              </a:rPr>
              <a:t>B2: </a:t>
            </a:r>
            <a:r>
              <a:rPr lang="en-US" sz="3000" smtClean="0">
                <a:latin typeface="Times New Roman" panose="02020603050405020304" pitchFamily="18" charset="0"/>
                <a:cs typeface="Times New Roman" panose="02020603050405020304" pitchFamily="18" charset="0"/>
              </a:rPr>
              <a:t>Đổ nước vào ống đong, ghi lại thể tích nước </a:t>
            </a:r>
            <a:r>
              <a:rPr lang="en-US" sz="3000" b="1" smtClean="0">
                <a:latin typeface="Times New Roman" panose="02020603050405020304" pitchFamily="18" charset="0"/>
                <a:cs typeface="Times New Roman" panose="02020603050405020304" pitchFamily="18" charset="0"/>
              </a:rPr>
              <a:t>V1</a:t>
            </a:r>
            <a:endParaRPr lang="en-US" sz="3000" b="1">
              <a:latin typeface="Times New Roman" panose="02020603050405020304" pitchFamily="18" charset="0"/>
              <a:cs typeface="Times New Roman" panose="02020603050405020304" pitchFamily="18" charset="0"/>
            </a:endParaRPr>
          </a:p>
        </p:txBody>
      </p:sp>
      <p:cxnSp>
        <p:nvCxnSpPr>
          <p:cNvPr id="12" name="Straight Arrow Connector 11"/>
          <p:cNvCxnSpPr/>
          <p:nvPr/>
        </p:nvCxnSpPr>
        <p:spPr>
          <a:xfrm flipH="1" flipV="1">
            <a:off x="3935737" y="2900645"/>
            <a:ext cx="933440" cy="203794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8" name="Rectangle 17"/>
          <p:cNvSpPr/>
          <p:nvPr/>
        </p:nvSpPr>
        <p:spPr>
          <a:xfrm>
            <a:off x="8858570" y="889448"/>
            <a:ext cx="3286538" cy="2400657"/>
          </a:xfrm>
          <a:prstGeom prst="rect">
            <a:avLst/>
          </a:prstGeom>
          <a:solidFill>
            <a:schemeClr val="bg1"/>
          </a:solidFill>
          <a:ln>
            <a:solidFill>
              <a:schemeClr val="tx1"/>
            </a:solidFill>
          </a:ln>
        </p:spPr>
        <p:txBody>
          <a:bodyPr wrap="square">
            <a:spAutoFit/>
          </a:bodyPr>
          <a:lstStyle/>
          <a:p>
            <a:pPr algn="ctr"/>
            <a:r>
              <a:rPr lang="en-US" sz="3000" smtClean="0">
                <a:solidFill>
                  <a:srgbClr val="FF0000"/>
                </a:solidFill>
                <a:latin typeface="Times New Roman" panose="02020603050405020304" pitchFamily="18" charset="0"/>
                <a:cs typeface="Times New Roman" panose="02020603050405020304" pitchFamily="18" charset="0"/>
              </a:rPr>
              <a:t>B3: </a:t>
            </a:r>
            <a:r>
              <a:rPr lang="en-US" sz="3000" smtClean="0">
                <a:latin typeface="Times New Roman" panose="02020603050405020304" pitchFamily="18" charset="0"/>
                <a:cs typeface="Times New Roman" panose="02020603050405020304" pitchFamily="18" charset="0"/>
              </a:rPr>
              <a:t>Nhúng ngập viên đá vào nước trong ống đong, đọc giá trị thể tích  nước sau khi dâng lên </a:t>
            </a:r>
            <a:r>
              <a:rPr lang="en-US" sz="3000" b="1" smtClean="0">
                <a:latin typeface="Times New Roman" panose="02020603050405020304" pitchFamily="18" charset="0"/>
                <a:cs typeface="Times New Roman" panose="02020603050405020304" pitchFamily="18" charset="0"/>
              </a:rPr>
              <a:t>V2</a:t>
            </a:r>
            <a:endParaRPr lang="en-US" sz="3000" b="1">
              <a:latin typeface="Times New Roman" panose="02020603050405020304" pitchFamily="18" charset="0"/>
              <a:cs typeface="Times New Roman" panose="02020603050405020304" pitchFamily="18" charset="0"/>
            </a:endParaRPr>
          </a:p>
        </p:txBody>
      </p:sp>
      <p:cxnSp>
        <p:nvCxnSpPr>
          <p:cNvPr id="19" name="Straight Arrow Connector 18"/>
          <p:cNvCxnSpPr/>
          <p:nvPr/>
        </p:nvCxnSpPr>
        <p:spPr>
          <a:xfrm flipV="1">
            <a:off x="7613374" y="2900645"/>
            <a:ext cx="1403136" cy="140974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3" name="Rectangle 22"/>
          <p:cNvSpPr/>
          <p:nvPr/>
        </p:nvSpPr>
        <p:spPr>
          <a:xfrm>
            <a:off x="8858570" y="3729908"/>
            <a:ext cx="3286538" cy="1015663"/>
          </a:xfrm>
          <a:prstGeom prst="rect">
            <a:avLst/>
          </a:prstGeom>
          <a:solidFill>
            <a:schemeClr val="bg1"/>
          </a:solidFill>
          <a:ln>
            <a:solidFill>
              <a:schemeClr val="tx1"/>
            </a:solidFill>
          </a:ln>
        </p:spPr>
        <p:txBody>
          <a:bodyPr wrap="square">
            <a:spAutoFit/>
          </a:bodyPr>
          <a:lstStyle/>
          <a:p>
            <a:pPr algn="ctr"/>
            <a:r>
              <a:rPr lang="en-US" sz="3000" smtClean="0">
                <a:solidFill>
                  <a:srgbClr val="FF0000"/>
                </a:solidFill>
                <a:latin typeface="Times New Roman" panose="02020603050405020304" pitchFamily="18" charset="0"/>
                <a:cs typeface="Times New Roman" panose="02020603050405020304" pitchFamily="18" charset="0"/>
              </a:rPr>
              <a:t>B4: </a:t>
            </a:r>
            <a:r>
              <a:rPr lang="en-US" sz="3000" smtClean="0">
                <a:latin typeface="Times New Roman" panose="02020603050405020304" pitchFamily="18" charset="0"/>
                <a:cs typeface="Times New Roman" panose="02020603050405020304" pitchFamily="18" charset="0"/>
              </a:rPr>
              <a:t>Tính thể tích viên đá </a:t>
            </a:r>
            <a:r>
              <a:rPr lang="en-US" sz="3000" b="1" smtClean="0">
                <a:latin typeface="Times New Roman" panose="02020603050405020304" pitchFamily="18" charset="0"/>
                <a:cs typeface="Times New Roman" panose="02020603050405020304" pitchFamily="18" charset="0"/>
              </a:rPr>
              <a:t>V = V2-V1</a:t>
            </a:r>
            <a:endParaRPr lang="en-US" sz="3000" b="1">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4" name="Rectangle 23"/>
              <p:cNvSpPr/>
              <p:nvPr/>
            </p:nvSpPr>
            <p:spPr>
              <a:xfrm>
                <a:off x="8836444" y="5010845"/>
                <a:ext cx="3330789" cy="1834926"/>
              </a:xfrm>
              <a:prstGeom prst="rect">
                <a:avLst/>
              </a:prstGeom>
              <a:solidFill>
                <a:schemeClr val="bg1"/>
              </a:solidFill>
              <a:ln>
                <a:solidFill>
                  <a:schemeClr val="tx1"/>
                </a:solidFill>
              </a:ln>
            </p:spPr>
            <p:txBody>
              <a:bodyPr wrap="square">
                <a:spAutoFit/>
              </a:bodyPr>
              <a:lstStyle/>
              <a:p>
                <a:pPr algn="ctr"/>
                <a:r>
                  <a:rPr lang="en-US" sz="3000" smtClean="0">
                    <a:solidFill>
                      <a:srgbClr val="FF0000"/>
                    </a:solidFill>
                    <a:latin typeface="Times New Roman" panose="02020603050405020304" pitchFamily="18" charset="0"/>
                    <a:cs typeface="Times New Roman" panose="02020603050405020304" pitchFamily="18" charset="0"/>
                  </a:rPr>
                  <a:t>B5: </a:t>
                </a:r>
                <a:r>
                  <a:rPr lang="en-US" sz="3000" smtClean="0">
                    <a:latin typeface="Times New Roman" panose="02020603050405020304" pitchFamily="18" charset="0"/>
                    <a:cs typeface="Times New Roman" panose="02020603050405020304" pitchFamily="18" charset="0"/>
                  </a:rPr>
                  <a:t>Tính khối lượng riêng của viên đá</a:t>
                </a:r>
              </a:p>
              <a:p>
                <a:pPr algn="ctr"/>
                <a:r>
                  <a:rPr lang="en-US" sz="3000" b="1" smtClean="0">
                    <a:latin typeface="Times New Roman" panose="02020603050405020304" pitchFamily="18" charset="0"/>
                    <a:cs typeface="Times New Roman" panose="02020603050405020304" pitchFamily="18" charset="0"/>
                  </a:rPr>
                  <a:t>D =</a:t>
                </a:r>
                <a14:m>
                  <m:oMath xmlns:m="http://schemas.openxmlformats.org/officeDocument/2006/math">
                    <m:f>
                      <m:fPr>
                        <m:ctrlPr>
                          <a:rPr lang="en-US" sz="4000" b="1" i="1" smtClean="0">
                            <a:latin typeface="Cambria Math" panose="02040503050406030204" pitchFamily="18" charset="0"/>
                            <a:cs typeface="Times New Roman" panose="02020603050405020304" pitchFamily="18" charset="0"/>
                          </a:rPr>
                        </m:ctrlPr>
                      </m:fPr>
                      <m:num>
                        <m:r>
                          <a:rPr lang="en-US" sz="4000" b="1" i="1" smtClean="0">
                            <a:latin typeface="Cambria Math" panose="02040503050406030204" pitchFamily="18" charset="0"/>
                            <a:cs typeface="Times New Roman" panose="02020603050405020304" pitchFamily="18" charset="0"/>
                          </a:rPr>
                          <m:t>𝒎</m:t>
                        </m:r>
                      </m:num>
                      <m:den>
                        <m:r>
                          <a:rPr lang="en-US" sz="4000" b="1" i="1" smtClean="0">
                            <a:latin typeface="Cambria Math" panose="02040503050406030204" pitchFamily="18" charset="0"/>
                            <a:cs typeface="Times New Roman" panose="02020603050405020304" pitchFamily="18" charset="0"/>
                          </a:rPr>
                          <m:t>𝑽</m:t>
                        </m:r>
                      </m:den>
                    </m:f>
                  </m:oMath>
                </a14:m>
                <a:endParaRPr lang="en-US" sz="3000" b="1">
                  <a:latin typeface="Times New Roman" panose="02020603050405020304" pitchFamily="18" charset="0"/>
                  <a:cs typeface="Times New Roman" panose="02020603050405020304" pitchFamily="18" charset="0"/>
                </a:endParaRPr>
              </a:p>
            </p:txBody>
          </p:sp>
        </mc:Choice>
        <mc:Fallback xmlns="">
          <p:sp>
            <p:nvSpPr>
              <p:cNvPr id="24" name="Rectangle 23"/>
              <p:cNvSpPr>
                <a:spLocks noRot="1" noChangeAspect="1" noMove="1" noResize="1" noEditPoints="1" noAdjustHandles="1" noChangeArrowheads="1" noChangeShapeType="1" noTextEdit="1"/>
              </p:cNvSpPr>
              <p:nvPr/>
            </p:nvSpPr>
            <p:spPr>
              <a:xfrm>
                <a:off x="8836444" y="5010845"/>
                <a:ext cx="3330789" cy="1834926"/>
              </a:xfrm>
              <a:prstGeom prst="rect">
                <a:avLst/>
              </a:prstGeom>
              <a:blipFill>
                <a:blip r:embed="rId7"/>
                <a:stretch>
                  <a:fillRect l="-4015" t="-3960" r="-6387"/>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3914571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8" grpId="0" animBg="1"/>
      <p:bldP spid="23" grpId="0" animBg="1"/>
      <p:bldP spid="2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63000"/>
                    </a14:imgEffect>
                  </a14:imgLayer>
                </a14:imgProps>
              </a:ext>
            </a:extLst>
          </a:blip>
          <a:stretch>
            <a:fillRect/>
          </a:stretch>
        </p:blipFill>
        <p:spPr>
          <a:xfrm>
            <a:off x="185531" y="231291"/>
            <a:ext cx="12006469" cy="6626709"/>
          </a:xfrm>
          <a:prstGeom prst="rect">
            <a:avLst/>
          </a:prstGeom>
        </p:spPr>
      </p:pic>
      <p:sp>
        <p:nvSpPr>
          <p:cNvPr id="3" name="TextBox 2"/>
          <p:cNvSpPr txBox="1"/>
          <p:nvPr/>
        </p:nvSpPr>
        <p:spPr>
          <a:xfrm>
            <a:off x="164823" y="197539"/>
            <a:ext cx="1604342" cy="617470"/>
          </a:xfrm>
          <a:prstGeom prst="rect">
            <a:avLst/>
          </a:prstGeom>
          <a:solidFill>
            <a:schemeClr val="bg1"/>
          </a:solidFill>
          <a:ln>
            <a:noFill/>
          </a:ln>
        </p:spPr>
        <p:txBody>
          <a:bodyPr wrap="square" rtlCol="0">
            <a:spAutoFit/>
          </a:bodyPr>
          <a:lstStyle/>
          <a:p>
            <a:endParaRPr lang="en-US"/>
          </a:p>
        </p:txBody>
      </p:sp>
    </p:spTree>
    <p:extLst>
      <p:ext uri="{BB962C8B-B14F-4D97-AF65-F5344CB8AC3E}">
        <p14:creationId xmlns:p14="http://schemas.microsoft.com/office/powerpoint/2010/main" val="16529549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1033665" y="3895758"/>
            <a:ext cx="10078283" cy="2067720"/>
          </a:xfrm>
          <a:prstGeom prst="rect">
            <a:avLst/>
          </a:prstGeom>
          <a:ln>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 name="Rectangle 1"/>
          <p:cNvSpPr/>
          <p:nvPr/>
        </p:nvSpPr>
        <p:spPr>
          <a:xfrm>
            <a:off x="722243" y="0"/>
            <a:ext cx="11410121" cy="2862322"/>
          </a:xfrm>
          <a:prstGeom prst="rect">
            <a:avLst/>
          </a:prstGeom>
        </p:spPr>
        <p:txBody>
          <a:bodyPr wrap="square">
            <a:spAutoFit/>
          </a:bodyPr>
          <a:lstStyle/>
          <a:p>
            <a:pPr algn="ctr"/>
            <a:r>
              <a:rPr lang="en-US" sz="3000" b="1" smtClean="0">
                <a:latin typeface="Times New Roman" panose="02020603050405020304" pitchFamily="18" charset="0"/>
                <a:cs typeface="Times New Roman" panose="02020603050405020304" pitchFamily="18" charset="0"/>
              </a:rPr>
              <a:t>THỰC HÀNH XÁC ĐỊNH KHỐI LƯỢNG RIÊNG CỦA VẬT BẰNG THỰC NGHIỆM</a:t>
            </a:r>
          </a:p>
          <a:p>
            <a:pPr algn="just"/>
            <a:endParaRPr lang="en-US" sz="3000" smtClean="0">
              <a:latin typeface="Times New Roman" panose="02020603050405020304" pitchFamily="18" charset="0"/>
              <a:cs typeface="Times New Roman" panose="02020603050405020304" pitchFamily="18" charset="0"/>
            </a:endParaRPr>
          </a:p>
          <a:p>
            <a:pPr algn="just"/>
            <a:r>
              <a:rPr lang="en-US" sz="3000" smtClean="0">
                <a:latin typeface="Times New Roman" panose="02020603050405020304" pitchFamily="18" charset="0"/>
                <a:cs typeface="Times New Roman" panose="02020603050405020304" pitchFamily="18" charset="0"/>
              </a:rPr>
              <a:t>1, Xác </a:t>
            </a:r>
            <a:r>
              <a:rPr lang="en-US" sz="3000">
                <a:latin typeface="Times New Roman" panose="02020603050405020304" pitchFamily="18" charset="0"/>
                <a:cs typeface="Times New Roman" panose="02020603050405020304" pitchFamily="18" charset="0"/>
              </a:rPr>
              <a:t>định khối lượng riêng của một lượng chất </a:t>
            </a:r>
            <a:r>
              <a:rPr lang="en-US" sz="3000" smtClean="0">
                <a:latin typeface="Times New Roman" panose="02020603050405020304" pitchFamily="18" charset="0"/>
                <a:cs typeface="Times New Roman" panose="02020603050405020304" pitchFamily="18" charset="0"/>
              </a:rPr>
              <a:t>lỏng</a:t>
            </a:r>
          </a:p>
          <a:p>
            <a:pPr algn="just"/>
            <a:r>
              <a:rPr lang="en-US" sz="3000" smtClean="0">
                <a:latin typeface="Times New Roman" panose="02020603050405020304" pitchFamily="18" charset="0"/>
                <a:cs typeface="Times New Roman" panose="02020603050405020304" pitchFamily="18" charset="0"/>
              </a:rPr>
              <a:t>2, Xác </a:t>
            </a:r>
            <a:r>
              <a:rPr lang="en-US" sz="3000">
                <a:latin typeface="Times New Roman" panose="02020603050405020304" pitchFamily="18" charset="0"/>
                <a:cs typeface="Times New Roman" panose="02020603050405020304" pitchFamily="18" charset="0"/>
              </a:rPr>
              <a:t>định khối lượng riêng của một khối hình chữ </a:t>
            </a:r>
            <a:r>
              <a:rPr lang="en-US" sz="3000" smtClean="0">
                <a:latin typeface="Times New Roman" panose="02020603050405020304" pitchFamily="18" charset="0"/>
                <a:cs typeface="Times New Roman" panose="02020603050405020304" pitchFamily="18" charset="0"/>
              </a:rPr>
              <a:t>nhật</a:t>
            </a:r>
          </a:p>
          <a:p>
            <a:pPr algn="just"/>
            <a:r>
              <a:rPr lang="en-US" sz="3000" smtClean="0">
                <a:latin typeface="Times New Roman" panose="02020603050405020304" pitchFamily="18" charset="0"/>
                <a:cs typeface="Times New Roman" panose="02020603050405020304" pitchFamily="18" charset="0"/>
              </a:rPr>
              <a:t>3, Xác </a:t>
            </a:r>
            <a:r>
              <a:rPr lang="en-US" sz="3000">
                <a:latin typeface="Times New Roman" panose="02020603050405020304" pitchFamily="18" charset="0"/>
                <a:cs typeface="Times New Roman" panose="02020603050405020304" pitchFamily="18" charset="0"/>
              </a:rPr>
              <a:t>định khối lượng riêng của một vật có hình dạng bất kì (viên đá</a:t>
            </a:r>
            <a:r>
              <a:rPr lang="en-US" sz="3000" smtClean="0">
                <a:latin typeface="Times New Roman" panose="02020603050405020304" pitchFamily="18" charset="0"/>
                <a:cs typeface="Times New Roman" panose="02020603050405020304" pitchFamily="18" charset="0"/>
              </a:rPr>
              <a:t>)</a:t>
            </a:r>
            <a:endParaRPr lang="en-US" sz="3000">
              <a:latin typeface="Times New Roman" panose="02020603050405020304" pitchFamily="18" charset="0"/>
              <a:cs typeface="Times New Roman" panose="02020603050405020304" pitchFamily="18" charset="0"/>
            </a:endParaRPr>
          </a:p>
        </p:txBody>
      </p:sp>
      <p:sp>
        <p:nvSpPr>
          <p:cNvPr id="8" name="Rectangle 7"/>
          <p:cNvSpPr/>
          <p:nvPr/>
        </p:nvSpPr>
        <p:spPr>
          <a:xfrm>
            <a:off x="8468136" y="3101777"/>
            <a:ext cx="2385390" cy="553998"/>
          </a:xfrm>
          <a:prstGeom prst="rect">
            <a:avLst/>
          </a:prstGeom>
          <a:ln>
            <a:solidFill>
              <a:srgbClr val="00B050"/>
            </a:solidFill>
          </a:ln>
        </p:spPr>
        <p:txBody>
          <a:bodyPr wrap="square">
            <a:spAutoFit/>
          </a:bodyPr>
          <a:lstStyle/>
          <a:p>
            <a:pPr algn="ctr"/>
            <a:r>
              <a:rPr lang="en-US" sz="3000" b="1" smtClean="0">
                <a:solidFill>
                  <a:srgbClr val="00B050"/>
                </a:solidFill>
                <a:latin typeface="Times New Roman" panose="02020603050405020304" pitchFamily="18" charset="0"/>
                <a:cs typeface="Times New Roman" panose="02020603050405020304" pitchFamily="18" charset="0"/>
              </a:rPr>
              <a:t>Thí nghiệm 3</a:t>
            </a:r>
            <a:endParaRPr lang="en-US" sz="3000">
              <a:solidFill>
                <a:srgbClr val="00B050"/>
              </a:solidFill>
              <a:latin typeface="Times New Roman" panose="02020603050405020304" pitchFamily="18" charset="0"/>
              <a:cs typeface="Times New Roman" panose="02020603050405020304" pitchFamily="18" charset="0"/>
            </a:endParaRPr>
          </a:p>
        </p:txBody>
      </p:sp>
      <p:sp>
        <p:nvSpPr>
          <p:cNvPr id="9" name="Rectangle 8"/>
          <p:cNvSpPr/>
          <p:nvPr/>
        </p:nvSpPr>
        <p:spPr>
          <a:xfrm>
            <a:off x="4850295" y="3102041"/>
            <a:ext cx="2385390" cy="553998"/>
          </a:xfrm>
          <a:prstGeom prst="rect">
            <a:avLst/>
          </a:prstGeom>
          <a:solidFill>
            <a:schemeClr val="bg1"/>
          </a:solidFill>
          <a:ln>
            <a:solidFill>
              <a:srgbClr val="FFC000"/>
            </a:solidFill>
          </a:ln>
        </p:spPr>
        <p:txBody>
          <a:bodyPr wrap="square">
            <a:spAutoFit/>
          </a:bodyPr>
          <a:lstStyle/>
          <a:p>
            <a:pPr algn="ctr"/>
            <a:r>
              <a:rPr lang="en-US" sz="3000" b="1" smtClean="0">
                <a:solidFill>
                  <a:srgbClr val="FFC000"/>
                </a:solidFill>
                <a:latin typeface="Times New Roman" panose="02020603050405020304" pitchFamily="18" charset="0"/>
                <a:cs typeface="Times New Roman" panose="02020603050405020304" pitchFamily="18" charset="0"/>
              </a:rPr>
              <a:t>Thí nghiệm 2</a:t>
            </a:r>
            <a:endParaRPr lang="en-US" sz="3000">
              <a:solidFill>
                <a:srgbClr val="FFC00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1232452" y="3081947"/>
            <a:ext cx="2385390" cy="553998"/>
          </a:xfrm>
          <a:prstGeom prst="rect">
            <a:avLst/>
          </a:prstGeom>
          <a:ln>
            <a:solidFill>
              <a:srgbClr val="0070C0"/>
            </a:solidFill>
          </a:ln>
        </p:spPr>
        <p:txBody>
          <a:bodyPr wrap="square">
            <a:spAutoFit/>
          </a:bodyPr>
          <a:lstStyle/>
          <a:p>
            <a:pPr algn="ctr"/>
            <a:r>
              <a:rPr lang="en-US" sz="3000" b="1" smtClean="0">
                <a:solidFill>
                  <a:srgbClr val="0070C0"/>
                </a:solidFill>
                <a:latin typeface="Times New Roman" panose="02020603050405020304" pitchFamily="18" charset="0"/>
                <a:cs typeface="Times New Roman" panose="02020603050405020304" pitchFamily="18" charset="0"/>
              </a:rPr>
              <a:t>Thí nghiệm 1</a:t>
            </a:r>
            <a:endParaRPr lang="en-US" sz="3000">
              <a:solidFill>
                <a:srgbClr val="0070C0"/>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1232452" y="4142339"/>
            <a:ext cx="2385390" cy="553998"/>
          </a:xfrm>
          <a:prstGeom prst="rect">
            <a:avLst/>
          </a:prstGeom>
          <a:ln>
            <a:solidFill>
              <a:schemeClr val="tx1"/>
            </a:solidFill>
          </a:ln>
        </p:spPr>
        <p:txBody>
          <a:bodyPr wrap="square">
            <a:spAutoFit/>
          </a:bodyPr>
          <a:lstStyle/>
          <a:p>
            <a:pPr algn="ctr"/>
            <a:r>
              <a:rPr lang="en-US" sz="3000" b="1" smtClean="0">
                <a:latin typeface="Times New Roman" panose="02020603050405020304" pitchFamily="18" charset="0"/>
                <a:cs typeface="Times New Roman" panose="02020603050405020304" pitchFamily="18" charset="0"/>
              </a:rPr>
              <a:t>Nhóm 1</a:t>
            </a:r>
            <a:endParaRPr lang="en-US" sz="3000">
              <a:latin typeface="Times New Roman" panose="02020603050405020304" pitchFamily="18" charset="0"/>
              <a:cs typeface="Times New Roman" panose="02020603050405020304" pitchFamily="18" charset="0"/>
            </a:endParaRPr>
          </a:p>
        </p:txBody>
      </p:sp>
      <p:sp>
        <p:nvSpPr>
          <p:cNvPr id="18" name="Rectangle 17"/>
          <p:cNvSpPr/>
          <p:nvPr/>
        </p:nvSpPr>
        <p:spPr>
          <a:xfrm>
            <a:off x="4850294" y="4135477"/>
            <a:ext cx="2385390" cy="553998"/>
          </a:xfrm>
          <a:prstGeom prst="rect">
            <a:avLst/>
          </a:prstGeom>
          <a:solidFill>
            <a:schemeClr val="bg1"/>
          </a:solidFill>
          <a:ln>
            <a:solidFill>
              <a:schemeClr val="tx1"/>
            </a:solidFill>
          </a:ln>
        </p:spPr>
        <p:txBody>
          <a:bodyPr wrap="square">
            <a:spAutoFit/>
          </a:bodyPr>
          <a:lstStyle/>
          <a:p>
            <a:pPr algn="ctr"/>
            <a:r>
              <a:rPr lang="en-US" sz="3000" b="1" smtClean="0">
                <a:latin typeface="Times New Roman" panose="02020603050405020304" pitchFamily="18" charset="0"/>
                <a:cs typeface="Times New Roman" panose="02020603050405020304" pitchFamily="18" charset="0"/>
              </a:rPr>
              <a:t>Nhóm 2</a:t>
            </a:r>
            <a:endParaRPr lang="en-US" sz="3000">
              <a:latin typeface="Times New Roman" panose="02020603050405020304" pitchFamily="18" charset="0"/>
              <a:cs typeface="Times New Roman" panose="02020603050405020304" pitchFamily="18" charset="0"/>
            </a:endParaRPr>
          </a:p>
        </p:txBody>
      </p:sp>
      <p:sp>
        <p:nvSpPr>
          <p:cNvPr id="19" name="Rectangle 18"/>
          <p:cNvSpPr/>
          <p:nvPr/>
        </p:nvSpPr>
        <p:spPr>
          <a:xfrm>
            <a:off x="8468136" y="4102464"/>
            <a:ext cx="2385390" cy="553998"/>
          </a:xfrm>
          <a:prstGeom prst="rect">
            <a:avLst/>
          </a:prstGeom>
          <a:ln>
            <a:solidFill>
              <a:schemeClr val="tx1"/>
            </a:solidFill>
          </a:ln>
        </p:spPr>
        <p:txBody>
          <a:bodyPr wrap="square">
            <a:spAutoFit/>
          </a:bodyPr>
          <a:lstStyle/>
          <a:p>
            <a:pPr algn="ctr"/>
            <a:r>
              <a:rPr lang="en-US" sz="3000" b="1" smtClean="0">
                <a:latin typeface="Times New Roman" panose="02020603050405020304" pitchFamily="18" charset="0"/>
                <a:cs typeface="Times New Roman" panose="02020603050405020304" pitchFamily="18" charset="0"/>
              </a:rPr>
              <a:t>Nhóm 3</a:t>
            </a:r>
            <a:endParaRPr lang="en-US" sz="3000">
              <a:latin typeface="Times New Roman" panose="02020603050405020304" pitchFamily="18" charset="0"/>
              <a:cs typeface="Times New Roman" panose="02020603050405020304" pitchFamily="18" charset="0"/>
            </a:endParaRPr>
          </a:p>
        </p:txBody>
      </p:sp>
      <p:sp>
        <p:nvSpPr>
          <p:cNvPr id="21" name="Rectangle 20"/>
          <p:cNvSpPr/>
          <p:nvPr/>
        </p:nvSpPr>
        <p:spPr>
          <a:xfrm>
            <a:off x="8468138" y="6152510"/>
            <a:ext cx="2385390" cy="553998"/>
          </a:xfrm>
          <a:prstGeom prst="rect">
            <a:avLst/>
          </a:prstGeom>
          <a:ln>
            <a:solidFill>
              <a:srgbClr val="00B050"/>
            </a:solidFill>
          </a:ln>
        </p:spPr>
        <p:txBody>
          <a:bodyPr wrap="square">
            <a:spAutoFit/>
          </a:bodyPr>
          <a:lstStyle/>
          <a:p>
            <a:pPr algn="ctr"/>
            <a:r>
              <a:rPr lang="en-US" sz="3000" b="1" smtClean="0">
                <a:solidFill>
                  <a:srgbClr val="00B050"/>
                </a:solidFill>
                <a:latin typeface="Times New Roman" panose="02020603050405020304" pitchFamily="18" charset="0"/>
                <a:cs typeface="Times New Roman" panose="02020603050405020304" pitchFamily="18" charset="0"/>
              </a:rPr>
              <a:t>Thí nghiệm 3</a:t>
            </a:r>
            <a:endParaRPr lang="en-US" sz="3000">
              <a:solidFill>
                <a:srgbClr val="00B050"/>
              </a:solidFill>
              <a:latin typeface="Times New Roman" panose="02020603050405020304" pitchFamily="18" charset="0"/>
              <a:cs typeface="Times New Roman" panose="02020603050405020304" pitchFamily="18" charset="0"/>
            </a:endParaRPr>
          </a:p>
        </p:txBody>
      </p:sp>
      <p:sp>
        <p:nvSpPr>
          <p:cNvPr id="22" name="Rectangle 21"/>
          <p:cNvSpPr/>
          <p:nvPr/>
        </p:nvSpPr>
        <p:spPr>
          <a:xfrm>
            <a:off x="4850295" y="6172604"/>
            <a:ext cx="2385390" cy="553998"/>
          </a:xfrm>
          <a:prstGeom prst="rect">
            <a:avLst/>
          </a:prstGeom>
          <a:solidFill>
            <a:schemeClr val="bg1"/>
          </a:solidFill>
          <a:ln>
            <a:solidFill>
              <a:srgbClr val="FFC000"/>
            </a:solidFill>
          </a:ln>
        </p:spPr>
        <p:txBody>
          <a:bodyPr wrap="square">
            <a:spAutoFit/>
          </a:bodyPr>
          <a:lstStyle/>
          <a:p>
            <a:pPr algn="ctr"/>
            <a:r>
              <a:rPr lang="en-US" sz="3000" b="1" smtClean="0">
                <a:solidFill>
                  <a:srgbClr val="FFC000"/>
                </a:solidFill>
                <a:latin typeface="Times New Roman" panose="02020603050405020304" pitchFamily="18" charset="0"/>
                <a:cs typeface="Times New Roman" panose="02020603050405020304" pitchFamily="18" charset="0"/>
              </a:rPr>
              <a:t>Thí nghiệm 2</a:t>
            </a:r>
            <a:endParaRPr lang="en-US" sz="3000">
              <a:solidFill>
                <a:srgbClr val="FFC000"/>
              </a:solidFill>
              <a:latin typeface="Times New Roman" panose="02020603050405020304" pitchFamily="18" charset="0"/>
              <a:cs typeface="Times New Roman" panose="02020603050405020304" pitchFamily="18" charset="0"/>
            </a:endParaRPr>
          </a:p>
        </p:txBody>
      </p:sp>
      <p:sp>
        <p:nvSpPr>
          <p:cNvPr id="23" name="Rectangle 22"/>
          <p:cNvSpPr/>
          <p:nvPr/>
        </p:nvSpPr>
        <p:spPr>
          <a:xfrm>
            <a:off x="1232452" y="6152510"/>
            <a:ext cx="2385390" cy="553998"/>
          </a:xfrm>
          <a:prstGeom prst="rect">
            <a:avLst/>
          </a:prstGeom>
          <a:ln>
            <a:solidFill>
              <a:srgbClr val="0070C0"/>
            </a:solidFill>
          </a:ln>
        </p:spPr>
        <p:txBody>
          <a:bodyPr wrap="square">
            <a:spAutoFit/>
          </a:bodyPr>
          <a:lstStyle/>
          <a:p>
            <a:pPr algn="ctr"/>
            <a:r>
              <a:rPr lang="en-US" sz="3000" b="1" smtClean="0">
                <a:solidFill>
                  <a:srgbClr val="0070C0"/>
                </a:solidFill>
                <a:latin typeface="Times New Roman" panose="02020603050405020304" pitchFamily="18" charset="0"/>
                <a:cs typeface="Times New Roman" panose="02020603050405020304" pitchFamily="18" charset="0"/>
              </a:rPr>
              <a:t>Thí nghiệm 1</a:t>
            </a:r>
            <a:endParaRPr lang="en-US" sz="3000">
              <a:solidFill>
                <a:srgbClr val="0070C0"/>
              </a:solidFill>
              <a:latin typeface="Times New Roman" panose="02020603050405020304" pitchFamily="18" charset="0"/>
              <a:cs typeface="Times New Roman" panose="02020603050405020304" pitchFamily="18" charset="0"/>
            </a:endParaRPr>
          </a:p>
        </p:txBody>
      </p:sp>
      <p:sp>
        <p:nvSpPr>
          <p:cNvPr id="24" name="Rectangle 23"/>
          <p:cNvSpPr/>
          <p:nvPr/>
        </p:nvSpPr>
        <p:spPr>
          <a:xfrm>
            <a:off x="1232452" y="5078354"/>
            <a:ext cx="2385390" cy="553998"/>
          </a:xfrm>
          <a:prstGeom prst="rect">
            <a:avLst/>
          </a:prstGeom>
          <a:ln>
            <a:solidFill>
              <a:schemeClr val="tx1"/>
            </a:solidFill>
          </a:ln>
        </p:spPr>
        <p:txBody>
          <a:bodyPr wrap="square">
            <a:spAutoFit/>
          </a:bodyPr>
          <a:lstStyle/>
          <a:p>
            <a:pPr algn="ctr"/>
            <a:r>
              <a:rPr lang="en-US" sz="3000" b="1" smtClean="0">
                <a:latin typeface="Times New Roman" panose="02020603050405020304" pitchFamily="18" charset="0"/>
                <a:cs typeface="Times New Roman" panose="02020603050405020304" pitchFamily="18" charset="0"/>
              </a:rPr>
              <a:t>Nhóm 6</a:t>
            </a:r>
            <a:endParaRPr lang="en-US" sz="3000">
              <a:latin typeface="Times New Roman" panose="02020603050405020304" pitchFamily="18" charset="0"/>
              <a:cs typeface="Times New Roman" panose="02020603050405020304" pitchFamily="18" charset="0"/>
            </a:endParaRPr>
          </a:p>
        </p:txBody>
      </p:sp>
      <p:sp>
        <p:nvSpPr>
          <p:cNvPr id="25" name="Rectangle 24"/>
          <p:cNvSpPr/>
          <p:nvPr/>
        </p:nvSpPr>
        <p:spPr>
          <a:xfrm>
            <a:off x="4850294" y="5071492"/>
            <a:ext cx="2385390" cy="553998"/>
          </a:xfrm>
          <a:prstGeom prst="rect">
            <a:avLst/>
          </a:prstGeom>
          <a:solidFill>
            <a:schemeClr val="bg1"/>
          </a:solidFill>
          <a:ln>
            <a:solidFill>
              <a:schemeClr val="tx1"/>
            </a:solidFill>
          </a:ln>
        </p:spPr>
        <p:txBody>
          <a:bodyPr wrap="square">
            <a:spAutoFit/>
          </a:bodyPr>
          <a:lstStyle/>
          <a:p>
            <a:pPr algn="ctr"/>
            <a:r>
              <a:rPr lang="en-US" sz="3000" b="1" smtClean="0">
                <a:latin typeface="Times New Roman" panose="02020603050405020304" pitchFamily="18" charset="0"/>
                <a:cs typeface="Times New Roman" panose="02020603050405020304" pitchFamily="18" charset="0"/>
              </a:rPr>
              <a:t>Nhóm 5</a:t>
            </a:r>
            <a:endParaRPr lang="en-US" sz="3000">
              <a:latin typeface="Times New Roman" panose="02020603050405020304" pitchFamily="18" charset="0"/>
              <a:cs typeface="Times New Roman" panose="02020603050405020304" pitchFamily="18" charset="0"/>
            </a:endParaRPr>
          </a:p>
        </p:txBody>
      </p:sp>
      <p:sp>
        <p:nvSpPr>
          <p:cNvPr id="26" name="Rectangle 25"/>
          <p:cNvSpPr/>
          <p:nvPr/>
        </p:nvSpPr>
        <p:spPr>
          <a:xfrm>
            <a:off x="8468136" y="5038479"/>
            <a:ext cx="2385390" cy="553998"/>
          </a:xfrm>
          <a:prstGeom prst="rect">
            <a:avLst/>
          </a:prstGeom>
          <a:ln>
            <a:solidFill>
              <a:schemeClr val="tx1"/>
            </a:solidFill>
          </a:ln>
        </p:spPr>
        <p:txBody>
          <a:bodyPr wrap="square">
            <a:spAutoFit/>
          </a:bodyPr>
          <a:lstStyle/>
          <a:p>
            <a:pPr algn="ctr"/>
            <a:r>
              <a:rPr lang="en-US" sz="3000" b="1" smtClean="0">
                <a:latin typeface="Times New Roman" panose="02020603050405020304" pitchFamily="18" charset="0"/>
                <a:cs typeface="Times New Roman" panose="02020603050405020304" pitchFamily="18" charset="0"/>
              </a:rPr>
              <a:t>Nhóm 4</a:t>
            </a:r>
            <a:endParaRPr lang="en-US" sz="3000">
              <a:latin typeface="Times New Roman" panose="02020603050405020304" pitchFamily="18" charset="0"/>
              <a:cs typeface="Times New Roman" panose="02020603050405020304" pitchFamily="18" charset="0"/>
            </a:endParaRPr>
          </a:p>
        </p:txBody>
      </p:sp>
      <p:cxnSp>
        <p:nvCxnSpPr>
          <p:cNvPr id="28" name="Straight Arrow Connector 27"/>
          <p:cNvCxnSpPr/>
          <p:nvPr/>
        </p:nvCxnSpPr>
        <p:spPr>
          <a:xfrm flipV="1">
            <a:off x="3901043" y="3306981"/>
            <a:ext cx="666048" cy="11071"/>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V="1">
            <a:off x="7518886" y="3347875"/>
            <a:ext cx="666048" cy="11071"/>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rot="10800000" flipV="1">
            <a:off x="7580971" y="6489219"/>
            <a:ext cx="666048" cy="11071"/>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rot="10800000" flipV="1">
            <a:off x="3901043" y="6525439"/>
            <a:ext cx="666048" cy="11071"/>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rot="5400000" flipV="1">
            <a:off x="11310735" y="4635858"/>
            <a:ext cx="666048" cy="11071"/>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rot="16200000">
            <a:off x="187081" y="4706952"/>
            <a:ext cx="666048" cy="11071"/>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040985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175301" y="1692323"/>
            <a:ext cx="6907283" cy="4432362"/>
          </a:xfrm>
          <a:prstGeom prst="rect">
            <a:avLst/>
          </a:prstGeom>
          <a:ln w="28575"/>
        </p:spPr>
      </p:sp>
      <p:sp>
        <p:nvSpPr>
          <p:cNvPr id="7" name="Freeform 6"/>
          <p:cNvSpPr/>
          <p:nvPr/>
        </p:nvSpPr>
        <p:spPr>
          <a:xfrm>
            <a:off x="2175301" y="1694623"/>
            <a:ext cx="960239" cy="1217277"/>
          </a:xfrm>
          <a:custGeom>
            <a:avLst/>
            <a:gdLst>
              <a:gd name="connsiteX0" fmla="*/ 0 w 1217276"/>
              <a:gd name="connsiteY0" fmla="*/ 0 h 852093"/>
              <a:gd name="connsiteX1" fmla="*/ 791230 w 1217276"/>
              <a:gd name="connsiteY1" fmla="*/ 0 h 852093"/>
              <a:gd name="connsiteX2" fmla="*/ 1217276 w 1217276"/>
              <a:gd name="connsiteY2" fmla="*/ 426047 h 852093"/>
              <a:gd name="connsiteX3" fmla="*/ 791230 w 1217276"/>
              <a:gd name="connsiteY3" fmla="*/ 852093 h 852093"/>
              <a:gd name="connsiteX4" fmla="*/ 0 w 1217276"/>
              <a:gd name="connsiteY4" fmla="*/ 852093 h 852093"/>
              <a:gd name="connsiteX5" fmla="*/ 426047 w 1217276"/>
              <a:gd name="connsiteY5" fmla="*/ 426047 h 852093"/>
              <a:gd name="connsiteX6" fmla="*/ 0 w 1217276"/>
              <a:gd name="connsiteY6" fmla="*/ 0 h 852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7276" h="852093">
                <a:moveTo>
                  <a:pt x="1217275" y="0"/>
                </a:moveTo>
                <a:lnTo>
                  <a:pt x="1217275" y="553861"/>
                </a:lnTo>
                <a:lnTo>
                  <a:pt x="608637" y="852093"/>
                </a:lnTo>
                <a:lnTo>
                  <a:pt x="1" y="553861"/>
                </a:lnTo>
                <a:lnTo>
                  <a:pt x="1" y="0"/>
                </a:lnTo>
                <a:lnTo>
                  <a:pt x="608637" y="298233"/>
                </a:lnTo>
                <a:lnTo>
                  <a:pt x="1217275" y="0"/>
                </a:lnTo>
                <a:close/>
              </a:path>
            </a:pathLst>
          </a:custGeom>
          <a:ln w="28575"/>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7781" tIns="443828" rIns="17780" bIns="443826" numCol="1" spcCol="1270" anchor="ctr" anchorCtr="0">
            <a:noAutofit/>
          </a:bodyPr>
          <a:lstStyle/>
          <a:p>
            <a:pPr lvl="0" algn="ctr" defTabSz="1244600">
              <a:lnSpc>
                <a:spcPct val="90000"/>
              </a:lnSpc>
              <a:spcBef>
                <a:spcPct val="0"/>
              </a:spcBef>
              <a:spcAft>
                <a:spcPct val="35000"/>
              </a:spcAft>
            </a:pPr>
            <a:r>
              <a:rPr lang="en-US" sz="3000" kern="1200" smtClean="0">
                <a:solidFill>
                  <a:schemeClr val="tx1"/>
                </a:solidFill>
                <a:latin typeface="Times New Roman" panose="02020603050405020304" pitchFamily="18" charset="0"/>
                <a:cs typeface="Times New Roman" panose="02020603050405020304" pitchFamily="18" charset="0"/>
              </a:rPr>
              <a:t>A</a:t>
            </a:r>
            <a:endParaRPr lang="en-US" sz="3000" kern="1200">
              <a:solidFill>
                <a:schemeClr val="tx1"/>
              </a:solidFill>
              <a:latin typeface="Times New Roman" panose="02020603050405020304" pitchFamily="18" charset="0"/>
              <a:cs typeface="Times New Roman" panose="02020603050405020304" pitchFamily="18" charset="0"/>
            </a:endParaRPr>
          </a:p>
        </p:txBody>
      </p:sp>
      <p:sp>
        <p:nvSpPr>
          <p:cNvPr id="8" name="Freeform 7"/>
          <p:cNvSpPr/>
          <p:nvPr/>
        </p:nvSpPr>
        <p:spPr>
          <a:xfrm>
            <a:off x="3135539" y="1694625"/>
            <a:ext cx="5947044" cy="791645"/>
          </a:xfrm>
          <a:custGeom>
            <a:avLst/>
            <a:gdLst>
              <a:gd name="connsiteX0" fmla="*/ 131943 w 791645"/>
              <a:gd name="connsiteY0" fmla="*/ 0 h 5277267"/>
              <a:gd name="connsiteX1" fmla="*/ 659702 w 791645"/>
              <a:gd name="connsiteY1" fmla="*/ 0 h 5277267"/>
              <a:gd name="connsiteX2" fmla="*/ 791645 w 791645"/>
              <a:gd name="connsiteY2" fmla="*/ 131943 h 5277267"/>
              <a:gd name="connsiteX3" fmla="*/ 791645 w 791645"/>
              <a:gd name="connsiteY3" fmla="*/ 5277267 h 5277267"/>
              <a:gd name="connsiteX4" fmla="*/ 791645 w 791645"/>
              <a:gd name="connsiteY4" fmla="*/ 5277267 h 5277267"/>
              <a:gd name="connsiteX5" fmla="*/ 0 w 791645"/>
              <a:gd name="connsiteY5" fmla="*/ 5277267 h 5277267"/>
              <a:gd name="connsiteX6" fmla="*/ 0 w 791645"/>
              <a:gd name="connsiteY6" fmla="*/ 5277267 h 5277267"/>
              <a:gd name="connsiteX7" fmla="*/ 0 w 791645"/>
              <a:gd name="connsiteY7" fmla="*/ 131943 h 5277267"/>
              <a:gd name="connsiteX8" fmla="*/ 131943 w 791645"/>
              <a:gd name="connsiteY8" fmla="*/ 0 h 527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1645" h="5277267">
                <a:moveTo>
                  <a:pt x="791645" y="879561"/>
                </a:moveTo>
                <a:lnTo>
                  <a:pt x="791645" y="4397706"/>
                </a:lnTo>
                <a:cubicBezTo>
                  <a:pt x="791645" y="4883472"/>
                  <a:pt x="782783" y="5277264"/>
                  <a:pt x="771852" y="5277264"/>
                </a:cubicBezTo>
                <a:lnTo>
                  <a:pt x="0" y="5277264"/>
                </a:lnTo>
                <a:lnTo>
                  <a:pt x="0" y="5277264"/>
                </a:lnTo>
                <a:lnTo>
                  <a:pt x="0" y="3"/>
                </a:lnTo>
                <a:lnTo>
                  <a:pt x="0" y="3"/>
                </a:lnTo>
                <a:lnTo>
                  <a:pt x="771852" y="3"/>
                </a:lnTo>
                <a:cubicBezTo>
                  <a:pt x="782783" y="3"/>
                  <a:pt x="791645" y="393795"/>
                  <a:pt x="791645" y="879561"/>
                </a:cubicBezTo>
                <a:close/>
              </a:path>
            </a:pathLst>
          </a:custGeom>
          <a:ln w="28575"/>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99137" tIns="56424" rIns="56424" bIns="56426" numCol="1" spcCol="1270" anchor="ctr" anchorCtr="0">
            <a:noAutofit/>
          </a:bodyPr>
          <a:lstStyle/>
          <a:p>
            <a:pPr marL="285750" lvl="1" indent="-285750" defTabSz="1244600">
              <a:lnSpc>
                <a:spcPct val="90000"/>
              </a:lnSpc>
              <a:spcBef>
                <a:spcPct val="0"/>
              </a:spcBef>
              <a:spcAft>
                <a:spcPct val="15000"/>
              </a:spcAft>
              <a:buChar char="••"/>
            </a:pPr>
            <a:r>
              <a:rPr lang="vi-VN" sz="3000">
                <a:latin typeface="Times New Roman" panose="02020603050405020304" pitchFamily="18" charset="0"/>
                <a:cs typeface="Times New Roman" panose="02020603050405020304" pitchFamily="18" charset="0"/>
              </a:rPr>
              <a:t>Thể tích của vật có khối lượng 1kg làm bằng chất đó. </a:t>
            </a:r>
            <a:endParaRPr lang="en-US" sz="3000" kern="1200">
              <a:latin typeface="Times New Roman" panose="02020603050405020304" pitchFamily="18" charset="0"/>
              <a:cs typeface="Times New Roman" panose="02020603050405020304" pitchFamily="18" charset="0"/>
            </a:endParaRPr>
          </a:p>
        </p:txBody>
      </p:sp>
      <p:sp>
        <p:nvSpPr>
          <p:cNvPr id="9" name="Freeform 8"/>
          <p:cNvSpPr/>
          <p:nvPr/>
        </p:nvSpPr>
        <p:spPr>
          <a:xfrm>
            <a:off x="2175301" y="2764784"/>
            <a:ext cx="960239" cy="1217277"/>
          </a:xfrm>
          <a:custGeom>
            <a:avLst/>
            <a:gdLst>
              <a:gd name="connsiteX0" fmla="*/ 0 w 1217276"/>
              <a:gd name="connsiteY0" fmla="*/ 0 h 852093"/>
              <a:gd name="connsiteX1" fmla="*/ 791230 w 1217276"/>
              <a:gd name="connsiteY1" fmla="*/ 0 h 852093"/>
              <a:gd name="connsiteX2" fmla="*/ 1217276 w 1217276"/>
              <a:gd name="connsiteY2" fmla="*/ 426047 h 852093"/>
              <a:gd name="connsiteX3" fmla="*/ 791230 w 1217276"/>
              <a:gd name="connsiteY3" fmla="*/ 852093 h 852093"/>
              <a:gd name="connsiteX4" fmla="*/ 0 w 1217276"/>
              <a:gd name="connsiteY4" fmla="*/ 852093 h 852093"/>
              <a:gd name="connsiteX5" fmla="*/ 426047 w 1217276"/>
              <a:gd name="connsiteY5" fmla="*/ 426047 h 852093"/>
              <a:gd name="connsiteX6" fmla="*/ 0 w 1217276"/>
              <a:gd name="connsiteY6" fmla="*/ 0 h 852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7276" h="852093">
                <a:moveTo>
                  <a:pt x="1217275" y="0"/>
                </a:moveTo>
                <a:lnTo>
                  <a:pt x="1217275" y="553861"/>
                </a:lnTo>
                <a:lnTo>
                  <a:pt x="608637" y="852093"/>
                </a:lnTo>
                <a:lnTo>
                  <a:pt x="1" y="553861"/>
                </a:lnTo>
                <a:lnTo>
                  <a:pt x="1" y="0"/>
                </a:lnTo>
                <a:lnTo>
                  <a:pt x="608637" y="298233"/>
                </a:lnTo>
                <a:lnTo>
                  <a:pt x="1217275" y="0"/>
                </a:lnTo>
                <a:close/>
              </a:path>
            </a:pathLst>
          </a:custGeom>
          <a:ln w="28575"/>
        </p:spPr>
        <p:style>
          <a:lnRef idx="2">
            <a:schemeClr val="accent4">
              <a:hueOff val="3465231"/>
              <a:satOff val="-15989"/>
              <a:lumOff val="588"/>
              <a:alphaOff val="0"/>
            </a:schemeClr>
          </a:lnRef>
          <a:fillRef idx="1">
            <a:schemeClr val="accent4">
              <a:hueOff val="3465231"/>
              <a:satOff val="-15989"/>
              <a:lumOff val="588"/>
              <a:alphaOff val="0"/>
            </a:schemeClr>
          </a:fillRef>
          <a:effectRef idx="0">
            <a:schemeClr val="accent4">
              <a:hueOff val="3465231"/>
              <a:satOff val="-15989"/>
              <a:lumOff val="588"/>
              <a:alphaOff val="0"/>
            </a:schemeClr>
          </a:effectRef>
          <a:fontRef idx="minor">
            <a:schemeClr val="lt1"/>
          </a:fontRef>
        </p:style>
        <p:txBody>
          <a:bodyPr spcFirstLastPara="0" vert="horz" wrap="square" lIns="17781" tIns="443828" rIns="17780" bIns="443826" numCol="1" spcCol="1270" anchor="ctr" anchorCtr="0">
            <a:noAutofit/>
          </a:bodyPr>
          <a:lstStyle/>
          <a:p>
            <a:pPr lvl="0" algn="ctr" defTabSz="1244600">
              <a:lnSpc>
                <a:spcPct val="90000"/>
              </a:lnSpc>
              <a:spcBef>
                <a:spcPct val="0"/>
              </a:spcBef>
              <a:spcAft>
                <a:spcPct val="35000"/>
              </a:spcAft>
            </a:pPr>
            <a:r>
              <a:rPr lang="en-US" sz="3000" kern="1200" smtClean="0">
                <a:solidFill>
                  <a:schemeClr val="tx1"/>
                </a:solidFill>
                <a:latin typeface="Times New Roman" panose="02020603050405020304" pitchFamily="18" charset="0"/>
                <a:cs typeface="Times New Roman" panose="02020603050405020304" pitchFamily="18" charset="0"/>
              </a:rPr>
              <a:t>B</a:t>
            </a:r>
            <a:endParaRPr lang="en-US" sz="3000" kern="1200">
              <a:solidFill>
                <a:schemeClr val="tx1"/>
              </a:solidFill>
              <a:latin typeface="Times New Roman" panose="02020603050405020304" pitchFamily="18" charset="0"/>
              <a:cs typeface="Times New Roman" panose="02020603050405020304" pitchFamily="18" charset="0"/>
            </a:endParaRPr>
          </a:p>
        </p:txBody>
      </p:sp>
      <p:sp>
        <p:nvSpPr>
          <p:cNvPr id="10" name="Freeform 9"/>
          <p:cNvSpPr/>
          <p:nvPr/>
        </p:nvSpPr>
        <p:spPr>
          <a:xfrm>
            <a:off x="3135539" y="2764786"/>
            <a:ext cx="5947044" cy="791230"/>
          </a:xfrm>
          <a:custGeom>
            <a:avLst/>
            <a:gdLst>
              <a:gd name="connsiteX0" fmla="*/ 131874 w 791229"/>
              <a:gd name="connsiteY0" fmla="*/ 0 h 5277267"/>
              <a:gd name="connsiteX1" fmla="*/ 659355 w 791229"/>
              <a:gd name="connsiteY1" fmla="*/ 0 h 5277267"/>
              <a:gd name="connsiteX2" fmla="*/ 791229 w 791229"/>
              <a:gd name="connsiteY2" fmla="*/ 131874 h 5277267"/>
              <a:gd name="connsiteX3" fmla="*/ 791229 w 791229"/>
              <a:gd name="connsiteY3" fmla="*/ 5277267 h 5277267"/>
              <a:gd name="connsiteX4" fmla="*/ 791229 w 791229"/>
              <a:gd name="connsiteY4" fmla="*/ 5277267 h 5277267"/>
              <a:gd name="connsiteX5" fmla="*/ 0 w 791229"/>
              <a:gd name="connsiteY5" fmla="*/ 5277267 h 5277267"/>
              <a:gd name="connsiteX6" fmla="*/ 0 w 791229"/>
              <a:gd name="connsiteY6" fmla="*/ 5277267 h 5277267"/>
              <a:gd name="connsiteX7" fmla="*/ 0 w 791229"/>
              <a:gd name="connsiteY7" fmla="*/ 131874 h 5277267"/>
              <a:gd name="connsiteX8" fmla="*/ 131874 w 791229"/>
              <a:gd name="connsiteY8" fmla="*/ 0 h 527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1229" h="5277267">
                <a:moveTo>
                  <a:pt x="791229" y="879563"/>
                </a:moveTo>
                <a:lnTo>
                  <a:pt x="791229" y="4397704"/>
                </a:lnTo>
                <a:cubicBezTo>
                  <a:pt x="791229" y="4883471"/>
                  <a:pt x="782377" y="5277264"/>
                  <a:pt x="771457" y="5277264"/>
                </a:cubicBezTo>
                <a:lnTo>
                  <a:pt x="0" y="5277264"/>
                </a:lnTo>
                <a:lnTo>
                  <a:pt x="0" y="5277264"/>
                </a:lnTo>
                <a:lnTo>
                  <a:pt x="0" y="3"/>
                </a:lnTo>
                <a:lnTo>
                  <a:pt x="0" y="3"/>
                </a:lnTo>
                <a:lnTo>
                  <a:pt x="771457" y="3"/>
                </a:lnTo>
                <a:cubicBezTo>
                  <a:pt x="782377" y="3"/>
                  <a:pt x="791229" y="393796"/>
                  <a:pt x="791229" y="879563"/>
                </a:cubicBezTo>
                <a:close/>
              </a:path>
            </a:pathLst>
          </a:custGeom>
          <a:ln w="28575"/>
        </p:spPr>
        <p:style>
          <a:lnRef idx="2">
            <a:schemeClr val="accent4">
              <a:hueOff val="3465231"/>
              <a:satOff val="-15989"/>
              <a:lumOff val="588"/>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99137" tIns="56404" rIns="56404" bIns="56407" numCol="1" spcCol="1270" anchor="ctr" anchorCtr="0">
            <a:noAutofit/>
          </a:bodyPr>
          <a:lstStyle/>
          <a:p>
            <a:pPr marL="285750" lvl="1" indent="-285750" defTabSz="1244600">
              <a:lnSpc>
                <a:spcPct val="90000"/>
              </a:lnSpc>
              <a:spcBef>
                <a:spcPct val="0"/>
              </a:spcBef>
              <a:spcAft>
                <a:spcPct val="15000"/>
              </a:spcAft>
              <a:buChar char="••"/>
            </a:pPr>
            <a:r>
              <a:rPr lang="en-US" sz="3000">
                <a:latin typeface="Times New Roman" panose="02020603050405020304" pitchFamily="18" charset="0"/>
                <a:cs typeface="Times New Roman" panose="02020603050405020304" pitchFamily="18" charset="0"/>
              </a:rPr>
              <a:t>Thể tích của 1 gram chất đó.</a:t>
            </a:r>
            <a:endParaRPr lang="en-US" sz="3000" kern="1200">
              <a:latin typeface="Times New Roman" panose="02020603050405020304" pitchFamily="18" charset="0"/>
              <a:cs typeface="Times New Roman" panose="02020603050405020304" pitchFamily="18" charset="0"/>
            </a:endParaRPr>
          </a:p>
        </p:txBody>
      </p:sp>
      <p:sp>
        <p:nvSpPr>
          <p:cNvPr id="11" name="Freeform 10"/>
          <p:cNvSpPr/>
          <p:nvPr/>
        </p:nvSpPr>
        <p:spPr>
          <a:xfrm>
            <a:off x="2175301" y="3834945"/>
            <a:ext cx="960239" cy="1217277"/>
          </a:xfrm>
          <a:custGeom>
            <a:avLst/>
            <a:gdLst>
              <a:gd name="connsiteX0" fmla="*/ 0 w 1217276"/>
              <a:gd name="connsiteY0" fmla="*/ 0 h 852093"/>
              <a:gd name="connsiteX1" fmla="*/ 791230 w 1217276"/>
              <a:gd name="connsiteY1" fmla="*/ 0 h 852093"/>
              <a:gd name="connsiteX2" fmla="*/ 1217276 w 1217276"/>
              <a:gd name="connsiteY2" fmla="*/ 426047 h 852093"/>
              <a:gd name="connsiteX3" fmla="*/ 791230 w 1217276"/>
              <a:gd name="connsiteY3" fmla="*/ 852093 h 852093"/>
              <a:gd name="connsiteX4" fmla="*/ 0 w 1217276"/>
              <a:gd name="connsiteY4" fmla="*/ 852093 h 852093"/>
              <a:gd name="connsiteX5" fmla="*/ 426047 w 1217276"/>
              <a:gd name="connsiteY5" fmla="*/ 426047 h 852093"/>
              <a:gd name="connsiteX6" fmla="*/ 0 w 1217276"/>
              <a:gd name="connsiteY6" fmla="*/ 0 h 852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7276" h="852093">
                <a:moveTo>
                  <a:pt x="1217275" y="0"/>
                </a:moveTo>
                <a:lnTo>
                  <a:pt x="1217275" y="553861"/>
                </a:lnTo>
                <a:lnTo>
                  <a:pt x="608637" y="852093"/>
                </a:lnTo>
                <a:lnTo>
                  <a:pt x="1" y="553861"/>
                </a:lnTo>
                <a:lnTo>
                  <a:pt x="1" y="0"/>
                </a:lnTo>
                <a:lnTo>
                  <a:pt x="608637" y="298233"/>
                </a:lnTo>
                <a:lnTo>
                  <a:pt x="1217275" y="0"/>
                </a:lnTo>
                <a:close/>
              </a:path>
            </a:pathLst>
          </a:custGeom>
          <a:ln w="28575"/>
        </p:spPr>
        <p:style>
          <a:lnRef idx="2">
            <a:schemeClr val="accent4">
              <a:hueOff val="6930461"/>
              <a:satOff val="-31979"/>
              <a:lumOff val="1177"/>
              <a:alphaOff val="0"/>
            </a:schemeClr>
          </a:lnRef>
          <a:fillRef idx="1">
            <a:schemeClr val="accent4">
              <a:hueOff val="6930461"/>
              <a:satOff val="-31979"/>
              <a:lumOff val="1177"/>
              <a:alphaOff val="0"/>
            </a:schemeClr>
          </a:fillRef>
          <a:effectRef idx="0">
            <a:schemeClr val="accent4">
              <a:hueOff val="6930461"/>
              <a:satOff val="-31979"/>
              <a:lumOff val="1177"/>
              <a:alphaOff val="0"/>
            </a:schemeClr>
          </a:effectRef>
          <a:fontRef idx="minor">
            <a:schemeClr val="lt1"/>
          </a:fontRef>
        </p:style>
        <p:txBody>
          <a:bodyPr spcFirstLastPara="0" vert="horz" wrap="square" lIns="17781" tIns="443828" rIns="17780" bIns="443826" numCol="1" spcCol="1270" anchor="ctr" anchorCtr="0">
            <a:noAutofit/>
          </a:bodyPr>
          <a:lstStyle/>
          <a:p>
            <a:pPr lvl="0" algn="ctr" defTabSz="1244600">
              <a:lnSpc>
                <a:spcPct val="90000"/>
              </a:lnSpc>
              <a:spcBef>
                <a:spcPct val="0"/>
              </a:spcBef>
              <a:spcAft>
                <a:spcPct val="35000"/>
              </a:spcAft>
            </a:pPr>
            <a:r>
              <a:rPr lang="en-US" sz="3000" kern="1200" smtClean="0">
                <a:solidFill>
                  <a:schemeClr val="tx1"/>
                </a:solidFill>
                <a:latin typeface="Times New Roman" panose="02020603050405020304" pitchFamily="18" charset="0"/>
                <a:cs typeface="Times New Roman" panose="02020603050405020304" pitchFamily="18" charset="0"/>
              </a:rPr>
              <a:t>C</a:t>
            </a:r>
            <a:endParaRPr lang="en-US" sz="3000" kern="1200">
              <a:solidFill>
                <a:schemeClr val="tx1"/>
              </a:solidFill>
              <a:latin typeface="Times New Roman" panose="02020603050405020304" pitchFamily="18" charset="0"/>
              <a:cs typeface="Times New Roman" panose="02020603050405020304" pitchFamily="18" charset="0"/>
            </a:endParaRPr>
          </a:p>
        </p:txBody>
      </p:sp>
      <p:sp>
        <p:nvSpPr>
          <p:cNvPr id="12" name="Freeform 11"/>
          <p:cNvSpPr/>
          <p:nvPr/>
        </p:nvSpPr>
        <p:spPr>
          <a:xfrm>
            <a:off x="3135539" y="3834947"/>
            <a:ext cx="5947044" cy="791230"/>
          </a:xfrm>
          <a:custGeom>
            <a:avLst/>
            <a:gdLst>
              <a:gd name="connsiteX0" fmla="*/ 131874 w 791229"/>
              <a:gd name="connsiteY0" fmla="*/ 0 h 5277267"/>
              <a:gd name="connsiteX1" fmla="*/ 659355 w 791229"/>
              <a:gd name="connsiteY1" fmla="*/ 0 h 5277267"/>
              <a:gd name="connsiteX2" fmla="*/ 791229 w 791229"/>
              <a:gd name="connsiteY2" fmla="*/ 131874 h 5277267"/>
              <a:gd name="connsiteX3" fmla="*/ 791229 w 791229"/>
              <a:gd name="connsiteY3" fmla="*/ 5277267 h 5277267"/>
              <a:gd name="connsiteX4" fmla="*/ 791229 w 791229"/>
              <a:gd name="connsiteY4" fmla="*/ 5277267 h 5277267"/>
              <a:gd name="connsiteX5" fmla="*/ 0 w 791229"/>
              <a:gd name="connsiteY5" fmla="*/ 5277267 h 5277267"/>
              <a:gd name="connsiteX6" fmla="*/ 0 w 791229"/>
              <a:gd name="connsiteY6" fmla="*/ 5277267 h 5277267"/>
              <a:gd name="connsiteX7" fmla="*/ 0 w 791229"/>
              <a:gd name="connsiteY7" fmla="*/ 131874 h 5277267"/>
              <a:gd name="connsiteX8" fmla="*/ 131874 w 791229"/>
              <a:gd name="connsiteY8" fmla="*/ 0 h 527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1229" h="5277267">
                <a:moveTo>
                  <a:pt x="791229" y="879563"/>
                </a:moveTo>
                <a:lnTo>
                  <a:pt x="791229" y="4397704"/>
                </a:lnTo>
                <a:cubicBezTo>
                  <a:pt x="791229" y="4883471"/>
                  <a:pt x="782377" y="5277264"/>
                  <a:pt x="771457" y="5277264"/>
                </a:cubicBezTo>
                <a:lnTo>
                  <a:pt x="0" y="5277264"/>
                </a:lnTo>
                <a:lnTo>
                  <a:pt x="0" y="5277264"/>
                </a:lnTo>
                <a:lnTo>
                  <a:pt x="0" y="3"/>
                </a:lnTo>
                <a:lnTo>
                  <a:pt x="0" y="3"/>
                </a:lnTo>
                <a:lnTo>
                  <a:pt x="771457" y="3"/>
                </a:lnTo>
                <a:cubicBezTo>
                  <a:pt x="782377" y="3"/>
                  <a:pt x="791229" y="393796"/>
                  <a:pt x="791229" y="879563"/>
                </a:cubicBezTo>
                <a:close/>
              </a:path>
            </a:pathLst>
          </a:custGeom>
          <a:ln w="28575"/>
        </p:spPr>
        <p:style>
          <a:lnRef idx="2">
            <a:schemeClr val="accent4">
              <a:hueOff val="6930461"/>
              <a:satOff val="-31979"/>
              <a:lumOff val="1177"/>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99137" tIns="56404" rIns="56404" bIns="56407" numCol="1" spcCol="1270" anchor="ctr" anchorCtr="0">
            <a:noAutofit/>
          </a:bodyPr>
          <a:lstStyle/>
          <a:p>
            <a:pPr marL="285750" lvl="1" indent="-285750" defTabSz="1244600">
              <a:lnSpc>
                <a:spcPct val="90000"/>
              </a:lnSpc>
              <a:spcBef>
                <a:spcPct val="0"/>
              </a:spcBef>
              <a:spcAft>
                <a:spcPct val="15000"/>
              </a:spcAft>
              <a:buChar char="••"/>
            </a:pPr>
            <a:r>
              <a:rPr lang="vi-VN" sz="3000">
                <a:latin typeface="Times New Roman" panose="02020603050405020304" pitchFamily="18" charset="0"/>
                <a:cs typeface="Times New Roman" panose="02020603050405020304" pitchFamily="18" charset="0"/>
              </a:rPr>
              <a:t>Khối lượng của 1m3 chất đó</a:t>
            </a:r>
            <a:endParaRPr lang="en-US" sz="3000" kern="1200">
              <a:latin typeface="Times New Roman" panose="02020603050405020304" pitchFamily="18" charset="0"/>
              <a:cs typeface="Times New Roman" panose="02020603050405020304" pitchFamily="18" charset="0"/>
            </a:endParaRPr>
          </a:p>
        </p:txBody>
      </p:sp>
      <p:sp>
        <p:nvSpPr>
          <p:cNvPr id="13" name="Freeform 12"/>
          <p:cNvSpPr/>
          <p:nvPr/>
        </p:nvSpPr>
        <p:spPr>
          <a:xfrm>
            <a:off x="2175301" y="4905106"/>
            <a:ext cx="960239" cy="1217277"/>
          </a:xfrm>
          <a:custGeom>
            <a:avLst/>
            <a:gdLst>
              <a:gd name="connsiteX0" fmla="*/ 0 w 1217276"/>
              <a:gd name="connsiteY0" fmla="*/ 0 h 852093"/>
              <a:gd name="connsiteX1" fmla="*/ 791230 w 1217276"/>
              <a:gd name="connsiteY1" fmla="*/ 0 h 852093"/>
              <a:gd name="connsiteX2" fmla="*/ 1217276 w 1217276"/>
              <a:gd name="connsiteY2" fmla="*/ 426047 h 852093"/>
              <a:gd name="connsiteX3" fmla="*/ 791230 w 1217276"/>
              <a:gd name="connsiteY3" fmla="*/ 852093 h 852093"/>
              <a:gd name="connsiteX4" fmla="*/ 0 w 1217276"/>
              <a:gd name="connsiteY4" fmla="*/ 852093 h 852093"/>
              <a:gd name="connsiteX5" fmla="*/ 426047 w 1217276"/>
              <a:gd name="connsiteY5" fmla="*/ 426047 h 852093"/>
              <a:gd name="connsiteX6" fmla="*/ 0 w 1217276"/>
              <a:gd name="connsiteY6" fmla="*/ 0 h 852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7276" h="852093">
                <a:moveTo>
                  <a:pt x="1217275" y="0"/>
                </a:moveTo>
                <a:lnTo>
                  <a:pt x="1217275" y="553861"/>
                </a:lnTo>
                <a:lnTo>
                  <a:pt x="608637" y="852093"/>
                </a:lnTo>
                <a:lnTo>
                  <a:pt x="1" y="553861"/>
                </a:lnTo>
                <a:lnTo>
                  <a:pt x="1" y="0"/>
                </a:lnTo>
                <a:lnTo>
                  <a:pt x="608637" y="298233"/>
                </a:lnTo>
                <a:lnTo>
                  <a:pt x="1217275" y="0"/>
                </a:lnTo>
                <a:close/>
              </a:path>
            </a:pathLst>
          </a:custGeom>
        </p:spPr>
        <p:style>
          <a:lnRef idx="2">
            <a:schemeClr val="accent4">
              <a:hueOff val="10395692"/>
              <a:satOff val="-47968"/>
              <a:lumOff val="1765"/>
              <a:alphaOff val="0"/>
            </a:schemeClr>
          </a:lnRef>
          <a:fillRef idx="1">
            <a:schemeClr val="accent4">
              <a:hueOff val="10395692"/>
              <a:satOff val="-47968"/>
              <a:lumOff val="1765"/>
              <a:alphaOff val="0"/>
            </a:schemeClr>
          </a:fillRef>
          <a:effectRef idx="0">
            <a:schemeClr val="accent4">
              <a:hueOff val="10395692"/>
              <a:satOff val="-47968"/>
              <a:lumOff val="1765"/>
              <a:alphaOff val="0"/>
            </a:schemeClr>
          </a:effectRef>
          <a:fontRef idx="minor">
            <a:schemeClr val="lt1"/>
          </a:fontRef>
        </p:style>
        <p:txBody>
          <a:bodyPr spcFirstLastPara="0" vert="horz" wrap="square" lIns="17781" tIns="443828" rIns="17780" bIns="443826" numCol="1" spcCol="1270" anchor="ctr" anchorCtr="0">
            <a:noAutofit/>
          </a:bodyPr>
          <a:lstStyle/>
          <a:p>
            <a:pPr lvl="0" algn="ctr" defTabSz="1244600">
              <a:lnSpc>
                <a:spcPct val="90000"/>
              </a:lnSpc>
              <a:spcBef>
                <a:spcPct val="0"/>
              </a:spcBef>
              <a:spcAft>
                <a:spcPct val="35000"/>
              </a:spcAft>
            </a:pPr>
            <a:r>
              <a:rPr lang="en-US" sz="3000" kern="1200" smtClean="0">
                <a:solidFill>
                  <a:schemeClr val="tx1"/>
                </a:solidFill>
                <a:latin typeface="Times New Roman" panose="02020603050405020304" pitchFamily="18" charset="0"/>
                <a:cs typeface="Times New Roman" panose="02020603050405020304" pitchFamily="18" charset="0"/>
              </a:rPr>
              <a:t>D</a:t>
            </a:r>
            <a:endParaRPr lang="en-US" sz="3000" kern="1200">
              <a:solidFill>
                <a:schemeClr val="tx1"/>
              </a:solidFill>
              <a:latin typeface="Times New Roman" panose="02020603050405020304" pitchFamily="18" charset="0"/>
              <a:cs typeface="Times New Roman" panose="02020603050405020304" pitchFamily="18" charset="0"/>
            </a:endParaRPr>
          </a:p>
        </p:txBody>
      </p:sp>
      <p:sp>
        <p:nvSpPr>
          <p:cNvPr id="14" name="Freeform 13"/>
          <p:cNvSpPr/>
          <p:nvPr/>
        </p:nvSpPr>
        <p:spPr>
          <a:xfrm>
            <a:off x="3135539" y="4905107"/>
            <a:ext cx="5947044" cy="791230"/>
          </a:xfrm>
          <a:custGeom>
            <a:avLst/>
            <a:gdLst>
              <a:gd name="connsiteX0" fmla="*/ 131874 w 791229"/>
              <a:gd name="connsiteY0" fmla="*/ 0 h 5277267"/>
              <a:gd name="connsiteX1" fmla="*/ 659355 w 791229"/>
              <a:gd name="connsiteY1" fmla="*/ 0 h 5277267"/>
              <a:gd name="connsiteX2" fmla="*/ 791229 w 791229"/>
              <a:gd name="connsiteY2" fmla="*/ 131874 h 5277267"/>
              <a:gd name="connsiteX3" fmla="*/ 791229 w 791229"/>
              <a:gd name="connsiteY3" fmla="*/ 5277267 h 5277267"/>
              <a:gd name="connsiteX4" fmla="*/ 791229 w 791229"/>
              <a:gd name="connsiteY4" fmla="*/ 5277267 h 5277267"/>
              <a:gd name="connsiteX5" fmla="*/ 0 w 791229"/>
              <a:gd name="connsiteY5" fmla="*/ 5277267 h 5277267"/>
              <a:gd name="connsiteX6" fmla="*/ 0 w 791229"/>
              <a:gd name="connsiteY6" fmla="*/ 5277267 h 5277267"/>
              <a:gd name="connsiteX7" fmla="*/ 0 w 791229"/>
              <a:gd name="connsiteY7" fmla="*/ 131874 h 5277267"/>
              <a:gd name="connsiteX8" fmla="*/ 131874 w 791229"/>
              <a:gd name="connsiteY8" fmla="*/ 0 h 527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1229" h="5277267">
                <a:moveTo>
                  <a:pt x="791229" y="879563"/>
                </a:moveTo>
                <a:lnTo>
                  <a:pt x="791229" y="4397704"/>
                </a:lnTo>
                <a:cubicBezTo>
                  <a:pt x="791229" y="4883471"/>
                  <a:pt x="782377" y="5277264"/>
                  <a:pt x="771457" y="5277264"/>
                </a:cubicBezTo>
                <a:lnTo>
                  <a:pt x="0" y="5277264"/>
                </a:lnTo>
                <a:lnTo>
                  <a:pt x="0" y="5277264"/>
                </a:lnTo>
                <a:lnTo>
                  <a:pt x="0" y="3"/>
                </a:lnTo>
                <a:lnTo>
                  <a:pt x="0" y="3"/>
                </a:lnTo>
                <a:lnTo>
                  <a:pt x="771457" y="3"/>
                </a:lnTo>
                <a:cubicBezTo>
                  <a:pt x="782377" y="3"/>
                  <a:pt x="791229" y="393796"/>
                  <a:pt x="791229" y="879563"/>
                </a:cubicBezTo>
                <a:close/>
              </a:path>
            </a:pathLst>
          </a:custGeom>
          <a:ln w="28575"/>
        </p:spPr>
        <p:style>
          <a:lnRef idx="2">
            <a:schemeClr val="accent4">
              <a:hueOff val="10395692"/>
              <a:satOff val="-47968"/>
              <a:lumOff val="176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99137" tIns="56405" rIns="56404" bIns="56406" numCol="1" spcCol="1270" anchor="ctr" anchorCtr="0">
            <a:noAutofit/>
          </a:bodyPr>
          <a:lstStyle/>
          <a:p>
            <a:pPr marL="285750" lvl="1" indent="-285750" defTabSz="1244600">
              <a:lnSpc>
                <a:spcPct val="90000"/>
              </a:lnSpc>
              <a:spcBef>
                <a:spcPct val="0"/>
              </a:spcBef>
              <a:spcAft>
                <a:spcPct val="15000"/>
              </a:spcAft>
              <a:buChar char="••"/>
            </a:pPr>
            <a:r>
              <a:rPr lang="vi-VN" sz="3000">
                <a:latin typeface="Times New Roman" panose="02020603050405020304" pitchFamily="18" charset="0"/>
                <a:cs typeface="Times New Roman" panose="02020603050405020304" pitchFamily="18" charset="0"/>
              </a:rPr>
              <a:t>Khối lượng của 1 đơn vị thể tích (1m3, 1cm3, …) chất đó.</a:t>
            </a:r>
            <a:endParaRPr lang="en-US" sz="3000" kern="1200">
              <a:latin typeface="Times New Roman" panose="02020603050405020304" pitchFamily="18" charset="0"/>
              <a:cs typeface="Times New Roman" panose="02020603050405020304" pitchFamily="18" charset="0"/>
            </a:endParaRPr>
          </a:p>
        </p:txBody>
      </p:sp>
      <p:sp>
        <p:nvSpPr>
          <p:cNvPr id="16" name="Rounded Rectangle 15"/>
          <p:cNvSpPr/>
          <p:nvPr/>
        </p:nvSpPr>
        <p:spPr>
          <a:xfrm>
            <a:off x="2175301" y="294275"/>
            <a:ext cx="6907282" cy="1037230"/>
          </a:xfrm>
          <a:prstGeom prst="roundRect">
            <a:avLst/>
          </a:prstGeom>
          <a:solidFill>
            <a:srgbClr val="FFCCFF"/>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000" smtClean="0">
                <a:solidFill>
                  <a:schemeClr val="tx1"/>
                </a:solidFill>
                <a:latin typeface="Times New Roman" panose="02020603050405020304" pitchFamily="18" charset="0"/>
                <a:cs typeface="Times New Roman" panose="02020603050405020304" pitchFamily="18" charset="0"/>
              </a:rPr>
              <a:t>Câu 1: </a:t>
            </a:r>
            <a:r>
              <a:rPr lang="vi-VN" sz="3000">
                <a:solidFill>
                  <a:schemeClr val="tx1"/>
                </a:solidFill>
                <a:latin typeface="Times New Roman" panose="02020603050405020304" pitchFamily="18" charset="0"/>
                <a:cs typeface="Times New Roman" panose="02020603050405020304" pitchFamily="18" charset="0"/>
              </a:rPr>
              <a:t>Khối lượng riêng của một chất là</a:t>
            </a:r>
            <a:endParaRPr lang="en-US" sz="3000">
              <a:solidFill>
                <a:schemeClr val="tx1"/>
              </a:solidFill>
              <a:latin typeface="Times New Roman" panose="02020603050405020304" pitchFamily="18" charset="0"/>
              <a:cs typeface="Times New Roman" panose="02020603050405020304" pitchFamily="18" charset="0"/>
            </a:endParaRPr>
          </a:p>
        </p:txBody>
      </p:sp>
      <p:pic>
        <p:nvPicPr>
          <p:cNvPr id="19" name="Picture 18"/>
          <p:cNvPicPr>
            <a:picLocks noChangeAspect="1"/>
          </p:cNvPicPr>
          <p:nvPr/>
        </p:nvPicPr>
        <p:blipFill>
          <a:blip r:embed="rId3">
            <a:extLst>
              <a:ext uri="{28A0092B-C50C-407E-A947-70E740481C1C}">
                <a14:useLocalDpi xmlns:a14="http://schemas.microsoft.com/office/drawing/2010/main" val="0"/>
              </a:ext>
            </a:extLst>
          </a:blip>
          <a:srcRect l="47580"/>
          <a:stretch>
            <a:fillRect/>
          </a:stretch>
        </p:blipFill>
        <p:spPr bwMode="auto">
          <a:xfrm>
            <a:off x="9082583" y="4853842"/>
            <a:ext cx="952371" cy="1117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7211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175301" y="1692323"/>
            <a:ext cx="6907283" cy="4432362"/>
          </a:xfrm>
          <a:prstGeom prst="rect">
            <a:avLst/>
          </a:prstGeom>
          <a:ln w="28575"/>
        </p:spPr>
      </p:sp>
      <p:sp>
        <p:nvSpPr>
          <p:cNvPr id="7" name="Freeform 6"/>
          <p:cNvSpPr/>
          <p:nvPr/>
        </p:nvSpPr>
        <p:spPr>
          <a:xfrm>
            <a:off x="2175301" y="1694623"/>
            <a:ext cx="960239" cy="1217277"/>
          </a:xfrm>
          <a:custGeom>
            <a:avLst/>
            <a:gdLst>
              <a:gd name="connsiteX0" fmla="*/ 0 w 1217276"/>
              <a:gd name="connsiteY0" fmla="*/ 0 h 852093"/>
              <a:gd name="connsiteX1" fmla="*/ 791230 w 1217276"/>
              <a:gd name="connsiteY1" fmla="*/ 0 h 852093"/>
              <a:gd name="connsiteX2" fmla="*/ 1217276 w 1217276"/>
              <a:gd name="connsiteY2" fmla="*/ 426047 h 852093"/>
              <a:gd name="connsiteX3" fmla="*/ 791230 w 1217276"/>
              <a:gd name="connsiteY3" fmla="*/ 852093 h 852093"/>
              <a:gd name="connsiteX4" fmla="*/ 0 w 1217276"/>
              <a:gd name="connsiteY4" fmla="*/ 852093 h 852093"/>
              <a:gd name="connsiteX5" fmla="*/ 426047 w 1217276"/>
              <a:gd name="connsiteY5" fmla="*/ 426047 h 852093"/>
              <a:gd name="connsiteX6" fmla="*/ 0 w 1217276"/>
              <a:gd name="connsiteY6" fmla="*/ 0 h 852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7276" h="852093">
                <a:moveTo>
                  <a:pt x="1217275" y="0"/>
                </a:moveTo>
                <a:lnTo>
                  <a:pt x="1217275" y="553861"/>
                </a:lnTo>
                <a:lnTo>
                  <a:pt x="608637" y="852093"/>
                </a:lnTo>
                <a:lnTo>
                  <a:pt x="1" y="553861"/>
                </a:lnTo>
                <a:lnTo>
                  <a:pt x="1" y="0"/>
                </a:lnTo>
                <a:lnTo>
                  <a:pt x="608637" y="298233"/>
                </a:lnTo>
                <a:lnTo>
                  <a:pt x="1217275" y="0"/>
                </a:lnTo>
                <a:close/>
              </a:path>
            </a:pathLst>
          </a:custGeom>
          <a:ln w="28575"/>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7781" tIns="443828" rIns="17780" bIns="443826" numCol="1" spcCol="1270" anchor="ctr" anchorCtr="0">
            <a:noAutofit/>
          </a:bodyPr>
          <a:lstStyle/>
          <a:p>
            <a:pPr lvl="0" algn="ctr" defTabSz="1244600">
              <a:lnSpc>
                <a:spcPct val="90000"/>
              </a:lnSpc>
              <a:spcBef>
                <a:spcPct val="0"/>
              </a:spcBef>
              <a:spcAft>
                <a:spcPct val="35000"/>
              </a:spcAft>
            </a:pPr>
            <a:r>
              <a:rPr lang="en-US" sz="3000" kern="1200" smtClean="0">
                <a:solidFill>
                  <a:schemeClr val="tx1"/>
                </a:solidFill>
                <a:latin typeface="Times New Roman" panose="02020603050405020304" pitchFamily="18" charset="0"/>
                <a:cs typeface="Times New Roman" panose="02020603050405020304" pitchFamily="18" charset="0"/>
              </a:rPr>
              <a:t>A</a:t>
            </a:r>
            <a:endParaRPr lang="en-US" sz="3000" kern="1200">
              <a:solidFill>
                <a:schemeClr val="tx1"/>
              </a:solidFill>
              <a:latin typeface="Times New Roman" panose="02020603050405020304" pitchFamily="18" charset="0"/>
              <a:cs typeface="Times New Roman" panose="02020603050405020304" pitchFamily="18" charset="0"/>
            </a:endParaRPr>
          </a:p>
        </p:txBody>
      </p:sp>
      <p:sp>
        <p:nvSpPr>
          <p:cNvPr id="8" name="Freeform 7"/>
          <p:cNvSpPr/>
          <p:nvPr/>
        </p:nvSpPr>
        <p:spPr>
          <a:xfrm>
            <a:off x="3135539" y="1694625"/>
            <a:ext cx="5947044" cy="791645"/>
          </a:xfrm>
          <a:custGeom>
            <a:avLst/>
            <a:gdLst>
              <a:gd name="connsiteX0" fmla="*/ 131943 w 791645"/>
              <a:gd name="connsiteY0" fmla="*/ 0 h 5277267"/>
              <a:gd name="connsiteX1" fmla="*/ 659702 w 791645"/>
              <a:gd name="connsiteY1" fmla="*/ 0 h 5277267"/>
              <a:gd name="connsiteX2" fmla="*/ 791645 w 791645"/>
              <a:gd name="connsiteY2" fmla="*/ 131943 h 5277267"/>
              <a:gd name="connsiteX3" fmla="*/ 791645 w 791645"/>
              <a:gd name="connsiteY3" fmla="*/ 5277267 h 5277267"/>
              <a:gd name="connsiteX4" fmla="*/ 791645 w 791645"/>
              <a:gd name="connsiteY4" fmla="*/ 5277267 h 5277267"/>
              <a:gd name="connsiteX5" fmla="*/ 0 w 791645"/>
              <a:gd name="connsiteY5" fmla="*/ 5277267 h 5277267"/>
              <a:gd name="connsiteX6" fmla="*/ 0 w 791645"/>
              <a:gd name="connsiteY6" fmla="*/ 5277267 h 5277267"/>
              <a:gd name="connsiteX7" fmla="*/ 0 w 791645"/>
              <a:gd name="connsiteY7" fmla="*/ 131943 h 5277267"/>
              <a:gd name="connsiteX8" fmla="*/ 131943 w 791645"/>
              <a:gd name="connsiteY8" fmla="*/ 0 h 527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1645" h="5277267">
                <a:moveTo>
                  <a:pt x="791645" y="879561"/>
                </a:moveTo>
                <a:lnTo>
                  <a:pt x="791645" y="4397706"/>
                </a:lnTo>
                <a:cubicBezTo>
                  <a:pt x="791645" y="4883472"/>
                  <a:pt x="782783" y="5277264"/>
                  <a:pt x="771852" y="5277264"/>
                </a:cubicBezTo>
                <a:lnTo>
                  <a:pt x="0" y="5277264"/>
                </a:lnTo>
                <a:lnTo>
                  <a:pt x="0" y="5277264"/>
                </a:lnTo>
                <a:lnTo>
                  <a:pt x="0" y="3"/>
                </a:lnTo>
                <a:lnTo>
                  <a:pt x="0" y="3"/>
                </a:lnTo>
                <a:lnTo>
                  <a:pt x="771852" y="3"/>
                </a:lnTo>
                <a:cubicBezTo>
                  <a:pt x="782783" y="3"/>
                  <a:pt x="791645" y="393795"/>
                  <a:pt x="791645" y="879561"/>
                </a:cubicBezTo>
                <a:close/>
              </a:path>
            </a:pathLst>
          </a:custGeom>
          <a:ln w="28575"/>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99137" tIns="56424" rIns="56424" bIns="56426" numCol="1" spcCol="1270" anchor="ctr" anchorCtr="0">
            <a:noAutofit/>
          </a:bodyPr>
          <a:lstStyle/>
          <a:p>
            <a:pPr marL="285750" lvl="1" indent="-285750" defTabSz="1244600">
              <a:lnSpc>
                <a:spcPct val="90000"/>
              </a:lnSpc>
              <a:spcBef>
                <a:spcPct val="0"/>
              </a:spcBef>
              <a:spcAft>
                <a:spcPct val="15000"/>
              </a:spcAft>
              <a:buChar char="••"/>
            </a:pPr>
            <a:r>
              <a:rPr lang="vi-VN" sz="3000">
                <a:latin typeface="Times New Roman" panose="02020603050405020304" pitchFamily="18" charset="0"/>
                <a:cs typeface="Times New Roman" panose="02020603050405020304" pitchFamily="18" charset="0"/>
              </a:rPr>
              <a:t>D = V.m</a:t>
            </a:r>
            <a:endParaRPr lang="en-US" sz="3000" kern="1200">
              <a:latin typeface="Times New Roman" panose="02020603050405020304" pitchFamily="18" charset="0"/>
              <a:cs typeface="Times New Roman" panose="02020603050405020304" pitchFamily="18" charset="0"/>
            </a:endParaRPr>
          </a:p>
        </p:txBody>
      </p:sp>
      <p:sp>
        <p:nvSpPr>
          <p:cNvPr id="9" name="Freeform 8"/>
          <p:cNvSpPr/>
          <p:nvPr/>
        </p:nvSpPr>
        <p:spPr>
          <a:xfrm>
            <a:off x="2175301" y="2764784"/>
            <a:ext cx="960239" cy="1217277"/>
          </a:xfrm>
          <a:custGeom>
            <a:avLst/>
            <a:gdLst>
              <a:gd name="connsiteX0" fmla="*/ 0 w 1217276"/>
              <a:gd name="connsiteY0" fmla="*/ 0 h 852093"/>
              <a:gd name="connsiteX1" fmla="*/ 791230 w 1217276"/>
              <a:gd name="connsiteY1" fmla="*/ 0 h 852093"/>
              <a:gd name="connsiteX2" fmla="*/ 1217276 w 1217276"/>
              <a:gd name="connsiteY2" fmla="*/ 426047 h 852093"/>
              <a:gd name="connsiteX3" fmla="*/ 791230 w 1217276"/>
              <a:gd name="connsiteY3" fmla="*/ 852093 h 852093"/>
              <a:gd name="connsiteX4" fmla="*/ 0 w 1217276"/>
              <a:gd name="connsiteY4" fmla="*/ 852093 h 852093"/>
              <a:gd name="connsiteX5" fmla="*/ 426047 w 1217276"/>
              <a:gd name="connsiteY5" fmla="*/ 426047 h 852093"/>
              <a:gd name="connsiteX6" fmla="*/ 0 w 1217276"/>
              <a:gd name="connsiteY6" fmla="*/ 0 h 852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7276" h="852093">
                <a:moveTo>
                  <a:pt x="1217275" y="0"/>
                </a:moveTo>
                <a:lnTo>
                  <a:pt x="1217275" y="553861"/>
                </a:lnTo>
                <a:lnTo>
                  <a:pt x="608637" y="852093"/>
                </a:lnTo>
                <a:lnTo>
                  <a:pt x="1" y="553861"/>
                </a:lnTo>
                <a:lnTo>
                  <a:pt x="1" y="0"/>
                </a:lnTo>
                <a:lnTo>
                  <a:pt x="608637" y="298233"/>
                </a:lnTo>
                <a:lnTo>
                  <a:pt x="1217275" y="0"/>
                </a:lnTo>
                <a:close/>
              </a:path>
            </a:pathLst>
          </a:custGeom>
          <a:ln w="28575"/>
        </p:spPr>
        <p:style>
          <a:lnRef idx="2">
            <a:schemeClr val="accent4">
              <a:hueOff val="3465231"/>
              <a:satOff val="-15989"/>
              <a:lumOff val="588"/>
              <a:alphaOff val="0"/>
            </a:schemeClr>
          </a:lnRef>
          <a:fillRef idx="1">
            <a:schemeClr val="accent4">
              <a:hueOff val="3465231"/>
              <a:satOff val="-15989"/>
              <a:lumOff val="588"/>
              <a:alphaOff val="0"/>
            </a:schemeClr>
          </a:fillRef>
          <a:effectRef idx="0">
            <a:schemeClr val="accent4">
              <a:hueOff val="3465231"/>
              <a:satOff val="-15989"/>
              <a:lumOff val="588"/>
              <a:alphaOff val="0"/>
            </a:schemeClr>
          </a:effectRef>
          <a:fontRef idx="minor">
            <a:schemeClr val="lt1"/>
          </a:fontRef>
        </p:style>
        <p:txBody>
          <a:bodyPr spcFirstLastPara="0" vert="horz" wrap="square" lIns="17781" tIns="443828" rIns="17780" bIns="443826" numCol="1" spcCol="1270" anchor="ctr" anchorCtr="0">
            <a:noAutofit/>
          </a:bodyPr>
          <a:lstStyle/>
          <a:p>
            <a:pPr lvl="0" algn="ctr" defTabSz="1244600">
              <a:lnSpc>
                <a:spcPct val="90000"/>
              </a:lnSpc>
              <a:spcBef>
                <a:spcPct val="0"/>
              </a:spcBef>
              <a:spcAft>
                <a:spcPct val="35000"/>
              </a:spcAft>
            </a:pPr>
            <a:r>
              <a:rPr lang="en-US" sz="3000" kern="1200" smtClean="0">
                <a:solidFill>
                  <a:schemeClr val="tx1"/>
                </a:solidFill>
                <a:latin typeface="Times New Roman" panose="02020603050405020304" pitchFamily="18" charset="0"/>
                <a:cs typeface="Times New Roman" panose="02020603050405020304" pitchFamily="18" charset="0"/>
              </a:rPr>
              <a:t>B</a:t>
            </a:r>
            <a:endParaRPr lang="en-US" sz="3000" kern="1200">
              <a:solidFill>
                <a:schemeClr val="tx1"/>
              </a:solidFill>
              <a:latin typeface="Times New Roman" panose="02020603050405020304" pitchFamily="18" charset="0"/>
              <a:cs typeface="Times New Roman" panose="02020603050405020304" pitchFamily="18" charset="0"/>
            </a:endParaRPr>
          </a:p>
        </p:txBody>
      </p:sp>
      <p:sp>
        <p:nvSpPr>
          <p:cNvPr id="10" name="Freeform 9"/>
          <p:cNvSpPr/>
          <p:nvPr/>
        </p:nvSpPr>
        <p:spPr>
          <a:xfrm>
            <a:off x="3135539" y="2764786"/>
            <a:ext cx="5947044" cy="791230"/>
          </a:xfrm>
          <a:custGeom>
            <a:avLst/>
            <a:gdLst>
              <a:gd name="connsiteX0" fmla="*/ 131874 w 791229"/>
              <a:gd name="connsiteY0" fmla="*/ 0 h 5277267"/>
              <a:gd name="connsiteX1" fmla="*/ 659355 w 791229"/>
              <a:gd name="connsiteY1" fmla="*/ 0 h 5277267"/>
              <a:gd name="connsiteX2" fmla="*/ 791229 w 791229"/>
              <a:gd name="connsiteY2" fmla="*/ 131874 h 5277267"/>
              <a:gd name="connsiteX3" fmla="*/ 791229 w 791229"/>
              <a:gd name="connsiteY3" fmla="*/ 5277267 h 5277267"/>
              <a:gd name="connsiteX4" fmla="*/ 791229 w 791229"/>
              <a:gd name="connsiteY4" fmla="*/ 5277267 h 5277267"/>
              <a:gd name="connsiteX5" fmla="*/ 0 w 791229"/>
              <a:gd name="connsiteY5" fmla="*/ 5277267 h 5277267"/>
              <a:gd name="connsiteX6" fmla="*/ 0 w 791229"/>
              <a:gd name="connsiteY6" fmla="*/ 5277267 h 5277267"/>
              <a:gd name="connsiteX7" fmla="*/ 0 w 791229"/>
              <a:gd name="connsiteY7" fmla="*/ 131874 h 5277267"/>
              <a:gd name="connsiteX8" fmla="*/ 131874 w 791229"/>
              <a:gd name="connsiteY8" fmla="*/ 0 h 527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1229" h="5277267">
                <a:moveTo>
                  <a:pt x="791229" y="879563"/>
                </a:moveTo>
                <a:lnTo>
                  <a:pt x="791229" y="4397704"/>
                </a:lnTo>
                <a:cubicBezTo>
                  <a:pt x="791229" y="4883471"/>
                  <a:pt x="782377" y="5277264"/>
                  <a:pt x="771457" y="5277264"/>
                </a:cubicBezTo>
                <a:lnTo>
                  <a:pt x="0" y="5277264"/>
                </a:lnTo>
                <a:lnTo>
                  <a:pt x="0" y="5277264"/>
                </a:lnTo>
                <a:lnTo>
                  <a:pt x="0" y="3"/>
                </a:lnTo>
                <a:lnTo>
                  <a:pt x="0" y="3"/>
                </a:lnTo>
                <a:lnTo>
                  <a:pt x="771457" y="3"/>
                </a:lnTo>
                <a:cubicBezTo>
                  <a:pt x="782377" y="3"/>
                  <a:pt x="791229" y="393796"/>
                  <a:pt x="791229" y="879563"/>
                </a:cubicBezTo>
                <a:close/>
              </a:path>
            </a:pathLst>
          </a:custGeom>
          <a:ln w="28575"/>
        </p:spPr>
        <p:style>
          <a:lnRef idx="2">
            <a:schemeClr val="accent4">
              <a:hueOff val="3465231"/>
              <a:satOff val="-15989"/>
              <a:lumOff val="588"/>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99137" tIns="56404" rIns="56404" bIns="56407" numCol="1" spcCol="1270" anchor="ctr" anchorCtr="0">
            <a:noAutofit/>
          </a:bodyPr>
          <a:lstStyle/>
          <a:p>
            <a:pPr marL="285750" lvl="1" indent="-285750" defTabSz="1244600">
              <a:lnSpc>
                <a:spcPct val="90000"/>
              </a:lnSpc>
              <a:spcBef>
                <a:spcPct val="0"/>
              </a:spcBef>
              <a:spcAft>
                <a:spcPct val="15000"/>
              </a:spcAft>
              <a:buChar char="••"/>
            </a:pPr>
            <a:r>
              <a:rPr lang="en-US" sz="3000">
                <a:latin typeface="Times New Roman" panose="02020603050405020304" pitchFamily="18" charset="0"/>
                <a:cs typeface="Times New Roman" panose="02020603050405020304" pitchFamily="18" charset="0"/>
              </a:rPr>
              <a:t>D = V.m</a:t>
            </a:r>
            <a:endParaRPr lang="en-US" sz="3000" kern="1200">
              <a:latin typeface="Times New Roman" panose="02020603050405020304" pitchFamily="18" charset="0"/>
              <a:cs typeface="Times New Roman" panose="02020603050405020304" pitchFamily="18" charset="0"/>
            </a:endParaRPr>
          </a:p>
        </p:txBody>
      </p:sp>
      <p:sp>
        <p:nvSpPr>
          <p:cNvPr id="11" name="Freeform 10"/>
          <p:cNvSpPr/>
          <p:nvPr/>
        </p:nvSpPr>
        <p:spPr>
          <a:xfrm>
            <a:off x="2175301" y="3834945"/>
            <a:ext cx="960239" cy="1217277"/>
          </a:xfrm>
          <a:custGeom>
            <a:avLst/>
            <a:gdLst>
              <a:gd name="connsiteX0" fmla="*/ 0 w 1217276"/>
              <a:gd name="connsiteY0" fmla="*/ 0 h 852093"/>
              <a:gd name="connsiteX1" fmla="*/ 791230 w 1217276"/>
              <a:gd name="connsiteY1" fmla="*/ 0 h 852093"/>
              <a:gd name="connsiteX2" fmla="*/ 1217276 w 1217276"/>
              <a:gd name="connsiteY2" fmla="*/ 426047 h 852093"/>
              <a:gd name="connsiteX3" fmla="*/ 791230 w 1217276"/>
              <a:gd name="connsiteY3" fmla="*/ 852093 h 852093"/>
              <a:gd name="connsiteX4" fmla="*/ 0 w 1217276"/>
              <a:gd name="connsiteY4" fmla="*/ 852093 h 852093"/>
              <a:gd name="connsiteX5" fmla="*/ 426047 w 1217276"/>
              <a:gd name="connsiteY5" fmla="*/ 426047 h 852093"/>
              <a:gd name="connsiteX6" fmla="*/ 0 w 1217276"/>
              <a:gd name="connsiteY6" fmla="*/ 0 h 852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7276" h="852093">
                <a:moveTo>
                  <a:pt x="1217275" y="0"/>
                </a:moveTo>
                <a:lnTo>
                  <a:pt x="1217275" y="553861"/>
                </a:lnTo>
                <a:lnTo>
                  <a:pt x="608637" y="852093"/>
                </a:lnTo>
                <a:lnTo>
                  <a:pt x="1" y="553861"/>
                </a:lnTo>
                <a:lnTo>
                  <a:pt x="1" y="0"/>
                </a:lnTo>
                <a:lnTo>
                  <a:pt x="608637" y="298233"/>
                </a:lnTo>
                <a:lnTo>
                  <a:pt x="1217275" y="0"/>
                </a:lnTo>
                <a:close/>
              </a:path>
            </a:pathLst>
          </a:custGeom>
          <a:ln w="28575"/>
        </p:spPr>
        <p:style>
          <a:lnRef idx="2">
            <a:schemeClr val="accent4">
              <a:hueOff val="6930461"/>
              <a:satOff val="-31979"/>
              <a:lumOff val="1177"/>
              <a:alphaOff val="0"/>
            </a:schemeClr>
          </a:lnRef>
          <a:fillRef idx="1">
            <a:schemeClr val="accent4">
              <a:hueOff val="6930461"/>
              <a:satOff val="-31979"/>
              <a:lumOff val="1177"/>
              <a:alphaOff val="0"/>
            </a:schemeClr>
          </a:fillRef>
          <a:effectRef idx="0">
            <a:schemeClr val="accent4">
              <a:hueOff val="6930461"/>
              <a:satOff val="-31979"/>
              <a:lumOff val="1177"/>
              <a:alphaOff val="0"/>
            </a:schemeClr>
          </a:effectRef>
          <a:fontRef idx="minor">
            <a:schemeClr val="lt1"/>
          </a:fontRef>
        </p:style>
        <p:txBody>
          <a:bodyPr spcFirstLastPara="0" vert="horz" wrap="square" lIns="17781" tIns="443828" rIns="17780" bIns="443826" numCol="1" spcCol="1270" anchor="ctr" anchorCtr="0">
            <a:noAutofit/>
          </a:bodyPr>
          <a:lstStyle/>
          <a:p>
            <a:pPr lvl="0" algn="ctr" defTabSz="1244600">
              <a:lnSpc>
                <a:spcPct val="90000"/>
              </a:lnSpc>
              <a:spcBef>
                <a:spcPct val="0"/>
              </a:spcBef>
              <a:spcAft>
                <a:spcPct val="35000"/>
              </a:spcAft>
            </a:pPr>
            <a:r>
              <a:rPr lang="en-US" sz="3000" kern="1200" smtClean="0">
                <a:solidFill>
                  <a:schemeClr val="tx1"/>
                </a:solidFill>
                <a:latin typeface="Times New Roman" panose="02020603050405020304" pitchFamily="18" charset="0"/>
                <a:cs typeface="Times New Roman" panose="02020603050405020304" pitchFamily="18" charset="0"/>
              </a:rPr>
              <a:t>C</a:t>
            </a:r>
            <a:endParaRPr lang="en-US" sz="3000" kern="1200">
              <a:solidFill>
                <a:schemeClr val="tx1"/>
              </a:solidFill>
              <a:latin typeface="Times New Roman" panose="02020603050405020304" pitchFamily="18" charset="0"/>
              <a:cs typeface="Times New Roman" panose="02020603050405020304" pitchFamily="18" charset="0"/>
            </a:endParaRPr>
          </a:p>
        </p:txBody>
      </p:sp>
      <p:sp>
        <p:nvSpPr>
          <p:cNvPr id="12" name="Freeform 11"/>
          <p:cNvSpPr/>
          <p:nvPr/>
        </p:nvSpPr>
        <p:spPr>
          <a:xfrm>
            <a:off x="3135539" y="3834947"/>
            <a:ext cx="5947044" cy="791230"/>
          </a:xfrm>
          <a:custGeom>
            <a:avLst/>
            <a:gdLst>
              <a:gd name="connsiteX0" fmla="*/ 131874 w 791229"/>
              <a:gd name="connsiteY0" fmla="*/ 0 h 5277267"/>
              <a:gd name="connsiteX1" fmla="*/ 659355 w 791229"/>
              <a:gd name="connsiteY1" fmla="*/ 0 h 5277267"/>
              <a:gd name="connsiteX2" fmla="*/ 791229 w 791229"/>
              <a:gd name="connsiteY2" fmla="*/ 131874 h 5277267"/>
              <a:gd name="connsiteX3" fmla="*/ 791229 w 791229"/>
              <a:gd name="connsiteY3" fmla="*/ 5277267 h 5277267"/>
              <a:gd name="connsiteX4" fmla="*/ 791229 w 791229"/>
              <a:gd name="connsiteY4" fmla="*/ 5277267 h 5277267"/>
              <a:gd name="connsiteX5" fmla="*/ 0 w 791229"/>
              <a:gd name="connsiteY5" fmla="*/ 5277267 h 5277267"/>
              <a:gd name="connsiteX6" fmla="*/ 0 w 791229"/>
              <a:gd name="connsiteY6" fmla="*/ 5277267 h 5277267"/>
              <a:gd name="connsiteX7" fmla="*/ 0 w 791229"/>
              <a:gd name="connsiteY7" fmla="*/ 131874 h 5277267"/>
              <a:gd name="connsiteX8" fmla="*/ 131874 w 791229"/>
              <a:gd name="connsiteY8" fmla="*/ 0 h 527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1229" h="5277267">
                <a:moveTo>
                  <a:pt x="791229" y="879563"/>
                </a:moveTo>
                <a:lnTo>
                  <a:pt x="791229" y="4397704"/>
                </a:lnTo>
                <a:cubicBezTo>
                  <a:pt x="791229" y="4883471"/>
                  <a:pt x="782377" y="5277264"/>
                  <a:pt x="771457" y="5277264"/>
                </a:cubicBezTo>
                <a:lnTo>
                  <a:pt x="0" y="5277264"/>
                </a:lnTo>
                <a:lnTo>
                  <a:pt x="0" y="5277264"/>
                </a:lnTo>
                <a:lnTo>
                  <a:pt x="0" y="3"/>
                </a:lnTo>
                <a:lnTo>
                  <a:pt x="0" y="3"/>
                </a:lnTo>
                <a:lnTo>
                  <a:pt x="771457" y="3"/>
                </a:lnTo>
                <a:cubicBezTo>
                  <a:pt x="782377" y="3"/>
                  <a:pt x="791229" y="393796"/>
                  <a:pt x="791229" y="879563"/>
                </a:cubicBezTo>
                <a:close/>
              </a:path>
            </a:pathLst>
          </a:custGeom>
          <a:ln w="28575"/>
        </p:spPr>
        <p:style>
          <a:lnRef idx="2">
            <a:schemeClr val="accent4">
              <a:hueOff val="6930461"/>
              <a:satOff val="-31979"/>
              <a:lumOff val="1177"/>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99137" tIns="56404" rIns="56404" bIns="56407" numCol="1" spcCol="1270" anchor="ctr" anchorCtr="0">
            <a:noAutofit/>
          </a:bodyPr>
          <a:lstStyle/>
          <a:p>
            <a:pPr marL="285750" lvl="1" indent="-285750" defTabSz="1244600">
              <a:lnSpc>
                <a:spcPct val="90000"/>
              </a:lnSpc>
              <a:spcBef>
                <a:spcPct val="0"/>
              </a:spcBef>
              <a:spcAft>
                <a:spcPct val="15000"/>
              </a:spcAft>
              <a:buChar char="••"/>
            </a:pPr>
            <a:r>
              <a:rPr lang="vi-VN" sz="3000">
                <a:latin typeface="Times New Roman" panose="02020603050405020304" pitchFamily="18" charset="0"/>
                <a:cs typeface="Times New Roman" panose="02020603050405020304" pitchFamily="18" charset="0"/>
              </a:rPr>
              <a:t>D = m/V</a:t>
            </a:r>
            <a:endParaRPr lang="en-US" sz="3000" kern="1200">
              <a:latin typeface="Times New Roman" panose="02020603050405020304" pitchFamily="18" charset="0"/>
              <a:cs typeface="Times New Roman" panose="02020603050405020304" pitchFamily="18" charset="0"/>
            </a:endParaRPr>
          </a:p>
        </p:txBody>
      </p:sp>
      <p:sp>
        <p:nvSpPr>
          <p:cNvPr id="13" name="Freeform 12"/>
          <p:cNvSpPr/>
          <p:nvPr/>
        </p:nvSpPr>
        <p:spPr>
          <a:xfrm>
            <a:off x="2175301" y="4905106"/>
            <a:ext cx="960239" cy="1217277"/>
          </a:xfrm>
          <a:custGeom>
            <a:avLst/>
            <a:gdLst>
              <a:gd name="connsiteX0" fmla="*/ 0 w 1217276"/>
              <a:gd name="connsiteY0" fmla="*/ 0 h 852093"/>
              <a:gd name="connsiteX1" fmla="*/ 791230 w 1217276"/>
              <a:gd name="connsiteY1" fmla="*/ 0 h 852093"/>
              <a:gd name="connsiteX2" fmla="*/ 1217276 w 1217276"/>
              <a:gd name="connsiteY2" fmla="*/ 426047 h 852093"/>
              <a:gd name="connsiteX3" fmla="*/ 791230 w 1217276"/>
              <a:gd name="connsiteY3" fmla="*/ 852093 h 852093"/>
              <a:gd name="connsiteX4" fmla="*/ 0 w 1217276"/>
              <a:gd name="connsiteY4" fmla="*/ 852093 h 852093"/>
              <a:gd name="connsiteX5" fmla="*/ 426047 w 1217276"/>
              <a:gd name="connsiteY5" fmla="*/ 426047 h 852093"/>
              <a:gd name="connsiteX6" fmla="*/ 0 w 1217276"/>
              <a:gd name="connsiteY6" fmla="*/ 0 h 852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7276" h="852093">
                <a:moveTo>
                  <a:pt x="1217275" y="0"/>
                </a:moveTo>
                <a:lnTo>
                  <a:pt x="1217275" y="553861"/>
                </a:lnTo>
                <a:lnTo>
                  <a:pt x="608637" y="852093"/>
                </a:lnTo>
                <a:lnTo>
                  <a:pt x="1" y="553861"/>
                </a:lnTo>
                <a:lnTo>
                  <a:pt x="1" y="0"/>
                </a:lnTo>
                <a:lnTo>
                  <a:pt x="608637" y="298233"/>
                </a:lnTo>
                <a:lnTo>
                  <a:pt x="1217275" y="0"/>
                </a:lnTo>
                <a:close/>
              </a:path>
            </a:pathLst>
          </a:custGeom>
        </p:spPr>
        <p:style>
          <a:lnRef idx="2">
            <a:schemeClr val="accent4">
              <a:hueOff val="10395692"/>
              <a:satOff val="-47968"/>
              <a:lumOff val="1765"/>
              <a:alphaOff val="0"/>
            </a:schemeClr>
          </a:lnRef>
          <a:fillRef idx="1">
            <a:schemeClr val="accent4">
              <a:hueOff val="10395692"/>
              <a:satOff val="-47968"/>
              <a:lumOff val="1765"/>
              <a:alphaOff val="0"/>
            </a:schemeClr>
          </a:fillRef>
          <a:effectRef idx="0">
            <a:schemeClr val="accent4">
              <a:hueOff val="10395692"/>
              <a:satOff val="-47968"/>
              <a:lumOff val="1765"/>
              <a:alphaOff val="0"/>
            </a:schemeClr>
          </a:effectRef>
          <a:fontRef idx="minor">
            <a:schemeClr val="lt1"/>
          </a:fontRef>
        </p:style>
        <p:txBody>
          <a:bodyPr spcFirstLastPara="0" vert="horz" wrap="square" lIns="17781" tIns="443828" rIns="17780" bIns="443826" numCol="1" spcCol="1270" anchor="ctr" anchorCtr="0">
            <a:noAutofit/>
          </a:bodyPr>
          <a:lstStyle/>
          <a:p>
            <a:pPr lvl="0" algn="ctr" defTabSz="1244600">
              <a:lnSpc>
                <a:spcPct val="90000"/>
              </a:lnSpc>
              <a:spcBef>
                <a:spcPct val="0"/>
              </a:spcBef>
              <a:spcAft>
                <a:spcPct val="35000"/>
              </a:spcAft>
            </a:pPr>
            <a:r>
              <a:rPr lang="en-US" sz="3000" kern="1200" smtClean="0">
                <a:solidFill>
                  <a:schemeClr val="tx1"/>
                </a:solidFill>
                <a:latin typeface="Times New Roman" panose="02020603050405020304" pitchFamily="18" charset="0"/>
                <a:cs typeface="Times New Roman" panose="02020603050405020304" pitchFamily="18" charset="0"/>
              </a:rPr>
              <a:t>D</a:t>
            </a:r>
            <a:endParaRPr lang="en-US" sz="3000" kern="1200">
              <a:solidFill>
                <a:schemeClr val="tx1"/>
              </a:solidFill>
              <a:latin typeface="Times New Roman" panose="02020603050405020304" pitchFamily="18" charset="0"/>
              <a:cs typeface="Times New Roman" panose="02020603050405020304" pitchFamily="18" charset="0"/>
            </a:endParaRPr>
          </a:p>
        </p:txBody>
      </p:sp>
      <p:sp>
        <p:nvSpPr>
          <p:cNvPr id="14" name="Freeform 13"/>
          <p:cNvSpPr/>
          <p:nvPr/>
        </p:nvSpPr>
        <p:spPr>
          <a:xfrm>
            <a:off x="3135539" y="4905107"/>
            <a:ext cx="5947044" cy="791230"/>
          </a:xfrm>
          <a:custGeom>
            <a:avLst/>
            <a:gdLst>
              <a:gd name="connsiteX0" fmla="*/ 131874 w 791229"/>
              <a:gd name="connsiteY0" fmla="*/ 0 h 5277267"/>
              <a:gd name="connsiteX1" fmla="*/ 659355 w 791229"/>
              <a:gd name="connsiteY1" fmla="*/ 0 h 5277267"/>
              <a:gd name="connsiteX2" fmla="*/ 791229 w 791229"/>
              <a:gd name="connsiteY2" fmla="*/ 131874 h 5277267"/>
              <a:gd name="connsiteX3" fmla="*/ 791229 w 791229"/>
              <a:gd name="connsiteY3" fmla="*/ 5277267 h 5277267"/>
              <a:gd name="connsiteX4" fmla="*/ 791229 w 791229"/>
              <a:gd name="connsiteY4" fmla="*/ 5277267 h 5277267"/>
              <a:gd name="connsiteX5" fmla="*/ 0 w 791229"/>
              <a:gd name="connsiteY5" fmla="*/ 5277267 h 5277267"/>
              <a:gd name="connsiteX6" fmla="*/ 0 w 791229"/>
              <a:gd name="connsiteY6" fmla="*/ 5277267 h 5277267"/>
              <a:gd name="connsiteX7" fmla="*/ 0 w 791229"/>
              <a:gd name="connsiteY7" fmla="*/ 131874 h 5277267"/>
              <a:gd name="connsiteX8" fmla="*/ 131874 w 791229"/>
              <a:gd name="connsiteY8" fmla="*/ 0 h 527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1229" h="5277267">
                <a:moveTo>
                  <a:pt x="791229" y="879563"/>
                </a:moveTo>
                <a:lnTo>
                  <a:pt x="791229" y="4397704"/>
                </a:lnTo>
                <a:cubicBezTo>
                  <a:pt x="791229" y="4883471"/>
                  <a:pt x="782377" y="5277264"/>
                  <a:pt x="771457" y="5277264"/>
                </a:cubicBezTo>
                <a:lnTo>
                  <a:pt x="0" y="5277264"/>
                </a:lnTo>
                <a:lnTo>
                  <a:pt x="0" y="5277264"/>
                </a:lnTo>
                <a:lnTo>
                  <a:pt x="0" y="3"/>
                </a:lnTo>
                <a:lnTo>
                  <a:pt x="0" y="3"/>
                </a:lnTo>
                <a:lnTo>
                  <a:pt x="771457" y="3"/>
                </a:lnTo>
                <a:cubicBezTo>
                  <a:pt x="782377" y="3"/>
                  <a:pt x="791229" y="393796"/>
                  <a:pt x="791229" y="879563"/>
                </a:cubicBezTo>
                <a:close/>
              </a:path>
            </a:pathLst>
          </a:custGeom>
          <a:ln w="28575"/>
        </p:spPr>
        <p:style>
          <a:lnRef idx="2">
            <a:schemeClr val="accent4">
              <a:hueOff val="10395692"/>
              <a:satOff val="-47968"/>
              <a:lumOff val="176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99137" tIns="56405" rIns="56404" bIns="56406" numCol="1" spcCol="1270" anchor="ctr" anchorCtr="0">
            <a:noAutofit/>
          </a:bodyPr>
          <a:lstStyle/>
          <a:p>
            <a:pPr marL="285750" lvl="1" indent="-285750" defTabSz="1244600">
              <a:lnSpc>
                <a:spcPct val="90000"/>
              </a:lnSpc>
              <a:spcBef>
                <a:spcPct val="0"/>
              </a:spcBef>
              <a:spcAft>
                <a:spcPct val="15000"/>
              </a:spcAft>
              <a:buChar char="••"/>
            </a:pPr>
            <a:r>
              <a:rPr lang="vi-VN" sz="3000">
                <a:latin typeface="Times New Roman" panose="02020603050405020304" pitchFamily="18" charset="0"/>
                <a:cs typeface="Times New Roman" panose="02020603050405020304" pitchFamily="18" charset="0"/>
              </a:rPr>
              <a:t>D = m+V</a:t>
            </a:r>
            <a:endParaRPr lang="en-US" sz="3000" kern="1200">
              <a:latin typeface="Times New Roman" panose="02020603050405020304" pitchFamily="18" charset="0"/>
              <a:cs typeface="Times New Roman" panose="02020603050405020304" pitchFamily="18" charset="0"/>
            </a:endParaRPr>
          </a:p>
        </p:txBody>
      </p:sp>
      <p:sp>
        <p:nvSpPr>
          <p:cNvPr id="16" name="Rounded Rectangle 15"/>
          <p:cNvSpPr/>
          <p:nvPr/>
        </p:nvSpPr>
        <p:spPr>
          <a:xfrm>
            <a:off x="2175301" y="294275"/>
            <a:ext cx="6907282" cy="1037230"/>
          </a:xfrm>
          <a:prstGeom prst="roundRect">
            <a:avLst/>
          </a:prstGeom>
          <a:solidFill>
            <a:srgbClr val="FFCCFF"/>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000" smtClean="0">
                <a:solidFill>
                  <a:schemeClr val="tx1"/>
                </a:solidFill>
                <a:latin typeface="Times New Roman" panose="02020603050405020304" pitchFamily="18" charset="0"/>
                <a:cs typeface="Times New Roman" panose="02020603050405020304" pitchFamily="18" charset="0"/>
              </a:rPr>
              <a:t>Câu 2: </a:t>
            </a:r>
            <a:r>
              <a:rPr lang="vi-VN" sz="3000">
                <a:solidFill>
                  <a:schemeClr val="tx1"/>
                </a:solidFill>
                <a:latin typeface="Times New Roman" panose="02020603050405020304" pitchFamily="18" charset="0"/>
                <a:cs typeface="Times New Roman" panose="02020603050405020304" pitchFamily="18" charset="0"/>
              </a:rPr>
              <a:t>Công thức tính khối lượng riêng của một chất?</a:t>
            </a:r>
            <a:endParaRPr lang="en-US" sz="3000">
              <a:solidFill>
                <a:schemeClr val="tx1"/>
              </a:solidFill>
              <a:latin typeface="Times New Roman" panose="02020603050405020304" pitchFamily="18" charset="0"/>
              <a:cs typeface="Times New Roman" panose="02020603050405020304" pitchFamily="18" charset="0"/>
            </a:endParaRPr>
          </a:p>
        </p:txBody>
      </p:sp>
      <p:pic>
        <p:nvPicPr>
          <p:cNvPr id="19" name="Picture 18"/>
          <p:cNvPicPr>
            <a:picLocks noChangeAspect="1"/>
          </p:cNvPicPr>
          <p:nvPr/>
        </p:nvPicPr>
        <p:blipFill>
          <a:blip r:embed="rId2">
            <a:extLst>
              <a:ext uri="{28A0092B-C50C-407E-A947-70E740481C1C}">
                <a14:useLocalDpi xmlns:a14="http://schemas.microsoft.com/office/drawing/2010/main" val="0"/>
              </a:ext>
            </a:extLst>
          </a:blip>
          <a:srcRect l="47580"/>
          <a:stretch>
            <a:fillRect/>
          </a:stretch>
        </p:blipFill>
        <p:spPr bwMode="auto">
          <a:xfrm>
            <a:off x="9082583" y="3834532"/>
            <a:ext cx="912421" cy="1070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2669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175301" y="1692323"/>
            <a:ext cx="6907283" cy="4432362"/>
          </a:xfrm>
          <a:prstGeom prst="rect">
            <a:avLst/>
          </a:prstGeom>
          <a:ln w="28575"/>
        </p:spPr>
      </p:sp>
      <p:sp>
        <p:nvSpPr>
          <p:cNvPr id="7" name="Freeform 6"/>
          <p:cNvSpPr/>
          <p:nvPr/>
        </p:nvSpPr>
        <p:spPr>
          <a:xfrm>
            <a:off x="2175301" y="1694623"/>
            <a:ext cx="960239" cy="1217277"/>
          </a:xfrm>
          <a:custGeom>
            <a:avLst/>
            <a:gdLst>
              <a:gd name="connsiteX0" fmla="*/ 0 w 1217276"/>
              <a:gd name="connsiteY0" fmla="*/ 0 h 852093"/>
              <a:gd name="connsiteX1" fmla="*/ 791230 w 1217276"/>
              <a:gd name="connsiteY1" fmla="*/ 0 h 852093"/>
              <a:gd name="connsiteX2" fmla="*/ 1217276 w 1217276"/>
              <a:gd name="connsiteY2" fmla="*/ 426047 h 852093"/>
              <a:gd name="connsiteX3" fmla="*/ 791230 w 1217276"/>
              <a:gd name="connsiteY3" fmla="*/ 852093 h 852093"/>
              <a:gd name="connsiteX4" fmla="*/ 0 w 1217276"/>
              <a:gd name="connsiteY4" fmla="*/ 852093 h 852093"/>
              <a:gd name="connsiteX5" fmla="*/ 426047 w 1217276"/>
              <a:gd name="connsiteY5" fmla="*/ 426047 h 852093"/>
              <a:gd name="connsiteX6" fmla="*/ 0 w 1217276"/>
              <a:gd name="connsiteY6" fmla="*/ 0 h 852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7276" h="852093">
                <a:moveTo>
                  <a:pt x="1217275" y="0"/>
                </a:moveTo>
                <a:lnTo>
                  <a:pt x="1217275" y="553861"/>
                </a:lnTo>
                <a:lnTo>
                  <a:pt x="608637" y="852093"/>
                </a:lnTo>
                <a:lnTo>
                  <a:pt x="1" y="553861"/>
                </a:lnTo>
                <a:lnTo>
                  <a:pt x="1" y="0"/>
                </a:lnTo>
                <a:lnTo>
                  <a:pt x="608637" y="298233"/>
                </a:lnTo>
                <a:lnTo>
                  <a:pt x="1217275" y="0"/>
                </a:lnTo>
                <a:close/>
              </a:path>
            </a:pathLst>
          </a:custGeom>
          <a:ln w="28575"/>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7781" tIns="443828" rIns="17780" bIns="443826" numCol="1" spcCol="1270" anchor="ctr" anchorCtr="0">
            <a:noAutofit/>
          </a:bodyPr>
          <a:lstStyle/>
          <a:p>
            <a:pPr lvl="0" algn="ctr" defTabSz="1244600">
              <a:lnSpc>
                <a:spcPct val="90000"/>
              </a:lnSpc>
              <a:spcBef>
                <a:spcPct val="0"/>
              </a:spcBef>
              <a:spcAft>
                <a:spcPct val="35000"/>
              </a:spcAft>
            </a:pPr>
            <a:r>
              <a:rPr lang="en-US" sz="3000" kern="1200" smtClean="0">
                <a:solidFill>
                  <a:schemeClr val="tx1"/>
                </a:solidFill>
                <a:latin typeface="Times New Roman" panose="02020603050405020304" pitchFamily="18" charset="0"/>
                <a:cs typeface="Times New Roman" panose="02020603050405020304" pitchFamily="18" charset="0"/>
              </a:rPr>
              <a:t>A</a:t>
            </a:r>
            <a:endParaRPr lang="en-US" sz="3000" kern="1200">
              <a:solidFill>
                <a:schemeClr val="tx1"/>
              </a:solidFill>
              <a:latin typeface="Times New Roman" panose="02020603050405020304" pitchFamily="18" charset="0"/>
              <a:cs typeface="Times New Roman" panose="02020603050405020304" pitchFamily="18" charset="0"/>
            </a:endParaRPr>
          </a:p>
        </p:txBody>
      </p:sp>
      <p:sp>
        <p:nvSpPr>
          <p:cNvPr id="8" name="Freeform 7"/>
          <p:cNvSpPr/>
          <p:nvPr/>
        </p:nvSpPr>
        <p:spPr>
          <a:xfrm>
            <a:off x="3135539" y="1694625"/>
            <a:ext cx="5947044" cy="791645"/>
          </a:xfrm>
          <a:custGeom>
            <a:avLst/>
            <a:gdLst>
              <a:gd name="connsiteX0" fmla="*/ 131943 w 791645"/>
              <a:gd name="connsiteY0" fmla="*/ 0 h 5277267"/>
              <a:gd name="connsiteX1" fmla="*/ 659702 w 791645"/>
              <a:gd name="connsiteY1" fmla="*/ 0 h 5277267"/>
              <a:gd name="connsiteX2" fmla="*/ 791645 w 791645"/>
              <a:gd name="connsiteY2" fmla="*/ 131943 h 5277267"/>
              <a:gd name="connsiteX3" fmla="*/ 791645 w 791645"/>
              <a:gd name="connsiteY3" fmla="*/ 5277267 h 5277267"/>
              <a:gd name="connsiteX4" fmla="*/ 791645 w 791645"/>
              <a:gd name="connsiteY4" fmla="*/ 5277267 h 5277267"/>
              <a:gd name="connsiteX5" fmla="*/ 0 w 791645"/>
              <a:gd name="connsiteY5" fmla="*/ 5277267 h 5277267"/>
              <a:gd name="connsiteX6" fmla="*/ 0 w 791645"/>
              <a:gd name="connsiteY6" fmla="*/ 5277267 h 5277267"/>
              <a:gd name="connsiteX7" fmla="*/ 0 w 791645"/>
              <a:gd name="connsiteY7" fmla="*/ 131943 h 5277267"/>
              <a:gd name="connsiteX8" fmla="*/ 131943 w 791645"/>
              <a:gd name="connsiteY8" fmla="*/ 0 h 527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1645" h="5277267">
                <a:moveTo>
                  <a:pt x="791645" y="879561"/>
                </a:moveTo>
                <a:lnTo>
                  <a:pt x="791645" y="4397706"/>
                </a:lnTo>
                <a:cubicBezTo>
                  <a:pt x="791645" y="4883472"/>
                  <a:pt x="782783" y="5277264"/>
                  <a:pt x="771852" y="5277264"/>
                </a:cubicBezTo>
                <a:lnTo>
                  <a:pt x="0" y="5277264"/>
                </a:lnTo>
                <a:lnTo>
                  <a:pt x="0" y="5277264"/>
                </a:lnTo>
                <a:lnTo>
                  <a:pt x="0" y="3"/>
                </a:lnTo>
                <a:lnTo>
                  <a:pt x="0" y="3"/>
                </a:lnTo>
                <a:lnTo>
                  <a:pt x="771852" y="3"/>
                </a:lnTo>
                <a:cubicBezTo>
                  <a:pt x="782783" y="3"/>
                  <a:pt x="791645" y="393795"/>
                  <a:pt x="791645" y="879561"/>
                </a:cubicBezTo>
                <a:close/>
              </a:path>
            </a:pathLst>
          </a:custGeom>
          <a:ln w="28575"/>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99137" tIns="56424" rIns="56424" bIns="56426" numCol="1" spcCol="1270" anchor="ctr" anchorCtr="0">
            <a:noAutofit/>
          </a:bodyPr>
          <a:lstStyle/>
          <a:p>
            <a:pPr marL="285750" lvl="1" indent="-285750" defTabSz="1244600">
              <a:lnSpc>
                <a:spcPct val="90000"/>
              </a:lnSpc>
              <a:spcBef>
                <a:spcPct val="0"/>
              </a:spcBef>
              <a:spcAft>
                <a:spcPct val="15000"/>
              </a:spcAft>
              <a:buChar char="••"/>
            </a:pPr>
            <a:r>
              <a:rPr lang="vi-VN" sz="3000">
                <a:latin typeface="Times New Roman" panose="02020603050405020304" pitchFamily="18" charset="0"/>
                <a:cs typeface="Times New Roman" panose="02020603050405020304" pitchFamily="18" charset="0"/>
              </a:rPr>
              <a:t>Khối lượng riêng của nước tăng.</a:t>
            </a:r>
            <a:endParaRPr lang="en-US" sz="3000" kern="1200">
              <a:latin typeface="Times New Roman" panose="02020603050405020304" pitchFamily="18" charset="0"/>
              <a:cs typeface="Times New Roman" panose="02020603050405020304" pitchFamily="18" charset="0"/>
            </a:endParaRPr>
          </a:p>
        </p:txBody>
      </p:sp>
      <p:sp>
        <p:nvSpPr>
          <p:cNvPr id="9" name="Freeform 8"/>
          <p:cNvSpPr/>
          <p:nvPr/>
        </p:nvSpPr>
        <p:spPr>
          <a:xfrm>
            <a:off x="2175301" y="2764784"/>
            <a:ext cx="960239" cy="1217277"/>
          </a:xfrm>
          <a:custGeom>
            <a:avLst/>
            <a:gdLst>
              <a:gd name="connsiteX0" fmla="*/ 0 w 1217276"/>
              <a:gd name="connsiteY0" fmla="*/ 0 h 852093"/>
              <a:gd name="connsiteX1" fmla="*/ 791230 w 1217276"/>
              <a:gd name="connsiteY1" fmla="*/ 0 h 852093"/>
              <a:gd name="connsiteX2" fmla="*/ 1217276 w 1217276"/>
              <a:gd name="connsiteY2" fmla="*/ 426047 h 852093"/>
              <a:gd name="connsiteX3" fmla="*/ 791230 w 1217276"/>
              <a:gd name="connsiteY3" fmla="*/ 852093 h 852093"/>
              <a:gd name="connsiteX4" fmla="*/ 0 w 1217276"/>
              <a:gd name="connsiteY4" fmla="*/ 852093 h 852093"/>
              <a:gd name="connsiteX5" fmla="*/ 426047 w 1217276"/>
              <a:gd name="connsiteY5" fmla="*/ 426047 h 852093"/>
              <a:gd name="connsiteX6" fmla="*/ 0 w 1217276"/>
              <a:gd name="connsiteY6" fmla="*/ 0 h 852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7276" h="852093">
                <a:moveTo>
                  <a:pt x="1217275" y="0"/>
                </a:moveTo>
                <a:lnTo>
                  <a:pt x="1217275" y="553861"/>
                </a:lnTo>
                <a:lnTo>
                  <a:pt x="608637" y="852093"/>
                </a:lnTo>
                <a:lnTo>
                  <a:pt x="1" y="553861"/>
                </a:lnTo>
                <a:lnTo>
                  <a:pt x="1" y="0"/>
                </a:lnTo>
                <a:lnTo>
                  <a:pt x="608637" y="298233"/>
                </a:lnTo>
                <a:lnTo>
                  <a:pt x="1217275" y="0"/>
                </a:lnTo>
                <a:close/>
              </a:path>
            </a:pathLst>
          </a:custGeom>
          <a:ln w="28575"/>
        </p:spPr>
        <p:style>
          <a:lnRef idx="2">
            <a:schemeClr val="accent4">
              <a:hueOff val="3465231"/>
              <a:satOff val="-15989"/>
              <a:lumOff val="588"/>
              <a:alphaOff val="0"/>
            </a:schemeClr>
          </a:lnRef>
          <a:fillRef idx="1">
            <a:schemeClr val="accent4">
              <a:hueOff val="3465231"/>
              <a:satOff val="-15989"/>
              <a:lumOff val="588"/>
              <a:alphaOff val="0"/>
            </a:schemeClr>
          </a:fillRef>
          <a:effectRef idx="0">
            <a:schemeClr val="accent4">
              <a:hueOff val="3465231"/>
              <a:satOff val="-15989"/>
              <a:lumOff val="588"/>
              <a:alphaOff val="0"/>
            </a:schemeClr>
          </a:effectRef>
          <a:fontRef idx="minor">
            <a:schemeClr val="lt1"/>
          </a:fontRef>
        </p:style>
        <p:txBody>
          <a:bodyPr spcFirstLastPara="0" vert="horz" wrap="square" lIns="17781" tIns="443828" rIns="17780" bIns="443826" numCol="1" spcCol="1270" anchor="ctr" anchorCtr="0">
            <a:noAutofit/>
          </a:bodyPr>
          <a:lstStyle/>
          <a:p>
            <a:pPr lvl="0" algn="ctr" defTabSz="1244600">
              <a:lnSpc>
                <a:spcPct val="90000"/>
              </a:lnSpc>
              <a:spcBef>
                <a:spcPct val="0"/>
              </a:spcBef>
              <a:spcAft>
                <a:spcPct val="35000"/>
              </a:spcAft>
            </a:pPr>
            <a:r>
              <a:rPr lang="en-US" sz="3000" kern="1200" smtClean="0">
                <a:solidFill>
                  <a:schemeClr val="tx1"/>
                </a:solidFill>
                <a:latin typeface="Times New Roman" panose="02020603050405020304" pitchFamily="18" charset="0"/>
                <a:cs typeface="Times New Roman" panose="02020603050405020304" pitchFamily="18" charset="0"/>
              </a:rPr>
              <a:t>B</a:t>
            </a:r>
            <a:endParaRPr lang="en-US" sz="3000" kern="1200">
              <a:solidFill>
                <a:schemeClr val="tx1"/>
              </a:solidFill>
              <a:latin typeface="Times New Roman" panose="02020603050405020304" pitchFamily="18" charset="0"/>
              <a:cs typeface="Times New Roman" panose="02020603050405020304" pitchFamily="18" charset="0"/>
            </a:endParaRPr>
          </a:p>
        </p:txBody>
      </p:sp>
      <p:sp>
        <p:nvSpPr>
          <p:cNvPr id="10" name="Freeform 9"/>
          <p:cNvSpPr/>
          <p:nvPr/>
        </p:nvSpPr>
        <p:spPr>
          <a:xfrm>
            <a:off x="3135539" y="2764786"/>
            <a:ext cx="5947044" cy="791230"/>
          </a:xfrm>
          <a:custGeom>
            <a:avLst/>
            <a:gdLst>
              <a:gd name="connsiteX0" fmla="*/ 131874 w 791229"/>
              <a:gd name="connsiteY0" fmla="*/ 0 h 5277267"/>
              <a:gd name="connsiteX1" fmla="*/ 659355 w 791229"/>
              <a:gd name="connsiteY1" fmla="*/ 0 h 5277267"/>
              <a:gd name="connsiteX2" fmla="*/ 791229 w 791229"/>
              <a:gd name="connsiteY2" fmla="*/ 131874 h 5277267"/>
              <a:gd name="connsiteX3" fmla="*/ 791229 w 791229"/>
              <a:gd name="connsiteY3" fmla="*/ 5277267 h 5277267"/>
              <a:gd name="connsiteX4" fmla="*/ 791229 w 791229"/>
              <a:gd name="connsiteY4" fmla="*/ 5277267 h 5277267"/>
              <a:gd name="connsiteX5" fmla="*/ 0 w 791229"/>
              <a:gd name="connsiteY5" fmla="*/ 5277267 h 5277267"/>
              <a:gd name="connsiteX6" fmla="*/ 0 w 791229"/>
              <a:gd name="connsiteY6" fmla="*/ 5277267 h 5277267"/>
              <a:gd name="connsiteX7" fmla="*/ 0 w 791229"/>
              <a:gd name="connsiteY7" fmla="*/ 131874 h 5277267"/>
              <a:gd name="connsiteX8" fmla="*/ 131874 w 791229"/>
              <a:gd name="connsiteY8" fmla="*/ 0 h 527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1229" h="5277267">
                <a:moveTo>
                  <a:pt x="791229" y="879563"/>
                </a:moveTo>
                <a:lnTo>
                  <a:pt x="791229" y="4397704"/>
                </a:lnTo>
                <a:cubicBezTo>
                  <a:pt x="791229" y="4883471"/>
                  <a:pt x="782377" y="5277264"/>
                  <a:pt x="771457" y="5277264"/>
                </a:cubicBezTo>
                <a:lnTo>
                  <a:pt x="0" y="5277264"/>
                </a:lnTo>
                <a:lnTo>
                  <a:pt x="0" y="5277264"/>
                </a:lnTo>
                <a:lnTo>
                  <a:pt x="0" y="3"/>
                </a:lnTo>
                <a:lnTo>
                  <a:pt x="0" y="3"/>
                </a:lnTo>
                <a:lnTo>
                  <a:pt x="771457" y="3"/>
                </a:lnTo>
                <a:cubicBezTo>
                  <a:pt x="782377" y="3"/>
                  <a:pt x="791229" y="393796"/>
                  <a:pt x="791229" y="879563"/>
                </a:cubicBezTo>
                <a:close/>
              </a:path>
            </a:pathLst>
          </a:custGeom>
          <a:ln w="28575"/>
        </p:spPr>
        <p:style>
          <a:lnRef idx="2">
            <a:schemeClr val="accent4">
              <a:hueOff val="3465231"/>
              <a:satOff val="-15989"/>
              <a:lumOff val="588"/>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99137" tIns="56404" rIns="56404" bIns="56407" numCol="1" spcCol="1270" anchor="ctr" anchorCtr="0">
            <a:noAutofit/>
          </a:bodyPr>
          <a:lstStyle/>
          <a:p>
            <a:pPr marL="285750" lvl="1" indent="-285750" defTabSz="1244600">
              <a:lnSpc>
                <a:spcPct val="90000"/>
              </a:lnSpc>
              <a:spcBef>
                <a:spcPct val="0"/>
              </a:spcBef>
              <a:spcAft>
                <a:spcPct val="15000"/>
              </a:spcAft>
              <a:buChar char="••"/>
            </a:pPr>
            <a:r>
              <a:rPr lang="vi-VN" sz="3000">
                <a:latin typeface="Times New Roman" panose="02020603050405020304" pitchFamily="18" charset="0"/>
                <a:cs typeface="Times New Roman" panose="02020603050405020304" pitchFamily="18" charset="0"/>
              </a:rPr>
              <a:t>Khối lượng riêng của nước giảm.</a:t>
            </a:r>
            <a:endParaRPr lang="en-US" sz="3000" kern="1200">
              <a:latin typeface="Times New Roman" panose="02020603050405020304" pitchFamily="18" charset="0"/>
              <a:cs typeface="Times New Roman" panose="02020603050405020304" pitchFamily="18" charset="0"/>
            </a:endParaRPr>
          </a:p>
        </p:txBody>
      </p:sp>
      <p:sp>
        <p:nvSpPr>
          <p:cNvPr id="11" name="Freeform 10"/>
          <p:cNvSpPr/>
          <p:nvPr/>
        </p:nvSpPr>
        <p:spPr>
          <a:xfrm>
            <a:off x="2175301" y="3834945"/>
            <a:ext cx="960239" cy="1217277"/>
          </a:xfrm>
          <a:custGeom>
            <a:avLst/>
            <a:gdLst>
              <a:gd name="connsiteX0" fmla="*/ 0 w 1217276"/>
              <a:gd name="connsiteY0" fmla="*/ 0 h 852093"/>
              <a:gd name="connsiteX1" fmla="*/ 791230 w 1217276"/>
              <a:gd name="connsiteY1" fmla="*/ 0 h 852093"/>
              <a:gd name="connsiteX2" fmla="*/ 1217276 w 1217276"/>
              <a:gd name="connsiteY2" fmla="*/ 426047 h 852093"/>
              <a:gd name="connsiteX3" fmla="*/ 791230 w 1217276"/>
              <a:gd name="connsiteY3" fmla="*/ 852093 h 852093"/>
              <a:gd name="connsiteX4" fmla="*/ 0 w 1217276"/>
              <a:gd name="connsiteY4" fmla="*/ 852093 h 852093"/>
              <a:gd name="connsiteX5" fmla="*/ 426047 w 1217276"/>
              <a:gd name="connsiteY5" fmla="*/ 426047 h 852093"/>
              <a:gd name="connsiteX6" fmla="*/ 0 w 1217276"/>
              <a:gd name="connsiteY6" fmla="*/ 0 h 852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7276" h="852093">
                <a:moveTo>
                  <a:pt x="1217275" y="0"/>
                </a:moveTo>
                <a:lnTo>
                  <a:pt x="1217275" y="553861"/>
                </a:lnTo>
                <a:lnTo>
                  <a:pt x="608637" y="852093"/>
                </a:lnTo>
                <a:lnTo>
                  <a:pt x="1" y="553861"/>
                </a:lnTo>
                <a:lnTo>
                  <a:pt x="1" y="0"/>
                </a:lnTo>
                <a:lnTo>
                  <a:pt x="608637" y="298233"/>
                </a:lnTo>
                <a:lnTo>
                  <a:pt x="1217275" y="0"/>
                </a:lnTo>
                <a:close/>
              </a:path>
            </a:pathLst>
          </a:custGeom>
          <a:ln w="28575"/>
        </p:spPr>
        <p:style>
          <a:lnRef idx="2">
            <a:schemeClr val="accent4">
              <a:hueOff val="6930461"/>
              <a:satOff val="-31979"/>
              <a:lumOff val="1177"/>
              <a:alphaOff val="0"/>
            </a:schemeClr>
          </a:lnRef>
          <a:fillRef idx="1">
            <a:schemeClr val="accent4">
              <a:hueOff val="6930461"/>
              <a:satOff val="-31979"/>
              <a:lumOff val="1177"/>
              <a:alphaOff val="0"/>
            </a:schemeClr>
          </a:fillRef>
          <a:effectRef idx="0">
            <a:schemeClr val="accent4">
              <a:hueOff val="6930461"/>
              <a:satOff val="-31979"/>
              <a:lumOff val="1177"/>
              <a:alphaOff val="0"/>
            </a:schemeClr>
          </a:effectRef>
          <a:fontRef idx="minor">
            <a:schemeClr val="lt1"/>
          </a:fontRef>
        </p:style>
        <p:txBody>
          <a:bodyPr spcFirstLastPara="0" vert="horz" wrap="square" lIns="17781" tIns="443828" rIns="17780" bIns="443826" numCol="1" spcCol="1270" anchor="ctr" anchorCtr="0">
            <a:noAutofit/>
          </a:bodyPr>
          <a:lstStyle/>
          <a:p>
            <a:pPr lvl="0" algn="ctr" defTabSz="1244600">
              <a:lnSpc>
                <a:spcPct val="90000"/>
              </a:lnSpc>
              <a:spcBef>
                <a:spcPct val="0"/>
              </a:spcBef>
              <a:spcAft>
                <a:spcPct val="35000"/>
              </a:spcAft>
            </a:pPr>
            <a:r>
              <a:rPr lang="en-US" sz="3000" kern="1200" smtClean="0">
                <a:solidFill>
                  <a:schemeClr val="tx1"/>
                </a:solidFill>
                <a:latin typeface="Times New Roman" panose="02020603050405020304" pitchFamily="18" charset="0"/>
                <a:cs typeface="Times New Roman" panose="02020603050405020304" pitchFamily="18" charset="0"/>
              </a:rPr>
              <a:t>C</a:t>
            </a:r>
            <a:endParaRPr lang="en-US" sz="3000" kern="1200">
              <a:solidFill>
                <a:schemeClr val="tx1"/>
              </a:solidFill>
              <a:latin typeface="Times New Roman" panose="02020603050405020304" pitchFamily="18" charset="0"/>
              <a:cs typeface="Times New Roman" panose="02020603050405020304" pitchFamily="18" charset="0"/>
            </a:endParaRPr>
          </a:p>
        </p:txBody>
      </p:sp>
      <p:sp>
        <p:nvSpPr>
          <p:cNvPr id="12" name="Freeform 11"/>
          <p:cNvSpPr/>
          <p:nvPr/>
        </p:nvSpPr>
        <p:spPr>
          <a:xfrm>
            <a:off x="3135539" y="3834947"/>
            <a:ext cx="5947044" cy="791230"/>
          </a:xfrm>
          <a:custGeom>
            <a:avLst/>
            <a:gdLst>
              <a:gd name="connsiteX0" fmla="*/ 131874 w 791229"/>
              <a:gd name="connsiteY0" fmla="*/ 0 h 5277267"/>
              <a:gd name="connsiteX1" fmla="*/ 659355 w 791229"/>
              <a:gd name="connsiteY1" fmla="*/ 0 h 5277267"/>
              <a:gd name="connsiteX2" fmla="*/ 791229 w 791229"/>
              <a:gd name="connsiteY2" fmla="*/ 131874 h 5277267"/>
              <a:gd name="connsiteX3" fmla="*/ 791229 w 791229"/>
              <a:gd name="connsiteY3" fmla="*/ 5277267 h 5277267"/>
              <a:gd name="connsiteX4" fmla="*/ 791229 w 791229"/>
              <a:gd name="connsiteY4" fmla="*/ 5277267 h 5277267"/>
              <a:gd name="connsiteX5" fmla="*/ 0 w 791229"/>
              <a:gd name="connsiteY5" fmla="*/ 5277267 h 5277267"/>
              <a:gd name="connsiteX6" fmla="*/ 0 w 791229"/>
              <a:gd name="connsiteY6" fmla="*/ 5277267 h 5277267"/>
              <a:gd name="connsiteX7" fmla="*/ 0 w 791229"/>
              <a:gd name="connsiteY7" fmla="*/ 131874 h 5277267"/>
              <a:gd name="connsiteX8" fmla="*/ 131874 w 791229"/>
              <a:gd name="connsiteY8" fmla="*/ 0 h 527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1229" h="5277267">
                <a:moveTo>
                  <a:pt x="791229" y="879563"/>
                </a:moveTo>
                <a:lnTo>
                  <a:pt x="791229" y="4397704"/>
                </a:lnTo>
                <a:cubicBezTo>
                  <a:pt x="791229" y="4883471"/>
                  <a:pt x="782377" y="5277264"/>
                  <a:pt x="771457" y="5277264"/>
                </a:cubicBezTo>
                <a:lnTo>
                  <a:pt x="0" y="5277264"/>
                </a:lnTo>
                <a:lnTo>
                  <a:pt x="0" y="5277264"/>
                </a:lnTo>
                <a:lnTo>
                  <a:pt x="0" y="3"/>
                </a:lnTo>
                <a:lnTo>
                  <a:pt x="0" y="3"/>
                </a:lnTo>
                <a:lnTo>
                  <a:pt x="771457" y="3"/>
                </a:lnTo>
                <a:cubicBezTo>
                  <a:pt x="782377" y="3"/>
                  <a:pt x="791229" y="393796"/>
                  <a:pt x="791229" y="879563"/>
                </a:cubicBezTo>
                <a:close/>
              </a:path>
            </a:pathLst>
          </a:custGeom>
          <a:ln w="28575"/>
        </p:spPr>
        <p:style>
          <a:lnRef idx="2">
            <a:schemeClr val="accent4">
              <a:hueOff val="6930461"/>
              <a:satOff val="-31979"/>
              <a:lumOff val="1177"/>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99137" tIns="56404" rIns="56404" bIns="56407" numCol="1" spcCol="1270" anchor="ctr" anchorCtr="0">
            <a:noAutofit/>
          </a:bodyPr>
          <a:lstStyle/>
          <a:p>
            <a:pPr marL="285750" lvl="1" indent="-285750" defTabSz="1244600">
              <a:lnSpc>
                <a:spcPct val="90000"/>
              </a:lnSpc>
              <a:spcBef>
                <a:spcPct val="0"/>
              </a:spcBef>
              <a:spcAft>
                <a:spcPct val="15000"/>
              </a:spcAft>
              <a:buChar char="••"/>
            </a:pPr>
            <a:r>
              <a:rPr lang="vi-VN" sz="3000">
                <a:latin typeface="Times New Roman" panose="02020603050405020304" pitchFamily="18" charset="0"/>
                <a:cs typeface="Times New Roman" panose="02020603050405020304" pitchFamily="18" charset="0"/>
              </a:rPr>
              <a:t>Khối lượng riêng của nước không thay đổi.</a:t>
            </a:r>
            <a:endParaRPr lang="en-US" sz="3000" kern="1200">
              <a:latin typeface="Times New Roman" panose="02020603050405020304" pitchFamily="18" charset="0"/>
              <a:cs typeface="Times New Roman" panose="02020603050405020304" pitchFamily="18" charset="0"/>
            </a:endParaRPr>
          </a:p>
        </p:txBody>
      </p:sp>
      <p:sp>
        <p:nvSpPr>
          <p:cNvPr id="13" name="Freeform 12"/>
          <p:cNvSpPr/>
          <p:nvPr/>
        </p:nvSpPr>
        <p:spPr>
          <a:xfrm>
            <a:off x="2175301" y="4905106"/>
            <a:ext cx="960239" cy="1217277"/>
          </a:xfrm>
          <a:custGeom>
            <a:avLst/>
            <a:gdLst>
              <a:gd name="connsiteX0" fmla="*/ 0 w 1217276"/>
              <a:gd name="connsiteY0" fmla="*/ 0 h 852093"/>
              <a:gd name="connsiteX1" fmla="*/ 791230 w 1217276"/>
              <a:gd name="connsiteY1" fmla="*/ 0 h 852093"/>
              <a:gd name="connsiteX2" fmla="*/ 1217276 w 1217276"/>
              <a:gd name="connsiteY2" fmla="*/ 426047 h 852093"/>
              <a:gd name="connsiteX3" fmla="*/ 791230 w 1217276"/>
              <a:gd name="connsiteY3" fmla="*/ 852093 h 852093"/>
              <a:gd name="connsiteX4" fmla="*/ 0 w 1217276"/>
              <a:gd name="connsiteY4" fmla="*/ 852093 h 852093"/>
              <a:gd name="connsiteX5" fmla="*/ 426047 w 1217276"/>
              <a:gd name="connsiteY5" fmla="*/ 426047 h 852093"/>
              <a:gd name="connsiteX6" fmla="*/ 0 w 1217276"/>
              <a:gd name="connsiteY6" fmla="*/ 0 h 852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7276" h="852093">
                <a:moveTo>
                  <a:pt x="1217275" y="0"/>
                </a:moveTo>
                <a:lnTo>
                  <a:pt x="1217275" y="553861"/>
                </a:lnTo>
                <a:lnTo>
                  <a:pt x="608637" y="852093"/>
                </a:lnTo>
                <a:lnTo>
                  <a:pt x="1" y="553861"/>
                </a:lnTo>
                <a:lnTo>
                  <a:pt x="1" y="0"/>
                </a:lnTo>
                <a:lnTo>
                  <a:pt x="608637" y="298233"/>
                </a:lnTo>
                <a:lnTo>
                  <a:pt x="1217275" y="0"/>
                </a:lnTo>
                <a:close/>
              </a:path>
            </a:pathLst>
          </a:custGeom>
        </p:spPr>
        <p:style>
          <a:lnRef idx="2">
            <a:schemeClr val="accent4">
              <a:hueOff val="10395692"/>
              <a:satOff val="-47968"/>
              <a:lumOff val="1765"/>
              <a:alphaOff val="0"/>
            </a:schemeClr>
          </a:lnRef>
          <a:fillRef idx="1">
            <a:schemeClr val="accent4">
              <a:hueOff val="10395692"/>
              <a:satOff val="-47968"/>
              <a:lumOff val="1765"/>
              <a:alphaOff val="0"/>
            </a:schemeClr>
          </a:fillRef>
          <a:effectRef idx="0">
            <a:schemeClr val="accent4">
              <a:hueOff val="10395692"/>
              <a:satOff val="-47968"/>
              <a:lumOff val="1765"/>
              <a:alphaOff val="0"/>
            </a:schemeClr>
          </a:effectRef>
          <a:fontRef idx="minor">
            <a:schemeClr val="lt1"/>
          </a:fontRef>
        </p:style>
        <p:txBody>
          <a:bodyPr spcFirstLastPara="0" vert="horz" wrap="square" lIns="17781" tIns="443828" rIns="17780" bIns="443826" numCol="1" spcCol="1270" anchor="ctr" anchorCtr="0">
            <a:noAutofit/>
          </a:bodyPr>
          <a:lstStyle/>
          <a:p>
            <a:pPr lvl="0" algn="ctr" defTabSz="1244600">
              <a:lnSpc>
                <a:spcPct val="90000"/>
              </a:lnSpc>
              <a:spcBef>
                <a:spcPct val="0"/>
              </a:spcBef>
              <a:spcAft>
                <a:spcPct val="35000"/>
              </a:spcAft>
            </a:pPr>
            <a:r>
              <a:rPr lang="en-US" sz="3000" kern="1200" smtClean="0">
                <a:solidFill>
                  <a:schemeClr val="tx1"/>
                </a:solidFill>
                <a:latin typeface="Times New Roman" panose="02020603050405020304" pitchFamily="18" charset="0"/>
                <a:cs typeface="Times New Roman" panose="02020603050405020304" pitchFamily="18" charset="0"/>
              </a:rPr>
              <a:t>D</a:t>
            </a:r>
            <a:endParaRPr lang="en-US" sz="3000" kern="1200">
              <a:solidFill>
                <a:schemeClr val="tx1"/>
              </a:solidFill>
              <a:latin typeface="Times New Roman" panose="02020603050405020304" pitchFamily="18" charset="0"/>
              <a:cs typeface="Times New Roman" panose="02020603050405020304" pitchFamily="18" charset="0"/>
            </a:endParaRPr>
          </a:p>
        </p:txBody>
      </p:sp>
      <p:sp>
        <p:nvSpPr>
          <p:cNvPr id="14" name="Freeform 13"/>
          <p:cNvSpPr/>
          <p:nvPr/>
        </p:nvSpPr>
        <p:spPr>
          <a:xfrm>
            <a:off x="3135539" y="4905107"/>
            <a:ext cx="5947044" cy="791230"/>
          </a:xfrm>
          <a:custGeom>
            <a:avLst/>
            <a:gdLst>
              <a:gd name="connsiteX0" fmla="*/ 131874 w 791229"/>
              <a:gd name="connsiteY0" fmla="*/ 0 h 5277267"/>
              <a:gd name="connsiteX1" fmla="*/ 659355 w 791229"/>
              <a:gd name="connsiteY1" fmla="*/ 0 h 5277267"/>
              <a:gd name="connsiteX2" fmla="*/ 791229 w 791229"/>
              <a:gd name="connsiteY2" fmla="*/ 131874 h 5277267"/>
              <a:gd name="connsiteX3" fmla="*/ 791229 w 791229"/>
              <a:gd name="connsiteY3" fmla="*/ 5277267 h 5277267"/>
              <a:gd name="connsiteX4" fmla="*/ 791229 w 791229"/>
              <a:gd name="connsiteY4" fmla="*/ 5277267 h 5277267"/>
              <a:gd name="connsiteX5" fmla="*/ 0 w 791229"/>
              <a:gd name="connsiteY5" fmla="*/ 5277267 h 5277267"/>
              <a:gd name="connsiteX6" fmla="*/ 0 w 791229"/>
              <a:gd name="connsiteY6" fmla="*/ 5277267 h 5277267"/>
              <a:gd name="connsiteX7" fmla="*/ 0 w 791229"/>
              <a:gd name="connsiteY7" fmla="*/ 131874 h 5277267"/>
              <a:gd name="connsiteX8" fmla="*/ 131874 w 791229"/>
              <a:gd name="connsiteY8" fmla="*/ 0 h 527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1229" h="5277267">
                <a:moveTo>
                  <a:pt x="791229" y="879563"/>
                </a:moveTo>
                <a:lnTo>
                  <a:pt x="791229" y="4397704"/>
                </a:lnTo>
                <a:cubicBezTo>
                  <a:pt x="791229" y="4883471"/>
                  <a:pt x="782377" y="5277264"/>
                  <a:pt x="771457" y="5277264"/>
                </a:cubicBezTo>
                <a:lnTo>
                  <a:pt x="0" y="5277264"/>
                </a:lnTo>
                <a:lnTo>
                  <a:pt x="0" y="5277264"/>
                </a:lnTo>
                <a:lnTo>
                  <a:pt x="0" y="3"/>
                </a:lnTo>
                <a:lnTo>
                  <a:pt x="0" y="3"/>
                </a:lnTo>
                <a:lnTo>
                  <a:pt x="771457" y="3"/>
                </a:lnTo>
                <a:cubicBezTo>
                  <a:pt x="782377" y="3"/>
                  <a:pt x="791229" y="393796"/>
                  <a:pt x="791229" y="879563"/>
                </a:cubicBezTo>
                <a:close/>
              </a:path>
            </a:pathLst>
          </a:custGeom>
          <a:ln w="28575"/>
        </p:spPr>
        <p:style>
          <a:lnRef idx="2">
            <a:schemeClr val="accent4">
              <a:hueOff val="10395692"/>
              <a:satOff val="-47968"/>
              <a:lumOff val="176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99137" tIns="56405" rIns="56404" bIns="56406" numCol="1" spcCol="1270" anchor="ctr" anchorCtr="0">
            <a:noAutofit/>
          </a:bodyPr>
          <a:lstStyle/>
          <a:p>
            <a:pPr marL="285750" lvl="1" indent="-285750" defTabSz="1244600">
              <a:lnSpc>
                <a:spcPct val="90000"/>
              </a:lnSpc>
              <a:spcBef>
                <a:spcPct val="0"/>
              </a:spcBef>
              <a:spcAft>
                <a:spcPct val="15000"/>
              </a:spcAft>
              <a:buChar char="••"/>
            </a:pPr>
            <a:r>
              <a:rPr lang="vi-VN" sz="3000">
                <a:latin typeface="Times New Roman" panose="02020603050405020304" pitchFamily="18" charset="0"/>
                <a:cs typeface="Times New Roman" panose="02020603050405020304" pitchFamily="18" charset="0"/>
              </a:rPr>
              <a:t>Khối lượng riêng của nước lúc đầu giảm sau đó mới tăng.</a:t>
            </a:r>
            <a:endParaRPr lang="en-US" sz="3000" kern="1200">
              <a:latin typeface="Times New Roman" panose="02020603050405020304" pitchFamily="18" charset="0"/>
              <a:cs typeface="Times New Roman" panose="02020603050405020304" pitchFamily="18" charset="0"/>
            </a:endParaRPr>
          </a:p>
        </p:txBody>
      </p:sp>
      <p:sp>
        <p:nvSpPr>
          <p:cNvPr id="16" name="Rounded Rectangle 15"/>
          <p:cNvSpPr/>
          <p:nvPr/>
        </p:nvSpPr>
        <p:spPr>
          <a:xfrm>
            <a:off x="2175301" y="376162"/>
            <a:ext cx="9012652" cy="1037230"/>
          </a:xfrm>
          <a:prstGeom prst="roundRect">
            <a:avLst/>
          </a:prstGeom>
          <a:solidFill>
            <a:srgbClr val="FFCCFF"/>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000" smtClean="0">
                <a:solidFill>
                  <a:schemeClr val="tx1"/>
                </a:solidFill>
                <a:latin typeface="Times New Roman" panose="02020603050405020304" pitchFamily="18" charset="0"/>
                <a:cs typeface="Times New Roman" panose="02020603050405020304" pitchFamily="18" charset="0"/>
              </a:rPr>
              <a:t>Câu 3: </a:t>
            </a:r>
            <a:r>
              <a:rPr lang="vi-VN" sz="3000">
                <a:solidFill>
                  <a:schemeClr val="tx1"/>
                </a:solidFill>
                <a:latin typeface="Times New Roman" panose="02020603050405020304" pitchFamily="18" charset="0"/>
                <a:cs typeface="Times New Roman" panose="02020603050405020304" pitchFamily="18" charset="0"/>
              </a:rPr>
              <a:t>Hiện tượng nào sau đây xảy ra đối với khối lượng riêng của nước khi đun nước trong một bình thủy tinh?</a:t>
            </a:r>
            <a:endParaRPr lang="en-US" sz="3000">
              <a:solidFill>
                <a:schemeClr val="tx1"/>
              </a:solidFill>
              <a:latin typeface="Times New Roman" panose="02020603050405020304" pitchFamily="18" charset="0"/>
              <a:cs typeface="Times New Roman" panose="02020603050405020304" pitchFamily="18" charset="0"/>
            </a:endParaRPr>
          </a:p>
        </p:txBody>
      </p:sp>
      <p:pic>
        <p:nvPicPr>
          <p:cNvPr id="19" name="Picture 18"/>
          <p:cNvPicPr>
            <a:picLocks noChangeAspect="1"/>
          </p:cNvPicPr>
          <p:nvPr/>
        </p:nvPicPr>
        <p:blipFill>
          <a:blip r:embed="rId2">
            <a:extLst>
              <a:ext uri="{28A0092B-C50C-407E-A947-70E740481C1C}">
                <a14:useLocalDpi xmlns:a14="http://schemas.microsoft.com/office/drawing/2010/main" val="0"/>
              </a:ext>
            </a:extLst>
          </a:blip>
          <a:srcRect l="47580"/>
          <a:stretch>
            <a:fillRect/>
          </a:stretch>
        </p:blipFill>
        <p:spPr bwMode="auto">
          <a:xfrm>
            <a:off x="9082583" y="2486270"/>
            <a:ext cx="1134302" cy="1330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5763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175301" y="1692323"/>
            <a:ext cx="6907283" cy="4432362"/>
          </a:xfrm>
          <a:prstGeom prst="rect">
            <a:avLst/>
          </a:prstGeom>
          <a:ln w="28575"/>
        </p:spPr>
      </p:sp>
      <p:sp>
        <p:nvSpPr>
          <p:cNvPr id="7" name="Freeform 6"/>
          <p:cNvSpPr/>
          <p:nvPr/>
        </p:nvSpPr>
        <p:spPr>
          <a:xfrm>
            <a:off x="2175301" y="1694623"/>
            <a:ext cx="960239" cy="1217277"/>
          </a:xfrm>
          <a:custGeom>
            <a:avLst/>
            <a:gdLst>
              <a:gd name="connsiteX0" fmla="*/ 0 w 1217276"/>
              <a:gd name="connsiteY0" fmla="*/ 0 h 852093"/>
              <a:gd name="connsiteX1" fmla="*/ 791230 w 1217276"/>
              <a:gd name="connsiteY1" fmla="*/ 0 h 852093"/>
              <a:gd name="connsiteX2" fmla="*/ 1217276 w 1217276"/>
              <a:gd name="connsiteY2" fmla="*/ 426047 h 852093"/>
              <a:gd name="connsiteX3" fmla="*/ 791230 w 1217276"/>
              <a:gd name="connsiteY3" fmla="*/ 852093 h 852093"/>
              <a:gd name="connsiteX4" fmla="*/ 0 w 1217276"/>
              <a:gd name="connsiteY4" fmla="*/ 852093 h 852093"/>
              <a:gd name="connsiteX5" fmla="*/ 426047 w 1217276"/>
              <a:gd name="connsiteY5" fmla="*/ 426047 h 852093"/>
              <a:gd name="connsiteX6" fmla="*/ 0 w 1217276"/>
              <a:gd name="connsiteY6" fmla="*/ 0 h 852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7276" h="852093">
                <a:moveTo>
                  <a:pt x="1217275" y="0"/>
                </a:moveTo>
                <a:lnTo>
                  <a:pt x="1217275" y="553861"/>
                </a:lnTo>
                <a:lnTo>
                  <a:pt x="608637" y="852093"/>
                </a:lnTo>
                <a:lnTo>
                  <a:pt x="1" y="553861"/>
                </a:lnTo>
                <a:lnTo>
                  <a:pt x="1" y="0"/>
                </a:lnTo>
                <a:lnTo>
                  <a:pt x="608637" y="298233"/>
                </a:lnTo>
                <a:lnTo>
                  <a:pt x="1217275" y="0"/>
                </a:lnTo>
                <a:close/>
              </a:path>
            </a:pathLst>
          </a:custGeom>
          <a:ln w="28575"/>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7781" tIns="443828" rIns="17780" bIns="443826" numCol="1" spcCol="1270" anchor="ctr" anchorCtr="0">
            <a:noAutofit/>
          </a:bodyPr>
          <a:lstStyle/>
          <a:p>
            <a:pPr lvl="0" algn="ctr" defTabSz="1244600">
              <a:lnSpc>
                <a:spcPct val="90000"/>
              </a:lnSpc>
              <a:spcBef>
                <a:spcPct val="0"/>
              </a:spcBef>
              <a:spcAft>
                <a:spcPct val="35000"/>
              </a:spcAft>
            </a:pPr>
            <a:r>
              <a:rPr lang="en-US" sz="3000" kern="1200" smtClean="0">
                <a:solidFill>
                  <a:schemeClr val="tx1"/>
                </a:solidFill>
                <a:latin typeface="Times New Roman" panose="02020603050405020304" pitchFamily="18" charset="0"/>
                <a:cs typeface="Times New Roman" panose="02020603050405020304" pitchFamily="18" charset="0"/>
              </a:rPr>
              <a:t>A</a:t>
            </a:r>
            <a:endParaRPr lang="en-US" sz="3000" kern="1200">
              <a:solidFill>
                <a:schemeClr val="tx1"/>
              </a:solidFill>
              <a:latin typeface="Times New Roman" panose="02020603050405020304" pitchFamily="18" charset="0"/>
              <a:cs typeface="Times New Roman" panose="02020603050405020304" pitchFamily="18" charset="0"/>
            </a:endParaRPr>
          </a:p>
        </p:txBody>
      </p:sp>
      <p:sp>
        <p:nvSpPr>
          <p:cNvPr id="8" name="Freeform 7"/>
          <p:cNvSpPr/>
          <p:nvPr/>
        </p:nvSpPr>
        <p:spPr>
          <a:xfrm>
            <a:off x="3135539" y="1694625"/>
            <a:ext cx="5947044" cy="791645"/>
          </a:xfrm>
          <a:custGeom>
            <a:avLst/>
            <a:gdLst>
              <a:gd name="connsiteX0" fmla="*/ 131943 w 791645"/>
              <a:gd name="connsiteY0" fmla="*/ 0 h 5277267"/>
              <a:gd name="connsiteX1" fmla="*/ 659702 w 791645"/>
              <a:gd name="connsiteY1" fmla="*/ 0 h 5277267"/>
              <a:gd name="connsiteX2" fmla="*/ 791645 w 791645"/>
              <a:gd name="connsiteY2" fmla="*/ 131943 h 5277267"/>
              <a:gd name="connsiteX3" fmla="*/ 791645 w 791645"/>
              <a:gd name="connsiteY3" fmla="*/ 5277267 h 5277267"/>
              <a:gd name="connsiteX4" fmla="*/ 791645 w 791645"/>
              <a:gd name="connsiteY4" fmla="*/ 5277267 h 5277267"/>
              <a:gd name="connsiteX5" fmla="*/ 0 w 791645"/>
              <a:gd name="connsiteY5" fmla="*/ 5277267 h 5277267"/>
              <a:gd name="connsiteX6" fmla="*/ 0 w 791645"/>
              <a:gd name="connsiteY6" fmla="*/ 5277267 h 5277267"/>
              <a:gd name="connsiteX7" fmla="*/ 0 w 791645"/>
              <a:gd name="connsiteY7" fmla="*/ 131943 h 5277267"/>
              <a:gd name="connsiteX8" fmla="*/ 131943 w 791645"/>
              <a:gd name="connsiteY8" fmla="*/ 0 h 527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1645" h="5277267">
                <a:moveTo>
                  <a:pt x="791645" y="879561"/>
                </a:moveTo>
                <a:lnTo>
                  <a:pt x="791645" y="4397706"/>
                </a:lnTo>
                <a:cubicBezTo>
                  <a:pt x="791645" y="4883472"/>
                  <a:pt x="782783" y="5277264"/>
                  <a:pt x="771852" y="5277264"/>
                </a:cubicBezTo>
                <a:lnTo>
                  <a:pt x="0" y="5277264"/>
                </a:lnTo>
                <a:lnTo>
                  <a:pt x="0" y="5277264"/>
                </a:lnTo>
                <a:lnTo>
                  <a:pt x="0" y="3"/>
                </a:lnTo>
                <a:lnTo>
                  <a:pt x="0" y="3"/>
                </a:lnTo>
                <a:lnTo>
                  <a:pt x="771852" y="3"/>
                </a:lnTo>
                <a:cubicBezTo>
                  <a:pt x="782783" y="3"/>
                  <a:pt x="791645" y="393795"/>
                  <a:pt x="791645" y="879561"/>
                </a:cubicBezTo>
                <a:close/>
              </a:path>
            </a:pathLst>
          </a:custGeom>
          <a:ln w="28575"/>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99137" tIns="56424" rIns="56424" bIns="56426" numCol="1" spcCol="1270" anchor="ctr" anchorCtr="0">
            <a:noAutofit/>
          </a:bodyPr>
          <a:lstStyle/>
          <a:p>
            <a:pPr marL="285750" lvl="1" indent="-285750" defTabSz="1244600">
              <a:lnSpc>
                <a:spcPct val="90000"/>
              </a:lnSpc>
              <a:spcBef>
                <a:spcPct val="0"/>
              </a:spcBef>
              <a:spcAft>
                <a:spcPct val="15000"/>
              </a:spcAft>
              <a:buChar char="••"/>
            </a:pPr>
            <a:r>
              <a:rPr lang="vi-VN" sz="3000">
                <a:latin typeface="Times New Roman" panose="02020603050405020304" pitchFamily="18" charset="0"/>
                <a:cs typeface="Times New Roman" panose="02020603050405020304" pitchFamily="18" charset="0"/>
              </a:rPr>
              <a:t>Cần </a:t>
            </a:r>
            <a:r>
              <a:rPr lang="vi-VN" sz="3000" smtClean="0">
                <a:latin typeface="Times New Roman" panose="02020603050405020304" pitchFamily="18" charset="0"/>
                <a:cs typeface="Times New Roman" panose="02020603050405020304" pitchFamily="18" charset="0"/>
              </a:rPr>
              <a:t>dùng </a:t>
            </a:r>
            <a:r>
              <a:rPr lang="vi-VN" sz="3000">
                <a:latin typeface="Times New Roman" panose="02020603050405020304" pitchFamily="18" charset="0"/>
                <a:cs typeface="Times New Roman" panose="02020603050405020304" pitchFamily="18" charset="0"/>
              </a:rPr>
              <a:t>một cái cân</a:t>
            </a:r>
            <a:endParaRPr lang="en-US" sz="3000" kern="1200">
              <a:latin typeface="Times New Roman" panose="02020603050405020304" pitchFamily="18" charset="0"/>
              <a:cs typeface="Times New Roman" panose="02020603050405020304" pitchFamily="18" charset="0"/>
            </a:endParaRPr>
          </a:p>
        </p:txBody>
      </p:sp>
      <p:sp>
        <p:nvSpPr>
          <p:cNvPr id="9" name="Freeform 8"/>
          <p:cNvSpPr/>
          <p:nvPr/>
        </p:nvSpPr>
        <p:spPr>
          <a:xfrm>
            <a:off x="2175301" y="2764784"/>
            <a:ext cx="960239" cy="1217277"/>
          </a:xfrm>
          <a:custGeom>
            <a:avLst/>
            <a:gdLst>
              <a:gd name="connsiteX0" fmla="*/ 0 w 1217276"/>
              <a:gd name="connsiteY0" fmla="*/ 0 h 852093"/>
              <a:gd name="connsiteX1" fmla="*/ 791230 w 1217276"/>
              <a:gd name="connsiteY1" fmla="*/ 0 h 852093"/>
              <a:gd name="connsiteX2" fmla="*/ 1217276 w 1217276"/>
              <a:gd name="connsiteY2" fmla="*/ 426047 h 852093"/>
              <a:gd name="connsiteX3" fmla="*/ 791230 w 1217276"/>
              <a:gd name="connsiteY3" fmla="*/ 852093 h 852093"/>
              <a:gd name="connsiteX4" fmla="*/ 0 w 1217276"/>
              <a:gd name="connsiteY4" fmla="*/ 852093 h 852093"/>
              <a:gd name="connsiteX5" fmla="*/ 426047 w 1217276"/>
              <a:gd name="connsiteY5" fmla="*/ 426047 h 852093"/>
              <a:gd name="connsiteX6" fmla="*/ 0 w 1217276"/>
              <a:gd name="connsiteY6" fmla="*/ 0 h 852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7276" h="852093">
                <a:moveTo>
                  <a:pt x="1217275" y="0"/>
                </a:moveTo>
                <a:lnTo>
                  <a:pt x="1217275" y="553861"/>
                </a:lnTo>
                <a:lnTo>
                  <a:pt x="608637" y="852093"/>
                </a:lnTo>
                <a:lnTo>
                  <a:pt x="1" y="553861"/>
                </a:lnTo>
                <a:lnTo>
                  <a:pt x="1" y="0"/>
                </a:lnTo>
                <a:lnTo>
                  <a:pt x="608637" y="298233"/>
                </a:lnTo>
                <a:lnTo>
                  <a:pt x="1217275" y="0"/>
                </a:lnTo>
                <a:close/>
              </a:path>
            </a:pathLst>
          </a:custGeom>
          <a:ln w="28575"/>
        </p:spPr>
        <p:style>
          <a:lnRef idx="2">
            <a:schemeClr val="accent4">
              <a:hueOff val="3465231"/>
              <a:satOff val="-15989"/>
              <a:lumOff val="588"/>
              <a:alphaOff val="0"/>
            </a:schemeClr>
          </a:lnRef>
          <a:fillRef idx="1">
            <a:schemeClr val="accent4">
              <a:hueOff val="3465231"/>
              <a:satOff val="-15989"/>
              <a:lumOff val="588"/>
              <a:alphaOff val="0"/>
            </a:schemeClr>
          </a:fillRef>
          <a:effectRef idx="0">
            <a:schemeClr val="accent4">
              <a:hueOff val="3465231"/>
              <a:satOff val="-15989"/>
              <a:lumOff val="588"/>
              <a:alphaOff val="0"/>
            </a:schemeClr>
          </a:effectRef>
          <a:fontRef idx="minor">
            <a:schemeClr val="lt1"/>
          </a:fontRef>
        </p:style>
        <p:txBody>
          <a:bodyPr spcFirstLastPara="0" vert="horz" wrap="square" lIns="17781" tIns="443828" rIns="17780" bIns="443826" numCol="1" spcCol="1270" anchor="ctr" anchorCtr="0">
            <a:noAutofit/>
          </a:bodyPr>
          <a:lstStyle/>
          <a:p>
            <a:pPr lvl="0" algn="ctr" defTabSz="1244600">
              <a:lnSpc>
                <a:spcPct val="90000"/>
              </a:lnSpc>
              <a:spcBef>
                <a:spcPct val="0"/>
              </a:spcBef>
              <a:spcAft>
                <a:spcPct val="35000"/>
              </a:spcAft>
            </a:pPr>
            <a:r>
              <a:rPr lang="en-US" sz="3000" kern="1200" smtClean="0">
                <a:solidFill>
                  <a:schemeClr val="tx1"/>
                </a:solidFill>
                <a:latin typeface="Times New Roman" panose="02020603050405020304" pitchFamily="18" charset="0"/>
                <a:cs typeface="Times New Roman" panose="02020603050405020304" pitchFamily="18" charset="0"/>
              </a:rPr>
              <a:t>B</a:t>
            </a:r>
            <a:endParaRPr lang="en-US" sz="3000" kern="1200">
              <a:solidFill>
                <a:schemeClr val="tx1"/>
              </a:solidFill>
              <a:latin typeface="Times New Roman" panose="02020603050405020304" pitchFamily="18" charset="0"/>
              <a:cs typeface="Times New Roman" panose="02020603050405020304" pitchFamily="18" charset="0"/>
            </a:endParaRPr>
          </a:p>
        </p:txBody>
      </p:sp>
      <p:sp>
        <p:nvSpPr>
          <p:cNvPr id="10" name="Freeform 9"/>
          <p:cNvSpPr/>
          <p:nvPr/>
        </p:nvSpPr>
        <p:spPr>
          <a:xfrm>
            <a:off x="3135539" y="2764786"/>
            <a:ext cx="5947044" cy="791230"/>
          </a:xfrm>
          <a:custGeom>
            <a:avLst/>
            <a:gdLst>
              <a:gd name="connsiteX0" fmla="*/ 131874 w 791229"/>
              <a:gd name="connsiteY0" fmla="*/ 0 h 5277267"/>
              <a:gd name="connsiteX1" fmla="*/ 659355 w 791229"/>
              <a:gd name="connsiteY1" fmla="*/ 0 h 5277267"/>
              <a:gd name="connsiteX2" fmla="*/ 791229 w 791229"/>
              <a:gd name="connsiteY2" fmla="*/ 131874 h 5277267"/>
              <a:gd name="connsiteX3" fmla="*/ 791229 w 791229"/>
              <a:gd name="connsiteY3" fmla="*/ 5277267 h 5277267"/>
              <a:gd name="connsiteX4" fmla="*/ 791229 w 791229"/>
              <a:gd name="connsiteY4" fmla="*/ 5277267 h 5277267"/>
              <a:gd name="connsiteX5" fmla="*/ 0 w 791229"/>
              <a:gd name="connsiteY5" fmla="*/ 5277267 h 5277267"/>
              <a:gd name="connsiteX6" fmla="*/ 0 w 791229"/>
              <a:gd name="connsiteY6" fmla="*/ 5277267 h 5277267"/>
              <a:gd name="connsiteX7" fmla="*/ 0 w 791229"/>
              <a:gd name="connsiteY7" fmla="*/ 131874 h 5277267"/>
              <a:gd name="connsiteX8" fmla="*/ 131874 w 791229"/>
              <a:gd name="connsiteY8" fmla="*/ 0 h 527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1229" h="5277267">
                <a:moveTo>
                  <a:pt x="791229" y="879563"/>
                </a:moveTo>
                <a:lnTo>
                  <a:pt x="791229" y="4397704"/>
                </a:lnTo>
                <a:cubicBezTo>
                  <a:pt x="791229" y="4883471"/>
                  <a:pt x="782377" y="5277264"/>
                  <a:pt x="771457" y="5277264"/>
                </a:cubicBezTo>
                <a:lnTo>
                  <a:pt x="0" y="5277264"/>
                </a:lnTo>
                <a:lnTo>
                  <a:pt x="0" y="5277264"/>
                </a:lnTo>
                <a:lnTo>
                  <a:pt x="0" y="3"/>
                </a:lnTo>
                <a:lnTo>
                  <a:pt x="0" y="3"/>
                </a:lnTo>
                <a:lnTo>
                  <a:pt x="771457" y="3"/>
                </a:lnTo>
                <a:cubicBezTo>
                  <a:pt x="782377" y="3"/>
                  <a:pt x="791229" y="393796"/>
                  <a:pt x="791229" y="879563"/>
                </a:cubicBezTo>
                <a:close/>
              </a:path>
            </a:pathLst>
          </a:custGeom>
          <a:ln w="28575"/>
        </p:spPr>
        <p:style>
          <a:lnRef idx="2">
            <a:schemeClr val="accent4">
              <a:hueOff val="3465231"/>
              <a:satOff val="-15989"/>
              <a:lumOff val="588"/>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99137" tIns="56404" rIns="56404" bIns="56407" numCol="1" spcCol="1270" anchor="ctr" anchorCtr="0">
            <a:noAutofit/>
          </a:bodyPr>
          <a:lstStyle/>
          <a:p>
            <a:pPr marL="285750" lvl="1" indent="-285750" defTabSz="1244600">
              <a:lnSpc>
                <a:spcPct val="90000"/>
              </a:lnSpc>
              <a:spcBef>
                <a:spcPct val="0"/>
              </a:spcBef>
              <a:spcAft>
                <a:spcPct val="15000"/>
              </a:spcAft>
              <a:buChar char="••"/>
            </a:pPr>
            <a:r>
              <a:rPr lang="vi-VN" sz="3000">
                <a:latin typeface="Times New Roman" panose="02020603050405020304" pitchFamily="18" charset="0"/>
                <a:cs typeface="Times New Roman" panose="02020603050405020304" pitchFamily="18" charset="0"/>
              </a:rPr>
              <a:t>Cần </a:t>
            </a:r>
            <a:r>
              <a:rPr lang="en-US" sz="3000" smtClean="0">
                <a:latin typeface="Times New Roman" panose="02020603050405020304" pitchFamily="18" charset="0"/>
                <a:cs typeface="Times New Roman" panose="02020603050405020304" pitchFamily="18" charset="0"/>
              </a:rPr>
              <a:t>dùng </a:t>
            </a:r>
            <a:r>
              <a:rPr lang="en-US" sz="3000">
                <a:latin typeface="Times New Roman" panose="02020603050405020304" pitchFamily="18" charset="0"/>
                <a:cs typeface="Times New Roman" panose="02020603050405020304" pitchFamily="18" charset="0"/>
              </a:rPr>
              <a:t>một </a:t>
            </a:r>
            <a:r>
              <a:rPr lang="en-US" sz="3000" smtClean="0">
                <a:latin typeface="Times New Roman" panose="02020603050405020304" pitchFamily="18" charset="0"/>
                <a:cs typeface="Times New Roman" panose="02020603050405020304" pitchFamily="18" charset="0"/>
              </a:rPr>
              <a:t>cái thước dây và cốc đong</a:t>
            </a:r>
            <a:endParaRPr lang="en-US" sz="3000" kern="1200">
              <a:latin typeface="Times New Roman" panose="02020603050405020304" pitchFamily="18" charset="0"/>
              <a:cs typeface="Times New Roman" panose="02020603050405020304" pitchFamily="18" charset="0"/>
            </a:endParaRPr>
          </a:p>
        </p:txBody>
      </p:sp>
      <p:sp>
        <p:nvSpPr>
          <p:cNvPr id="11" name="Freeform 10"/>
          <p:cNvSpPr/>
          <p:nvPr/>
        </p:nvSpPr>
        <p:spPr>
          <a:xfrm>
            <a:off x="2175301" y="3834945"/>
            <a:ext cx="960239" cy="1217277"/>
          </a:xfrm>
          <a:custGeom>
            <a:avLst/>
            <a:gdLst>
              <a:gd name="connsiteX0" fmla="*/ 0 w 1217276"/>
              <a:gd name="connsiteY0" fmla="*/ 0 h 852093"/>
              <a:gd name="connsiteX1" fmla="*/ 791230 w 1217276"/>
              <a:gd name="connsiteY1" fmla="*/ 0 h 852093"/>
              <a:gd name="connsiteX2" fmla="*/ 1217276 w 1217276"/>
              <a:gd name="connsiteY2" fmla="*/ 426047 h 852093"/>
              <a:gd name="connsiteX3" fmla="*/ 791230 w 1217276"/>
              <a:gd name="connsiteY3" fmla="*/ 852093 h 852093"/>
              <a:gd name="connsiteX4" fmla="*/ 0 w 1217276"/>
              <a:gd name="connsiteY4" fmla="*/ 852093 h 852093"/>
              <a:gd name="connsiteX5" fmla="*/ 426047 w 1217276"/>
              <a:gd name="connsiteY5" fmla="*/ 426047 h 852093"/>
              <a:gd name="connsiteX6" fmla="*/ 0 w 1217276"/>
              <a:gd name="connsiteY6" fmla="*/ 0 h 852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7276" h="852093">
                <a:moveTo>
                  <a:pt x="1217275" y="0"/>
                </a:moveTo>
                <a:lnTo>
                  <a:pt x="1217275" y="553861"/>
                </a:lnTo>
                <a:lnTo>
                  <a:pt x="608637" y="852093"/>
                </a:lnTo>
                <a:lnTo>
                  <a:pt x="1" y="553861"/>
                </a:lnTo>
                <a:lnTo>
                  <a:pt x="1" y="0"/>
                </a:lnTo>
                <a:lnTo>
                  <a:pt x="608637" y="298233"/>
                </a:lnTo>
                <a:lnTo>
                  <a:pt x="1217275" y="0"/>
                </a:lnTo>
                <a:close/>
              </a:path>
            </a:pathLst>
          </a:custGeom>
          <a:ln w="28575"/>
        </p:spPr>
        <p:style>
          <a:lnRef idx="2">
            <a:schemeClr val="accent4">
              <a:hueOff val="6930461"/>
              <a:satOff val="-31979"/>
              <a:lumOff val="1177"/>
              <a:alphaOff val="0"/>
            </a:schemeClr>
          </a:lnRef>
          <a:fillRef idx="1">
            <a:schemeClr val="accent4">
              <a:hueOff val="6930461"/>
              <a:satOff val="-31979"/>
              <a:lumOff val="1177"/>
              <a:alphaOff val="0"/>
            </a:schemeClr>
          </a:fillRef>
          <a:effectRef idx="0">
            <a:schemeClr val="accent4">
              <a:hueOff val="6930461"/>
              <a:satOff val="-31979"/>
              <a:lumOff val="1177"/>
              <a:alphaOff val="0"/>
            </a:schemeClr>
          </a:effectRef>
          <a:fontRef idx="minor">
            <a:schemeClr val="lt1"/>
          </a:fontRef>
        </p:style>
        <p:txBody>
          <a:bodyPr spcFirstLastPara="0" vert="horz" wrap="square" lIns="17781" tIns="443828" rIns="17780" bIns="443826" numCol="1" spcCol="1270" anchor="ctr" anchorCtr="0">
            <a:noAutofit/>
          </a:bodyPr>
          <a:lstStyle/>
          <a:p>
            <a:pPr lvl="0" algn="ctr" defTabSz="1244600">
              <a:lnSpc>
                <a:spcPct val="90000"/>
              </a:lnSpc>
              <a:spcBef>
                <a:spcPct val="0"/>
              </a:spcBef>
              <a:spcAft>
                <a:spcPct val="35000"/>
              </a:spcAft>
            </a:pPr>
            <a:r>
              <a:rPr lang="en-US" sz="3000" kern="1200" smtClean="0">
                <a:solidFill>
                  <a:schemeClr val="tx1"/>
                </a:solidFill>
                <a:latin typeface="Times New Roman" panose="02020603050405020304" pitchFamily="18" charset="0"/>
                <a:cs typeface="Times New Roman" panose="02020603050405020304" pitchFamily="18" charset="0"/>
              </a:rPr>
              <a:t>C</a:t>
            </a:r>
            <a:endParaRPr lang="en-US" sz="3000" kern="1200">
              <a:solidFill>
                <a:schemeClr val="tx1"/>
              </a:solidFill>
              <a:latin typeface="Times New Roman" panose="02020603050405020304" pitchFamily="18" charset="0"/>
              <a:cs typeface="Times New Roman" panose="02020603050405020304" pitchFamily="18" charset="0"/>
            </a:endParaRPr>
          </a:p>
        </p:txBody>
      </p:sp>
      <p:sp>
        <p:nvSpPr>
          <p:cNvPr id="12" name="Freeform 11"/>
          <p:cNvSpPr/>
          <p:nvPr/>
        </p:nvSpPr>
        <p:spPr>
          <a:xfrm>
            <a:off x="3135539" y="3834947"/>
            <a:ext cx="5947044" cy="791230"/>
          </a:xfrm>
          <a:custGeom>
            <a:avLst/>
            <a:gdLst>
              <a:gd name="connsiteX0" fmla="*/ 131874 w 791229"/>
              <a:gd name="connsiteY0" fmla="*/ 0 h 5277267"/>
              <a:gd name="connsiteX1" fmla="*/ 659355 w 791229"/>
              <a:gd name="connsiteY1" fmla="*/ 0 h 5277267"/>
              <a:gd name="connsiteX2" fmla="*/ 791229 w 791229"/>
              <a:gd name="connsiteY2" fmla="*/ 131874 h 5277267"/>
              <a:gd name="connsiteX3" fmla="*/ 791229 w 791229"/>
              <a:gd name="connsiteY3" fmla="*/ 5277267 h 5277267"/>
              <a:gd name="connsiteX4" fmla="*/ 791229 w 791229"/>
              <a:gd name="connsiteY4" fmla="*/ 5277267 h 5277267"/>
              <a:gd name="connsiteX5" fmla="*/ 0 w 791229"/>
              <a:gd name="connsiteY5" fmla="*/ 5277267 h 5277267"/>
              <a:gd name="connsiteX6" fmla="*/ 0 w 791229"/>
              <a:gd name="connsiteY6" fmla="*/ 5277267 h 5277267"/>
              <a:gd name="connsiteX7" fmla="*/ 0 w 791229"/>
              <a:gd name="connsiteY7" fmla="*/ 131874 h 5277267"/>
              <a:gd name="connsiteX8" fmla="*/ 131874 w 791229"/>
              <a:gd name="connsiteY8" fmla="*/ 0 h 527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1229" h="5277267">
                <a:moveTo>
                  <a:pt x="791229" y="879563"/>
                </a:moveTo>
                <a:lnTo>
                  <a:pt x="791229" y="4397704"/>
                </a:lnTo>
                <a:cubicBezTo>
                  <a:pt x="791229" y="4883471"/>
                  <a:pt x="782377" y="5277264"/>
                  <a:pt x="771457" y="5277264"/>
                </a:cubicBezTo>
                <a:lnTo>
                  <a:pt x="0" y="5277264"/>
                </a:lnTo>
                <a:lnTo>
                  <a:pt x="0" y="5277264"/>
                </a:lnTo>
                <a:lnTo>
                  <a:pt x="0" y="3"/>
                </a:lnTo>
                <a:lnTo>
                  <a:pt x="0" y="3"/>
                </a:lnTo>
                <a:lnTo>
                  <a:pt x="771457" y="3"/>
                </a:lnTo>
                <a:cubicBezTo>
                  <a:pt x="782377" y="3"/>
                  <a:pt x="791229" y="393796"/>
                  <a:pt x="791229" y="879563"/>
                </a:cubicBezTo>
                <a:close/>
              </a:path>
            </a:pathLst>
          </a:custGeom>
          <a:ln w="28575"/>
        </p:spPr>
        <p:style>
          <a:lnRef idx="2">
            <a:schemeClr val="accent4">
              <a:hueOff val="6930461"/>
              <a:satOff val="-31979"/>
              <a:lumOff val="1177"/>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99137" tIns="56404" rIns="56404" bIns="56407" numCol="1" spcCol="1270" anchor="ctr" anchorCtr="0">
            <a:noAutofit/>
          </a:bodyPr>
          <a:lstStyle/>
          <a:p>
            <a:pPr marL="285750" lvl="1" indent="-285750" defTabSz="1244600">
              <a:lnSpc>
                <a:spcPct val="90000"/>
              </a:lnSpc>
              <a:spcBef>
                <a:spcPct val="0"/>
              </a:spcBef>
              <a:spcAft>
                <a:spcPct val="15000"/>
              </a:spcAft>
              <a:buChar char="••"/>
            </a:pPr>
            <a:r>
              <a:rPr lang="vi-VN" sz="3000">
                <a:latin typeface="Times New Roman" panose="02020603050405020304" pitchFamily="18" charset="0"/>
                <a:cs typeface="Times New Roman" panose="02020603050405020304" pitchFamily="18" charset="0"/>
              </a:rPr>
              <a:t>Cần dùng một cái cân và bình chia độ</a:t>
            </a:r>
            <a:endParaRPr lang="en-US" sz="3000" kern="1200">
              <a:latin typeface="Times New Roman" panose="02020603050405020304" pitchFamily="18" charset="0"/>
              <a:cs typeface="Times New Roman" panose="02020603050405020304" pitchFamily="18" charset="0"/>
            </a:endParaRPr>
          </a:p>
        </p:txBody>
      </p:sp>
      <p:sp>
        <p:nvSpPr>
          <p:cNvPr id="13" name="Freeform 12"/>
          <p:cNvSpPr/>
          <p:nvPr/>
        </p:nvSpPr>
        <p:spPr>
          <a:xfrm>
            <a:off x="2175301" y="4905106"/>
            <a:ext cx="960239" cy="1217277"/>
          </a:xfrm>
          <a:custGeom>
            <a:avLst/>
            <a:gdLst>
              <a:gd name="connsiteX0" fmla="*/ 0 w 1217276"/>
              <a:gd name="connsiteY0" fmla="*/ 0 h 852093"/>
              <a:gd name="connsiteX1" fmla="*/ 791230 w 1217276"/>
              <a:gd name="connsiteY1" fmla="*/ 0 h 852093"/>
              <a:gd name="connsiteX2" fmla="*/ 1217276 w 1217276"/>
              <a:gd name="connsiteY2" fmla="*/ 426047 h 852093"/>
              <a:gd name="connsiteX3" fmla="*/ 791230 w 1217276"/>
              <a:gd name="connsiteY3" fmla="*/ 852093 h 852093"/>
              <a:gd name="connsiteX4" fmla="*/ 0 w 1217276"/>
              <a:gd name="connsiteY4" fmla="*/ 852093 h 852093"/>
              <a:gd name="connsiteX5" fmla="*/ 426047 w 1217276"/>
              <a:gd name="connsiteY5" fmla="*/ 426047 h 852093"/>
              <a:gd name="connsiteX6" fmla="*/ 0 w 1217276"/>
              <a:gd name="connsiteY6" fmla="*/ 0 h 852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7276" h="852093">
                <a:moveTo>
                  <a:pt x="1217275" y="0"/>
                </a:moveTo>
                <a:lnTo>
                  <a:pt x="1217275" y="553861"/>
                </a:lnTo>
                <a:lnTo>
                  <a:pt x="608637" y="852093"/>
                </a:lnTo>
                <a:lnTo>
                  <a:pt x="1" y="553861"/>
                </a:lnTo>
                <a:lnTo>
                  <a:pt x="1" y="0"/>
                </a:lnTo>
                <a:lnTo>
                  <a:pt x="608637" y="298233"/>
                </a:lnTo>
                <a:lnTo>
                  <a:pt x="1217275" y="0"/>
                </a:lnTo>
                <a:close/>
              </a:path>
            </a:pathLst>
          </a:custGeom>
        </p:spPr>
        <p:style>
          <a:lnRef idx="2">
            <a:schemeClr val="accent4">
              <a:hueOff val="10395692"/>
              <a:satOff val="-47968"/>
              <a:lumOff val="1765"/>
              <a:alphaOff val="0"/>
            </a:schemeClr>
          </a:lnRef>
          <a:fillRef idx="1">
            <a:schemeClr val="accent4">
              <a:hueOff val="10395692"/>
              <a:satOff val="-47968"/>
              <a:lumOff val="1765"/>
              <a:alphaOff val="0"/>
            </a:schemeClr>
          </a:fillRef>
          <a:effectRef idx="0">
            <a:schemeClr val="accent4">
              <a:hueOff val="10395692"/>
              <a:satOff val="-47968"/>
              <a:lumOff val="1765"/>
              <a:alphaOff val="0"/>
            </a:schemeClr>
          </a:effectRef>
          <a:fontRef idx="minor">
            <a:schemeClr val="lt1"/>
          </a:fontRef>
        </p:style>
        <p:txBody>
          <a:bodyPr spcFirstLastPara="0" vert="horz" wrap="square" lIns="17781" tIns="443828" rIns="17780" bIns="443826" numCol="1" spcCol="1270" anchor="ctr" anchorCtr="0">
            <a:noAutofit/>
          </a:bodyPr>
          <a:lstStyle/>
          <a:p>
            <a:pPr lvl="0" algn="ctr" defTabSz="1244600">
              <a:lnSpc>
                <a:spcPct val="90000"/>
              </a:lnSpc>
              <a:spcBef>
                <a:spcPct val="0"/>
              </a:spcBef>
              <a:spcAft>
                <a:spcPct val="35000"/>
              </a:spcAft>
            </a:pPr>
            <a:r>
              <a:rPr lang="en-US" sz="3000" kern="1200" smtClean="0">
                <a:solidFill>
                  <a:schemeClr val="tx1"/>
                </a:solidFill>
                <a:latin typeface="Times New Roman" panose="02020603050405020304" pitchFamily="18" charset="0"/>
                <a:cs typeface="Times New Roman" panose="02020603050405020304" pitchFamily="18" charset="0"/>
              </a:rPr>
              <a:t>D</a:t>
            </a:r>
            <a:endParaRPr lang="en-US" sz="3000" kern="1200">
              <a:solidFill>
                <a:schemeClr val="tx1"/>
              </a:solidFill>
              <a:latin typeface="Times New Roman" panose="02020603050405020304" pitchFamily="18" charset="0"/>
              <a:cs typeface="Times New Roman" panose="02020603050405020304" pitchFamily="18" charset="0"/>
            </a:endParaRPr>
          </a:p>
        </p:txBody>
      </p:sp>
      <p:sp>
        <p:nvSpPr>
          <p:cNvPr id="14" name="Freeform 13"/>
          <p:cNvSpPr/>
          <p:nvPr/>
        </p:nvSpPr>
        <p:spPr>
          <a:xfrm>
            <a:off x="3135539" y="4869630"/>
            <a:ext cx="5947044" cy="791230"/>
          </a:xfrm>
          <a:custGeom>
            <a:avLst/>
            <a:gdLst>
              <a:gd name="connsiteX0" fmla="*/ 131874 w 791229"/>
              <a:gd name="connsiteY0" fmla="*/ 0 h 5277267"/>
              <a:gd name="connsiteX1" fmla="*/ 659355 w 791229"/>
              <a:gd name="connsiteY1" fmla="*/ 0 h 5277267"/>
              <a:gd name="connsiteX2" fmla="*/ 791229 w 791229"/>
              <a:gd name="connsiteY2" fmla="*/ 131874 h 5277267"/>
              <a:gd name="connsiteX3" fmla="*/ 791229 w 791229"/>
              <a:gd name="connsiteY3" fmla="*/ 5277267 h 5277267"/>
              <a:gd name="connsiteX4" fmla="*/ 791229 w 791229"/>
              <a:gd name="connsiteY4" fmla="*/ 5277267 h 5277267"/>
              <a:gd name="connsiteX5" fmla="*/ 0 w 791229"/>
              <a:gd name="connsiteY5" fmla="*/ 5277267 h 5277267"/>
              <a:gd name="connsiteX6" fmla="*/ 0 w 791229"/>
              <a:gd name="connsiteY6" fmla="*/ 5277267 h 5277267"/>
              <a:gd name="connsiteX7" fmla="*/ 0 w 791229"/>
              <a:gd name="connsiteY7" fmla="*/ 131874 h 5277267"/>
              <a:gd name="connsiteX8" fmla="*/ 131874 w 791229"/>
              <a:gd name="connsiteY8" fmla="*/ 0 h 527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1229" h="5277267">
                <a:moveTo>
                  <a:pt x="791229" y="879563"/>
                </a:moveTo>
                <a:lnTo>
                  <a:pt x="791229" y="4397704"/>
                </a:lnTo>
                <a:cubicBezTo>
                  <a:pt x="791229" y="4883471"/>
                  <a:pt x="782377" y="5277264"/>
                  <a:pt x="771457" y="5277264"/>
                </a:cubicBezTo>
                <a:lnTo>
                  <a:pt x="0" y="5277264"/>
                </a:lnTo>
                <a:lnTo>
                  <a:pt x="0" y="5277264"/>
                </a:lnTo>
                <a:lnTo>
                  <a:pt x="0" y="3"/>
                </a:lnTo>
                <a:lnTo>
                  <a:pt x="0" y="3"/>
                </a:lnTo>
                <a:lnTo>
                  <a:pt x="771457" y="3"/>
                </a:lnTo>
                <a:cubicBezTo>
                  <a:pt x="782377" y="3"/>
                  <a:pt x="791229" y="393796"/>
                  <a:pt x="791229" y="879563"/>
                </a:cubicBezTo>
                <a:close/>
              </a:path>
            </a:pathLst>
          </a:custGeom>
          <a:ln w="28575"/>
        </p:spPr>
        <p:style>
          <a:lnRef idx="2">
            <a:schemeClr val="accent4">
              <a:hueOff val="10395692"/>
              <a:satOff val="-47968"/>
              <a:lumOff val="176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99137" tIns="56405" rIns="56404" bIns="56406" numCol="1" spcCol="1270" anchor="ctr" anchorCtr="0">
            <a:noAutofit/>
          </a:bodyPr>
          <a:lstStyle/>
          <a:p>
            <a:pPr marL="285750" lvl="1" indent="-285750" defTabSz="1244600">
              <a:lnSpc>
                <a:spcPct val="90000"/>
              </a:lnSpc>
              <a:spcBef>
                <a:spcPct val="0"/>
              </a:spcBef>
              <a:spcAft>
                <a:spcPct val="15000"/>
              </a:spcAft>
              <a:buChar char="••"/>
            </a:pPr>
            <a:r>
              <a:rPr lang="vi-VN" sz="3000">
                <a:latin typeface="Times New Roman" panose="02020603050405020304" pitchFamily="18" charset="0"/>
                <a:cs typeface="Times New Roman" panose="02020603050405020304" pitchFamily="18" charset="0"/>
              </a:rPr>
              <a:t>Cần </a:t>
            </a:r>
            <a:r>
              <a:rPr lang="en-US" sz="3000" smtClean="0">
                <a:latin typeface="Times New Roman" panose="02020603050405020304" pitchFamily="18" charset="0"/>
                <a:ea typeface="Calibri" panose="020F0502020204030204" pitchFamily="34" charset="0"/>
              </a:rPr>
              <a:t>dùng </a:t>
            </a:r>
            <a:r>
              <a:rPr lang="en-US" sz="3000">
                <a:latin typeface="Times New Roman" panose="02020603050405020304" pitchFamily="18" charset="0"/>
                <a:ea typeface="Calibri" panose="020F0502020204030204" pitchFamily="34" charset="0"/>
              </a:rPr>
              <a:t>một bình chia độ</a:t>
            </a:r>
            <a:endParaRPr lang="en-US" sz="3000" kern="1200">
              <a:latin typeface="Times New Roman" panose="02020603050405020304" pitchFamily="18" charset="0"/>
              <a:cs typeface="Times New Roman" panose="02020603050405020304" pitchFamily="18" charset="0"/>
            </a:endParaRPr>
          </a:p>
        </p:txBody>
      </p:sp>
      <p:sp>
        <p:nvSpPr>
          <p:cNvPr id="16" name="Rounded Rectangle 15"/>
          <p:cNvSpPr/>
          <p:nvPr/>
        </p:nvSpPr>
        <p:spPr>
          <a:xfrm>
            <a:off x="2175301" y="294275"/>
            <a:ext cx="7721734" cy="1037230"/>
          </a:xfrm>
          <a:prstGeom prst="roundRect">
            <a:avLst/>
          </a:prstGeom>
          <a:solidFill>
            <a:srgbClr val="FFCCFF"/>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000" smtClean="0">
                <a:solidFill>
                  <a:schemeClr val="tx1"/>
                </a:solidFill>
                <a:latin typeface="Times New Roman" panose="02020603050405020304" pitchFamily="18" charset="0"/>
                <a:cs typeface="Times New Roman" panose="02020603050405020304" pitchFamily="18" charset="0"/>
              </a:rPr>
              <a:t>Câu 4: </a:t>
            </a:r>
            <a:r>
              <a:rPr lang="vi-VN" sz="3000">
                <a:solidFill>
                  <a:schemeClr val="tx1"/>
                </a:solidFill>
                <a:latin typeface="Times New Roman" panose="02020603050405020304" pitchFamily="18" charset="0"/>
                <a:cs typeface="Times New Roman" panose="02020603050405020304" pitchFamily="18" charset="0"/>
              </a:rPr>
              <a:t>Muốn đo khối lượng riêng của quả cầu bằng sắt người ta dùng những dụng cụ gì?</a:t>
            </a:r>
            <a:endParaRPr lang="en-US" sz="3000">
              <a:solidFill>
                <a:schemeClr val="tx1"/>
              </a:solidFill>
              <a:latin typeface="Times New Roman" panose="02020603050405020304" pitchFamily="18" charset="0"/>
              <a:cs typeface="Times New Roman" panose="02020603050405020304" pitchFamily="18" charset="0"/>
            </a:endParaRPr>
          </a:p>
        </p:txBody>
      </p:sp>
      <p:pic>
        <p:nvPicPr>
          <p:cNvPr id="19" name="Picture 18"/>
          <p:cNvPicPr>
            <a:picLocks noChangeAspect="1"/>
          </p:cNvPicPr>
          <p:nvPr/>
        </p:nvPicPr>
        <p:blipFill>
          <a:blip r:embed="rId2">
            <a:extLst>
              <a:ext uri="{28A0092B-C50C-407E-A947-70E740481C1C}">
                <a14:useLocalDpi xmlns:a14="http://schemas.microsoft.com/office/drawing/2010/main" val="0"/>
              </a:ext>
            </a:extLst>
          </a:blip>
          <a:srcRect l="47580"/>
          <a:stretch>
            <a:fillRect/>
          </a:stretch>
        </p:blipFill>
        <p:spPr bwMode="auto">
          <a:xfrm>
            <a:off x="9325527" y="3528491"/>
            <a:ext cx="1143016" cy="1341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2605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175301" y="1961263"/>
            <a:ext cx="6907283" cy="4432362"/>
          </a:xfrm>
          <a:prstGeom prst="rect">
            <a:avLst/>
          </a:prstGeom>
          <a:ln w="28575"/>
        </p:spPr>
      </p:sp>
      <p:sp>
        <p:nvSpPr>
          <p:cNvPr id="7" name="Freeform 6"/>
          <p:cNvSpPr/>
          <p:nvPr/>
        </p:nvSpPr>
        <p:spPr>
          <a:xfrm>
            <a:off x="2175301" y="1963563"/>
            <a:ext cx="960239" cy="1217277"/>
          </a:xfrm>
          <a:custGeom>
            <a:avLst/>
            <a:gdLst>
              <a:gd name="connsiteX0" fmla="*/ 0 w 1217276"/>
              <a:gd name="connsiteY0" fmla="*/ 0 h 852093"/>
              <a:gd name="connsiteX1" fmla="*/ 791230 w 1217276"/>
              <a:gd name="connsiteY1" fmla="*/ 0 h 852093"/>
              <a:gd name="connsiteX2" fmla="*/ 1217276 w 1217276"/>
              <a:gd name="connsiteY2" fmla="*/ 426047 h 852093"/>
              <a:gd name="connsiteX3" fmla="*/ 791230 w 1217276"/>
              <a:gd name="connsiteY3" fmla="*/ 852093 h 852093"/>
              <a:gd name="connsiteX4" fmla="*/ 0 w 1217276"/>
              <a:gd name="connsiteY4" fmla="*/ 852093 h 852093"/>
              <a:gd name="connsiteX5" fmla="*/ 426047 w 1217276"/>
              <a:gd name="connsiteY5" fmla="*/ 426047 h 852093"/>
              <a:gd name="connsiteX6" fmla="*/ 0 w 1217276"/>
              <a:gd name="connsiteY6" fmla="*/ 0 h 852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7276" h="852093">
                <a:moveTo>
                  <a:pt x="1217275" y="0"/>
                </a:moveTo>
                <a:lnTo>
                  <a:pt x="1217275" y="553861"/>
                </a:lnTo>
                <a:lnTo>
                  <a:pt x="608637" y="852093"/>
                </a:lnTo>
                <a:lnTo>
                  <a:pt x="1" y="553861"/>
                </a:lnTo>
                <a:lnTo>
                  <a:pt x="1" y="0"/>
                </a:lnTo>
                <a:lnTo>
                  <a:pt x="608637" y="298233"/>
                </a:lnTo>
                <a:lnTo>
                  <a:pt x="1217275" y="0"/>
                </a:lnTo>
                <a:close/>
              </a:path>
            </a:pathLst>
          </a:custGeom>
          <a:ln w="28575"/>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7781" tIns="443828" rIns="17780" bIns="443826" numCol="1" spcCol="1270" anchor="ctr" anchorCtr="0">
            <a:noAutofit/>
          </a:bodyPr>
          <a:lstStyle/>
          <a:p>
            <a:pPr lvl="0" algn="ctr" defTabSz="1244600">
              <a:lnSpc>
                <a:spcPct val="90000"/>
              </a:lnSpc>
              <a:spcBef>
                <a:spcPct val="0"/>
              </a:spcBef>
              <a:spcAft>
                <a:spcPct val="35000"/>
              </a:spcAft>
            </a:pPr>
            <a:r>
              <a:rPr lang="en-US" sz="3000" kern="1200" smtClean="0">
                <a:solidFill>
                  <a:schemeClr val="tx1"/>
                </a:solidFill>
                <a:latin typeface="Times New Roman" panose="02020603050405020304" pitchFamily="18" charset="0"/>
                <a:cs typeface="Times New Roman" panose="02020603050405020304" pitchFamily="18" charset="0"/>
              </a:rPr>
              <a:t>A</a:t>
            </a:r>
            <a:endParaRPr lang="en-US" sz="3000" kern="1200">
              <a:solidFill>
                <a:schemeClr val="tx1"/>
              </a:solidFill>
              <a:latin typeface="Times New Roman" panose="02020603050405020304" pitchFamily="18" charset="0"/>
              <a:cs typeface="Times New Roman" panose="02020603050405020304" pitchFamily="18" charset="0"/>
            </a:endParaRPr>
          </a:p>
        </p:txBody>
      </p:sp>
      <p:sp>
        <p:nvSpPr>
          <p:cNvPr id="8" name="Freeform 7"/>
          <p:cNvSpPr/>
          <p:nvPr/>
        </p:nvSpPr>
        <p:spPr>
          <a:xfrm>
            <a:off x="3135539" y="1963565"/>
            <a:ext cx="5947044" cy="791645"/>
          </a:xfrm>
          <a:custGeom>
            <a:avLst/>
            <a:gdLst>
              <a:gd name="connsiteX0" fmla="*/ 131943 w 791645"/>
              <a:gd name="connsiteY0" fmla="*/ 0 h 5277267"/>
              <a:gd name="connsiteX1" fmla="*/ 659702 w 791645"/>
              <a:gd name="connsiteY1" fmla="*/ 0 h 5277267"/>
              <a:gd name="connsiteX2" fmla="*/ 791645 w 791645"/>
              <a:gd name="connsiteY2" fmla="*/ 131943 h 5277267"/>
              <a:gd name="connsiteX3" fmla="*/ 791645 w 791645"/>
              <a:gd name="connsiteY3" fmla="*/ 5277267 h 5277267"/>
              <a:gd name="connsiteX4" fmla="*/ 791645 w 791645"/>
              <a:gd name="connsiteY4" fmla="*/ 5277267 h 5277267"/>
              <a:gd name="connsiteX5" fmla="*/ 0 w 791645"/>
              <a:gd name="connsiteY5" fmla="*/ 5277267 h 5277267"/>
              <a:gd name="connsiteX6" fmla="*/ 0 w 791645"/>
              <a:gd name="connsiteY6" fmla="*/ 5277267 h 5277267"/>
              <a:gd name="connsiteX7" fmla="*/ 0 w 791645"/>
              <a:gd name="connsiteY7" fmla="*/ 131943 h 5277267"/>
              <a:gd name="connsiteX8" fmla="*/ 131943 w 791645"/>
              <a:gd name="connsiteY8" fmla="*/ 0 h 527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1645" h="5277267">
                <a:moveTo>
                  <a:pt x="791645" y="879561"/>
                </a:moveTo>
                <a:lnTo>
                  <a:pt x="791645" y="4397706"/>
                </a:lnTo>
                <a:cubicBezTo>
                  <a:pt x="791645" y="4883472"/>
                  <a:pt x="782783" y="5277264"/>
                  <a:pt x="771852" y="5277264"/>
                </a:cubicBezTo>
                <a:lnTo>
                  <a:pt x="0" y="5277264"/>
                </a:lnTo>
                <a:lnTo>
                  <a:pt x="0" y="5277264"/>
                </a:lnTo>
                <a:lnTo>
                  <a:pt x="0" y="3"/>
                </a:lnTo>
                <a:lnTo>
                  <a:pt x="0" y="3"/>
                </a:lnTo>
                <a:lnTo>
                  <a:pt x="771852" y="3"/>
                </a:lnTo>
                <a:cubicBezTo>
                  <a:pt x="782783" y="3"/>
                  <a:pt x="791645" y="393795"/>
                  <a:pt x="791645" y="879561"/>
                </a:cubicBezTo>
                <a:close/>
              </a:path>
            </a:pathLst>
          </a:custGeom>
          <a:ln w="28575"/>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99137" tIns="56424" rIns="56424" bIns="56426" numCol="1" spcCol="1270" anchor="ctr" anchorCtr="0">
            <a:noAutofit/>
          </a:bodyPr>
          <a:lstStyle/>
          <a:p>
            <a:pPr marL="285750" lvl="1" indent="-285750" defTabSz="1244600">
              <a:lnSpc>
                <a:spcPct val="90000"/>
              </a:lnSpc>
              <a:spcBef>
                <a:spcPct val="0"/>
              </a:spcBef>
              <a:spcAft>
                <a:spcPct val="15000"/>
              </a:spcAft>
              <a:buChar char="••"/>
            </a:pPr>
            <a:r>
              <a:rPr lang="en-US" sz="3000" smtClean="0">
                <a:latin typeface="Times New Roman" panose="02020603050405020304" pitchFamily="18" charset="0"/>
                <a:cs typeface="Times New Roman" panose="02020603050405020304" pitchFamily="18" charset="0"/>
              </a:rPr>
              <a:t>Nhôm</a:t>
            </a:r>
            <a:endParaRPr lang="en-US" sz="3000" kern="1200">
              <a:latin typeface="Times New Roman" panose="02020603050405020304" pitchFamily="18" charset="0"/>
              <a:cs typeface="Times New Roman" panose="02020603050405020304" pitchFamily="18" charset="0"/>
            </a:endParaRPr>
          </a:p>
        </p:txBody>
      </p:sp>
      <p:sp>
        <p:nvSpPr>
          <p:cNvPr id="9" name="Freeform 8"/>
          <p:cNvSpPr/>
          <p:nvPr/>
        </p:nvSpPr>
        <p:spPr>
          <a:xfrm>
            <a:off x="2175301" y="3033724"/>
            <a:ext cx="960239" cy="1217277"/>
          </a:xfrm>
          <a:custGeom>
            <a:avLst/>
            <a:gdLst>
              <a:gd name="connsiteX0" fmla="*/ 0 w 1217276"/>
              <a:gd name="connsiteY0" fmla="*/ 0 h 852093"/>
              <a:gd name="connsiteX1" fmla="*/ 791230 w 1217276"/>
              <a:gd name="connsiteY1" fmla="*/ 0 h 852093"/>
              <a:gd name="connsiteX2" fmla="*/ 1217276 w 1217276"/>
              <a:gd name="connsiteY2" fmla="*/ 426047 h 852093"/>
              <a:gd name="connsiteX3" fmla="*/ 791230 w 1217276"/>
              <a:gd name="connsiteY3" fmla="*/ 852093 h 852093"/>
              <a:gd name="connsiteX4" fmla="*/ 0 w 1217276"/>
              <a:gd name="connsiteY4" fmla="*/ 852093 h 852093"/>
              <a:gd name="connsiteX5" fmla="*/ 426047 w 1217276"/>
              <a:gd name="connsiteY5" fmla="*/ 426047 h 852093"/>
              <a:gd name="connsiteX6" fmla="*/ 0 w 1217276"/>
              <a:gd name="connsiteY6" fmla="*/ 0 h 852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7276" h="852093">
                <a:moveTo>
                  <a:pt x="1217275" y="0"/>
                </a:moveTo>
                <a:lnTo>
                  <a:pt x="1217275" y="553861"/>
                </a:lnTo>
                <a:lnTo>
                  <a:pt x="608637" y="852093"/>
                </a:lnTo>
                <a:lnTo>
                  <a:pt x="1" y="553861"/>
                </a:lnTo>
                <a:lnTo>
                  <a:pt x="1" y="0"/>
                </a:lnTo>
                <a:lnTo>
                  <a:pt x="608637" y="298233"/>
                </a:lnTo>
                <a:lnTo>
                  <a:pt x="1217275" y="0"/>
                </a:lnTo>
                <a:close/>
              </a:path>
            </a:pathLst>
          </a:custGeom>
          <a:ln w="28575"/>
        </p:spPr>
        <p:style>
          <a:lnRef idx="2">
            <a:schemeClr val="accent4">
              <a:hueOff val="3465231"/>
              <a:satOff val="-15989"/>
              <a:lumOff val="588"/>
              <a:alphaOff val="0"/>
            </a:schemeClr>
          </a:lnRef>
          <a:fillRef idx="1">
            <a:schemeClr val="accent4">
              <a:hueOff val="3465231"/>
              <a:satOff val="-15989"/>
              <a:lumOff val="588"/>
              <a:alphaOff val="0"/>
            </a:schemeClr>
          </a:fillRef>
          <a:effectRef idx="0">
            <a:schemeClr val="accent4">
              <a:hueOff val="3465231"/>
              <a:satOff val="-15989"/>
              <a:lumOff val="588"/>
              <a:alphaOff val="0"/>
            </a:schemeClr>
          </a:effectRef>
          <a:fontRef idx="minor">
            <a:schemeClr val="lt1"/>
          </a:fontRef>
        </p:style>
        <p:txBody>
          <a:bodyPr spcFirstLastPara="0" vert="horz" wrap="square" lIns="17781" tIns="443828" rIns="17780" bIns="443826" numCol="1" spcCol="1270" anchor="ctr" anchorCtr="0">
            <a:noAutofit/>
          </a:bodyPr>
          <a:lstStyle/>
          <a:p>
            <a:pPr lvl="0" algn="ctr" defTabSz="1244600">
              <a:lnSpc>
                <a:spcPct val="90000"/>
              </a:lnSpc>
              <a:spcBef>
                <a:spcPct val="0"/>
              </a:spcBef>
              <a:spcAft>
                <a:spcPct val="35000"/>
              </a:spcAft>
            </a:pPr>
            <a:r>
              <a:rPr lang="en-US" sz="3000" kern="1200" smtClean="0">
                <a:solidFill>
                  <a:schemeClr val="tx1"/>
                </a:solidFill>
                <a:latin typeface="Times New Roman" panose="02020603050405020304" pitchFamily="18" charset="0"/>
                <a:cs typeface="Times New Roman" panose="02020603050405020304" pitchFamily="18" charset="0"/>
              </a:rPr>
              <a:t>B</a:t>
            </a:r>
            <a:endParaRPr lang="en-US" sz="3000" kern="1200">
              <a:solidFill>
                <a:schemeClr val="tx1"/>
              </a:solidFill>
              <a:latin typeface="Times New Roman" panose="02020603050405020304" pitchFamily="18" charset="0"/>
              <a:cs typeface="Times New Roman" panose="02020603050405020304" pitchFamily="18" charset="0"/>
            </a:endParaRPr>
          </a:p>
        </p:txBody>
      </p:sp>
      <p:sp>
        <p:nvSpPr>
          <p:cNvPr id="10" name="Freeform 9"/>
          <p:cNvSpPr/>
          <p:nvPr/>
        </p:nvSpPr>
        <p:spPr>
          <a:xfrm>
            <a:off x="3135539" y="3033726"/>
            <a:ext cx="5947044" cy="791230"/>
          </a:xfrm>
          <a:custGeom>
            <a:avLst/>
            <a:gdLst>
              <a:gd name="connsiteX0" fmla="*/ 131874 w 791229"/>
              <a:gd name="connsiteY0" fmla="*/ 0 h 5277267"/>
              <a:gd name="connsiteX1" fmla="*/ 659355 w 791229"/>
              <a:gd name="connsiteY1" fmla="*/ 0 h 5277267"/>
              <a:gd name="connsiteX2" fmla="*/ 791229 w 791229"/>
              <a:gd name="connsiteY2" fmla="*/ 131874 h 5277267"/>
              <a:gd name="connsiteX3" fmla="*/ 791229 w 791229"/>
              <a:gd name="connsiteY3" fmla="*/ 5277267 h 5277267"/>
              <a:gd name="connsiteX4" fmla="*/ 791229 w 791229"/>
              <a:gd name="connsiteY4" fmla="*/ 5277267 h 5277267"/>
              <a:gd name="connsiteX5" fmla="*/ 0 w 791229"/>
              <a:gd name="connsiteY5" fmla="*/ 5277267 h 5277267"/>
              <a:gd name="connsiteX6" fmla="*/ 0 w 791229"/>
              <a:gd name="connsiteY6" fmla="*/ 5277267 h 5277267"/>
              <a:gd name="connsiteX7" fmla="*/ 0 w 791229"/>
              <a:gd name="connsiteY7" fmla="*/ 131874 h 5277267"/>
              <a:gd name="connsiteX8" fmla="*/ 131874 w 791229"/>
              <a:gd name="connsiteY8" fmla="*/ 0 h 527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1229" h="5277267">
                <a:moveTo>
                  <a:pt x="791229" y="879563"/>
                </a:moveTo>
                <a:lnTo>
                  <a:pt x="791229" y="4397704"/>
                </a:lnTo>
                <a:cubicBezTo>
                  <a:pt x="791229" y="4883471"/>
                  <a:pt x="782377" y="5277264"/>
                  <a:pt x="771457" y="5277264"/>
                </a:cubicBezTo>
                <a:lnTo>
                  <a:pt x="0" y="5277264"/>
                </a:lnTo>
                <a:lnTo>
                  <a:pt x="0" y="5277264"/>
                </a:lnTo>
                <a:lnTo>
                  <a:pt x="0" y="3"/>
                </a:lnTo>
                <a:lnTo>
                  <a:pt x="0" y="3"/>
                </a:lnTo>
                <a:lnTo>
                  <a:pt x="771457" y="3"/>
                </a:lnTo>
                <a:cubicBezTo>
                  <a:pt x="782377" y="3"/>
                  <a:pt x="791229" y="393796"/>
                  <a:pt x="791229" y="879563"/>
                </a:cubicBezTo>
                <a:close/>
              </a:path>
            </a:pathLst>
          </a:custGeom>
          <a:ln w="28575"/>
        </p:spPr>
        <p:style>
          <a:lnRef idx="2">
            <a:schemeClr val="accent4">
              <a:hueOff val="3465231"/>
              <a:satOff val="-15989"/>
              <a:lumOff val="588"/>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99137" tIns="56404" rIns="56404" bIns="56407" numCol="1" spcCol="1270" anchor="ctr" anchorCtr="0">
            <a:noAutofit/>
          </a:bodyPr>
          <a:lstStyle/>
          <a:p>
            <a:pPr marL="285750" lvl="1" indent="-285750" defTabSz="1244600">
              <a:lnSpc>
                <a:spcPct val="90000"/>
              </a:lnSpc>
              <a:spcBef>
                <a:spcPct val="0"/>
              </a:spcBef>
              <a:spcAft>
                <a:spcPct val="15000"/>
              </a:spcAft>
              <a:buChar char="••"/>
            </a:pPr>
            <a:r>
              <a:rPr lang="en-US" sz="3000" smtClean="0">
                <a:latin typeface="Times New Roman" panose="02020603050405020304" pitchFamily="18" charset="0"/>
                <a:cs typeface="Times New Roman" panose="02020603050405020304" pitchFamily="18" charset="0"/>
              </a:rPr>
              <a:t>Sắt</a:t>
            </a:r>
            <a:endParaRPr lang="en-US" sz="3000" kern="1200">
              <a:latin typeface="Times New Roman" panose="02020603050405020304" pitchFamily="18" charset="0"/>
              <a:cs typeface="Times New Roman" panose="02020603050405020304" pitchFamily="18" charset="0"/>
            </a:endParaRPr>
          </a:p>
        </p:txBody>
      </p:sp>
      <p:sp>
        <p:nvSpPr>
          <p:cNvPr id="11" name="Freeform 10"/>
          <p:cNvSpPr/>
          <p:nvPr/>
        </p:nvSpPr>
        <p:spPr>
          <a:xfrm>
            <a:off x="2175301" y="4103885"/>
            <a:ext cx="960239" cy="1217277"/>
          </a:xfrm>
          <a:custGeom>
            <a:avLst/>
            <a:gdLst>
              <a:gd name="connsiteX0" fmla="*/ 0 w 1217276"/>
              <a:gd name="connsiteY0" fmla="*/ 0 h 852093"/>
              <a:gd name="connsiteX1" fmla="*/ 791230 w 1217276"/>
              <a:gd name="connsiteY1" fmla="*/ 0 h 852093"/>
              <a:gd name="connsiteX2" fmla="*/ 1217276 w 1217276"/>
              <a:gd name="connsiteY2" fmla="*/ 426047 h 852093"/>
              <a:gd name="connsiteX3" fmla="*/ 791230 w 1217276"/>
              <a:gd name="connsiteY3" fmla="*/ 852093 h 852093"/>
              <a:gd name="connsiteX4" fmla="*/ 0 w 1217276"/>
              <a:gd name="connsiteY4" fmla="*/ 852093 h 852093"/>
              <a:gd name="connsiteX5" fmla="*/ 426047 w 1217276"/>
              <a:gd name="connsiteY5" fmla="*/ 426047 h 852093"/>
              <a:gd name="connsiteX6" fmla="*/ 0 w 1217276"/>
              <a:gd name="connsiteY6" fmla="*/ 0 h 852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7276" h="852093">
                <a:moveTo>
                  <a:pt x="1217275" y="0"/>
                </a:moveTo>
                <a:lnTo>
                  <a:pt x="1217275" y="553861"/>
                </a:lnTo>
                <a:lnTo>
                  <a:pt x="608637" y="852093"/>
                </a:lnTo>
                <a:lnTo>
                  <a:pt x="1" y="553861"/>
                </a:lnTo>
                <a:lnTo>
                  <a:pt x="1" y="0"/>
                </a:lnTo>
                <a:lnTo>
                  <a:pt x="608637" y="298233"/>
                </a:lnTo>
                <a:lnTo>
                  <a:pt x="1217275" y="0"/>
                </a:lnTo>
                <a:close/>
              </a:path>
            </a:pathLst>
          </a:custGeom>
          <a:ln w="28575"/>
        </p:spPr>
        <p:style>
          <a:lnRef idx="2">
            <a:schemeClr val="accent4">
              <a:hueOff val="6930461"/>
              <a:satOff val="-31979"/>
              <a:lumOff val="1177"/>
              <a:alphaOff val="0"/>
            </a:schemeClr>
          </a:lnRef>
          <a:fillRef idx="1">
            <a:schemeClr val="accent4">
              <a:hueOff val="6930461"/>
              <a:satOff val="-31979"/>
              <a:lumOff val="1177"/>
              <a:alphaOff val="0"/>
            </a:schemeClr>
          </a:fillRef>
          <a:effectRef idx="0">
            <a:schemeClr val="accent4">
              <a:hueOff val="6930461"/>
              <a:satOff val="-31979"/>
              <a:lumOff val="1177"/>
              <a:alphaOff val="0"/>
            </a:schemeClr>
          </a:effectRef>
          <a:fontRef idx="minor">
            <a:schemeClr val="lt1"/>
          </a:fontRef>
        </p:style>
        <p:txBody>
          <a:bodyPr spcFirstLastPara="0" vert="horz" wrap="square" lIns="17781" tIns="443828" rIns="17780" bIns="443826" numCol="1" spcCol="1270" anchor="ctr" anchorCtr="0">
            <a:noAutofit/>
          </a:bodyPr>
          <a:lstStyle/>
          <a:p>
            <a:pPr lvl="0" algn="ctr" defTabSz="1244600">
              <a:lnSpc>
                <a:spcPct val="90000"/>
              </a:lnSpc>
              <a:spcBef>
                <a:spcPct val="0"/>
              </a:spcBef>
              <a:spcAft>
                <a:spcPct val="35000"/>
              </a:spcAft>
            </a:pPr>
            <a:r>
              <a:rPr lang="en-US" sz="3000" kern="1200" smtClean="0">
                <a:solidFill>
                  <a:schemeClr val="tx1"/>
                </a:solidFill>
                <a:latin typeface="Times New Roman" panose="02020603050405020304" pitchFamily="18" charset="0"/>
                <a:cs typeface="Times New Roman" panose="02020603050405020304" pitchFamily="18" charset="0"/>
              </a:rPr>
              <a:t>C</a:t>
            </a:r>
            <a:endParaRPr lang="en-US" sz="3000" kern="1200">
              <a:solidFill>
                <a:schemeClr val="tx1"/>
              </a:solidFill>
              <a:latin typeface="Times New Roman" panose="02020603050405020304" pitchFamily="18" charset="0"/>
              <a:cs typeface="Times New Roman" panose="02020603050405020304" pitchFamily="18" charset="0"/>
            </a:endParaRPr>
          </a:p>
        </p:txBody>
      </p:sp>
      <p:sp>
        <p:nvSpPr>
          <p:cNvPr id="12" name="Freeform 11"/>
          <p:cNvSpPr/>
          <p:nvPr/>
        </p:nvSpPr>
        <p:spPr>
          <a:xfrm>
            <a:off x="3135539" y="4103887"/>
            <a:ext cx="5947044" cy="791230"/>
          </a:xfrm>
          <a:custGeom>
            <a:avLst/>
            <a:gdLst>
              <a:gd name="connsiteX0" fmla="*/ 131874 w 791229"/>
              <a:gd name="connsiteY0" fmla="*/ 0 h 5277267"/>
              <a:gd name="connsiteX1" fmla="*/ 659355 w 791229"/>
              <a:gd name="connsiteY1" fmla="*/ 0 h 5277267"/>
              <a:gd name="connsiteX2" fmla="*/ 791229 w 791229"/>
              <a:gd name="connsiteY2" fmla="*/ 131874 h 5277267"/>
              <a:gd name="connsiteX3" fmla="*/ 791229 w 791229"/>
              <a:gd name="connsiteY3" fmla="*/ 5277267 h 5277267"/>
              <a:gd name="connsiteX4" fmla="*/ 791229 w 791229"/>
              <a:gd name="connsiteY4" fmla="*/ 5277267 h 5277267"/>
              <a:gd name="connsiteX5" fmla="*/ 0 w 791229"/>
              <a:gd name="connsiteY5" fmla="*/ 5277267 h 5277267"/>
              <a:gd name="connsiteX6" fmla="*/ 0 w 791229"/>
              <a:gd name="connsiteY6" fmla="*/ 5277267 h 5277267"/>
              <a:gd name="connsiteX7" fmla="*/ 0 w 791229"/>
              <a:gd name="connsiteY7" fmla="*/ 131874 h 5277267"/>
              <a:gd name="connsiteX8" fmla="*/ 131874 w 791229"/>
              <a:gd name="connsiteY8" fmla="*/ 0 h 527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1229" h="5277267">
                <a:moveTo>
                  <a:pt x="791229" y="879563"/>
                </a:moveTo>
                <a:lnTo>
                  <a:pt x="791229" y="4397704"/>
                </a:lnTo>
                <a:cubicBezTo>
                  <a:pt x="791229" y="4883471"/>
                  <a:pt x="782377" y="5277264"/>
                  <a:pt x="771457" y="5277264"/>
                </a:cubicBezTo>
                <a:lnTo>
                  <a:pt x="0" y="5277264"/>
                </a:lnTo>
                <a:lnTo>
                  <a:pt x="0" y="5277264"/>
                </a:lnTo>
                <a:lnTo>
                  <a:pt x="0" y="3"/>
                </a:lnTo>
                <a:lnTo>
                  <a:pt x="0" y="3"/>
                </a:lnTo>
                <a:lnTo>
                  <a:pt x="771457" y="3"/>
                </a:lnTo>
                <a:cubicBezTo>
                  <a:pt x="782377" y="3"/>
                  <a:pt x="791229" y="393796"/>
                  <a:pt x="791229" y="879563"/>
                </a:cubicBezTo>
                <a:close/>
              </a:path>
            </a:pathLst>
          </a:custGeom>
          <a:ln w="28575"/>
        </p:spPr>
        <p:style>
          <a:lnRef idx="2">
            <a:schemeClr val="accent4">
              <a:hueOff val="6930461"/>
              <a:satOff val="-31979"/>
              <a:lumOff val="1177"/>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99137" tIns="56404" rIns="56404" bIns="56407" numCol="1" spcCol="1270" anchor="ctr" anchorCtr="0">
            <a:noAutofit/>
          </a:bodyPr>
          <a:lstStyle/>
          <a:p>
            <a:pPr marL="285750" lvl="1" indent="-285750" defTabSz="1244600">
              <a:lnSpc>
                <a:spcPct val="90000"/>
              </a:lnSpc>
              <a:spcBef>
                <a:spcPct val="0"/>
              </a:spcBef>
              <a:spcAft>
                <a:spcPct val="15000"/>
              </a:spcAft>
              <a:buChar char="••"/>
            </a:pPr>
            <a:r>
              <a:rPr lang="en-US" sz="3000" smtClean="0">
                <a:latin typeface="Times New Roman" panose="02020603050405020304" pitchFamily="18" charset="0"/>
                <a:cs typeface="Times New Roman" panose="02020603050405020304" pitchFamily="18" charset="0"/>
              </a:rPr>
              <a:t>Chì</a:t>
            </a:r>
            <a:endParaRPr lang="en-US" sz="3000" kern="1200">
              <a:latin typeface="Times New Roman" panose="02020603050405020304" pitchFamily="18" charset="0"/>
              <a:cs typeface="Times New Roman" panose="02020603050405020304" pitchFamily="18" charset="0"/>
            </a:endParaRPr>
          </a:p>
        </p:txBody>
      </p:sp>
      <p:sp>
        <p:nvSpPr>
          <p:cNvPr id="13" name="Freeform 12"/>
          <p:cNvSpPr/>
          <p:nvPr/>
        </p:nvSpPr>
        <p:spPr>
          <a:xfrm>
            <a:off x="2175301" y="5174046"/>
            <a:ext cx="960239" cy="1217277"/>
          </a:xfrm>
          <a:custGeom>
            <a:avLst/>
            <a:gdLst>
              <a:gd name="connsiteX0" fmla="*/ 0 w 1217276"/>
              <a:gd name="connsiteY0" fmla="*/ 0 h 852093"/>
              <a:gd name="connsiteX1" fmla="*/ 791230 w 1217276"/>
              <a:gd name="connsiteY1" fmla="*/ 0 h 852093"/>
              <a:gd name="connsiteX2" fmla="*/ 1217276 w 1217276"/>
              <a:gd name="connsiteY2" fmla="*/ 426047 h 852093"/>
              <a:gd name="connsiteX3" fmla="*/ 791230 w 1217276"/>
              <a:gd name="connsiteY3" fmla="*/ 852093 h 852093"/>
              <a:gd name="connsiteX4" fmla="*/ 0 w 1217276"/>
              <a:gd name="connsiteY4" fmla="*/ 852093 h 852093"/>
              <a:gd name="connsiteX5" fmla="*/ 426047 w 1217276"/>
              <a:gd name="connsiteY5" fmla="*/ 426047 h 852093"/>
              <a:gd name="connsiteX6" fmla="*/ 0 w 1217276"/>
              <a:gd name="connsiteY6" fmla="*/ 0 h 852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7276" h="852093">
                <a:moveTo>
                  <a:pt x="1217275" y="0"/>
                </a:moveTo>
                <a:lnTo>
                  <a:pt x="1217275" y="553861"/>
                </a:lnTo>
                <a:lnTo>
                  <a:pt x="608637" y="852093"/>
                </a:lnTo>
                <a:lnTo>
                  <a:pt x="1" y="553861"/>
                </a:lnTo>
                <a:lnTo>
                  <a:pt x="1" y="0"/>
                </a:lnTo>
                <a:lnTo>
                  <a:pt x="608637" y="298233"/>
                </a:lnTo>
                <a:lnTo>
                  <a:pt x="1217275" y="0"/>
                </a:lnTo>
                <a:close/>
              </a:path>
            </a:pathLst>
          </a:custGeom>
        </p:spPr>
        <p:style>
          <a:lnRef idx="2">
            <a:schemeClr val="accent4">
              <a:hueOff val="10395692"/>
              <a:satOff val="-47968"/>
              <a:lumOff val="1765"/>
              <a:alphaOff val="0"/>
            </a:schemeClr>
          </a:lnRef>
          <a:fillRef idx="1">
            <a:schemeClr val="accent4">
              <a:hueOff val="10395692"/>
              <a:satOff val="-47968"/>
              <a:lumOff val="1765"/>
              <a:alphaOff val="0"/>
            </a:schemeClr>
          </a:fillRef>
          <a:effectRef idx="0">
            <a:schemeClr val="accent4">
              <a:hueOff val="10395692"/>
              <a:satOff val="-47968"/>
              <a:lumOff val="1765"/>
              <a:alphaOff val="0"/>
            </a:schemeClr>
          </a:effectRef>
          <a:fontRef idx="minor">
            <a:schemeClr val="lt1"/>
          </a:fontRef>
        </p:style>
        <p:txBody>
          <a:bodyPr spcFirstLastPara="0" vert="horz" wrap="square" lIns="17781" tIns="443828" rIns="17780" bIns="443826" numCol="1" spcCol="1270" anchor="ctr" anchorCtr="0">
            <a:noAutofit/>
          </a:bodyPr>
          <a:lstStyle/>
          <a:p>
            <a:pPr lvl="0" algn="ctr" defTabSz="1244600">
              <a:lnSpc>
                <a:spcPct val="90000"/>
              </a:lnSpc>
              <a:spcBef>
                <a:spcPct val="0"/>
              </a:spcBef>
              <a:spcAft>
                <a:spcPct val="35000"/>
              </a:spcAft>
            </a:pPr>
            <a:r>
              <a:rPr lang="en-US" sz="3000" kern="1200" smtClean="0">
                <a:solidFill>
                  <a:schemeClr val="tx1"/>
                </a:solidFill>
                <a:latin typeface="Times New Roman" panose="02020603050405020304" pitchFamily="18" charset="0"/>
                <a:cs typeface="Times New Roman" panose="02020603050405020304" pitchFamily="18" charset="0"/>
              </a:rPr>
              <a:t>D</a:t>
            </a:r>
            <a:endParaRPr lang="en-US" sz="3000" kern="1200">
              <a:solidFill>
                <a:schemeClr val="tx1"/>
              </a:solidFill>
              <a:latin typeface="Times New Roman" panose="02020603050405020304" pitchFamily="18" charset="0"/>
              <a:cs typeface="Times New Roman" panose="02020603050405020304" pitchFamily="18" charset="0"/>
            </a:endParaRPr>
          </a:p>
        </p:txBody>
      </p:sp>
      <p:sp>
        <p:nvSpPr>
          <p:cNvPr id="14" name="Freeform 13"/>
          <p:cNvSpPr/>
          <p:nvPr/>
        </p:nvSpPr>
        <p:spPr>
          <a:xfrm>
            <a:off x="3135539" y="5174047"/>
            <a:ext cx="5947044" cy="791230"/>
          </a:xfrm>
          <a:custGeom>
            <a:avLst/>
            <a:gdLst>
              <a:gd name="connsiteX0" fmla="*/ 131874 w 791229"/>
              <a:gd name="connsiteY0" fmla="*/ 0 h 5277267"/>
              <a:gd name="connsiteX1" fmla="*/ 659355 w 791229"/>
              <a:gd name="connsiteY1" fmla="*/ 0 h 5277267"/>
              <a:gd name="connsiteX2" fmla="*/ 791229 w 791229"/>
              <a:gd name="connsiteY2" fmla="*/ 131874 h 5277267"/>
              <a:gd name="connsiteX3" fmla="*/ 791229 w 791229"/>
              <a:gd name="connsiteY3" fmla="*/ 5277267 h 5277267"/>
              <a:gd name="connsiteX4" fmla="*/ 791229 w 791229"/>
              <a:gd name="connsiteY4" fmla="*/ 5277267 h 5277267"/>
              <a:gd name="connsiteX5" fmla="*/ 0 w 791229"/>
              <a:gd name="connsiteY5" fmla="*/ 5277267 h 5277267"/>
              <a:gd name="connsiteX6" fmla="*/ 0 w 791229"/>
              <a:gd name="connsiteY6" fmla="*/ 5277267 h 5277267"/>
              <a:gd name="connsiteX7" fmla="*/ 0 w 791229"/>
              <a:gd name="connsiteY7" fmla="*/ 131874 h 5277267"/>
              <a:gd name="connsiteX8" fmla="*/ 131874 w 791229"/>
              <a:gd name="connsiteY8" fmla="*/ 0 h 527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1229" h="5277267">
                <a:moveTo>
                  <a:pt x="791229" y="879563"/>
                </a:moveTo>
                <a:lnTo>
                  <a:pt x="791229" y="4397704"/>
                </a:lnTo>
                <a:cubicBezTo>
                  <a:pt x="791229" y="4883471"/>
                  <a:pt x="782377" y="5277264"/>
                  <a:pt x="771457" y="5277264"/>
                </a:cubicBezTo>
                <a:lnTo>
                  <a:pt x="0" y="5277264"/>
                </a:lnTo>
                <a:lnTo>
                  <a:pt x="0" y="5277264"/>
                </a:lnTo>
                <a:lnTo>
                  <a:pt x="0" y="3"/>
                </a:lnTo>
                <a:lnTo>
                  <a:pt x="0" y="3"/>
                </a:lnTo>
                <a:lnTo>
                  <a:pt x="771457" y="3"/>
                </a:lnTo>
                <a:cubicBezTo>
                  <a:pt x="782377" y="3"/>
                  <a:pt x="791229" y="393796"/>
                  <a:pt x="791229" y="879563"/>
                </a:cubicBezTo>
                <a:close/>
              </a:path>
            </a:pathLst>
          </a:custGeom>
          <a:ln w="28575"/>
        </p:spPr>
        <p:style>
          <a:lnRef idx="2">
            <a:schemeClr val="accent4">
              <a:hueOff val="10395692"/>
              <a:satOff val="-47968"/>
              <a:lumOff val="176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99137" tIns="56405" rIns="56404" bIns="56406" numCol="1" spcCol="1270" anchor="ctr" anchorCtr="0">
            <a:noAutofit/>
          </a:bodyPr>
          <a:lstStyle/>
          <a:p>
            <a:pPr marL="285750" lvl="1" indent="-285750" defTabSz="1244600">
              <a:lnSpc>
                <a:spcPct val="90000"/>
              </a:lnSpc>
              <a:spcBef>
                <a:spcPct val="0"/>
              </a:spcBef>
              <a:spcAft>
                <a:spcPct val="15000"/>
              </a:spcAft>
              <a:buChar char="••"/>
            </a:pPr>
            <a:r>
              <a:rPr lang="en-US" sz="3000" smtClean="0">
                <a:latin typeface="Times New Roman" panose="02020603050405020304" pitchFamily="18" charset="0"/>
                <a:cs typeface="Times New Roman" panose="02020603050405020304" pitchFamily="18" charset="0"/>
              </a:rPr>
              <a:t>Đá</a:t>
            </a:r>
            <a:r>
              <a:rPr lang="vi-VN" sz="3000" smtClean="0">
                <a:latin typeface="Times New Roman" panose="02020603050405020304" pitchFamily="18" charset="0"/>
                <a:cs typeface="Times New Roman" panose="02020603050405020304" pitchFamily="18" charset="0"/>
              </a:rPr>
              <a:t>.</a:t>
            </a:r>
            <a:endParaRPr lang="en-US" sz="3000" kern="1200">
              <a:latin typeface="Times New Roman" panose="02020603050405020304" pitchFamily="18" charset="0"/>
              <a:cs typeface="Times New Roman" panose="02020603050405020304" pitchFamily="18" charset="0"/>
            </a:endParaRPr>
          </a:p>
        </p:txBody>
      </p:sp>
      <p:sp>
        <p:nvSpPr>
          <p:cNvPr id="16" name="Rounded Rectangle 15"/>
          <p:cNvSpPr/>
          <p:nvPr/>
        </p:nvSpPr>
        <p:spPr>
          <a:xfrm>
            <a:off x="1456378" y="75173"/>
            <a:ext cx="10000515" cy="1664686"/>
          </a:xfrm>
          <a:prstGeom prst="roundRect">
            <a:avLst/>
          </a:prstGeom>
          <a:solidFill>
            <a:srgbClr val="FFCCFF"/>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000" smtClean="0">
                <a:solidFill>
                  <a:schemeClr val="tx1"/>
                </a:solidFill>
                <a:latin typeface="Times New Roman" panose="02020603050405020304" pitchFamily="18" charset="0"/>
                <a:cs typeface="Times New Roman" panose="02020603050405020304" pitchFamily="18" charset="0"/>
              </a:rPr>
              <a:t>Câu 5: </a:t>
            </a:r>
            <a:r>
              <a:rPr lang="vi-VN" sz="3000">
                <a:solidFill>
                  <a:schemeClr val="tx1"/>
                </a:solidFill>
                <a:latin typeface="Times New Roman" panose="02020603050405020304" pitchFamily="18" charset="0"/>
                <a:cs typeface="Times New Roman" panose="02020603050405020304" pitchFamily="18" charset="0"/>
              </a:rPr>
              <a:t>Cho khối lượng riêng của nhôm, sắt, chì, đá lần lượt là </a:t>
            </a:r>
            <a:endParaRPr lang="en-US" sz="3000" smtClean="0">
              <a:solidFill>
                <a:schemeClr val="tx1"/>
              </a:solidFill>
              <a:latin typeface="Times New Roman" panose="02020603050405020304" pitchFamily="18" charset="0"/>
              <a:cs typeface="Times New Roman" panose="02020603050405020304" pitchFamily="18" charset="0"/>
            </a:endParaRPr>
          </a:p>
          <a:p>
            <a:pPr algn="just"/>
            <a:r>
              <a:rPr lang="vi-VN" sz="3000" smtClean="0">
                <a:solidFill>
                  <a:schemeClr val="tx1"/>
                </a:solidFill>
                <a:latin typeface="Times New Roman" panose="02020603050405020304" pitchFamily="18" charset="0"/>
                <a:cs typeface="Times New Roman" panose="02020603050405020304" pitchFamily="18" charset="0"/>
              </a:rPr>
              <a:t>2700 </a:t>
            </a:r>
            <a:r>
              <a:rPr lang="vi-VN" sz="3000">
                <a:solidFill>
                  <a:schemeClr val="tx1"/>
                </a:solidFill>
                <a:latin typeface="Times New Roman" panose="02020603050405020304" pitchFamily="18" charset="0"/>
                <a:cs typeface="Times New Roman" panose="02020603050405020304" pitchFamily="18" charset="0"/>
              </a:rPr>
              <a:t>kg/m3, 7800 kg/m3, 11300 kg/m3, 2600 kg/m3. </a:t>
            </a:r>
            <a:endParaRPr lang="en-US" sz="3000" smtClean="0">
              <a:solidFill>
                <a:schemeClr val="tx1"/>
              </a:solidFill>
              <a:latin typeface="Times New Roman" panose="02020603050405020304" pitchFamily="18" charset="0"/>
              <a:cs typeface="Times New Roman" panose="02020603050405020304" pitchFamily="18" charset="0"/>
            </a:endParaRPr>
          </a:p>
          <a:p>
            <a:pPr algn="just"/>
            <a:r>
              <a:rPr lang="vi-VN" sz="3000" smtClean="0">
                <a:solidFill>
                  <a:schemeClr val="tx1"/>
                </a:solidFill>
                <a:latin typeface="Times New Roman" panose="02020603050405020304" pitchFamily="18" charset="0"/>
                <a:cs typeface="Times New Roman" panose="02020603050405020304" pitchFamily="18" charset="0"/>
              </a:rPr>
              <a:t>Một </a:t>
            </a:r>
            <a:r>
              <a:rPr lang="vi-VN" sz="3000">
                <a:solidFill>
                  <a:schemeClr val="tx1"/>
                </a:solidFill>
                <a:latin typeface="Times New Roman" panose="02020603050405020304" pitchFamily="18" charset="0"/>
                <a:cs typeface="Times New Roman" panose="02020603050405020304" pitchFamily="18" charset="0"/>
              </a:rPr>
              <a:t>khối đồng chất có thể tích 300 cm3, nặng 810g đó là khối</a:t>
            </a:r>
            <a:endParaRPr lang="en-US" sz="3000">
              <a:solidFill>
                <a:schemeClr val="tx1"/>
              </a:solidFill>
              <a:latin typeface="Times New Roman" panose="02020603050405020304" pitchFamily="18" charset="0"/>
              <a:cs typeface="Times New Roman" panose="02020603050405020304" pitchFamily="18" charset="0"/>
            </a:endParaRPr>
          </a:p>
        </p:txBody>
      </p:sp>
      <p:pic>
        <p:nvPicPr>
          <p:cNvPr id="19" name="Picture 18"/>
          <p:cNvPicPr>
            <a:picLocks noChangeAspect="1"/>
          </p:cNvPicPr>
          <p:nvPr/>
        </p:nvPicPr>
        <p:blipFill>
          <a:blip r:embed="rId2">
            <a:extLst>
              <a:ext uri="{28A0092B-C50C-407E-A947-70E740481C1C}">
                <a14:useLocalDpi xmlns:a14="http://schemas.microsoft.com/office/drawing/2010/main" val="0"/>
              </a:ext>
            </a:extLst>
          </a:blip>
          <a:srcRect l="47580"/>
          <a:stretch>
            <a:fillRect/>
          </a:stretch>
        </p:blipFill>
        <p:spPr bwMode="auto">
          <a:xfrm>
            <a:off x="9193282" y="1739859"/>
            <a:ext cx="1143016" cy="1341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6685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1852572" y="744580"/>
            <a:ext cx="8716816" cy="1884148"/>
          </a:xfrm>
          <a:prstGeom prst="roundRect">
            <a:avLst/>
          </a:prstGeom>
          <a:solidFill>
            <a:srgbClr val="FFCCFF"/>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000" smtClean="0">
                <a:solidFill>
                  <a:schemeClr val="tx1"/>
                </a:solidFill>
                <a:latin typeface="Times New Roman" panose="02020603050405020304" pitchFamily="18" charset="0"/>
                <a:cs typeface="Times New Roman" panose="02020603050405020304" pitchFamily="18" charset="0"/>
              </a:rPr>
              <a:t>Câu 6: </a:t>
            </a:r>
            <a:r>
              <a:rPr lang="vi-VN" sz="3000">
                <a:solidFill>
                  <a:schemeClr val="tx1"/>
                </a:solidFill>
                <a:latin typeface="Times New Roman" panose="02020603050405020304" pitchFamily="18" charset="0"/>
                <a:cs typeface="Times New Roman" panose="02020603050405020304" pitchFamily="18" charset="0"/>
              </a:rPr>
              <a:t>Khối lượng riêng của dầu ăn vào khoảng 800 kg/m3. Do đó, 2 lít dầu ăn sẽ có khối lượng khoảng bao nhiêu? ……………</a:t>
            </a:r>
            <a:endParaRPr lang="en-US" sz="3000">
              <a:solidFill>
                <a:schemeClr val="tx1"/>
              </a:solidFill>
              <a:latin typeface="Times New Roman" panose="02020603050405020304" pitchFamily="18" charset="0"/>
              <a:cs typeface="Times New Roman" panose="02020603050405020304" pitchFamily="18" charset="0"/>
            </a:endParaRPr>
          </a:p>
        </p:txBody>
      </p:sp>
      <p:sp>
        <p:nvSpPr>
          <p:cNvPr id="3" name="Rectangle 2"/>
          <p:cNvSpPr/>
          <p:nvPr/>
        </p:nvSpPr>
        <p:spPr>
          <a:xfrm>
            <a:off x="3042538" y="3166009"/>
            <a:ext cx="6336883" cy="1015663"/>
          </a:xfrm>
          <a:prstGeom prst="rect">
            <a:avLst/>
          </a:prstGeom>
        </p:spPr>
        <p:txBody>
          <a:bodyPr wrap="square">
            <a:spAutoFit/>
          </a:bodyPr>
          <a:lstStyle/>
          <a:p>
            <a:r>
              <a:rPr lang="en-US" sz="3000" smtClean="0">
                <a:latin typeface="Times New Roman" panose="02020603050405020304" pitchFamily="18" charset="0"/>
                <a:cs typeface="Times New Roman" panose="02020603050405020304" pitchFamily="18" charset="0"/>
              </a:rPr>
              <a:t>D = </a:t>
            </a:r>
            <a:r>
              <a:rPr lang="vi-VN" sz="3000" smtClean="0">
                <a:latin typeface="Times New Roman" panose="02020603050405020304" pitchFamily="18" charset="0"/>
                <a:cs typeface="Times New Roman" panose="02020603050405020304" pitchFamily="18" charset="0"/>
              </a:rPr>
              <a:t>800 kg/m</a:t>
            </a:r>
            <a:r>
              <a:rPr lang="vi-VN" sz="3000" baseline="30000" smtClean="0">
                <a:latin typeface="Times New Roman" panose="02020603050405020304" pitchFamily="18" charset="0"/>
                <a:cs typeface="Times New Roman" panose="02020603050405020304" pitchFamily="18" charset="0"/>
              </a:rPr>
              <a:t>3</a:t>
            </a:r>
            <a:r>
              <a:rPr lang="en-US" sz="3000" baseline="30000" smtClean="0">
                <a:latin typeface="Times New Roman" panose="02020603050405020304" pitchFamily="18" charset="0"/>
                <a:cs typeface="Times New Roman" panose="02020603050405020304" pitchFamily="18" charset="0"/>
              </a:rPr>
              <a:t> </a:t>
            </a:r>
            <a:r>
              <a:rPr lang="en-US" sz="3000" smtClean="0">
                <a:latin typeface="Times New Roman" panose="02020603050405020304" pitchFamily="18" charset="0"/>
                <a:cs typeface="Times New Roman" panose="02020603050405020304" pitchFamily="18" charset="0"/>
              </a:rPr>
              <a:t> = 0,8 kg/lit</a:t>
            </a:r>
          </a:p>
          <a:p>
            <a:r>
              <a:rPr lang="en-US" sz="3000" smtClean="0">
                <a:solidFill>
                  <a:srgbClr val="FF0000"/>
                </a:solidFill>
                <a:latin typeface="Times New Roman" panose="02020603050405020304" pitchFamily="18" charset="0"/>
                <a:cs typeface="Times New Roman" panose="02020603050405020304" pitchFamily="18" charset="0"/>
              </a:rPr>
              <a:t>m = D.V = 0,8.2 = 1,6kg</a:t>
            </a:r>
          </a:p>
        </p:txBody>
      </p:sp>
    </p:spTree>
    <p:extLst>
      <p:ext uri="{BB962C8B-B14F-4D97-AF65-F5344CB8AC3E}">
        <p14:creationId xmlns:p14="http://schemas.microsoft.com/office/powerpoint/2010/main" val="3777525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6226" y="481902"/>
            <a:ext cx="11410121" cy="1477328"/>
          </a:xfrm>
          <a:prstGeom prst="rect">
            <a:avLst/>
          </a:prstGeom>
        </p:spPr>
        <p:txBody>
          <a:bodyPr wrap="square">
            <a:spAutoFit/>
          </a:bodyPr>
          <a:lstStyle/>
          <a:p>
            <a:pPr algn="ctr"/>
            <a:r>
              <a:rPr lang="en-US" sz="3000" smtClean="0">
                <a:solidFill>
                  <a:schemeClr val="accent1">
                    <a:lumMod val="75000"/>
                  </a:schemeClr>
                </a:solidFill>
                <a:latin typeface="Times New Roman" panose="02020603050405020304" pitchFamily="18" charset="0"/>
                <a:cs typeface="Times New Roman" panose="02020603050405020304" pitchFamily="18" charset="0"/>
              </a:rPr>
              <a:t>LUYỆN TẬP 2</a:t>
            </a:r>
          </a:p>
          <a:p>
            <a:r>
              <a:rPr lang="en-US" sz="3000" smtClean="0">
                <a:solidFill>
                  <a:schemeClr val="accent1">
                    <a:lumMod val="75000"/>
                  </a:schemeClr>
                </a:solidFill>
                <a:latin typeface="Times New Roman" panose="02020603050405020304" pitchFamily="18" charset="0"/>
                <a:cs typeface="Times New Roman" panose="02020603050405020304" pitchFamily="18" charset="0"/>
              </a:rPr>
              <a:t>Tính khối lượng của một khối nhôm hình hộp chữ nhật có chiều dài 10cm, chiều rộng 3cm, chiều cao 5cm.</a:t>
            </a:r>
            <a:endParaRPr lang="en-US" sz="300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3" name="Rectangle 2"/>
          <p:cNvSpPr/>
          <p:nvPr/>
        </p:nvSpPr>
        <p:spPr>
          <a:xfrm>
            <a:off x="397565" y="2370337"/>
            <a:ext cx="4671391" cy="2400657"/>
          </a:xfrm>
          <a:prstGeom prst="rect">
            <a:avLst/>
          </a:prstGeom>
        </p:spPr>
        <p:txBody>
          <a:bodyPr wrap="square">
            <a:spAutoFit/>
          </a:bodyPr>
          <a:lstStyle/>
          <a:p>
            <a:r>
              <a:rPr lang="en-US" sz="3000" smtClean="0">
                <a:latin typeface="Times New Roman" panose="02020603050405020304" pitchFamily="18" charset="0"/>
                <a:cs typeface="Times New Roman" panose="02020603050405020304" pitchFamily="18" charset="0"/>
              </a:rPr>
              <a:t>Tóm tắt</a:t>
            </a:r>
          </a:p>
          <a:p>
            <a:r>
              <a:rPr lang="en-US" sz="3000" smtClean="0">
                <a:latin typeface="Times New Roman" panose="02020603050405020304" pitchFamily="18" charset="0"/>
                <a:cs typeface="Times New Roman" panose="02020603050405020304" pitchFamily="18" charset="0"/>
              </a:rPr>
              <a:t>V = 10cm x3cmx5cm</a:t>
            </a:r>
          </a:p>
          <a:p>
            <a:r>
              <a:rPr lang="en-US" sz="3000" smtClean="0">
                <a:latin typeface="Times New Roman" panose="02020603050405020304" pitchFamily="18" charset="0"/>
                <a:cs typeface="Times New Roman" panose="02020603050405020304" pitchFamily="18" charset="0"/>
              </a:rPr>
              <a:t>D</a:t>
            </a:r>
            <a:r>
              <a:rPr lang="en-US" sz="3000" baseline="-25000" smtClean="0">
                <a:latin typeface="Times New Roman" panose="02020603050405020304" pitchFamily="18" charset="0"/>
                <a:cs typeface="Times New Roman" panose="02020603050405020304" pitchFamily="18" charset="0"/>
              </a:rPr>
              <a:t>nhôm</a:t>
            </a:r>
            <a:r>
              <a:rPr lang="en-US" sz="3000" smtClean="0">
                <a:latin typeface="Times New Roman" panose="02020603050405020304" pitchFamily="18" charset="0"/>
                <a:cs typeface="Times New Roman" panose="02020603050405020304" pitchFamily="18" charset="0"/>
              </a:rPr>
              <a:t> = 2700 kg/m</a:t>
            </a:r>
            <a:r>
              <a:rPr lang="en-US" sz="3000" baseline="30000" smtClean="0">
                <a:latin typeface="Times New Roman" panose="02020603050405020304" pitchFamily="18" charset="0"/>
                <a:cs typeface="Times New Roman" panose="02020603050405020304" pitchFamily="18" charset="0"/>
              </a:rPr>
              <a:t>3 </a:t>
            </a:r>
          </a:p>
          <a:p>
            <a:r>
              <a:rPr lang="en-US" sz="3000" baseline="30000">
                <a:latin typeface="Times New Roman" panose="02020603050405020304" pitchFamily="18" charset="0"/>
                <a:cs typeface="Times New Roman" panose="02020603050405020304" pitchFamily="18" charset="0"/>
              </a:rPr>
              <a:t> </a:t>
            </a:r>
            <a:r>
              <a:rPr lang="en-US" sz="3000" smtClean="0">
                <a:latin typeface="Times New Roman" panose="02020603050405020304" pitchFamily="18" charset="0"/>
                <a:cs typeface="Times New Roman" panose="02020603050405020304" pitchFamily="18" charset="0"/>
              </a:rPr>
              <a:t>          = 2,7g/cm</a:t>
            </a:r>
            <a:r>
              <a:rPr lang="en-US" sz="3000" baseline="30000" smtClean="0">
                <a:latin typeface="Times New Roman" panose="02020603050405020304" pitchFamily="18" charset="0"/>
                <a:cs typeface="Times New Roman" panose="02020603050405020304" pitchFamily="18" charset="0"/>
              </a:rPr>
              <a:t>3</a:t>
            </a:r>
          </a:p>
          <a:p>
            <a:r>
              <a:rPr lang="en-US" sz="3000" smtClean="0">
                <a:latin typeface="Times New Roman" panose="02020603050405020304" pitchFamily="18" charset="0"/>
                <a:cs typeface="Times New Roman" panose="02020603050405020304" pitchFamily="18" charset="0"/>
              </a:rPr>
              <a:t>m = ? (g)</a:t>
            </a:r>
            <a:endParaRPr lang="en-US" sz="3000">
              <a:latin typeface="Times New Roman" panose="02020603050405020304" pitchFamily="18" charset="0"/>
              <a:cs typeface="Times New Roman" panose="02020603050405020304" pitchFamily="18" charset="0"/>
            </a:endParaRPr>
          </a:p>
        </p:txBody>
      </p:sp>
      <p:sp>
        <p:nvSpPr>
          <p:cNvPr id="4" name="Rectangle 3"/>
          <p:cNvSpPr/>
          <p:nvPr/>
        </p:nvSpPr>
        <p:spPr>
          <a:xfrm>
            <a:off x="5512904" y="2355283"/>
            <a:ext cx="6679096" cy="3323987"/>
          </a:xfrm>
          <a:prstGeom prst="rect">
            <a:avLst/>
          </a:prstGeom>
        </p:spPr>
        <p:txBody>
          <a:bodyPr wrap="square">
            <a:spAutoFit/>
          </a:bodyPr>
          <a:lstStyle/>
          <a:p>
            <a:r>
              <a:rPr lang="en-US" sz="3000" smtClean="0">
                <a:latin typeface="Times New Roman" panose="02020603050405020304" pitchFamily="18" charset="0"/>
                <a:cs typeface="Times New Roman" panose="02020603050405020304" pitchFamily="18" charset="0"/>
              </a:rPr>
              <a:t>               Giải</a:t>
            </a:r>
          </a:p>
          <a:p>
            <a:r>
              <a:rPr lang="en-US" sz="3000" smtClean="0">
                <a:latin typeface="Times New Roman" panose="02020603050405020304" pitchFamily="18" charset="0"/>
                <a:cs typeface="Times New Roman" panose="02020603050405020304" pitchFamily="18" charset="0"/>
              </a:rPr>
              <a:t>Thể tích khối nhôm là:</a:t>
            </a:r>
          </a:p>
          <a:p>
            <a:r>
              <a:rPr lang="en-US" sz="3000" smtClean="0">
                <a:latin typeface="Times New Roman" panose="02020603050405020304" pitchFamily="18" charset="0"/>
                <a:cs typeface="Times New Roman" panose="02020603050405020304" pitchFamily="18" charset="0"/>
              </a:rPr>
              <a:t>V = 10 x 3 x 5 = 150 (cm</a:t>
            </a:r>
            <a:r>
              <a:rPr lang="en-US" sz="3000" baseline="30000" smtClean="0">
                <a:latin typeface="Times New Roman" panose="02020603050405020304" pitchFamily="18" charset="0"/>
                <a:cs typeface="Times New Roman" panose="02020603050405020304" pitchFamily="18" charset="0"/>
              </a:rPr>
              <a:t>3</a:t>
            </a:r>
            <a:r>
              <a:rPr lang="en-US" sz="3000" smtClean="0">
                <a:latin typeface="Times New Roman" panose="02020603050405020304" pitchFamily="18" charset="0"/>
                <a:cs typeface="Times New Roman" panose="02020603050405020304" pitchFamily="18" charset="0"/>
              </a:rPr>
              <a:t>)</a:t>
            </a:r>
          </a:p>
          <a:p>
            <a:r>
              <a:rPr lang="en-US" sz="3000" smtClean="0">
                <a:latin typeface="Times New Roman" panose="02020603050405020304" pitchFamily="18" charset="0"/>
                <a:cs typeface="Times New Roman" panose="02020603050405020304" pitchFamily="18" charset="0"/>
              </a:rPr>
              <a:t>Khối lượng nước trong bể là:</a:t>
            </a:r>
          </a:p>
          <a:p>
            <a:r>
              <a:rPr lang="en-US" sz="3000" smtClean="0">
                <a:latin typeface="Times New Roman" panose="02020603050405020304" pitchFamily="18" charset="0"/>
                <a:cs typeface="Times New Roman" panose="02020603050405020304" pitchFamily="18" charset="0"/>
              </a:rPr>
              <a:t>              D = m/V </a:t>
            </a:r>
          </a:p>
          <a:p>
            <a:r>
              <a:rPr lang="en-US" sz="3000" smtClean="0">
                <a:latin typeface="Times New Roman" panose="02020603050405020304" pitchFamily="18" charset="0"/>
                <a:cs typeface="Times New Roman" panose="02020603050405020304" pitchFamily="18" charset="0"/>
                <a:sym typeface="Wingdings" panose="05000000000000000000" pitchFamily="2" charset="2"/>
              </a:rPr>
              <a:t> m = D.V = 2,7 . 150 = 405(g)</a:t>
            </a:r>
          </a:p>
          <a:p>
            <a:r>
              <a:rPr lang="en-US" sz="3000">
                <a:latin typeface="Times New Roman" panose="02020603050405020304" pitchFamily="18" charset="0"/>
                <a:cs typeface="Times New Roman" panose="02020603050405020304" pitchFamily="18" charset="0"/>
                <a:sym typeface="Wingdings" panose="05000000000000000000" pitchFamily="2" charset="2"/>
              </a:rPr>
              <a:t> </a:t>
            </a:r>
            <a:r>
              <a:rPr lang="en-US" sz="3000" smtClean="0">
                <a:latin typeface="Times New Roman" panose="02020603050405020304" pitchFamily="18" charset="0"/>
                <a:cs typeface="Times New Roman" panose="02020603050405020304" pitchFamily="18" charset="0"/>
                <a:sym typeface="Wingdings" panose="05000000000000000000" pitchFamily="2" charset="2"/>
              </a:rPr>
              <a:t>                                       </a:t>
            </a:r>
            <a:endParaRPr lang="en-US" sz="3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56255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59372" y="389744"/>
            <a:ext cx="10448144" cy="584775"/>
          </a:xfrm>
          <a:prstGeom prst="rect">
            <a:avLst/>
          </a:prstGeom>
          <a:noFill/>
        </p:spPr>
        <p:txBody>
          <a:bodyPr wrap="square" rtlCol="0">
            <a:spAutoFit/>
          </a:bodyPr>
          <a:lstStyle/>
          <a:p>
            <a:r>
              <a:rPr lang="en-US" sz="3200" smtClean="0">
                <a:solidFill>
                  <a:srgbClr val="FF0000"/>
                </a:solidFill>
                <a:latin typeface="Times New Roman" panose="02020603050405020304" pitchFamily="18" charset="0"/>
                <a:cs typeface="Times New Roman" panose="02020603050405020304" pitchFamily="18" charset="0"/>
              </a:rPr>
              <a:t>Làm thế nào để biết được khối lượng nước có trong bể bơi?</a:t>
            </a:r>
            <a:endParaRPr lang="en-US" sz="320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959372" y="1543987"/>
            <a:ext cx="10882860" cy="3539430"/>
          </a:xfrm>
          <a:prstGeom prst="rect">
            <a:avLst/>
          </a:prstGeom>
          <a:noFill/>
        </p:spPr>
        <p:txBody>
          <a:bodyPr wrap="square" rtlCol="0">
            <a:spAutoFit/>
          </a:bodyPr>
          <a:lstStyle/>
          <a:p>
            <a:r>
              <a:rPr lang="en-US" sz="3200" smtClean="0">
                <a:latin typeface="Times New Roman" panose="02020603050405020304" pitchFamily="18" charset="0"/>
                <a:cs typeface="Times New Roman" panose="02020603050405020304" pitchFamily="18" charset="0"/>
              </a:rPr>
              <a:t>Cách 1: Cân khối lượng của nước trước khi đổ vào bể bơi.</a:t>
            </a:r>
          </a:p>
          <a:p>
            <a:r>
              <a:rPr lang="en-US" sz="3200" smtClean="0">
                <a:latin typeface="Times New Roman" panose="02020603050405020304" pitchFamily="18" charset="0"/>
                <a:cs typeface="Times New Roman" panose="02020603050405020304" pitchFamily="18" charset="0"/>
              </a:rPr>
              <a:t>Cách 2: Tính thể tích nước có trong bể bơi (lít hoặc m</a:t>
            </a:r>
            <a:r>
              <a:rPr lang="en-US" sz="3200" baseline="30000" smtClean="0">
                <a:latin typeface="Times New Roman" panose="02020603050405020304" pitchFamily="18" charset="0"/>
                <a:cs typeface="Times New Roman" panose="02020603050405020304" pitchFamily="18" charset="0"/>
              </a:rPr>
              <a:t>3</a:t>
            </a:r>
            <a:r>
              <a:rPr lang="en-US" sz="3200" smtClean="0">
                <a:latin typeface="Times New Roman" panose="02020603050405020304" pitchFamily="18" charset="0"/>
                <a:cs typeface="Times New Roman" panose="02020603050405020304" pitchFamily="18" charset="0"/>
              </a:rPr>
              <a:t>)</a:t>
            </a:r>
          </a:p>
          <a:p>
            <a:r>
              <a:rPr lang="en-US" sz="3200">
                <a:latin typeface="Times New Roman" panose="02020603050405020304" pitchFamily="18" charset="0"/>
                <a:cs typeface="Times New Roman" panose="02020603050405020304" pitchFamily="18" charset="0"/>
              </a:rPr>
              <a:t> </a:t>
            </a:r>
            <a:r>
              <a:rPr lang="en-US" sz="3200" smtClean="0">
                <a:latin typeface="Times New Roman" panose="02020603050405020304" pitchFamily="18" charset="0"/>
                <a:cs typeface="Times New Roman" panose="02020603050405020304" pitchFamily="18" charset="0"/>
              </a:rPr>
              <a:t>             Tìm khối lượng của 1 lít (hoặc 1m</a:t>
            </a:r>
            <a:r>
              <a:rPr lang="en-US" sz="3200" baseline="30000" smtClean="0">
                <a:latin typeface="Times New Roman" panose="02020603050405020304" pitchFamily="18" charset="0"/>
                <a:cs typeface="Times New Roman" panose="02020603050405020304" pitchFamily="18" charset="0"/>
              </a:rPr>
              <a:t>3</a:t>
            </a:r>
            <a:r>
              <a:rPr lang="en-US" sz="3200" smtClean="0">
                <a:latin typeface="Times New Roman" panose="02020603050405020304" pitchFamily="18" charset="0"/>
                <a:cs typeface="Times New Roman" panose="02020603050405020304" pitchFamily="18" charset="0"/>
              </a:rPr>
              <a:t>) nước</a:t>
            </a:r>
          </a:p>
          <a:p>
            <a:r>
              <a:rPr lang="en-US" sz="3200">
                <a:latin typeface="Times New Roman" panose="02020603050405020304" pitchFamily="18" charset="0"/>
                <a:cs typeface="Times New Roman" panose="02020603050405020304" pitchFamily="18" charset="0"/>
              </a:rPr>
              <a:t> </a:t>
            </a:r>
            <a:r>
              <a:rPr lang="en-US" sz="3200" smtClean="0">
                <a:latin typeface="Times New Roman" panose="02020603050405020304" pitchFamily="18" charset="0"/>
                <a:cs typeface="Times New Roman" panose="02020603050405020304" pitchFamily="18" charset="0"/>
              </a:rPr>
              <a:t>             Từ đó tính khối lượng của nước trong bể bơi.</a:t>
            </a:r>
          </a:p>
          <a:p>
            <a:r>
              <a:rPr lang="en-US" sz="3200" smtClean="0">
                <a:latin typeface="Times New Roman" panose="02020603050405020304" pitchFamily="18" charset="0"/>
                <a:cs typeface="Times New Roman" panose="02020603050405020304" pitchFamily="18" charset="0"/>
              </a:rPr>
              <a:t>              </a:t>
            </a:r>
          </a:p>
          <a:p>
            <a:pPr algn="ctr"/>
            <a:r>
              <a:rPr lang="en-US" sz="3200" smtClean="0">
                <a:solidFill>
                  <a:schemeClr val="accent1">
                    <a:lumMod val="75000"/>
                  </a:schemeClr>
                </a:solidFill>
                <a:latin typeface="Times New Roman" panose="02020603050405020304" pitchFamily="18" charset="0"/>
                <a:cs typeface="Times New Roman" panose="02020603050405020304" pitchFamily="18" charset="0"/>
              </a:rPr>
              <a:t>Khối lượng nước trong bể </a:t>
            </a:r>
          </a:p>
          <a:p>
            <a:pPr algn="ctr"/>
            <a:r>
              <a:rPr lang="en-US" sz="3200" smtClean="0">
                <a:solidFill>
                  <a:schemeClr val="accent1">
                    <a:lumMod val="75000"/>
                  </a:schemeClr>
                </a:solidFill>
                <a:latin typeface="Times New Roman" panose="02020603050405020304" pitchFamily="18" charset="0"/>
                <a:cs typeface="Times New Roman" panose="02020603050405020304" pitchFamily="18" charset="0"/>
              </a:rPr>
              <a:t>= thể tích nước </a:t>
            </a:r>
            <a:r>
              <a:rPr lang="en-US" sz="3200" b="1" smtClean="0">
                <a:latin typeface="Times New Roman" panose="02020603050405020304" pitchFamily="18" charset="0"/>
                <a:cs typeface="Times New Roman" panose="02020603050405020304" pitchFamily="18" charset="0"/>
              </a:rPr>
              <a:t>x</a:t>
            </a:r>
            <a:r>
              <a:rPr lang="en-US" sz="3200" smtClean="0">
                <a:solidFill>
                  <a:schemeClr val="accent1">
                    <a:lumMod val="75000"/>
                  </a:schemeClr>
                </a:solidFill>
                <a:latin typeface="Times New Roman" panose="02020603050405020304" pitchFamily="18" charset="0"/>
                <a:cs typeface="Times New Roman" panose="02020603050405020304" pitchFamily="18" charset="0"/>
              </a:rPr>
              <a:t> khối lượng của 1 lít (hoặc 1m</a:t>
            </a:r>
            <a:r>
              <a:rPr lang="en-US" sz="3200" baseline="30000" smtClean="0">
                <a:solidFill>
                  <a:schemeClr val="accent1">
                    <a:lumMod val="75000"/>
                  </a:schemeClr>
                </a:solidFill>
                <a:latin typeface="Times New Roman" panose="02020603050405020304" pitchFamily="18" charset="0"/>
                <a:cs typeface="Times New Roman" panose="02020603050405020304" pitchFamily="18" charset="0"/>
              </a:rPr>
              <a:t>3</a:t>
            </a:r>
            <a:r>
              <a:rPr lang="en-US" sz="3200" smtClean="0">
                <a:solidFill>
                  <a:schemeClr val="accent1">
                    <a:lumMod val="75000"/>
                  </a:schemeClr>
                </a:solidFill>
                <a:latin typeface="Times New Roman" panose="02020603050405020304" pitchFamily="18" charset="0"/>
                <a:cs typeface="Times New Roman" panose="02020603050405020304" pitchFamily="18" charset="0"/>
              </a:rPr>
              <a:t>) nước.</a:t>
            </a:r>
          </a:p>
        </p:txBody>
      </p:sp>
    </p:spTree>
    <p:extLst>
      <p:ext uri="{BB962C8B-B14F-4D97-AF65-F5344CB8AC3E}">
        <p14:creationId xmlns:p14="http://schemas.microsoft.com/office/powerpoint/2010/main" val="831480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 presetClass="exit" presetSubtype="10" fill="hold" nodeType="clickEffect">
                                  <p:stCondLst>
                                    <p:cond delay="0"/>
                                  </p:stCondLst>
                                  <p:childTnLst>
                                    <p:animEffect transition="out" filter="blinds(horizontal)">
                                      <p:cBhvr>
                                        <p:cTn id="18" dur="500"/>
                                        <p:tgtEl>
                                          <p:spTgt spid="3">
                                            <p:txEl>
                                              <p:pRg st="0" end="0"/>
                                            </p:txEl>
                                          </p:spTgt>
                                        </p:tgtEl>
                                      </p:cBhvr>
                                    </p:animEffect>
                                    <p:set>
                                      <p:cBhvr>
                                        <p:cTn id="19"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6226" y="481902"/>
            <a:ext cx="11410121" cy="6093976"/>
          </a:xfrm>
          <a:prstGeom prst="rect">
            <a:avLst/>
          </a:prstGeom>
        </p:spPr>
        <p:txBody>
          <a:bodyPr wrap="square">
            <a:spAutoFit/>
          </a:bodyPr>
          <a:lstStyle/>
          <a:p>
            <a:pPr algn="ctr"/>
            <a:r>
              <a:rPr lang="en-US" sz="3000" smtClean="0">
                <a:solidFill>
                  <a:schemeClr val="accent1">
                    <a:lumMod val="75000"/>
                  </a:schemeClr>
                </a:solidFill>
                <a:latin typeface="Times New Roman" panose="02020603050405020304" pitchFamily="18" charset="0"/>
                <a:cs typeface="Times New Roman" panose="02020603050405020304" pitchFamily="18" charset="0"/>
              </a:rPr>
              <a:t>Thảo luận 6</a:t>
            </a:r>
          </a:p>
          <a:p>
            <a:r>
              <a:rPr lang="vi-VN" sz="3000">
                <a:solidFill>
                  <a:schemeClr val="accent1">
                    <a:lumMod val="75000"/>
                  </a:schemeClr>
                </a:solidFill>
                <a:latin typeface="Times New Roman" panose="02020603050405020304" pitchFamily="18" charset="0"/>
                <a:cs typeface="Times New Roman" panose="02020603050405020304" pitchFamily="18" charset="0"/>
              </a:rPr>
              <a:t>Một nhóm học sinh tiến hành xác định khối lượng riêng của các viên bi giống nhau. Một bạn tiến hành thí nghiệm với một viên bi. Một bạn khác đề nghị đo tổng khối lượng và tổng thể tích của 10 viên bi. Cách làm nào cho kết quả chính xác hơn? Vì sao</a:t>
            </a:r>
            <a:r>
              <a:rPr lang="vi-VN" sz="3000" smtClean="0">
                <a:solidFill>
                  <a:schemeClr val="accent1">
                    <a:lumMod val="75000"/>
                  </a:schemeClr>
                </a:solidFill>
                <a:latin typeface="Times New Roman" panose="02020603050405020304" pitchFamily="18" charset="0"/>
                <a:cs typeface="Times New Roman" panose="02020603050405020304" pitchFamily="18" charset="0"/>
              </a:rPr>
              <a:t>?</a:t>
            </a:r>
            <a:endParaRPr lang="en-US" sz="3000" smtClean="0">
              <a:solidFill>
                <a:schemeClr val="accent1">
                  <a:lumMod val="75000"/>
                </a:schemeClr>
              </a:solidFill>
              <a:latin typeface="Times New Roman" panose="02020603050405020304" pitchFamily="18" charset="0"/>
              <a:cs typeface="Times New Roman" panose="02020603050405020304" pitchFamily="18" charset="0"/>
            </a:endParaRPr>
          </a:p>
          <a:p>
            <a:endParaRPr lang="en-US" sz="3000">
              <a:solidFill>
                <a:schemeClr val="accent1">
                  <a:lumMod val="75000"/>
                </a:schemeClr>
              </a:solidFill>
              <a:latin typeface="Times New Roman" panose="02020603050405020304" pitchFamily="18" charset="0"/>
              <a:cs typeface="Times New Roman" panose="02020603050405020304" pitchFamily="18" charset="0"/>
            </a:endParaRPr>
          </a:p>
          <a:p>
            <a:pPr indent="536575" algn="just"/>
            <a:r>
              <a:rPr lang="en-US" sz="3000" smtClean="0">
                <a:latin typeface="Times New Roman" panose="02020603050405020304" pitchFamily="18" charset="0"/>
                <a:cs typeface="Times New Roman" panose="02020603050405020304" pitchFamily="18" charset="0"/>
              </a:rPr>
              <a:t>N</a:t>
            </a:r>
            <a:r>
              <a:rPr lang="vi-VN" sz="3000" smtClean="0">
                <a:latin typeface="Times New Roman" panose="02020603050405020304" pitchFamily="18" charset="0"/>
                <a:cs typeface="Times New Roman" panose="02020603050405020304" pitchFamily="18" charset="0"/>
              </a:rPr>
              <a:t>ên </a:t>
            </a:r>
            <a:r>
              <a:rPr lang="vi-VN" sz="3000">
                <a:latin typeface="Times New Roman" panose="02020603050405020304" pitchFamily="18" charset="0"/>
                <a:cs typeface="Times New Roman" panose="02020603050405020304" pitchFamily="18" charset="0"/>
              </a:rPr>
              <a:t>làm thí nghiệm đo tổng khối lượng và tổng thể tích của 10 viên bi sẽ cho kết quả chính xác hơn</a:t>
            </a:r>
            <a:r>
              <a:rPr lang="vi-VN" sz="3000" smtClean="0">
                <a:latin typeface="Times New Roman" panose="02020603050405020304" pitchFamily="18" charset="0"/>
                <a:cs typeface="Times New Roman" panose="02020603050405020304" pitchFamily="18" charset="0"/>
              </a:rPr>
              <a:t>.</a:t>
            </a:r>
            <a:endParaRPr lang="vi-VN" sz="3000">
              <a:latin typeface="Times New Roman" panose="02020603050405020304" pitchFamily="18" charset="0"/>
              <a:cs typeface="Times New Roman" panose="02020603050405020304" pitchFamily="18" charset="0"/>
            </a:endParaRPr>
          </a:p>
          <a:p>
            <a:pPr indent="536575" algn="just"/>
            <a:r>
              <a:rPr lang="vi-VN" sz="3000">
                <a:latin typeface="Times New Roman" panose="02020603050405020304" pitchFamily="18" charset="0"/>
                <a:cs typeface="Times New Roman" panose="02020603050405020304" pitchFamily="18" charset="0"/>
              </a:rPr>
              <a:t>Vì tổng khối lượng và tổng thể tích của 10 viên bi sẽ lớn giúp chúng ta có thể đọc được chính xác các kết quả </a:t>
            </a:r>
            <a:r>
              <a:rPr lang="vi-VN" sz="3000" smtClean="0">
                <a:latin typeface="Times New Roman" panose="02020603050405020304" pitchFamily="18" charset="0"/>
                <a:cs typeface="Times New Roman" panose="02020603050405020304" pitchFamily="18" charset="0"/>
              </a:rPr>
              <a:t>đ</a:t>
            </a:r>
            <a:r>
              <a:rPr lang="en-US" sz="3000" smtClean="0">
                <a:latin typeface="Times New Roman" panose="02020603050405020304" pitchFamily="18" charset="0"/>
                <a:cs typeface="Times New Roman" panose="02020603050405020304" pitchFamily="18" charset="0"/>
              </a:rPr>
              <a:t>ố, sai số sẽ ít</a:t>
            </a:r>
            <a:r>
              <a:rPr lang="vi-VN" sz="3000" smtClean="0">
                <a:latin typeface="Times New Roman" panose="02020603050405020304" pitchFamily="18" charset="0"/>
                <a:cs typeface="Times New Roman" panose="02020603050405020304" pitchFamily="18" charset="0"/>
              </a:rPr>
              <a:t>. </a:t>
            </a:r>
            <a:endParaRPr lang="en-US" sz="3000" smtClean="0">
              <a:latin typeface="Times New Roman" panose="02020603050405020304" pitchFamily="18" charset="0"/>
              <a:cs typeface="Times New Roman" panose="02020603050405020304" pitchFamily="18" charset="0"/>
            </a:endParaRPr>
          </a:p>
          <a:p>
            <a:pPr indent="536575" algn="just"/>
            <a:r>
              <a:rPr lang="vi-VN" sz="3000" smtClean="0">
                <a:latin typeface="Times New Roman" panose="02020603050405020304" pitchFamily="18" charset="0"/>
                <a:cs typeface="Times New Roman" panose="02020603050405020304" pitchFamily="18" charset="0"/>
              </a:rPr>
              <a:t>Nếu </a:t>
            </a:r>
            <a:r>
              <a:rPr lang="vi-VN" sz="3000">
                <a:latin typeface="Times New Roman" panose="02020603050405020304" pitchFamily="18" charset="0"/>
                <a:cs typeface="Times New Roman" panose="02020603050405020304" pitchFamily="18" charset="0"/>
              </a:rPr>
              <a:t>làm tiến hành thí nghiệm với một viên bi thì khối lượng và thể tích của một viên quá nhỏ dẫn tới </a:t>
            </a:r>
            <a:r>
              <a:rPr lang="vi-VN" sz="3000" smtClean="0">
                <a:latin typeface="Times New Roman" panose="02020603050405020304" pitchFamily="18" charset="0"/>
                <a:cs typeface="Times New Roman" panose="02020603050405020304" pitchFamily="18" charset="0"/>
              </a:rPr>
              <a:t>đọc </a:t>
            </a:r>
            <a:r>
              <a:rPr lang="vi-VN" sz="3000">
                <a:latin typeface="Times New Roman" panose="02020603050405020304" pitchFamily="18" charset="0"/>
                <a:cs typeface="Times New Roman" panose="02020603050405020304" pitchFamily="18" charset="0"/>
              </a:rPr>
              <a:t>được kết quả </a:t>
            </a:r>
            <a:r>
              <a:rPr lang="vi-VN" sz="3000" smtClean="0">
                <a:latin typeface="Times New Roman" panose="02020603050405020304" pitchFamily="18" charset="0"/>
                <a:cs typeface="Times New Roman" panose="02020603050405020304" pitchFamily="18" charset="0"/>
              </a:rPr>
              <a:t>đo</a:t>
            </a:r>
            <a:r>
              <a:rPr lang="en-US" sz="3000" smtClean="0">
                <a:latin typeface="Times New Roman" panose="02020603050405020304" pitchFamily="18" charset="0"/>
                <a:cs typeface="Times New Roman" panose="02020603050405020304" pitchFamily="18" charset="0"/>
              </a:rPr>
              <a:t> có sai số nhiều hơn.</a:t>
            </a:r>
            <a:endParaRPr lang="en-US" sz="3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09923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8904" y="442146"/>
            <a:ext cx="11867322" cy="2923877"/>
          </a:xfrm>
          <a:prstGeom prst="rect">
            <a:avLst/>
          </a:prstGeom>
        </p:spPr>
        <p:txBody>
          <a:bodyPr wrap="square">
            <a:spAutoFit/>
          </a:bodyPr>
          <a:lstStyle/>
          <a:p>
            <a:pPr algn="ctr"/>
            <a:r>
              <a:rPr lang="en-US" sz="3000" smtClean="0">
                <a:solidFill>
                  <a:schemeClr val="accent1">
                    <a:lumMod val="75000"/>
                  </a:schemeClr>
                </a:solidFill>
                <a:latin typeface="Times New Roman" panose="02020603050405020304" pitchFamily="18" charset="0"/>
                <a:cs typeface="Times New Roman" panose="02020603050405020304" pitchFamily="18" charset="0"/>
              </a:rPr>
              <a:t>Vận dụng 1</a:t>
            </a:r>
          </a:p>
          <a:p>
            <a:r>
              <a:rPr lang="vi-VN" sz="3000" smtClean="0">
                <a:solidFill>
                  <a:schemeClr val="accent1">
                    <a:lumMod val="75000"/>
                  </a:schemeClr>
                </a:solidFill>
                <a:latin typeface="Times New Roman" panose="02020603050405020304" pitchFamily="18" charset="0"/>
                <a:cs typeface="Times New Roman" panose="02020603050405020304" pitchFamily="18" charset="0"/>
              </a:rPr>
              <a:t>Đề xuất các phương án xác định khối lượng riêng của một chiếc chìa khóa</a:t>
            </a:r>
            <a:r>
              <a:rPr lang="en-US" sz="3000" smtClean="0">
                <a:solidFill>
                  <a:schemeClr val="accent1">
                    <a:lumMod val="75000"/>
                  </a:schemeClr>
                </a:solidFill>
                <a:latin typeface="Times New Roman" panose="02020603050405020304" pitchFamily="18" charset="0"/>
                <a:cs typeface="Times New Roman" panose="02020603050405020304" pitchFamily="18" charset="0"/>
              </a:rPr>
              <a:t>?</a:t>
            </a:r>
          </a:p>
          <a:p>
            <a:endParaRPr lang="en-US" sz="3000" smtClean="0">
              <a:solidFill>
                <a:schemeClr val="accent1">
                  <a:lumMod val="75000"/>
                </a:schemeClr>
              </a:solidFill>
              <a:latin typeface="Times New Roman" panose="02020603050405020304" pitchFamily="18" charset="0"/>
              <a:cs typeface="Times New Roman" panose="02020603050405020304" pitchFamily="18" charset="0"/>
            </a:endParaRPr>
          </a:p>
          <a:p>
            <a:pPr algn="just"/>
            <a:r>
              <a:rPr lang="en-US" sz="3200" smtClean="0">
                <a:solidFill>
                  <a:srgbClr val="000000"/>
                </a:solidFill>
                <a:latin typeface="Times New Roman" panose="02020603050405020304" pitchFamily="18" charset="0"/>
                <a:cs typeface="Times New Roman" panose="02020603050405020304" pitchFamily="18" charset="0"/>
              </a:rPr>
              <a:t>           Tiến hành giống như đo KLR của hòn sỏi.  </a:t>
            </a:r>
            <a:endParaRPr lang="vi-VN" sz="3200" smtClean="0">
              <a:solidFill>
                <a:srgbClr val="000000"/>
              </a:solidFill>
              <a:latin typeface="Times New Roman" panose="02020603050405020304" pitchFamily="18" charset="0"/>
              <a:cs typeface="Times New Roman" panose="02020603050405020304" pitchFamily="18" charset="0"/>
            </a:endParaRPr>
          </a:p>
          <a:p>
            <a:r>
              <a:rPr lang="vi-VN" sz="3200"/>
              <a:t/>
            </a:r>
            <a:br>
              <a:rPr lang="vi-VN" sz="3200"/>
            </a:br>
            <a:endParaRPr lang="en-US" sz="300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8167"/>
          <a:stretch/>
        </p:blipFill>
        <p:spPr>
          <a:xfrm>
            <a:off x="5339026" y="2564296"/>
            <a:ext cx="4256432" cy="415455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165" y="3077252"/>
            <a:ext cx="3759477" cy="3780748"/>
          </a:xfrm>
          <a:prstGeom prst="rect">
            <a:avLst/>
          </a:prstGeom>
        </p:spPr>
      </p:pic>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sharpenSoften amount="100000"/>
                    </a14:imgEffect>
                  </a14:imgLayer>
                </a14:imgProps>
              </a:ext>
            </a:extLst>
          </a:blip>
          <a:stretch>
            <a:fillRect/>
          </a:stretch>
        </p:blipFill>
        <p:spPr>
          <a:xfrm rot="10558534">
            <a:off x="1429041" y="3132800"/>
            <a:ext cx="1609725" cy="762000"/>
          </a:xfrm>
          <a:prstGeom prst="rect">
            <a:avLst/>
          </a:prstGeom>
        </p:spPr>
      </p:pic>
    </p:spTree>
    <p:extLst>
      <p:ext uri="{BB962C8B-B14F-4D97-AF65-F5344CB8AC3E}">
        <p14:creationId xmlns:p14="http://schemas.microsoft.com/office/powerpoint/2010/main" val="3632977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Lý thuyết Đo thể tích vật rắn không thấm nước | Lý thuyết - Bài tập Vật Lý 6 có đáp á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r="67040"/>
          <a:stretch/>
        </p:blipFill>
        <p:spPr>
          <a:xfrm>
            <a:off x="0" y="841129"/>
            <a:ext cx="3900610" cy="5184531"/>
          </a:xfrm>
          <a:prstGeom prst="rect">
            <a:avLst/>
          </a:prstGeom>
        </p:spPr>
      </p:pic>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2168" b="9045"/>
          <a:stretch/>
        </p:blipFill>
        <p:spPr>
          <a:xfrm>
            <a:off x="4164569" y="841129"/>
            <a:ext cx="8027431" cy="4715609"/>
          </a:xfrm>
          <a:prstGeom prst="rect">
            <a:avLst/>
          </a:prstGeom>
        </p:spPr>
      </p:pic>
    </p:spTree>
    <p:extLst>
      <p:ext uri="{BB962C8B-B14F-4D97-AF65-F5344CB8AC3E}">
        <p14:creationId xmlns:p14="http://schemas.microsoft.com/office/powerpoint/2010/main" val="538155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69704" y="4762863"/>
            <a:ext cx="6096000" cy="646331"/>
          </a:xfrm>
          <a:prstGeom prst="rect">
            <a:avLst/>
          </a:prstGeom>
        </p:spPr>
        <p:txBody>
          <a:bodyPr>
            <a:spAutoFit/>
          </a:bodyPr>
          <a:lstStyle/>
          <a:p>
            <a:r>
              <a:rPr lang="vi-VN"/>
              <a:t/>
            </a:r>
            <a:br>
              <a:rPr lang="vi-VN"/>
            </a:br>
            <a:endParaRPr lang="en-US"/>
          </a:p>
        </p:txBody>
      </p:sp>
      <p:sp>
        <p:nvSpPr>
          <p:cNvPr id="3" name="Rectangle 2"/>
          <p:cNvSpPr/>
          <p:nvPr/>
        </p:nvSpPr>
        <p:spPr>
          <a:xfrm>
            <a:off x="775253" y="346269"/>
            <a:ext cx="10992678" cy="6586418"/>
          </a:xfrm>
          <a:prstGeom prst="rect">
            <a:avLst/>
          </a:prstGeom>
        </p:spPr>
        <p:txBody>
          <a:bodyPr wrap="square">
            <a:spAutoFit/>
          </a:bodyPr>
          <a:lstStyle/>
          <a:p>
            <a:pPr algn="ctr"/>
            <a:r>
              <a:rPr lang="en-US" sz="3000" smtClean="0">
                <a:solidFill>
                  <a:schemeClr val="accent1">
                    <a:lumMod val="75000"/>
                  </a:schemeClr>
                </a:solidFill>
                <a:latin typeface="Times New Roman" panose="02020603050405020304" pitchFamily="18" charset="0"/>
                <a:cs typeface="Times New Roman" panose="02020603050405020304" pitchFamily="18" charset="0"/>
              </a:rPr>
              <a:t>Vận dụng 2</a:t>
            </a:r>
          </a:p>
          <a:p>
            <a:r>
              <a:rPr lang="vi-VN" sz="3000">
                <a:solidFill>
                  <a:schemeClr val="accent1">
                    <a:lumMod val="75000"/>
                  </a:schemeClr>
                </a:solidFill>
                <a:latin typeface="Times New Roman" panose="02020603050405020304" pitchFamily="18" charset="0"/>
                <a:cs typeface="Times New Roman" panose="02020603050405020304" pitchFamily="18" charset="0"/>
              </a:rPr>
              <a:t>Ước tính tổng khối lượng không khí ở trong lớp học của em khi đóng kín cửa</a:t>
            </a:r>
            <a:r>
              <a:rPr lang="vi-VN" sz="3000" smtClean="0">
                <a:solidFill>
                  <a:schemeClr val="accent1">
                    <a:lumMod val="75000"/>
                  </a:schemeClr>
                </a:solidFill>
                <a:latin typeface="Times New Roman" panose="02020603050405020304" pitchFamily="18" charset="0"/>
                <a:cs typeface="Times New Roman" panose="02020603050405020304" pitchFamily="18" charset="0"/>
              </a:rPr>
              <a:t>.</a:t>
            </a:r>
            <a:r>
              <a:rPr lang="en-US" sz="3000" smtClean="0">
                <a:solidFill>
                  <a:schemeClr val="accent1">
                    <a:lumMod val="75000"/>
                  </a:schemeClr>
                </a:solidFill>
                <a:latin typeface="Times New Roman" panose="02020603050405020304" pitchFamily="18" charset="0"/>
                <a:cs typeface="Times New Roman" panose="02020603050405020304" pitchFamily="18" charset="0"/>
              </a:rPr>
              <a:t> </a:t>
            </a:r>
            <a:r>
              <a:rPr lang="vi-VN" sz="3000" smtClean="0">
                <a:solidFill>
                  <a:schemeClr val="accent1">
                    <a:lumMod val="75000"/>
                  </a:schemeClr>
                </a:solidFill>
                <a:latin typeface="Times New Roman" panose="02020603050405020304" pitchFamily="18" charset="0"/>
                <a:cs typeface="Times New Roman" panose="02020603050405020304" pitchFamily="18" charset="0"/>
              </a:rPr>
              <a:t> Giả </a:t>
            </a:r>
            <a:r>
              <a:rPr lang="vi-VN" sz="3000">
                <a:solidFill>
                  <a:schemeClr val="accent1">
                    <a:lumMod val="75000"/>
                  </a:schemeClr>
                </a:solidFill>
                <a:latin typeface="Times New Roman" panose="02020603050405020304" pitchFamily="18" charset="0"/>
                <a:cs typeface="Times New Roman" panose="02020603050405020304" pitchFamily="18" charset="0"/>
              </a:rPr>
              <a:t>sử lớp học em có chiều dài là </a:t>
            </a:r>
            <a:r>
              <a:rPr lang="vi-VN" sz="3000" smtClean="0">
                <a:solidFill>
                  <a:schemeClr val="accent1">
                    <a:lumMod val="75000"/>
                  </a:schemeClr>
                </a:solidFill>
                <a:latin typeface="Times New Roman" panose="02020603050405020304" pitchFamily="18" charset="0"/>
                <a:cs typeface="Times New Roman" panose="02020603050405020304" pitchFamily="18" charset="0"/>
              </a:rPr>
              <a:t>1</a:t>
            </a:r>
            <a:r>
              <a:rPr lang="en-US" sz="3000" smtClean="0">
                <a:solidFill>
                  <a:schemeClr val="accent1">
                    <a:lumMod val="75000"/>
                  </a:schemeClr>
                </a:solidFill>
                <a:latin typeface="Times New Roman" panose="02020603050405020304" pitchFamily="18" charset="0"/>
                <a:cs typeface="Times New Roman" panose="02020603050405020304" pitchFamily="18" charset="0"/>
              </a:rPr>
              <a:t>0</a:t>
            </a:r>
            <a:r>
              <a:rPr lang="en-US" sz="3000">
                <a:solidFill>
                  <a:schemeClr val="accent1">
                    <a:lumMod val="75000"/>
                  </a:schemeClr>
                </a:solidFill>
                <a:latin typeface="Times New Roman" panose="02020603050405020304" pitchFamily="18" charset="0"/>
                <a:cs typeface="Times New Roman" panose="02020603050405020304" pitchFamily="18" charset="0"/>
              </a:rPr>
              <a:t>m</a:t>
            </a:r>
            <a:r>
              <a:rPr lang="vi-VN" sz="3000" smtClean="0">
                <a:solidFill>
                  <a:schemeClr val="accent1">
                    <a:lumMod val="75000"/>
                  </a:schemeClr>
                </a:solidFill>
                <a:latin typeface="Times New Roman" panose="02020603050405020304" pitchFamily="18" charset="0"/>
                <a:cs typeface="Times New Roman" panose="02020603050405020304" pitchFamily="18" charset="0"/>
              </a:rPr>
              <a:t>, </a:t>
            </a:r>
            <a:r>
              <a:rPr lang="vi-VN" sz="3000">
                <a:solidFill>
                  <a:schemeClr val="accent1">
                    <a:lumMod val="75000"/>
                  </a:schemeClr>
                </a:solidFill>
                <a:latin typeface="Times New Roman" panose="02020603050405020304" pitchFamily="18" charset="0"/>
                <a:cs typeface="Times New Roman" panose="02020603050405020304" pitchFamily="18" charset="0"/>
              </a:rPr>
              <a:t>chiều rộng là </a:t>
            </a:r>
            <a:r>
              <a:rPr lang="en-US" sz="3000" smtClean="0">
                <a:solidFill>
                  <a:schemeClr val="accent1">
                    <a:lumMod val="75000"/>
                  </a:schemeClr>
                </a:solidFill>
                <a:latin typeface="Times New Roman" panose="02020603050405020304" pitchFamily="18" charset="0"/>
                <a:cs typeface="Times New Roman" panose="02020603050405020304" pitchFamily="18" charset="0"/>
              </a:rPr>
              <a:t>6</a:t>
            </a:r>
            <a:r>
              <a:rPr lang="vi-VN" sz="3000" smtClean="0">
                <a:solidFill>
                  <a:schemeClr val="accent1">
                    <a:lumMod val="75000"/>
                  </a:schemeClr>
                </a:solidFill>
                <a:latin typeface="Times New Roman" panose="02020603050405020304" pitchFamily="18" charset="0"/>
                <a:cs typeface="Times New Roman" panose="02020603050405020304" pitchFamily="18" charset="0"/>
              </a:rPr>
              <a:t>m</a:t>
            </a:r>
            <a:r>
              <a:rPr lang="vi-VN" sz="3000">
                <a:solidFill>
                  <a:schemeClr val="accent1">
                    <a:lumMod val="75000"/>
                  </a:schemeClr>
                </a:solidFill>
                <a:latin typeface="Times New Roman" panose="02020603050405020304" pitchFamily="18" charset="0"/>
                <a:cs typeface="Times New Roman" panose="02020603050405020304" pitchFamily="18" charset="0"/>
              </a:rPr>
              <a:t>, chiều cao </a:t>
            </a:r>
            <a:r>
              <a:rPr lang="vi-VN" sz="3000" smtClean="0">
                <a:solidFill>
                  <a:schemeClr val="accent1">
                    <a:lumMod val="75000"/>
                  </a:schemeClr>
                </a:solidFill>
                <a:latin typeface="Times New Roman" panose="02020603050405020304" pitchFamily="18" charset="0"/>
                <a:cs typeface="Times New Roman" panose="02020603050405020304" pitchFamily="18" charset="0"/>
              </a:rPr>
              <a:t>3m.</a:t>
            </a:r>
            <a:endParaRPr lang="en-US" sz="3000" smtClean="0">
              <a:solidFill>
                <a:schemeClr val="accent1">
                  <a:lumMod val="75000"/>
                </a:schemeClr>
              </a:solidFill>
              <a:latin typeface="Times New Roman" panose="02020603050405020304" pitchFamily="18" charset="0"/>
              <a:cs typeface="Times New Roman" panose="02020603050405020304" pitchFamily="18" charset="0"/>
            </a:endParaRPr>
          </a:p>
          <a:p>
            <a:endParaRPr lang="vi-VN" sz="3000">
              <a:solidFill>
                <a:schemeClr val="accent1">
                  <a:lumMod val="75000"/>
                </a:schemeClr>
              </a:solidFill>
              <a:latin typeface="Times New Roman" panose="02020603050405020304" pitchFamily="18" charset="0"/>
              <a:cs typeface="Times New Roman" panose="02020603050405020304" pitchFamily="18" charset="0"/>
            </a:endParaRPr>
          </a:p>
          <a:p>
            <a:pPr algn="ctr"/>
            <a:r>
              <a:rPr lang="vi-VN" sz="3000">
                <a:latin typeface="Times New Roman" panose="02020603050405020304" pitchFamily="18" charset="0"/>
                <a:cs typeface="Times New Roman" panose="02020603050405020304" pitchFamily="18" charset="0"/>
              </a:rPr>
              <a:t>Thể tích lớp học của em </a:t>
            </a:r>
            <a:r>
              <a:rPr lang="vi-VN" sz="3000" smtClean="0">
                <a:latin typeface="Times New Roman" panose="02020603050405020304" pitchFamily="18" charset="0"/>
                <a:cs typeface="Times New Roman" panose="02020603050405020304" pitchFamily="18" charset="0"/>
              </a:rPr>
              <a:t>là</a:t>
            </a:r>
            <a:r>
              <a:rPr lang="en-US" sz="3000" smtClean="0">
                <a:latin typeface="Times New Roman" panose="02020603050405020304" pitchFamily="18" charset="0"/>
                <a:cs typeface="Times New Roman" panose="02020603050405020304" pitchFamily="18" charset="0"/>
              </a:rPr>
              <a:t>:</a:t>
            </a:r>
          </a:p>
          <a:p>
            <a:pPr algn="ctr"/>
            <a:r>
              <a:rPr lang="en-US" sz="3000" smtClean="0">
                <a:latin typeface="Times New Roman" panose="02020603050405020304" pitchFamily="18" charset="0"/>
                <a:cs typeface="Times New Roman" panose="02020603050405020304" pitchFamily="18" charset="0"/>
              </a:rPr>
              <a:t>V= a.b.c = 10.6.3=180m</a:t>
            </a:r>
            <a:r>
              <a:rPr lang="en-US" sz="3000" baseline="30000" smtClean="0">
                <a:latin typeface="Times New Roman" panose="02020603050405020304" pitchFamily="18" charset="0"/>
                <a:cs typeface="Times New Roman" panose="02020603050405020304" pitchFamily="18" charset="0"/>
              </a:rPr>
              <a:t>3</a:t>
            </a:r>
            <a:r>
              <a:rPr lang="vi-VN" sz="3000" smtClean="0">
                <a:latin typeface="Times New Roman" panose="02020603050405020304" pitchFamily="18" charset="0"/>
                <a:cs typeface="Times New Roman" panose="02020603050405020304" pitchFamily="18" charset="0"/>
              </a:rPr>
              <a:t>.</a:t>
            </a:r>
            <a:endParaRPr lang="vi-VN" sz="3000">
              <a:latin typeface="Times New Roman" panose="02020603050405020304" pitchFamily="18" charset="0"/>
              <a:cs typeface="Times New Roman" panose="02020603050405020304" pitchFamily="18" charset="0"/>
            </a:endParaRPr>
          </a:p>
          <a:p>
            <a:pPr algn="ctr"/>
            <a:r>
              <a:rPr lang="vi-VN" sz="3000">
                <a:latin typeface="Times New Roman" panose="02020603050405020304" pitchFamily="18" charset="0"/>
                <a:cs typeface="Times New Roman" panose="02020603050405020304" pitchFamily="18" charset="0"/>
              </a:rPr>
              <a:t>Tra bảng 14.1 SGK, ta được khối lượng riêng của không khí </a:t>
            </a:r>
            <a:r>
              <a:rPr lang="vi-VN" sz="3000" smtClean="0">
                <a:latin typeface="Times New Roman" panose="02020603050405020304" pitchFamily="18" charset="0"/>
                <a:cs typeface="Times New Roman" panose="02020603050405020304" pitchFamily="18" charset="0"/>
              </a:rPr>
              <a:t>là</a:t>
            </a:r>
            <a:r>
              <a:rPr lang="en-US" sz="3000">
                <a:latin typeface="Times New Roman" panose="02020603050405020304" pitchFamily="18" charset="0"/>
                <a:cs typeface="Times New Roman" panose="02020603050405020304" pitchFamily="18" charset="0"/>
              </a:rPr>
              <a:t>:</a:t>
            </a:r>
            <a:endParaRPr lang="en-US" sz="3000" smtClean="0">
              <a:latin typeface="Times New Roman" panose="02020603050405020304" pitchFamily="18" charset="0"/>
              <a:cs typeface="Times New Roman" panose="02020603050405020304" pitchFamily="18" charset="0"/>
            </a:endParaRPr>
          </a:p>
          <a:p>
            <a:pPr algn="ctr"/>
            <a:r>
              <a:rPr lang="en-US" sz="3000" smtClean="0">
                <a:latin typeface="Times New Roman" panose="02020603050405020304" pitchFamily="18" charset="0"/>
                <a:cs typeface="Times New Roman" panose="02020603050405020304" pitchFamily="18" charset="0"/>
              </a:rPr>
              <a:t>D =</a:t>
            </a:r>
            <a:r>
              <a:rPr lang="vi-VN" sz="3000" smtClean="0">
                <a:latin typeface="Times New Roman" panose="02020603050405020304" pitchFamily="18" charset="0"/>
                <a:cs typeface="Times New Roman" panose="02020603050405020304" pitchFamily="18" charset="0"/>
              </a:rPr>
              <a:t>1,29 </a:t>
            </a:r>
            <a:r>
              <a:rPr lang="vi-VN" sz="3000">
                <a:latin typeface="Times New Roman" panose="02020603050405020304" pitchFamily="18" charset="0"/>
                <a:cs typeface="Times New Roman" panose="02020603050405020304" pitchFamily="18" charset="0"/>
              </a:rPr>
              <a:t>kg/m</a:t>
            </a:r>
            <a:r>
              <a:rPr lang="vi-VN" sz="3000" baseline="30000">
                <a:latin typeface="Times New Roman" panose="02020603050405020304" pitchFamily="18" charset="0"/>
                <a:cs typeface="Times New Roman" panose="02020603050405020304" pitchFamily="18" charset="0"/>
              </a:rPr>
              <a:t>3</a:t>
            </a:r>
            <a:r>
              <a:rPr lang="vi-VN" sz="3000">
                <a:latin typeface="Times New Roman" panose="02020603050405020304" pitchFamily="18" charset="0"/>
                <a:cs typeface="Times New Roman" panose="02020603050405020304" pitchFamily="18" charset="0"/>
              </a:rPr>
              <a:t>.</a:t>
            </a:r>
          </a:p>
          <a:p>
            <a:pPr algn="ctr"/>
            <a:r>
              <a:rPr lang="vi-VN" sz="3000">
                <a:latin typeface="Times New Roman" panose="02020603050405020304" pitchFamily="18" charset="0"/>
                <a:cs typeface="Times New Roman" panose="02020603050405020304" pitchFamily="18" charset="0"/>
              </a:rPr>
              <a:t>Khối lượng không khí ở trong lớp học của em khi đóng kín cửa </a:t>
            </a:r>
            <a:r>
              <a:rPr lang="vi-VN" sz="3000" smtClean="0">
                <a:latin typeface="Times New Roman" panose="02020603050405020304" pitchFamily="18" charset="0"/>
                <a:cs typeface="Times New Roman" panose="02020603050405020304" pitchFamily="18" charset="0"/>
              </a:rPr>
              <a:t>là</a:t>
            </a:r>
            <a:r>
              <a:rPr lang="en-US" sz="3000" smtClean="0">
                <a:latin typeface="Times New Roman" panose="02020603050405020304" pitchFamily="18" charset="0"/>
                <a:cs typeface="Times New Roman" panose="02020603050405020304" pitchFamily="18" charset="0"/>
              </a:rPr>
              <a:t>:</a:t>
            </a:r>
            <a:endParaRPr lang="vi-VN" sz="3000">
              <a:latin typeface="Times New Roman" panose="02020603050405020304" pitchFamily="18" charset="0"/>
              <a:cs typeface="Times New Roman" panose="02020603050405020304" pitchFamily="18" charset="0"/>
            </a:endParaRPr>
          </a:p>
          <a:p>
            <a:pPr algn="ctr"/>
            <a:r>
              <a:rPr lang="en-US" sz="3000" smtClean="0">
                <a:latin typeface="Times New Roman" panose="02020603050405020304" pitchFamily="18" charset="0"/>
                <a:cs typeface="Times New Roman" panose="02020603050405020304" pitchFamily="18" charset="0"/>
              </a:rPr>
              <a:t>    D = m/V </a:t>
            </a:r>
          </a:p>
          <a:p>
            <a:pPr algn="ctr"/>
            <a:r>
              <a:rPr lang="en-US" sz="3000" smtClean="0">
                <a:latin typeface="Times New Roman" panose="02020603050405020304" pitchFamily="18" charset="0"/>
                <a:cs typeface="Times New Roman" panose="02020603050405020304" pitchFamily="18" charset="0"/>
                <a:sym typeface="Wingdings" panose="05000000000000000000" pitchFamily="2" charset="2"/>
              </a:rPr>
              <a:t></a:t>
            </a:r>
            <a:r>
              <a:rPr lang="vi-VN" sz="3000" smtClean="0">
                <a:latin typeface="Times New Roman" panose="02020603050405020304" pitchFamily="18" charset="0"/>
                <a:cs typeface="Times New Roman" panose="02020603050405020304" pitchFamily="18" charset="0"/>
              </a:rPr>
              <a:t>m </a:t>
            </a:r>
            <a:r>
              <a:rPr lang="vi-VN" sz="3000">
                <a:latin typeface="Times New Roman" panose="02020603050405020304" pitchFamily="18" charset="0"/>
                <a:cs typeface="Times New Roman" panose="02020603050405020304" pitchFamily="18" charset="0"/>
              </a:rPr>
              <a:t>= D. V =  1,29 . </a:t>
            </a:r>
            <a:r>
              <a:rPr lang="en-US" sz="3000" smtClean="0">
                <a:latin typeface="Times New Roman" panose="02020603050405020304" pitchFamily="18" charset="0"/>
                <a:cs typeface="Times New Roman" panose="02020603050405020304" pitchFamily="18" charset="0"/>
              </a:rPr>
              <a:t>180</a:t>
            </a:r>
            <a:r>
              <a:rPr lang="vi-VN" sz="3000" smtClean="0">
                <a:latin typeface="Times New Roman" panose="02020603050405020304" pitchFamily="18" charset="0"/>
                <a:cs typeface="Times New Roman" panose="02020603050405020304" pitchFamily="18" charset="0"/>
              </a:rPr>
              <a:t> </a:t>
            </a:r>
            <a:r>
              <a:rPr lang="vi-VN" sz="3000">
                <a:latin typeface="Times New Roman" panose="02020603050405020304" pitchFamily="18" charset="0"/>
                <a:cs typeface="Times New Roman" panose="02020603050405020304" pitchFamily="18" charset="0"/>
              </a:rPr>
              <a:t>= </a:t>
            </a:r>
            <a:r>
              <a:rPr lang="en-US" sz="3000" smtClean="0">
                <a:latin typeface="Times New Roman" panose="02020603050405020304" pitchFamily="18" charset="0"/>
                <a:cs typeface="Times New Roman" panose="02020603050405020304" pitchFamily="18" charset="0"/>
              </a:rPr>
              <a:t>232,2</a:t>
            </a:r>
            <a:r>
              <a:rPr lang="vi-VN" sz="3000" smtClean="0">
                <a:latin typeface="Times New Roman" panose="02020603050405020304" pitchFamily="18" charset="0"/>
                <a:cs typeface="Times New Roman" panose="02020603050405020304" pitchFamily="18" charset="0"/>
              </a:rPr>
              <a:t> </a:t>
            </a:r>
            <a:r>
              <a:rPr lang="en-US" sz="3000" smtClean="0">
                <a:latin typeface="Times New Roman" panose="02020603050405020304" pitchFamily="18" charset="0"/>
                <a:cs typeface="Times New Roman" panose="02020603050405020304" pitchFamily="18" charset="0"/>
              </a:rPr>
              <a:t>(</a:t>
            </a:r>
            <a:r>
              <a:rPr lang="vi-VN" sz="3000" smtClean="0">
                <a:latin typeface="Times New Roman" panose="02020603050405020304" pitchFamily="18" charset="0"/>
                <a:cs typeface="Times New Roman" panose="02020603050405020304" pitchFamily="18" charset="0"/>
              </a:rPr>
              <a:t>kg</a:t>
            </a:r>
            <a:r>
              <a:rPr lang="en-US" sz="3000" smtClean="0">
                <a:latin typeface="Times New Roman" panose="02020603050405020304" pitchFamily="18" charset="0"/>
                <a:cs typeface="Times New Roman" panose="02020603050405020304" pitchFamily="18" charset="0"/>
              </a:rPr>
              <a:t>)</a:t>
            </a:r>
            <a:r>
              <a:rPr lang="vi-VN" sz="3000" smtClean="0">
                <a:latin typeface="Times New Roman" panose="02020603050405020304" pitchFamily="18" charset="0"/>
                <a:cs typeface="Times New Roman" panose="02020603050405020304" pitchFamily="18" charset="0"/>
              </a:rPr>
              <a:t>.</a:t>
            </a:r>
            <a:endParaRPr lang="vi-VN" sz="3000">
              <a:latin typeface="Times New Roman" panose="02020603050405020304" pitchFamily="18" charset="0"/>
              <a:cs typeface="Times New Roman" panose="02020603050405020304" pitchFamily="18" charset="0"/>
            </a:endParaRPr>
          </a:p>
          <a:p>
            <a:r>
              <a:rPr lang="vi-VN" sz="3200"/>
              <a:t/>
            </a:r>
            <a:br>
              <a:rPr lang="vi-VN" sz="3200"/>
            </a:br>
            <a:endParaRPr lang="en-US" sz="3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71988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69704" y="4762863"/>
            <a:ext cx="6096000" cy="646331"/>
          </a:xfrm>
          <a:prstGeom prst="rect">
            <a:avLst/>
          </a:prstGeom>
        </p:spPr>
        <p:txBody>
          <a:bodyPr>
            <a:spAutoFit/>
          </a:bodyPr>
          <a:lstStyle/>
          <a:p>
            <a:r>
              <a:rPr lang="vi-VN"/>
              <a:t/>
            </a:r>
            <a:br>
              <a:rPr lang="vi-VN"/>
            </a:br>
            <a:endParaRPr lang="en-US"/>
          </a:p>
        </p:txBody>
      </p:sp>
      <p:sp>
        <p:nvSpPr>
          <p:cNvPr id="3" name="Rectangle 2"/>
          <p:cNvSpPr/>
          <p:nvPr/>
        </p:nvSpPr>
        <p:spPr>
          <a:xfrm>
            <a:off x="775253" y="346269"/>
            <a:ext cx="10992678" cy="5663089"/>
          </a:xfrm>
          <a:prstGeom prst="rect">
            <a:avLst/>
          </a:prstGeom>
        </p:spPr>
        <p:txBody>
          <a:bodyPr wrap="square">
            <a:spAutoFit/>
          </a:bodyPr>
          <a:lstStyle/>
          <a:p>
            <a:pPr algn="ctr"/>
            <a:r>
              <a:rPr lang="en-US" sz="3000" smtClean="0">
                <a:solidFill>
                  <a:schemeClr val="accent1">
                    <a:lumMod val="75000"/>
                  </a:schemeClr>
                </a:solidFill>
                <a:latin typeface="Times New Roman" panose="02020603050405020304" pitchFamily="18" charset="0"/>
                <a:cs typeface="Times New Roman" panose="02020603050405020304" pitchFamily="18" charset="0"/>
              </a:rPr>
              <a:t>Vận dụng 3</a:t>
            </a:r>
          </a:p>
          <a:p>
            <a:r>
              <a:rPr lang="vi-VN" sz="3000">
                <a:solidFill>
                  <a:schemeClr val="accent1">
                    <a:lumMod val="75000"/>
                  </a:schemeClr>
                </a:solidFill>
                <a:latin typeface="Times New Roman" panose="02020603050405020304" pitchFamily="18" charset="0"/>
                <a:cs typeface="Times New Roman" panose="02020603050405020304" pitchFamily="18" charset="0"/>
              </a:rPr>
              <a:t>Tại cùng một nơi trên mặt đất, trọng lượng của vật tỉ lệ với khối lượng của nó. </a:t>
            </a:r>
            <a:r>
              <a:rPr lang="vi-VN" sz="3000" smtClean="0">
                <a:solidFill>
                  <a:schemeClr val="accent1">
                    <a:lumMod val="75000"/>
                  </a:schemeClr>
                </a:solidFill>
                <a:latin typeface="Times New Roman" panose="02020603050405020304" pitchFamily="18" charset="0"/>
                <a:cs typeface="Times New Roman" panose="02020603050405020304" pitchFamily="18" charset="0"/>
              </a:rPr>
              <a:t>Chứng </a:t>
            </a:r>
            <a:r>
              <a:rPr lang="vi-VN" sz="3000">
                <a:solidFill>
                  <a:schemeClr val="accent1">
                    <a:lumMod val="75000"/>
                  </a:schemeClr>
                </a:solidFill>
                <a:latin typeface="Times New Roman" panose="02020603050405020304" pitchFamily="18" charset="0"/>
                <a:cs typeface="Times New Roman" panose="02020603050405020304" pitchFamily="18" charset="0"/>
              </a:rPr>
              <a:t>minh rằng: Trọng lượng riêng của vật (kí hiệu là d): </a:t>
            </a:r>
            <a:endParaRPr lang="en-US" sz="3000" smtClean="0">
              <a:solidFill>
                <a:schemeClr val="accent1">
                  <a:lumMod val="75000"/>
                </a:schemeClr>
              </a:solidFill>
              <a:latin typeface="Times New Roman" panose="02020603050405020304" pitchFamily="18" charset="0"/>
              <a:cs typeface="Times New Roman" panose="02020603050405020304" pitchFamily="18" charset="0"/>
            </a:endParaRPr>
          </a:p>
          <a:p>
            <a:r>
              <a:rPr lang="en-US" sz="3000">
                <a:solidFill>
                  <a:schemeClr val="accent1">
                    <a:lumMod val="75000"/>
                  </a:schemeClr>
                </a:solidFill>
                <a:latin typeface="Times New Roman" panose="02020603050405020304" pitchFamily="18" charset="0"/>
                <a:cs typeface="Times New Roman" panose="02020603050405020304" pitchFamily="18" charset="0"/>
              </a:rPr>
              <a:t> </a:t>
            </a:r>
            <a:r>
              <a:rPr lang="en-US" sz="3000" smtClean="0">
                <a:solidFill>
                  <a:schemeClr val="accent1">
                    <a:lumMod val="75000"/>
                  </a:schemeClr>
                </a:solidFill>
                <a:latin typeface="Times New Roman" panose="02020603050405020304" pitchFamily="18" charset="0"/>
                <a:cs typeface="Times New Roman" panose="02020603050405020304" pitchFamily="18" charset="0"/>
              </a:rPr>
              <a:t>                                            </a:t>
            </a:r>
            <a:r>
              <a:rPr lang="vi-VN" sz="3000" smtClean="0">
                <a:solidFill>
                  <a:schemeClr val="accent1">
                    <a:lumMod val="75000"/>
                  </a:schemeClr>
                </a:solidFill>
                <a:latin typeface="Times New Roman" panose="02020603050405020304" pitchFamily="18" charset="0"/>
                <a:cs typeface="Times New Roman" panose="02020603050405020304" pitchFamily="18" charset="0"/>
              </a:rPr>
              <a:t>d </a:t>
            </a:r>
            <a:r>
              <a:rPr lang="vi-VN" sz="3000">
                <a:solidFill>
                  <a:schemeClr val="accent1">
                    <a:lumMod val="75000"/>
                  </a:schemeClr>
                </a:solidFill>
                <a:latin typeface="Times New Roman" panose="02020603050405020304" pitchFamily="18" charset="0"/>
                <a:cs typeface="Times New Roman" panose="02020603050405020304" pitchFamily="18" charset="0"/>
              </a:rPr>
              <a:t>= 10 . D.</a:t>
            </a:r>
          </a:p>
          <a:p>
            <a:r>
              <a:rPr lang="en-US" sz="3000" smtClean="0">
                <a:solidFill>
                  <a:schemeClr val="accent1">
                    <a:lumMod val="75000"/>
                  </a:schemeClr>
                </a:solidFill>
                <a:latin typeface="Times New Roman" panose="02020603050405020304" pitchFamily="18" charset="0"/>
                <a:cs typeface="Times New Roman" panose="02020603050405020304" pitchFamily="18" charset="0"/>
              </a:rPr>
              <a:t>Trọng lượng của vật: cường độ của lực hút Trái Đất tác dụng lên vật</a:t>
            </a:r>
          </a:p>
          <a:p>
            <a:r>
              <a:rPr lang="en-US" sz="3000">
                <a:solidFill>
                  <a:schemeClr val="accent1">
                    <a:lumMod val="75000"/>
                  </a:schemeClr>
                </a:solidFill>
                <a:latin typeface="Times New Roman" panose="02020603050405020304" pitchFamily="18" charset="0"/>
                <a:cs typeface="Times New Roman" panose="02020603050405020304" pitchFamily="18" charset="0"/>
              </a:rPr>
              <a:t> </a:t>
            </a:r>
            <a:r>
              <a:rPr lang="en-US" sz="3000" smtClean="0">
                <a:solidFill>
                  <a:schemeClr val="accent1">
                    <a:lumMod val="75000"/>
                  </a:schemeClr>
                </a:solidFill>
                <a:latin typeface="Times New Roman" panose="02020603050405020304" pitchFamily="18" charset="0"/>
                <a:cs typeface="Times New Roman" panose="02020603050405020304" pitchFamily="18" charset="0"/>
              </a:rPr>
              <a:t>                                   P = 10.m   ( Đơn vị đo: Niutown-N)</a:t>
            </a:r>
            <a:endParaRPr lang="vi-VN" sz="3000">
              <a:solidFill>
                <a:schemeClr val="accent1">
                  <a:lumMod val="75000"/>
                </a:schemeClr>
              </a:solidFill>
              <a:latin typeface="Times New Roman" panose="02020603050405020304" pitchFamily="18" charset="0"/>
              <a:cs typeface="Times New Roman" panose="02020603050405020304" pitchFamily="18" charset="0"/>
            </a:endParaRPr>
          </a:p>
          <a:p>
            <a:r>
              <a:rPr lang="vi-VN" sz="3000">
                <a:latin typeface="Times New Roman" panose="02020603050405020304" pitchFamily="18" charset="0"/>
                <a:cs typeface="Times New Roman" panose="02020603050405020304" pitchFamily="18" charset="0"/>
              </a:rPr>
              <a:t>Trả lời</a:t>
            </a:r>
            <a:r>
              <a:rPr lang="vi-VN" sz="3000" smtClean="0">
                <a:latin typeface="Times New Roman" panose="02020603050405020304" pitchFamily="18" charset="0"/>
                <a:cs typeface="Times New Roman" panose="02020603050405020304" pitchFamily="18" charset="0"/>
              </a:rPr>
              <a:t>:</a:t>
            </a:r>
            <a:r>
              <a:rPr lang="en-US" sz="3000" smtClean="0">
                <a:latin typeface="Times New Roman" panose="02020603050405020304" pitchFamily="18" charset="0"/>
                <a:cs typeface="Times New Roman" panose="02020603050405020304" pitchFamily="18" charset="0"/>
              </a:rPr>
              <a:t> </a:t>
            </a:r>
            <a:endParaRPr lang="vi-VN" sz="3000">
              <a:latin typeface="Times New Roman" panose="02020603050405020304" pitchFamily="18" charset="0"/>
              <a:cs typeface="Times New Roman" panose="02020603050405020304" pitchFamily="18" charset="0"/>
            </a:endParaRPr>
          </a:p>
          <a:p>
            <a:r>
              <a:rPr lang="en-US" sz="3000" smtClean="0">
                <a:latin typeface="Times New Roman" panose="02020603050405020304" pitchFamily="18" charset="0"/>
                <a:cs typeface="Times New Roman" panose="02020603050405020304" pitchFamily="18" charset="0"/>
              </a:rPr>
              <a:t>Ta có trọng lượng riêng: d = P/V</a:t>
            </a:r>
            <a:endParaRPr lang="vi-VN" sz="3000" smtClean="0">
              <a:latin typeface="Times New Roman" panose="02020603050405020304" pitchFamily="18" charset="0"/>
              <a:cs typeface="Times New Roman" panose="02020603050405020304" pitchFamily="18" charset="0"/>
            </a:endParaRPr>
          </a:p>
          <a:p>
            <a:r>
              <a:rPr lang="en-US" sz="3000" smtClean="0">
                <a:latin typeface="Times New Roman" panose="02020603050405020304" pitchFamily="18" charset="0"/>
                <a:cs typeface="Times New Roman" panose="02020603050405020304" pitchFamily="18" charset="0"/>
              </a:rPr>
              <a:t>Mà P = 10.m </a:t>
            </a:r>
          </a:p>
          <a:p>
            <a:pPr marL="457200" indent="-457200">
              <a:buFont typeface="Wingdings" panose="05000000000000000000" pitchFamily="2" charset="2"/>
              <a:buChar char="à"/>
            </a:pPr>
            <a:r>
              <a:rPr lang="en-US" sz="3000" smtClean="0">
                <a:latin typeface="Times New Roman" panose="02020603050405020304" pitchFamily="18" charset="0"/>
                <a:cs typeface="Times New Roman" panose="02020603050405020304" pitchFamily="18" charset="0"/>
                <a:sym typeface="Wingdings" panose="05000000000000000000" pitchFamily="2" charset="2"/>
              </a:rPr>
              <a:t>d = P/V = 10.m/V = 10.D  ( vì m/V = D)</a:t>
            </a:r>
          </a:p>
          <a:p>
            <a:pPr marL="457200" indent="-457200">
              <a:buFont typeface="Wingdings" panose="05000000000000000000" pitchFamily="2" charset="2"/>
              <a:buChar char="à"/>
            </a:pPr>
            <a:r>
              <a:rPr lang="en-US" sz="3000" smtClean="0">
                <a:latin typeface="Times New Roman" panose="02020603050405020304" pitchFamily="18" charset="0"/>
                <a:cs typeface="Times New Roman" panose="02020603050405020304" pitchFamily="18" charset="0"/>
                <a:sym typeface="Wingdings" panose="05000000000000000000" pitchFamily="2" charset="2"/>
              </a:rPr>
              <a:t>Vậy  d = 10.D</a:t>
            </a:r>
            <a:r>
              <a:rPr lang="vi-VN" sz="3200"/>
              <a:t/>
            </a:r>
            <a:br>
              <a:rPr lang="vi-VN" sz="3200"/>
            </a:br>
            <a:endParaRPr lang="en-US" sz="3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24507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4371" y="147487"/>
            <a:ext cx="11469757" cy="2400657"/>
          </a:xfrm>
          <a:prstGeom prst="rect">
            <a:avLst/>
          </a:prstGeom>
        </p:spPr>
        <p:txBody>
          <a:bodyPr wrap="square">
            <a:spAutoFit/>
          </a:bodyPr>
          <a:lstStyle/>
          <a:p>
            <a:pPr algn="ctr"/>
            <a:r>
              <a:rPr lang="en-US" sz="3000" smtClean="0">
                <a:solidFill>
                  <a:schemeClr val="accent1">
                    <a:lumMod val="75000"/>
                  </a:schemeClr>
                </a:solidFill>
                <a:latin typeface="Times New Roman" panose="02020603050405020304" pitchFamily="18" charset="0"/>
                <a:cs typeface="Times New Roman" panose="02020603050405020304" pitchFamily="18" charset="0"/>
              </a:rPr>
              <a:t>Tìm hiểu thêm</a:t>
            </a:r>
          </a:p>
          <a:p>
            <a:pPr algn="just"/>
            <a:r>
              <a:rPr lang="en-US" sz="3000" smtClean="0">
                <a:solidFill>
                  <a:schemeClr val="accent1">
                    <a:lumMod val="75000"/>
                  </a:schemeClr>
                </a:solidFill>
                <a:latin typeface="Times New Roman" panose="02020603050405020304" pitchFamily="18" charset="0"/>
                <a:cs typeface="Times New Roman" panose="02020603050405020304" pitchFamily="18" charset="0"/>
              </a:rPr>
              <a:t>C</a:t>
            </a:r>
            <a:r>
              <a:rPr lang="vi-VN" sz="3000" smtClean="0">
                <a:solidFill>
                  <a:schemeClr val="accent1">
                    <a:lumMod val="75000"/>
                  </a:schemeClr>
                </a:solidFill>
                <a:latin typeface="Times New Roman" panose="02020603050405020304" pitchFamily="18" charset="0"/>
                <a:cs typeface="Times New Roman" panose="02020603050405020304" pitchFamily="18" charset="0"/>
              </a:rPr>
              <a:t>ác </a:t>
            </a:r>
            <a:r>
              <a:rPr lang="vi-VN" sz="3000">
                <a:solidFill>
                  <a:schemeClr val="accent1">
                    <a:lumMod val="75000"/>
                  </a:schemeClr>
                </a:solidFill>
                <a:latin typeface="Times New Roman" panose="02020603050405020304" pitchFamily="18" charset="0"/>
                <a:cs typeface="Times New Roman" panose="02020603050405020304" pitchFamily="18" charset="0"/>
              </a:rPr>
              <a:t>kim tự tháp Ai Cập được dựng lên bằng những khối đá hoa cương hình lập phương. </a:t>
            </a:r>
            <a:r>
              <a:rPr lang="en-US" sz="3000" smtClean="0">
                <a:solidFill>
                  <a:schemeClr val="accent1">
                    <a:lumMod val="75000"/>
                  </a:schemeClr>
                </a:solidFill>
                <a:latin typeface="Times New Roman" panose="02020603050405020304" pitchFamily="18" charset="0"/>
                <a:cs typeface="Times New Roman" panose="02020603050405020304" pitchFamily="18" charset="0"/>
              </a:rPr>
              <a:t>K</a:t>
            </a:r>
            <a:r>
              <a:rPr lang="vi-VN" sz="3000" smtClean="0">
                <a:solidFill>
                  <a:schemeClr val="accent1">
                    <a:lumMod val="75000"/>
                  </a:schemeClr>
                </a:solidFill>
                <a:latin typeface="Times New Roman" panose="02020603050405020304" pitchFamily="18" charset="0"/>
                <a:cs typeface="Times New Roman" panose="02020603050405020304" pitchFamily="18" charset="0"/>
              </a:rPr>
              <a:t>hối </a:t>
            </a:r>
            <a:r>
              <a:rPr lang="vi-VN" sz="3000">
                <a:solidFill>
                  <a:schemeClr val="accent1">
                    <a:lumMod val="75000"/>
                  </a:schemeClr>
                </a:solidFill>
                <a:latin typeface="Times New Roman" panose="02020603050405020304" pitchFamily="18" charset="0"/>
                <a:cs typeface="Times New Roman" panose="02020603050405020304" pitchFamily="18" charset="0"/>
              </a:rPr>
              <a:t>lượng của một khối đá có chiều dài 10 cm là 2,75 kg, người ta tính được khối lượng của các khối đá dùng để dựng lên các kim tự tháp. Người ta đã làm điều đó như thế nào</a:t>
            </a:r>
            <a:r>
              <a:rPr lang="vi-VN" sz="3000" smtClean="0">
                <a:solidFill>
                  <a:schemeClr val="accent1">
                    <a:lumMod val="75000"/>
                  </a:schemeClr>
                </a:solidFill>
                <a:latin typeface="Times New Roman" panose="02020603050405020304" pitchFamily="18" charset="0"/>
                <a:cs typeface="Times New Roman" panose="02020603050405020304" pitchFamily="18" charset="0"/>
              </a:rPr>
              <a:t>?</a:t>
            </a:r>
            <a:endParaRPr lang="en-US" sz="3000" smtClean="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7" name="AutoShape 4" descr="Làm thế nào để Tìm thể tích của một kim tự thá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p:cNvPicPr>
            <a:picLocks noChangeAspect="1"/>
          </p:cNvPicPr>
          <p:nvPr/>
        </p:nvPicPr>
        <p:blipFill>
          <a:blip r:embed="rId2"/>
          <a:stretch>
            <a:fillRect/>
          </a:stretch>
        </p:blipFill>
        <p:spPr>
          <a:xfrm>
            <a:off x="2789582" y="2734192"/>
            <a:ext cx="6195392" cy="4123808"/>
          </a:xfrm>
          <a:prstGeom prst="rect">
            <a:avLst/>
          </a:prstGeom>
        </p:spPr>
      </p:pic>
    </p:spTree>
    <p:extLst>
      <p:ext uri="{BB962C8B-B14F-4D97-AF65-F5344CB8AC3E}">
        <p14:creationId xmlns:p14="http://schemas.microsoft.com/office/powerpoint/2010/main" val="303859698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harpenSoften amount="100000"/>
                    </a14:imgEffect>
                  </a14:imgLayer>
                </a14:imgProps>
              </a:ext>
            </a:extLst>
          </a:blip>
          <a:stretch>
            <a:fillRect/>
          </a:stretch>
        </p:blipFill>
        <p:spPr>
          <a:xfrm>
            <a:off x="8249479" y="2365512"/>
            <a:ext cx="4141304" cy="3192127"/>
          </a:xfrm>
          <a:prstGeom prst="rect">
            <a:avLst/>
          </a:prstGeom>
        </p:spPr>
      </p:pic>
      <p:sp>
        <p:nvSpPr>
          <p:cNvPr id="2" name="Rectangle 1"/>
          <p:cNvSpPr/>
          <p:nvPr/>
        </p:nvSpPr>
        <p:spPr>
          <a:xfrm>
            <a:off x="2769704" y="4762863"/>
            <a:ext cx="6096000" cy="646331"/>
          </a:xfrm>
          <a:prstGeom prst="rect">
            <a:avLst/>
          </a:prstGeom>
        </p:spPr>
        <p:txBody>
          <a:bodyPr>
            <a:spAutoFit/>
          </a:bodyPr>
          <a:lstStyle/>
          <a:p>
            <a:r>
              <a:rPr lang="vi-VN"/>
              <a:t/>
            </a:r>
            <a:br>
              <a:rPr lang="vi-VN"/>
            </a:br>
            <a:endParaRPr lang="en-US"/>
          </a:p>
        </p:txBody>
      </p:sp>
      <p:sp>
        <p:nvSpPr>
          <p:cNvPr id="3" name="Rectangle 2"/>
          <p:cNvSpPr/>
          <p:nvPr/>
        </p:nvSpPr>
        <p:spPr>
          <a:xfrm>
            <a:off x="139149" y="159026"/>
            <a:ext cx="8726556" cy="6586418"/>
          </a:xfrm>
          <a:prstGeom prst="rect">
            <a:avLst/>
          </a:prstGeom>
        </p:spPr>
        <p:txBody>
          <a:bodyPr wrap="square">
            <a:spAutoFit/>
          </a:bodyPr>
          <a:lstStyle/>
          <a:p>
            <a:pPr algn="ctr"/>
            <a:r>
              <a:rPr lang="en-US" sz="3000" smtClean="0">
                <a:solidFill>
                  <a:schemeClr val="accent1">
                    <a:lumMod val="75000"/>
                  </a:schemeClr>
                </a:solidFill>
                <a:latin typeface="Times New Roman" panose="02020603050405020304" pitchFamily="18" charset="0"/>
                <a:cs typeface="Times New Roman" panose="02020603050405020304" pitchFamily="18" charset="0"/>
              </a:rPr>
              <a:t>Tìm hiểu thêm</a:t>
            </a:r>
          </a:p>
          <a:p>
            <a:pPr algn="just"/>
            <a:r>
              <a:rPr lang="vi-VN" sz="2800">
                <a:latin typeface="Times New Roman" panose="02020603050405020304" pitchFamily="18" charset="0"/>
                <a:cs typeface="Times New Roman" panose="02020603050405020304" pitchFamily="18" charset="0"/>
              </a:rPr>
              <a:t>Cách làm:</a:t>
            </a:r>
          </a:p>
          <a:p>
            <a:pPr algn="just"/>
            <a:r>
              <a:rPr lang="en-US" sz="2800" smtClean="0">
                <a:latin typeface="Times New Roman" panose="02020603050405020304" pitchFamily="18" charset="0"/>
                <a:cs typeface="Times New Roman" panose="02020603050405020304" pitchFamily="18" charset="0"/>
              </a:rPr>
              <a:t>- </a:t>
            </a:r>
            <a:r>
              <a:rPr lang="vi-VN" sz="2800" smtClean="0">
                <a:latin typeface="Times New Roman" panose="02020603050405020304" pitchFamily="18" charset="0"/>
                <a:cs typeface="Times New Roman" panose="02020603050405020304" pitchFamily="18" charset="0"/>
              </a:rPr>
              <a:t>Tính </a:t>
            </a:r>
            <a:r>
              <a:rPr lang="vi-VN" sz="2800">
                <a:latin typeface="Times New Roman" panose="02020603050405020304" pitchFamily="18" charset="0"/>
                <a:cs typeface="Times New Roman" panose="02020603050405020304" pitchFamily="18" charset="0"/>
              </a:rPr>
              <a:t>khối lượng riêng của đá hoa cương </a:t>
            </a:r>
            <a:r>
              <a:rPr lang="vi-VN" sz="2800" smtClean="0">
                <a:latin typeface="Times New Roman" panose="02020603050405020304" pitchFamily="18" charset="0"/>
                <a:cs typeface="Times New Roman" panose="02020603050405020304" pitchFamily="18" charset="0"/>
              </a:rPr>
              <a:t>hình </a:t>
            </a:r>
            <a:r>
              <a:rPr lang="vi-VN" sz="2800">
                <a:latin typeface="Times New Roman" panose="02020603050405020304" pitchFamily="18" charset="0"/>
                <a:cs typeface="Times New Roman" panose="02020603050405020304" pitchFamily="18" charset="0"/>
              </a:rPr>
              <a:t>lập phương có cạnh 10 cm là 2,75 kg. </a:t>
            </a:r>
            <a:endParaRPr lang="en-US" sz="2800" smtClean="0">
              <a:latin typeface="Times New Roman" panose="02020603050405020304" pitchFamily="18" charset="0"/>
              <a:cs typeface="Times New Roman" panose="02020603050405020304" pitchFamily="18" charset="0"/>
            </a:endParaRPr>
          </a:p>
          <a:p>
            <a:pPr algn="just"/>
            <a:r>
              <a:rPr lang="en-US" sz="2800" smtClean="0">
                <a:latin typeface="Times New Roman" panose="02020603050405020304" pitchFamily="18" charset="0"/>
                <a:cs typeface="Times New Roman" panose="02020603050405020304" pitchFamily="18" charset="0"/>
              </a:rPr>
              <a:t>+ </a:t>
            </a:r>
            <a:r>
              <a:rPr lang="vi-VN" sz="2800" smtClean="0">
                <a:latin typeface="Times New Roman" panose="02020603050405020304" pitchFamily="18" charset="0"/>
                <a:cs typeface="Times New Roman" panose="02020603050405020304" pitchFamily="18" charset="0"/>
              </a:rPr>
              <a:t>Tính </a:t>
            </a:r>
            <a:r>
              <a:rPr lang="vi-VN" sz="2800">
                <a:latin typeface="Times New Roman" panose="02020603050405020304" pitchFamily="18" charset="0"/>
                <a:cs typeface="Times New Roman" panose="02020603050405020304" pitchFamily="18" charset="0"/>
              </a:rPr>
              <a:t>thể tích khối lập phương </a:t>
            </a:r>
            <a:r>
              <a:rPr lang="vi-VN" sz="2800" smtClean="0">
                <a:latin typeface="Times New Roman" panose="02020603050405020304" pitchFamily="18" charset="0"/>
                <a:cs typeface="Times New Roman" panose="02020603050405020304" pitchFamily="18" charset="0"/>
              </a:rPr>
              <a:t>(</a:t>
            </a:r>
            <a:r>
              <a:rPr lang="en-US" sz="2800" smtClean="0">
                <a:latin typeface="Times New Roman" panose="02020603050405020304" pitchFamily="18" charset="0"/>
                <a:cs typeface="Times New Roman" panose="02020603050405020304" pitchFamily="18" charset="0"/>
              </a:rPr>
              <a:t>V = a</a:t>
            </a:r>
            <a:r>
              <a:rPr lang="en-US" sz="2800" baseline="30000" smtClean="0">
                <a:latin typeface="Times New Roman" panose="02020603050405020304" pitchFamily="18" charset="0"/>
                <a:cs typeface="Times New Roman" panose="02020603050405020304" pitchFamily="18" charset="0"/>
              </a:rPr>
              <a:t>3</a:t>
            </a:r>
            <a:r>
              <a:rPr lang="en-US" sz="2800" smtClean="0">
                <a:latin typeface="Times New Roman" panose="02020603050405020304" pitchFamily="18" charset="0"/>
                <a:cs typeface="Times New Roman" panose="02020603050405020304" pitchFamily="18" charset="0"/>
              </a:rPr>
              <a:t> = 0,13 = 0,001 m</a:t>
            </a:r>
            <a:r>
              <a:rPr lang="en-US" sz="2800" baseline="30000" smtClean="0">
                <a:latin typeface="Times New Roman" panose="02020603050405020304" pitchFamily="18" charset="0"/>
                <a:cs typeface="Times New Roman" panose="02020603050405020304" pitchFamily="18" charset="0"/>
              </a:rPr>
              <a:t>3</a:t>
            </a:r>
            <a:r>
              <a:rPr lang="en-US" sz="2800" smtClean="0">
                <a:latin typeface="Times New Roman" panose="02020603050405020304" pitchFamily="18" charset="0"/>
                <a:cs typeface="Times New Roman" panose="02020603050405020304" pitchFamily="18" charset="0"/>
              </a:rPr>
              <a:t>)</a:t>
            </a:r>
          </a:p>
          <a:p>
            <a:pPr algn="just"/>
            <a:r>
              <a:rPr lang="en-US" sz="2800" smtClean="0">
                <a:latin typeface="Times New Roman" panose="02020603050405020304" pitchFamily="18" charset="0"/>
                <a:cs typeface="Times New Roman" panose="02020603050405020304" pitchFamily="18" charset="0"/>
              </a:rPr>
              <a:t>+ D</a:t>
            </a:r>
            <a:r>
              <a:rPr lang="vi-VN" sz="2800" smtClean="0">
                <a:latin typeface="Times New Roman" panose="02020603050405020304" pitchFamily="18" charset="0"/>
                <a:cs typeface="Times New Roman" panose="02020603050405020304" pitchFamily="18" charset="0"/>
              </a:rPr>
              <a:t>ựa </a:t>
            </a:r>
            <a:r>
              <a:rPr lang="vi-VN" sz="2800">
                <a:latin typeface="Times New Roman" panose="02020603050405020304" pitchFamily="18" charset="0"/>
                <a:cs typeface="Times New Roman" panose="02020603050405020304" pitchFamily="18" charset="0"/>
              </a:rPr>
              <a:t>vào công thức để xác định khối lượng riêng: </a:t>
            </a:r>
            <a:endParaRPr lang="en-US" sz="2800" smtClean="0">
              <a:latin typeface="Times New Roman" panose="02020603050405020304" pitchFamily="18" charset="0"/>
              <a:cs typeface="Times New Roman" panose="02020603050405020304" pitchFamily="18" charset="0"/>
            </a:endParaRPr>
          </a:p>
          <a:p>
            <a:pPr algn="just"/>
            <a:r>
              <a:rPr lang="en-US" sz="2800" smtClean="0">
                <a:latin typeface="Times New Roman" panose="02020603050405020304" pitchFamily="18" charset="0"/>
                <a:cs typeface="Times New Roman" panose="02020603050405020304" pitchFamily="18" charset="0"/>
              </a:rPr>
              <a:t>                        </a:t>
            </a:r>
            <a:r>
              <a:rPr lang="vi-VN" sz="2800" smtClean="0">
                <a:latin typeface="Times New Roman" panose="02020603050405020304" pitchFamily="18" charset="0"/>
                <a:cs typeface="Times New Roman" panose="02020603050405020304" pitchFamily="18" charset="0"/>
              </a:rPr>
              <a:t>D</a:t>
            </a:r>
            <a:r>
              <a:rPr lang="en-US" sz="2800" smtClean="0">
                <a:latin typeface="Times New Roman" panose="02020603050405020304" pitchFamily="18" charset="0"/>
                <a:cs typeface="Times New Roman" panose="02020603050405020304" pitchFamily="18" charset="0"/>
              </a:rPr>
              <a:t> </a:t>
            </a:r>
            <a:r>
              <a:rPr lang="vi-VN" sz="2800" smtClean="0">
                <a:latin typeface="Times New Roman" panose="02020603050405020304" pitchFamily="18" charset="0"/>
                <a:cs typeface="Times New Roman" panose="02020603050405020304" pitchFamily="18" charset="0"/>
              </a:rPr>
              <a:t>=</a:t>
            </a:r>
            <a:r>
              <a:rPr lang="en-US" sz="2800" smtClean="0">
                <a:latin typeface="Times New Roman" panose="02020603050405020304" pitchFamily="18" charset="0"/>
                <a:cs typeface="Times New Roman" panose="02020603050405020304" pitchFamily="18" charset="0"/>
              </a:rPr>
              <a:t> m/V = 2,75/0,001 = 2750 (kg/m</a:t>
            </a:r>
            <a:r>
              <a:rPr lang="en-US" sz="2800" baseline="30000" smtClean="0">
                <a:latin typeface="Times New Roman" panose="02020603050405020304" pitchFamily="18" charset="0"/>
                <a:cs typeface="Times New Roman" panose="02020603050405020304" pitchFamily="18" charset="0"/>
              </a:rPr>
              <a:t>3</a:t>
            </a:r>
            <a:r>
              <a:rPr lang="en-US" sz="2800" smtClean="0">
                <a:latin typeface="Times New Roman" panose="02020603050405020304" pitchFamily="18" charset="0"/>
                <a:cs typeface="Times New Roman" panose="02020603050405020304" pitchFamily="18" charset="0"/>
              </a:rPr>
              <a:t>)</a:t>
            </a:r>
            <a:endParaRPr lang="vi-VN" sz="2800">
              <a:latin typeface="Times New Roman" panose="02020603050405020304" pitchFamily="18" charset="0"/>
              <a:cs typeface="Times New Roman" panose="02020603050405020304" pitchFamily="18" charset="0"/>
            </a:endParaRPr>
          </a:p>
          <a:p>
            <a:pPr algn="just"/>
            <a:r>
              <a:rPr lang="vi-VN" sz="2800" smtClean="0">
                <a:latin typeface="Times New Roman" panose="02020603050405020304" pitchFamily="18" charset="0"/>
                <a:cs typeface="Times New Roman" panose="02020603050405020304" pitchFamily="18" charset="0"/>
              </a:rPr>
              <a:t>- </a:t>
            </a:r>
            <a:r>
              <a:rPr lang="vi-VN" sz="2800">
                <a:latin typeface="Times New Roman" panose="02020603050405020304" pitchFamily="18" charset="0"/>
                <a:cs typeface="Times New Roman" panose="02020603050405020304" pitchFamily="18" charset="0"/>
              </a:rPr>
              <a:t>Sử dụng phương pháp đo trong toán học để xác định kích thước của kim tự tháp </a:t>
            </a:r>
            <a:r>
              <a:rPr lang="vi-VN" sz="2800" smtClean="0">
                <a:latin typeface="Times New Roman" panose="02020603050405020304" pitchFamily="18" charset="0"/>
                <a:cs typeface="Times New Roman" panose="02020603050405020304" pitchFamily="18" charset="0"/>
              </a:rPr>
              <a:t>(sử </a:t>
            </a:r>
            <a:r>
              <a:rPr lang="vi-VN" sz="2800">
                <a:latin typeface="Times New Roman" panose="02020603050405020304" pitchFamily="18" charset="0"/>
                <a:cs typeface="Times New Roman" panose="02020603050405020304" pitchFamily="18" charset="0"/>
              </a:rPr>
              <a:t>dụng tính chất của tam giác đồng dạng).</a:t>
            </a:r>
          </a:p>
          <a:p>
            <a:pPr algn="just"/>
            <a:r>
              <a:rPr lang="vi-VN" sz="2800" smtClean="0">
                <a:latin typeface="Times New Roman" panose="02020603050405020304" pitchFamily="18" charset="0"/>
                <a:cs typeface="Times New Roman" panose="02020603050405020304" pitchFamily="18" charset="0"/>
              </a:rPr>
              <a:t>- </a:t>
            </a:r>
            <a:r>
              <a:rPr lang="vi-VN" sz="2800">
                <a:latin typeface="Times New Roman" panose="02020603050405020304" pitchFamily="18" charset="0"/>
                <a:cs typeface="Times New Roman" panose="02020603050405020304" pitchFamily="18" charset="0"/>
              </a:rPr>
              <a:t>Tính được thể tích của kim tự </a:t>
            </a:r>
            <a:r>
              <a:rPr lang="vi-VN" sz="2800" smtClean="0">
                <a:latin typeface="Times New Roman" panose="02020603050405020304" pitchFamily="18" charset="0"/>
                <a:cs typeface="Times New Roman" panose="02020603050405020304" pitchFamily="18" charset="0"/>
              </a:rPr>
              <a:t>tháp</a:t>
            </a:r>
            <a:r>
              <a:rPr lang="en-US" sz="2800" smtClean="0">
                <a:latin typeface="Times New Roman" panose="02020603050405020304" pitchFamily="18" charset="0"/>
                <a:cs typeface="Times New Roman" panose="02020603050405020304" pitchFamily="18" charset="0"/>
              </a:rPr>
              <a:t> V</a:t>
            </a:r>
            <a:r>
              <a:rPr lang="vi-VN" sz="2800" smtClean="0">
                <a:latin typeface="Times New Roman" panose="02020603050405020304" pitchFamily="18" charset="0"/>
                <a:cs typeface="Times New Roman" panose="02020603050405020304" pitchFamily="18" charset="0"/>
              </a:rPr>
              <a:t> </a:t>
            </a:r>
            <a:r>
              <a:rPr lang="vi-VN" sz="2800">
                <a:latin typeface="Times New Roman" panose="02020603050405020304" pitchFamily="18" charset="0"/>
                <a:cs typeface="Times New Roman" panose="02020603050405020304" pitchFamily="18" charset="0"/>
              </a:rPr>
              <a:t>(dựa vào công thức tính thể tích khối chóp)</a:t>
            </a:r>
          </a:p>
          <a:p>
            <a:pPr algn="just"/>
            <a:r>
              <a:rPr lang="vi-VN" sz="2800" smtClean="0">
                <a:latin typeface="Times New Roman" panose="02020603050405020304" pitchFamily="18" charset="0"/>
                <a:cs typeface="Times New Roman" panose="02020603050405020304" pitchFamily="18" charset="0"/>
              </a:rPr>
              <a:t>- </a:t>
            </a:r>
            <a:r>
              <a:rPr lang="vi-VN" sz="2800">
                <a:latin typeface="Times New Roman" panose="02020603050405020304" pitchFamily="18" charset="0"/>
                <a:cs typeface="Times New Roman" panose="02020603050405020304" pitchFamily="18" charset="0"/>
              </a:rPr>
              <a:t>Dựa vào khối lượng riêng đã tính ở trên hoàn toàn có thể tính được khối lượng của đá sử dụng để xây lên kim tự tháp bằng công thức: m = D.V.</a:t>
            </a:r>
            <a:endParaRPr lang="en-US" sz="2800" smtClean="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5"/>
          <a:stretch>
            <a:fillRect/>
          </a:stretch>
        </p:blipFill>
        <p:spPr>
          <a:xfrm>
            <a:off x="9977661" y="399221"/>
            <a:ext cx="1798121" cy="1966291"/>
          </a:xfrm>
          <a:prstGeom prst="rect">
            <a:avLst/>
          </a:prstGeom>
        </p:spPr>
      </p:pic>
    </p:spTree>
    <p:extLst>
      <p:ext uri="{BB962C8B-B14F-4D97-AF65-F5344CB8AC3E}">
        <p14:creationId xmlns:p14="http://schemas.microsoft.com/office/powerpoint/2010/main" val="1716263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64301" y="101387"/>
            <a:ext cx="9878517" cy="1077218"/>
          </a:xfrm>
          <a:prstGeom prst="rect">
            <a:avLst/>
          </a:prstGeom>
        </p:spPr>
        <p:txBody>
          <a:bodyPr wrap="square">
            <a:spAutoFit/>
          </a:bodyPr>
          <a:lstStyle/>
          <a:p>
            <a:pPr lvl="0" algn="ctr"/>
            <a:r>
              <a:rPr lang="en-US" sz="3200">
                <a:solidFill>
                  <a:srgbClr val="5B9BD5">
                    <a:lumMod val="75000"/>
                  </a:srgbClr>
                </a:solidFill>
                <a:latin typeface="Times New Roman" panose="02020603050405020304" pitchFamily="18" charset="0"/>
                <a:cs typeface="Times New Roman" panose="02020603050405020304" pitchFamily="18" charset="0"/>
              </a:rPr>
              <a:t>Khối lượng nước trong bể </a:t>
            </a:r>
          </a:p>
          <a:p>
            <a:pPr lvl="0" algn="ctr"/>
            <a:r>
              <a:rPr lang="en-US" sz="3200">
                <a:solidFill>
                  <a:srgbClr val="5B9BD5">
                    <a:lumMod val="75000"/>
                  </a:srgbClr>
                </a:solidFill>
                <a:latin typeface="Times New Roman" panose="02020603050405020304" pitchFamily="18" charset="0"/>
                <a:cs typeface="Times New Roman" panose="02020603050405020304" pitchFamily="18" charset="0"/>
              </a:rPr>
              <a:t>= thể tích nước </a:t>
            </a:r>
            <a:r>
              <a:rPr lang="en-US" sz="3200" b="1">
                <a:latin typeface="Times New Roman" panose="02020603050405020304" pitchFamily="18" charset="0"/>
                <a:cs typeface="Times New Roman" panose="02020603050405020304" pitchFamily="18" charset="0"/>
              </a:rPr>
              <a:t>x</a:t>
            </a:r>
            <a:r>
              <a:rPr lang="en-US" sz="3200">
                <a:solidFill>
                  <a:srgbClr val="5B9BD5">
                    <a:lumMod val="75000"/>
                  </a:srgbClr>
                </a:solidFill>
                <a:latin typeface="Times New Roman" panose="02020603050405020304" pitchFamily="18" charset="0"/>
                <a:cs typeface="Times New Roman" panose="02020603050405020304" pitchFamily="18" charset="0"/>
              </a:rPr>
              <a:t> khối lượng của 1 lít (hoặc 1m</a:t>
            </a:r>
            <a:r>
              <a:rPr lang="en-US" sz="3200" baseline="30000">
                <a:solidFill>
                  <a:srgbClr val="5B9BD5">
                    <a:lumMod val="75000"/>
                  </a:srgbClr>
                </a:solidFill>
                <a:latin typeface="Times New Roman" panose="02020603050405020304" pitchFamily="18" charset="0"/>
                <a:cs typeface="Times New Roman" panose="02020603050405020304" pitchFamily="18" charset="0"/>
              </a:rPr>
              <a:t>3</a:t>
            </a:r>
            <a:r>
              <a:rPr lang="en-US" sz="3200">
                <a:solidFill>
                  <a:srgbClr val="5B9BD5">
                    <a:lumMod val="75000"/>
                  </a:srgbClr>
                </a:solidFill>
                <a:latin typeface="Times New Roman" panose="02020603050405020304" pitchFamily="18" charset="0"/>
                <a:cs typeface="Times New Roman" panose="02020603050405020304" pitchFamily="18" charset="0"/>
              </a:rPr>
              <a:t>) nước.</a:t>
            </a:r>
          </a:p>
        </p:txBody>
      </p:sp>
      <p:sp>
        <p:nvSpPr>
          <p:cNvPr id="4" name="Left Brace 3"/>
          <p:cNvSpPr/>
          <p:nvPr/>
        </p:nvSpPr>
        <p:spPr>
          <a:xfrm rot="16200000">
            <a:off x="7193447" y="-1630219"/>
            <a:ext cx="340945" cy="5958593"/>
          </a:xfrm>
          <a:prstGeom prst="leftBrace">
            <a:avLst>
              <a:gd name="adj1" fmla="val 36904"/>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a:p>
        </p:txBody>
      </p:sp>
      <p:sp>
        <p:nvSpPr>
          <p:cNvPr id="5" name="Rectangle 4"/>
          <p:cNvSpPr/>
          <p:nvPr/>
        </p:nvSpPr>
        <p:spPr>
          <a:xfrm>
            <a:off x="4729401" y="1454008"/>
            <a:ext cx="6071015" cy="584775"/>
          </a:xfrm>
          <a:prstGeom prst="rect">
            <a:avLst/>
          </a:prstGeom>
        </p:spPr>
        <p:txBody>
          <a:bodyPr wrap="square">
            <a:spAutoFit/>
          </a:bodyPr>
          <a:lstStyle/>
          <a:p>
            <a:pPr lvl="0" algn="ctr"/>
            <a:r>
              <a:rPr lang="en-US" sz="3200" smtClean="0">
                <a:solidFill>
                  <a:srgbClr val="FF0000"/>
                </a:solidFill>
                <a:latin typeface="Times New Roman" panose="02020603050405020304" pitchFamily="18" charset="0"/>
                <a:cs typeface="Times New Roman" panose="02020603050405020304" pitchFamily="18" charset="0"/>
              </a:rPr>
              <a:t>Khối lượng riêng của nước</a:t>
            </a:r>
            <a:endParaRPr lang="en-US" sz="3200">
              <a:solidFill>
                <a:srgbClr val="FF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154898" y="1858916"/>
            <a:ext cx="12037102" cy="3785652"/>
          </a:xfrm>
          <a:prstGeom prst="rect">
            <a:avLst/>
          </a:prstGeom>
        </p:spPr>
        <p:txBody>
          <a:bodyPr wrap="square">
            <a:spAutoFit/>
          </a:bodyPr>
          <a:lstStyle/>
          <a:p>
            <a:pPr lvl="0" algn="just"/>
            <a:r>
              <a:rPr lang="en-US" sz="3000" smtClean="0">
                <a:latin typeface="Times New Roman" panose="02020603050405020304" pitchFamily="18" charset="0"/>
                <a:cs typeface="Times New Roman" panose="02020603050405020304" pitchFamily="18" charset="0"/>
              </a:rPr>
              <a:t>1 lít nước có khối lượng là 1kg.</a:t>
            </a:r>
          </a:p>
          <a:p>
            <a:pPr lvl="0" algn="just"/>
            <a:r>
              <a:rPr lang="en-US" sz="3000" smtClean="0">
                <a:latin typeface="Times New Roman" panose="02020603050405020304" pitchFamily="18" charset="0"/>
                <a:cs typeface="Times New Roman" panose="02020603050405020304" pitchFamily="18" charset="0"/>
                <a:sym typeface="Wingdings" panose="05000000000000000000" pitchFamily="2" charset="2"/>
              </a:rPr>
              <a:t>                                    ta nói: Khối lượng riêng của nước là 1kg/lít.</a:t>
            </a:r>
          </a:p>
          <a:p>
            <a:pPr lvl="0" algn="just"/>
            <a:r>
              <a:rPr lang="en-US" sz="3000" smtClean="0">
                <a:latin typeface="Times New Roman" panose="02020603050405020304" pitchFamily="18" charset="0"/>
                <a:cs typeface="Times New Roman" panose="02020603050405020304" pitchFamily="18" charset="0"/>
              </a:rPr>
              <a:t>1 lít dầu ăn nặng khoảng 800g.</a:t>
            </a:r>
          </a:p>
          <a:p>
            <a:pPr lvl="0" algn="just"/>
            <a:r>
              <a:rPr lang="en-US" sz="3000" smtClean="0">
                <a:latin typeface="Times New Roman" panose="02020603050405020304" pitchFamily="18" charset="0"/>
                <a:cs typeface="Times New Roman" panose="02020603050405020304" pitchFamily="18" charset="0"/>
              </a:rPr>
              <a:t>                                   </a:t>
            </a:r>
            <a:r>
              <a:rPr lang="en-US" sz="3000" smtClean="0">
                <a:latin typeface="Times New Roman" panose="02020603050405020304" pitchFamily="18" charset="0"/>
                <a:cs typeface="Times New Roman" panose="02020603050405020304" pitchFamily="18" charset="0"/>
                <a:sym typeface="Wingdings" panose="05000000000000000000" pitchFamily="2" charset="2"/>
              </a:rPr>
              <a:t> ta nói: Khối lượng riêng của dầu ăn khoảng 800g/lít.</a:t>
            </a:r>
          </a:p>
          <a:p>
            <a:pPr lvl="0" algn="just"/>
            <a:r>
              <a:rPr lang="en-US" sz="3000" smtClean="0">
                <a:latin typeface="Times New Roman" panose="02020603050405020304" pitchFamily="18" charset="0"/>
                <a:cs typeface="Times New Roman" panose="02020603050405020304" pitchFamily="18" charset="0"/>
              </a:rPr>
              <a:t>1m</a:t>
            </a:r>
            <a:r>
              <a:rPr lang="en-US" sz="3000" baseline="30000" smtClean="0">
                <a:latin typeface="Times New Roman" panose="02020603050405020304" pitchFamily="18" charset="0"/>
                <a:cs typeface="Times New Roman" panose="02020603050405020304" pitchFamily="18" charset="0"/>
              </a:rPr>
              <a:t>3</a:t>
            </a:r>
            <a:r>
              <a:rPr lang="en-US" sz="3000" smtClean="0">
                <a:latin typeface="Times New Roman" panose="02020603050405020304" pitchFamily="18" charset="0"/>
                <a:cs typeface="Times New Roman" panose="02020603050405020304" pitchFamily="18" charset="0"/>
              </a:rPr>
              <a:t> không khí có khối lượng là 1,29kg.</a:t>
            </a:r>
          </a:p>
          <a:p>
            <a:pPr lvl="0" algn="just"/>
            <a:r>
              <a:rPr lang="en-US" sz="3000" smtClean="0">
                <a:latin typeface="Times New Roman" panose="02020603050405020304" pitchFamily="18" charset="0"/>
                <a:cs typeface="Times New Roman" panose="02020603050405020304" pitchFamily="18" charset="0"/>
              </a:rPr>
              <a:t>                                  </a:t>
            </a:r>
            <a:r>
              <a:rPr lang="en-US" sz="3000" smtClean="0">
                <a:latin typeface="Times New Roman" panose="02020603050405020304" pitchFamily="18" charset="0"/>
                <a:cs typeface="Times New Roman" panose="02020603050405020304" pitchFamily="18" charset="0"/>
                <a:sym typeface="Wingdings" panose="05000000000000000000" pitchFamily="2" charset="2"/>
              </a:rPr>
              <a:t> ta nói: Khối lượng riêng của không khí là 1,29kg/m</a:t>
            </a:r>
            <a:r>
              <a:rPr lang="en-US" sz="3000" baseline="30000" smtClean="0">
                <a:latin typeface="Times New Roman" panose="02020603050405020304" pitchFamily="18" charset="0"/>
                <a:cs typeface="Times New Roman" panose="02020603050405020304" pitchFamily="18" charset="0"/>
                <a:sym typeface="Wingdings" panose="05000000000000000000" pitchFamily="2" charset="2"/>
              </a:rPr>
              <a:t>3</a:t>
            </a:r>
            <a:r>
              <a:rPr lang="en-US" sz="3000" smtClean="0">
                <a:latin typeface="Times New Roman" panose="02020603050405020304" pitchFamily="18" charset="0"/>
                <a:cs typeface="Times New Roman" panose="02020603050405020304" pitchFamily="18" charset="0"/>
                <a:sym typeface="Wingdings" panose="05000000000000000000" pitchFamily="2" charset="2"/>
              </a:rPr>
              <a:t>.</a:t>
            </a:r>
          </a:p>
          <a:p>
            <a:pPr lvl="0" algn="just"/>
            <a:r>
              <a:rPr lang="en-US" sz="3000">
                <a:latin typeface="Times New Roman" panose="02020603050405020304" pitchFamily="18" charset="0"/>
                <a:cs typeface="Times New Roman" panose="02020603050405020304" pitchFamily="18" charset="0"/>
              </a:rPr>
              <a:t>Nói khối lượng riêng của chì là </a:t>
            </a:r>
            <a:r>
              <a:rPr lang="en-US" sz="3000" smtClean="0">
                <a:latin typeface="Times New Roman" panose="02020603050405020304" pitchFamily="18" charset="0"/>
                <a:cs typeface="Times New Roman" panose="02020603050405020304" pitchFamily="18" charset="0"/>
              </a:rPr>
              <a:t>11300kg/m</a:t>
            </a:r>
            <a:r>
              <a:rPr lang="en-US" sz="3000" baseline="30000" smtClean="0">
                <a:latin typeface="Times New Roman" panose="02020603050405020304" pitchFamily="18" charset="0"/>
                <a:cs typeface="Times New Roman" panose="02020603050405020304" pitchFamily="18" charset="0"/>
              </a:rPr>
              <a:t>3</a:t>
            </a:r>
            <a:endParaRPr lang="en-US" sz="3000">
              <a:latin typeface="Times New Roman" panose="02020603050405020304" pitchFamily="18" charset="0"/>
              <a:cs typeface="Times New Roman" panose="02020603050405020304" pitchFamily="18" charset="0"/>
            </a:endParaRPr>
          </a:p>
          <a:p>
            <a:pPr lvl="0" algn="just"/>
            <a:r>
              <a:rPr lang="en-US" sz="3000">
                <a:latin typeface="Times New Roman" panose="02020603050405020304" pitchFamily="18" charset="0"/>
                <a:cs typeface="Times New Roman" panose="02020603050405020304" pitchFamily="18" charset="0"/>
              </a:rPr>
              <a:t>                      </a:t>
            </a:r>
            <a:r>
              <a:rPr lang="en-US" sz="3000" smtClean="0">
                <a:latin typeface="Times New Roman" panose="02020603050405020304" pitchFamily="18" charset="0"/>
                <a:cs typeface="Times New Roman" panose="02020603050405020304" pitchFamily="18" charset="0"/>
              </a:rPr>
              <a:t>            </a:t>
            </a:r>
            <a:r>
              <a:rPr lang="en-US" sz="3000" smtClean="0">
                <a:latin typeface="Times New Roman" panose="02020603050405020304" pitchFamily="18" charset="0"/>
                <a:cs typeface="Times New Roman" panose="02020603050405020304" pitchFamily="18" charset="0"/>
                <a:sym typeface="Wingdings" panose="05000000000000000000" pitchFamily="2" charset="2"/>
              </a:rPr>
              <a:t> </a:t>
            </a:r>
            <a:r>
              <a:rPr lang="en-US" sz="3000">
                <a:latin typeface="Times New Roman" panose="02020603050405020304" pitchFamily="18" charset="0"/>
                <a:cs typeface="Times New Roman" panose="02020603050405020304" pitchFamily="18" charset="0"/>
                <a:sym typeface="Wingdings" panose="05000000000000000000" pitchFamily="2" charset="2"/>
              </a:rPr>
              <a:t>Nghĩa là: 1m</a:t>
            </a:r>
            <a:r>
              <a:rPr lang="en-US" sz="3000" baseline="30000">
                <a:latin typeface="Times New Roman" panose="02020603050405020304" pitchFamily="18" charset="0"/>
                <a:cs typeface="Times New Roman" panose="02020603050405020304" pitchFamily="18" charset="0"/>
                <a:sym typeface="Wingdings" panose="05000000000000000000" pitchFamily="2" charset="2"/>
              </a:rPr>
              <a:t>3</a:t>
            </a:r>
            <a:r>
              <a:rPr lang="en-US" sz="3000">
                <a:latin typeface="Times New Roman" panose="02020603050405020304" pitchFamily="18" charset="0"/>
                <a:cs typeface="Times New Roman" panose="02020603050405020304" pitchFamily="18" charset="0"/>
                <a:sym typeface="Wingdings" panose="05000000000000000000" pitchFamily="2" charset="2"/>
              </a:rPr>
              <a:t> chì nặng 11300kg</a:t>
            </a:r>
            <a:r>
              <a:rPr lang="en-US" sz="3000" smtClean="0">
                <a:latin typeface="Times New Roman" panose="02020603050405020304" pitchFamily="18" charset="0"/>
                <a:cs typeface="Times New Roman" panose="02020603050405020304" pitchFamily="18" charset="0"/>
                <a:sym typeface="Wingdings" panose="05000000000000000000" pitchFamily="2" charset="2"/>
              </a:rPr>
              <a:t>.</a:t>
            </a:r>
            <a:endParaRPr lang="en-US" sz="3000">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7" name="Rectangle 6"/>
          <p:cNvSpPr/>
          <p:nvPr/>
        </p:nvSpPr>
        <p:spPr>
          <a:xfrm>
            <a:off x="1957466" y="5644568"/>
            <a:ext cx="8092185" cy="584775"/>
          </a:xfrm>
          <a:prstGeom prst="rect">
            <a:avLst/>
          </a:prstGeom>
        </p:spPr>
        <p:txBody>
          <a:bodyPr wrap="square">
            <a:spAutoFit/>
          </a:bodyPr>
          <a:lstStyle/>
          <a:p>
            <a:pPr lvl="0" algn="ctr"/>
            <a:r>
              <a:rPr lang="en-US" sz="3200" smtClean="0">
                <a:solidFill>
                  <a:srgbClr val="FF0000"/>
                </a:solidFill>
                <a:latin typeface="Times New Roman" panose="02020603050405020304" pitchFamily="18" charset="0"/>
                <a:cs typeface="Times New Roman" panose="02020603050405020304" pitchFamily="18" charset="0"/>
              </a:rPr>
              <a:t>Khối lượng riêng của một chất là gì?</a:t>
            </a:r>
            <a:endParaRPr lang="en-US" sz="3200">
              <a:solidFill>
                <a:srgbClr val="FF000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226108" y="6199387"/>
            <a:ext cx="6069761" cy="584775"/>
          </a:xfrm>
          <a:prstGeom prst="rect">
            <a:avLst/>
          </a:prstGeom>
        </p:spPr>
        <p:txBody>
          <a:bodyPr wrap="square">
            <a:spAutoFit/>
          </a:bodyPr>
          <a:lstStyle/>
          <a:p>
            <a:pPr lvl="0" algn="ctr"/>
            <a:r>
              <a:rPr lang="en-US" sz="3200" smtClean="0">
                <a:solidFill>
                  <a:srgbClr val="FF0000"/>
                </a:solidFill>
                <a:latin typeface="Times New Roman" panose="02020603050405020304" pitchFamily="18" charset="0"/>
                <a:cs typeface="Times New Roman" panose="02020603050405020304" pitchFamily="18" charset="0"/>
              </a:rPr>
              <a:t>Kí hiệu của khối lượng riêng là gì?</a:t>
            </a:r>
            <a:endParaRPr lang="en-US" sz="3200">
              <a:solidFill>
                <a:srgbClr val="FF0000"/>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6295869" y="6199386"/>
            <a:ext cx="6069761" cy="584775"/>
          </a:xfrm>
          <a:prstGeom prst="rect">
            <a:avLst/>
          </a:prstGeom>
        </p:spPr>
        <p:txBody>
          <a:bodyPr wrap="square">
            <a:spAutoFit/>
          </a:bodyPr>
          <a:lstStyle/>
          <a:p>
            <a:pPr lvl="0" algn="ctr"/>
            <a:r>
              <a:rPr lang="en-US" sz="3200" smtClean="0">
                <a:solidFill>
                  <a:srgbClr val="FF0000"/>
                </a:solidFill>
                <a:latin typeface="Times New Roman" panose="02020603050405020304" pitchFamily="18" charset="0"/>
                <a:cs typeface="Times New Roman" panose="02020603050405020304" pitchFamily="18" charset="0"/>
              </a:rPr>
              <a:t>Ý nghĩa của khối lượng riêng là gì?</a:t>
            </a:r>
            <a:endParaRPr lang="en-US" sz="32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65139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53478" y="4426581"/>
            <a:ext cx="8282609" cy="1477328"/>
          </a:xfrm>
          <a:prstGeom prst="rect">
            <a:avLst/>
          </a:prstGeom>
        </p:spPr>
        <p:txBody>
          <a:bodyPr wrap="square">
            <a:spAutoFit/>
          </a:bodyPr>
          <a:lstStyle/>
          <a:p>
            <a:r>
              <a:rPr lang="en-US" sz="3000" smtClean="0">
                <a:solidFill>
                  <a:srgbClr val="FF0000"/>
                </a:solidFill>
                <a:latin typeface="Times New Roman" panose="02020603050405020304" pitchFamily="18" charset="0"/>
                <a:cs typeface="Times New Roman" panose="02020603050405020304" pitchFamily="18" charset="0"/>
              </a:rPr>
              <a:t>Cách tìm khối lượng riêng của một chất?</a:t>
            </a:r>
          </a:p>
          <a:p>
            <a:r>
              <a:rPr lang="en-US" sz="3000" smtClean="0">
                <a:solidFill>
                  <a:srgbClr val="FF0000"/>
                </a:solidFill>
                <a:latin typeface="Times New Roman" panose="02020603050405020304" pitchFamily="18" charset="0"/>
                <a:cs typeface="Times New Roman" panose="02020603050405020304" pitchFamily="18" charset="0"/>
              </a:rPr>
              <a:t>Công thức tính khối lượng riêng của một chất?</a:t>
            </a:r>
          </a:p>
          <a:p>
            <a:r>
              <a:rPr lang="en-US" sz="3000" smtClean="0">
                <a:solidFill>
                  <a:srgbClr val="FF0000"/>
                </a:solidFill>
                <a:latin typeface="Times New Roman" panose="02020603050405020304" pitchFamily="18" charset="0"/>
                <a:cs typeface="Times New Roman" panose="02020603050405020304" pitchFamily="18" charset="0"/>
              </a:rPr>
              <a:t>Đơn vị đo của khối lượng riêng?</a:t>
            </a:r>
          </a:p>
        </p:txBody>
      </p:sp>
      <p:sp>
        <p:nvSpPr>
          <p:cNvPr id="4" name="Rectangle 3"/>
          <p:cNvSpPr/>
          <p:nvPr/>
        </p:nvSpPr>
        <p:spPr>
          <a:xfrm>
            <a:off x="1351722" y="640929"/>
            <a:ext cx="10535477" cy="3785652"/>
          </a:xfrm>
          <a:prstGeom prst="rect">
            <a:avLst/>
          </a:prstGeom>
        </p:spPr>
        <p:txBody>
          <a:bodyPr wrap="square">
            <a:spAutoFit/>
          </a:bodyPr>
          <a:lstStyle/>
          <a:p>
            <a:pPr algn="ctr"/>
            <a:r>
              <a:rPr lang="en-US" sz="3000" smtClean="0">
                <a:latin typeface="Times New Roman" panose="02020603050405020304" pitchFamily="18" charset="0"/>
                <a:cs typeface="Times New Roman" panose="02020603050405020304" pitchFamily="18" charset="0"/>
              </a:rPr>
              <a:t>HOÀN THÀNH CÁC CÂU SAU:</a:t>
            </a:r>
          </a:p>
          <a:p>
            <a:endParaRPr lang="en-US" sz="3000" smtClean="0">
              <a:latin typeface="Times New Roman" panose="02020603050405020304" pitchFamily="18" charset="0"/>
              <a:cs typeface="Times New Roman" panose="02020603050405020304" pitchFamily="18" charset="0"/>
            </a:endParaRPr>
          </a:p>
          <a:p>
            <a:r>
              <a:rPr lang="en-US" sz="3000" smtClean="0">
                <a:latin typeface="Times New Roman" panose="02020603050405020304" pitchFamily="18" charset="0"/>
                <a:cs typeface="Times New Roman" panose="02020603050405020304" pitchFamily="18" charset="0"/>
              </a:rPr>
              <a:t>Câu 1: Một khúc gỗ lim có thể tích </a:t>
            </a:r>
            <a:r>
              <a:rPr lang="en-US" sz="3000">
                <a:latin typeface="Times New Roman" panose="02020603050405020304" pitchFamily="18" charset="0"/>
                <a:cs typeface="Times New Roman" panose="02020603050405020304" pitchFamily="18" charset="0"/>
              </a:rPr>
              <a:t>3m</a:t>
            </a:r>
            <a:r>
              <a:rPr lang="en-US" sz="3000" baseline="30000">
                <a:latin typeface="Times New Roman" panose="02020603050405020304" pitchFamily="18" charset="0"/>
                <a:cs typeface="Times New Roman" panose="02020603050405020304" pitchFamily="18" charset="0"/>
              </a:rPr>
              <a:t>3 </a:t>
            </a:r>
            <a:r>
              <a:rPr lang="en-US" sz="3000" smtClean="0">
                <a:latin typeface="Times New Roman" panose="02020603050405020304" pitchFamily="18" charset="0"/>
                <a:cs typeface="Times New Roman" panose="02020603050405020304" pitchFamily="18" charset="0"/>
              </a:rPr>
              <a:t>nặng 2850kg. </a:t>
            </a:r>
          </a:p>
          <a:p>
            <a:r>
              <a:rPr lang="en-US" sz="3000" smtClean="0">
                <a:latin typeface="Times New Roman" panose="02020603050405020304" pitchFamily="18" charset="0"/>
                <a:cs typeface="Times New Roman" panose="02020603050405020304" pitchFamily="18" charset="0"/>
              </a:rPr>
              <a:t>1m</a:t>
            </a:r>
            <a:r>
              <a:rPr lang="en-US" sz="3000" baseline="30000" smtClean="0">
                <a:latin typeface="Times New Roman" panose="02020603050405020304" pitchFamily="18" charset="0"/>
                <a:cs typeface="Times New Roman" panose="02020603050405020304" pitchFamily="18" charset="0"/>
              </a:rPr>
              <a:t>3</a:t>
            </a:r>
            <a:r>
              <a:rPr lang="en-US" sz="3000" smtClean="0">
                <a:latin typeface="Times New Roman" panose="02020603050405020304" pitchFamily="18" charset="0"/>
                <a:cs typeface="Times New Roman" panose="02020603050405020304" pitchFamily="18" charset="0"/>
              </a:rPr>
              <a:t> </a:t>
            </a:r>
            <a:r>
              <a:rPr lang="en-US" sz="3000">
                <a:latin typeface="Times New Roman" panose="02020603050405020304" pitchFamily="18" charset="0"/>
                <a:cs typeface="Times New Roman" panose="02020603050405020304" pitchFamily="18" charset="0"/>
              </a:rPr>
              <a:t>gỗ lim </a:t>
            </a:r>
            <a:r>
              <a:rPr lang="en-US" sz="3000" smtClean="0">
                <a:latin typeface="Times New Roman" panose="02020603050405020304" pitchFamily="18" charset="0"/>
                <a:cs typeface="Times New Roman" panose="02020603050405020304" pitchFamily="18" charset="0"/>
              </a:rPr>
              <a:t>sẽ  nặng ……………..…... kg.</a:t>
            </a:r>
          </a:p>
          <a:p>
            <a:r>
              <a:rPr lang="en-US" sz="3000" smtClean="0">
                <a:latin typeface="Times New Roman" panose="02020603050405020304" pitchFamily="18" charset="0"/>
                <a:cs typeface="Times New Roman" panose="02020603050405020304" pitchFamily="18" charset="0"/>
              </a:rPr>
              <a:t>Khối lượng riêng của gỗ lim bằng …………….</a:t>
            </a:r>
          </a:p>
          <a:p>
            <a:r>
              <a:rPr lang="en-US" sz="3000">
                <a:latin typeface="Times New Roman" panose="02020603050405020304" pitchFamily="18" charset="0"/>
                <a:cs typeface="Times New Roman" panose="02020603050405020304" pitchFamily="18" charset="0"/>
              </a:rPr>
              <a:t>Câu 2: </a:t>
            </a:r>
            <a:r>
              <a:rPr lang="en-US" sz="3000" smtClean="0">
                <a:latin typeface="Times New Roman" panose="02020603050405020304" pitchFamily="18" charset="0"/>
                <a:cs typeface="Times New Roman" panose="02020603050405020304" pitchFamily="18" charset="0"/>
              </a:rPr>
              <a:t> Một chất lỏng có thể tích là V, có khối lượng là m. </a:t>
            </a:r>
          </a:p>
          <a:p>
            <a:r>
              <a:rPr lang="en-US" sz="3000" smtClean="0">
                <a:latin typeface="Times New Roman" panose="02020603050405020304" pitchFamily="18" charset="0"/>
                <a:cs typeface="Times New Roman" panose="02020603050405020304" pitchFamily="18" charset="0"/>
              </a:rPr>
              <a:t>Khối lượng riêng của chất lỏng đó là D được tính: D = …….</a:t>
            </a:r>
          </a:p>
          <a:p>
            <a:r>
              <a:rPr lang="en-US" sz="3000">
                <a:latin typeface="Times New Roman" panose="02020603050405020304" pitchFamily="18" charset="0"/>
                <a:cs typeface="Times New Roman" panose="02020603050405020304" pitchFamily="18" charset="0"/>
              </a:rPr>
              <a:t> </a:t>
            </a:r>
            <a:r>
              <a:rPr lang="en-US" sz="3000" smtClean="0">
                <a:latin typeface="Times New Roman" panose="02020603050405020304" pitchFamily="18" charset="0"/>
                <a:cs typeface="Times New Roman" panose="02020603050405020304" pitchFamily="18" charset="0"/>
              </a:rPr>
              <a:t>           </a:t>
            </a:r>
            <a:endParaRPr lang="en-US" sz="3000">
              <a:latin typeface="Times New Roman" panose="02020603050405020304" pitchFamily="18" charset="0"/>
              <a:cs typeface="Times New Roman" panose="02020603050405020304" pitchFamily="18" charset="0"/>
            </a:endParaRPr>
          </a:p>
        </p:txBody>
      </p:sp>
      <p:sp>
        <p:nvSpPr>
          <p:cNvPr id="5" name="Rectangle 4"/>
          <p:cNvSpPr/>
          <p:nvPr/>
        </p:nvSpPr>
        <p:spPr>
          <a:xfrm>
            <a:off x="5015948" y="1990771"/>
            <a:ext cx="2279374" cy="562862"/>
          </a:xfrm>
          <a:prstGeom prst="rect">
            <a:avLst/>
          </a:prstGeom>
        </p:spPr>
        <p:txBody>
          <a:bodyPr wrap="square">
            <a:spAutoFit/>
          </a:bodyPr>
          <a:lstStyle/>
          <a:p>
            <a:r>
              <a:rPr lang="en-US" sz="3000" smtClean="0">
                <a:solidFill>
                  <a:srgbClr val="FF0000"/>
                </a:solidFill>
                <a:latin typeface="Times New Roman" panose="02020603050405020304" pitchFamily="18" charset="0"/>
                <a:cs typeface="Times New Roman" panose="02020603050405020304" pitchFamily="18" charset="0"/>
              </a:rPr>
              <a:t>2850/3 = 950</a:t>
            </a:r>
          </a:p>
        </p:txBody>
      </p:sp>
      <p:sp>
        <p:nvSpPr>
          <p:cNvPr id="6" name="Rectangle 5"/>
          <p:cNvSpPr/>
          <p:nvPr/>
        </p:nvSpPr>
        <p:spPr>
          <a:xfrm>
            <a:off x="6619460" y="2448004"/>
            <a:ext cx="2279374" cy="562862"/>
          </a:xfrm>
          <a:prstGeom prst="rect">
            <a:avLst/>
          </a:prstGeom>
        </p:spPr>
        <p:txBody>
          <a:bodyPr wrap="square">
            <a:spAutoFit/>
          </a:bodyPr>
          <a:lstStyle/>
          <a:p>
            <a:r>
              <a:rPr lang="en-US" sz="3000" smtClean="0">
                <a:solidFill>
                  <a:srgbClr val="FF0000"/>
                </a:solidFill>
                <a:latin typeface="Times New Roman" panose="02020603050405020304" pitchFamily="18" charset="0"/>
                <a:cs typeface="Times New Roman" panose="02020603050405020304" pitchFamily="18" charset="0"/>
              </a:rPr>
              <a:t>950 kg/m</a:t>
            </a:r>
            <a:r>
              <a:rPr lang="en-US" sz="3000" baseline="30000" smtClean="0">
                <a:solidFill>
                  <a:srgbClr val="FF0000"/>
                </a:solidFill>
                <a:latin typeface="Times New Roman" panose="02020603050405020304" pitchFamily="18" charset="0"/>
                <a:cs typeface="Times New Roman" panose="02020603050405020304" pitchFamily="18" charset="0"/>
              </a:rPr>
              <a:t>3</a:t>
            </a:r>
          </a:p>
        </p:txBody>
      </p:sp>
      <p:sp>
        <p:nvSpPr>
          <p:cNvPr id="7" name="Rectangle 6"/>
          <p:cNvSpPr/>
          <p:nvPr/>
        </p:nvSpPr>
        <p:spPr>
          <a:xfrm>
            <a:off x="9892748" y="3251410"/>
            <a:ext cx="2279374" cy="553998"/>
          </a:xfrm>
          <a:prstGeom prst="rect">
            <a:avLst/>
          </a:prstGeom>
        </p:spPr>
        <p:txBody>
          <a:bodyPr wrap="square">
            <a:spAutoFit/>
          </a:bodyPr>
          <a:lstStyle/>
          <a:p>
            <a:r>
              <a:rPr lang="en-US" sz="3000" smtClean="0">
                <a:solidFill>
                  <a:srgbClr val="FF0000"/>
                </a:solidFill>
                <a:latin typeface="Times New Roman" panose="02020603050405020304" pitchFamily="18" charset="0"/>
                <a:cs typeface="Times New Roman" panose="02020603050405020304" pitchFamily="18" charset="0"/>
              </a:rPr>
              <a:t>m/V</a:t>
            </a:r>
            <a:endParaRPr lang="en-US" sz="3000" baseline="30000" smtClean="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7965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459298427"/>
              </p:ext>
            </p:extLst>
          </p:nvPr>
        </p:nvGraphicFramePr>
        <p:xfrm>
          <a:off x="382102" y="441374"/>
          <a:ext cx="11107533" cy="1730637"/>
        </p:xfrm>
        <a:graphic>
          <a:graphicData uri="http://schemas.openxmlformats.org/drawingml/2006/table">
            <a:tbl>
              <a:tblPr firstRow="1" bandRow="1">
                <a:tableStyleId>{5940675A-B579-460E-94D1-54222C63F5DA}</a:tableStyleId>
              </a:tblPr>
              <a:tblGrid>
                <a:gridCol w="4953302">
                  <a:extLst>
                    <a:ext uri="{9D8B030D-6E8A-4147-A177-3AD203B41FA5}">
                      <a16:colId xmlns:a16="http://schemas.microsoft.com/office/drawing/2014/main" val="4143205489"/>
                    </a:ext>
                  </a:extLst>
                </a:gridCol>
                <a:gridCol w="2436996">
                  <a:extLst>
                    <a:ext uri="{9D8B030D-6E8A-4147-A177-3AD203B41FA5}">
                      <a16:colId xmlns:a16="http://schemas.microsoft.com/office/drawing/2014/main" val="3673646640"/>
                    </a:ext>
                  </a:extLst>
                </a:gridCol>
                <a:gridCol w="1888435">
                  <a:extLst>
                    <a:ext uri="{9D8B030D-6E8A-4147-A177-3AD203B41FA5}">
                      <a16:colId xmlns:a16="http://schemas.microsoft.com/office/drawing/2014/main" val="1620010061"/>
                    </a:ext>
                  </a:extLst>
                </a:gridCol>
                <a:gridCol w="1828800">
                  <a:extLst>
                    <a:ext uri="{9D8B030D-6E8A-4147-A177-3AD203B41FA5}">
                      <a16:colId xmlns:a16="http://schemas.microsoft.com/office/drawing/2014/main" val="2798319331"/>
                    </a:ext>
                  </a:extLst>
                </a:gridCol>
              </a:tblGrid>
              <a:tr h="561868">
                <a:tc>
                  <a:txBody>
                    <a:bodyPr/>
                    <a:lstStyle/>
                    <a:p>
                      <a:r>
                        <a:rPr lang="en-US" sz="3000" smtClean="0">
                          <a:latin typeface="Times New Roman" panose="02020603050405020304" pitchFamily="18" charset="0"/>
                          <a:cs typeface="Times New Roman" panose="02020603050405020304" pitchFamily="18" charset="0"/>
                        </a:rPr>
                        <a:t>Đơn</a:t>
                      </a:r>
                      <a:r>
                        <a:rPr lang="en-US" sz="3000" baseline="0" smtClean="0">
                          <a:latin typeface="Times New Roman" panose="02020603050405020304" pitchFamily="18" charset="0"/>
                          <a:cs typeface="Times New Roman" panose="02020603050405020304" pitchFamily="18" charset="0"/>
                        </a:rPr>
                        <a:t> vị khối lượng</a:t>
                      </a:r>
                      <a:endParaRPr lang="en-US" sz="3000">
                        <a:latin typeface="Times New Roman" panose="02020603050405020304" pitchFamily="18" charset="0"/>
                        <a:cs typeface="Times New Roman" panose="02020603050405020304" pitchFamily="18" charset="0"/>
                      </a:endParaRPr>
                    </a:p>
                  </a:txBody>
                  <a:tcPr/>
                </a:tc>
                <a:tc>
                  <a:txBody>
                    <a:bodyPr/>
                    <a:lstStyle/>
                    <a:p>
                      <a:pPr algn="ctr"/>
                      <a:r>
                        <a:rPr lang="en-US" sz="3000" smtClean="0">
                          <a:latin typeface="Times New Roman" panose="02020603050405020304" pitchFamily="18" charset="0"/>
                          <a:cs typeface="Times New Roman" panose="02020603050405020304" pitchFamily="18" charset="0"/>
                        </a:rPr>
                        <a:t>gram (g)</a:t>
                      </a:r>
                      <a:endParaRPr lang="en-US" sz="3000">
                        <a:latin typeface="Times New Roman" panose="02020603050405020304" pitchFamily="18" charset="0"/>
                        <a:cs typeface="Times New Roman" panose="02020603050405020304" pitchFamily="18" charset="0"/>
                      </a:endParaRPr>
                    </a:p>
                  </a:txBody>
                  <a:tcPr/>
                </a:tc>
                <a:tc>
                  <a:txBody>
                    <a:bodyPr/>
                    <a:lstStyle/>
                    <a:p>
                      <a:pPr algn="ctr"/>
                      <a:r>
                        <a:rPr lang="en-US" sz="3000" smtClean="0">
                          <a:latin typeface="Times New Roman" panose="02020603050405020304" pitchFamily="18" charset="0"/>
                          <a:cs typeface="Times New Roman" panose="02020603050405020304" pitchFamily="18" charset="0"/>
                        </a:rPr>
                        <a:t>…</a:t>
                      </a:r>
                      <a:endParaRPr lang="en-US" sz="3000">
                        <a:latin typeface="Times New Roman" panose="02020603050405020304" pitchFamily="18" charset="0"/>
                        <a:cs typeface="Times New Roman" panose="02020603050405020304" pitchFamily="18" charset="0"/>
                      </a:endParaRPr>
                    </a:p>
                  </a:txBody>
                  <a:tcPr/>
                </a:tc>
                <a:tc>
                  <a:txBody>
                    <a:bodyPr/>
                    <a:lstStyle/>
                    <a:p>
                      <a:pPr algn="ctr"/>
                      <a:r>
                        <a:rPr lang="en-US" sz="3000" smtClean="0">
                          <a:latin typeface="Times New Roman" panose="02020603050405020304" pitchFamily="18" charset="0"/>
                          <a:cs typeface="Times New Roman" panose="02020603050405020304" pitchFamily="18" charset="0"/>
                        </a:rPr>
                        <a:t>…</a:t>
                      </a:r>
                      <a:endParaRPr lang="en-US" sz="30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530832155"/>
                  </a:ext>
                </a:extLst>
              </a:tr>
              <a:tr h="606901">
                <a:tc>
                  <a:txBody>
                    <a:bodyPr/>
                    <a:lstStyle/>
                    <a:p>
                      <a:r>
                        <a:rPr lang="en-US" sz="3000" smtClean="0">
                          <a:latin typeface="Times New Roman" panose="02020603050405020304" pitchFamily="18" charset="0"/>
                          <a:cs typeface="Times New Roman" panose="02020603050405020304" pitchFamily="18" charset="0"/>
                        </a:rPr>
                        <a:t>Đơn</a:t>
                      </a:r>
                      <a:r>
                        <a:rPr lang="en-US" sz="3000" baseline="0" smtClean="0">
                          <a:latin typeface="Times New Roman" panose="02020603050405020304" pitchFamily="18" charset="0"/>
                          <a:cs typeface="Times New Roman" panose="02020603050405020304" pitchFamily="18" charset="0"/>
                        </a:rPr>
                        <a:t> vị thể tích</a:t>
                      </a:r>
                      <a:endParaRPr lang="en-US" sz="3000">
                        <a:latin typeface="Times New Roman" panose="02020603050405020304" pitchFamily="18" charset="0"/>
                        <a:cs typeface="Times New Roman" panose="02020603050405020304" pitchFamily="18" charset="0"/>
                      </a:endParaRPr>
                    </a:p>
                  </a:txBody>
                  <a:tcPr/>
                </a:tc>
                <a:tc>
                  <a:txBody>
                    <a:bodyPr/>
                    <a:lstStyle/>
                    <a:p>
                      <a:pPr algn="ctr"/>
                      <a:r>
                        <a:rPr lang="en-US" sz="3000" smtClean="0">
                          <a:latin typeface="Times New Roman" panose="02020603050405020304" pitchFamily="18" charset="0"/>
                          <a:cs typeface="Times New Roman" panose="02020603050405020304" pitchFamily="18" charset="0"/>
                        </a:rPr>
                        <a:t>mi-li-lít (mL)</a:t>
                      </a:r>
                      <a:endParaRPr lang="en-US" sz="3000">
                        <a:latin typeface="Times New Roman" panose="02020603050405020304" pitchFamily="18" charset="0"/>
                        <a:cs typeface="Times New Roman" panose="02020603050405020304" pitchFamily="18" charset="0"/>
                      </a:endParaRPr>
                    </a:p>
                  </a:txBody>
                  <a:tcPr/>
                </a:tc>
                <a:tc>
                  <a:txBody>
                    <a:bodyPr/>
                    <a:lstStyle/>
                    <a:p>
                      <a:pPr algn="ctr"/>
                      <a:r>
                        <a:rPr lang="en-US" sz="3000" smtClean="0">
                          <a:latin typeface="Times New Roman" panose="02020603050405020304" pitchFamily="18" charset="0"/>
                          <a:cs typeface="Times New Roman" panose="02020603050405020304" pitchFamily="18" charset="0"/>
                        </a:rPr>
                        <a:t>…</a:t>
                      </a:r>
                      <a:endParaRPr lang="en-US" sz="3000">
                        <a:latin typeface="Times New Roman" panose="02020603050405020304" pitchFamily="18" charset="0"/>
                        <a:cs typeface="Times New Roman" panose="02020603050405020304" pitchFamily="18" charset="0"/>
                      </a:endParaRPr>
                    </a:p>
                  </a:txBody>
                  <a:tcPr/>
                </a:tc>
                <a:tc>
                  <a:txBody>
                    <a:bodyPr/>
                    <a:lstStyle/>
                    <a:p>
                      <a:pPr algn="ctr"/>
                      <a:r>
                        <a:rPr lang="en-US" sz="3000" baseline="0" smtClean="0">
                          <a:latin typeface="Times New Roman" panose="02020603050405020304" pitchFamily="18" charset="0"/>
                          <a:cs typeface="Times New Roman" panose="02020603050405020304" pitchFamily="18" charset="0"/>
                        </a:rPr>
                        <a:t>…</a:t>
                      </a:r>
                      <a:endParaRPr lang="en-US" sz="3000" baseline="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784483087"/>
                  </a:ext>
                </a:extLst>
              </a:tr>
              <a:tr h="561868">
                <a:tc>
                  <a:txBody>
                    <a:bodyPr/>
                    <a:lstStyle/>
                    <a:p>
                      <a:r>
                        <a:rPr lang="en-US" sz="3000" smtClean="0">
                          <a:latin typeface="Times New Roman" panose="02020603050405020304" pitchFamily="18" charset="0"/>
                          <a:cs typeface="Times New Roman" panose="02020603050405020304" pitchFamily="18" charset="0"/>
                        </a:rPr>
                        <a:t>Đơn</a:t>
                      </a:r>
                      <a:r>
                        <a:rPr lang="en-US" sz="3000" baseline="0" smtClean="0">
                          <a:latin typeface="Times New Roman" panose="02020603050405020304" pitchFamily="18" charset="0"/>
                          <a:cs typeface="Times New Roman" panose="02020603050405020304" pitchFamily="18" charset="0"/>
                        </a:rPr>
                        <a:t> vị khối lượng riêng</a:t>
                      </a:r>
                      <a:endParaRPr lang="en-US" sz="3000">
                        <a:latin typeface="Times New Roman" panose="02020603050405020304" pitchFamily="18" charset="0"/>
                        <a:cs typeface="Times New Roman" panose="02020603050405020304" pitchFamily="18" charset="0"/>
                      </a:endParaRPr>
                    </a:p>
                  </a:txBody>
                  <a:tcPr/>
                </a:tc>
                <a:tc>
                  <a:txBody>
                    <a:bodyPr/>
                    <a:lstStyle/>
                    <a:p>
                      <a:pPr algn="ctr"/>
                      <a:r>
                        <a:rPr lang="en-US" sz="3000" smtClean="0">
                          <a:latin typeface="Times New Roman" panose="02020603050405020304" pitchFamily="18" charset="0"/>
                          <a:cs typeface="Times New Roman" panose="02020603050405020304" pitchFamily="18" charset="0"/>
                        </a:rPr>
                        <a:t>…</a:t>
                      </a:r>
                      <a:endParaRPr lang="en-US" sz="3000">
                        <a:latin typeface="Times New Roman" panose="02020603050405020304" pitchFamily="18" charset="0"/>
                        <a:cs typeface="Times New Roman" panose="02020603050405020304" pitchFamily="18" charset="0"/>
                      </a:endParaRPr>
                    </a:p>
                  </a:txBody>
                  <a:tcPr/>
                </a:tc>
                <a:tc>
                  <a:txBody>
                    <a:bodyPr/>
                    <a:lstStyle/>
                    <a:p>
                      <a:pPr algn="ctr"/>
                      <a:r>
                        <a:rPr lang="en-US" sz="3000" smtClean="0">
                          <a:latin typeface="Times New Roman" panose="02020603050405020304" pitchFamily="18" charset="0"/>
                          <a:cs typeface="Times New Roman" panose="02020603050405020304" pitchFamily="18" charset="0"/>
                        </a:rPr>
                        <a:t>kg/lít</a:t>
                      </a:r>
                      <a:endParaRPr lang="en-US" sz="3000">
                        <a:latin typeface="Times New Roman" panose="02020603050405020304" pitchFamily="18" charset="0"/>
                        <a:cs typeface="Times New Roman" panose="02020603050405020304" pitchFamily="18" charset="0"/>
                      </a:endParaRPr>
                    </a:p>
                  </a:txBody>
                  <a:tcPr/>
                </a:tc>
                <a:tc>
                  <a:txBody>
                    <a:bodyPr/>
                    <a:lstStyle/>
                    <a:p>
                      <a:pPr algn="ctr"/>
                      <a:r>
                        <a:rPr lang="en-US" sz="3000" smtClean="0">
                          <a:latin typeface="Times New Roman" panose="02020603050405020304" pitchFamily="18" charset="0"/>
                          <a:cs typeface="Times New Roman" panose="02020603050405020304" pitchFamily="18" charset="0"/>
                        </a:rPr>
                        <a:t>mg/cm</a:t>
                      </a:r>
                      <a:r>
                        <a:rPr lang="en-US" sz="3000" baseline="30000" smtClean="0">
                          <a:latin typeface="Times New Roman" panose="02020603050405020304" pitchFamily="18" charset="0"/>
                          <a:cs typeface="Times New Roman" panose="02020603050405020304" pitchFamily="18" charset="0"/>
                        </a:rPr>
                        <a:t>3</a:t>
                      </a:r>
                      <a:endParaRPr lang="en-US" sz="3000" baseline="300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962666125"/>
                  </a:ext>
                </a:extLst>
              </a:tr>
            </a:tbl>
          </a:graphicData>
        </a:graphic>
      </p:graphicFrame>
      <mc:AlternateContent xmlns:mc="http://schemas.openxmlformats.org/markup-compatibility/2006" xmlns:a14="http://schemas.microsoft.com/office/drawing/2010/main">
        <mc:Choice Requires="a14">
          <p:sp>
            <p:nvSpPr>
              <p:cNvPr id="3" name="Rectangle 2"/>
              <p:cNvSpPr/>
              <p:nvPr/>
            </p:nvSpPr>
            <p:spPr>
              <a:xfrm>
                <a:off x="382102" y="2490153"/>
                <a:ext cx="11107533" cy="4888261"/>
              </a:xfrm>
              <a:prstGeom prst="rect">
                <a:avLst/>
              </a:prstGeom>
            </p:spPr>
            <p:txBody>
              <a:bodyPr wrap="square">
                <a:spAutoFit/>
              </a:bodyPr>
              <a:lstStyle/>
              <a:p>
                <a:pPr algn="just"/>
                <a:r>
                  <a:rPr lang="en-US" sz="3000" smtClean="0">
                    <a:latin typeface="Times New Roman" panose="02020603050405020304" pitchFamily="18" charset="0"/>
                    <a:cs typeface="Times New Roman" panose="02020603050405020304" pitchFamily="18" charset="0"/>
                  </a:rPr>
                  <a:t>Câu 4: </a:t>
                </a:r>
              </a:p>
              <a:p>
                <a:pPr algn="just"/>
                <a:r>
                  <a:rPr lang="en-US" sz="3000" smtClean="0">
                    <a:latin typeface="Times New Roman" panose="02020603050405020304" pitchFamily="18" charset="0"/>
                    <a:cs typeface="Times New Roman" panose="02020603050405020304" pitchFamily="18" charset="0"/>
                  </a:rPr>
                  <a:t>1 </a:t>
                </a:r>
                <a:r>
                  <a:rPr lang="en-US" sz="3000">
                    <a:latin typeface="Times New Roman" panose="02020603050405020304" pitchFamily="18" charset="0"/>
                    <a:cs typeface="Times New Roman" panose="02020603050405020304" pitchFamily="18" charset="0"/>
                  </a:rPr>
                  <a:t>kg/m</a:t>
                </a:r>
                <a:r>
                  <a:rPr lang="en-US" sz="3000" baseline="30000">
                    <a:latin typeface="Times New Roman" panose="02020603050405020304" pitchFamily="18" charset="0"/>
                    <a:cs typeface="Times New Roman" panose="02020603050405020304" pitchFamily="18" charset="0"/>
                  </a:rPr>
                  <a:t>3</a:t>
                </a:r>
                <a:r>
                  <a:rPr lang="en-US" sz="3000">
                    <a:latin typeface="Times New Roman" panose="02020603050405020304" pitchFamily="18" charset="0"/>
                    <a:cs typeface="Times New Roman" panose="02020603050405020304" pitchFamily="18" charset="0"/>
                  </a:rPr>
                  <a:t> = </a:t>
                </a:r>
                <a14:m>
                  <m:oMath xmlns:m="http://schemas.openxmlformats.org/officeDocument/2006/math">
                    <m:f>
                      <m:fPr>
                        <m:ctrlPr>
                          <a:rPr lang="en-US" sz="3000" i="1">
                            <a:latin typeface="Cambria Math" panose="02040503050406030204" pitchFamily="18" charset="0"/>
                            <a:cs typeface="Times New Roman" panose="02020603050405020304" pitchFamily="18" charset="0"/>
                          </a:rPr>
                        </m:ctrlPr>
                      </m:fPr>
                      <m:num>
                        <m:r>
                          <a:rPr lang="en-US" sz="3000" i="0">
                            <a:latin typeface="Cambria Math" panose="02040503050406030204" pitchFamily="18" charset="0"/>
                            <a:cs typeface="Times New Roman" panose="02020603050405020304" pitchFamily="18" charset="0"/>
                          </a:rPr>
                          <m:t>……………..  </m:t>
                        </m:r>
                        <m:r>
                          <a:rPr lang="en-US" sz="3000" i="1">
                            <a:latin typeface="Cambria Math" panose="02040503050406030204" pitchFamily="18" charset="0"/>
                            <a:cs typeface="Times New Roman" panose="02020603050405020304" pitchFamily="18" charset="0"/>
                          </a:rPr>
                          <m:t>𝑔</m:t>
                        </m:r>
                      </m:num>
                      <m:den>
                        <m:r>
                          <a:rPr lang="en-US" sz="3000" i="1">
                            <a:latin typeface="Cambria Math" panose="02040503050406030204" pitchFamily="18" charset="0"/>
                            <a:cs typeface="Times New Roman" panose="02020603050405020304" pitchFamily="18" charset="0"/>
                          </a:rPr>
                          <m:t>…………….…. </m:t>
                        </m:r>
                        <m:sSup>
                          <m:sSupPr>
                            <m:ctrlPr>
                              <a:rPr lang="en-US" sz="3000" i="1">
                                <a:latin typeface="Cambria Math" panose="02040503050406030204" pitchFamily="18" charset="0"/>
                                <a:cs typeface="Times New Roman" panose="02020603050405020304" pitchFamily="18" charset="0"/>
                              </a:rPr>
                            </m:ctrlPr>
                          </m:sSupPr>
                          <m:e>
                            <m:r>
                              <a:rPr lang="en-US" sz="3000" i="1">
                                <a:latin typeface="Cambria Math" panose="02040503050406030204" pitchFamily="18" charset="0"/>
                                <a:cs typeface="Times New Roman" panose="02020603050405020304" pitchFamily="18" charset="0"/>
                              </a:rPr>
                              <m:t> </m:t>
                            </m:r>
                            <m:r>
                              <a:rPr lang="en-US" sz="3000" i="1">
                                <a:latin typeface="Cambria Math" panose="02040503050406030204" pitchFamily="18" charset="0"/>
                                <a:cs typeface="Times New Roman" panose="02020603050405020304" pitchFamily="18" charset="0"/>
                              </a:rPr>
                              <m:t>𝑐𝑚</m:t>
                            </m:r>
                          </m:e>
                          <m:sup>
                            <m:r>
                              <a:rPr lang="en-US" sz="3000" i="1">
                                <a:latin typeface="Cambria Math" panose="02040503050406030204" pitchFamily="18" charset="0"/>
                                <a:cs typeface="Times New Roman" panose="02020603050405020304" pitchFamily="18" charset="0"/>
                              </a:rPr>
                              <m:t>3</m:t>
                            </m:r>
                          </m:sup>
                        </m:sSup>
                      </m:den>
                    </m:f>
                    <m:r>
                      <a:rPr lang="en-US" sz="3000" i="1">
                        <a:latin typeface="Cambria Math" panose="02040503050406030204" pitchFamily="18" charset="0"/>
                        <a:cs typeface="Times New Roman" panose="02020603050405020304" pitchFamily="18" charset="0"/>
                      </a:rPr>
                      <m:t>=</m:t>
                    </m:r>
                  </m:oMath>
                </a14:m>
                <a:r>
                  <a:rPr lang="en-US" sz="3000">
                    <a:latin typeface="Times New Roman" panose="02020603050405020304" pitchFamily="18" charset="0"/>
                    <a:cs typeface="Times New Roman" panose="02020603050405020304" pitchFamily="18" charset="0"/>
                  </a:rPr>
                  <a:t>  ………. g/cm</a:t>
                </a:r>
                <a:r>
                  <a:rPr lang="en-US" sz="3000" baseline="30000">
                    <a:latin typeface="Times New Roman" panose="02020603050405020304" pitchFamily="18" charset="0"/>
                    <a:cs typeface="Times New Roman" panose="02020603050405020304" pitchFamily="18" charset="0"/>
                  </a:rPr>
                  <a:t>3</a:t>
                </a:r>
                <a:r>
                  <a:rPr lang="en-US" sz="3000">
                    <a:latin typeface="Times New Roman" panose="02020603050405020304" pitchFamily="18" charset="0"/>
                    <a:cs typeface="Times New Roman" panose="02020603050405020304" pitchFamily="18" charset="0"/>
                  </a:rPr>
                  <a:t> = …….g/mL</a:t>
                </a:r>
                <a:r>
                  <a:rPr lang="en-US" sz="3000" smtClean="0">
                    <a:latin typeface="Times New Roman" panose="02020603050405020304" pitchFamily="18" charset="0"/>
                    <a:cs typeface="Times New Roman" panose="02020603050405020304" pitchFamily="18" charset="0"/>
                  </a:rPr>
                  <a:t>.</a:t>
                </a:r>
              </a:p>
              <a:p>
                <a:pPr algn="just"/>
                <a:endParaRPr lang="en-US" sz="2800">
                  <a:latin typeface="Times New Roman" panose="02020603050405020304" pitchFamily="18" charset="0"/>
                  <a:cs typeface="Times New Roman" panose="02020603050405020304" pitchFamily="18" charset="0"/>
                </a:endParaRPr>
              </a:p>
              <a:p>
                <a:pPr algn="just"/>
                <a:r>
                  <a:rPr lang="en-US" sz="3000" smtClean="0">
                    <a:latin typeface="Times New Roman" panose="02020603050405020304" pitchFamily="18" charset="0"/>
                    <a:cs typeface="Times New Roman" panose="02020603050405020304" pitchFamily="18" charset="0"/>
                  </a:rPr>
                  <a:t>1000 kg/m</a:t>
                </a:r>
                <a:r>
                  <a:rPr lang="en-US" sz="3000" baseline="30000" smtClean="0">
                    <a:latin typeface="Times New Roman" panose="02020603050405020304" pitchFamily="18" charset="0"/>
                    <a:cs typeface="Times New Roman" panose="02020603050405020304" pitchFamily="18" charset="0"/>
                  </a:rPr>
                  <a:t>3</a:t>
                </a:r>
                <a:r>
                  <a:rPr lang="en-US" sz="3000" smtClean="0">
                    <a:latin typeface="Times New Roman" panose="02020603050405020304" pitchFamily="18" charset="0"/>
                    <a:cs typeface="Times New Roman" panose="02020603050405020304" pitchFamily="18" charset="0"/>
                  </a:rPr>
                  <a:t> = </a:t>
                </a:r>
                <a14:m>
                  <m:oMath xmlns:m="http://schemas.openxmlformats.org/officeDocument/2006/math">
                    <m:f>
                      <m:fPr>
                        <m:ctrlPr>
                          <a:rPr lang="en-US" sz="3000" i="1">
                            <a:latin typeface="Cambria Math" panose="02040503050406030204" pitchFamily="18" charset="0"/>
                            <a:cs typeface="Times New Roman" panose="02020603050405020304" pitchFamily="18" charset="0"/>
                          </a:rPr>
                        </m:ctrlPr>
                      </m:fPr>
                      <m:num>
                        <m:r>
                          <a:rPr lang="en-US" sz="3000" i="1">
                            <a:latin typeface="Cambria Math" panose="02040503050406030204" pitchFamily="18" charset="0"/>
                            <a:cs typeface="Times New Roman" panose="02020603050405020304" pitchFamily="18" charset="0"/>
                          </a:rPr>
                          <m:t>……………..  </m:t>
                        </m:r>
                        <m:r>
                          <a:rPr lang="en-US" sz="3000" b="0" i="1" smtClean="0">
                            <a:latin typeface="Cambria Math" panose="02040503050406030204" pitchFamily="18" charset="0"/>
                            <a:cs typeface="Times New Roman" panose="02020603050405020304" pitchFamily="18" charset="0"/>
                          </a:rPr>
                          <m:t>𝑘</m:t>
                        </m:r>
                        <m:r>
                          <a:rPr lang="en-US" sz="3000" i="1">
                            <a:latin typeface="Cambria Math" panose="02040503050406030204" pitchFamily="18" charset="0"/>
                            <a:cs typeface="Times New Roman" panose="02020603050405020304" pitchFamily="18" charset="0"/>
                          </a:rPr>
                          <m:t>𝑔</m:t>
                        </m:r>
                      </m:num>
                      <m:den>
                        <m:r>
                          <a:rPr lang="en-US" sz="3000" i="1">
                            <a:latin typeface="Cambria Math" panose="02040503050406030204" pitchFamily="18" charset="0"/>
                            <a:cs typeface="Times New Roman" panose="02020603050405020304" pitchFamily="18" charset="0"/>
                          </a:rPr>
                          <m:t>…………….…. </m:t>
                        </m:r>
                        <m:sSup>
                          <m:sSupPr>
                            <m:ctrlPr>
                              <a:rPr lang="en-US" sz="3000" i="1">
                                <a:latin typeface="Cambria Math" panose="02040503050406030204" pitchFamily="18" charset="0"/>
                                <a:cs typeface="Times New Roman" panose="02020603050405020304" pitchFamily="18" charset="0"/>
                              </a:rPr>
                            </m:ctrlPr>
                          </m:sSupPr>
                          <m:e>
                            <m:r>
                              <a:rPr lang="en-US" sz="3000" i="1">
                                <a:latin typeface="Cambria Math" panose="02040503050406030204" pitchFamily="18" charset="0"/>
                                <a:cs typeface="Times New Roman" panose="02020603050405020304" pitchFamily="18" charset="0"/>
                              </a:rPr>
                              <m:t> </m:t>
                            </m:r>
                            <m:r>
                              <a:rPr lang="en-US" sz="3000" b="0" i="1" smtClean="0">
                                <a:latin typeface="Cambria Math" panose="02040503050406030204" pitchFamily="18" charset="0"/>
                                <a:cs typeface="Times New Roman" panose="02020603050405020304" pitchFamily="18" charset="0"/>
                              </a:rPr>
                              <m:t>𝑑</m:t>
                            </m:r>
                            <m:r>
                              <a:rPr lang="en-US" sz="3000" i="1">
                                <a:latin typeface="Cambria Math" panose="02040503050406030204" pitchFamily="18" charset="0"/>
                                <a:cs typeface="Times New Roman" panose="02020603050405020304" pitchFamily="18" charset="0"/>
                              </a:rPr>
                              <m:t>𝑚</m:t>
                            </m:r>
                          </m:e>
                          <m:sup>
                            <m:r>
                              <a:rPr lang="en-US" sz="3000" i="1">
                                <a:latin typeface="Cambria Math" panose="02040503050406030204" pitchFamily="18" charset="0"/>
                                <a:cs typeface="Times New Roman" panose="02020603050405020304" pitchFamily="18" charset="0"/>
                              </a:rPr>
                              <m:t>3</m:t>
                            </m:r>
                          </m:sup>
                        </m:sSup>
                      </m:den>
                    </m:f>
                    <m:r>
                      <a:rPr lang="en-US" sz="3000" i="1">
                        <a:latin typeface="Cambria Math" panose="02040503050406030204" pitchFamily="18" charset="0"/>
                        <a:cs typeface="Times New Roman" panose="02020603050405020304" pitchFamily="18" charset="0"/>
                      </a:rPr>
                      <m:t>=</m:t>
                    </m:r>
                  </m:oMath>
                </a14:m>
                <a:r>
                  <a:rPr lang="en-US" sz="3000">
                    <a:latin typeface="Times New Roman" panose="02020603050405020304" pitchFamily="18" charset="0"/>
                    <a:cs typeface="Times New Roman" panose="02020603050405020304" pitchFamily="18" charset="0"/>
                  </a:rPr>
                  <a:t>  ………. </a:t>
                </a:r>
                <a:r>
                  <a:rPr lang="en-US" sz="3000" smtClean="0">
                    <a:latin typeface="Times New Roman" panose="02020603050405020304" pitchFamily="18" charset="0"/>
                    <a:cs typeface="Times New Roman" panose="02020603050405020304" pitchFamily="18" charset="0"/>
                  </a:rPr>
                  <a:t>kg/dm</a:t>
                </a:r>
                <a:r>
                  <a:rPr lang="en-US" sz="3000" baseline="30000" smtClean="0">
                    <a:latin typeface="Times New Roman" panose="02020603050405020304" pitchFamily="18" charset="0"/>
                    <a:cs typeface="Times New Roman" panose="02020603050405020304" pitchFamily="18" charset="0"/>
                  </a:rPr>
                  <a:t>3</a:t>
                </a:r>
                <a:r>
                  <a:rPr lang="en-US" sz="3000" smtClean="0">
                    <a:latin typeface="Times New Roman" panose="02020603050405020304" pitchFamily="18" charset="0"/>
                    <a:cs typeface="Times New Roman" panose="02020603050405020304" pitchFamily="18" charset="0"/>
                  </a:rPr>
                  <a:t> </a:t>
                </a:r>
                <a:r>
                  <a:rPr lang="en-US" sz="3000">
                    <a:latin typeface="Times New Roman" panose="02020603050405020304" pitchFamily="18" charset="0"/>
                    <a:cs typeface="Times New Roman" panose="02020603050405020304" pitchFamily="18" charset="0"/>
                  </a:rPr>
                  <a:t>= </a:t>
                </a:r>
                <a:r>
                  <a:rPr lang="en-US" sz="3000" smtClean="0">
                    <a:latin typeface="Times New Roman" panose="02020603050405020304" pitchFamily="18" charset="0"/>
                    <a:cs typeface="Times New Roman" panose="02020603050405020304" pitchFamily="18" charset="0"/>
                  </a:rPr>
                  <a:t>…….kg/lít</a:t>
                </a:r>
                <a:endParaRPr lang="en-US" sz="3000">
                  <a:latin typeface="Times New Roman" panose="02020603050405020304" pitchFamily="18" charset="0"/>
                  <a:cs typeface="Times New Roman" panose="02020603050405020304" pitchFamily="18" charset="0"/>
                </a:endParaRPr>
              </a:p>
              <a:p>
                <a:pPr algn="just"/>
                <a:r>
                  <a:rPr lang="en-US" sz="3000">
                    <a:latin typeface="Times New Roman" panose="02020603050405020304" pitchFamily="18" charset="0"/>
                    <a:cs typeface="Times New Roman" panose="02020603050405020304" pitchFamily="18" charset="0"/>
                  </a:rPr>
                  <a:t> </a:t>
                </a:r>
              </a:p>
              <a:p>
                <a:pPr algn="just"/>
                <a:r>
                  <a:rPr lang="en-US" sz="3000" smtClean="0">
                    <a:latin typeface="Times New Roman" panose="02020603050405020304" pitchFamily="18" charset="0"/>
                    <a:cs typeface="Times New Roman" panose="02020603050405020304" pitchFamily="18" charset="0"/>
                  </a:rPr>
                  <a:t>                    = </a:t>
                </a:r>
                <a14:m>
                  <m:oMath xmlns:m="http://schemas.openxmlformats.org/officeDocument/2006/math">
                    <m:f>
                      <m:fPr>
                        <m:ctrlPr>
                          <a:rPr lang="en-US" sz="3000" i="1" smtClean="0">
                            <a:latin typeface="Cambria Math" panose="02040503050406030204" pitchFamily="18" charset="0"/>
                            <a:cs typeface="Times New Roman" panose="02020603050405020304" pitchFamily="18" charset="0"/>
                          </a:rPr>
                        </m:ctrlPr>
                      </m:fPr>
                      <m:num>
                        <m:r>
                          <a:rPr lang="en-US" sz="3000" b="0" i="1" smtClean="0">
                            <a:latin typeface="Cambria Math" panose="02040503050406030204" pitchFamily="18" charset="0"/>
                            <a:cs typeface="Times New Roman" panose="02020603050405020304" pitchFamily="18" charset="0"/>
                          </a:rPr>
                          <m:t>……………..  </m:t>
                        </m:r>
                        <m:r>
                          <a:rPr lang="en-US" sz="3000" b="0" i="1" smtClean="0">
                            <a:latin typeface="Cambria Math" panose="02040503050406030204" pitchFamily="18" charset="0"/>
                            <a:cs typeface="Times New Roman" panose="02020603050405020304" pitchFamily="18" charset="0"/>
                          </a:rPr>
                          <m:t>𝑔</m:t>
                        </m:r>
                      </m:num>
                      <m:den>
                        <m:r>
                          <a:rPr lang="en-US" sz="3000" b="0" i="1" smtClean="0">
                            <a:latin typeface="Cambria Math" panose="02040503050406030204" pitchFamily="18" charset="0"/>
                            <a:cs typeface="Times New Roman" panose="02020603050405020304" pitchFamily="18" charset="0"/>
                          </a:rPr>
                          <m:t>…………….…. </m:t>
                        </m:r>
                        <m:sSup>
                          <m:sSupPr>
                            <m:ctrlPr>
                              <a:rPr lang="en-US" sz="3000" b="0" i="1" smtClean="0">
                                <a:latin typeface="Cambria Math" panose="02040503050406030204" pitchFamily="18" charset="0"/>
                                <a:cs typeface="Times New Roman" panose="02020603050405020304" pitchFamily="18" charset="0"/>
                              </a:rPr>
                            </m:ctrlPr>
                          </m:sSupPr>
                          <m:e>
                            <m:r>
                              <a:rPr lang="en-US" sz="3000" b="0" i="1" smtClean="0">
                                <a:latin typeface="Cambria Math" panose="02040503050406030204" pitchFamily="18" charset="0"/>
                                <a:cs typeface="Times New Roman" panose="02020603050405020304" pitchFamily="18" charset="0"/>
                              </a:rPr>
                              <m:t> </m:t>
                            </m:r>
                            <m:r>
                              <a:rPr lang="en-US" sz="3000" b="0" i="1" smtClean="0">
                                <a:latin typeface="Cambria Math" panose="02040503050406030204" pitchFamily="18" charset="0"/>
                                <a:cs typeface="Times New Roman" panose="02020603050405020304" pitchFamily="18" charset="0"/>
                              </a:rPr>
                              <m:t>𝑐𝑚</m:t>
                            </m:r>
                          </m:e>
                          <m:sup>
                            <m:r>
                              <a:rPr lang="en-US" sz="3000" b="0" i="1" smtClean="0">
                                <a:latin typeface="Cambria Math" panose="02040503050406030204" pitchFamily="18" charset="0"/>
                                <a:cs typeface="Times New Roman" panose="02020603050405020304" pitchFamily="18" charset="0"/>
                              </a:rPr>
                              <m:t>3</m:t>
                            </m:r>
                          </m:sup>
                        </m:sSup>
                      </m:den>
                    </m:f>
                    <m:r>
                      <a:rPr lang="en-US" sz="3000" b="0" i="1" smtClean="0">
                        <a:latin typeface="Cambria Math" panose="02040503050406030204" pitchFamily="18" charset="0"/>
                        <a:cs typeface="Times New Roman" panose="02020603050405020304" pitchFamily="18" charset="0"/>
                      </a:rPr>
                      <m:t>=</m:t>
                    </m:r>
                  </m:oMath>
                </a14:m>
                <a:r>
                  <a:rPr lang="en-US" sz="3000" smtClean="0">
                    <a:latin typeface="Times New Roman" panose="02020603050405020304" pitchFamily="18" charset="0"/>
                    <a:cs typeface="Times New Roman" panose="02020603050405020304" pitchFamily="18" charset="0"/>
                  </a:rPr>
                  <a:t>  ………. g/cm</a:t>
                </a:r>
                <a:r>
                  <a:rPr lang="en-US" sz="3000" baseline="30000" smtClean="0">
                    <a:latin typeface="Times New Roman" panose="02020603050405020304" pitchFamily="18" charset="0"/>
                    <a:cs typeface="Times New Roman" panose="02020603050405020304" pitchFamily="18" charset="0"/>
                  </a:rPr>
                  <a:t>3</a:t>
                </a:r>
                <a:r>
                  <a:rPr lang="en-US" sz="3000" smtClean="0">
                    <a:latin typeface="Times New Roman" panose="02020603050405020304" pitchFamily="18" charset="0"/>
                    <a:cs typeface="Times New Roman" panose="02020603050405020304" pitchFamily="18" charset="0"/>
                  </a:rPr>
                  <a:t> = …….g/mL.</a:t>
                </a:r>
                <a:endParaRPr lang="en-US" sz="3000">
                  <a:latin typeface="Times New Roman" panose="02020603050405020304" pitchFamily="18" charset="0"/>
                  <a:cs typeface="Times New Roman" panose="02020603050405020304" pitchFamily="18" charset="0"/>
                </a:endParaRPr>
              </a:p>
              <a:p>
                <a:pPr algn="just"/>
                <a:endParaRPr lang="en-US" sz="2000" smtClean="0">
                  <a:latin typeface="Times New Roman" panose="02020603050405020304" pitchFamily="18" charset="0"/>
                  <a:cs typeface="Times New Roman" panose="02020603050405020304" pitchFamily="18" charset="0"/>
                </a:endParaRPr>
              </a:p>
              <a:p>
                <a:pPr algn="just"/>
                <a:r>
                  <a:rPr lang="en-US" sz="3000" smtClean="0">
                    <a:latin typeface="Times New Roman" panose="02020603050405020304" pitchFamily="18" charset="0"/>
                    <a:cs typeface="Times New Roman" panose="02020603050405020304" pitchFamily="18" charset="0"/>
                  </a:rPr>
                  <a:t>790 </a:t>
                </a:r>
                <a:r>
                  <a:rPr lang="en-US" sz="3000">
                    <a:latin typeface="Times New Roman" panose="02020603050405020304" pitchFamily="18" charset="0"/>
                    <a:cs typeface="Times New Roman" panose="02020603050405020304" pitchFamily="18" charset="0"/>
                  </a:rPr>
                  <a:t>kg/m</a:t>
                </a:r>
                <a:r>
                  <a:rPr lang="en-US" sz="3000" baseline="30000">
                    <a:latin typeface="Times New Roman" panose="02020603050405020304" pitchFamily="18" charset="0"/>
                    <a:cs typeface="Times New Roman" panose="02020603050405020304" pitchFamily="18" charset="0"/>
                  </a:rPr>
                  <a:t>3</a:t>
                </a:r>
                <a:r>
                  <a:rPr lang="en-US" sz="3000">
                    <a:latin typeface="Times New Roman" panose="02020603050405020304" pitchFamily="18" charset="0"/>
                    <a:cs typeface="Times New Roman" panose="02020603050405020304" pitchFamily="18" charset="0"/>
                  </a:rPr>
                  <a:t> = </a:t>
                </a:r>
                <a14:m>
                  <m:oMath xmlns:m="http://schemas.openxmlformats.org/officeDocument/2006/math">
                    <m:f>
                      <m:fPr>
                        <m:ctrlPr>
                          <a:rPr lang="en-US" sz="3000" i="1">
                            <a:latin typeface="Cambria Math" panose="02040503050406030204" pitchFamily="18" charset="0"/>
                            <a:cs typeface="Times New Roman" panose="02020603050405020304" pitchFamily="18" charset="0"/>
                          </a:rPr>
                        </m:ctrlPr>
                      </m:fPr>
                      <m:num>
                        <m:r>
                          <a:rPr lang="en-US" sz="3000" i="1">
                            <a:latin typeface="Cambria Math" panose="02040503050406030204" pitchFamily="18" charset="0"/>
                            <a:cs typeface="Times New Roman" panose="02020603050405020304" pitchFamily="18" charset="0"/>
                          </a:rPr>
                          <m:t>……………..  </m:t>
                        </m:r>
                        <m:r>
                          <a:rPr lang="en-US" sz="3000" i="1">
                            <a:latin typeface="Cambria Math" panose="02040503050406030204" pitchFamily="18" charset="0"/>
                            <a:cs typeface="Times New Roman" panose="02020603050405020304" pitchFamily="18" charset="0"/>
                          </a:rPr>
                          <m:t>𝑔</m:t>
                        </m:r>
                      </m:num>
                      <m:den>
                        <m:r>
                          <a:rPr lang="en-US" sz="3000" i="1">
                            <a:latin typeface="Cambria Math" panose="02040503050406030204" pitchFamily="18" charset="0"/>
                            <a:cs typeface="Times New Roman" panose="02020603050405020304" pitchFamily="18" charset="0"/>
                          </a:rPr>
                          <m:t>…………….…. </m:t>
                        </m:r>
                        <m:sSup>
                          <m:sSupPr>
                            <m:ctrlPr>
                              <a:rPr lang="en-US" sz="3000" i="1">
                                <a:latin typeface="Cambria Math" panose="02040503050406030204" pitchFamily="18" charset="0"/>
                                <a:cs typeface="Times New Roman" panose="02020603050405020304" pitchFamily="18" charset="0"/>
                              </a:rPr>
                            </m:ctrlPr>
                          </m:sSupPr>
                          <m:e>
                            <m:r>
                              <a:rPr lang="en-US" sz="3000" i="1">
                                <a:latin typeface="Cambria Math" panose="02040503050406030204" pitchFamily="18" charset="0"/>
                                <a:cs typeface="Times New Roman" panose="02020603050405020304" pitchFamily="18" charset="0"/>
                              </a:rPr>
                              <m:t> </m:t>
                            </m:r>
                            <m:r>
                              <a:rPr lang="en-US" sz="3000" i="1">
                                <a:latin typeface="Cambria Math" panose="02040503050406030204" pitchFamily="18" charset="0"/>
                                <a:cs typeface="Times New Roman" panose="02020603050405020304" pitchFamily="18" charset="0"/>
                              </a:rPr>
                              <m:t>𝑐𝑚</m:t>
                            </m:r>
                          </m:e>
                          <m:sup>
                            <m:r>
                              <a:rPr lang="en-US" sz="3000" i="1">
                                <a:latin typeface="Cambria Math" panose="02040503050406030204" pitchFamily="18" charset="0"/>
                                <a:cs typeface="Times New Roman" panose="02020603050405020304" pitchFamily="18" charset="0"/>
                              </a:rPr>
                              <m:t>3</m:t>
                            </m:r>
                          </m:sup>
                        </m:sSup>
                      </m:den>
                    </m:f>
                    <m:r>
                      <a:rPr lang="en-US" sz="3000" i="1">
                        <a:latin typeface="Cambria Math" panose="02040503050406030204" pitchFamily="18" charset="0"/>
                        <a:cs typeface="Times New Roman" panose="02020603050405020304" pitchFamily="18" charset="0"/>
                      </a:rPr>
                      <m:t>=</m:t>
                    </m:r>
                  </m:oMath>
                </a14:m>
                <a:r>
                  <a:rPr lang="en-US" sz="3000">
                    <a:latin typeface="Times New Roman" panose="02020603050405020304" pitchFamily="18" charset="0"/>
                    <a:cs typeface="Times New Roman" panose="02020603050405020304" pitchFamily="18" charset="0"/>
                  </a:rPr>
                  <a:t>  ………. g/cm</a:t>
                </a:r>
                <a:r>
                  <a:rPr lang="en-US" sz="3000" baseline="30000">
                    <a:latin typeface="Times New Roman" panose="02020603050405020304" pitchFamily="18" charset="0"/>
                    <a:cs typeface="Times New Roman" panose="02020603050405020304" pitchFamily="18" charset="0"/>
                  </a:rPr>
                  <a:t>3</a:t>
                </a:r>
                <a:r>
                  <a:rPr lang="en-US" sz="3000">
                    <a:latin typeface="Times New Roman" panose="02020603050405020304" pitchFamily="18" charset="0"/>
                    <a:cs typeface="Times New Roman" panose="02020603050405020304" pitchFamily="18" charset="0"/>
                  </a:rPr>
                  <a:t> = …….g/mL.</a:t>
                </a:r>
              </a:p>
              <a:p>
                <a:r>
                  <a:rPr lang="en-US" sz="3000">
                    <a:latin typeface="Times New Roman" panose="02020603050405020304" pitchFamily="18" charset="0"/>
                    <a:cs typeface="Times New Roman" panose="02020603050405020304" pitchFamily="18" charset="0"/>
                  </a:rPr>
                  <a:t> </a:t>
                </a:r>
                <a:r>
                  <a:rPr lang="en-US" sz="3000" smtClean="0">
                    <a:latin typeface="Times New Roman" panose="02020603050405020304" pitchFamily="18" charset="0"/>
                    <a:cs typeface="Times New Roman" panose="02020603050405020304" pitchFamily="18" charset="0"/>
                  </a:rPr>
                  <a:t>           </a:t>
                </a:r>
                <a:endParaRPr lang="en-US" sz="3000">
                  <a:latin typeface="Times New Roman" panose="02020603050405020304" pitchFamily="18"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382102" y="2490153"/>
                <a:ext cx="11107533" cy="4888261"/>
              </a:xfrm>
              <a:prstGeom prst="rect">
                <a:avLst/>
              </a:prstGeom>
              <a:blipFill>
                <a:blip r:embed="rId3"/>
                <a:stretch>
                  <a:fillRect l="-1317" t="-1621"/>
                </a:stretch>
              </a:blipFill>
            </p:spPr>
            <p:txBody>
              <a:bodyPr/>
              <a:lstStyle/>
              <a:p>
                <a:r>
                  <a:rPr lang="en-US">
                    <a:noFill/>
                  </a:rPr>
                  <a:t> </a:t>
                </a:r>
              </a:p>
            </p:txBody>
          </p:sp>
        </mc:Fallback>
      </mc:AlternateContent>
      <p:sp>
        <p:nvSpPr>
          <p:cNvPr id="5" name="Rectangle 4"/>
          <p:cNvSpPr/>
          <p:nvPr/>
        </p:nvSpPr>
        <p:spPr>
          <a:xfrm>
            <a:off x="382102" y="-112624"/>
            <a:ext cx="1200970" cy="553998"/>
          </a:xfrm>
          <a:prstGeom prst="rect">
            <a:avLst/>
          </a:prstGeom>
        </p:spPr>
        <p:txBody>
          <a:bodyPr wrap="none">
            <a:spAutoFit/>
          </a:bodyPr>
          <a:lstStyle/>
          <a:p>
            <a:r>
              <a:rPr lang="en-US" sz="3000">
                <a:solidFill>
                  <a:prstClr val="black"/>
                </a:solidFill>
                <a:latin typeface="Times New Roman" panose="02020603050405020304" pitchFamily="18" charset="0"/>
                <a:cs typeface="Times New Roman" panose="02020603050405020304" pitchFamily="18" charset="0"/>
              </a:rPr>
              <a:t>Câu </a:t>
            </a:r>
            <a:r>
              <a:rPr lang="en-US" sz="3000" smtClean="0">
                <a:solidFill>
                  <a:prstClr val="black"/>
                </a:solidFill>
                <a:latin typeface="Times New Roman" panose="02020603050405020304" pitchFamily="18" charset="0"/>
                <a:cs typeface="Times New Roman" panose="02020603050405020304" pitchFamily="18" charset="0"/>
              </a:rPr>
              <a:t>3:</a:t>
            </a:r>
            <a:endParaRPr lang="en-US"/>
          </a:p>
        </p:txBody>
      </p:sp>
      <p:sp>
        <p:nvSpPr>
          <p:cNvPr id="6" name="Rectangle 5"/>
          <p:cNvSpPr/>
          <p:nvPr/>
        </p:nvSpPr>
        <p:spPr>
          <a:xfrm>
            <a:off x="5935868" y="1609149"/>
            <a:ext cx="2279374" cy="562862"/>
          </a:xfrm>
          <a:prstGeom prst="rect">
            <a:avLst/>
          </a:prstGeom>
        </p:spPr>
        <p:txBody>
          <a:bodyPr wrap="square">
            <a:spAutoFit/>
          </a:bodyPr>
          <a:lstStyle/>
          <a:p>
            <a:r>
              <a:rPr lang="en-US" sz="3000" smtClean="0">
                <a:solidFill>
                  <a:srgbClr val="FF0000"/>
                </a:solidFill>
                <a:latin typeface="Times New Roman" panose="02020603050405020304" pitchFamily="18" charset="0"/>
                <a:cs typeface="Times New Roman" panose="02020603050405020304" pitchFamily="18" charset="0"/>
              </a:rPr>
              <a:t>g/mL</a:t>
            </a:r>
            <a:endParaRPr lang="en-US" sz="3000" baseline="30000" smtClean="0">
              <a:solidFill>
                <a:srgbClr val="FF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8433903" y="441373"/>
            <a:ext cx="1008271" cy="553998"/>
          </a:xfrm>
          <a:prstGeom prst="rect">
            <a:avLst/>
          </a:prstGeom>
        </p:spPr>
        <p:txBody>
          <a:bodyPr wrap="square">
            <a:spAutoFit/>
          </a:bodyPr>
          <a:lstStyle/>
          <a:p>
            <a:r>
              <a:rPr lang="en-US" sz="3000" smtClean="0">
                <a:solidFill>
                  <a:srgbClr val="FF0000"/>
                </a:solidFill>
                <a:latin typeface="Times New Roman" panose="02020603050405020304" pitchFamily="18" charset="0"/>
                <a:cs typeface="Times New Roman" panose="02020603050405020304" pitchFamily="18" charset="0"/>
              </a:rPr>
              <a:t>kg</a:t>
            </a:r>
            <a:endParaRPr lang="en-US" sz="3000" baseline="30000" smtClean="0">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8433903" y="1055151"/>
            <a:ext cx="1008271" cy="553998"/>
          </a:xfrm>
          <a:prstGeom prst="rect">
            <a:avLst/>
          </a:prstGeom>
        </p:spPr>
        <p:txBody>
          <a:bodyPr wrap="square">
            <a:spAutoFit/>
          </a:bodyPr>
          <a:lstStyle/>
          <a:p>
            <a:r>
              <a:rPr lang="en-US" sz="3000" smtClean="0">
                <a:solidFill>
                  <a:srgbClr val="FF0000"/>
                </a:solidFill>
                <a:latin typeface="Times New Roman" panose="02020603050405020304" pitchFamily="18" charset="0"/>
                <a:cs typeface="Times New Roman" panose="02020603050405020304" pitchFamily="18" charset="0"/>
              </a:rPr>
              <a:t>lít</a:t>
            </a:r>
            <a:endParaRPr lang="en-US" sz="3000" baseline="30000" smtClean="0">
              <a:solidFill>
                <a:srgbClr val="FF0000"/>
              </a:solidFill>
              <a:latin typeface="Times New Roman" panose="02020603050405020304" pitchFamily="18" charset="0"/>
              <a:cs typeface="Times New Roman" panose="02020603050405020304" pitchFamily="18" charset="0"/>
            </a:endParaRPr>
          </a:p>
        </p:txBody>
      </p:sp>
      <p:sp>
        <p:nvSpPr>
          <p:cNvPr id="9" name="Rectangle 8"/>
          <p:cNvSpPr/>
          <p:nvPr/>
        </p:nvSpPr>
        <p:spPr>
          <a:xfrm>
            <a:off x="10302460" y="441373"/>
            <a:ext cx="1008271" cy="553998"/>
          </a:xfrm>
          <a:prstGeom prst="rect">
            <a:avLst/>
          </a:prstGeom>
        </p:spPr>
        <p:txBody>
          <a:bodyPr wrap="square">
            <a:spAutoFit/>
          </a:bodyPr>
          <a:lstStyle/>
          <a:p>
            <a:r>
              <a:rPr lang="en-US" sz="3000" smtClean="0">
                <a:solidFill>
                  <a:srgbClr val="FF0000"/>
                </a:solidFill>
                <a:latin typeface="Times New Roman" panose="02020603050405020304" pitchFamily="18" charset="0"/>
                <a:cs typeface="Times New Roman" panose="02020603050405020304" pitchFamily="18" charset="0"/>
              </a:rPr>
              <a:t>mg</a:t>
            </a:r>
            <a:endParaRPr lang="en-US" sz="3000" baseline="30000" smtClean="0">
              <a:solidFill>
                <a:srgbClr val="FF000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10302459" y="995371"/>
            <a:ext cx="1008271" cy="553998"/>
          </a:xfrm>
          <a:prstGeom prst="rect">
            <a:avLst/>
          </a:prstGeom>
        </p:spPr>
        <p:txBody>
          <a:bodyPr wrap="square">
            <a:spAutoFit/>
          </a:bodyPr>
          <a:lstStyle/>
          <a:p>
            <a:r>
              <a:rPr lang="en-US" sz="3000" smtClean="0">
                <a:solidFill>
                  <a:srgbClr val="FF0000"/>
                </a:solidFill>
                <a:latin typeface="Times New Roman" panose="02020603050405020304" pitchFamily="18" charset="0"/>
                <a:cs typeface="Times New Roman" panose="02020603050405020304" pitchFamily="18" charset="0"/>
              </a:rPr>
              <a:t>cm</a:t>
            </a:r>
            <a:r>
              <a:rPr lang="en-US" sz="3000" baseline="30000" smtClean="0">
                <a:solidFill>
                  <a:srgbClr val="FF0000"/>
                </a:solidFill>
                <a:latin typeface="Times New Roman" panose="02020603050405020304" pitchFamily="18" charset="0"/>
                <a:cs typeface="Times New Roman" panose="02020603050405020304" pitchFamily="18" charset="0"/>
              </a:rPr>
              <a:t>3</a:t>
            </a:r>
          </a:p>
        </p:txBody>
      </p:sp>
      <p:sp>
        <p:nvSpPr>
          <p:cNvPr id="11" name="Rectangle 10"/>
          <p:cNvSpPr/>
          <p:nvPr/>
        </p:nvSpPr>
        <p:spPr>
          <a:xfrm>
            <a:off x="2371034" y="2654548"/>
            <a:ext cx="1704010" cy="553998"/>
          </a:xfrm>
          <a:prstGeom prst="rect">
            <a:avLst/>
          </a:prstGeom>
        </p:spPr>
        <p:txBody>
          <a:bodyPr wrap="square">
            <a:spAutoFit/>
          </a:bodyPr>
          <a:lstStyle/>
          <a:p>
            <a:r>
              <a:rPr lang="en-US" sz="3000" smtClean="0">
                <a:solidFill>
                  <a:srgbClr val="FF0000"/>
                </a:solidFill>
                <a:latin typeface="Times New Roman" panose="02020603050405020304" pitchFamily="18" charset="0"/>
                <a:cs typeface="Times New Roman" panose="02020603050405020304" pitchFamily="18" charset="0"/>
              </a:rPr>
              <a:t>1000</a:t>
            </a:r>
            <a:endParaRPr lang="en-US" sz="3000" baseline="30000" smtClean="0">
              <a:solidFill>
                <a:srgbClr val="FF0000"/>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1973469" y="3233887"/>
            <a:ext cx="1704010" cy="553998"/>
          </a:xfrm>
          <a:prstGeom prst="rect">
            <a:avLst/>
          </a:prstGeom>
        </p:spPr>
        <p:txBody>
          <a:bodyPr wrap="square">
            <a:spAutoFit/>
          </a:bodyPr>
          <a:lstStyle/>
          <a:p>
            <a:r>
              <a:rPr lang="en-US" sz="3000" smtClean="0">
                <a:solidFill>
                  <a:srgbClr val="FF0000"/>
                </a:solidFill>
                <a:latin typeface="Times New Roman" panose="02020603050405020304" pitchFamily="18" charset="0"/>
                <a:cs typeface="Times New Roman" panose="02020603050405020304" pitchFamily="18" charset="0"/>
              </a:rPr>
              <a:t>1000 000</a:t>
            </a:r>
            <a:endParaRPr lang="en-US" sz="3000" baseline="30000" smtClean="0">
              <a:solidFill>
                <a:srgbClr val="FF0000"/>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4724730" y="2937014"/>
            <a:ext cx="1704010" cy="553998"/>
          </a:xfrm>
          <a:prstGeom prst="rect">
            <a:avLst/>
          </a:prstGeom>
        </p:spPr>
        <p:txBody>
          <a:bodyPr wrap="square">
            <a:spAutoFit/>
          </a:bodyPr>
          <a:lstStyle/>
          <a:p>
            <a:r>
              <a:rPr lang="en-US" sz="3000" smtClean="0">
                <a:solidFill>
                  <a:srgbClr val="FF0000"/>
                </a:solidFill>
                <a:latin typeface="Times New Roman" panose="02020603050405020304" pitchFamily="18" charset="0"/>
                <a:cs typeface="Times New Roman" panose="02020603050405020304" pitchFamily="18" charset="0"/>
              </a:rPr>
              <a:t>0,001</a:t>
            </a:r>
            <a:endParaRPr lang="en-US" sz="3000" baseline="30000" smtClean="0">
              <a:solidFill>
                <a:srgbClr val="FF0000"/>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7168102" y="2931547"/>
            <a:ext cx="1704010" cy="553998"/>
          </a:xfrm>
          <a:prstGeom prst="rect">
            <a:avLst/>
          </a:prstGeom>
        </p:spPr>
        <p:txBody>
          <a:bodyPr wrap="square">
            <a:spAutoFit/>
          </a:bodyPr>
          <a:lstStyle/>
          <a:p>
            <a:r>
              <a:rPr lang="en-US" sz="3000" smtClean="0">
                <a:solidFill>
                  <a:srgbClr val="FF0000"/>
                </a:solidFill>
                <a:latin typeface="Times New Roman" panose="02020603050405020304" pitchFamily="18" charset="0"/>
                <a:cs typeface="Times New Roman" panose="02020603050405020304" pitchFamily="18" charset="0"/>
              </a:rPr>
              <a:t>0,001</a:t>
            </a:r>
            <a:endParaRPr lang="en-US" sz="3000" baseline="30000" smtClean="0">
              <a:solidFill>
                <a:srgbClr val="FF0000"/>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3013871" y="3813226"/>
            <a:ext cx="1061173" cy="553998"/>
          </a:xfrm>
          <a:prstGeom prst="rect">
            <a:avLst/>
          </a:prstGeom>
        </p:spPr>
        <p:txBody>
          <a:bodyPr wrap="square">
            <a:spAutoFit/>
          </a:bodyPr>
          <a:lstStyle/>
          <a:p>
            <a:r>
              <a:rPr lang="en-US" sz="3000" smtClean="0">
                <a:solidFill>
                  <a:srgbClr val="FF0000"/>
                </a:solidFill>
                <a:latin typeface="Times New Roman" panose="02020603050405020304" pitchFamily="18" charset="0"/>
                <a:cs typeface="Times New Roman" panose="02020603050405020304" pitchFamily="18" charset="0"/>
              </a:rPr>
              <a:t>1000</a:t>
            </a:r>
            <a:endParaRPr lang="en-US" sz="3000" baseline="30000" smtClean="0">
              <a:solidFill>
                <a:srgbClr val="FF0000"/>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3003215" y="4367224"/>
            <a:ext cx="1071829" cy="553998"/>
          </a:xfrm>
          <a:prstGeom prst="rect">
            <a:avLst/>
          </a:prstGeom>
        </p:spPr>
        <p:txBody>
          <a:bodyPr wrap="square">
            <a:spAutoFit/>
          </a:bodyPr>
          <a:lstStyle/>
          <a:p>
            <a:r>
              <a:rPr lang="en-US" sz="3000" smtClean="0">
                <a:solidFill>
                  <a:srgbClr val="FF0000"/>
                </a:solidFill>
                <a:latin typeface="Times New Roman" panose="02020603050405020304" pitchFamily="18" charset="0"/>
                <a:cs typeface="Times New Roman" panose="02020603050405020304" pitchFamily="18" charset="0"/>
              </a:rPr>
              <a:t>1000</a:t>
            </a:r>
            <a:endParaRPr lang="en-US" sz="3000" baseline="30000" smtClean="0">
              <a:solidFill>
                <a:srgbClr val="FF0000"/>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5935869" y="3977640"/>
            <a:ext cx="499060" cy="575143"/>
          </a:xfrm>
          <a:prstGeom prst="rect">
            <a:avLst/>
          </a:prstGeom>
        </p:spPr>
        <p:txBody>
          <a:bodyPr wrap="square">
            <a:spAutoFit/>
          </a:bodyPr>
          <a:lstStyle/>
          <a:p>
            <a:r>
              <a:rPr lang="en-US" sz="3000" b="1" smtClean="0">
                <a:solidFill>
                  <a:srgbClr val="FF0000"/>
                </a:solidFill>
                <a:latin typeface="Times New Roman" panose="02020603050405020304" pitchFamily="18" charset="0"/>
                <a:cs typeface="Times New Roman" panose="02020603050405020304" pitchFamily="18" charset="0"/>
              </a:rPr>
              <a:t>1</a:t>
            </a:r>
            <a:endParaRPr lang="en-US" sz="3000" b="1" baseline="30000" smtClean="0">
              <a:solidFill>
                <a:srgbClr val="FF0000"/>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8373052" y="4059745"/>
            <a:ext cx="499060" cy="575143"/>
          </a:xfrm>
          <a:prstGeom prst="rect">
            <a:avLst/>
          </a:prstGeom>
        </p:spPr>
        <p:txBody>
          <a:bodyPr wrap="square">
            <a:spAutoFit/>
          </a:bodyPr>
          <a:lstStyle/>
          <a:p>
            <a:r>
              <a:rPr lang="en-US" sz="3000" b="1" smtClean="0">
                <a:solidFill>
                  <a:srgbClr val="FF0000"/>
                </a:solidFill>
                <a:latin typeface="Times New Roman" panose="02020603050405020304" pitchFamily="18" charset="0"/>
                <a:cs typeface="Times New Roman" panose="02020603050405020304" pitchFamily="18" charset="0"/>
              </a:rPr>
              <a:t>1</a:t>
            </a:r>
            <a:endParaRPr lang="en-US" sz="3000" b="1" baseline="30000" smtClean="0">
              <a:solidFill>
                <a:srgbClr val="FF0000"/>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2610924" y="4916645"/>
            <a:ext cx="1704010" cy="553998"/>
          </a:xfrm>
          <a:prstGeom prst="rect">
            <a:avLst/>
          </a:prstGeom>
        </p:spPr>
        <p:txBody>
          <a:bodyPr wrap="square">
            <a:spAutoFit/>
          </a:bodyPr>
          <a:lstStyle/>
          <a:p>
            <a:r>
              <a:rPr lang="en-US" sz="3000" smtClean="0">
                <a:solidFill>
                  <a:srgbClr val="FF0000"/>
                </a:solidFill>
                <a:latin typeface="Times New Roman" panose="02020603050405020304" pitchFamily="18" charset="0"/>
                <a:cs typeface="Times New Roman" panose="02020603050405020304" pitchFamily="18" charset="0"/>
              </a:rPr>
              <a:t>1000 000</a:t>
            </a:r>
            <a:endParaRPr lang="en-US" sz="3000" baseline="30000" smtClean="0">
              <a:solidFill>
                <a:srgbClr val="FF0000"/>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2552589" y="5403759"/>
            <a:ext cx="1704010" cy="553998"/>
          </a:xfrm>
          <a:prstGeom prst="rect">
            <a:avLst/>
          </a:prstGeom>
        </p:spPr>
        <p:txBody>
          <a:bodyPr wrap="square">
            <a:spAutoFit/>
          </a:bodyPr>
          <a:lstStyle/>
          <a:p>
            <a:r>
              <a:rPr lang="en-US" sz="3000" smtClean="0">
                <a:solidFill>
                  <a:srgbClr val="FF0000"/>
                </a:solidFill>
                <a:latin typeface="Times New Roman" panose="02020603050405020304" pitchFamily="18" charset="0"/>
                <a:cs typeface="Times New Roman" panose="02020603050405020304" pitchFamily="18" charset="0"/>
              </a:rPr>
              <a:t>1000 000</a:t>
            </a:r>
            <a:endParaRPr lang="en-US" sz="3000" baseline="30000" smtClean="0">
              <a:solidFill>
                <a:srgbClr val="FF0000"/>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5935869" y="5093629"/>
            <a:ext cx="499060" cy="575143"/>
          </a:xfrm>
          <a:prstGeom prst="rect">
            <a:avLst/>
          </a:prstGeom>
        </p:spPr>
        <p:txBody>
          <a:bodyPr wrap="square">
            <a:spAutoFit/>
          </a:bodyPr>
          <a:lstStyle/>
          <a:p>
            <a:r>
              <a:rPr lang="en-US" sz="3000" b="1" smtClean="0">
                <a:solidFill>
                  <a:srgbClr val="FF0000"/>
                </a:solidFill>
                <a:latin typeface="Times New Roman" panose="02020603050405020304" pitchFamily="18" charset="0"/>
                <a:cs typeface="Times New Roman" panose="02020603050405020304" pitchFamily="18" charset="0"/>
              </a:rPr>
              <a:t>1</a:t>
            </a:r>
            <a:endParaRPr lang="en-US" sz="3000" b="1" baseline="30000" smtClean="0">
              <a:solidFill>
                <a:srgbClr val="FF0000"/>
              </a:solidFill>
              <a:latin typeface="Times New Roman" panose="02020603050405020304" pitchFamily="18" charset="0"/>
              <a:cs typeface="Times New Roman" panose="02020603050405020304" pitchFamily="18" charset="0"/>
            </a:endParaRPr>
          </a:p>
        </p:txBody>
      </p:sp>
      <p:sp>
        <p:nvSpPr>
          <p:cNvPr id="22" name="Rectangle 21"/>
          <p:cNvSpPr/>
          <p:nvPr/>
        </p:nvSpPr>
        <p:spPr>
          <a:xfrm>
            <a:off x="8184373" y="5116187"/>
            <a:ext cx="499060" cy="575143"/>
          </a:xfrm>
          <a:prstGeom prst="rect">
            <a:avLst/>
          </a:prstGeom>
        </p:spPr>
        <p:txBody>
          <a:bodyPr wrap="square">
            <a:spAutoFit/>
          </a:bodyPr>
          <a:lstStyle/>
          <a:p>
            <a:r>
              <a:rPr lang="en-US" sz="3000" b="1" smtClean="0">
                <a:solidFill>
                  <a:srgbClr val="FF0000"/>
                </a:solidFill>
                <a:latin typeface="Times New Roman" panose="02020603050405020304" pitchFamily="18" charset="0"/>
                <a:cs typeface="Times New Roman" panose="02020603050405020304" pitchFamily="18" charset="0"/>
              </a:rPr>
              <a:t>1</a:t>
            </a:r>
            <a:endParaRPr lang="en-US" sz="3000" b="1" baseline="30000" smtClean="0">
              <a:solidFill>
                <a:srgbClr val="FF0000"/>
              </a:solidFill>
              <a:latin typeface="Times New Roman" panose="02020603050405020304" pitchFamily="18" charset="0"/>
              <a:cs typeface="Times New Roman" panose="02020603050405020304" pitchFamily="18" charset="0"/>
            </a:endParaRPr>
          </a:p>
        </p:txBody>
      </p:sp>
      <p:sp>
        <p:nvSpPr>
          <p:cNvPr id="23" name="Rectangle 22"/>
          <p:cNvSpPr/>
          <p:nvPr/>
        </p:nvSpPr>
        <p:spPr>
          <a:xfrm>
            <a:off x="2552589" y="5903972"/>
            <a:ext cx="1704010" cy="553998"/>
          </a:xfrm>
          <a:prstGeom prst="rect">
            <a:avLst/>
          </a:prstGeom>
        </p:spPr>
        <p:txBody>
          <a:bodyPr wrap="square">
            <a:spAutoFit/>
          </a:bodyPr>
          <a:lstStyle/>
          <a:p>
            <a:r>
              <a:rPr lang="en-US" sz="3000" smtClean="0">
                <a:solidFill>
                  <a:srgbClr val="FF0000"/>
                </a:solidFill>
                <a:latin typeface="Times New Roman" panose="02020603050405020304" pitchFamily="18" charset="0"/>
                <a:cs typeface="Times New Roman" panose="02020603050405020304" pitchFamily="18" charset="0"/>
              </a:rPr>
              <a:t>790 000</a:t>
            </a:r>
            <a:endParaRPr lang="en-US" sz="3000" baseline="30000" smtClean="0">
              <a:solidFill>
                <a:srgbClr val="FF0000"/>
              </a:solidFill>
              <a:latin typeface="Times New Roman" panose="02020603050405020304" pitchFamily="18" charset="0"/>
              <a:cs typeface="Times New Roman" panose="02020603050405020304" pitchFamily="18" charset="0"/>
            </a:endParaRPr>
          </a:p>
        </p:txBody>
      </p:sp>
      <p:sp>
        <p:nvSpPr>
          <p:cNvPr id="24" name="Rectangle 23"/>
          <p:cNvSpPr/>
          <p:nvPr/>
        </p:nvSpPr>
        <p:spPr>
          <a:xfrm>
            <a:off x="2371034" y="6364194"/>
            <a:ext cx="1704010" cy="553998"/>
          </a:xfrm>
          <a:prstGeom prst="rect">
            <a:avLst/>
          </a:prstGeom>
        </p:spPr>
        <p:txBody>
          <a:bodyPr wrap="square">
            <a:spAutoFit/>
          </a:bodyPr>
          <a:lstStyle/>
          <a:p>
            <a:r>
              <a:rPr lang="en-US" sz="3000" smtClean="0">
                <a:solidFill>
                  <a:srgbClr val="FF0000"/>
                </a:solidFill>
                <a:latin typeface="Times New Roman" panose="02020603050405020304" pitchFamily="18" charset="0"/>
                <a:cs typeface="Times New Roman" panose="02020603050405020304" pitchFamily="18" charset="0"/>
              </a:rPr>
              <a:t>1000 000</a:t>
            </a:r>
            <a:endParaRPr lang="en-US" sz="3000" baseline="30000" smtClean="0">
              <a:solidFill>
                <a:srgbClr val="FF0000"/>
              </a:solidFill>
              <a:latin typeface="Times New Roman" panose="02020603050405020304" pitchFamily="18" charset="0"/>
              <a:cs typeface="Times New Roman" panose="02020603050405020304" pitchFamily="18" charset="0"/>
            </a:endParaRPr>
          </a:p>
        </p:txBody>
      </p:sp>
      <p:sp>
        <p:nvSpPr>
          <p:cNvPr id="25" name="Rectangle 24"/>
          <p:cNvSpPr/>
          <p:nvPr/>
        </p:nvSpPr>
        <p:spPr>
          <a:xfrm>
            <a:off x="5188763" y="6026117"/>
            <a:ext cx="1056768" cy="553998"/>
          </a:xfrm>
          <a:prstGeom prst="rect">
            <a:avLst/>
          </a:prstGeom>
        </p:spPr>
        <p:txBody>
          <a:bodyPr wrap="square">
            <a:spAutoFit/>
          </a:bodyPr>
          <a:lstStyle/>
          <a:p>
            <a:r>
              <a:rPr lang="en-US" sz="3000" smtClean="0">
                <a:solidFill>
                  <a:srgbClr val="FF0000"/>
                </a:solidFill>
                <a:latin typeface="Times New Roman" panose="02020603050405020304" pitchFamily="18" charset="0"/>
                <a:cs typeface="Times New Roman" panose="02020603050405020304" pitchFamily="18" charset="0"/>
              </a:rPr>
              <a:t>0,79</a:t>
            </a:r>
            <a:endParaRPr lang="en-US" sz="3000" baseline="30000" smtClean="0">
              <a:solidFill>
                <a:srgbClr val="FF0000"/>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7686858" y="6027295"/>
            <a:ext cx="1056768" cy="553998"/>
          </a:xfrm>
          <a:prstGeom prst="rect">
            <a:avLst/>
          </a:prstGeom>
        </p:spPr>
        <p:txBody>
          <a:bodyPr wrap="square">
            <a:spAutoFit/>
          </a:bodyPr>
          <a:lstStyle/>
          <a:p>
            <a:r>
              <a:rPr lang="en-US" sz="3000" smtClean="0">
                <a:solidFill>
                  <a:srgbClr val="FF0000"/>
                </a:solidFill>
                <a:latin typeface="Times New Roman" panose="02020603050405020304" pitchFamily="18" charset="0"/>
                <a:cs typeface="Times New Roman" panose="02020603050405020304" pitchFamily="18" charset="0"/>
              </a:rPr>
              <a:t>0,79</a:t>
            </a:r>
            <a:endParaRPr lang="en-US" sz="3000" baseline="30000" smtClean="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3685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20000"/>
                    </a14:imgEffect>
                    <a14:imgEffect>
                      <a14:brightnessContrast bright="5000"/>
                    </a14:imgEffect>
                  </a14:imgLayer>
                </a14:imgProps>
              </a:ext>
            </a:extLst>
          </a:blip>
          <a:stretch>
            <a:fillRect/>
          </a:stretch>
        </p:blipFill>
        <p:spPr>
          <a:xfrm>
            <a:off x="1525655" y="-1"/>
            <a:ext cx="9243763" cy="6361043"/>
          </a:xfrm>
          <a:prstGeom prst="rect">
            <a:avLst/>
          </a:prstGeom>
        </p:spPr>
      </p:pic>
      <p:pic>
        <p:nvPicPr>
          <p:cNvPr id="3" name="Picture 2"/>
          <p:cNvPicPr>
            <a:picLocks noChangeAspect="1"/>
          </p:cNvPicPr>
          <p:nvPr/>
        </p:nvPicPr>
        <p:blipFill>
          <a:blip r:embed="rId5"/>
          <a:stretch>
            <a:fillRect/>
          </a:stretch>
        </p:blipFill>
        <p:spPr>
          <a:xfrm>
            <a:off x="3248853" y="6515100"/>
            <a:ext cx="4819650" cy="342900"/>
          </a:xfrm>
          <a:prstGeom prst="rect">
            <a:avLst/>
          </a:prstGeom>
        </p:spPr>
      </p:pic>
    </p:spTree>
    <p:extLst>
      <p:ext uri="{BB962C8B-B14F-4D97-AF65-F5344CB8AC3E}">
        <p14:creationId xmlns:p14="http://schemas.microsoft.com/office/powerpoint/2010/main" val="23672927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21000"/>
                    </a14:imgEffect>
                  </a14:imgLayer>
                </a14:imgProps>
              </a:ext>
            </a:extLst>
          </a:blip>
          <a:stretch>
            <a:fillRect/>
          </a:stretch>
        </p:blipFill>
        <p:spPr>
          <a:xfrm>
            <a:off x="0" y="0"/>
            <a:ext cx="12360729" cy="6858000"/>
          </a:xfrm>
          <a:prstGeom prst="rect">
            <a:avLst/>
          </a:prstGeom>
        </p:spPr>
      </p:pic>
    </p:spTree>
    <p:extLst>
      <p:ext uri="{BB962C8B-B14F-4D97-AF65-F5344CB8AC3E}">
        <p14:creationId xmlns:p14="http://schemas.microsoft.com/office/powerpoint/2010/main" val="38021007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6226" y="481902"/>
            <a:ext cx="11410121" cy="1477328"/>
          </a:xfrm>
          <a:prstGeom prst="rect">
            <a:avLst/>
          </a:prstGeom>
        </p:spPr>
        <p:txBody>
          <a:bodyPr wrap="square">
            <a:spAutoFit/>
          </a:bodyPr>
          <a:lstStyle/>
          <a:p>
            <a:pPr algn="ctr"/>
            <a:r>
              <a:rPr lang="en-US" sz="3000" smtClean="0">
                <a:solidFill>
                  <a:schemeClr val="accent1">
                    <a:lumMod val="75000"/>
                  </a:schemeClr>
                </a:solidFill>
                <a:latin typeface="Times New Roman" panose="02020603050405020304" pitchFamily="18" charset="0"/>
                <a:cs typeface="Times New Roman" panose="02020603050405020304" pitchFamily="18" charset="0"/>
              </a:rPr>
              <a:t>LUYỆN TẬP 1</a:t>
            </a:r>
          </a:p>
          <a:p>
            <a:r>
              <a:rPr lang="en-US" sz="3000" smtClean="0">
                <a:solidFill>
                  <a:schemeClr val="accent1">
                    <a:lumMod val="75000"/>
                  </a:schemeClr>
                </a:solidFill>
                <a:latin typeface="Times New Roman" panose="02020603050405020304" pitchFamily="18" charset="0"/>
                <a:cs typeface="Times New Roman" panose="02020603050405020304" pitchFamily="18" charset="0"/>
              </a:rPr>
              <a:t>Một bể bơi có chiều dài 20m, chiều rộng 8m, độ sâu của nước là 1,5m. Tính khối lượng của nước trong bể?        </a:t>
            </a:r>
            <a:endParaRPr lang="en-US" sz="300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3" name="Rectangle 2"/>
          <p:cNvSpPr/>
          <p:nvPr/>
        </p:nvSpPr>
        <p:spPr>
          <a:xfrm>
            <a:off x="397566" y="2370337"/>
            <a:ext cx="3299792" cy="1938992"/>
          </a:xfrm>
          <a:prstGeom prst="rect">
            <a:avLst/>
          </a:prstGeom>
        </p:spPr>
        <p:txBody>
          <a:bodyPr wrap="square">
            <a:spAutoFit/>
          </a:bodyPr>
          <a:lstStyle/>
          <a:p>
            <a:r>
              <a:rPr lang="en-US" sz="3000" smtClean="0">
                <a:latin typeface="Times New Roman" panose="02020603050405020304" pitchFamily="18" charset="0"/>
                <a:cs typeface="Times New Roman" panose="02020603050405020304" pitchFamily="18" charset="0"/>
              </a:rPr>
              <a:t>Tóm tắt</a:t>
            </a:r>
          </a:p>
          <a:p>
            <a:r>
              <a:rPr lang="en-US" sz="3000" smtClean="0">
                <a:latin typeface="Times New Roman" panose="02020603050405020304" pitchFamily="18" charset="0"/>
                <a:cs typeface="Times New Roman" panose="02020603050405020304" pitchFamily="18" charset="0"/>
              </a:rPr>
              <a:t>V = 20m x8mx1,5m</a:t>
            </a:r>
          </a:p>
          <a:p>
            <a:r>
              <a:rPr lang="en-US" sz="3000" smtClean="0">
                <a:latin typeface="Times New Roman" panose="02020603050405020304" pitchFamily="18" charset="0"/>
                <a:cs typeface="Times New Roman" panose="02020603050405020304" pitchFamily="18" charset="0"/>
              </a:rPr>
              <a:t>D</a:t>
            </a:r>
            <a:r>
              <a:rPr lang="en-US" sz="3000" baseline="-25000" smtClean="0">
                <a:latin typeface="Times New Roman" panose="02020603050405020304" pitchFamily="18" charset="0"/>
                <a:cs typeface="Times New Roman" panose="02020603050405020304" pitchFamily="18" charset="0"/>
              </a:rPr>
              <a:t>nước</a:t>
            </a:r>
            <a:r>
              <a:rPr lang="en-US" sz="3000" smtClean="0">
                <a:latin typeface="Times New Roman" panose="02020603050405020304" pitchFamily="18" charset="0"/>
                <a:cs typeface="Times New Roman" panose="02020603050405020304" pitchFamily="18" charset="0"/>
              </a:rPr>
              <a:t> = 1000 kg/m</a:t>
            </a:r>
            <a:r>
              <a:rPr lang="en-US" sz="3000" baseline="30000" smtClean="0">
                <a:latin typeface="Times New Roman" panose="02020603050405020304" pitchFamily="18" charset="0"/>
                <a:cs typeface="Times New Roman" panose="02020603050405020304" pitchFamily="18" charset="0"/>
              </a:rPr>
              <a:t>3</a:t>
            </a:r>
          </a:p>
          <a:p>
            <a:r>
              <a:rPr lang="en-US" sz="3000" smtClean="0">
                <a:latin typeface="Times New Roman" panose="02020603050405020304" pitchFamily="18" charset="0"/>
                <a:cs typeface="Times New Roman" panose="02020603050405020304" pitchFamily="18" charset="0"/>
              </a:rPr>
              <a:t>m = ? (kg)</a:t>
            </a:r>
            <a:endParaRPr lang="en-US" sz="3000">
              <a:latin typeface="Times New Roman" panose="02020603050405020304" pitchFamily="18" charset="0"/>
              <a:cs typeface="Times New Roman" panose="02020603050405020304" pitchFamily="18" charset="0"/>
            </a:endParaRPr>
          </a:p>
        </p:txBody>
      </p:sp>
      <p:sp>
        <p:nvSpPr>
          <p:cNvPr id="4" name="Rectangle 3"/>
          <p:cNvSpPr/>
          <p:nvPr/>
        </p:nvSpPr>
        <p:spPr>
          <a:xfrm>
            <a:off x="5512904" y="2355283"/>
            <a:ext cx="6679096" cy="3785652"/>
          </a:xfrm>
          <a:prstGeom prst="rect">
            <a:avLst/>
          </a:prstGeom>
        </p:spPr>
        <p:txBody>
          <a:bodyPr wrap="square">
            <a:spAutoFit/>
          </a:bodyPr>
          <a:lstStyle/>
          <a:p>
            <a:r>
              <a:rPr lang="en-US" sz="3000" smtClean="0">
                <a:latin typeface="Times New Roman" panose="02020603050405020304" pitchFamily="18" charset="0"/>
                <a:cs typeface="Times New Roman" panose="02020603050405020304" pitchFamily="18" charset="0"/>
              </a:rPr>
              <a:t>               Giải</a:t>
            </a:r>
          </a:p>
          <a:p>
            <a:r>
              <a:rPr lang="en-US" sz="3000" smtClean="0">
                <a:latin typeface="Times New Roman" panose="02020603050405020304" pitchFamily="18" charset="0"/>
                <a:cs typeface="Times New Roman" panose="02020603050405020304" pitchFamily="18" charset="0"/>
              </a:rPr>
              <a:t>Thể tích nước trong bể là:</a:t>
            </a:r>
          </a:p>
          <a:p>
            <a:r>
              <a:rPr lang="en-US" sz="3000" smtClean="0">
                <a:latin typeface="Times New Roman" panose="02020603050405020304" pitchFamily="18" charset="0"/>
                <a:cs typeface="Times New Roman" panose="02020603050405020304" pitchFamily="18" charset="0"/>
              </a:rPr>
              <a:t>V = 20 x 8 x 1,5 = 240 (m</a:t>
            </a:r>
            <a:r>
              <a:rPr lang="en-US" sz="3000" baseline="30000" smtClean="0">
                <a:latin typeface="Times New Roman" panose="02020603050405020304" pitchFamily="18" charset="0"/>
                <a:cs typeface="Times New Roman" panose="02020603050405020304" pitchFamily="18" charset="0"/>
              </a:rPr>
              <a:t>3</a:t>
            </a:r>
            <a:r>
              <a:rPr lang="en-US" sz="3000" smtClean="0">
                <a:latin typeface="Times New Roman" panose="02020603050405020304" pitchFamily="18" charset="0"/>
                <a:cs typeface="Times New Roman" panose="02020603050405020304" pitchFamily="18" charset="0"/>
              </a:rPr>
              <a:t>)</a:t>
            </a:r>
          </a:p>
          <a:p>
            <a:r>
              <a:rPr lang="en-US" sz="3000" smtClean="0">
                <a:latin typeface="Times New Roman" panose="02020603050405020304" pitchFamily="18" charset="0"/>
                <a:cs typeface="Times New Roman" panose="02020603050405020304" pitchFamily="18" charset="0"/>
              </a:rPr>
              <a:t>Khối lượng nước trong bể là:</a:t>
            </a:r>
          </a:p>
          <a:p>
            <a:r>
              <a:rPr lang="en-US" sz="3000" smtClean="0">
                <a:latin typeface="Times New Roman" panose="02020603050405020304" pitchFamily="18" charset="0"/>
                <a:cs typeface="Times New Roman" panose="02020603050405020304" pitchFamily="18" charset="0"/>
              </a:rPr>
              <a:t>              D = m/V </a:t>
            </a:r>
          </a:p>
          <a:p>
            <a:r>
              <a:rPr lang="en-US" sz="3000" smtClean="0">
                <a:latin typeface="Times New Roman" panose="02020603050405020304" pitchFamily="18" charset="0"/>
                <a:cs typeface="Times New Roman" panose="02020603050405020304" pitchFamily="18" charset="0"/>
                <a:sym typeface="Wingdings" panose="05000000000000000000" pitchFamily="2" charset="2"/>
              </a:rPr>
              <a:t> m = D.V = 1000 . 240 = 240 000 (kg)</a:t>
            </a:r>
          </a:p>
          <a:p>
            <a:r>
              <a:rPr lang="en-US" sz="3000">
                <a:latin typeface="Times New Roman" panose="02020603050405020304" pitchFamily="18" charset="0"/>
                <a:cs typeface="Times New Roman" panose="02020603050405020304" pitchFamily="18" charset="0"/>
                <a:sym typeface="Wingdings" panose="05000000000000000000" pitchFamily="2" charset="2"/>
              </a:rPr>
              <a:t> </a:t>
            </a:r>
            <a:r>
              <a:rPr lang="en-US" sz="3000" smtClean="0">
                <a:latin typeface="Times New Roman" panose="02020603050405020304" pitchFamily="18" charset="0"/>
                <a:cs typeface="Times New Roman" panose="02020603050405020304" pitchFamily="18" charset="0"/>
                <a:sym typeface="Wingdings" panose="05000000000000000000" pitchFamily="2" charset="2"/>
              </a:rPr>
              <a:t>                                        = 240 (tấn)</a:t>
            </a:r>
          </a:p>
          <a:p>
            <a:endParaRPr lang="en-US" sz="3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98208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859</TotalTime>
  <Words>2533</Words>
  <Application>Microsoft Office PowerPoint</Application>
  <PresentationFormat>Widescreen</PresentationFormat>
  <Paragraphs>305</Paragraphs>
  <Slides>36</Slides>
  <Notes>18</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Arial</vt:lpstr>
      <vt:lpstr>Calibri</vt:lpstr>
      <vt:lpstr>Calibri Light</vt:lpstr>
      <vt:lpstr>Cambria Math</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3D</dc:creator>
  <cp:lastModifiedBy>3D</cp:lastModifiedBy>
  <cp:revision>87</cp:revision>
  <dcterms:created xsi:type="dcterms:W3CDTF">2023-06-18T07:19:08Z</dcterms:created>
  <dcterms:modified xsi:type="dcterms:W3CDTF">2023-06-22T08:48:19Z</dcterms:modified>
</cp:coreProperties>
</file>