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crLbCEwfaNHDy/GdOQoSaHRGA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30"/>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3" name="Google Shape;73;p3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4" name="Google Shape;74;p3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3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3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81" name="Google Shape;81;p3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2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9" name="Google Shape;29;p2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2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 name="Google Shape;38;p25"/>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 name="Google Shape;39;p2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4" name="Google Shape;44;p26"/>
          <p:cNvSpPr txBox="1">
            <a:spLocks noGrp="1"/>
          </p:cNvSpPr>
          <p:nvPr>
            <p:ph type="body" idx="1"/>
          </p:nvPr>
        </p:nvSpPr>
        <p:spPr>
          <a:xfrm rot="5400000">
            <a:off x="2396332" y="57943"/>
            <a:ext cx="4351337"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2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
        <p:cNvGrpSpPr/>
        <p:nvPr/>
      </p:nvGrpSpPr>
      <p:grpSpPr>
        <a:xfrm>
          <a:off x="0" y="0"/>
          <a:ext cx="0" cy="0"/>
          <a:chOff x="0" y="0"/>
          <a:chExt cx="0" cy="0"/>
        </a:xfrm>
      </p:grpSpPr>
      <p:sp>
        <p:nvSpPr>
          <p:cNvPr id="49" name="Google Shape;49;p2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 name="Google Shape;50;p27"/>
          <p:cNvSpPr>
            <a:spLocks noGrp="1"/>
          </p:cNvSpPr>
          <p:nvPr>
            <p:ph type="pic" idx="2"/>
          </p:nvPr>
        </p:nvSpPr>
        <p:spPr>
          <a:xfrm>
            <a:off x="3887391" y="987426"/>
            <a:ext cx="4629150" cy="4873625"/>
          </a:xfrm>
          <a:prstGeom prst="rect">
            <a:avLst/>
          </a:prstGeom>
          <a:noFill/>
          <a:ln>
            <a:noFill/>
          </a:ln>
        </p:spPr>
      </p:sp>
      <p:sp>
        <p:nvSpPr>
          <p:cNvPr id="51" name="Google Shape;51;p2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2" name="Google Shape;52;p2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2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7" name="Google Shape;57;p2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8" name="Google Shape;58;p2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9" name="Google Shape;59;p2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2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4" name="Google Shape;64;p2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5" name="Google Shape;65;p2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2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7" name="Google Shape;67;p2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p2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11" name="Google Shape;11;p20"/>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C:\Users\PC\Desktop\HINH NEN\Slide1.JPG"/>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90" name="Google Shape;90;p1" descr="17"/>
          <p:cNvPicPr preferRelativeResize="0"/>
          <p:nvPr/>
        </p:nvPicPr>
        <p:blipFill rotWithShape="1">
          <a:blip r:embed="rId4">
            <a:alphaModFix/>
          </a:blip>
          <a:srcRect/>
          <a:stretch/>
        </p:blipFill>
        <p:spPr>
          <a:xfrm rot="9900000">
            <a:off x="2474912" y="2901950"/>
            <a:ext cx="1628775" cy="1130300"/>
          </a:xfrm>
          <a:prstGeom prst="rect">
            <a:avLst/>
          </a:prstGeom>
          <a:noFill/>
          <a:ln>
            <a:noFill/>
          </a:ln>
        </p:spPr>
      </p:pic>
      <p:sp>
        <p:nvSpPr>
          <p:cNvPr id="93" name="Google Shape;93;p1"/>
          <p:cNvSpPr txBox="1"/>
          <p:nvPr/>
        </p:nvSpPr>
        <p:spPr>
          <a:xfrm>
            <a:off x="2694040" y="2910348"/>
            <a:ext cx="5515896"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99"/>
              </a:buClr>
              <a:buSzPts val="2000"/>
              <a:buFont typeface="Times New Roman"/>
              <a:buNone/>
            </a:pPr>
            <a:r>
              <a:rPr lang="en-US" sz="2000" b="1" i="0" u="none" strike="noStrike" cap="none" dirty="0">
                <a:solidFill>
                  <a:srgbClr val="000099"/>
                </a:solidFill>
                <a:latin typeface="Times New Roman"/>
                <a:ea typeface="Times New Roman"/>
                <a:cs typeface="Times New Roman"/>
                <a:sym typeface="Times New Roman"/>
              </a:rPr>
              <a:t> </a:t>
            </a:r>
            <a:r>
              <a:rPr lang="vi-VN" sz="2000" b="1" dirty="0">
                <a:solidFill>
                  <a:srgbClr val="000099"/>
                </a:solidFill>
                <a:latin typeface="Times New Roman"/>
                <a:ea typeface="Times New Roman"/>
                <a:cs typeface="Times New Roman"/>
                <a:sym typeface="Times New Roman"/>
              </a:rPr>
              <a:t>ĐỀ TÀI: THƠ HẠT GẠO LÀNG TA</a:t>
            </a:r>
          </a:p>
          <a:p>
            <a:pPr marL="0" marR="0" lvl="0" indent="0" algn="l" rtl="0">
              <a:lnSpc>
                <a:spcPct val="100000"/>
              </a:lnSpc>
              <a:spcBef>
                <a:spcPts val="0"/>
              </a:spcBef>
              <a:spcAft>
                <a:spcPts val="0"/>
              </a:spcAft>
              <a:buClr>
                <a:srgbClr val="000099"/>
              </a:buClr>
              <a:buSzPts val="2000"/>
              <a:buFont typeface="Times New Roman"/>
              <a:buNone/>
            </a:pPr>
            <a:r>
              <a:rPr lang="vi-VN" sz="2000" b="1" dirty="0">
                <a:solidFill>
                  <a:srgbClr val="000099"/>
                </a:solidFill>
                <a:latin typeface="Times New Roman"/>
                <a:cs typeface="Times New Roman"/>
                <a:sym typeface="Times New Roman"/>
              </a:rPr>
              <a:t>ĐỘ TUỔI: 5-6 TUỔI</a:t>
            </a:r>
          </a:p>
          <a:p>
            <a:pPr marL="0" marR="0" lvl="0" indent="0" algn="l" rtl="0">
              <a:lnSpc>
                <a:spcPct val="100000"/>
              </a:lnSpc>
              <a:spcBef>
                <a:spcPts val="0"/>
              </a:spcBef>
              <a:spcAft>
                <a:spcPts val="0"/>
              </a:spcAft>
              <a:buClr>
                <a:srgbClr val="000099"/>
              </a:buClr>
              <a:buSzPts val="2000"/>
              <a:buFont typeface="Times New Roman"/>
              <a:buNone/>
            </a:pPr>
            <a:r>
              <a:rPr lang="vi-VN" sz="2000" b="1" dirty="0">
                <a:solidFill>
                  <a:srgbClr val="000099"/>
                </a:solidFill>
                <a:latin typeface="Times New Roman"/>
                <a:cs typeface="Times New Roman"/>
                <a:sym typeface="Times New Roman"/>
              </a:rPr>
              <a:t>THỜI GIAN: 30-35 PHÚT</a:t>
            </a:r>
            <a:endParaRPr dirty="0"/>
          </a:p>
        </p:txBody>
      </p:sp>
      <p:sp>
        <p:nvSpPr>
          <p:cNvPr id="94" name="Google Shape;94;p1"/>
          <p:cNvSpPr txBox="1"/>
          <p:nvPr/>
        </p:nvSpPr>
        <p:spPr>
          <a:xfrm>
            <a:off x="2123768" y="1602638"/>
            <a:ext cx="6174657"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Times New Roman"/>
              <a:buNone/>
            </a:pPr>
            <a:r>
              <a:rPr lang="vi-VN" sz="2400" b="1" dirty="0">
                <a:solidFill>
                  <a:srgbClr val="FF0000"/>
                </a:solidFill>
                <a:latin typeface="Times New Roman"/>
                <a:ea typeface="Times New Roman"/>
                <a:cs typeface="Times New Roman"/>
                <a:sym typeface="Times New Roman"/>
              </a:rPr>
              <a:t>LĨNH VỰC: PHÁT TRIỂN NGÔN NGỮ</a:t>
            </a:r>
          </a:p>
          <a:p>
            <a:pPr marL="0" marR="0" lvl="0" indent="0" algn="l" rtl="0">
              <a:lnSpc>
                <a:spcPct val="100000"/>
              </a:lnSpc>
              <a:spcBef>
                <a:spcPts val="0"/>
              </a:spcBef>
              <a:spcAft>
                <a:spcPts val="0"/>
              </a:spcAft>
              <a:buClr>
                <a:srgbClr val="FF0000"/>
              </a:buClr>
              <a:buSzPts val="2400"/>
              <a:buFont typeface="Times New Roman"/>
              <a:buNone/>
            </a:pPr>
            <a:r>
              <a:rPr lang="vi-VN" sz="2400" b="1" dirty="0">
                <a:solidFill>
                  <a:srgbClr val="FF0000"/>
                </a:solidFill>
                <a:latin typeface="Times New Roman"/>
                <a:ea typeface="Times New Roman"/>
                <a:cs typeface="Times New Roman"/>
                <a:sym typeface="Times New Roman"/>
              </a:rPr>
              <a:t>CHỦ ĐỀ: NGHỀ NGHIỆP</a:t>
            </a:r>
          </a:p>
          <a:p>
            <a:pPr marL="0" marR="0" lvl="0" indent="0" algn="l" rtl="0">
              <a:lnSpc>
                <a:spcPct val="100000"/>
              </a:lnSpc>
              <a:spcBef>
                <a:spcPts val="0"/>
              </a:spcBef>
              <a:spcAft>
                <a:spcPts val="0"/>
              </a:spcAft>
              <a:buClr>
                <a:srgbClr val="FF0000"/>
              </a:buClr>
              <a:buSzPts val="2400"/>
              <a:buFont typeface="Times New Roman"/>
              <a:buNone/>
            </a:pPr>
            <a:endParaRPr lang="vi-VN" sz="2400" b="1" dirty="0">
              <a:solidFill>
                <a:srgbClr val="FF0000"/>
              </a:solidFill>
              <a:latin typeface="Times New Roman"/>
              <a:ea typeface="Times New Roman"/>
              <a:cs typeface="Times New Roman"/>
              <a:sym typeface="Times New Roman"/>
            </a:endParaRPr>
          </a:p>
        </p:txBody>
      </p:sp>
      <p:sp>
        <p:nvSpPr>
          <p:cNvPr id="95" name="Google Shape;95;p1"/>
          <p:cNvSpPr txBox="1"/>
          <p:nvPr/>
        </p:nvSpPr>
        <p:spPr>
          <a:xfrm>
            <a:off x="533400" y="685800"/>
            <a:ext cx="4986337"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99"/>
              </a:buClr>
              <a:buSzPts val="2400"/>
              <a:buFont typeface="Times New Roman"/>
              <a:buNone/>
            </a:pPr>
            <a:r>
              <a:rPr lang="en-US" sz="2400" b="1" i="0" u="none" strike="noStrike" cap="none" dirty="0">
                <a:solidFill>
                  <a:srgbClr val="000099"/>
                </a:solidFill>
                <a:latin typeface="Times New Roman"/>
                <a:ea typeface="Times New Roman"/>
                <a:cs typeface="Times New Roman"/>
                <a:sym typeface="Times New Roman"/>
              </a:rPr>
              <a:t>TRƯỜNG MN</a:t>
            </a:r>
            <a:r>
              <a:rPr lang="vi-VN" sz="2400" b="1" i="0" u="none" strike="noStrike" cap="none" dirty="0">
                <a:solidFill>
                  <a:srgbClr val="000099"/>
                </a:solidFill>
                <a:latin typeface="Times New Roman"/>
                <a:ea typeface="Times New Roman"/>
                <a:cs typeface="Times New Roman"/>
                <a:sym typeface="Times New Roman"/>
              </a:rPr>
              <a:t> CHU VĂN AN</a:t>
            </a:r>
            <a:endParaRPr dirty="0"/>
          </a:p>
        </p:txBody>
      </p:sp>
      <p:sp>
        <p:nvSpPr>
          <p:cNvPr id="96" name="Google Shape;96;p1"/>
          <p:cNvSpPr txBox="1"/>
          <p:nvPr/>
        </p:nvSpPr>
        <p:spPr>
          <a:xfrm>
            <a:off x="3025775" y="4424362"/>
            <a:ext cx="48228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99"/>
              </a:buClr>
              <a:buSzPts val="2400"/>
              <a:buFont typeface="Times New Roman"/>
              <a:buNone/>
            </a:pPr>
            <a:r>
              <a:rPr lang="en-US" sz="2400" b="1" i="0" u="none" strike="noStrike" cap="none" dirty="0">
                <a:solidFill>
                  <a:srgbClr val="000099"/>
                </a:solidFill>
                <a:latin typeface="Times New Roman"/>
                <a:ea typeface="Times New Roman"/>
                <a:cs typeface="Times New Roman"/>
                <a:sym typeface="Times New Roman"/>
              </a:rPr>
              <a:t> </a:t>
            </a:r>
            <a:r>
              <a:rPr lang="en-US" sz="2400" b="1" i="0" u="none" strike="noStrike" cap="none" dirty="0" err="1">
                <a:solidFill>
                  <a:srgbClr val="000099"/>
                </a:solidFill>
                <a:latin typeface="Times New Roman"/>
                <a:ea typeface="Times New Roman"/>
                <a:cs typeface="Times New Roman"/>
                <a:sym typeface="Times New Roman"/>
              </a:rPr>
              <a:t>Giáo</a:t>
            </a:r>
            <a:r>
              <a:rPr lang="en-US" sz="2400" b="1" i="0" u="none" strike="noStrike" cap="none" dirty="0">
                <a:solidFill>
                  <a:srgbClr val="000099"/>
                </a:solidFill>
                <a:latin typeface="Times New Roman"/>
                <a:ea typeface="Times New Roman"/>
                <a:cs typeface="Times New Roman"/>
                <a:sym typeface="Times New Roman"/>
              </a:rPr>
              <a:t> </a:t>
            </a:r>
            <a:r>
              <a:rPr lang="en-US" sz="2400" b="1" i="0" u="none" strike="noStrike" cap="none" dirty="0" err="1">
                <a:solidFill>
                  <a:srgbClr val="000099"/>
                </a:solidFill>
                <a:latin typeface="Times New Roman"/>
                <a:ea typeface="Times New Roman"/>
                <a:cs typeface="Times New Roman"/>
                <a:sym typeface="Times New Roman"/>
              </a:rPr>
              <a:t>viên</a:t>
            </a:r>
            <a:r>
              <a:rPr lang="en-US" sz="2400" b="1" i="0" u="none" strike="noStrike" cap="none" dirty="0">
                <a:solidFill>
                  <a:srgbClr val="000099"/>
                </a:solidFill>
                <a:latin typeface="Times New Roman"/>
                <a:ea typeface="Times New Roman"/>
                <a:cs typeface="Times New Roman"/>
                <a:sym typeface="Times New Roman"/>
              </a:rPr>
              <a:t>: </a:t>
            </a:r>
            <a:r>
              <a:rPr lang="vi-VN" sz="2400" b="1" dirty="0">
                <a:solidFill>
                  <a:srgbClr val="000099"/>
                </a:solidFill>
                <a:latin typeface="Times New Roman"/>
                <a:ea typeface="Times New Roman"/>
                <a:cs typeface="Times New Roman"/>
                <a:sym typeface="Times New Roman"/>
              </a:rPr>
              <a:t>ĐỖ THỊ TƯƠI</a:t>
            </a:r>
            <a:endParaRPr dirty="0"/>
          </a:p>
        </p:txBody>
      </p:sp>
      <p:pic>
        <p:nvPicPr>
          <p:cNvPr id="97" name="Google Shape;97;p1"/>
          <p:cNvPicPr preferRelativeResize="0"/>
          <p:nvPr/>
        </p:nvPicPr>
        <p:blipFill rotWithShape="1">
          <a:blip r:embed="rId5">
            <a:alphaModFix/>
          </a:blip>
          <a:srcRect/>
          <a:stretch/>
        </p:blipFill>
        <p:spPr>
          <a:xfrm>
            <a:off x="8432800" y="6292850"/>
            <a:ext cx="711200" cy="533400"/>
          </a:xfrm>
          <a:prstGeom prst="rect">
            <a:avLst/>
          </a:prstGeom>
          <a:noFill/>
          <a:ln>
            <a:noFill/>
          </a:ln>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125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1500"/>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0"/>
          <p:cNvSpPr txBox="1">
            <a:spLocks noGrp="1"/>
          </p:cNvSpPr>
          <p:nvPr>
            <p:ph type="title"/>
          </p:nvPr>
        </p:nvSpPr>
        <p:spPr>
          <a:xfrm>
            <a:off x="762000" y="5257800"/>
            <a:ext cx="7886700" cy="1371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0099"/>
              </a:buClr>
              <a:buSzPts val="2500"/>
              <a:buFont typeface="Times New Roman"/>
              <a:buNone/>
            </a:pPr>
            <a:r>
              <a:rPr lang="en-US" sz="2500" b="0" i="0" u="none">
                <a:solidFill>
                  <a:srgbClr val="000099"/>
                </a:solidFill>
                <a:latin typeface="Times New Roman"/>
                <a:ea typeface="Times New Roman"/>
                <a:cs typeface="Times New Roman"/>
                <a:sym typeface="Times New Roman"/>
              </a:rPr>
              <a:t>Hạt gạo làng ta</a:t>
            </a:r>
            <a:br>
              <a:rPr lang="en-US" sz="2500" b="0" i="0" u="none">
                <a:solidFill>
                  <a:srgbClr val="000099"/>
                </a:solidFill>
                <a:latin typeface="Times New Roman"/>
                <a:ea typeface="Times New Roman"/>
                <a:cs typeface="Times New Roman"/>
                <a:sym typeface="Times New Roman"/>
              </a:rPr>
            </a:br>
            <a:r>
              <a:rPr lang="en-US" sz="2500" b="0" i="0" u="none">
                <a:solidFill>
                  <a:srgbClr val="000099"/>
                </a:solidFill>
                <a:latin typeface="Times New Roman"/>
                <a:ea typeface="Times New Roman"/>
                <a:cs typeface="Times New Roman"/>
                <a:sym typeface="Times New Roman"/>
              </a:rPr>
              <a:t>Những năm bom Mỹ</a:t>
            </a:r>
            <a:br>
              <a:rPr lang="en-US" sz="2500" b="0" i="0" u="none">
                <a:solidFill>
                  <a:srgbClr val="000099"/>
                </a:solidFill>
                <a:latin typeface="Times New Roman"/>
                <a:ea typeface="Times New Roman"/>
                <a:cs typeface="Times New Roman"/>
                <a:sym typeface="Times New Roman"/>
              </a:rPr>
            </a:br>
            <a:r>
              <a:rPr lang="en-US" sz="2500" b="0" i="0" u="none">
                <a:solidFill>
                  <a:srgbClr val="000099"/>
                </a:solidFill>
                <a:latin typeface="Times New Roman"/>
                <a:ea typeface="Times New Roman"/>
                <a:cs typeface="Times New Roman"/>
                <a:sym typeface="Times New Roman"/>
              </a:rPr>
              <a:t>Trút trên mái nhà</a:t>
            </a:r>
            <a:br>
              <a:rPr lang="en-US" sz="2500" b="0" i="0" u="none">
                <a:solidFill>
                  <a:srgbClr val="000099"/>
                </a:solidFill>
                <a:latin typeface="Times New Roman"/>
                <a:ea typeface="Times New Roman"/>
                <a:cs typeface="Times New Roman"/>
                <a:sym typeface="Times New Roman"/>
              </a:rPr>
            </a:br>
            <a:r>
              <a:rPr lang="en-US" sz="2500" b="0" i="0" u="none">
                <a:solidFill>
                  <a:srgbClr val="000099"/>
                </a:solidFill>
                <a:latin typeface="Times New Roman"/>
                <a:ea typeface="Times New Roman"/>
                <a:cs typeface="Times New Roman"/>
                <a:sym typeface="Times New Roman"/>
              </a:rPr>
              <a:t>Những năm cây súng</a:t>
            </a:r>
            <a:br>
              <a:rPr lang="en-US" sz="2500" b="0" i="0" u="none">
                <a:solidFill>
                  <a:srgbClr val="000099"/>
                </a:solidFill>
                <a:latin typeface="Times New Roman"/>
                <a:ea typeface="Times New Roman"/>
                <a:cs typeface="Times New Roman"/>
                <a:sym typeface="Times New Roman"/>
              </a:rPr>
            </a:br>
            <a:r>
              <a:rPr lang="en-US" sz="2500" b="0" i="0" u="none">
                <a:solidFill>
                  <a:srgbClr val="000099"/>
                </a:solidFill>
                <a:latin typeface="Times New Roman"/>
                <a:ea typeface="Times New Roman"/>
                <a:cs typeface="Times New Roman"/>
                <a:sym typeface="Times New Roman"/>
              </a:rPr>
              <a:t>Theo người đi xa</a:t>
            </a:r>
            <a:br>
              <a:rPr lang="en-US" sz="2500" b="0" i="0" u="none">
                <a:solidFill>
                  <a:srgbClr val="000099"/>
                </a:solidFill>
                <a:latin typeface="Times New Roman"/>
                <a:ea typeface="Times New Roman"/>
                <a:cs typeface="Times New Roman"/>
                <a:sym typeface="Times New Roman"/>
              </a:rPr>
            </a:br>
            <a:endParaRPr/>
          </a:p>
        </p:txBody>
      </p:sp>
      <p:pic>
        <p:nvPicPr>
          <p:cNvPr id="155" name="Google Shape;155;p10"/>
          <p:cNvPicPr preferRelativeResize="0">
            <a:picLocks noGrp="1"/>
          </p:cNvPicPr>
          <p:nvPr>
            <p:ph type="body" idx="1"/>
          </p:nvPr>
        </p:nvPicPr>
        <p:blipFill rotWithShape="1">
          <a:blip r:embed="rId3">
            <a:alphaModFix/>
          </a:blip>
          <a:srcRect/>
          <a:stretch/>
        </p:blipFill>
        <p:spPr>
          <a:xfrm>
            <a:off x="0" y="0"/>
            <a:ext cx="9144000" cy="4876800"/>
          </a:xfrm>
          <a:prstGeom prst="rect">
            <a:avLst/>
          </a:prstGeom>
          <a:noFill/>
          <a:ln>
            <a:noFill/>
          </a:ln>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2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1"/>
          <p:cNvSpPr txBox="1">
            <a:spLocks noGrp="1"/>
          </p:cNvSpPr>
          <p:nvPr>
            <p:ph type="title"/>
          </p:nvPr>
        </p:nvSpPr>
        <p:spPr>
          <a:xfrm>
            <a:off x="533400" y="5257800"/>
            <a:ext cx="78867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99"/>
              </a:buClr>
              <a:buSzPts val="2800"/>
              <a:buFont typeface="Times New Roman"/>
              <a:buNone/>
            </a:pPr>
            <a:r>
              <a:rPr lang="en-US" sz="2800" b="0" i="0" u="none">
                <a:solidFill>
                  <a:srgbClr val="000099"/>
                </a:solidFill>
                <a:latin typeface="Times New Roman"/>
                <a:ea typeface="Times New Roman"/>
                <a:cs typeface="Times New Roman"/>
                <a:sym typeface="Times New Roman"/>
              </a:rPr>
              <a:t>Những năm băng đạn</a:t>
            </a:r>
            <a:br>
              <a:rPr lang="en-US" sz="2800" b="0" i="0" u="none">
                <a:solidFill>
                  <a:srgbClr val="000099"/>
                </a:solidFill>
                <a:latin typeface="Times New Roman"/>
                <a:ea typeface="Times New Roman"/>
                <a:cs typeface="Times New Roman"/>
                <a:sym typeface="Times New Roman"/>
              </a:rPr>
            </a:br>
            <a:r>
              <a:rPr lang="en-US" sz="2800" b="0" i="0" u="none">
                <a:solidFill>
                  <a:srgbClr val="000099"/>
                </a:solidFill>
                <a:latin typeface="Times New Roman"/>
                <a:ea typeface="Times New Roman"/>
                <a:cs typeface="Times New Roman"/>
                <a:sym typeface="Times New Roman"/>
              </a:rPr>
              <a:t>Vàng như lúa đồng</a:t>
            </a:r>
            <a:br>
              <a:rPr lang="en-US" sz="2800" b="0" i="0" u="none">
                <a:solidFill>
                  <a:srgbClr val="000099"/>
                </a:solidFill>
                <a:latin typeface="Times New Roman"/>
                <a:ea typeface="Times New Roman"/>
                <a:cs typeface="Times New Roman"/>
                <a:sym typeface="Times New Roman"/>
              </a:rPr>
            </a:br>
            <a:r>
              <a:rPr lang="en-US" sz="2800" b="0" i="0" u="none">
                <a:solidFill>
                  <a:srgbClr val="000099"/>
                </a:solidFill>
                <a:latin typeface="Times New Roman"/>
                <a:ea typeface="Times New Roman"/>
                <a:cs typeface="Times New Roman"/>
                <a:sym typeface="Times New Roman"/>
              </a:rPr>
              <a:t>Bát cơm mùa gặt</a:t>
            </a:r>
            <a:br>
              <a:rPr lang="en-US" sz="2800" b="0" i="0" u="none">
                <a:solidFill>
                  <a:srgbClr val="000099"/>
                </a:solidFill>
                <a:latin typeface="Times New Roman"/>
                <a:ea typeface="Times New Roman"/>
                <a:cs typeface="Times New Roman"/>
                <a:sym typeface="Times New Roman"/>
              </a:rPr>
            </a:br>
            <a:r>
              <a:rPr lang="en-US" sz="2800" b="0" i="0" u="none">
                <a:solidFill>
                  <a:srgbClr val="000099"/>
                </a:solidFill>
                <a:latin typeface="Times New Roman"/>
                <a:ea typeface="Times New Roman"/>
                <a:cs typeface="Times New Roman"/>
                <a:sym typeface="Times New Roman"/>
              </a:rPr>
              <a:t>Thơm hào giao thông...</a:t>
            </a:r>
            <a:br>
              <a:rPr lang="en-US" sz="2800" b="0" i="0" u="none">
                <a:solidFill>
                  <a:srgbClr val="000099"/>
                </a:solidFill>
                <a:latin typeface="Times New Roman"/>
                <a:ea typeface="Times New Roman"/>
                <a:cs typeface="Times New Roman"/>
                <a:sym typeface="Times New Roman"/>
              </a:rPr>
            </a:br>
            <a:br>
              <a:rPr lang="en-US" sz="2800" b="0" i="0" u="none">
                <a:solidFill>
                  <a:srgbClr val="000099"/>
                </a:solidFill>
                <a:latin typeface="Times New Roman"/>
                <a:ea typeface="Times New Roman"/>
                <a:cs typeface="Times New Roman"/>
                <a:sym typeface="Times New Roman"/>
              </a:rPr>
            </a:br>
            <a:endParaRPr/>
          </a:p>
        </p:txBody>
      </p:sp>
      <p:pic>
        <p:nvPicPr>
          <p:cNvPr id="161" name="Google Shape;161;p11"/>
          <p:cNvPicPr preferRelativeResize="0">
            <a:picLocks noGrp="1"/>
          </p:cNvPicPr>
          <p:nvPr>
            <p:ph type="body" idx="1"/>
          </p:nvPr>
        </p:nvPicPr>
        <p:blipFill rotWithShape="1">
          <a:blip r:embed="rId3">
            <a:alphaModFix/>
          </a:blip>
          <a:srcRect/>
          <a:stretch/>
        </p:blipFill>
        <p:spPr>
          <a:xfrm>
            <a:off x="0" y="-26987"/>
            <a:ext cx="4648200" cy="4313237"/>
          </a:xfrm>
          <a:prstGeom prst="rect">
            <a:avLst/>
          </a:prstGeom>
          <a:noFill/>
          <a:ln>
            <a:noFill/>
          </a:ln>
        </p:spPr>
      </p:pic>
      <p:pic>
        <p:nvPicPr>
          <p:cNvPr id="162" name="Google Shape;162;p11"/>
          <p:cNvPicPr preferRelativeResize="0"/>
          <p:nvPr/>
        </p:nvPicPr>
        <p:blipFill rotWithShape="1">
          <a:blip r:embed="rId4">
            <a:alphaModFix/>
          </a:blip>
          <a:srcRect/>
          <a:stretch/>
        </p:blipFill>
        <p:spPr>
          <a:xfrm>
            <a:off x="4648200" y="-26987"/>
            <a:ext cx="4495800" cy="4313237"/>
          </a:xfrm>
          <a:prstGeom prst="rect">
            <a:avLst/>
          </a:prstGeom>
          <a:noFill/>
          <a:ln>
            <a:noFill/>
          </a:ln>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2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title"/>
          </p:nvPr>
        </p:nvSpPr>
        <p:spPr>
          <a:xfrm>
            <a:off x="0" y="5518150"/>
            <a:ext cx="91440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99"/>
              </a:buClr>
              <a:buSzPts val="2800"/>
              <a:buFont typeface="Times New Roman"/>
              <a:buNone/>
            </a:pPr>
            <a:r>
              <a:rPr lang="en-US" sz="2800" b="0" i="0" u="none">
                <a:solidFill>
                  <a:srgbClr val="000099"/>
                </a:solidFill>
                <a:latin typeface="Times New Roman"/>
                <a:ea typeface="Times New Roman"/>
                <a:cs typeface="Times New Roman"/>
                <a:sym typeface="Times New Roman"/>
              </a:rPr>
              <a:t>Hạt gạo làng ta</a:t>
            </a:r>
            <a:br>
              <a:rPr lang="en-US" sz="2800" b="0" i="0" u="none">
                <a:solidFill>
                  <a:srgbClr val="000099"/>
                </a:solidFill>
                <a:latin typeface="Times New Roman"/>
                <a:ea typeface="Times New Roman"/>
                <a:cs typeface="Times New Roman"/>
                <a:sym typeface="Times New Roman"/>
              </a:rPr>
            </a:br>
            <a:r>
              <a:rPr lang="en-US" sz="2800" b="0" i="0" u="none">
                <a:solidFill>
                  <a:srgbClr val="000099"/>
                </a:solidFill>
                <a:latin typeface="Times New Roman"/>
                <a:ea typeface="Times New Roman"/>
                <a:cs typeface="Times New Roman"/>
                <a:sym typeface="Times New Roman"/>
              </a:rPr>
              <a:t>Có công các bạn</a:t>
            </a:r>
            <a:br>
              <a:rPr lang="en-US" sz="2800" b="0" i="0" u="none">
                <a:solidFill>
                  <a:srgbClr val="000099"/>
                </a:solidFill>
                <a:latin typeface="Times New Roman"/>
                <a:ea typeface="Times New Roman"/>
                <a:cs typeface="Times New Roman"/>
                <a:sym typeface="Times New Roman"/>
              </a:rPr>
            </a:br>
            <a:r>
              <a:rPr lang="en-US" sz="2800" b="0" i="0" u="none">
                <a:solidFill>
                  <a:srgbClr val="000099"/>
                </a:solidFill>
                <a:latin typeface="Times New Roman"/>
                <a:ea typeface="Times New Roman"/>
                <a:cs typeface="Times New Roman"/>
                <a:sym typeface="Times New Roman"/>
              </a:rPr>
              <a:t>Sớm nào chống hạn</a:t>
            </a:r>
            <a:br>
              <a:rPr lang="en-US" sz="2800" b="0" i="0" u="none">
                <a:solidFill>
                  <a:srgbClr val="000099"/>
                </a:solidFill>
                <a:latin typeface="Times New Roman"/>
                <a:ea typeface="Times New Roman"/>
                <a:cs typeface="Times New Roman"/>
                <a:sym typeface="Times New Roman"/>
              </a:rPr>
            </a:br>
            <a:r>
              <a:rPr lang="en-US" sz="2800" b="0" i="0" u="none">
                <a:solidFill>
                  <a:srgbClr val="000099"/>
                </a:solidFill>
                <a:latin typeface="Times New Roman"/>
                <a:ea typeface="Times New Roman"/>
                <a:cs typeface="Times New Roman"/>
                <a:sym typeface="Times New Roman"/>
              </a:rPr>
              <a:t>Vục mẻ miệng gàu</a:t>
            </a:r>
            <a:br>
              <a:rPr lang="en-US" sz="2800" b="0" i="0" u="none">
                <a:solidFill>
                  <a:srgbClr val="000099"/>
                </a:solidFill>
                <a:latin typeface="Times New Roman"/>
                <a:ea typeface="Times New Roman"/>
                <a:cs typeface="Times New Roman"/>
                <a:sym typeface="Times New Roman"/>
              </a:rPr>
            </a:br>
            <a:endParaRPr/>
          </a:p>
        </p:txBody>
      </p:sp>
      <p:pic>
        <p:nvPicPr>
          <p:cNvPr id="168" name="Google Shape;168;p12"/>
          <p:cNvPicPr preferRelativeResize="0">
            <a:picLocks noGrp="1"/>
          </p:cNvPicPr>
          <p:nvPr>
            <p:ph type="body" idx="1"/>
          </p:nvPr>
        </p:nvPicPr>
        <p:blipFill rotWithShape="1">
          <a:blip r:embed="rId3">
            <a:alphaModFix/>
          </a:blip>
          <a:srcRect/>
          <a:stretch/>
        </p:blipFill>
        <p:spPr>
          <a:xfrm>
            <a:off x="26987" y="0"/>
            <a:ext cx="9117012" cy="4876800"/>
          </a:xfrm>
          <a:prstGeom prst="rect">
            <a:avLst/>
          </a:prstGeom>
          <a:noFill/>
          <a:ln>
            <a:noFill/>
          </a:ln>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2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3"/>
          <p:cNvPicPr preferRelativeResize="0">
            <a:picLocks noGrp="1"/>
          </p:cNvPicPr>
          <p:nvPr>
            <p:ph type="body" idx="1"/>
          </p:nvPr>
        </p:nvPicPr>
        <p:blipFill rotWithShape="1">
          <a:blip r:embed="rId3">
            <a:alphaModFix/>
          </a:blip>
          <a:srcRect/>
          <a:stretch/>
        </p:blipFill>
        <p:spPr>
          <a:xfrm>
            <a:off x="0" y="0"/>
            <a:ext cx="4724400" cy="4572000"/>
          </a:xfrm>
          <a:prstGeom prst="rect">
            <a:avLst/>
          </a:prstGeom>
          <a:noFill/>
          <a:ln>
            <a:noFill/>
          </a:ln>
        </p:spPr>
      </p:pic>
      <p:pic>
        <p:nvPicPr>
          <p:cNvPr id="174" name="Google Shape;174;p13"/>
          <p:cNvPicPr preferRelativeResize="0"/>
          <p:nvPr/>
        </p:nvPicPr>
        <p:blipFill rotWithShape="1">
          <a:blip r:embed="rId4">
            <a:alphaModFix/>
          </a:blip>
          <a:srcRect/>
          <a:stretch/>
        </p:blipFill>
        <p:spPr>
          <a:xfrm>
            <a:off x="4724400" y="-26987"/>
            <a:ext cx="4419600" cy="4598987"/>
          </a:xfrm>
          <a:prstGeom prst="rect">
            <a:avLst/>
          </a:prstGeom>
          <a:noFill/>
          <a:ln>
            <a:noFill/>
          </a:ln>
        </p:spPr>
      </p:pic>
      <p:sp>
        <p:nvSpPr>
          <p:cNvPr id="175" name="Google Shape;175;p13"/>
          <p:cNvSpPr txBox="1"/>
          <p:nvPr/>
        </p:nvSpPr>
        <p:spPr>
          <a:xfrm>
            <a:off x="0" y="4916487"/>
            <a:ext cx="9144000" cy="22463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99"/>
              </a:buClr>
              <a:buSzPts val="2800"/>
              <a:buFont typeface="Times New Roman"/>
              <a:buNone/>
            </a:pPr>
            <a:r>
              <a:rPr lang="en-US" sz="2800" b="0" i="0" u="none" strike="noStrike" cap="none">
                <a:solidFill>
                  <a:srgbClr val="000099"/>
                </a:solidFill>
                <a:latin typeface="Times New Roman"/>
                <a:ea typeface="Times New Roman"/>
                <a:cs typeface="Times New Roman"/>
                <a:sym typeface="Times New Roman"/>
              </a:rPr>
              <a:t>Trưa nào bắt sâu</a:t>
            </a:r>
            <a:br>
              <a:rPr lang="en-US" sz="2800" b="0" i="0" u="none" strike="noStrike" cap="none">
                <a:solidFill>
                  <a:srgbClr val="000099"/>
                </a:solidFill>
                <a:latin typeface="Times New Roman"/>
                <a:ea typeface="Times New Roman"/>
                <a:cs typeface="Times New Roman"/>
                <a:sym typeface="Times New Roman"/>
              </a:rPr>
            </a:br>
            <a:r>
              <a:rPr lang="en-US" sz="2800" b="0" i="0" u="none" strike="noStrike" cap="none">
                <a:solidFill>
                  <a:srgbClr val="000099"/>
                </a:solidFill>
                <a:latin typeface="Times New Roman"/>
                <a:ea typeface="Times New Roman"/>
                <a:cs typeface="Times New Roman"/>
                <a:sym typeface="Times New Roman"/>
              </a:rPr>
              <a:t>Lúa cao rát mặt</a:t>
            </a:r>
            <a:br>
              <a:rPr lang="en-US" sz="2800" b="0" i="0" u="none" strike="noStrike" cap="none">
                <a:solidFill>
                  <a:srgbClr val="000099"/>
                </a:solidFill>
                <a:latin typeface="Times New Roman"/>
                <a:ea typeface="Times New Roman"/>
                <a:cs typeface="Times New Roman"/>
                <a:sym typeface="Times New Roman"/>
              </a:rPr>
            </a:br>
            <a:r>
              <a:rPr lang="en-US" sz="2800" b="0" i="0" u="none" strike="noStrike" cap="none">
                <a:solidFill>
                  <a:srgbClr val="000099"/>
                </a:solidFill>
                <a:latin typeface="Times New Roman"/>
                <a:ea typeface="Times New Roman"/>
                <a:cs typeface="Times New Roman"/>
                <a:sym typeface="Times New Roman"/>
              </a:rPr>
              <a:t>Chiều nào gánh phân</a:t>
            </a:r>
            <a:br>
              <a:rPr lang="en-US" sz="2800" b="0" i="0" u="none" strike="noStrike" cap="none">
                <a:solidFill>
                  <a:srgbClr val="000099"/>
                </a:solidFill>
                <a:latin typeface="Times New Roman"/>
                <a:ea typeface="Times New Roman"/>
                <a:cs typeface="Times New Roman"/>
                <a:sym typeface="Times New Roman"/>
              </a:rPr>
            </a:br>
            <a:r>
              <a:rPr lang="en-US" sz="2800" b="0" i="0" u="none" strike="noStrike" cap="none">
                <a:solidFill>
                  <a:srgbClr val="000099"/>
                </a:solidFill>
                <a:latin typeface="Times New Roman"/>
                <a:ea typeface="Times New Roman"/>
                <a:cs typeface="Times New Roman"/>
                <a:sym typeface="Times New Roman"/>
              </a:rPr>
              <a:t>Quang trành quết đất</a:t>
            </a:r>
            <a:br>
              <a:rPr lang="en-US" sz="2800" b="0" i="0" u="none" strike="noStrike" cap="none">
                <a:solidFill>
                  <a:srgbClr val="000099"/>
                </a:solidFill>
                <a:latin typeface="Times New Roman"/>
                <a:ea typeface="Times New Roman"/>
                <a:cs typeface="Times New Roman"/>
                <a:sym typeface="Times New Roman"/>
              </a:rPr>
            </a:br>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animEffect transition="in" filter="fade">
                                      <p:cBhvr>
                                        <p:cTn id="7" dur="2000"/>
                                        <p:tgtEl>
                                          <p:spTgt spid="1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4"/>
          <p:cNvSpPr txBox="1">
            <a:spLocks noGrp="1"/>
          </p:cNvSpPr>
          <p:nvPr>
            <p:ph type="title"/>
          </p:nvPr>
        </p:nvSpPr>
        <p:spPr>
          <a:xfrm>
            <a:off x="1009650" y="5532437"/>
            <a:ext cx="78867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99"/>
              </a:buClr>
              <a:buSzPts val="2800"/>
              <a:buFont typeface="Times New Roman"/>
              <a:buNone/>
            </a:pPr>
            <a:r>
              <a:rPr lang="en-US" sz="2800" b="0" i="0" u="none">
                <a:solidFill>
                  <a:srgbClr val="000099"/>
                </a:solidFill>
                <a:latin typeface="Times New Roman"/>
                <a:ea typeface="Times New Roman"/>
                <a:cs typeface="Times New Roman"/>
                <a:sym typeface="Times New Roman"/>
              </a:rPr>
              <a:t>Hạt gạo làng ta</a:t>
            </a:r>
            <a:br>
              <a:rPr lang="en-US" sz="2800" b="0" i="0" u="none">
                <a:solidFill>
                  <a:srgbClr val="000099"/>
                </a:solidFill>
                <a:latin typeface="Times New Roman"/>
                <a:ea typeface="Times New Roman"/>
                <a:cs typeface="Times New Roman"/>
                <a:sym typeface="Times New Roman"/>
              </a:rPr>
            </a:br>
            <a:r>
              <a:rPr lang="en-US" sz="2800" b="0" i="0" u="none">
                <a:solidFill>
                  <a:srgbClr val="000099"/>
                </a:solidFill>
                <a:latin typeface="Times New Roman"/>
                <a:ea typeface="Times New Roman"/>
                <a:cs typeface="Times New Roman"/>
                <a:sym typeface="Times New Roman"/>
              </a:rPr>
              <a:t>Gửi ra tiền tuyến</a:t>
            </a:r>
            <a:br>
              <a:rPr lang="en-US" sz="2800" b="0" i="0" u="none">
                <a:solidFill>
                  <a:srgbClr val="000099"/>
                </a:solidFill>
                <a:latin typeface="Times New Roman"/>
                <a:ea typeface="Times New Roman"/>
                <a:cs typeface="Times New Roman"/>
                <a:sym typeface="Times New Roman"/>
              </a:rPr>
            </a:br>
            <a:r>
              <a:rPr lang="en-US" sz="2800" b="0" i="0" u="none">
                <a:solidFill>
                  <a:srgbClr val="000099"/>
                </a:solidFill>
                <a:latin typeface="Times New Roman"/>
                <a:ea typeface="Times New Roman"/>
                <a:cs typeface="Times New Roman"/>
                <a:sym typeface="Times New Roman"/>
              </a:rPr>
              <a:t>Gửi về phương xa</a:t>
            </a:r>
            <a:br>
              <a:rPr lang="en-US" sz="2800" b="0" i="0" u="none">
                <a:solidFill>
                  <a:srgbClr val="000099"/>
                </a:solidFill>
                <a:latin typeface="Times New Roman"/>
                <a:ea typeface="Times New Roman"/>
                <a:cs typeface="Times New Roman"/>
                <a:sym typeface="Times New Roman"/>
              </a:rPr>
            </a:br>
            <a:endParaRPr/>
          </a:p>
        </p:txBody>
      </p:sp>
      <p:pic>
        <p:nvPicPr>
          <p:cNvPr id="181" name="Google Shape;181;p14"/>
          <p:cNvPicPr preferRelativeResize="0">
            <a:picLocks noGrp="1"/>
          </p:cNvPicPr>
          <p:nvPr>
            <p:ph type="body" idx="1"/>
          </p:nvPr>
        </p:nvPicPr>
        <p:blipFill rotWithShape="1">
          <a:blip r:embed="rId3">
            <a:alphaModFix/>
          </a:blip>
          <a:srcRect/>
          <a:stretch/>
        </p:blipFill>
        <p:spPr>
          <a:xfrm>
            <a:off x="4724400" y="0"/>
            <a:ext cx="4419600" cy="4876800"/>
          </a:xfrm>
          <a:prstGeom prst="rect">
            <a:avLst/>
          </a:prstGeom>
          <a:noFill/>
          <a:ln>
            <a:noFill/>
          </a:ln>
        </p:spPr>
      </p:pic>
      <p:pic>
        <p:nvPicPr>
          <p:cNvPr id="182" name="Google Shape;182;p14"/>
          <p:cNvPicPr preferRelativeResize="0"/>
          <p:nvPr/>
        </p:nvPicPr>
        <p:blipFill rotWithShape="1">
          <a:blip r:embed="rId4">
            <a:alphaModFix/>
          </a:blip>
          <a:srcRect/>
          <a:stretch/>
        </p:blipFill>
        <p:spPr>
          <a:xfrm>
            <a:off x="0" y="0"/>
            <a:ext cx="4724400" cy="4876800"/>
          </a:xfrm>
          <a:prstGeom prst="rect">
            <a:avLst/>
          </a:prstGeom>
          <a:noFill/>
          <a:ln>
            <a:noFill/>
          </a:ln>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2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5"/>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endParaRPr sz="3300">
              <a:solidFill>
                <a:schemeClr val="dk1"/>
              </a:solidFill>
              <a:latin typeface="Calibri"/>
              <a:ea typeface="Calibri"/>
              <a:cs typeface="Calibri"/>
              <a:sym typeface="Calibri"/>
            </a:endParaRPr>
          </a:p>
        </p:txBody>
      </p:sp>
      <p:sp>
        <p:nvSpPr>
          <p:cNvPr id="188" name="Google Shape;188;p15"/>
          <p:cNvSpPr txBox="1"/>
          <p:nvPr/>
        </p:nvSpPr>
        <p:spPr>
          <a:xfrm>
            <a:off x="-228600" y="5410200"/>
            <a:ext cx="8915400" cy="156527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99"/>
              </a:buClr>
              <a:buSzPts val="2800"/>
              <a:buFont typeface="Times New Roman"/>
              <a:buNone/>
            </a:pPr>
            <a:r>
              <a:rPr lang="en-US" sz="2800" b="0" i="0" u="none" strike="noStrike" cap="none">
                <a:solidFill>
                  <a:srgbClr val="000099"/>
                </a:solidFill>
                <a:latin typeface="Times New Roman"/>
                <a:ea typeface="Times New Roman"/>
                <a:cs typeface="Times New Roman"/>
                <a:sym typeface="Times New Roman"/>
              </a:rPr>
              <a:t>Em vui em hát</a:t>
            </a:r>
            <a:br>
              <a:rPr lang="en-US" sz="2800" b="0" i="0" u="none" strike="noStrike" cap="none">
                <a:solidFill>
                  <a:srgbClr val="000099"/>
                </a:solidFill>
                <a:latin typeface="Times New Roman"/>
                <a:ea typeface="Times New Roman"/>
                <a:cs typeface="Times New Roman"/>
                <a:sym typeface="Times New Roman"/>
              </a:rPr>
            </a:br>
            <a:r>
              <a:rPr lang="en-US" sz="2800" b="0" i="0" u="none" strike="noStrike" cap="none">
                <a:solidFill>
                  <a:srgbClr val="000099"/>
                </a:solidFill>
                <a:latin typeface="Times New Roman"/>
                <a:ea typeface="Times New Roman"/>
                <a:cs typeface="Times New Roman"/>
                <a:sym typeface="Times New Roman"/>
              </a:rPr>
              <a:t>Hạt vàng làng ta...</a:t>
            </a:r>
            <a:endParaRPr/>
          </a:p>
          <a:p>
            <a:pPr marL="0" marR="0" lvl="0" indent="0" algn="r" rtl="0">
              <a:lnSpc>
                <a:spcPct val="107000"/>
              </a:lnSpc>
              <a:spcBef>
                <a:spcPts val="600"/>
              </a:spcBef>
              <a:spcAft>
                <a:spcPts val="0"/>
              </a:spcAft>
              <a:buClr>
                <a:srgbClr val="000099"/>
              </a:buClr>
              <a:buSzPts val="2800"/>
              <a:buFont typeface="Times New Roman"/>
              <a:buNone/>
            </a:pPr>
            <a:r>
              <a:rPr lang="en-US" sz="2800" b="0" i="0" u="none" strike="noStrike" cap="none">
                <a:solidFill>
                  <a:srgbClr val="000099"/>
                </a:solidFill>
                <a:latin typeface="Times New Roman"/>
                <a:ea typeface="Times New Roman"/>
                <a:cs typeface="Times New Roman"/>
                <a:sym typeface="Times New Roman"/>
              </a:rPr>
              <a:t>Tác giả: Trần Đăng Khoa</a:t>
            </a:r>
            <a:endParaRPr/>
          </a:p>
        </p:txBody>
      </p:sp>
      <p:pic>
        <p:nvPicPr>
          <p:cNvPr id="189" name="Google Shape;189;p15"/>
          <p:cNvPicPr preferRelativeResize="0"/>
          <p:nvPr/>
        </p:nvPicPr>
        <p:blipFill rotWithShape="1">
          <a:blip r:embed="rId3">
            <a:alphaModFix/>
          </a:blip>
          <a:srcRect/>
          <a:stretch/>
        </p:blipFill>
        <p:spPr>
          <a:xfrm>
            <a:off x="0" y="0"/>
            <a:ext cx="9144000" cy="5410200"/>
          </a:xfrm>
          <a:prstGeom prst="rect">
            <a:avLst/>
          </a:prstGeom>
          <a:noFill/>
          <a:ln>
            <a:noFill/>
          </a:ln>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animEffect transition="in" filter="fade">
                                      <p:cBhvr>
                                        <p:cTn id="7" dur="2000"/>
                                        <p:tgtEl>
                                          <p:spTgt spid="1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
                                            <p:txEl>
                                              <p:pRg st="1" end="1"/>
                                            </p:txEl>
                                          </p:spTgt>
                                        </p:tgtEl>
                                        <p:attrNameLst>
                                          <p:attrName>style.visibility</p:attrName>
                                        </p:attrNameLst>
                                      </p:cBhvr>
                                      <p:to>
                                        <p:strVal val="visible"/>
                                      </p:to>
                                    </p:set>
                                    <p:animEffect transition="in" filter="fade">
                                      <p:cBhvr>
                                        <p:cTn id="12" dur="2000"/>
                                        <p:tgtEl>
                                          <p:spTgt spid="1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6"/>
          <p:cNvPicPr preferRelativeResize="0">
            <a:picLocks noGrp="1"/>
          </p:cNvPicPr>
          <p:nvPr>
            <p:ph type="body" idx="1"/>
          </p:nvPr>
        </p:nvPicPr>
        <p:blipFill rotWithShape="1">
          <a:blip r:embed="rId3">
            <a:alphaModFix/>
          </a:blip>
          <a:srcRect/>
          <a:stretch/>
        </p:blipFill>
        <p:spPr>
          <a:xfrm>
            <a:off x="0" y="0"/>
            <a:ext cx="9164637" cy="6858000"/>
          </a:xfrm>
          <a:prstGeom prst="rect">
            <a:avLst/>
          </a:prstGeom>
          <a:noFill/>
          <a:ln>
            <a:noFill/>
          </a:ln>
        </p:spPr>
      </p:pic>
      <p:sp>
        <p:nvSpPr>
          <p:cNvPr id="195" name="Google Shape;195;p16"/>
          <p:cNvSpPr txBox="1"/>
          <p:nvPr/>
        </p:nvSpPr>
        <p:spPr>
          <a:xfrm>
            <a:off x="76200" y="0"/>
            <a:ext cx="9144000" cy="7080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000"/>
              <a:buFont typeface="Times New Roman"/>
              <a:buNone/>
            </a:pPr>
            <a:r>
              <a:rPr lang="en-US" sz="4000" b="0" i="0" u="none" strike="noStrike" cap="none">
                <a:solidFill>
                  <a:srgbClr val="FF0000"/>
                </a:solidFill>
                <a:latin typeface="Times New Roman"/>
                <a:ea typeface="Times New Roman"/>
                <a:cs typeface="Times New Roman"/>
                <a:sym typeface="Times New Roman"/>
              </a:rPr>
              <a:t>HOẠT ĐỘNG 2: ĐÀM THOẠI</a:t>
            </a:r>
            <a:endParaRPr/>
          </a:p>
        </p:txBody>
      </p:sp>
      <p:sp>
        <p:nvSpPr>
          <p:cNvPr id="196" name="Google Shape;196;p16"/>
          <p:cNvSpPr txBox="1"/>
          <p:nvPr/>
        </p:nvSpPr>
        <p:spPr>
          <a:xfrm>
            <a:off x="496887" y="1655762"/>
            <a:ext cx="4421187" cy="4619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66"/>
              </a:buClr>
              <a:buSzPts val="2400"/>
              <a:buFont typeface="Times New Roman"/>
              <a:buNone/>
            </a:pPr>
            <a:r>
              <a:rPr lang="en-US" sz="2400" b="0" i="0" u="none" strike="noStrike" cap="none">
                <a:solidFill>
                  <a:srgbClr val="FF0066"/>
                </a:solidFill>
                <a:latin typeface="Times New Roman"/>
                <a:ea typeface="Times New Roman"/>
                <a:cs typeface="Times New Roman"/>
                <a:sym typeface="Times New Roman"/>
              </a:rPr>
              <a:t>- Các con vừa đọc bài thơ gì?</a:t>
            </a:r>
            <a:endParaRPr/>
          </a:p>
        </p:txBody>
      </p:sp>
      <p:sp>
        <p:nvSpPr>
          <p:cNvPr id="197" name="Google Shape;197;p16"/>
          <p:cNvSpPr txBox="1"/>
          <p:nvPr/>
        </p:nvSpPr>
        <p:spPr>
          <a:xfrm>
            <a:off x="762000" y="2097087"/>
            <a:ext cx="8382000" cy="4603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66"/>
              </a:buClr>
              <a:buSzPts val="2400"/>
              <a:buFont typeface="Times New Roman"/>
              <a:buNone/>
            </a:pPr>
            <a:r>
              <a:rPr lang="en-US" sz="2400" b="0" i="0" u="none" strike="noStrike" cap="none">
                <a:solidFill>
                  <a:srgbClr val="FF0066"/>
                </a:solidFill>
                <a:latin typeface="Times New Roman"/>
                <a:ea typeface="Times New Roman"/>
                <a:cs typeface="Times New Roman"/>
                <a:sym typeface="Times New Roman"/>
              </a:rPr>
              <a:t>- Để làm ra được hạt gạo bố mẹ con phải làm những công việc gì?</a:t>
            </a:r>
            <a:endParaRPr/>
          </a:p>
        </p:txBody>
      </p:sp>
      <p:sp>
        <p:nvSpPr>
          <p:cNvPr id="198" name="Google Shape;198;p16"/>
          <p:cNvSpPr txBox="1"/>
          <p:nvPr/>
        </p:nvSpPr>
        <p:spPr>
          <a:xfrm>
            <a:off x="838200" y="2674937"/>
            <a:ext cx="5943600" cy="8302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66"/>
              </a:buClr>
              <a:buSzPts val="2400"/>
              <a:buFont typeface="Times New Roman"/>
              <a:buNone/>
            </a:pPr>
            <a:r>
              <a:rPr lang="en-US" sz="2400" b="0" i="0" u="none" strike="noStrike" cap="none">
                <a:solidFill>
                  <a:srgbClr val="FF0066"/>
                </a:solidFill>
                <a:latin typeface="Times New Roman"/>
                <a:ea typeface="Times New Roman"/>
                <a:cs typeface="Times New Roman"/>
                <a:sym typeface="Times New Roman"/>
              </a:rPr>
              <a:t>- Các con thấy bố mẹ làm ra hạt thóc có vất vả không?</a:t>
            </a:r>
            <a:endParaRPr/>
          </a:p>
        </p:txBody>
      </p:sp>
      <p:sp>
        <p:nvSpPr>
          <p:cNvPr id="199" name="Google Shape;199;p16"/>
          <p:cNvSpPr txBox="1"/>
          <p:nvPr/>
        </p:nvSpPr>
        <p:spPr>
          <a:xfrm>
            <a:off x="849312" y="3505200"/>
            <a:ext cx="8139112" cy="12017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66"/>
              </a:buClr>
              <a:buSzPts val="1800"/>
              <a:buFont typeface="Times New Roman"/>
              <a:buNone/>
            </a:pPr>
            <a:r>
              <a:rPr lang="en-US" sz="1800" b="0" i="0" u="none" strike="noStrike" cap="none">
                <a:solidFill>
                  <a:srgbClr val="FF0066"/>
                </a:solidFill>
                <a:latin typeface="Times New Roman"/>
                <a:ea typeface="Times New Roman"/>
                <a:cs typeface="Times New Roman"/>
                <a:sym typeface="Times New Roman"/>
              </a:rPr>
              <a:t>- </a:t>
            </a:r>
            <a:r>
              <a:rPr lang="en-US" sz="2400" b="0" i="0" u="none" strike="noStrike" cap="none">
                <a:solidFill>
                  <a:srgbClr val="FF0066"/>
                </a:solidFill>
                <a:latin typeface="Times New Roman"/>
                <a:ea typeface="Times New Roman"/>
                <a:cs typeface="Times New Roman"/>
                <a:sym typeface="Times New Roman"/>
              </a:rPr>
              <a:t>Các con ạ, để làm ra hạt gạo bố mẹ chúng mình đã rất vất vả đấy. Vậy chúng mình phải làm gì để báo đáp công ơn của bố mẹ?</a:t>
            </a:r>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animEffect transition="in" filter="fade">
                                      <p:cBhvr>
                                        <p:cTn id="7" dur="1000"/>
                                        <p:tgtEl>
                                          <p:spTgt spid="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6">
                                            <p:txEl>
                                              <p:pRg st="0" end="0"/>
                                            </p:txEl>
                                          </p:spTgt>
                                        </p:tgtEl>
                                        <p:attrNameLst>
                                          <p:attrName>style.visibility</p:attrName>
                                        </p:attrNameLst>
                                      </p:cBhvr>
                                      <p:to>
                                        <p:strVal val="visible"/>
                                      </p:to>
                                    </p:set>
                                    <p:anim calcmode="lin" valueType="num">
                                      <p:cBhvr additive="base">
                                        <p:cTn id="12" dur="500"/>
                                        <p:tgtEl>
                                          <p:spTgt spid="19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7">
                                            <p:txEl>
                                              <p:pRg st="0" end="0"/>
                                            </p:txEl>
                                          </p:spTgt>
                                        </p:tgtEl>
                                        <p:attrNameLst>
                                          <p:attrName>style.visibility</p:attrName>
                                        </p:attrNameLst>
                                      </p:cBhvr>
                                      <p:to>
                                        <p:strVal val="visible"/>
                                      </p:to>
                                    </p:set>
                                    <p:anim calcmode="lin" valueType="num">
                                      <p:cBhvr additive="base">
                                        <p:cTn id="17" dur="500"/>
                                        <p:tgtEl>
                                          <p:spTgt spid="19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8">
                                            <p:txEl>
                                              <p:pRg st="0" end="0"/>
                                            </p:txEl>
                                          </p:spTgt>
                                        </p:tgtEl>
                                        <p:attrNameLst>
                                          <p:attrName>style.visibility</p:attrName>
                                        </p:attrNameLst>
                                      </p:cBhvr>
                                      <p:to>
                                        <p:strVal val="visible"/>
                                      </p:to>
                                    </p:set>
                                    <p:anim calcmode="lin" valueType="num">
                                      <p:cBhvr additive="base">
                                        <p:cTn id="22" dur="500"/>
                                        <p:tgtEl>
                                          <p:spTgt spid="19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9">
                                            <p:txEl>
                                              <p:pRg st="0" end="0"/>
                                            </p:txEl>
                                          </p:spTgt>
                                        </p:tgtEl>
                                        <p:attrNameLst>
                                          <p:attrName>style.visibility</p:attrName>
                                        </p:attrNameLst>
                                      </p:cBhvr>
                                      <p:to>
                                        <p:strVal val="visible"/>
                                      </p:to>
                                    </p:set>
                                    <p:anim calcmode="lin" valueType="num">
                                      <p:cBhvr additive="base">
                                        <p:cTn id="27" dur="500"/>
                                        <p:tgtEl>
                                          <p:spTgt spid="19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17" descr="C:\Users\PC\Desktop\HINH NEN\222410053_m.jpg"/>
          <p:cNvPicPr preferRelativeResize="0"/>
          <p:nvPr/>
        </p:nvPicPr>
        <p:blipFill rotWithShape="1">
          <a:blip r:embed="rId3">
            <a:alphaModFix/>
          </a:blip>
          <a:srcRect/>
          <a:stretch/>
        </p:blipFill>
        <p:spPr>
          <a:xfrm>
            <a:off x="-65087" y="0"/>
            <a:ext cx="9144000" cy="6858000"/>
          </a:xfrm>
          <a:prstGeom prst="rect">
            <a:avLst/>
          </a:prstGeom>
          <a:noFill/>
          <a:ln>
            <a:noFill/>
          </a:ln>
        </p:spPr>
      </p:pic>
      <p:sp>
        <p:nvSpPr>
          <p:cNvPr id="205" name="Google Shape;205;p17"/>
          <p:cNvSpPr txBox="1">
            <a:spLocks noGrp="1"/>
          </p:cNvSpPr>
          <p:nvPr>
            <p:ph type="title"/>
          </p:nvPr>
        </p:nvSpPr>
        <p:spPr>
          <a:xfrm>
            <a:off x="1839912" y="242887"/>
            <a:ext cx="6324600" cy="300513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99"/>
              </a:buClr>
              <a:buSzPts val="3300"/>
              <a:buFont typeface="Times New Roman"/>
              <a:buNone/>
            </a:pPr>
            <a:r>
              <a:rPr lang="en-US" sz="3300" b="1" i="0" u="none">
                <a:solidFill>
                  <a:srgbClr val="000099"/>
                </a:solidFill>
                <a:latin typeface="Times New Roman"/>
                <a:ea typeface="Times New Roman"/>
                <a:cs typeface="Times New Roman"/>
                <a:sym typeface="Times New Roman"/>
              </a:rPr>
              <a:t>Hoạt động 3:TRÒ CHƠI</a:t>
            </a:r>
            <a:br>
              <a:rPr lang="en-US" sz="3300" b="1" i="0" u="none">
                <a:solidFill>
                  <a:srgbClr val="000099"/>
                </a:solidFill>
                <a:latin typeface="Times New Roman"/>
                <a:ea typeface="Times New Roman"/>
                <a:cs typeface="Times New Roman"/>
                <a:sym typeface="Times New Roman"/>
              </a:rPr>
            </a:br>
            <a:br>
              <a:rPr lang="en-US" sz="3300" b="1" i="0" u="none">
                <a:solidFill>
                  <a:srgbClr val="000099"/>
                </a:solidFill>
                <a:latin typeface="Times New Roman"/>
                <a:ea typeface="Times New Roman"/>
                <a:cs typeface="Times New Roman"/>
                <a:sym typeface="Times New Roman"/>
              </a:rPr>
            </a:br>
            <a:r>
              <a:rPr lang="en-US" sz="3100" b="1" i="0" u="none">
                <a:solidFill>
                  <a:schemeClr val="accent2"/>
                </a:solidFill>
                <a:latin typeface="Times New Roman"/>
                <a:ea typeface="Times New Roman"/>
                <a:cs typeface="Times New Roman"/>
                <a:sym typeface="Times New Roman"/>
              </a:rPr>
              <a:t>GÁNH LÚA VỀ KHO</a:t>
            </a:r>
            <a:br>
              <a:rPr lang="en-US" sz="3100" b="1" i="0" u="none">
                <a:solidFill>
                  <a:schemeClr val="accent2"/>
                </a:solidFill>
                <a:latin typeface="Times New Roman"/>
                <a:ea typeface="Times New Roman"/>
                <a:cs typeface="Times New Roman"/>
                <a:sym typeface="Times New Roman"/>
              </a:rPr>
            </a:br>
            <a:br>
              <a:rPr lang="en-US" sz="3100" b="1" i="0" u="none">
                <a:solidFill>
                  <a:schemeClr val="accent2"/>
                </a:solidFill>
                <a:latin typeface="Times New Roman"/>
                <a:ea typeface="Times New Roman"/>
                <a:cs typeface="Times New Roman"/>
                <a:sym typeface="Times New Roman"/>
              </a:rPr>
            </a:br>
            <a:br>
              <a:rPr lang="en-US" sz="3100" b="1" i="0" u="none">
                <a:solidFill>
                  <a:schemeClr val="accent2"/>
                </a:solidFill>
                <a:latin typeface="Times New Roman"/>
                <a:ea typeface="Times New Roman"/>
                <a:cs typeface="Times New Roman"/>
                <a:sym typeface="Times New Roman"/>
              </a:rPr>
            </a:br>
            <a:endParaRPr/>
          </a:p>
        </p:txBody>
      </p:sp>
      <p:sp>
        <p:nvSpPr>
          <p:cNvPr id="206" name="Google Shape;206;p17"/>
          <p:cNvSpPr txBox="1"/>
          <p:nvPr/>
        </p:nvSpPr>
        <p:spPr>
          <a:xfrm>
            <a:off x="2289175" y="2736850"/>
            <a:ext cx="5715000"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48235"/>
              </a:buClr>
              <a:buSzPts val="2400"/>
              <a:buFont typeface="Times New Roman"/>
              <a:buNone/>
            </a:pPr>
            <a:r>
              <a:rPr lang="en-US" sz="2400" b="1" i="0" u="none" strike="noStrike" cap="none">
                <a:solidFill>
                  <a:srgbClr val="548235"/>
                </a:solidFill>
                <a:latin typeface="Times New Roman"/>
                <a:ea typeface="Times New Roman"/>
                <a:cs typeface="Times New Roman"/>
                <a:sym typeface="Times New Roman"/>
              </a:rPr>
              <a:t>- Cô nêu cách chơi và luật chơi</a:t>
            </a:r>
            <a:endParaRPr/>
          </a:p>
        </p:txBody>
      </p:sp>
      <p:sp>
        <p:nvSpPr>
          <p:cNvPr id="207" name="Google Shape;207;p17"/>
          <p:cNvSpPr txBox="1"/>
          <p:nvPr/>
        </p:nvSpPr>
        <p:spPr>
          <a:xfrm>
            <a:off x="2230437" y="3671887"/>
            <a:ext cx="5541962"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48235"/>
              </a:buClr>
              <a:buSzPts val="2400"/>
              <a:buFont typeface="Times New Roman"/>
              <a:buNone/>
            </a:pPr>
            <a:r>
              <a:rPr lang="en-US" sz="2400" b="1" i="0" u="none" strike="noStrike" cap="none">
                <a:solidFill>
                  <a:srgbClr val="548235"/>
                </a:solidFill>
                <a:latin typeface="Times New Roman"/>
                <a:ea typeface="Times New Roman"/>
                <a:cs typeface="Times New Roman"/>
                <a:sym typeface="Times New Roman"/>
              </a:rPr>
              <a:t>- Tổ chức cho cháu chơi thi đua với nhau</a:t>
            </a:r>
            <a:endParaRPr/>
          </a:p>
        </p:txBody>
      </p:sp>
      <p:sp>
        <p:nvSpPr>
          <p:cNvPr id="208" name="Google Shape;208;p17"/>
          <p:cNvSpPr txBox="1"/>
          <p:nvPr/>
        </p:nvSpPr>
        <p:spPr>
          <a:xfrm>
            <a:off x="2292350" y="3160712"/>
            <a:ext cx="4572000" cy="1200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48235"/>
              </a:buClr>
              <a:buSzPts val="2400"/>
              <a:buFont typeface="Times New Roman"/>
              <a:buNone/>
            </a:pPr>
            <a:r>
              <a:rPr lang="en-US" sz="2400" b="1" i="0" u="none" strike="noStrike" cap="none">
                <a:solidFill>
                  <a:srgbClr val="548235"/>
                </a:solidFill>
                <a:latin typeface="Times New Roman"/>
                <a:ea typeface="Times New Roman"/>
                <a:cs typeface="Times New Roman"/>
                <a:sym typeface="Times New Roman"/>
              </a:rPr>
              <a:t>- Cô cho cháu chơi 2-3 lần</a:t>
            </a:r>
            <a:br>
              <a:rPr lang="en-US" sz="2400" b="1" i="0" u="none" strike="noStrike" cap="none">
                <a:solidFill>
                  <a:srgbClr val="548235"/>
                </a:solidFill>
                <a:latin typeface="Times New Roman"/>
                <a:ea typeface="Times New Roman"/>
                <a:cs typeface="Times New Roman"/>
                <a:sym typeface="Times New Roman"/>
              </a:rPr>
            </a:br>
            <a:br>
              <a:rPr lang="en-US" sz="2400" b="1" i="0" u="none" strike="noStrike" cap="none">
                <a:solidFill>
                  <a:srgbClr val="548235"/>
                </a:solidFill>
                <a:latin typeface="Times New Roman"/>
                <a:ea typeface="Times New Roman"/>
                <a:cs typeface="Times New Roman"/>
                <a:sym typeface="Times New Roman"/>
              </a:rPr>
            </a:br>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2000"/>
                                        <p:tgtEl>
                                          <p:spTgt spid="2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
                                            <p:txEl>
                                              <p:pRg st="0" end="0"/>
                                            </p:txEl>
                                          </p:spTgt>
                                        </p:tgtEl>
                                        <p:attrNameLst>
                                          <p:attrName>style.visibility</p:attrName>
                                        </p:attrNameLst>
                                      </p:cBhvr>
                                      <p:to>
                                        <p:strVal val="visible"/>
                                      </p:to>
                                    </p:set>
                                    <p:animEffect transition="in" filter="fade">
                                      <p:cBhvr>
                                        <p:cTn id="12" dur="2000"/>
                                        <p:tgtEl>
                                          <p:spTgt spid="2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8">
                                            <p:txEl>
                                              <p:pRg st="0" end="0"/>
                                            </p:txEl>
                                          </p:spTgt>
                                        </p:tgtEl>
                                        <p:attrNameLst>
                                          <p:attrName>style.visibility</p:attrName>
                                        </p:attrNameLst>
                                      </p:cBhvr>
                                      <p:to>
                                        <p:strVal val="visible"/>
                                      </p:to>
                                    </p:set>
                                    <p:animEffect transition="in" filter="fade">
                                      <p:cBhvr>
                                        <p:cTn id="17" dur="2000"/>
                                        <p:tgtEl>
                                          <p:spTgt spid="20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7">
                                            <p:txEl>
                                              <p:pRg st="0" end="0"/>
                                            </p:txEl>
                                          </p:spTgt>
                                        </p:tgtEl>
                                        <p:attrNameLst>
                                          <p:attrName>style.visibility</p:attrName>
                                        </p:attrNameLst>
                                      </p:cBhvr>
                                      <p:to>
                                        <p:strVal val="visible"/>
                                      </p:to>
                                    </p:set>
                                    <p:animEffect transition="in" filter="fade">
                                      <p:cBhvr>
                                        <p:cTn id="22" dur="2000"/>
                                        <p:tgtEl>
                                          <p:spTgt spid="2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8"/>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600"/>
              <a:buFont typeface="Calibri"/>
              <a:buNone/>
            </a:pPr>
            <a:r>
              <a:rPr lang="en-US" sz="3600" b="0" i="0" u="none">
                <a:solidFill>
                  <a:srgbClr val="FF0000"/>
                </a:solidFill>
                <a:latin typeface="Calibri"/>
                <a:ea typeface="Calibri"/>
                <a:cs typeface="Calibri"/>
                <a:sym typeface="Calibri"/>
              </a:rPr>
              <a:t>TRÒ CHƠI GÁNH LÚA VỀ KHO</a:t>
            </a:r>
            <a:endParaRPr/>
          </a:p>
        </p:txBody>
      </p:sp>
      <p:pic>
        <p:nvPicPr>
          <p:cNvPr id="214" name="Google Shape;214;p18"/>
          <p:cNvPicPr preferRelativeResize="0">
            <a:picLocks noGrp="1"/>
          </p:cNvPicPr>
          <p:nvPr>
            <p:ph type="body" idx="1"/>
          </p:nvPr>
        </p:nvPicPr>
        <p:blipFill rotWithShape="1">
          <a:blip r:embed="rId3">
            <a:alphaModFix/>
          </a:blip>
          <a:srcRect l="10305" t="21087" r="51167" b="12367"/>
          <a:stretch/>
        </p:blipFill>
        <p:spPr>
          <a:xfrm>
            <a:off x="152400" y="1981200"/>
            <a:ext cx="2667000" cy="3657600"/>
          </a:xfrm>
          <a:prstGeom prst="rect">
            <a:avLst/>
          </a:prstGeom>
          <a:noFill/>
          <a:ln>
            <a:noFill/>
          </a:ln>
        </p:spPr>
      </p:pic>
      <p:pic>
        <p:nvPicPr>
          <p:cNvPr id="215" name="Google Shape;215;p18"/>
          <p:cNvPicPr preferRelativeResize="0"/>
          <p:nvPr/>
        </p:nvPicPr>
        <p:blipFill rotWithShape="1">
          <a:blip r:embed="rId4">
            <a:alphaModFix/>
          </a:blip>
          <a:srcRect l="19024" t="3462" r="21716" b="21191"/>
          <a:stretch/>
        </p:blipFill>
        <p:spPr>
          <a:xfrm>
            <a:off x="5791200" y="1981200"/>
            <a:ext cx="3352800" cy="3657600"/>
          </a:xfrm>
          <a:prstGeom prst="rect">
            <a:avLst/>
          </a:prstGeom>
          <a:noFill/>
          <a:ln>
            <a:noFill/>
          </a:ln>
        </p:spPr>
      </p:pic>
      <p:pic>
        <p:nvPicPr>
          <p:cNvPr id="216" name="Google Shape;216;p18"/>
          <p:cNvPicPr preferRelativeResize="0"/>
          <p:nvPr/>
        </p:nvPicPr>
        <p:blipFill rotWithShape="1">
          <a:blip r:embed="rId5">
            <a:alphaModFix/>
          </a:blip>
          <a:srcRect l="30272" t="5186" r="14929" b="7900"/>
          <a:stretch/>
        </p:blipFill>
        <p:spPr>
          <a:xfrm>
            <a:off x="2971800" y="3962400"/>
            <a:ext cx="2667000" cy="788987"/>
          </a:xfrm>
          <a:prstGeom prst="rect">
            <a:avLst/>
          </a:prstGeom>
          <a:noFill/>
          <a:ln>
            <a:noFill/>
          </a:ln>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1822"/>
                                        <p:tgtEl>
                                          <p:spTgt spid="2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fade">
                                      <p:cBhvr>
                                        <p:cTn id="12" dur="1822"/>
                                        <p:tgtEl>
                                          <p:spTgt spid="2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gtEl>
                                        <p:attrNameLst>
                                          <p:attrName>style.visibility</p:attrName>
                                        </p:attrNameLst>
                                      </p:cBhvr>
                                      <p:to>
                                        <p:strVal val="visible"/>
                                      </p:to>
                                    </p:set>
                                    <p:animEffect transition="in" filter="fade">
                                      <p:cBhvr>
                                        <p:cTn id="17" dur="1822"/>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9"/>
          <p:cNvSpPr txBox="1">
            <a:spLocks noGrp="1"/>
          </p:cNvSpPr>
          <p:nvPr>
            <p:ph type="title"/>
          </p:nvPr>
        </p:nvSpPr>
        <p:spPr>
          <a:xfrm>
            <a:off x="1981200" y="1828800"/>
            <a:ext cx="4876800" cy="1676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99"/>
              </a:buClr>
              <a:buSzPts val="3200"/>
              <a:buFont typeface="Times New Roman"/>
              <a:buNone/>
            </a:pPr>
            <a:r>
              <a:rPr lang="en-US" sz="3200" b="1" i="0" u="none">
                <a:solidFill>
                  <a:srgbClr val="000099"/>
                </a:solidFill>
                <a:latin typeface="Times New Roman"/>
                <a:ea typeface="Times New Roman"/>
                <a:cs typeface="Times New Roman"/>
                <a:sym typeface="Times New Roman"/>
              </a:rPr>
              <a:t>Giờ học đến dây là hết rồi </a:t>
            </a:r>
            <a:br>
              <a:rPr lang="en-US" sz="3200" b="1" i="0" u="none">
                <a:solidFill>
                  <a:srgbClr val="000099"/>
                </a:solidFill>
                <a:latin typeface="Times New Roman"/>
                <a:ea typeface="Times New Roman"/>
                <a:cs typeface="Times New Roman"/>
                <a:sym typeface="Times New Roman"/>
              </a:rPr>
            </a:br>
            <a:r>
              <a:rPr lang="en-US" sz="3200" b="1" i="0" u="none">
                <a:solidFill>
                  <a:srgbClr val="000099"/>
                </a:solidFill>
                <a:latin typeface="Times New Roman"/>
                <a:ea typeface="Times New Roman"/>
                <a:cs typeface="Times New Roman"/>
                <a:sym typeface="Times New Roman"/>
              </a:rPr>
              <a:t>Chúc các con chăm ngoan và học giỏi</a:t>
            </a:r>
            <a:r>
              <a:rPr lang="en-US" sz="3200" b="1" i="1" u="none">
                <a:solidFill>
                  <a:srgbClr val="FF0066"/>
                </a:solidFill>
                <a:latin typeface="Calibri"/>
                <a:ea typeface="Calibri"/>
                <a:cs typeface="Calibri"/>
                <a:sym typeface="Calibri"/>
              </a:rPr>
              <a:t> </a:t>
            </a:r>
            <a:endParaRPr/>
          </a:p>
        </p:txBody>
      </p:sp>
      <p:pic>
        <p:nvPicPr>
          <p:cNvPr id="222" name="Google Shape;222;p19" descr="child frame"/>
          <p:cNvPicPr preferRelativeResize="0">
            <a:picLocks noGrp="1"/>
          </p:cNvPicPr>
          <p:nvPr>
            <p:ph type="body" idx="1"/>
          </p:nvPr>
        </p:nvPicPr>
        <p:blipFill rotWithShape="1">
          <a:blip r:embed="rId3">
            <a:alphaModFix/>
          </a:blip>
          <a:srcRect/>
          <a:stretch/>
        </p:blipFill>
        <p:spPr>
          <a:xfrm>
            <a:off x="0" y="0"/>
            <a:ext cx="9144000" cy="6858000"/>
          </a:xfrm>
          <a:prstGeom prst="rect">
            <a:avLst/>
          </a:prstGeom>
          <a:noFill/>
          <a:ln>
            <a:noFill/>
          </a:ln>
        </p:spPr>
      </p:pic>
      <p:sp>
        <p:nvSpPr>
          <p:cNvPr id="223" name="Google Shape;223;p19"/>
          <p:cNvSpPr txBox="1"/>
          <p:nvPr/>
        </p:nvSpPr>
        <p:spPr>
          <a:xfrm>
            <a:off x="2133600" y="3406775"/>
            <a:ext cx="5029200" cy="16764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00099"/>
              </a:buClr>
              <a:buSzPts val="2800"/>
              <a:buFont typeface="Times New Roman"/>
              <a:buNone/>
            </a:pPr>
            <a:r>
              <a:rPr lang="en-US" sz="2800" b="1" i="0" u="none" strike="noStrike" cap="none">
                <a:solidFill>
                  <a:srgbClr val="000099"/>
                </a:solidFill>
                <a:latin typeface="Times New Roman"/>
                <a:ea typeface="Times New Roman"/>
                <a:cs typeface="Times New Roman"/>
                <a:sym typeface="Times New Roman"/>
              </a:rPr>
              <a:t> </a:t>
            </a:r>
            <a:r>
              <a:rPr lang="en-US" sz="4000" b="1" i="0" u="none" strike="noStrike" cap="none">
                <a:solidFill>
                  <a:srgbClr val="FF0000"/>
                </a:solidFill>
                <a:latin typeface="Times New Roman"/>
                <a:ea typeface="Times New Roman"/>
                <a:cs typeface="Times New Roman"/>
                <a:sym typeface="Times New Roman"/>
              </a:rPr>
              <a:t>CHÀO</a:t>
            </a:r>
            <a:r>
              <a:rPr lang="en-US" sz="4000" b="1" i="0" u="none" strike="noStrike" cap="none">
                <a:solidFill>
                  <a:srgbClr val="000099"/>
                </a:solidFill>
                <a:latin typeface="Times New Roman"/>
                <a:ea typeface="Times New Roman"/>
                <a:cs typeface="Times New Roman"/>
                <a:sym typeface="Times New Roman"/>
              </a:rPr>
              <a:t> TẠM </a:t>
            </a:r>
            <a:r>
              <a:rPr lang="en-US" sz="4000" b="1" i="0" u="none" strike="noStrike" cap="none">
                <a:solidFill>
                  <a:srgbClr val="FF0000"/>
                </a:solidFill>
                <a:latin typeface="Times New Roman"/>
                <a:ea typeface="Times New Roman"/>
                <a:cs typeface="Times New Roman"/>
                <a:sym typeface="Times New Roman"/>
              </a:rPr>
              <a:t>BIỆT</a:t>
            </a:r>
            <a:endParaRPr/>
          </a:p>
        </p:txBody>
      </p:sp>
      <p:sp>
        <p:nvSpPr>
          <p:cNvPr id="224" name="Google Shape;224;p19"/>
          <p:cNvSpPr txBox="1"/>
          <p:nvPr/>
        </p:nvSpPr>
        <p:spPr>
          <a:xfrm>
            <a:off x="2057400" y="5181600"/>
            <a:ext cx="5029200" cy="517525"/>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fade">
                                      <p:cBhvr>
                                        <p:cTn id="12" dur="1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descr="F:\Tranh ảnh dạy học\Hinh nen dep\SLGG_2004.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03" name="Google Shape;103;p2"/>
          <p:cNvSpPr txBox="1"/>
          <p:nvPr/>
        </p:nvSpPr>
        <p:spPr>
          <a:xfrm>
            <a:off x="838200" y="-76200"/>
            <a:ext cx="7467600" cy="1828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4000"/>
              <a:buFont typeface="Times New Roman"/>
              <a:buNone/>
            </a:pPr>
            <a:r>
              <a:rPr lang="en-US" sz="4000" b="1" i="1" u="none" strike="noStrike" cap="none">
                <a:solidFill>
                  <a:srgbClr val="FF0000"/>
                </a:solidFill>
                <a:latin typeface="Times New Roman"/>
                <a:ea typeface="Times New Roman"/>
                <a:cs typeface="Times New Roman"/>
                <a:sym typeface="Times New Roman"/>
              </a:rPr>
              <a:t> </a:t>
            </a:r>
            <a:r>
              <a:rPr lang="en-US" sz="4000" b="1" i="1" u="none" strike="noStrike" cap="none">
                <a:solidFill>
                  <a:srgbClr val="000099"/>
                </a:solidFill>
                <a:latin typeface="Times New Roman"/>
                <a:ea typeface="Times New Roman"/>
                <a:cs typeface="Times New Roman"/>
                <a:sym typeface="Times New Roman"/>
              </a:rPr>
              <a:t>HOẠT ĐỘNG 1:DẠY ĐỌC THƠ</a:t>
            </a:r>
            <a:endParaRPr/>
          </a:p>
        </p:txBody>
      </p:sp>
      <p:sp>
        <p:nvSpPr>
          <p:cNvPr id="104" name="Google Shape;104;p2"/>
          <p:cNvSpPr txBox="1"/>
          <p:nvPr/>
        </p:nvSpPr>
        <p:spPr>
          <a:xfrm>
            <a:off x="1524000" y="1566862"/>
            <a:ext cx="6096000" cy="52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99"/>
              </a:buClr>
              <a:buSzPts val="2800"/>
              <a:buFont typeface="Times New Roman"/>
              <a:buNone/>
            </a:pPr>
            <a:r>
              <a:rPr lang="en-US" sz="2800" b="1" i="1" u="none" strike="noStrike" cap="none">
                <a:solidFill>
                  <a:srgbClr val="000099"/>
                </a:solidFill>
                <a:latin typeface="Times New Roman"/>
                <a:ea typeface="Times New Roman"/>
                <a:cs typeface="Times New Roman"/>
                <a:sym typeface="Times New Roman"/>
              </a:rPr>
              <a:t>Cho cháu chơi trò chơi chiếc hộp bí ẩn</a:t>
            </a:r>
            <a:endParaRPr/>
          </a:p>
        </p:txBody>
      </p:sp>
      <p:pic>
        <p:nvPicPr>
          <p:cNvPr id="105" name="Google Shape;105;p2"/>
          <p:cNvPicPr preferRelativeResize="0"/>
          <p:nvPr/>
        </p:nvPicPr>
        <p:blipFill rotWithShape="1">
          <a:blip r:embed="rId4">
            <a:alphaModFix/>
          </a:blip>
          <a:srcRect l="18750" t="6250" r="18751" b="15624"/>
          <a:stretch/>
        </p:blipFill>
        <p:spPr>
          <a:xfrm>
            <a:off x="2667000" y="2362200"/>
            <a:ext cx="3352800" cy="3048000"/>
          </a:xfrm>
          <a:prstGeom prst="rect">
            <a:avLst/>
          </a:prstGeom>
          <a:noFill/>
          <a:ln>
            <a:noFill/>
          </a:ln>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4">
                                            <p:txEl>
                                              <p:pRg st="0" end="0"/>
                                            </p:txEl>
                                          </p:spTgt>
                                        </p:tgtEl>
                                        <p:attrNameLst>
                                          <p:attrName>style.visibility</p:attrName>
                                        </p:attrNameLst>
                                      </p:cBhvr>
                                      <p:to>
                                        <p:strVal val="visible"/>
                                      </p:to>
                                    </p:set>
                                    <p:anim calcmode="lin" valueType="num">
                                      <p:cBhvr additive="base">
                                        <p:cTn id="12" dur="500"/>
                                        <p:tgtEl>
                                          <p:spTgt spid="10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1822"/>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3" descr="C:\Users\PC\Desktop\HINH NEN\222410020_m.jpg"/>
          <p:cNvPicPr preferRelativeResize="0"/>
          <p:nvPr/>
        </p:nvPicPr>
        <p:blipFill rotWithShape="1">
          <a:blip r:embed="rId3">
            <a:alphaModFix/>
          </a:blip>
          <a:srcRect/>
          <a:stretch/>
        </p:blipFill>
        <p:spPr>
          <a:xfrm>
            <a:off x="-26987" y="0"/>
            <a:ext cx="9118600" cy="6858000"/>
          </a:xfrm>
          <a:prstGeom prst="rect">
            <a:avLst/>
          </a:prstGeom>
          <a:noFill/>
          <a:ln>
            <a:noFill/>
          </a:ln>
        </p:spPr>
      </p:pic>
      <p:sp>
        <p:nvSpPr>
          <p:cNvPr id="111" name="Google Shape;111;p3"/>
          <p:cNvSpPr txBox="1">
            <a:spLocks noGrp="1"/>
          </p:cNvSpPr>
          <p:nvPr>
            <p:ph type="title"/>
          </p:nvPr>
        </p:nvSpPr>
        <p:spPr>
          <a:xfrm>
            <a:off x="914400" y="577850"/>
            <a:ext cx="7886700" cy="914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9900"/>
              </a:buClr>
              <a:buSzPts val="3600"/>
              <a:buFont typeface="Times New Roman"/>
              <a:buNone/>
            </a:pPr>
            <a:r>
              <a:rPr lang="en-US" sz="3600" b="0" i="0" u="none">
                <a:solidFill>
                  <a:srgbClr val="009900"/>
                </a:solidFill>
                <a:latin typeface="Times New Roman"/>
                <a:ea typeface="Times New Roman"/>
                <a:cs typeface="Times New Roman"/>
                <a:sym typeface="Times New Roman"/>
              </a:rPr>
              <a:t>CÔ ĐỌC THƠ  CHO BÉ NGHE</a:t>
            </a:r>
            <a:br>
              <a:rPr lang="en-US" sz="3600" b="0" i="0" u="none">
                <a:solidFill>
                  <a:srgbClr val="009900"/>
                </a:solidFill>
                <a:latin typeface="Times New Roman"/>
                <a:ea typeface="Times New Roman"/>
                <a:cs typeface="Times New Roman"/>
                <a:sym typeface="Times New Roman"/>
              </a:rPr>
            </a:br>
            <a:endParaRPr/>
          </a:p>
        </p:txBody>
      </p:sp>
      <p:sp>
        <p:nvSpPr>
          <p:cNvPr id="112" name="Google Shape;112;p3"/>
          <p:cNvSpPr txBox="1"/>
          <p:nvPr/>
        </p:nvSpPr>
        <p:spPr>
          <a:xfrm>
            <a:off x="762000" y="2055812"/>
            <a:ext cx="7010400" cy="1570037"/>
          </a:xfrm>
          <a:prstGeom prst="rect">
            <a:avLst/>
          </a:prstGeom>
          <a:noFill/>
          <a:ln>
            <a:noFill/>
          </a:ln>
        </p:spPr>
        <p:txBody>
          <a:bodyPr spcFirstLastPara="1" wrap="square" lIns="91425" tIns="45700" rIns="91425" bIns="45700" anchor="t" anchorCtr="0">
            <a:spAutoFit/>
          </a:bodyPr>
          <a:lstStyle/>
          <a:p>
            <a:pPr marL="914400" marR="0" lvl="2" indent="0" algn="ctr" rtl="0">
              <a:lnSpc>
                <a:spcPct val="100000"/>
              </a:lnSpc>
              <a:spcBef>
                <a:spcPts val="0"/>
              </a:spcBef>
              <a:spcAft>
                <a:spcPts val="0"/>
              </a:spcAft>
              <a:buClr>
                <a:srgbClr val="FF0000"/>
              </a:buClr>
              <a:buSzPts val="3200"/>
              <a:buFont typeface="Times New Roman"/>
              <a:buNone/>
            </a:pPr>
            <a:r>
              <a:rPr lang="en-US" sz="3200" b="0" i="0" u="none" strike="noStrike" cap="none">
                <a:solidFill>
                  <a:srgbClr val="FF0000"/>
                </a:solidFill>
                <a:latin typeface="Times New Roman"/>
                <a:ea typeface="Times New Roman"/>
                <a:cs typeface="Times New Roman"/>
                <a:sym typeface="Times New Roman"/>
              </a:rPr>
              <a:t>- Cô đọc lần 1: diễn cảm , cử chỉ</a:t>
            </a:r>
            <a:endParaRPr/>
          </a:p>
          <a:p>
            <a:pPr marL="0" marR="0" lvl="0" indent="0" algn="ctr" rtl="0">
              <a:lnSpc>
                <a:spcPct val="100000"/>
              </a:lnSpc>
              <a:spcBef>
                <a:spcPts val="0"/>
              </a:spcBef>
              <a:spcAft>
                <a:spcPts val="0"/>
              </a:spcAft>
              <a:buClr>
                <a:srgbClr val="FF0000"/>
              </a:buClr>
              <a:buSzPts val="3200"/>
              <a:buFont typeface="Times New Roman"/>
              <a:buNone/>
            </a:pPr>
            <a:br>
              <a:rPr lang="en-US" sz="3200" b="0" i="0" u="none" strike="noStrike" cap="none">
                <a:solidFill>
                  <a:srgbClr val="FF0000"/>
                </a:solidFill>
                <a:latin typeface="Times New Roman"/>
                <a:ea typeface="Times New Roman"/>
                <a:cs typeface="Times New Roman"/>
                <a:sym typeface="Times New Roman"/>
              </a:rPr>
            </a:br>
            <a:r>
              <a:rPr lang="en-US" sz="3200" b="0" i="0" u="none" strike="noStrike" cap="none">
                <a:solidFill>
                  <a:srgbClr val="FF0000"/>
                </a:solidFill>
                <a:latin typeface="Times New Roman"/>
                <a:ea typeface="Times New Roman"/>
                <a:cs typeface="Times New Roman"/>
                <a:sym typeface="Times New Roman"/>
              </a:rPr>
              <a:t>   - Cô đọc lần 2: kết hợp tranh</a:t>
            </a:r>
            <a:endParaRPr/>
          </a:p>
        </p:txBody>
      </p:sp>
      <p:sp>
        <p:nvSpPr>
          <p:cNvPr id="113" name="Google Shape;113;p3"/>
          <p:cNvSpPr txBox="1"/>
          <p:nvPr/>
        </p:nvSpPr>
        <p:spPr>
          <a:xfrm>
            <a:off x="2209800" y="3733800"/>
            <a:ext cx="5562600" cy="9842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99"/>
              </a:buClr>
              <a:buSzPts val="2800"/>
              <a:buFont typeface="Times New Roman"/>
              <a:buNone/>
            </a:pPr>
            <a:r>
              <a:rPr lang="en-US" sz="2800" b="0" i="0" u="none" strike="noStrike" cap="none">
                <a:solidFill>
                  <a:srgbClr val="000099"/>
                </a:solidFill>
                <a:latin typeface="Times New Roman"/>
                <a:ea typeface="Times New Roman"/>
                <a:cs typeface="Times New Roman"/>
                <a:sym typeface="Times New Roman"/>
              </a:rPr>
              <a:t>+ Cô cho cả lớp đọc theo cô từng câu thơ.</a:t>
            </a:r>
            <a:r>
              <a:rPr lang="en-US" sz="2800" b="0" i="0" u="none" strike="noStrike" cap="none">
                <a:solidFill>
                  <a:schemeClr val="dk1"/>
                </a:solidFill>
                <a:latin typeface="Times New Roman"/>
                <a:ea typeface="Times New Roman"/>
                <a:cs typeface="Times New Roman"/>
                <a:sym typeface="Times New Roman"/>
              </a:rPr>
              <a:t> </a:t>
            </a:r>
            <a:endParaRPr/>
          </a:p>
        </p:txBody>
      </p:sp>
      <p:sp>
        <p:nvSpPr>
          <p:cNvPr id="114" name="Google Shape;114;p3"/>
          <p:cNvSpPr txBox="1"/>
          <p:nvPr/>
        </p:nvSpPr>
        <p:spPr>
          <a:xfrm>
            <a:off x="1905000" y="4572000"/>
            <a:ext cx="6629400" cy="101441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99"/>
              </a:buClr>
              <a:buSzPts val="2800"/>
              <a:buFont typeface="Times New Roman"/>
              <a:buNone/>
            </a:pPr>
            <a:r>
              <a:rPr lang="en-US" sz="2800" b="0" i="0" u="none" strike="noStrike" cap="none">
                <a:solidFill>
                  <a:srgbClr val="000099"/>
                </a:solidFill>
                <a:latin typeface="Times New Roman"/>
                <a:ea typeface="Times New Roman"/>
                <a:cs typeface="Times New Roman"/>
                <a:sym typeface="Times New Roman"/>
              </a:rPr>
              <a:t>+ Tổ chức cho cả lớp đọc với nhiều hình thức. (Lớp, tổ, cá nhân).</a:t>
            </a:r>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xEl>
                                              <p:pRg st="0" end="0"/>
                                            </p:txEl>
                                          </p:spTgt>
                                        </p:tgtEl>
                                        <p:attrNameLst>
                                          <p:attrName>style.visibility</p:attrName>
                                        </p:attrNameLst>
                                      </p:cBhvr>
                                      <p:to>
                                        <p:strVal val="visible"/>
                                      </p:to>
                                    </p:set>
                                    <p:animEffect transition="in" filter="fade">
                                      <p:cBhvr>
                                        <p:cTn id="12" dur="1000"/>
                                        <p:tgtEl>
                                          <p:spTgt spid="1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xEl>
                                              <p:pRg st="1" end="1"/>
                                            </p:txEl>
                                          </p:spTgt>
                                        </p:tgtEl>
                                        <p:attrNameLst>
                                          <p:attrName>style.visibility</p:attrName>
                                        </p:attrNameLst>
                                      </p:cBhvr>
                                      <p:to>
                                        <p:strVal val="visible"/>
                                      </p:to>
                                    </p:set>
                                    <p:animEffect transition="in" filter="fade">
                                      <p:cBhvr>
                                        <p:cTn id="17" dur="1000"/>
                                        <p:tgtEl>
                                          <p:spTgt spid="1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
                                            <p:txEl>
                                              <p:pRg st="0" end="0"/>
                                            </p:txEl>
                                          </p:spTgt>
                                        </p:tgtEl>
                                        <p:attrNameLst>
                                          <p:attrName>style.visibility</p:attrName>
                                        </p:attrNameLst>
                                      </p:cBhvr>
                                      <p:to>
                                        <p:strVal val="visible"/>
                                      </p:to>
                                    </p:set>
                                    <p:animEffect transition="in" filter="fade">
                                      <p:cBhvr>
                                        <p:cTn id="22" dur="1000"/>
                                        <p:tgtEl>
                                          <p:spTgt spid="1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
                                            <p:txEl>
                                              <p:pRg st="0" end="0"/>
                                            </p:txEl>
                                          </p:spTgt>
                                        </p:tgtEl>
                                        <p:attrNameLst>
                                          <p:attrName>style.visibility</p:attrName>
                                        </p:attrNameLst>
                                      </p:cBhvr>
                                      <p:to>
                                        <p:strVal val="visible"/>
                                      </p:to>
                                    </p:set>
                                    <p:animEffect transition="in" filter="fade">
                                      <p:cBhvr>
                                        <p:cTn id="27" dur="1000"/>
                                        <p:tgtEl>
                                          <p:spTgt spid="1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4"/>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transition>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26987" y="5257800"/>
            <a:ext cx="91440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99"/>
              </a:buClr>
              <a:buSzPts val="2800"/>
              <a:buFont typeface="Times New Roman"/>
              <a:buNone/>
            </a:pPr>
            <a:r>
              <a:rPr lang="en-US" sz="2800" b="0" i="0" u="none">
                <a:solidFill>
                  <a:srgbClr val="000099"/>
                </a:solidFill>
                <a:latin typeface="Times New Roman"/>
                <a:ea typeface="Times New Roman"/>
                <a:cs typeface="Times New Roman"/>
                <a:sym typeface="Times New Roman"/>
              </a:rPr>
              <a:t>Hạt gạo làng ta</a:t>
            </a:r>
            <a:br>
              <a:rPr lang="en-US" sz="2800" b="0" i="0" u="none">
                <a:solidFill>
                  <a:srgbClr val="000099"/>
                </a:solidFill>
                <a:latin typeface="Times New Roman"/>
                <a:ea typeface="Times New Roman"/>
                <a:cs typeface="Times New Roman"/>
                <a:sym typeface="Times New Roman"/>
              </a:rPr>
            </a:br>
            <a:r>
              <a:rPr lang="en-US" sz="2800" b="0" i="0" u="none">
                <a:solidFill>
                  <a:srgbClr val="000099"/>
                </a:solidFill>
                <a:latin typeface="Times New Roman"/>
                <a:ea typeface="Times New Roman"/>
                <a:cs typeface="Times New Roman"/>
                <a:sym typeface="Times New Roman"/>
              </a:rPr>
              <a:t>Có vị phù sa</a:t>
            </a:r>
            <a:br>
              <a:rPr lang="en-US" sz="2800" b="0" i="0" u="none">
                <a:solidFill>
                  <a:srgbClr val="000099"/>
                </a:solidFill>
                <a:latin typeface="Times New Roman"/>
                <a:ea typeface="Times New Roman"/>
                <a:cs typeface="Times New Roman"/>
                <a:sym typeface="Times New Roman"/>
              </a:rPr>
            </a:br>
            <a:r>
              <a:rPr lang="en-US" sz="2800" b="0" i="0" u="none">
                <a:solidFill>
                  <a:srgbClr val="000099"/>
                </a:solidFill>
                <a:latin typeface="Times New Roman"/>
                <a:ea typeface="Times New Roman"/>
                <a:cs typeface="Times New Roman"/>
                <a:sym typeface="Times New Roman"/>
              </a:rPr>
              <a:t>Của sông Kinh Thầy</a:t>
            </a:r>
            <a:endParaRPr/>
          </a:p>
        </p:txBody>
      </p:sp>
      <p:pic>
        <p:nvPicPr>
          <p:cNvPr id="125" name="Google Shape;125;p5"/>
          <p:cNvPicPr preferRelativeResize="0">
            <a:picLocks noGrp="1"/>
          </p:cNvPicPr>
          <p:nvPr>
            <p:ph type="body" idx="1"/>
          </p:nvPr>
        </p:nvPicPr>
        <p:blipFill rotWithShape="1">
          <a:blip r:embed="rId3">
            <a:alphaModFix/>
          </a:blip>
          <a:srcRect/>
          <a:stretch/>
        </p:blipFill>
        <p:spPr>
          <a:xfrm>
            <a:off x="0" y="0"/>
            <a:ext cx="9144000" cy="5257800"/>
          </a:xfrm>
          <a:prstGeom prst="rect">
            <a:avLst/>
          </a:prstGeom>
          <a:noFill/>
          <a:ln>
            <a:noFill/>
          </a:ln>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2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title"/>
          </p:nvPr>
        </p:nvSpPr>
        <p:spPr>
          <a:xfrm>
            <a:off x="762000" y="5257800"/>
            <a:ext cx="7886700" cy="1752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0099"/>
              </a:buClr>
              <a:buSzPts val="2500"/>
              <a:buFont typeface="Times New Roman"/>
              <a:buNone/>
            </a:pPr>
            <a:r>
              <a:rPr lang="en-US" sz="2500" b="0" i="0" u="none">
                <a:solidFill>
                  <a:srgbClr val="000099"/>
                </a:solidFill>
                <a:latin typeface="Times New Roman"/>
                <a:ea typeface="Times New Roman"/>
                <a:cs typeface="Times New Roman"/>
                <a:sym typeface="Times New Roman"/>
              </a:rPr>
              <a:t>Có hương sen thơm</a:t>
            </a:r>
            <a:br>
              <a:rPr lang="en-US" sz="2500" b="0" i="0" u="none">
                <a:solidFill>
                  <a:srgbClr val="000099"/>
                </a:solidFill>
                <a:latin typeface="Times New Roman"/>
                <a:ea typeface="Times New Roman"/>
                <a:cs typeface="Times New Roman"/>
                <a:sym typeface="Times New Roman"/>
              </a:rPr>
            </a:br>
            <a:r>
              <a:rPr lang="en-US" sz="2500" b="0" i="0" u="none">
                <a:solidFill>
                  <a:srgbClr val="000099"/>
                </a:solidFill>
                <a:latin typeface="Times New Roman"/>
                <a:ea typeface="Times New Roman"/>
                <a:cs typeface="Times New Roman"/>
                <a:sym typeface="Times New Roman"/>
              </a:rPr>
              <a:t>Trong hồ nước đầy</a:t>
            </a:r>
            <a:br>
              <a:rPr lang="en-US" sz="2500" b="0" i="0" u="none">
                <a:solidFill>
                  <a:srgbClr val="000099"/>
                </a:solidFill>
                <a:latin typeface="Times New Roman"/>
                <a:ea typeface="Times New Roman"/>
                <a:cs typeface="Times New Roman"/>
                <a:sym typeface="Times New Roman"/>
              </a:rPr>
            </a:br>
            <a:r>
              <a:rPr lang="en-US" sz="2500" b="0" i="0" u="none">
                <a:solidFill>
                  <a:srgbClr val="000099"/>
                </a:solidFill>
                <a:latin typeface="Times New Roman"/>
                <a:ea typeface="Times New Roman"/>
                <a:cs typeface="Times New Roman"/>
                <a:sym typeface="Times New Roman"/>
              </a:rPr>
              <a:t>Có lời mẹ hát</a:t>
            </a:r>
            <a:br>
              <a:rPr lang="en-US" sz="2500" b="0" i="0" u="none">
                <a:solidFill>
                  <a:srgbClr val="000099"/>
                </a:solidFill>
                <a:latin typeface="Times New Roman"/>
                <a:ea typeface="Times New Roman"/>
                <a:cs typeface="Times New Roman"/>
                <a:sym typeface="Times New Roman"/>
              </a:rPr>
            </a:br>
            <a:r>
              <a:rPr lang="en-US" sz="2500" b="0" i="0" u="none">
                <a:solidFill>
                  <a:srgbClr val="000099"/>
                </a:solidFill>
                <a:latin typeface="Times New Roman"/>
                <a:ea typeface="Times New Roman"/>
                <a:cs typeface="Times New Roman"/>
                <a:sym typeface="Times New Roman"/>
              </a:rPr>
              <a:t>Ngọt bùi đắng cay...</a:t>
            </a:r>
            <a:br>
              <a:rPr lang="en-US" sz="2500" b="0" i="0" u="none">
                <a:solidFill>
                  <a:srgbClr val="000099"/>
                </a:solidFill>
                <a:latin typeface="Times New Roman"/>
                <a:ea typeface="Times New Roman"/>
                <a:cs typeface="Times New Roman"/>
                <a:sym typeface="Times New Roman"/>
              </a:rPr>
            </a:br>
            <a:endParaRPr/>
          </a:p>
        </p:txBody>
      </p:sp>
      <p:pic>
        <p:nvPicPr>
          <p:cNvPr id="131" name="Google Shape;131;p6"/>
          <p:cNvPicPr preferRelativeResize="0">
            <a:picLocks noGrp="1"/>
          </p:cNvPicPr>
          <p:nvPr>
            <p:ph type="body" idx="1"/>
          </p:nvPr>
        </p:nvPicPr>
        <p:blipFill rotWithShape="1">
          <a:blip r:embed="rId3">
            <a:alphaModFix/>
          </a:blip>
          <a:srcRect/>
          <a:stretch/>
        </p:blipFill>
        <p:spPr>
          <a:xfrm>
            <a:off x="0" y="0"/>
            <a:ext cx="9144000" cy="5257800"/>
          </a:xfrm>
          <a:prstGeom prst="rect">
            <a:avLst/>
          </a:prstGeom>
          <a:noFill/>
          <a:ln>
            <a:noFill/>
          </a:ln>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2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a:spLocks noGrp="1"/>
          </p:cNvSpPr>
          <p:nvPr>
            <p:ph type="title"/>
          </p:nvPr>
        </p:nvSpPr>
        <p:spPr>
          <a:xfrm>
            <a:off x="838200" y="5410200"/>
            <a:ext cx="78867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99"/>
              </a:buClr>
              <a:buSzPts val="2800"/>
              <a:buFont typeface="Times New Roman"/>
              <a:buNone/>
            </a:pPr>
            <a:r>
              <a:rPr lang="en-US" sz="2800" b="0" i="0" u="none">
                <a:solidFill>
                  <a:srgbClr val="000099"/>
                </a:solidFill>
                <a:latin typeface="Times New Roman"/>
                <a:ea typeface="Times New Roman"/>
                <a:cs typeface="Times New Roman"/>
                <a:sym typeface="Times New Roman"/>
              </a:rPr>
              <a:t>Hạt gạo làng ta</a:t>
            </a:r>
            <a:br>
              <a:rPr lang="en-US" sz="2800" b="0" i="0" u="none">
                <a:solidFill>
                  <a:srgbClr val="000099"/>
                </a:solidFill>
                <a:latin typeface="Times New Roman"/>
                <a:ea typeface="Times New Roman"/>
                <a:cs typeface="Times New Roman"/>
                <a:sym typeface="Times New Roman"/>
              </a:rPr>
            </a:br>
            <a:r>
              <a:rPr lang="en-US" sz="2800" b="0" i="0" u="none">
                <a:solidFill>
                  <a:srgbClr val="000099"/>
                </a:solidFill>
                <a:latin typeface="Times New Roman"/>
                <a:ea typeface="Times New Roman"/>
                <a:cs typeface="Times New Roman"/>
                <a:sym typeface="Times New Roman"/>
              </a:rPr>
              <a:t>Có bão tháng bảy</a:t>
            </a:r>
            <a:br>
              <a:rPr lang="en-US" sz="2800" b="0" i="0" u="none">
                <a:solidFill>
                  <a:srgbClr val="000099"/>
                </a:solidFill>
                <a:latin typeface="Times New Roman"/>
                <a:ea typeface="Times New Roman"/>
                <a:cs typeface="Times New Roman"/>
                <a:sym typeface="Times New Roman"/>
              </a:rPr>
            </a:br>
            <a:r>
              <a:rPr lang="en-US" sz="2800" b="0" i="0" u="none">
                <a:solidFill>
                  <a:srgbClr val="000099"/>
                </a:solidFill>
                <a:latin typeface="Times New Roman"/>
                <a:ea typeface="Times New Roman"/>
                <a:cs typeface="Times New Roman"/>
                <a:sym typeface="Times New Roman"/>
              </a:rPr>
              <a:t>Có mưa tháng ba</a:t>
            </a:r>
            <a:br>
              <a:rPr lang="en-US" sz="2800" b="0" i="0" u="none">
                <a:solidFill>
                  <a:srgbClr val="000099"/>
                </a:solidFill>
                <a:latin typeface="Times New Roman"/>
                <a:ea typeface="Times New Roman"/>
                <a:cs typeface="Times New Roman"/>
                <a:sym typeface="Times New Roman"/>
              </a:rPr>
            </a:br>
            <a:endParaRPr/>
          </a:p>
        </p:txBody>
      </p:sp>
      <p:pic>
        <p:nvPicPr>
          <p:cNvPr id="137" name="Google Shape;137;p7"/>
          <p:cNvPicPr preferRelativeResize="0">
            <a:picLocks noGrp="1"/>
          </p:cNvPicPr>
          <p:nvPr>
            <p:ph type="body" idx="1"/>
          </p:nvPr>
        </p:nvPicPr>
        <p:blipFill rotWithShape="1">
          <a:blip r:embed="rId3">
            <a:alphaModFix/>
          </a:blip>
          <a:srcRect t="2270" b="2296"/>
          <a:stretch/>
        </p:blipFill>
        <p:spPr>
          <a:xfrm>
            <a:off x="0" y="0"/>
            <a:ext cx="9144000" cy="5105400"/>
          </a:xfrm>
          <a:prstGeom prst="rect">
            <a:avLst/>
          </a:prstGeom>
          <a:noFill/>
          <a:ln>
            <a:noFill/>
          </a:ln>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2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p:cNvSpPr txBox="1">
            <a:spLocks noGrp="1"/>
          </p:cNvSpPr>
          <p:nvPr>
            <p:ph type="title"/>
          </p:nvPr>
        </p:nvSpPr>
        <p:spPr>
          <a:xfrm>
            <a:off x="628650" y="5410200"/>
            <a:ext cx="7886700" cy="12969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99"/>
              </a:buClr>
              <a:buSzPts val="2800"/>
              <a:buFont typeface="Times New Roman"/>
              <a:buNone/>
            </a:pPr>
            <a:r>
              <a:rPr lang="en-US" sz="2800" b="0" i="0" u="none">
                <a:solidFill>
                  <a:srgbClr val="000099"/>
                </a:solidFill>
                <a:latin typeface="Times New Roman"/>
                <a:ea typeface="Times New Roman"/>
                <a:cs typeface="Times New Roman"/>
                <a:sym typeface="Times New Roman"/>
              </a:rPr>
              <a:t>Giọt mồ hôi sa</a:t>
            </a:r>
            <a:br>
              <a:rPr lang="en-US" sz="2800" b="0" i="0" u="none">
                <a:solidFill>
                  <a:srgbClr val="000099"/>
                </a:solidFill>
                <a:latin typeface="Times New Roman"/>
                <a:ea typeface="Times New Roman"/>
                <a:cs typeface="Times New Roman"/>
                <a:sym typeface="Times New Roman"/>
              </a:rPr>
            </a:br>
            <a:r>
              <a:rPr lang="en-US" sz="2800" b="0" i="0" u="none">
                <a:solidFill>
                  <a:srgbClr val="000099"/>
                </a:solidFill>
                <a:latin typeface="Times New Roman"/>
                <a:ea typeface="Times New Roman"/>
                <a:cs typeface="Times New Roman"/>
                <a:sym typeface="Times New Roman"/>
              </a:rPr>
              <a:t>Những trưa tháng sáu</a:t>
            </a:r>
            <a:br>
              <a:rPr lang="en-US" sz="2800" b="0" i="0" u="none">
                <a:solidFill>
                  <a:srgbClr val="000099"/>
                </a:solidFill>
                <a:latin typeface="Times New Roman"/>
                <a:ea typeface="Times New Roman"/>
                <a:cs typeface="Times New Roman"/>
                <a:sym typeface="Times New Roman"/>
              </a:rPr>
            </a:br>
            <a:r>
              <a:rPr lang="en-US" sz="2800" b="0" i="0" u="none">
                <a:solidFill>
                  <a:srgbClr val="000099"/>
                </a:solidFill>
                <a:latin typeface="Times New Roman"/>
                <a:ea typeface="Times New Roman"/>
                <a:cs typeface="Times New Roman"/>
                <a:sym typeface="Times New Roman"/>
              </a:rPr>
              <a:t>Nước như ai nấu</a:t>
            </a:r>
            <a:endParaRPr/>
          </a:p>
        </p:txBody>
      </p:sp>
      <p:pic>
        <p:nvPicPr>
          <p:cNvPr id="143" name="Google Shape;143;p8"/>
          <p:cNvPicPr preferRelativeResize="0">
            <a:picLocks noGrp="1"/>
          </p:cNvPicPr>
          <p:nvPr>
            <p:ph type="body" idx="1"/>
          </p:nvPr>
        </p:nvPicPr>
        <p:blipFill rotWithShape="1">
          <a:blip r:embed="rId3">
            <a:alphaModFix/>
          </a:blip>
          <a:srcRect/>
          <a:stretch/>
        </p:blipFill>
        <p:spPr>
          <a:xfrm>
            <a:off x="0" y="6350"/>
            <a:ext cx="9144000" cy="5251450"/>
          </a:xfrm>
          <a:prstGeom prst="rect">
            <a:avLst/>
          </a:prstGeom>
          <a:noFill/>
          <a:ln>
            <a:noFill/>
          </a:ln>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2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txBox="1">
            <a:spLocks noGrp="1"/>
          </p:cNvSpPr>
          <p:nvPr>
            <p:ph type="title"/>
          </p:nvPr>
        </p:nvSpPr>
        <p:spPr>
          <a:xfrm>
            <a:off x="704850" y="5443537"/>
            <a:ext cx="78867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99"/>
              </a:buClr>
              <a:buSzPts val="2800"/>
              <a:buFont typeface="Times New Roman"/>
              <a:buNone/>
            </a:pPr>
            <a:r>
              <a:rPr lang="en-US" sz="2800" b="0" i="0" u="none">
                <a:solidFill>
                  <a:srgbClr val="000099"/>
                </a:solidFill>
                <a:latin typeface="Times New Roman"/>
                <a:ea typeface="Times New Roman"/>
                <a:cs typeface="Times New Roman"/>
                <a:sym typeface="Times New Roman"/>
              </a:rPr>
              <a:t>Chết cả cá cờ</a:t>
            </a:r>
            <a:br>
              <a:rPr lang="en-US" sz="2800" b="0" i="0" u="none">
                <a:solidFill>
                  <a:srgbClr val="000099"/>
                </a:solidFill>
                <a:latin typeface="Times New Roman"/>
                <a:ea typeface="Times New Roman"/>
                <a:cs typeface="Times New Roman"/>
                <a:sym typeface="Times New Roman"/>
              </a:rPr>
            </a:br>
            <a:r>
              <a:rPr lang="en-US" sz="2800" b="0" i="0" u="none">
                <a:solidFill>
                  <a:srgbClr val="000099"/>
                </a:solidFill>
                <a:latin typeface="Times New Roman"/>
                <a:ea typeface="Times New Roman"/>
                <a:cs typeface="Times New Roman"/>
                <a:sym typeface="Times New Roman"/>
              </a:rPr>
              <a:t>Cua ngoi lên bờ</a:t>
            </a:r>
            <a:br>
              <a:rPr lang="en-US" sz="2800" b="0" i="0" u="none">
                <a:solidFill>
                  <a:srgbClr val="000099"/>
                </a:solidFill>
                <a:latin typeface="Times New Roman"/>
                <a:ea typeface="Times New Roman"/>
                <a:cs typeface="Times New Roman"/>
                <a:sym typeface="Times New Roman"/>
              </a:rPr>
            </a:br>
            <a:r>
              <a:rPr lang="en-US" sz="2800" b="0" i="0" u="none">
                <a:solidFill>
                  <a:srgbClr val="000099"/>
                </a:solidFill>
                <a:latin typeface="Times New Roman"/>
                <a:ea typeface="Times New Roman"/>
                <a:cs typeface="Times New Roman"/>
                <a:sym typeface="Times New Roman"/>
              </a:rPr>
              <a:t>Mẹ em xuống cấy...</a:t>
            </a:r>
            <a:endParaRPr/>
          </a:p>
        </p:txBody>
      </p:sp>
      <p:pic>
        <p:nvPicPr>
          <p:cNvPr id="149" name="Google Shape;149;p9"/>
          <p:cNvPicPr preferRelativeResize="0">
            <a:picLocks noGrp="1"/>
          </p:cNvPicPr>
          <p:nvPr>
            <p:ph type="body" idx="1"/>
          </p:nvPr>
        </p:nvPicPr>
        <p:blipFill rotWithShape="1">
          <a:blip r:embed="rId3">
            <a:alphaModFix/>
          </a:blip>
          <a:srcRect/>
          <a:stretch/>
        </p:blipFill>
        <p:spPr>
          <a:xfrm>
            <a:off x="0" y="0"/>
            <a:ext cx="9144000" cy="5181600"/>
          </a:xfrm>
          <a:prstGeom prst="rect">
            <a:avLst/>
          </a:prstGeom>
          <a:noFill/>
          <a:ln>
            <a:noFill/>
          </a:ln>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2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469</Words>
  <Application>Microsoft Office PowerPoint</Application>
  <PresentationFormat>On-screen Show (4:3)</PresentationFormat>
  <Paragraphs>39</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PowerPoint Presentation</vt:lpstr>
      <vt:lpstr>PowerPoint Presentation</vt:lpstr>
      <vt:lpstr>CÔ ĐỌC THƠ  CHO BÉ NGHE </vt:lpstr>
      <vt:lpstr>PowerPoint Presentation</vt:lpstr>
      <vt:lpstr>Hạt gạo làng ta Có vị phù sa Của sông Kinh Thầy</vt:lpstr>
      <vt:lpstr>Có hương sen thơm Trong hồ nước đầy Có lời mẹ hát Ngọt bùi đắng cay... </vt:lpstr>
      <vt:lpstr>Hạt gạo làng ta Có bão tháng bảy Có mưa tháng ba </vt:lpstr>
      <vt:lpstr>Giọt mồ hôi sa Những trưa tháng sáu Nước như ai nấu</vt:lpstr>
      <vt:lpstr>Chết cả cá cờ Cua ngoi lên bờ Mẹ em xuống cấy...</vt:lpstr>
      <vt:lpstr>Hạt gạo làng ta Những năm bom Mỹ Trút trên mái nhà Những năm cây súng Theo người đi xa </vt:lpstr>
      <vt:lpstr>Những năm băng đạn Vàng như lúa đồng Bát cơm mùa gặt Thơm hào giao thông...  </vt:lpstr>
      <vt:lpstr>Hạt gạo làng ta Có công các bạn Sớm nào chống hạn Vục mẻ miệng gàu </vt:lpstr>
      <vt:lpstr>PowerPoint Presentation</vt:lpstr>
      <vt:lpstr>Hạt gạo làng ta Gửi ra tiền tuyến Gửi về phương xa </vt:lpstr>
      <vt:lpstr>PowerPoint Presentation</vt:lpstr>
      <vt:lpstr>PowerPoint Presentation</vt:lpstr>
      <vt:lpstr>Hoạt động 3:TRÒ CHƠI  GÁNH LÚA VỀ KHO   </vt:lpstr>
      <vt:lpstr>TRÒ CHƠI GÁNH LÚA VỀ KHO</vt:lpstr>
      <vt:lpstr>Giờ học đến dây là hết rồi  Chúc các con chăm ngoan và học giỏi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Admin</cp:lastModifiedBy>
  <cp:revision>1</cp:revision>
  <dcterms:created xsi:type="dcterms:W3CDTF">2009-04-12T09:05:52Z</dcterms:created>
  <dcterms:modified xsi:type="dcterms:W3CDTF">2025-02-09T10:10:06Z</dcterms:modified>
</cp:coreProperties>
</file>