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</p:sldMasterIdLst>
  <p:notesMasterIdLst>
    <p:notesMasterId r:id="rId19"/>
  </p:notesMasterIdLst>
  <p:sldIdLst>
    <p:sldId id="275" r:id="rId4"/>
    <p:sldId id="264" r:id="rId5"/>
    <p:sldId id="266" r:id="rId6"/>
    <p:sldId id="277" r:id="rId7"/>
    <p:sldId id="257" r:id="rId8"/>
    <p:sldId id="258" r:id="rId9"/>
    <p:sldId id="279" r:id="rId10"/>
    <p:sldId id="280" r:id="rId11"/>
    <p:sldId id="282" r:id="rId12"/>
    <p:sldId id="265" r:id="rId13"/>
    <p:sldId id="284" r:id="rId14"/>
    <p:sldId id="286" r:id="rId15"/>
    <p:sldId id="268" r:id="rId16"/>
    <p:sldId id="288" r:id="rId17"/>
    <p:sldId id="27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3F0B"/>
    <a:srgbClr val="1C0DE1"/>
    <a:srgbClr val="1BBA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2" autoAdjust="0"/>
    <p:restoredTop sz="94660"/>
  </p:normalViewPr>
  <p:slideViewPr>
    <p:cSldViewPr>
      <p:cViewPr varScale="1">
        <p:scale>
          <a:sx n="64" d="100"/>
          <a:sy n="64" d="100"/>
        </p:scale>
        <p:origin x="156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81FB1-B8A7-48F3-ACF8-6AC757790C35}" type="datetimeFigureOut">
              <a:rPr lang="en-US" smtClean="0"/>
              <a:pPr/>
              <a:t>31/3/2025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964868-C924-46C7-8671-89153628A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64868-C924-46C7-8671-89153628A77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64868-C924-46C7-8671-89153628A77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AC0ED-6094-4334-AA00-B11BABC8B196}" type="datetimeFigureOut">
              <a:rPr lang="en-US" smtClean="0"/>
              <a:pPr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03DFA-DCF2-4C63-A52E-87C5E2A5E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AC0ED-6094-4334-AA00-B11BABC8B196}" type="datetimeFigureOut">
              <a:rPr lang="en-US" smtClean="0"/>
              <a:pPr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03DFA-DCF2-4C63-A52E-87C5E2A5E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AC0ED-6094-4334-AA00-B11BABC8B196}" type="datetimeFigureOut">
              <a:rPr lang="en-US" smtClean="0"/>
              <a:pPr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03DFA-DCF2-4C63-A52E-87C5E2A5E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067CD-F92B-4BE9-965F-0380C717DF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83D5990-A568-7948-E277-304F4851B1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3014F2-45C5-5411-82CE-C851D8031F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533EA24-C159-3589-68A4-8952B4F7FC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01365-181D-40A9-9BEA-5BA74D1200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9175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056A505-8963-106D-1229-4C643DFFFD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AEB81AE-07D7-D073-19B1-64749A8269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DE2DC93-3FC7-F56B-98FF-998FBE2B64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53F29-BE87-4278-9554-2556201B33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6314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7108C76-E72D-ED06-DBA1-CB50580BDB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A7B96D3-BFF4-0084-B574-45440D6DBA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B9BF74-01C0-698D-2D15-A118F6617F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F81D1-C550-4918-BFAD-B0EEDFAE70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4333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9E0782-494C-23D9-0FF3-60055148B3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A0F8D0-861E-CFCE-FD5B-3AFC2A80D1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5A28CB-7067-1FFE-CBDB-DB6277DB7C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137AC8-A1C4-462C-AA5A-0713EB4C85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3946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55CE1A9-CC0F-49A3-92B8-D336368029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0F000E5-EEE9-57C2-2B8D-67E489DB4A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E4D55D9-1999-94E8-59E4-E4EC5F7795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D8D1D-8F66-487D-BF2D-3BB56489BF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139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3EDD991-4A26-EDA9-759D-3535182089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4DF7602-4686-B2A5-3C00-464E603191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32BED0C-232E-8003-2868-935236D78C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C42CB-DBD4-40DB-80ED-160F97A595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01690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2182C1A-1585-D1B0-7CC9-FD09008D02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ECB7048-771F-D485-7373-6E03E8B6A1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0CCAFC1-4F02-2707-5243-81CACCE48D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ED5F75-A152-486C-B3C0-81EED522C6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100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AC0ED-6094-4334-AA00-B11BABC8B196}" type="datetimeFigureOut">
              <a:rPr lang="en-US" smtClean="0"/>
              <a:pPr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03DFA-DCF2-4C63-A52E-87C5E2A5E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4FE629-63A8-8DBD-681A-4CA98DCF7A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383F52-EB74-F06A-3E88-5AEF4381DC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8A72E5-D275-C573-08DF-A6421E1E00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988E9C-F9F4-4127-B5A7-E77CE0B864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40336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FDEF52-1AE6-E725-A0AF-730A7B05D7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EAF9E9-8CAD-190A-B8F0-0A524C7BAC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9C75D5-5F26-235E-5EB0-35CE819486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F43CD-493D-4621-9549-0984133510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2713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4B494B-938D-4F19-A38E-DECABF42FB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4CCEB35-7420-1817-BEE3-CDAA9FBF15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31CDB78-C4E5-B952-BFF9-838DB7B6CD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F18F4-D851-463D-B1D6-838DFA5BE1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67147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ED490D1-1612-FF34-66F9-B2CADA1518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F0BA2FF-B4D7-D275-49F8-1C96AAFEDB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F15A5ED-A2E8-F98C-2EE8-E3DFE3215E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241DF-5DE6-40A3-B4A4-277ED29C6B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64157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1078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8337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0587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6064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729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604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AC0ED-6094-4334-AA00-B11BABC8B196}" type="datetimeFigureOut">
              <a:rPr lang="en-US" smtClean="0"/>
              <a:pPr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03DFA-DCF2-4C63-A52E-87C5E2A5E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4244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9225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4469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615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83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AC0ED-6094-4334-AA00-B11BABC8B196}" type="datetimeFigureOut">
              <a:rPr lang="en-US" smtClean="0"/>
              <a:pPr/>
              <a:t>31/3/2025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03DFA-DCF2-4C63-A52E-87C5E2A5E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AC0ED-6094-4334-AA00-B11BABC8B196}" type="datetimeFigureOut">
              <a:rPr lang="en-US" smtClean="0"/>
              <a:pPr/>
              <a:t>31/3/2025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03DFA-DCF2-4C63-A52E-87C5E2A5E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AC0ED-6094-4334-AA00-B11BABC8B196}" type="datetimeFigureOut">
              <a:rPr lang="en-US" smtClean="0"/>
              <a:pPr/>
              <a:t>31/3/2025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03DFA-DCF2-4C63-A52E-87C5E2A5E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AC0ED-6094-4334-AA00-B11BABC8B196}" type="datetimeFigureOut">
              <a:rPr lang="en-US" smtClean="0"/>
              <a:pPr/>
              <a:t>31/3/2025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03DFA-DCF2-4C63-A52E-87C5E2A5E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AC0ED-6094-4334-AA00-B11BABC8B196}" type="datetimeFigureOut">
              <a:rPr lang="en-US" smtClean="0"/>
              <a:pPr/>
              <a:t>31/3/2025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03DFA-DCF2-4C63-A52E-87C5E2A5E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AC0ED-6094-4334-AA00-B11BABC8B196}" type="datetimeFigureOut">
              <a:rPr lang="en-US" smtClean="0"/>
              <a:pPr/>
              <a:t>31/3/2025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03DFA-DCF2-4C63-A52E-87C5E2A5E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AC0ED-6094-4334-AA00-B11BABC8B196}" type="datetimeFigureOut">
              <a:rPr lang="en-US" smtClean="0"/>
              <a:pPr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03DFA-DCF2-4C63-A52E-87C5E2A5E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ABB5066-A94F-42A6-440E-F9E79CF66D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9BBFAC4-722B-0453-4C96-37867C932A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4C67C89-3907-380D-0F9D-5FDD994BDCF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466414D-F980-E2ED-8AB6-CDC8788189C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0C1E9A1-3A3C-7861-E2A2-98139DA2814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6D5EC096-52FE-4908-AA74-A5867D86E8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349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522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file:///E:\Work\Sound\New%20Folder\Untitled.mp3" TargetMode="External"/><Relationship Id="rId1" Type="http://schemas.openxmlformats.org/officeDocument/2006/relationships/audio" Target="file:///E:\Work\Sound\New%20Folder\Untitled3.mp3" TargetMode="External"/><Relationship Id="rId6" Type="http://schemas.openxmlformats.org/officeDocument/2006/relationships/audio" Target="../media/audio1.wav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18" Type="http://schemas.openxmlformats.org/officeDocument/2006/relationships/image" Target="../media/image24.gif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5" Type="http://schemas.openxmlformats.org/officeDocument/2006/relationships/image" Target="../media/image3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Untitled3.mp3">
            <a:hlinkClick r:id="" action="ppaction://media"/>
            <a:extLst>
              <a:ext uri="{FF2B5EF4-FFF2-40B4-BE49-F238E27FC236}">
                <a16:creationId xmlns:a16="http://schemas.microsoft.com/office/drawing/2014/main" id="{6A70331A-4A5C-1537-F12F-AE7140B2E98E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Untitled.mp3">
            <a:hlinkClick r:id="" action="ppaction://media"/>
            <a:extLst>
              <a:ext uri="{FF2B5EF4-FFF2-40B4-BE49-F238E27FC236}">
                <a16:creationId xmlns:a16="http://schemas.microsoft.com/office/drawing/2014/main" id="{53A026E8-EDA5-6EFD-DD7E-5790832ADB8F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[wallcoo">
            <a:extLst>
              <a:ext uri="{FF2B5EF4-FFF2-40B4-BE49-F238E27FC236}">
                <a16:creationId xmlns:a16="http://schemas.microsoft.com/office/drawing/2014/main" id="{D000E36A-C43E-D01E-1D86-770EC4B3E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48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Oval 5">
            <a:hlinkClick r:id="" action="ppaction://noaction">
              <a:snd r:embed="rId6" name="DoremonNoi2.WAV"/>
            </a:hlinkClick>
            <a:extLst>
              <a:ext uri="{FF2B5EF4-FFF2-40B4-BE49-F238E27FC236}">
                <a16:creationId xmlns:a16="http://schemas.microsoft.com/office/drawing/2014/main" id="{36F2CA33-600D-7FCB-AA6A-48A1383B6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6400800"/>
            <a:ext cx="381000" cy="3048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35" name="WordArt 7">
            <a:extLst>
              <a:ext uri="{FF2B5EF4-FFF2-40B4-BE49-F238E27FC236}">
                <a16:creationId xmlns:a16="http://schemas.microsoft.com/office/drawing/2014/main" id="{8D0F613D-DAC5-EC0B-FD3F-86E823956F5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38200" y="914400"/>
            <a:ext cx="83058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NON TT BA SAO </a:t>
            </a:r>
            <a:endParaRPr kumimoji="0" lang="en-US" sz="3200" b="1" i="0" u="none" strike="noStrike" kern="10" cap="none" spc="0" normalizeH="0" baseline="0" noProof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536" name="WordArt 8">
            <a:extLst>
              <a:ext uri="{FF2B5EF4-FFF2-40B4-BE49-F238E27FC236}">
                <a16:creationId xmlns:a16="http://schemas.microsoft.com/office/drawing/2014/main" id="{0EAEB055-6126-ED1B-1DFA-1263B78C396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90600" y="2286000"/>
            <a:ext cx="8001000" cy="3505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.VnTime"/>
                <a:ea typeface="+mn-ea"/>
                <a:cs typeface="+mn-cs"/>
              </a:rPr>
              <a:t>Chủ</a:t>
            </a:r>
            <a:r>
              <a:rPr kumimoji="0" lang="en-US" sz="2800" b="1" i="0" u="none" strike="noStrike" kern="10" cap="none" spc="0" normalizeH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.VnTime"/>
                <a:ea typeface="+mn-ea"/>
                <a:cs typeface="+mn-cs"/>
              </a:rPr>
              <a:t> </a:t>
            </a:r>
            <a:r>
              <a:rPr kumimoji="0" lang="en-US" sz="2800" b="1" i="0" u="none" strike="noStrike" kern="10" cap="none" spc="0" normalizeH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.VnTime"/>
                <a:ea typeface="+mn-ea"/>
                <a:cs typeface="+mn-cs"/>
              </a:rPr>
              <a:t>đề</a:t>
            </a:r>
            <a:r>
              <a:rPr kumimoji="0" lang="en-US" sz="2800" b="1" i="0" u="none" strike="noStrike" kern="10" cap="none" spc="0" normalizeH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.VnTime"/>
                <a:ea typeface="+mn-ea"/>
                <a:cs typeface="+mn-cs"/>
              </a:rPr>
              <a:t>: </a:t>
            </a:r>
            <a:r>
              <a:rPr kumimoji="0" lang="en-US" sz="2800" b="1" i="0" u="none" strike="noStrike" kern="10" cap="none" spc="0" normalizeH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.VnTime"/>
                <a:ea typeface="+mn-ea"/>
                <a:cs typeface="+mn-cs"/>
              </a:rPr>
              <a:t>Động</a:t>
            </a:r>
            <a:r>
              <a:rPr kumimoji="0" lang="en-US" sz="2800" b="1" i="0" u="none" strike="noStrike" kern="10" cap="none" spc="0" normalizeH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.VnTime"/>
                <a:ea typeface="+mn-ea"/>
                <a:cs typeface="+mn-cs"/>
              </a:rPr>
              <a:t> </a:t>
            </a:r>
            <a:r>
              <a:rPr kumimoji="0" lang="en-US" sz="2800" b="1" i="0" u="none" strike="noStrike" kern="10" cap="none" spc="0" normalizeH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.VnTime"/>
                <a:ea typeface="+mn-ea"/>
                <a:cs typeface="+mn-cs"/>
              </a:rPr>
              <a:t>vật</a:t>
            </a: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Time"/>
              </a:rPr>
              <a:t>Đầ</a:t>
            </a:r>
            <a:r>
              <a:rPr lang="en-US" sz="2800" b="1" kern="1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Time"/>
              </a:rPr>
              <a:t> </a:t>
            </a:r>
            <a:r>
              <a:rPr lang="en-US" sz="2800" b="1" kern="1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Time"/>
              </a:rPr>
              <a:t>tài</a:t>
            </a: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.VnTime"/>
                <a:ea typeface="+mn-ea"/>
                <a:cs typeface="+mn-cs"/>
              </a:rPr>
              <a:t> :</a:t>
            </a:r>
            <a:r>
              <a:rPr kumimoji="0" lang="en-US" sz="28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.VnTime"/>
                <a:ea typeface="+mn-ea"/>
                <a:cs typeface="+mn-cs"/>
              </a:rPr>
              <a:t>Thơ</a:t>
            </a:r>
            <a:r>
              <a:rPr kumimoji="0" lang="en-US" sz="2800" b="1" i="0" u="none" strike="noStrike" kern="10" cap="none" spc="0" normalizeH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.VnTime"/>
                <a:ea typeface="+mn-ea"/>
                <a:cs typeface="+mn-cs"/>
              </a:rPr>
              <a:t> Rong </a:t>
            </a:r>
            <a:r>
              <a:rPr kumimoji="0" lang="en-US" sz="2800" b="1" i="0" u="none" strike="noStrike" kern="10" cap="none" spc="0" normalizeH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.VnTime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0" cap="none" spc="0" normalizeH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.VnTime"/>
                <a:ea typeface="+mn-ea"/>
                <a:cs typeface="+mn-cs"/>
              </a:rPr>
              <a:t> </a:t>
            </a:r>
            <a:r>
              <a:rPr kumimoji="0" lang="en-US" sz="2800" b="1" i="0" u="none" strike="noStrike" kern="10" cap="none" spc="0" normalizeH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.VnTime"/>
                <a:ea typeface="+mn-ea"/>
                <a:cs typeface="+mn-cs"/>
              </a:rPr>
              <a:t>cá</a:t>
            </a:r>
            <a:endParaRPr kumimoji="0" lang="en-US" sz="2800" b="1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Time"/>
              </a:rPr>
              <a:t>Đối</a:t>
            </a:r>
            <a:r>
              <a:rPr lang="en-US" sz="2800" b="1" kern="1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Time"/>
              </a:rPr>
              <a:t> </a:t>
            </a:r>
            <a:r>
              <a:rPr lang="en-US" sz="2800" b="1" kern="1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Time"/>
              </a:rPr>
              <a:t>tượng</a:t>
            </a: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.VnTime"/>
                <a:ea typeface="+mn-ea"/>
                <a:cs typeface="+mn-cs"/>
              </a:rPr>
              <a:t> :Tr</a:t>
            </a:r>
            <a:r>
              <a:rPr lang="en-US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Time"/>
              </a:rPr>
              <a:t>ẻ</a:t>
            </a: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.VnTime"/>
                <a:ea typeface="+mn-ea"/>
                <a:cs typeface="+mn-cs"/>
              </a:rPr>
              <a:t> 4-5</a:t>
            </a:r>
            <a:r>
              <a:rPr kumimoji="0" lang="en-US" sz="2800" b="1" i="0" u="none" strike="noStrike" kern="10" cap="none" spc="0" normalizeH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.VnTime"/>
                <a:ea typeface="+mn-ea"/>
                <a:cs typeface="+mn-cs"/>
              </a:rPr>
              <a:t> </a:t>
            </a:r>
            <a:r>
              <a:rPr kumimoji="0" lang="en-US" sz="2800" b="1" i="0" u="none" strike="noStrike" kern="10" cap="none" spc="0" normalizeH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.VnTime"/>
                <a:ea typeface="+mn-ea"/>
                <a:cs typeface="+mn-cs"/>
              </a:rPr>
              <a:t>tuổi</a:t>
            </a:r>
            <a:endParaRPr kumimoji="0" lang="en-US" sz="2800" b="1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effectLst/>
              <a:uLnTx/>
              <a:uFillTx/>
              <a:latin typeface=".VnTime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Lã</a:t>
            </a: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Thị</a:t>
            </a: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Hồng</a:t>
            </a: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Xiêm</a:t>
            </a:r>
            <a:endParaRPr kumimoji="0" lang="en-US" sz="2800" b="1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effectLst/>
              <a:uLnTx/>
              <a:uFillTx/>
              <a:latin typeface=".VnTime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31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3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57250"/>
            <a:ext cx="9352723" cy="525453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14350" y="1371600"/>
            <a:ext cx="8115300" cy="4114800"/>
            <a:chOff x="0" y="0"/>
            <a:chExt cx="4513182" cy="22883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13182" cy="2288374"/>
            </a:xfrm>
            <a:custGeom>
              <a:avLst/>
              <a:gdLst/>
              <a:ahLst/>
              <a:cxnLst/>
              <a:rect l="l" t="t" r="r" b="b"/>
              <a:pathLst>
                <a:path w="4513182" h="2288374">
                  <a:moveTo>
                    <a:pt x="24327" y="0"/>
                  </a:moveTo>
                  <a:lnTo>
                    <a:pt x="4488855" y="0"/>
                  </a:lnTo>
                  <a:cubicBezTo>
                    <a:pt x="4502291" y="0"/>
                    <a:pt x="4513182" y="10891"/>
                    <a:pt x="4513182" y="24327"/>
                  </a:cubicBezTo>
                  <a:lnTo>
                    <a:pt x="4513182" y="2264047"/>
                  </a:lnTo>
                  <a:cubicBezTo>
                    <a:pt x="4513182" y="2277483"/>
                    <a:pt x="4502291" y="2288374"/>
                    <a:pt x="4488855" y="2288374"/>
                  </a:cubicBezTo>
                  <a:lnTo>
                    <a:pt x="24327" y="2288374"/>
                  </a:lnTo>
                  <a:cubicBezTo>
                    <a:pt x="10891" y="2288374"/>
                    <a:pt x="0" y="2277483"/>
                    <a:pt x="0" y="226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13182" cy="2326474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51299" y="2821798"/>
            <a:ext cx="2956717" cy="165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1411"/>
              </a:lnSpc>
            </a:pPr>
            <a:endParaRPr sz="9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799982" y="2783698"/>
            <a:ext cx="700295" cy="70029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44619" y="2828335"/>
            <a:ext cx="611021" cy="611021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D494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651299" y="3869087"/>
            <a:ext cx="2956717" cy="165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1411"/>
              </a:lnSpc>
            </a:pPr>
            <a:endParaRPr sz="9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799982" y="3830987"/>
            <a:ext cx="700295" cy="70029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44619" y="3875624"/>
            <a:ext cx="611021" cy="611021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D494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2" name="Freeform 32"/>
          <p:cNvSpPr/>
          <p:nvPr/>
        </p:nvSpPr>
        <p:spPr>
          <a:xfrm>
            <a:off x="163805" y="1165328"/>
            <a:ext cx="1060412" cy="1227846"/>
          </a:xfrm>
          <a:custGeom>
            <a:avLst/>
            <a:gdLst/>
            <a:ahLst/>
            <a:cxnLst/>
            <a:rect l="l" t="t" r="r" b="b"/>
            <a:pathLst>
              <a:path w="2120824" h="2455691">
                <a:moveTo>
                  <a:pt x="0" y="0"/>
                </a:moveTo>
                <a:lnTo>
                  <a:pt x="2120824" y="0"/>
                </a:lnTo>
                <a:lnTo>
                  <a:pt x="2120824" y="2455690"/>
                </a:lnTo>
                <a:lnTo>
                  <a:pt x="0" y="24556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1347170">
            <a:off x="7962863" y="4688303"/>
            <a:ext cx="1024969" cy="1021242"/>
          </a:xfrm>
          <a:custGeom>
            <a:avLst/>
            <a:gdLst/>
            <a:ahLst/>
            <a:cxnLst/>
            <a:rect l="l" t="t" r="r" b="b"/>
            <a:pathLst>
              <a:path w="2049937" h="2042483">
                <a:moveTo>
                  <a:pt x="0" y="0"/>
                </a:moveTo>
                <a:lnTo>
                  <a:pt x="2049937" y="0"/>
                </a:lnTo>
                <a:lnTo>
                  <a:pt x="2049937" y="2042483"/>
                </a:lnTo>
                <a:lnTo>
                  <a:pt x="0" y="20424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217112" y="4731114"/>
            <a:ext cx="1343580" cy="935620"/>
          </a:xfrm>
          <a:custGeom>
            <a:avLst/>
            <a:gdLst/>
            <a:ahLst/>
            <a:cxnLst/>
            <a:rect l="l" t="t" r="r" b="b"/>
            <a:pathLst>
              <a:path w="2687160" h="1871240">
                <a:moveTo>
                  <a:pt x="0" y="0"/>
                </a:moveTo>
                <a:lnTo>
                  <a:pt x="2687160" y="0"/>
                </a:lnTo>
                <a:lnTo>
                  <a:pt x="2687160" y="1871240"/>
                </a:lnTo>
                <a:lnTo>
                  <a:pt x="0" y="18712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7299194" y="570417"/>
            <a:ext cx="598217" cy="1602367"/>
          </a:xfrm>
          <a:custGeom>
            <a:avLst/>
            <a:gdLst/>
            <a:ahLst/>
            <a:cxnLst/>
            <a:rect l="l" t="t" r="r" b="b"/>
            <a:pathLst>
              <a:path w="1196434" h="3204734">
                <a:moveTo>
                  <a:pt x="0" y="0"/>
                </a:moveTo>
                <a:lnTo>
                  <a:pt x="1196434" y="0"/>
                </a:lnTo>
                <a:lnTo>
                  <a:pt x="1196434" y="3204734"/>
                </a:lnTo>
                <a:lnTo>
                  <a:pt x="0" y="32047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5518631" y="2784888"/>
            <a:ext cx="2956717" cy="165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1411"/>
              </a:lnSpc>
            </a:pPr>
            <a:endParaRPr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5609839" y="3913724"/>
            <a:ext cx="2956717" cy="165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1411"/>
              </a:lnSpc>
            </a:pPr>
            <a:endParaRPr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711111" y="2973349"/>
            <a:ext cx="821126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3023"/>
              </a:lnSpc>
            </a:pPr>
            <a:r>
              <a:rPr lang="en-US" sz="3250" dirty="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01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39566" y="4020638"/>
            <a:ext cx="821126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3023"/>
              </a:lnSpc>
            </a:pPr>
            <a:r>
              <a:rPr lang="en-US" sz="3250" dirty="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02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4348000" y="1760201"/>
            <a:ext cx="4763" cy="155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330"/>
              </a:lnSpc>
              <a:spcBef>
                <a:spcPct val="0"/>
              </a:spcBef>
            </a:pPr>
            <a:endParaRPr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1398356" y="2759886"/>
            <a:ext cx="6940897" cy="2431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1791"/>
              </a:lnSpc>
              <a:spcBef>
                <a:spcPct val="0"/>
              </a:spcBef>
            </a:pPr>
            <a:r>
              <a:rPr lang="en-US" sz="2400" b="1" dirty="0" err="1">
                <a:solidFill>
                  <a:srgbClr val="483A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Cây</a:t>
            </a:r>
            <a:r>
              <a:rPr lang="en-US" sz="2400" b="1" dirty="0">
                <a:solidFill>
                  <a:srgbClr val="483A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400" b="1" dirty="0" err="1">
                <a:solidFill>
                  <a:srgbClr val="483A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rong</a:t>
            </a:r>
            <a:r>
              <a:rPr lang="en-US" sz="2400" b="1" dirty="0">
                <a:solidFill>
                  <a:srgbClr val="483A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400" b="1" dirty="0" err="1">
                <a:solidFill>
                  <a:srgbClr val="483A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xanh</a:t>
            </a:r>
            <a:r>
              <a:rPr lang="en-US" sz="2400" b="1" dirty="0">
                <a:solidFill>
                  <a:srgbClr val="483A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400" b="1" dirty="0" err="1">
                <a:solidFill>
                  <a:srgbClr val="483A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được</a:t>
            </a:r>
            <a:r>
              <a:rPr lang="en-US" sz="2400" b="1" dirty="0">
                <a:solidFill>
                  <a:srgbClr val="483A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400" b="1" dirty="0" err="1">
                <a:solidFill>
                  <a:srgbClr val="483A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miêu</a:t>
            </a:r>
            <a:r>
              <a:rPr lang="en-US" sz="2400" b="1" dirty="0">
                <a:solidFill>
                  <a:srgbClr val="483A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400" b="1" dirty="0" err="1">
                <a:solidFill>
                  <a:srgbClr val="483A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tả</a:t>
            </a:r>
            <a:r>
              <a:rPr lang="en-US" sz="2400" b="1" dirty="0">
                <a:solidFill>
                  <a:srgbClr val="483A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400" b="1" dirty="0" err="1">
                <a:solidFill>
                  <a:srgbClr val="483A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đẹp</a:t>
            </a:r>
            <a:r>
              <a:rPr lang="en-US" sz="2400" b="1" dirty="0">
                <a:solidFill>
                  <a:srgbClr val="483A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400" b="1" dirty="0" err="1">
                <a:solidFill>
                  <a:srgbClr val="483A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như</a:t>
            </a:r>
            <a:r>
              <a:rPr lang="en-US" sz="2400" b="1" dirty="0">
                <a:solidFill>
                  <a:srgbClr val="483A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400" b="1" dirty="0" err="1">
                <a:solidFill>
                  <a:srgbClr val="483A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thế</a:t>
            </a:r>
            <a:r>
              <a:rPr lang="en-US" sz="2400" b="1" dirty="0">
                <a:solidFill>
                  <a:srgbClr val="483A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400" b="1" dirty="0" err="1">
                <a:solidFill>
                  <a:srgbClr val="483A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nào</a:t>
            </a:r>
            <a:r>
              <a:rPr lang="en-US" sz="2400" b="1" dirty="0">
                <a:solidFill>
                  <a:srgbClr val="483A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? 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496220" y="3957942"/>
            <a:ext cx="5590379" cy="7189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ts val="1804"/>
              </a:lnSpc>
              <a:spcBef>
                <a:spcPct val="0"/>
              </a:spcBef>
            </a:pPr>
            <a:r>
              <a:rPr lang="en-US" sz="2800" b="1" dirty="0" err="1">
                <a:solidFill>
                  <a:srgbClr val="483A00"/>
                </a:solidFill>
                <a:latin typeface="Times New Roman" panose="02020603050405020304" pitchFamily="18" charset="0"/>
                <a:ea typeface="Open Sans Extra Bold"/>
                <a:cs typeface="Times New Roman" panose="02020603050405020304" pitchFamily="18" charset="0"/>
                <a:sym typeface="Open Sans Extra Bold"/>
              </a:rPr>
              <a:t>Cây</a:t>
            </a:r>
            <a:r>
              <a:rPr lang="en-US" sz="2800" b="1" dirty="0">
                <a:solidFill>
                  <a:srgbClr val="483A00"/>
                </a:solidFill>
                <a:latin typeface="Times New Roman" panose="02020603050405020304" pitchFamily="18" charset="0"/>
                <a:ea typeface="Open Sans Extra Bold"/>
                <a:cs typeface="Times New Roman" panose="02020603050405020304" pitchFamily="18" charset="0"/>
                <a:sym typeface="Open Sans Extra Bold"/>
              </a:rPr>
              <a:t> </a:t>
            </a:r>
            <a:r>
              <a:rPr lang="en-US" sz="2800" b="1" dirty="0" err="1">
                <a:solidFill>
                  <a:srgbClr val="483A00"/>
                </a:solidFill>
                <a:latin typeface="Times New Roman" panose="02020603050405020304" pitchFamily="18" charset="0"/>
                <a:ea typeface="Open Sans Extra Bold"/>
                <a:cs typeface="Times New Roman" panose="02020603050405020304" pitchFamily="18" charset="0"/>
                <a:sym typeface="Open Sans Extra Bold"/>
              </a:rPr>
              <a:t>rong</a:t>
            </a:r>
            <a:r>
              <a:rPr lang="en-US" sz="2800" b="1" dirty="0">
                <a:solidFill>
                  <a:srgbClr val="483A00"/>
                </a:solidFill>
                <a:latin typeface="Times New Roman" panose="02020603050405020304" pitchFamily="18" charset="0"/>
                <a:ea typeface="Open Sans Extra Bold"/>
                <a:cs typeface="Times New Roman" panose="02020603050405020304" pitchFamily="18" charset="0"/>
                <a:sym typeface="Open Sans Extra Bold"/>
              </a:rPr>
              <a:t> </a:t>
            </a:r>
            <a:r>
              <a:rPr lang="en-US" sz="2800" b="1" dirty="0" err="1">
                <a:solidFill>
                  <a:srgbClr val="483A00"/>
                </a:solidFill>
                <a:latin typeface="Times New Roman" panose="02020603050405020304" pitchFamily="18" charset="0"/>
                <a:ea typeface="Open Sans Extra Bold"/>
                <a:cs typeface="Times New Roman" panose="02020603050405020304" pitchFamily="18" charset="0"/>
                <a:sym typeface="Open Sans Extra Bold"/>
              </a:rPr>
              <a:t>xanh</a:t>
            </a:r>
            <a:r>
              <a:rPr lang="en-US" sz="2800" b="1" dirty="0">
                <a:solidFill>
                  <a:srgbClr val="483A00"/>
                </a:solidFill>
                <a:latin typeface="Times New Roman" panose="02020603050405020304" pitchFamily="18" charset="0"/>
                <a:ea typeface="Open Sans Extra Bold"/>
                <a:cs typeface="Times New Roman" panose="02020603050405020304" pitchFamily="18" charset="0"/>
                <a:sym typeface="Open Sans Extra Bold"/>
              </a:rPr>
              <a:t> </a:t>
            </a:r>
            <a:r>
              <a:rPr lang="en-US" sz="2800" b="1" dirty="0" err="1">
                <a:solidFill>
                  <a:srgbClr val="483A00"/>
                </a:solidFill>
                <a:latin typeface="Times New Roman" panose="02020603050405020304" pitchFamily="18" charset="0"/>
                <a:ea typeface="Open Sans Extra Bold"/>
                <a:cs typeface="Times New Roman" panose="02020603050405020304" pitchFamily="18" charset="0"/>
                <a:sym typeface="Open Sans Extra Bold"/>
              </a:rPr>
              <a:t>sống</a:t>
            </a:r>
            <a:r>
              <a:rPr lang="en-US" sz="2800" b="1" dirty="0">
                <a:solidFill>
                  <a:srgbClr val="483A00"/>
                </a:solidFill>
                <a:latin typeface="Times New Roman" panose="02020603050405020304" pitchFamily="18" charset="0"/>
                <a:ea typeface="Open Sans Extra Bold"/>
                <a:cs typeface="Times New Roman" panose="02020603050405020304" pitchFamily="18" charset="0"/>
                <a:sym typeface="Open Sans Extra Bold"/>
              </a:rPr>
              <a:t> ở </a:t>
            </a:r>
            <a:r>
              <a:rPr lang="en-US" sz="2800" b="1" dirty="0" err="1">
                <a:solidFill>
                  <a:srgbClr val="483A00"/>
                </a:solidFill>
                <a:latin typeface="Times New Roman" panose="02020603050405020304" pitchFamily="18" charset="0"/>
                <a:ea typeface="Open Sans Extra Bold"/>
                <a:cs typeface="Times New Roman" panose="02020603050405020304" pitchFamily="18" charset="0"/>
                <a:sym typeface="Open Sans Extra Bold"/>
              </a:rPr>
              <a:t>đâu</a:t>
            </a:r>
            <a:r>
              <a:rPr lang="en-US" sz="2800" b="1" dirty="0">
                <a:solidFill>
                  <a:srgbClr val="483A00"/>
                </a:solidFill>
                <a:latin typeface="Times New Roman" panose="02020603050405020304" pitchFamily="18" charset="0"/>
                <a:ea typeface="Open Sans Extra Bold"/>
                <a:cs typeface="Times New Roman" panose="02020603050405020304" pitchFamily="18" charset="0"/>
                <a:sym typeface="Open Sans Extra Bold"/>
              </a:rPr>
              <a:t>?</a:t>
            </a:r>
          </a:p>
          <a:p>
            <a:pPr defTabSz="457200">
              <a:lnSpc>
                <a:spcPts val="1804"/>
              </a:lnSpc>
              <a:spcBef>
                <a:spcPct val="0"/>
              </a:spcBef>
            </a:pPr>
            <a:endParaRPr lang="en-US" sz="2800" b="1" dirty="0">
              <a:solidFill>
                <a:srgbClr val="483A00"/>
              </a:solidFill>
              <a:latin typeface="Times New Roman" panose="02020603050405020304" pitchFamily="18" charset="0"/>
              <a:ea typeface="Open Sans Extra Bold"/>
              <a:cs typeface="Times New Roman" panose="02020603050405020304" pitchFamily="18" charset="0"/>
              <a:sym typeface="Open Sans Extra Bold"/>
            </a:endParaRPr>
          </a:p>
          <a:p>
            <a:pPr defTabSz="457200">
              <a:lnSpc>
                <a:spcPts val="1804"/>
              </a:lnSpc>
              <a:spcBef>
                <a:spcPct val="0"/>
              </a:spcBef>
            </a:pPr>
            <a:r>
              <a:rPr lang="en-US" sz="2800" b="1" dirty="0" err="1">
                <a:solidFill>
                  <a:srgbClr val="483A00"/>
                </a:solidFill>
                <a:latin typeface="Times New Roman" panose="02020603050405020304" pitchFamily="18" charset="0"/>
                <a:ea typeface="Open Sans Extra Bold"/>
                <a:cs typeface="Times New Roman" panose="02020603050405020304" pitchFamily="18" charset="0"/>
                <a:sym typeface="Open Sans Extra Bold"/>
              </a:rPr>
              <a:t>Cây</a:t>
            </a:r>
            <a:r>
              <a:rPr lang="en-US" sz="2800" b="1" dirty="0">
                <a:solidFill>
                  <a:srgbClr val="483A00"/>
                </a:solidFill>
                <a:latin typeface="Times New Roman" panose="02020603050405020304" pitchFamily="18" charset="0"/>
                <a:ea typeface="Open Sans Extra Bold"/>
                <a:cs typeface="Times New Roman" panose="02020603050405020304" pitchFamily="18" charset="0"/>
                <a:sym typeface="Open Sans Extra Bold"/>
              </a:rPr>
              <a:t> </a:t>
            </a:r>
            <a:r>
              <a:rPr lang="en-US" sz="2800" b="1" dirty="0" err="1">
                <a:solidFill>
                  <a:srgbClr val="483A00"/>
                </a:solidFill>
                <a:latin typeface="Times New Roman" panose="02020603050405020304" pitchFamily="18" charset="0"/>
                <a:ea typeface="Open Sans Extra Bold"/>
                <a:cs typeface="Times New Roman" panose="02020603050405020304" pitchFamily="18" charset="0"/>
                <a:sym typeface="Open Sans Extra Bold"/>
              </a:rPr>
              <a:t>rong</a:t>
            </a:r>
            <a:r>
              <a:rPr lang="en-US" sz="2800" b="1" dirty="0">
                <a:solidFill>
                  <a:srgbClr val="483A00"/>
                </a:solidFill>
                <a:latin typeface="Times New Roman" panose="02020603050405020304" pitchFamily="18" charset="0"/>
                <a:ea typeface="Open Sans Extra Bold"/>
                <a:cs typeface="Times New Roman" panose="02020603050405020304" pitchFamily="18" charset="0"/>
                <a:sym typeface="Open Sans Extra Bold"/>
              </a:rPr>
              <a:t> </a:t>
            </a:r>
            <a:r>
              <a:rPr lang="en-US" sz="2800" b="1" dirty="0" err="1">
                <a:solidFill>
                  <a:srgbClr val="483A00"/>
                </a:solidFill>
                <a:latin typeface="Times New Roman" panose="02020603050405020304" pitchFamily="18" charset="0"/>
                <a:ea typeface="Open Sans Extra Bold"/>
                <a:cs typeface="Times New Roman" panose="02020603050405020304" pitchFamily="18" charset="0"/>
                <a:sym typeface="Open Sans Extra Bold"/>
              </a:rPr>
              <a:t>xanh</a:t>
            </a:r>
            <a:r>
              <a:rPr lang="en-US" sz="2800" b="1" dirty="0">
                <a:solidFill>
                  <a:srgbClr val="483A00"/>
                </a:solidFill>
                <a:latin typeface="Times New Roman" panose="02020603050405020304" pitchFamily="18" charset="0"/>
                <a:ea typeface="Open Sans Extra Bold"/>
                <a:cs typeface="Times New Roman" panose="02020603050405020304" pitchFamily="18" charset="0"/>
                <a:sym typeface="Open Sans Extra Bold"/>
              </a:rPr>
              <a:t> </a:t>
            </a:r>
            <a:r>
              <a:rPr lang="en-US" sz="2800" b="1" dirty="0" err="1">
                <a:solidFill>
                  <a:srgbClr val="483A00"/>
                </a:solidFill>
                <a:latin typeface="Times New Roman" panose="02020603050405020304" pitchFamily="18" charset="0"/>
                <a:ea typeface="Open Sans Extra Bold"/>
                <a:cs typeface="Times New Roman" panose="02020603050405020304" pitchFamily="18" charset="0"/>
                <a:sym typeface="Open Sans Extra Bold"/>
              </a:rPr>
              <a:t>làm</a:t>
            </a:r>
            <a:r>
              <a:rPr lang="en-US" sz="2800" b="1" dirty="0">
                <a:solidFill>
                  <a:srgbClr val="483A00"/>
                </a:solidFill>
                <a:latin typeface="Times New Roman" panose="02020603050405020304" pitchFamily="18" charset="0"/>
                <a:ea typeface="Open Sans Extra Bold"/>
                <a:cs typeface="Times New Roman" panose="02020603050405020304" pitchFamily="18" charset="0"/>
                <a:sym typeface="Open Sans Extra Bold"/>
              </a:rPr>
              <a:t> </a:t>
            </a:r>
            <a:r>
              <a:rPr lang="en-US" sz="2800" b="1" dirty="0" err="1">
                <a:solidFill>
                  <a:srgbClr val="483A00"/>
                </a:solidFill>
                <a:latin typeface="Times New Roman" panose="02020603050405020304" pitchFamily="18" charset="0"/>
                <a:ea typeface="Open Sans Extra Bold"/>
                <a:cs typeface="Times New Roman" panose="02020603050405020304" pitchFamily="18" charset="0"/>
                <a:sym typeface="Open Sans Extra Bold"/>
              </a:rPr>
              <a:t>gì</a:t>
            </a:r>
            <a:r>
              <a:rPr lang="en-US" sz="2800" b="1" dirty="0">
                <a:solidFill>
                  <a:srgbClr val="483A00"/>
                </a:solidFill>
                <a:latin typeface="Times New Roman" panose="02020603050405020304" pitchFamily="18" charset="0"/>
                <a:ea typeface="Open Sans Extra Bold"/>
                <a:cs typeface="Times New Roman" panose="02020603050405020304" pitchFamily="18" charset="0"/>
                <a:sym typeface="Open Sans Extra Bold"/>
              </a:rPr>
              <a:t> </a:t>
            </a:r>
            <a:r>
              <a:rPr lang="en-US" sz="2800" b="1" dirty="0" err="1">
                <a:solidFill>
                  <a:srgbClr val="483A00"/>
                </a:solidFill>
                <a:latin typeface="Times New Roman" panose="02020603050405020304" pitchFamily="18" charset="0"/>
                <a:ea typeface="Open Sans Extra Bold"/>
                <a:cs typeface="Times New Roman" panose="02020603050405020304" pitchFamily="18" charset="0"/>
                <a:sym typeface="Open Sans Extra Bold"/>
              </a:rPr>
              <a:t>trong</a:t>
            </a:r>
            <a:r>
              <a:rPr lang="en-US" sz="2800" b="1" dirty="0">
                <a:solidFill>
                  <a:srgbClr val="483A00"/>
                </a:solidFill>
                <a:latin typeface="Times New Roman" panose="02020603050405020304" pitchFamily="18" charset="0"/>
                <a:ea typeface="Open Sans Extra Bold"/>
                <a:cs typeface="Times New Roman" panose="02020603050405020304" pitchFamily="18" charset="0"/>
                <a:sym typeface="Open Sans Extra Bold"/>
              </a:rPr>
              <a:t> </a:t>
            </a:r>
            <a:r>
              <a:rPr lang="en-US" sz="2800" b="1" dirty="0" err="1">
                <a:solidFill>
                  <a:srgbClr val="483A00"/>
                </a:solidFill>
                <a:latin typeface="Times New Roman" panose="02020603050405020304" pitchFamily="18" charset="0"/>
                <a:ea typeface="Open Sans Extra Bold"/>
                <a:cs typeface="Times New Roman" panose="02020603050405020304" pitchFamily="18" charset="0"/>
                <a:sym typeface="Open Sans Extra Bold"/>
              </a:rPr>
              <a:t>hồ</a:t>
            </a:r>
            <a:r>
              <a:rPr lang="en-US" sz="2800" b="1" dirty="0">
                <a:solidFill>
                  <a:srgbClr val="483A00"/>
                </a:solidFill>
                <a:latin typeface="Times New Roman" panose="02020603050405020304" pitchFamily="18" charset="0"/>
                <a:ea typeface="Open Sans Extra Bold"/>
                <a:cs typeface="Times New Roman" panose="02020603050405020304" pitchFamily="18" charset="0"/>
                <a:sym typeface="Open Sans Extra Bold"/>
              </a:rPr>
              <a:t> </a:t>
            </a:r>
            <a:r>
              <a:rPr lang="en-US" sz="2800" b="1" dirty="0" err="1">
                <a:solidFill>
                  <a:srgbClr val="483A00"/>
                </a:solidFill>
                <a:latin typeface="Times New Roman" panose="02020603050405020304" pitchFamily="18" charset="0"/>
                <a:ea typeface="Open Sans Extra Bold"/>
                <a:cs typeface="Times New Roman" panose="02020603050405020304" pitchFamily="18" charset="0"/>
                <a:sym typeface="Open Sans Extra Bold"/>
              </a:rPr>
              <a:t>nước</a:t>
            </a:r>
            <a:endParaRPr lang="en-US" sz="2800" b="1" dirty="0">
              <a:solidFill>
                <a:srgbClr val="483A00"/>
              </a:solidFill>
              <a:latin typeface="Times New Roman" panose="02020603050405020304" pitchFamily="18" charset="0"/>
              <a:ea typeface="Open Sans Extra Bold"/>
              <a:cs typeface="Times New Roman" panose="02020603050405020304" pitchFamily="18" charset="0"/>
              <a:sym typeface="Open Sans Extra Bold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4" grpId="0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0A257-2D80-E3E2-240C-1531620B2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 descr="Giáo án mầm non thơ rong và cá - TeachVN.com">
            <a:extLst>
              <a:ext uri="{FF2B5EF4-FFF2-40B4-BE49-F238E27FC236}">
                <a16:creationId xmlns:a16="http://schemas.microsoft.com/office/drawing/2014/main" id="{51C41BE6-87E2-4589-D305-AA3AD0C929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48" name="AutoShape 4" descr="Giáo án mầm non thơ rong và cá - TeachVN.com">
            <a:extLst>
              <a:ext uri="{FF2B5EF4-FFF2-40B4-BE49-F238E27FC236}">
                <a16:creationId xmlns:a16="http://schemas.microsoft.com/office/drawing/2014/main" id="{E5865835-A476-A84E-88A1-7BF901CAC30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49" name="Picture 5" descr="C:\Users\User\Desktop\giao-an-mam-non-tho-rong-va-ca.jpg">
            <a:extLst>
              <a:ext uri="{FF2B5EF4-FFF2-40B4-BE49-F238E27FC236}">
                <a16:creationId xmlns:a16="http://schemas.microsoft.com/office/drawing/2014/main" id="{A5604746-1CEF-845F-06A8-1719F12D2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4343399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78F422-8434-92A6-5064-38676C58F491}"/>
              </a:ext>
            </a:extLst>
          </p:cNvPr>
          <p:cNvSpPr txBox="1"/>
          <p:nvPr/>
        </p:nvSpPr>
        <p:spPr>
          <a:xfrm>
            <a:off x="2743200" y="4343400"/>
            <a:ext cx="4038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nhỏ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Đuôi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lụa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hồng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Múa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650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9055" y="177202"/>
            <a:ext cx="3496011" cy="2162978"/>
            <a:chOff x="0" y="0"/>
            <a:chExt cx="1841520" cy="11393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41520" cy="1139346"/>
            </a:xfrm>
            <a:custGeom>
              <a:avLst/>
              <a:gdLst/>
              <a:ahLst/>
              <a:cxnLst/>
              <a:rect l="l" t="t" r="r" b="b"/>
              <a:pathLst>
                <a:path w="1841520" h="1139346">
                  <a:moveTo>
                    <a:pt x="920760" y="0"/>
                  </a:moveTo>
                  <a:cubicBezTo>
                    <a:pt x="412238" y="0"/>
                    <a:pt x="0" y="255051"/>
                    <a:pt x="0" y="569673"/>
                  </a:cubicBezTo>
                  <a:cubicBezTo>
                    <a:pt x="0" y="884295"/>
                    <a:pt x="412238" y="1139346"/>
                    <a:pt x="920760" y="1139346"/>
                  </a:cubicBezTo>
                  <a:cubicBezTo>
                    <a:pt x="1429282" y="1139346"/>
                    <a:pt x="1841520" y="884295"/>
                    <a:pt x="1841520" y="569673"/>
                  </a:cubicBezTo>
                  <a:cubicBezTo>
                    <a:pt x="1841520" y="255051"/>
                    <a:pt x="1429282" y="0"/>
                    <a:pt x="920760" y="0"/>
                  </a:cubicBezTo>
                  <a:close/>
                </a:path>
              </a:pathLst>
            </a:custGeom>
            <a:solidFill>
              <a:srgbClr val="1E726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72642" y="97289"/>
              <a:ext cx="1496235" cy="935244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452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481643" y="317187"/>
            <a:ext cx="3473302" cy="2094483"/>
            <a:chOff x="0" y="0"/>
            <a:chExt cx="1829558" cy="11032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29558" cy="1103267"/>
            </a:xfrm>
            <a:custGeom>
              <a:avLst/>
              <a:gdLst/>
              <a:ahLst/>
              <a:cxnLst/>
              <a:rect l="l" t="t" r="r" b="b"/>
              <a:pathLst>
                <a:path w="1829558" h="1103267">
                  <a:moveTo>
                    <a:pt x="914779" y="0"/>
                  </a:moveTo>
                  <a:cubicBezTo>
                    <a:pt x="409561" y="0"/>
                    <a:pt x="0" y="246975"/>
                    <a:pt x="0" y="551633"/>
                  </a:cubicBezTo>
                  <a:cubicBezTo>
                    <a:pt x="0" y="856292"/>
                    <a:pt x="409561" y="1103267"/>
                    <a:pt x="914779" y="1103267"/>
                  </a:cubicBezTo>
                  <a:cubicBezTo>
                    <a:pt x="1419998" y="1103267"/>
                    <a:pt x="1829558" y="856292"/>
                    <a:pt x="1829558" y="551633"/>
                  </a:cubicBezTo>
                  <a:cubicBezTo>
                    <a:pt x="1829558" y="246975"/>
                    <a:pt x="1419998" y="0"/>
                    <a:pt x="914779" y="0"/>
                  </a:cubicBezTo>
                  <a:lnTo>
                    <a:pt x="914779" y="0"/>
                  </a:lnTo>
                  <a:close/>
                </a:path>
              </a:pathLst>
            </a:custGeom>
            <a:solidFill>
              <a:srgbClr val="1E7263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171521" y="93906"/>
              <a:ext cx="1486516" cy="90592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452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3844" y="2588117"/>
            <a:ext cx="3270074" cy="2103901"/>
            <a:chOff x="0" y="0"/>
            <a:chExt cx="1722508" cy="110822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22508" cy="1108228"/>
            </a:xfrm>
            <a:custGeom>
              <a:avLst/>
              <a:gdLst/>
              <a:ahLst/>
              <a:cxnLst/>
              <a:rect l="l" t="t" r="r" b="b"/>
              <a:pathLst>
                <a:path w="1722508" h="1108228">
                  <a:moveTo>
                    <a:pt x="861254" y="0"/>
                  </a:moveTo>
                  <a:cubicBezTo>
                    <a:pt x="385597" y="0"/>
                    <a:pt x="0" y="248085"/>
                    <a:pt x="0" y="554114"/>
                  </a:cubicBezTo>
                  <a:cubicBezTo>
                    <a:pt x="0" y="860142"/>
                    <a:pt x="385597" y="1108228"/>
                    <a:pt x="861254" y="1108228"/>
                  </a:cubicBezTo>
                  <a:cubicBezTo>
                    <a:pt x="1336911" y="1108228"/>
                    <a:pt x="1722508" y="860142"/>
                    <a:pt x="1722508" y="554114"/>
                  </a:cubicBezTo>
                  <a:cubicBezTo>
                    <a:pt x="1722508" y="248085"/>
                    <a:pt x="1336911" y="0"/>
                    <a:pt x="861254" y="0"/>
                  </a:cubicBezTo>
                  <a:close/>
                </a:path>
              </a:pathLst>
            </a:custGeom>
            <a:solidFill>
              <a:srgbClr val="1E726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61485" y="94371"/>
              <a:ext cx="1399538" cy="90996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452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780629" y="2623249"/>
            <a:ext cx="3383042" cy="2187945"/>
            <a:chOff x="0" y="0"/>
            <a:chExt cx="1782014" cy="115249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82014" cy="1152498"/>
            </a:xfrm>
            <a:custGeom>
              <a:avLst/>
              <a:gdLst/>
              <a:ahLst/>
              <a:cxnLst/>
              <a:rect l="l" t="t" r="r" b="b"/>
              <a:pathLst>
                <a:path w="1782014" h="1152498">
                  <a:moveTo>
                    <a:pt x="891007" y="0"/>
                  </a:moveTo>
                  <a:cubicBezTo>
                    <a:pt x="398917" y="0"/>
                    <a:pt x="0" y="257995"/>
                    <a:pt x="0" y="576249"/>
                  </a:cubicBezTo>
                  <a:cubicBezTo>
                    <a:pt x="0" y="894502"/>
                    <a:pt x="398917" y="1152498"/>
                    <a:pt x="891007" y="1152498"/>
                  </a:cubicBezTo>
                  <a:cubicBezTo>
                    <a:pt x="1383096" y="1152498"/>
                    <a:pt x="1782014" y="894502"/>
                    <a:pt x="1782014" y="576249"/>
                  </a:cubicBezTo>
                  <a:cubicBezTo>
                    <a:pt x="1782014" y="257995"/>
                    <a:pt x="1383096" y="0"/>
                    <a:pt x="891007" y="0"/>
                  </a:cubicBezTo>
                  <a:close/>
                </a:path>
              </a:pathLst>
            </a:custGeom>
            <a:solidFill>
              <a:srgbClr val="1E726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67064" y="98522"/>
              <a:ext cx="1447886" cy="94592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452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148014" y="3798351"/>
            <a:ext cx="3104815" cy="3030023"/>
            <a:chOff x="0" y="0"/>
            <a:chExt cx="1146927" cy="99820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46927" cy="998209"/>
            </a:xfrm>
            <a:custGeom>
              <a:avLst/>
              <a:gdLst/>
              <a:ahLst/>
              <a:cxnLst/>
              <a:rect l="l" t="t" r="r" b="b"/>
              <a:pathLst>
                <a:path w="1146927" h="998209">
                  <a:moveTo>
                    <a:pt x="573463" y="0"/>
                  </a:moveTo>
                  <a:lnTo>
                    <a:pt x="629096" y="40955"/>
                  </a:lnTo>
                  <a:lnTo>
                    <a:pt x="693349" y="10907"/>
                  </a:lnTo>
                  <a:lnTo>
                    <a:pt x="737929" y="60978"/>
                  </a:lnTo>
                  <a:lnTo>
                    <a:pt x="807997" y="43150"/>
                  </a:lnTo>
                  <a:lnTo>
                    <a:pt x="839574" y="100150"/>
                  </a:lnTo>
                  <a:lnTo>
                    <a:pt x="912393" y="95321"/>
                  </a:lnTo>
                  <a:lnTo>
                    <a:pt x="929589" y="156758"/>
                  </a:lnTo>
                  <a:lnTo>
                    <a:pt x="1001977" y="165138"/>
                  </a:lnTo>
                  <a:lnTo>
                    <a:pt x="1004039" y="228328"/>
                  </a:lnTo>
                  <a:lnTo>
                    <a:pt x="1072833" y="249552"/>
                  </a:lnTo>
                  <a:lnTo>
                    <a:pt x="1059672" y="311731"/>
                  </a:lnTo>
                  <a:lnTo>
                    <a:pt x="1121863" y="344873"/>
                  </a:lnTo>
                  <a:lnTo>
                    <a:pt x="1094055" y="403325"/>
                  </a:lnTo>
                  <a:lnTo>
                    <a:pt x="1146927" y="446934"/>
                  </a:lnTo>
                  <a:lnTo>
                    <a:pt x="1105686" y="499104"/>
                  </a:lnTo>
                  <a:lnTo>
                    <a:pt x="1146927" y="551275"/>
                  </a:lnTo>
                  <a:lnTo>
                    <a:pt x="1094055" y="594884"/>
                  </a:lnTo>
                  <a:lnTo>
                    <a:pt x="1121863" y="653335"/>
                  </a:lnTo>
                  <a:lnTo>
                    <a:pt x="1059672" y="686478"/>
                  </a:lnTo>
                  <a:lnTo>
                    <a:pt x="1072833" y="748657"/>
                  </a:lnTo>
                  <a:lnTo>
                    <a:pt x="1004039" y="769881"/>
                  </a:lnTo>
                  <a:lnTo>
                    <a:pt x="1001977" y="833071"/>
                  </a:lnTo>
                  <a:lnTo>
                    <a:pt x="929589" y="841451"/>
                  </a:lnTo>
                  <a:lnTo>
                    <a:pt x="912393" y="902888"/>
                  </a:lnTo>
                  <a:lnTo>
                    <a:pt x="839574" y="898059"/>
                  </a:lnTo>
                  <a:lnTo>
                    <a:pt x="807997" y="955060"/>
                  </a:lnTo>
                  <a:lnTo>
                    <a:pt x="737929" y="937231"/>
                  </a:lnTo>
                  <a:lnTo>
                    <a:pt x="693349" y="987302"/>
                  </a:lnTo>
                  <a:lnTo>
                    <a:pt x="629096" y="957254"/>
                  </a:lnTo>
                  <a:lnTo>
                    <a:pt x="573463" y="998209"/>
                  </a:lnTo>
                  <a:lnTo>
                    <a:pt x="517830" y="957254"/>
                  </a:lnTo>
                  <a:lnTo>
                    <a:pt x="453577" y="987302"/>
                  </a:lnTo>
                  <a:lnTo>
                    <a:pt x="408998" y="937231"/>
                  </a:lnTo>
                  <a:lnTo>
                    <a:pt x="338929" y="955060"/>
                  </a:lnTo>
                  <a:lnTo>
                    <a:pt x="307353" y="898059"/>
                  </a:lnTo>
                  <a:lnTo>
                    <a:pt x="234534" y="902888"/>
                  </a:lnTo>
                  <a:lnTo>
                    <a:pt x="217337" y="841451"/>
                  </a:lnTo>
                  <a:lnTo>
                    <a:pt x="144950" y="833071"/>
                  </a:lnTo>
                  <a:lnTo>
                    <a:pt x="142887" y="769881"/>
                  </a:lnTo>
                  <a:lnTo>
                    <a:pt x="74094" y="748657"/>
                  </a:lnTo>
                  <a:lnTo>
                    <a:pt x="87254" y="686478"/>
                  </a:lnTo>
                  <a:lnTo>
                    <a:pt x="25063" y="653335"/>
                  </a:lnTo>
                  <a:lnTo>
                    <a:pt x="52872" y="594884"/>
                  </a:lnTo>
                  <a:lnTo>
                    <a:pt x="0" y="551275"/>
                  </a:lnTo>
                  <a:lnTo>
                    <a:pt x="41241" y="499104"/>
                  </a:lnTo>
                  <a:lnTo>
                    <a:pt x="0" y="446934"/>
                  </a:lnTo>
                  <a:lnTo>
                    <a:pt x="52872" y="403325"/>
                  </a:lnTo>
                  <a:lnTo>
                    <a:pt x="25063" y="344873"/>
                  </a:lnTo>
                  <a:lnTo>
                    <a:pt x="87254" y="311731"/>
                  </a:lnTo>
                  <a:lnTo>
                    <a:pt x="74094" y="249552"/>
                  </a:lnTo>
                  <a:lnTo>
                    <a:pt x="142887" y="228328"/>
                  </a:lnTo>
                  <a:lnTo>
                    <a:pt x="144950" y="165138"/>
                  </a:lnTo>
                  <a:lnTo>
                    <a:pt x="217337" y="156758"/>
                  </a:lnTo>
                  <a:lnTo>
                    <a:pt x="234534" y="95321"/>
                  </a:lnTo>
                  <a:lnTo>
                    <a:pt x="307353" y="100150"/>
                  </a:lnTo>
                  <a:lnTo>
                    <a:pt x="338929" y="43150"/>
                  </a:lnTo>
                  <a:lnTo>
                    <a:pt x="408998" y="60978"/>
                  </a:lnTo>
                  <a:lnTo>
                    <a:pt x="453577" y="10907"/>
                  </a:lnTo>
                  <a:lnTo>
                    <a:pt x="517830" y="40955"/>
                  </a:lnTo>
                  <a:lnTo>
                    <a:pt x="573463" y="0"/>
                  </a:lnTo>
                  <a:close/>
                </a:path>
              </a:pathLst>
            </a:custGeom>
            <a:solidFill>
              <a:srgbClr val="DF795B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215049" y="177639"/>
              <a:ext cx="716829" cy="633406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452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 rot="1986512">
            <a:off x="3909780" y="976750"/>
            <a:ext cx="1324442" cy="1299608"/>
          </a:xfrm>
          <a:custGeom>
            <a:avLst/>
            <a:gdLst/>
            <a:ahLst/>
            <a:cxnLst/>
            <a:rect l="l" t="t" r="r" b="b"/>
            <a:pathLst>
              <a:path w="2648883" h="2599216">
                <a:moveTo>
                  <a:pt x="0" y="0"/>
                </a:moveTo>
                <a:lnTo>
                  <a:pt x="2648882" y="0"/>
                </a:lnTo>
                <a:lnTo>
                  <a:pt x="2648882" y="2599216"/>
                </a:lnTo>
                <a:lnTo>
                  <a:pt x="0" y="2599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273299" y="1054492"/>
            <a:ext cx="3063437" cy="5466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2194"/>
              </a:lnSpc>
              <a:spcBef>
                <a:spcPct val="0"/>
              </a:spcBef>
            </a:pPr>
            <a:r>
              <a:rPr lang="en-US" sz="1813" b="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Trong </a:t>
            </a:r>
            <a:r>
              <a:rPr lang="en-US" sz="1813" b="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đoạn</a:t>
            </a:r>
            <a:r>
              <a:rPr lang="en-US" sz="1813" b="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1813" b="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thơ</a:t>
            </a:r>
            <a:r>
              <a:rPr lang="en-US" sz="1813" b="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1813" b="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cô</a:t>
            </a:r>
            <a:r>
              <a:rPr lang="en-US" sz="1813" b="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1813" b="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vừa</a:t>
            </a:r>
            <a:r>
              <a:rPr lang="en-US" sz="1813" b="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1813" b="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đọc</a:t>
            </a:r>
            <a:r>
              <a:rPr lang="en-US" sz="1813" b="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1813" b="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1813" b="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1813" b="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nhắc</a:t>
            </a:r>
            <a:r>
              <a:rPr lang="en-US" sz="1813" b="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1813" b="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tới</a:t>
            </a:r>
            <a:r>
              <a:rPr lang="en-US" sz="1813" b="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con </a:t>
            </a:r>
            <a:r>
              <a:rPr lang="en-US" sz="1813" b="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gì</a:t>
            </a:r>
            <a:r>
              <a:rPr lang="en-US" sz="1813" b="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?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294680" y="1784085"/>
            <a:ext cx="4763" cy="174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452"/>
              </a:lnSpc>
              <a:spcBef>
                <a:spcPct val="0"/>
              </a:spcBef>
            </a:pPr>
            <a:endParaRPr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5688570" y="1292021"/>
            <a:ext cx="3114798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35"/>
              </a:lnSpc>
              <a:spcBef>
                <a:spcPct val="0"/>
              </a:spcBef>
            </a:pPr>
            <a:r>
              <a:rPr lang="en-US" sz="1847" b="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Đuôi</a:t>
            </a:r>
            <a:r>
              <a:rPr lang="en-US" sz="1847" b="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1847" b="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cá</a:t>
            </a:r>
            <a:r>
              <a:rPr lang="en-US" sz="1847" b="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1847" b="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1847" b="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1847" b="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màu</a:t>
            </a:r>
            <a:r>
              <a:rPr lang="en-US" sz="1847" b="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1847" b="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gì</a:t>
            </a:r>
            <a:r>
              <a:rPr lang="en-US" sz="1847" b="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?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789456" y="4863341"/>
            <a:ext cx="4763" cy="174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452"/>
              </a:lnSpc>
              <a:spcBef>
                <a:spcPct val="0"/>
              </a:spcBef>
            </a:pPr>
            <a:endParaRPr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TextBox 30"/>
          <p:cNvSpPr txBox="1"/>
          <p:nvPr/>
        </p:nvSpPr>
        <p:spPr>
          <a:xfrm rot="10800000" flipV="1">
            <a:off x="0" y="3664019"/>
            <a:ext cx="3106960" cy="546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2176"/>
              </a:lnSpc>
              <a:spcBef>
                <a:spcPct val="0"/>
              </a:spcBef>
            </a:pPr>
            <a:r>
              <a:rPr lang="en-US" sz="1798" b="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Đàn</a:t>
            </a:r>
            <a:r>
              <a:rPr lang="en-US" sz="1798" b="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1798" b="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cá</a:t>
            </a:r>
            <a:r>
              <a:rPr lang="en-US" sz="1798" b="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1798" b="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làm</a:t>
            </a:r>
            <a:r>
              <a:rPr lang="en-US" sz="1798" b="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1798" b="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gì</a:t>
            </a:r>
            <a:r>
              <a:rPr lang="en-US" sz="1798" b="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1798" b="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quanh</a:t>
            </a:r>
            <a:r>
              <a:rPr lang="en-US" sz="1798" b="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1798" b="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cô</a:t>
            </a:r>
            <a:r>
              <a:rPr lang="en-US" sz="1798" b="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1798" b="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rong</a:t>
            </a:r>
            <a:r>
              <a:rPr lang="en-US" sz="1798" b="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?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243588" y="4836141"/>
            <a:ext cx="4763" cy="174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452"/>
              </a:lnSpc>
              <a:spcBef>
                <a:spcPct val="0"/>
              </a:spcBef>
            </a:pPr>
            <a:endParaRPr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6056455" y="3410020"/>
            <a:ext cx="2828989" cy="5711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2280"/>
              </a:lnSpc>
              <a:spcBef>
                <a:spcPct val="0"/>
              </a:spcBef>
            </a:pPr>
            <a:r>
              <a:rPr lang="en-US" sz="1885" b="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Nhà</a:t>
            </a:r>
            <a:r>
              <a:rPr lang="en-US" sz="1885" b="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1885" b="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thơ</a:t>
            </a:r>
            <a:r>
              <a:rPr lang="en-US" sz="1885" b="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1885" b="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ví</a:t>
            </a:r>
            <a:r>
              <a:rPr lang="en-US" sz="1885" b="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1885" b="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đàn</a:t>
            </a:r>
            <a:r>
              <a:rPr lang="en-US" sz="1885" b="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1885" b="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cá</a:t>
            </a:r>
            <a:r>
              <a:rPr lang="en-US" sz="1885" b="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1885" b="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giống</a:t>
            </a:r>
            <a:r>
              <a:rPr lang="en-US" sz="1885" b="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1885" b="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như</a:t>
            </a:r>
            <a:r>
              <a:rPr lang="en-US" sz="1885" b="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ai?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0BA482D-4266-69CA-F362-6FC2CF89BF71}"/>
              </a:ext>
            </a:extLst>
          </p:cNvPr>
          <p:cNvSpPr txBox="1"/>
          <p:nvPr/>
        </p:nvSpPr>
        <p:spPr>
          <a:xfrm>
            <a:off x="3730167" y="4494776"/>
            <a:ext cx="220147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- Các con cần làm gì để giữ gìn nguồn nước thật sạch?</a:t>
            </a:r>
            <a:endParaRPr lang="en-US" sz="2400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0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ownloads\hinh-nen-powerpoint-de-thuong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90600" y="1752600"/>
            <a:ext cx="4953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</a:rPr>
              <a:t>Dạy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trẻ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đọc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thơ</a:t>
            </a:r>
            <a:endParaRPr lang="en-US" sz="4800" dirty="0">
              <a:solidFill>
                <a:srgbClr val="FF0000"/>
              </a:solidFill>
            </a:endParaRPr>
          </a:p>
          <a:p>
            <a:pPr algn="ctr"/>
            <a:r>
              <a:rPr lang="en-US" sz="4800" dirty="0" err="1">
                <a:solidFill>
                  <a:srgbClr val="FF0000"/>
                </a:solidFill>
              </a:rPr>
              <a:t>Lớp</a:t>
            </a:r>
            <a:endParaRPr lang="en-US" sz="4800" dirty="0">
              <a:solidFill>
                <a:srgbClr val="FF0000"/>
              </a:solidFill>
            </a:endParaRPr>
          </a:p>
          <a:p>
            <a:pPr algn="ctr"/>
            <a:r>
              <a:rPr lang="en-US" sz="4800" dirty="0" err="1">
                <a:solidFill>
                  <a:srgbClr val="FF0000"/>
                </a:solidFill>
              </a:rPr>
              <a:t>Tổ</a:t>
            </a:r>
            <a:endParaRPr lang="en-US" sz="4800" dirty="0">
              <a:solidFill>
                <a:srgbClr val="FF0000"/>
              </a:solidFill>
            </a:endParaRPr>
          </a:p>
          <a:p>
            <a:pPr algn="ctr"/>
            <a:r>
              <a:rPr lang="en-US" sz="4800" dirty="0" err="1">
                <a:solidFill>
                  <a:srgbClr val="FF0000"/>
                </a:solidFill>
              </a:rPr>
              <a:t>Nhóm</a:t>
            </a:r>
            <a:endParaRPr lang="en-US" sz="4800" dirty="0">
              <a:solidFill>
                <a:srgbClr val="FF0000"/>
              </a:solidFill>
            </a:endParaRPr>
          </a:p>
          <a:p>
            <a:pPr algn="ctr"/>
            <a:r>
              <a:rPr lang="en-US" sz="4800" dirty="0" err="1">
                <a:solidFill>
                  <a:srgbClr val="FF0000"/>
                </a:solidFill>
              </a:rPr>
              <a:t>Cá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nhân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FEA0B-DCD4-88DE-B40A-93171FF7D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VĐ: Con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bơi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29DAE5-FE41-FAED-B7D6-CC78EDF24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517" y="2038991"/>
            <a:ext cx="7260965" cy="27800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1BA729-3BFB-1DE9-75CF-3A50FD778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4531978"/>
            <a:ext cx="1828959" cy="18167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5CADFA-72E0-7EF0-4ED2-DE28EF14F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2331" y="4495424"/>
            <a:ext cx="4194412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321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" descr="dfhfg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762000" y="1981200"/>
            <a:ext cx="7173823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en-US" sz="2400" dirty="0">
              <a:solidFill>
                <a:srgbClr val="FF0000"/>
              </a:solidFill>
            </a:endParaRPr>
          </a:p>
          <a:p>
            <a:pPr algn="r"/>
            <a:endParaRPr lang="en-US" sz="2400" dirty="0">
              <a:solidFill>
                <a:srgbClr val="FF0000"/>
              </a:solidFill>
            </a:endParaRPr>
          </a:p>
          <a:p>
            <a:pPr algn="ctr"/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Desktop\rong-va-ca-tho-thieu-nhi_3420181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600200"/>
            <a:ext cx="9144000" cy="5257800"/>
          </a:xfrm>
          <a:prstGeom prst="rect">
            <a:avLst/>
          </a:prstGeom>
          <a:noFill/>
        </p:spPr>
      </p:pic>
      <p:pic>
        <p:nvPicPr>
          <p:cNvPr id="3" name="Ca-Vang-Boi-Nguyet-Hang">
            <a:hlinkClick r:id="" action="ppaction://media"/>
            <a:extLst>
              <a:ext uri="{FF2B5EF4-FFF2-40B4-BE49-F238E27FC236}">
                <a16:creationId xmlns:a16="http://schemas.microsoft.com/office/drawing/2014/main" id="{FB2D9B6C-59ED-4EAE-8A19-6241F96DBF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5200" y="465137"/>
            <a:ext cx="487363" cy="48736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3692635-DA69-665F-EF08-1E86705F6D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383366"/>
              </p:ext>
            </p:extLst>
          </p:nvPr>
        </p:nvGraphicFramePr>
        <p:xfrm>
          <a:off x="762000" y="465137"/>
          <a:ext cx="3810000" cy="10588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0">
                  <a:extLst>
                    <a:ext uri="{9D8B030D-6E8A-4147-A177-3AD203B41FA5}">
                      <a16:colId xmlns:a16="http://schemas.microsoft.com/office/drawing/2014/main" val="1522638149"/>
                    </a:ext>
                  </a:extLst>
                </a:gridCol>
              </a:tblGrid>
              <a:tr h="1058863">
                <a:tc>
                  <a:txBody>
                    <a:bodyPr/>
                    <a:lstStyle/>
                    <a:p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HĐ1: </a:t>
                      </a:r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Ổn</a:t>
                      </a: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Hát</a:t>
                      </a: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VĐ: </a:t>
                      </a:r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75594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620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" descr="dfhfg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1676400" y="838200"/>
            <a:ext cx="6489662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ctr"/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04425-9CF5-ED01-5F8A-D53B7303C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Desktop\rong-va-ca-tho-thieu-nhi_34201813.jpg">
            <a:extLst>
              <a:ext uri="{FF2B5EF4-FFF2-40B4-BE49-F238E27FC236}">
                <a16:creationId xmlns:a16="http://schemas.microsoft.com/office/drawing/2014/main" id="{43B1FEE6-54E6-541B-3D9B-C47D3ACA5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9200"/>
            <a:ext cx="9144000" cy="5638800"/>
          </a:xfrm>
          <a:prstGeom prst="rect">
            <a:avLst/>
          </a:prstGeom>
          <a:noFill/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5B564ED-7347-8F56-2448-36E1D9DF62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797349"/>
              </p:ext>
            </p:extLst>
          </p:nvPr>
        </p:nvGraphicFramePr>
        <p:xfrm>
          <a:off x="2590800" y="228600"/>
          <a:ext cx="3505200" cy="99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4160054992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Rong </a:t>
                      </a:r>
                      <a:r>
                        <a:rPr lang="en-US" sz="4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endParaRPr lang="en-US" sz="4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03812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3658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4419600"/>
            <a:chOff x="0" y="0"/>
            <a:chExt cx="9144000" cy="4800600"/>
          </a:xfrm>
        </p:grpSpPr>
        <p:pic>
          <p:nvPicPr>
            <p:cNvPr id="7170" name="Picture 2" descr="Tho Rong va ca - YouTube"/>
            <p:cNvPicPr>
              <a:picLocks noChangeAspect="1" noChangeArrowheads="1"/>
            </p:cNvPicPr>
            <p:nvPr/>
          </p:nvPicPr>
          <p:blipFill>
            <a:blip r:embed="rId2"/>
            <a:srcRect l="39167" t="26667" r="26040" b="25185"/>
            <a:stretch>
              <a:fillRect/>
            </a:stretch>
          </p:blipFill>
          <p:spPr bwMode="auto">
            <a:xfrm>
              <a:off x="0" y="0"/>
              <a:ext cx="5257800" cy="4800600"/>
            </a:xfrm>
            <a:prstGeom prst="rect">
              <a:avLst/>
            </a:prstGeom>
            <a:noFill/>
          </p:spPr>
        </p:pic>
        <p:pic>
          <p:nvPicPr>
            <p:cNvPr id="3" name="Picture 2" descr="Tho Rong va ca - YouTube"/>
            <p:cNvPicPr>
              <a:picLocks noChangeAspect="1" noChangeArrowheads="1"/>
            </p:cNvPicPr>
            <p:nvPr/>
          </p:nvPicPr>
          <p:blipFill>
            <a:blip r:embed="rId2"/>
            <a:srcRect l="39167" t="26667" r="26040" b="25185"/>
            <a:stretch>
              <a:fillRect/>
            </a:stretch>
          </p:blipFill>
          <p:spPr bwMode="auto">
            <a:xfrm>
              <a:off x="5181600" y="0"/>
              <a:ext cx="3962400" cy="4800600"/>
            </a:xfrm>
            <a:prstGeom prst="rect">
              <a:avLst/>
            </a:prstGeom>
            <a:noFill/>
          </p:spPr>
        </p:pic>
      </p:grpSp>
      <p:sp>
        <p:nvSpPr>
          <p:cNvPr id="6" name="TextBox 5"/>
          <p:cNvSpPr txBox="1"/>
          <p:nvPr/>
        </p:nvSpPr>
        <p:spPr>
          <a:xfrm>
            <a:off x="2514600" y="4419600"/>
            <a:ext cx="4038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nhuộm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 descr="Giáo án mầm non thơ rong và cá - TeachVN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8" name="AutoShape 4" descr="Giáo án mầm non thơ rong và cá - TeachVN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9" name="Picture 5" descr="C:\Users\User\Desktop\giao-an-mam-non-tho-rong-va-c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43433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743200" y="4343400"/>
            <a:ext cx="4038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E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0694" y="5065730"/>
            <a:ext cx="4761282" cy="1091127"/>
          </a:xfrm>
          <a:custGeom>
            <a:avLst/>
            <a:gdLst/>
            <a:ahLst/>
            <a:cxnLst/>
            <a:rect l="l" t="t" r="r" b="b"/>
            <a:pathLst>
              <a:path w="9522564" h="2182254">
                <a:moveTo>
                  <a:pt x="0" y="0"/>
                </a:moveTo>
                <a:lnTo>
                  <a:pt x="9522564" y="0"/>
                </a:lnTo>
                <a:lnTo>
                  <a:pt x="9522564" y="2182254"/>
                </a:lnTo>
                <a:lnTo>
                  <a:pt x="0" y="21822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4533412" y="5065730"/>
            <a:ext cx="4761282" cy="1091127"/>
          </a:xfrm>
          <a:custGeom>
            <a:avLst/>
            <a:gdLst/>
            <a:ahLst/>
            <a:cxnLst/>
            <a:rect l="l" t="t" r="r" b="b"/>
            <a:pathLst>
              <a:path w="9522564" h="2182254">
                <a:moveTo>
                  <a:pt x="9522564" y="0"/>
                </a:moveTo>
                <a:lnTo>
                  <a:pt x="0" y="0"/>
                </a:lnTo>
                <a:lnTo>
                  <a:pt x="0" y="2182254"/>
                </a:lnTo>
                <a:lnTo>
                  <a:pt x="9522564" y="2182254"/>
                </a:lnTo>
                <a:lnTo>
                  <a:pt x="952256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V="1">
            <a:off x="-243143" y="723118"/>
            <a:ext cx="4849574" cy="1044006"/>
          </a:xfrm>
          <a:custGeom>
            <a:avLst/>
            <a:gdLst/>
            <a:ahLst/>
            <a:cxnLst/>
            <a:rect l="l" t="t" r="r" b="b"/>
            <a:pathLst>
              <a:path w="9699148" h="2088011">
                <a:moveTo>
                  <a:pt x="0" y="2088011"/>
                </a:moveTo>
                <a:lnTo>
                  <a:pt x="9699148" y="2088011"/>
                </a:lnTo>
                <a:lnTo>
                  <a:pt x="9699148" y="0"/>
                </a:lnTo>
                <a:lnTo>
                  <a:pt x="0" y="0"/>
                </a:lnTo>
                <a:lnTo>
                  <a:pt x="0" y="208801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 flipV="1">
            <a:off x="4537569" y="723118"/>
            <a:ext cx="4849574" cy="1044006"/>
          </a:xfrm>
          <a:custGeom>
            <a:avLst/>
            <a:gdLst/>
            <a:ahLst/>
            <a:cxnLst/>
            <a:rect l="l" t="t" r="r" b="b"/>
            <a:pathLst>
              <a:path w="9699148" h="2088011">
                <a:moveTo>
                  <a:pt x="9699148" y="2088011"/>
                </a:moveTo>
                <a:lnTo>
                  <a:pt x="0" y="2088011"/>
                </a:lnTo>
                <a:lnTo>
                  <a:pt x="0" y="0"/>
                </a:lnTo>
                <a:lnTo>
                  <a:pt x="9699148" y="0"/>
                </a:lnTo>
                <a:lnTo>
                  <a:pt x="9699148" y="208801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11247" y="1217753"/>
            <a:ext cx="5921507" cy="4241279"/>
          </a:xfrm>
          <a:custGeom>
            <a:avLst/>
            <a:gdLst/>
            <a:ahLst/>
            <a:cxnLst/>
            <a:rect l="l" t="t" r="r" b="b"/>
            <a:pathLst>
              <a:path w="11843013" h="8482558">
                <a:moveTo>
                  <a:pt x="0" y="0"/>
                </a:moveTo>
                <a:lnTo>
                  <a:pt x="11843014" y="0"/>
                </a:lnTo>
                <a:lnTo>
                  <a:pt x="11843014" y="8482558"/>
                </a:lnTo>
                <a:lnTo>
                  <a:pt x="0" y="84825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721111" y="723118"/>
            <a:ext cx="2307686" cy="3078625"/>
          </a:xfrm>
          <a:custGeom>
            <a:avLst/>
            <a:gdLst/>
            <a:ahLst/>
            <a:cxnLst/>
            <a:rect l="l" t="t" r="r" b="b"/>
            <a:pathLst>
              <a:path w="4615371" h="6157249">
                <a:moveTo>
                  <a:pt x="0" y="0"/>
                </a:moveTo>
                <a:lnTo>
                  <a:pt x="4615372" y="0"/>
                </a:lnTo>
                <a:lnTo>
                  <a:pt x="4615372" y="6157249"/>
                </a:lnTo>
                <a:lnTo>
                  <a:pt x="0" y="61572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2086061" y="1362382"/>
            <a:ext cx="1355773" cy="1098741"/>
          </a:xfrm>
          <a:custGeom>
            <a:avLst/>
            <a:gdLst/>
            <a:ahLst/>
            <a:cxnLst/>
            <a:rect l="l" t="t" r="r" b="b"/>
            <a:pathLst>
              <a:path w="2711546" h="2197482">
                <a:moveTo>
                  <a:pt x="2711546" y="0"/>
                </a:moveTo>
                <a:lnTo>
                  <a:pt x="0" y="0"/>
                </a:lnTo>
                <a:lnTo>
                  <a:pt x="0" y="2197483"/>
                </a:lnTo>
                <a:lnTo>
                  <a:pt x="2711546" y="2197483"/>
                </a:lnTo>
                <a:lnTo>
                  <a:pt x="271154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88531">
            <a:off x="2106" y="4289684"/>
            <a:ext cx="2523831" cy="2393433"/>
          </a:xfrm>
          <a:custGeom>
            <a:avLst/>
            <a:gdLst/>
            <a:ahLst/>
            <a:cxnLst/>
            <a:rect l="l" t="t" r="r" b="b"/>
            <a:pathLst>
              <a:path w="5047661" h="4786866">
                <a:moveTo>
                  <a:pt x="0" y="0"/>
                </a:moveTo>
                <a:lnTo>
                  <a:pt x="5047661" y="0"/>
                </a:lnTo>
                <a:lnTo>
                  <a:pt x="5047661" y="4786866"/>
                </a:lnTo>
                <a:lnTo>
                  <a:pt x="0" y="47868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62259">
            <a:off x="7659878" y="4862901"/>
            <a:ext cx="1237078" cy="1496785"/>
          </a:xfrm>
          <a:custGeom>
            <a:avLst/>
            <a:gdLst/>
            <a:ahLst/>
            <a:cxnLst/>
            <a:rect l="l" t="t" r="r" b="b"/>
            <a:pathLst>
              <a:path w="2474156" h="2993570">
                <a:moveTo>
                  <a:pt x="0" y="0"/>
                </a:moveTo>
                <a:lnTo>
                  <a:pt x="2474156" y="0"/>
                </a:lnTo>
                <a:lnTo>
                  <a:pt x="2474156" y="2993570"/>
                </a:lnTo>
                <a:lnTo>
                  <a:pt x="0" y="299357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042020">
            <a:off x="-539886" y="3158493"/>
            <a:ext cx="1898943" cy="1979784"/>
          </a:xfrm>
          <a:custGeom>
            <a:avLst/>
            <a:gdLst/>
            <a:ahLst/>
            <a:cxnLst/>
            <a:rect l="l" t="t" r="r" b="b"/>
            <a:pathLst>
              <a:path w="3797885" h="3959567">
                <a:moveTo>
                  <a:pt x="0" y="0"/>
                </a:moveTo>
                <a:lnTo>
                  <a:pt x="3797885" y="0"/>
                </a:lnTo>
                <a:lnTo>
                  <a:pt x="3797885" y="3959568"/>
                </a:lnTo>
                <a:lnTo>
                  <a:pt x="0" y="39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7803104" y="2232768"/>
            <a:ext cx="189272" cy="18927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AF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466356" y="2327403"/>
            <a:ext cx="189272" cy="189272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AF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0" y="989752"/>
            <a:ext cx="1704015" cy="1337652"/>
          </a:xfrm>
          <a:prstGeom prst="rect">
            <a:avLst/>
          </a:prstGeom>
        </p:spPr>
      </p:pic>
      <p:sp>
        <p:nvSpPr>
          <p:cNvPr id="19" name="Freeform 19"/>
          <p:cNvSpPr/>
          <p:nvPr/>
        </p:nvSpPr>
        <p:spPr>
          <a:xfrm>
            <a:off x="5302515" y="4409394"/>
            <a:ext cx="1745733" cy="1934330"/>
          </a:xfrm>
          <a:custGeom>
            <a:avLst/>
            <a:gdLst/>
            <a:ahLst/>
            <a:cxnLst/>
            <a:rect l="l" t="t" r="r" b="b"/>
            <a:pathLst>
              <a:path w="3491465" h="3868660">
                <a:moveTo>
                  <a:pt x="0" y="0"/>
                </a:moveTo>
                <a:lnTo>
                  <a:pt x="3491465" y="0"/>
                </a:lnTo>
                <a:lnTo>
                  <a:pt x="3491465" y="3868660"/>
                </a:lnTo>
                <a:lnTo>
                  <a:pt x="0" y="386866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2309600" y="3153739"/>
            <a:ext cx="4524802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955"/>
              </a:lnSpc>
            </a:pPr>
            <a:r>
              <a:rPr lang="en-US" sz="2955" dirty="0" err="1">
                <a:solidFill>
                  <a:srgbClr val="FBF1E5"/>
                </a:solidFill>
                <a:latin typeface="Chonburi"/>
                <a:ea typeface="Chonburi"/>
                <a:cs typeface="Chonburi"/>
                <a:sym typeface="Chonburi"/>
              </a:rPr>
              <a:t>Đàm</a:t>
            </a:r>
            <a:r>
              <a:rPr lang="en-US" sz="2955" dirty="0">
                <a:solidFill>
                  <a:srgbClr val="FBF1E5"/>
                </a:solidFill>
                <a:latin typeface="Chonburi"/>
                <a:ea typeface="Chonburi"/>
                <a:cs typeface="Chonburi"/>
                <a:sym typeface="Chonburi"/>
              </a:rPr>
              <a:t> </a:t>
            </a:r>
            <a:r>
              <a:rPr lang="en-US" sz="2955" dirty="0" err="1">
                <a:solidFill>
                  <a:srgbClr val="FBF1E5"/>
                </a:solidFill>
                <a:latin typeface="Chonburi"/>
                <a:ea typeface="Chonburi"/>
                <a:cs typeface="Chonburi"/>
                <a:sym typeface="Chonburi"/>
              </a:rPr>
              <a:t>thoại</a:t>
            </a:r>
            <a:endParaRPr lang="en-US" sz="2955" dirty="0">
              <a:solidFill>
                <a:srgbClr val="FBF1E5"/>
              </a:solidFill>
              <a:latin typeface="Chonburi"/>
              <a:ea typeface="Chonburi"/>
              <a:cs typeface="Chonburi"/>
              <a:sym typeface="Chonbu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4269" y="-269576"/>
            <a:ext cx="9384448" cy="6517926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5606" y="3362911"/>
            <a:ext cx="677489" cy="1015311"/>
          </a:xfrm>
          <a:custGeom>
            <a:avLst/>
            <a:gdLst/>
            <a:ahLst/>
            <a:cxnLst/>
            <a:rect l="l" t="t" r="r" b="b"/>
            <a:pathLst>
              <a:path w="1354978" h="2030622">
                <a:moveTo>
                  <a:pt x="0" y="0"/>
                </a:moveTo>
                <a:lnTo>
                  <a:pt x="1354978" y="0"/>
                </a:lnTo>
                <a:lnTo>
                  <a:pt x="1354978" y="2030622"/>
                </a:lnTo>
                <a:lnTo>
                  <a:pt x="0" y="2030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20529" y="1559656"/>
            <a:ext cx="1040656" cy="1046364"/>
          </a:xfrm>
          <a:custGeom>
            <a:avLst/>
            <a:gdLst/>
            <a:ahLst/>
            <a:cxnLst/>
            <a:rect l="l" t="t" r="r" b="b"/>
            <a:pathLst>
              <a:path w="2081312" h="2092727">
                <a:moveTo>
                  <a:pt x="0" y="0"/>
                </a:moveTo>
                <a:lnTo>
                  <a:pt x="2081312" y="0"/>
                </a:lnTo>
                <a:lnTo>
                  <a:pt x="2081312" y="2092727"/>
                </a:lnTo>
                <a:lnTo>
                  <a:pt x="0" y="20927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96708" y="3498824"/>
            <a:ext cx="506306" cy="869645"/>
          </a:xfrm>
          <a:custGeom>
            <a:avLst/>
            <a:gdLst/>
            <a:ahLst/>
            <a:cxnLst/>
            <a:rect l="l" t="t" r="r" b="b"/>
            <a:pathLst>
              <a:path w="1012611" h="1739289">
                <a:moveTo>
                  <a:pt x="0" y="0"/>
                </a:moveTo>
                <a:lnTo>
                  <a:pt x="1012611" y="0"/>
                </a:lnTo>
                <a:lnTo>
                  <a:pt x="1012611" y="1739290"/>
                </a:lnTo>
                <a:lnTo>
                  <a:pt x="0" y="17392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44107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069295" y="2024191"/>
            <a:ext cx="5143754" cy="802891"/>
            <a:chOff x="0" y="0"/>
            <a:chExt cx="18168082" cy="2835865"/>
          </a:xfrm>
        </p:grpSpPr>
        <p:sp>
          <p:nvSpPr>
            <p:cNvPr id="7" name="Freeform 7"/>
            <p:cNvSpPr/>
            <p:nvPr/>
          </p:nvSpPr>
          <p:spPr>
            <a:xfrm>
              <a:off x="-127" y="127"/>
              <a:ext cx="18167954" cy="2842850"/>
            </a:xfrm>
            <a:custGeom>
              <a:avLst/>
              <a:gdLst/>
              <a:ahLst/>
              <a:cxnLst/>
              <a:rect l="l" t="t" r="r" b="b"/>
              <a:pathLst>
                <a:path w="18167954" h="2842850">
                  <a:moveTo>
                    <a:pt x="17766889" y="2830150"/>
                  </a:moveTo>
                  <a:cubicBezTo>
                    <a:pt x="17711009" y="2842850"/>
                    <a:pt x="17685609" y="2830150"/>
                    <a:pt x="17628459" y="2830150"/>
                  </a:cubicBezTo>
                  <a:cubicBezTo>
                    <a:pt x="17571309" y="2830150"/>
                    <a:pt x="17480249" y="2817450"/>
                    <a:pt x="17480249" y="2817450"/>
                  </a:cubicBezTo>
                  <a:lnTo>
                    <a:pt x="707771" y="2817450"/>
                  </a:lnTo>
                  <a:lnTo>
                    <a:pt x="631063" y="2804750"/>
                  </a:lnTo>
                  <a:cubicBezTo>
                    <a:pt x="631063" y="2804750"/>
                    <a:pt x="533400" y="2817450"/>
                    <a:pt x="457581" y="2804750"/>
                  </a:cubicBezTo>
                  <a:cubicBezTo>
                    <a:pt x="381762" y="2792050"/>
                    <a:pt x="296418" y="2804750"/>
                    <a:pt x="296418" y="2804750"/>
                  </a:cubicBezTo>
                  <a:cubicBezTo>
                    <a:pt x="240284" y="2804750"/>
                    <a:pt x="162814" y="2800432"/>
                    <a:pt x="119507" y="2771222"/>
                  </a:cubicBezTo>
                  <a:cubicBezTo>
                    <a:pt x="47371" y="2722581"/>
                    <a:pt x="25400" y="2652350"/>
                    <a:pt x="0" y="2546559"/>
                  </a:cubicBezTo>
                  <a:lnTo>
                    <a:pt x="0" y="2346026"/>
                  </a:lnTo>
                  <a:cubicBezTo>
                    <a:pt x="0" y="2346026"/>
                    <a:pt x="12700" y="2261063"/>
                    <a:pt x="12700" y="2202770"/>
                  </a:cubicBezTo>
                  <a:cubicBezTo>
                    <a:pt x="12700" y="2144477"/>
                    <a:pt x="0" y="2054561"/>
                    <a:pt x="0" y="205456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1963756"/>
                  </a:lnTo>
                  <a:cubicBezTo>
                    <a:pt x="18155254" y="1963756"/>
                    <a:pt x="18167954" y="2332437"/>
                    <a:pt x="18167954" y="2365457"/>
                  </a:cubicBezTo>
                  <a:cubicBezTo>
                    <a:pt x="18167954" y="2398477"/>
                    <a:pt x="18145475" y="2506427"/>
                    <a:pt x="18127569" y="2552655"/>
                  </a:cubicBezTo>
                  <a:cubicBezTo>
                    <a:pt x="18102549" y="2617298"/>
                    <a:pt x="18112710" y="2674194"/>
                    <a:pt x="18060894" y="2718390"/>
                  </a:cubicBezTo>
                  <a:cubicBezTo>
                    <a:pt x="18024825" y="2749251"/>
                    <a:pt x="17970723" y="2786589"/>
                    <a:pt x="17925512" y="2803734"/>
                  </a:cubicBezTo>
                  <a:cubicBezTo>
                    <a:pt x="17880299" y="2820879"/>
                    <a:pt x="17822515" y="2817577"/>
                    <a:pt x="17766635" y="2830277"/>
                  </a:cubicBezTo>
                  <a:close/>
                </a:path>
              </a:pathLst>
            </a:custGeom>
            <a:solidFill>
              <a:srgbClr val="133E3D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2002505" y="2909727"/>
            <a:ext cx="5143754" cy="806963"/>
            <a:chOff x="0" y="0"/>
            <a:chExt cx="18168082" cy="2850246"/>
          </a:xfrm>
        </p:grpSpPr>
        <p:sp>
          <p:nvSpPr>
            <p:cNvPr id="9" name="Freeform 9"/>
            <p:cNvSpPr/>
            <p:nvPr/>
          </p:nvSpPr>
          <p:spPr>
            <a:xfrm>
              <a:off x="-127" y="127"/>
              <a:ext cx="18167954" cy="2857231"/>
            </a:xfrm>
            <a:custGeom>
              <a:avLst/>
              <a:gdLst/>
              <a:ahLst/>
              <a:cxnLst/>
              <a:rect l="l" t="t" r="r" b="b"/>
              <a:pathLst>
                <a:path w="18167954" h="2857231">
                  <a:moveTo>
                    <a:pt x="17766889" y="2844531"/>
                  </a:moveTo>
                  <a:cubicBezTo>
                    <a:pt x="17711009" y="2857231"/>
                    <a:pt x="17685609" y="2844531"/>
                    <a:pt x="17628459" y="2844531"/>
                  </a:cubicBezTo>
                  <a:cubicBezTo>
                    <a:pt x="17571309" y="2844531"/>
                    <a:pt x="17480249" y="2831831"/>
                    <a:pt x="17480249" y="2831831"/>
                  </a:cubicBezTo>
                  <a:lnTo>
                    <a:pt x="707771" y="2831831"/>
                  </a:lnTo>
                  <a:lnTo>
                    <a:pt x="631063" y="2819131"/>
                  </a:lnTo>
                  <a:cubicBezTo>
                    <a:pt x="631063" y="2819131"/>
                    <a:pt x="533400" y="2831831"/>
                    <a:pt x="457581" y="2819131"/>
                  </a:cubicBezTo>
                  <a:cubicBezTo>
                    <a:pt x="381762" y="2806431"/>
                    <a:pt x="296418" y="2819131"/>
                    <a:pt x="296418" y="2819131"/>
                  </a:cubicBezTo>
                  <a:cubicBezTo>
                    <a:pt x="240284" y="2819131"/>
                    <a:pt x="162814" y="2814813"/>
                    <a:pt x="119507" y="2785603"/>
                  </a:cubicBezTo>
                  <a:cubicBezTo>
                    <a:pt x="47371" y="2736962"/>
                    <a:pt x="25400" y="2666731"/>
                    <a:pt x="0" y="2560940"/>
                  </a:cubicBezTo>
                  <a:lnTo>
                    <a:pt x="0" y="2360407"/>
                  </a:lnTo>
                  <a:cubicBezTo>
                    <a:pt x="0" y="2360407"/>
                    <a:pt x="12700" y="2275444"/>
                    <a:pt x="12700" y="2217151"/>
                  </a:cubicBezTo>
                  <a:cubicBezTo>
                    <a:pt x="12700" y="2158858"/>
                    <a:pt x="0" y="2068942"/>
                    <a:pt x="0" y="2068942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1978137"/>
                  </a:lnTo>
                  <a:cubicBezTo>
                    <a:pt x="18155254" y="1978137"/>
                    <a:pt x="18167954" y="2346818"/>
                    <a:pt x="18167954" y="2379838"/>
                  </a:cubicBezTo>
                  <a:cubicBezTo>
                    <a:pt x="18167954" y="2412858"/>
                    <a:pt x="18145475" y="2520808"/>
                    <a:pt x="18127569" y="2567036"/>
                  </a:cubicBezTo>
                  <a:cubicBezTo>
                    <a:pt x="18102549" y="2631679"/>
                    <a:pt x="18112710" y="2688575"/>
                    <a:pt x="18060894" y="2732771"/>
                  </a:cubicBezTo>
                  <a:cubicBezTo>
                    <a:pt x="18024825" y="2763632"/>
                    <a:pt x="17970723" y="2800970"/>
                    <a:pt x="17925512" y="2818115"/>
                  </a:cubicBezTo>
                  <a:cubicBezTo>
                    <a:pt x="17880299" y="2835260"/>
                    <a:pt x="17822515" y="2831958"/>
                    <a:pt x="17766635" y="2844658"/>
                  </a:cubicBezTo>
                  <a:close/>
                </a:path>
              </a:pathLst>
            </a:custGeom>
            <a:solidFill>
              <a:srgbClr val="133E3D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-163139" y="4368469"/>
            <a:ext cx="1881374" cy="1847168"/>
          </a:xfrm>
          <a:custGeom>
            <a:avLst/>
            <a:gdLst/>
            <a:ahLst/>
            <a:cxnLst/>
            <a:rect l="l" t="t" r="r" b="b"/>
            <a:pathLst>
              <a:path w="3762748" h="3694335">
                <a:moveTo>
                  <a:pt x="0" y="0"/>
                </a:moveTo>
                <a:lnTo>
                  <a:pt x="3762748" y="0"/>
                </a:lnTo>
                <a:lnTo>
                  <a:pt x="3762748" y="3694334"/>
                </a:lnTo>
                <a:lnTo>
                  <a:pt x="0" y="36943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997742" y="3961067"/>
            <a:ext cx="5143754" cy="834309"/>
            <a:chOff x="0" y="0"/>
            <a:chExt cx="18168082" cy="2946834"/>
          </a:xfrm>
        </p:grpSpPr>
        <p:sp>
          <p:nvSpPr>
            <p:cNvPr id="12" name="Freeform 12"/>
            <p:cNvSpPr/>
            <p:nvPr/>
          </p:nvSpPr>
          <p:spPr>
            <a:xfrm>
              <a:off x="-127" y="127"/>
              <a:ext cx="18167954" cy="2953819"/>
            </a:xfrm>
            <a:custGeom>
              <a:avLst/>
              <a:gdLst/>
              <a:ahLst/>
              <a:cxnLst/>
              <a:rect l="l" t="t" r="r" b="b"/>
              <a:pathLst>
                <a:path w="18167954" h="2953819">
                  <a:moveTo>
                    <a:pt x="17766889" y="2941119"/>
                  </a:moveTo>
                  <a:cubicBezTo>
                    <a:pt x="17711009" y="2953819"/>
                    <a:pt x="17685609" y="2941119"/>
                    <a:pt x="17628459" y="2941119"/>
                  </a:cubicBezTo>
                  <a:cubicBezTo>
                    <a:pt x="17571309" y="2941119"/>
                    <a:pt x="17480249" y="2928419"/>
                    <a:pt x="17480249" y="2928419"/>
                  </a:cubicBezTo>
                  <a:lnTo>
                    <a:pt x="707771" y="2928419"/>
                  </a:lnTo>
                  <a:lnTo>
                    <a:pt x="631063" y="2915719"/>
                  </a:lnTo>
                  <a:cubicBezTo>
                    <a:pt x="631063" y="2915719"/>
                    <a:pt x="533400" y="2928419"/>
                    <a:pt x="457581" y="2915719"/>
                  </a:cubicBezTo>
                  <a:cubicBezTo>
                    <a:pt x="381762" y="2903019"/>
                    <a:pt x="296418" y="2915719"/>
                    <a:pt x="296418" y="2915719"/>
                  </a:cubicBezTo>
                  <a:cubicBezTo>
                    <a:pt x="240284" y="2915719"/>
                    <a:pt x="162814" y="2911401"/>
                    <a:pt x="119507" y="2882191"/>
                  </a:cubicBezTo>
                  <a:cubicBezTo>
                    <a:pt x="47371" y="2833550"/>
                    <a:pt x="25400" y="2763319"/>
                    <a:pt x="0" y="2657528"/>
                  </a:cubicBezTo>
                  <a:lnTo>
                    <a:pt x="0" y="2456995"/>
                  </a:lnTo>
                  <a:cubicBezTo>
                    <a:pt x="0" y="2456995"/>
                    <a:pt x="12700" y="2372032"/>
                    <a:pt x="12700" y="2313739"/>
                  </a:cubicBezTo>
                  <a:cubicBezTo>
                    <a:pt x="12700" y="2255446"/>
                    <a:pt x="0" y="2165530"/>
                    <a:pt x="0" y="2165530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2074725"/>
                  </a:lnTo>
                  <a:cubicBezTo>
                    <a:pt x="18155254" y="2074725"/>
                    <a:pt x="18167954" y="2443406"/>
                    <a:pt x="18167954" y="2476426"/>
                  </a:cubicBezTo>
                  <a:cubicBezTo>
                    <a:pt x="18167954" y="2509446"/>
                    <a:pt x="18145475" y="2617396"/>
                    <a:pt x="18127569" y="2663624"/>
                  </a:cubicBezTo>
                  <a:cubicBezTo>
                    <a:pt x="18102549" y="2728267"/>
                    <a:pt x="18112710" y="2785163"/>
                    <a:pt x="18060894" y="2829359"/>
                  </a:cubicBezTo>
                  <a:cubicBezTo>
                    <a:pt x="18024825" y="2860220"/>
                    <a:pt x="17970723" y="2897558"/>
                    <a:pt x="17925512" y="2914703"/>
                  </a:cubicBezTo>
                  <a:cubicBezTo>
                    <a:pt x="17880299" y="2931848"/>
                    <a:pt x="17822515" y="2928546"/>
                    <a:pt x="17766635" y="2941246"/>
                  </a:cubicBezTo>
                  <a:close/>
                </a:path>
              </a:pathLst>
            </a:custGeom>
            <a:solidFill>
              <a:srgbClr val="133E3D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3" name="Freeform 13"/>
          <p:cNvSpPr/>
          <p:nvPr/>
        </p:nvSpPr>
        <p:spPr>
          <a:xfrm>
            <a:off x="7132099" y="1873008"/>
            <a:ext cx="1548056" cy="4257154"/>
          </a:xfrm>
          <a:custGeom>
            <a:avLst/>
            <a:gdLst/>
            <a:ahLst/>
            <a:cxnLst/>
            <a:rect l="l" t="t" r="r" b="b"/>
            <a:pathLst>
              <a:path w="3096112" h="8514307">
                <a:moveTo>
                  <a:pt x="0" y="0"/>
                </a:moveTo>
                <a:lnTo>
                  <a:pt x="3096112" y="0"/>
                </a:lnTo>
                <a:lnTo>
                  <a:pt x="3096112" y="8514307"/>
                </a:lnTo>
                <a:lnTo>
                  <a:pt x="0" y="85143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534001" y="4099242"/>
            <a:ext cx="1660883" cy="20574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2002505" y="4974827"/>
            <a:ext cx="5344814" cy="820674"/>
            <a:chOff x="0" y="0"/>
            <a:chExt cx="2675982" cy="43228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675982" cy="432289"/>
            </a:xfrm>
            <a:custGeom>
              <a:avLst/>
              <a:gdLst/>
              <a:ahLst/>
              <a:cxnLst/>
              <a:rect l="l" t="t" r="r" b="b"/>
              <a:pathLst>
                <a:path w="2675982" h="432289">
                  <a:moveTo>
                    <a:pt x="21335" y="0"/>
                  </a:moveTo>
                  <a:lnTo>
                    <a:pt x="2654647" y="0"/>
                  </a:lnTo>
                  <a:cubicBezTo>
                    <a:pt x="2660306" y="0"/>
                    <a:pt x="2665732" y="2248"/>
                    <a:pt x="2669734" y="6249"/>
                  </a:cubicBezTo>
                  <a:cubicBezTo>
                    <a:pt x="2673735" y="10250"/>
                    <a:pt x="2675982" y="15677"/>
                    <a:pt x="2675982" y="21335"/>
                  </a:cubicBezTo>
                  <a:lnTo>
                    <a:pt x="2675982" y="410954"/>
                  </a:lnTo>
                  <a:cubicBezTo>
                    <a:pt x="2675982" y="416612"/>
                    <a:pt x="2673735" y="422039"/>
                    <a:pt x="2669734" y="426040"/>
                  </a:cubicBezTo>
                  <a:cubicBezTo>
                    <a:pt x="2665732" y="430041"/>
                    <a:pt x="2660306" y="432289"/>
                    <a:pt x="2654647" y="432289"/>
                  </a:cubicBezTo>
                  <a:lnTo>
                    <a:pt x="21335" y="432289"/>
                  </a:lnTo>
                  <a:cubicBezTo>
                    <a:pt x="15677" y="432289"/>
                    <a:pt x="10250" y="430041"/>
                    <a:pt x="6249" y="426040"/>
                  </a:cubicBezTo>
                  <a:cubicBezTo>
                    <a:pt x="2248" y="422039"/>
                    <a:pt x="0" y="416612"/>
                    <a:pt x="0" y="410954"/>
                  </a:cubicBezTo>
                  <a:lnTo>
                    <a:pt x="0" y="21335"/>
                  </a:lnTo>
                  <a:cubicBezTo>
                    <a:pt x="0" y="15677"/>
                    <a:pt x="2248" y="10250"/>
                    <a:pt x="6249" y="6249"/>
                  </a:cubicBezTo>
                  <a:cubicBezTo>
                    <a:pt x="10250" y="2248"/>
                    <a:pt x="15677" y="0"/>
                    <a:pt x="21335" y="0"/>
                  </a:cubicBezTo>
                  <a:close/>
                </a:path>
              </a:pathLst>
            </a:custGeom>
            <a:solidFill>
              <a:srgbClr val="133E3D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0"/>
              <a:ext cx="2675982" cy="43228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3085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2433196" y="1559656"/>
            <a:ext cx="4415952" cy="501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4942"/>
              </a:lnSpc>
              <a:spcBef>
                <a:spcPct val="0"/>
              </a:spcBef>
            </a:pPr>
            <a:endParaRPr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569619" y="3289396"/>
            <a:ext cx="4763" cy="232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062"/>
              </a:lnSpc>
              <a:spcBef>
                <a:spcPct val="0"/>
              </a:spcBef>
            </a:pPr>
            <a:endParaRPr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4569619" y="3334512"/>
            <a:ext cx="4763" cy="174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452"/>
              </a:lnSpc>
              <a:spcBef>
                <a:spcPct val="0"/>
              </a:spcBef>
            </a:pPr>
            <a:endParaRPr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2433196" y="2229599"/>
            <a:ext cx="4373493" cy="372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3061"/>
              </a:lnSpc>
              <a:spcBef>
                <a:spcPct val="0"/>
              </a:spcBef>
            </a:pPr>
            <a:r>
              <a:rPr lang="en-US" sz="2530" dirty="0" err="1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Cô</a:t>
            </a:r>
            <a:r>
              <a:rPr lang="en-US" sz="2530" dirty="0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2530" dirty="0" err="1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vừa</a:t>
            </a:r>
            <a:r>
              <a:rPr lang="en-US" sz="2530" dirty="0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2530" dirty="0" err="1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dạy</a:t>
            </a:r>
            <a:r>
              <a:rPr lang="en-US" sz="2530" dirty="0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2530" dirty="0" err="1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bài</a:t>
            </a:r>
            <a:r>
              <a:rPr lang="en-US" sz="2530" dirty="0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2530" dirty="0" err="1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thơ</a:t>
            </a:r>
            <a:r>
              <a:rPr lang="en-US" sz="2530" dirty="0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2530" dirty="0" err="1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gì</a:t>
            </a:r>
            <a:r>
              <a:rPr lang="en-US" sz="2530" dirty="0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?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433196" y="3043855"/>
            <a:ext cx="4415952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3043"/>
              </a:lnSpc>
              <a:spcBef>
                <a:spcPct val="0"/>
              </a:spcBef>
            </a:pPr>
            <a:r>
              <a:rPr lang="en-US" sz="2515" dirty="0" err="1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Bài</a:t>
            </a:r>
            <a:r>
              <a:rPr lang="en-US" sz="2515" dirty="0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2515" dirty="0" err="1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thơ</a:t>
            </a:r>
            <a:r>
              <a:rPr lang="en-US" sz="2515" dirty="0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 do ai </a:t>
            </a:r>
            <a:r>
              <a:rPr lang="en-US" sz="2515" dirty="0" err="1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sáng</a:t>
            </a:r>
            <a:r>
              <a:rPr lang="en-US" sz="2515" dirty="0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2515" dirty="0" err="1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tác</a:t>
            </a:r>
            <a:r>
              <a:rPr lang="en-US" sz="2515" dirty="0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?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997742" y="4790613"/>
            <a:ext cx="5143754" cy="174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452"/>
              </a:lnSpc>
              <a:spcBef>
                <a:spcPct val="0"/>
              </a:spcBef>
            </a:pPr>
            <a:endParaRPr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2002505" y="4021749"/>
            <a:ext cx="5004191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3039"/>
              </a:lnSpc>
              <a:spcBef>
                <a:spcPct val="0"/>
              </a:spcBef>
            </a:pPr>
            <a:r>
              <a:rPr lang="en-US" sz="2512" dirty="0" err="1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Bài</a:t>
            </a:r>
            <a:r>
              <a:rPr lang="en-US" sz="2512" dirty="0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2512" dirty="0" err="1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thơ</a:t>
            </a:r>
            <a:r>
              <a:rPr lang="en-US" sz="2512" dirty="0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2512" dirty="0" err="1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có</a:t>
            </a:r>
            <a:r>
              <a:rPr lang="en-US" sz="2512" dirty="0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2512" dirty="0" err="1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nhắc</a:t>
            </a:r>
            <a:r>
              <a:rPr lang="en-US" sz="2512" dirty="0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2512" dirty="0" err="1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tới</a:t>
            </a:r>
            <a:r>
              <a:rPr lang="en-US" sz="2512" dirty="0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2512" dirty="0" err="1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cây</a:t>
            </a:r>
            <a:r>
              <a:rPr lang="en-US" sz="2512" dirty="0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2512" dirty="0" err="1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gì</a:t>
            </a:r>
            <a:r>
              <a:rPr lang="en-US" sz="2512" dirty="0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?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661185" y="5196251"/>
            <a:ext cx="5686134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3025"/>
              </a:lnSpc>
              <a:spcBef>
                <a:spcPct val="0"/>
              </a:spcBef>
            </a:pPr>
            <a:r>
              <a:rPr lang="en-US" sz="2500" dirty="0" err="1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Cây</a:t>
            </a:r>
            <a:r>
              <a:rPr lang="en-US" sz="2500" dirty="0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2500" dirty="0" err="1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rong</a:t>
            </a:r>
            <a:r>
              <a:rPr lang="en-US" sz="2500" dirty="0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2500" dirty="0" err="1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xanh</a:t>
            </a:r>
            <a:r>
              <a:rPr lang="en-US" sz="2500" dirty="0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2500" dirty="0" err="1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được</a:t>
            </a:r>
            <a:r>
              <a:rPr lang="en-US" sz="2500" dirty="0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2500" dirty="0" err="1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miêu</a:t>
            </a:r>
            <a:r>
              <a:rPr lang="en-US" sz="2500" dirty="0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2500" dirty="0" err="1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tả</a:t>
            </a:r>
            <a:r>
              <a:rPr lang="en-US" sz="2500" dirty="0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2500" dirty="0" err="1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đẹp</a:t>
            </a:r>
            <a:r>
              <a:rPr lang="en-US" sz="2500" dirty="0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2500" dirty="0" err="1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như</a:t>
            </a:r>
            <a:r>
              <a:rPr lang="en-US" sz="2500" dirty="0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2500" dirty="0" err="1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thế</a:t>
            </a:r>
            <a:r>
              <a:rPr lang="en-US" sz="2500" dirty="0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2500" dirty="0" err="1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nào</a:t>
            </a:r>
            <a:r>
              <a:rPr lang="en-US" sz="2500" dirty="0">
                <a:solidFill>
                  <a:srgbClr val="FFFAF4"/>
                </a:solidFill>
                <a:latin typeface="Cabin"/>
                <a:ea typeface="Cabin"/>
                <a:cs typeface="Cabin"/>
                <a:sym typeface="Cabin"/>
              </a:rPr>
              <a:t>? 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DB325-8D04-AE90-0B5F-6F8165FAE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51A444B-BBD6-34E4-C4AB-CEC514926EF2}"/>
              </a:ext>
            </a:extLst>
          </p:cNvPr>
          <p:cNvGrpSpPr/>
          <p:nvPr/>
        </p:nvGrpSpPr>
        <p:grpSpPr>
          <a:xfrm>
            <a:off x="0" y="0"/>
            <a:ext cx="9144000" cy="4419600"/>
            <a:chOff x="0" y="0"/>
            <a:chExt cx="9144000" cy="4800600"/>
          </a:xfrm>
        </p:grpSpPr>
        <p:pic>
          <p:nvPicPr>
            <p:cNvPr id="7170" name="Picture 2" descr="Tho Rong va ca - YouTube">
              <a:extLst>
                <a:ext uri="{FF2B5EF4-FFF2-40B4-BE49-F238E27FC236}">
                  <a16:creationId xmlns:a16="http://schemas.microsoft.com/office/drawing/2014/main" id="{1E3531FD-3B43-2EBF-F412-5B24A36043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39167" t="26667" r="26040" b="25185"/>
            <a:stretch>
              <a:fillRect/>
            </a:stretch>
          </p:blipFill>
          <p:spPr bwMode="auto">
            <a:xfrm>
              <a:off x="0" y="0"/>
              <a:ext cx="5257800" cy="4800600"/>
            </a:xfrm>
            <a:prstGeom prst="rect">
              <a:avLst/>
            </a:prstGeom>
            <a:noFill/>
          </p:spPr>
        </p:pic>
        <p:pic>
          <p:nvPicPr>
            <p:cNvPr id="3" name="Picture 2" descr="Tho Rong va ca - YouTube">
              <a:extLst>
                <a:ext uri="{FF2B5EF4-FFF2-40B4-BE49-F238E27FC236}">
                  <a16:creationId xmlns:a16="http://schemas.microsoft.com/office/drawing/2014/main" id="{6D70257F-F6EF-A721-6C14-59F3C52F70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39167" t="26667" r="26040" b="25185"/>
            <a:stretch>
              <a:fillRect/>
            </a:stretch>
          </p:blipFill>
          <p:spPr bwMode="auto">
            <a:xfrm>
              <a:off x="5181600" y="0"/>
              <a:ext cx="3962400" cy="4800600"/>
            </a:xfrm>
            <a:prstGeom prst="rect">
              <a:avLst/>
            </a:prstGeom>
            <a:noFill/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3F512F1-1E75-1267-DED2-9A4307639EAB}"/>
              </a:ext>
            </a:extLst>
          </p:cNvPr>
          <p:cNvSpPr txBox="1"/>
          <p:nvPr/>
        </p:nvSpPr>
        <p:spPr>
          <a:xfrm>
            <a:off x="2514600" y="4419600"/>
            <a:ext cx="4038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nhuộm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Giữa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7063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254</Words>
  <Application>Microsoft Office PowerPoint</Application>
  <PresentationFormat>On-screen Show (4:3)</PresentationFormat>
  <Paragraphs>59</Paragraphs>
  <Slides>15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.VnTime</vt:lpstr>
      <vt:lpstr>Arial</vt:lpstr>
      <vt:lpstr>Baloo Thambi</vt:lpstr>
      <vt:lpstr>Cabin</vt:lpstr>
      <vt:lpstr>Cabin Bold</vt:lpstr>
      <vt:lpstr>Calibri</vt:lpstr>
      <vt:lpstr>Chonburi</vt:lpstr>
      <vt:lpstr>Open Sans Extra Bold</vt:lpstr>
      <vt:lpstr>Times New Roman</vt:lpstr>
      <vt:lpstr>Office Theme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VĐ: Con cá vàng bơi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Administrator</cp:lastModifiedBy>
  <cp:revision>32</cp:revision>
  <dcterms:created xsi:type="dcterms:W3CDTF">2020-05-26T02:06:56Z</dcterms:created>
  <dcterms:modified xsi:type="dcterms:W3CDTF">2025-03-31T08:57:21Z</dcterms:modified>
</cp:coreProperties>
</file>