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8" r:id="rId3"/>
    <p:sldId id="260" r:id="rId4"/>
    <p:sldId id="271" r:id="rId5"/>
    <p:sldId id="261" r:id="rId6"/>
    <p:sldId id="272" r:id="rId7"/>
    <p:sldId id="273" r:id="rId8"/>
    <p:sldId id="262" r:id="rId9"/>
    <p:sldId id="274" r:id="rId10"/>
    <p:sldId id="275" r:id="rId11"/>
    <p:sldId id="276" r:id="rId12"/>
    <p:sldId id="277" r:id="rId13"/>
    <p:sldId id="285" r:id="rId14"/>
    <p:sldId id="278" r:id="rId15"/>
    <p:sldId id="287" r:id="rId16"/>
    <p:sldId id="279" r:id="rId17"/>
    <p:sldId id="280" r:id="rId18"/>
    <p:sldId id="281" r:id="rId19"/>
    <p:sldId id="282" r:id="rId20"/>
    <p:sldId id="283" r:id="rId21"/>
    <p:sldId id="286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-398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3/27/2023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3/27/2023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3/27/2023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3/27/2023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474" y="1171302"/>
            <a:ext cx="6858002" cy="3241766"/>
          </a:xfrm>
        </p:spPr>
        <p:txBody>
          <a:bodyPr>
            <a:normAutofit/>
          </a:bodyPr>
          <a:lstStyle/>
          <a:p>
            <a:pPr algn="ctr"/>
            <a:r>
              <a:rPr lang="en-US"/>
              <a:t>BÀI 14</a:t>
            </a:r>
            <a:br>
              <a:rPr lang="en-US"/>
            </a:br>
            <a:r>
              <a:rPr lang="en-US"/>
              <a:t>KIỂU DỮ LIỆU DANH SÁCH – XỬ LÍ DANH SÁCH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2. Một số hàm và thao tác xử lí danh sách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2807EAD-7499-4A9C-BD20-DD0DCCD439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705" t="39590" r="5567" b="41208"/>
          <a:stretch/>
        </p:blipFill>
        <p:spPr>
          <a:xfrm>
            <a:off x="818442" y="1676399"/>
            <a:ext cx="10555116" cy="3020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61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Một số hàm xử lí danh sách trong Python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Bảng 2. Một số hàm xử lí danh sách trong Python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F2D109B9-BBC5-452C-9608-91AE70C74F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590872"/>
              </p:ext>
            </p:extLst>
          </p:nvPr>
        </p:nvGraphicFramePr>
        <p:xfrm>
          <a:off x="580110" y="1404851"/>
          <a:ext cx="11030000" cy="40954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55293">
                  <a:extLst>
                    <a:ext uri="{9D8B030D-6E8A-4147-A177-3AD203B41FA5}">
                      <a16:colId xmlns:a16="http://schemas.microsoft.com/office/drawing/2014/main" xmlns="" val="212324613"/>
                    </a:ext>
                  </a:extLst>
                </a:gridCol>
                <a:gridCol w="7774707">
                  <a:extLst>
                    <a:ext uri="{9D8B030D-6E8A-4147-A177-3AD203B41FA5}">
                      <a16:colId xmlns:a16="http://schemas.microsoft.com/office/drawing/2014/main" xmlns="" val="4028622465"/>
                    </a:ext>
                  </a:extLst>
                </a:gridCol>
              </a:tblGrid>
              <a:tr h="553433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Hàm xử lí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93729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a.append(x)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phẩn tử </a:t>
                      </a:r>
                      <a:r>
                        <a:rPr lang="en-US" sz="2400" b="1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vào cuối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682531"/>
                  </a:ext>
                </a:extLst>
              </a:tr>
              <a:tr h="996179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a.pop(i)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Xóa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và đưa ra phần tử này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9272073"/>
                  </a:ext>
                </a:extLst>
              </a:tr>
              <a:tr h="1438926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a.insert(i, x)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Bổ sung phần tử x vào trước phần tử đứng ở vị trí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trong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</a:p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a.insert(0, x) 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 bổ sung x vào đầu danh sách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4809024"/>
                  </a:ext>
                </a:extLst>
              </a:tr>
              <a:tr h="553433">
                <a:tc>
                  <a:txBody>
                    <a:bodyPr/>
                    <a:lstStyle/>
                    <a:p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a.sort()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Sắp xếp các phần tử của danh sách </a:t>
                      </a:r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theo thứ tự không giảm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03652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Ví dụ 2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3. Một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xử lí danh sách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DE7CDB7-B7C8-4F09-B79C-80A375A4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55" t="49152" r="45227" b="16802"/>
          <a:stretch/>
        </p:blipFill>
        <p:spPr>
          <a:xfrm>
            <a:off x="1468582" y="1343891"/>
            <a:ext cx="9655160" cy="417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0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6" y="503513"/>
            <a:ext cx="11312237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Ghép các danh sách thành một danh sách: dùng phép  + 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242" y="5704610"/>
            <a:ext cx="7942020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4.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ghép nối hai danh sách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7DF28CD0-CD80-4E09-92D9-3287042ED792}"/>
              </a:ext>
            </a:extLst>
          </p:cNvPr>
          <p:cNvSpPr txBox="1">
            <a:spLocks/>
          </p:cNvSpPr>
          <p:nvPr/>
        </p:nvSpPr>
        <p:spPr>
          <a:xfrm>
            <a:off x="548837" y="1419696"/>
            <a:ext cx="11312237" cy="5862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3.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hình 4 thược hiện phép ghép hai danh sách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A296C01-3CA2-49D1-87FE-1D357AC0A2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72" t="61720" r="58857" b="23797"/>
          <a:stretch/>
        </p:blipFill>
        <p:spPr>
          <a:xfrm>
            <a:off x="2233945" y="2335879"/>
            <a:ext cx="7942019" cy="2579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1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255" y="414695"/>
            <a:ext cx="11421490" cy="586244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Duyệt các phần tử trong danh sách theo thứ tự lưu trữ</a:t>
            </a:r>
            <a:endParaRPr lang="en-US" sz="3200" b="1">
              <a:solidFill>
                <a:srgbClr val="00B0F0"/>
              </a:solidFill>
            </a:endParaRP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8784" y="5727228"/>
            <a:ext cx="9274432" cy="5862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5. C</a:t>
            </a:r>
            <a:r>
              <a:rPr lang="vi-VN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duyệt danh sách bằng câu lệnh for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C7D42E01-171C-48A2-BD52-95579256E2D1}"/>
              </a:ext>
            </a:extLst>
          </p:cNvPr>
          <p:cNvSpPr txBox="1">
            <a:spLocks/>
          </p:cNvSpPr>
          <p:nvPr/>
        </p:nvSpPr>
        <p:spPr>
          <a:xfrm>
            <a:off x="385255" y="3479200"/>
            <a:ext cx="10058402" cy="5862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solidFill>
                  <a:srgbClr val="00B0F0"/>
                </a:solidFill>
              </a:rPr>
              <a:t>Ví dụ 4</a:t>
            </a:r>
          </a:p>
        </p:txBody>
      </p:sp>
      <p:sp>
        <p:nvSpPr>
          <p:cNvPr id="8" name="Content Placeholder 13">
            <a:extLst>
              <a:ext uri="{FF2B5EF4-FFF2-40B4-BE49-F238E27FC236}">
                <a16:creationId xmlns:a16="http://schemas.microsoft.com/office/drawing/2014/main" xmlns="" id="{01379653-4B02-44E0-9F86-43BB582AC2B7}"/>
              </a:ext>
            </a:extLst>
          </p:cNvPr>
          <p:cNvSpPr txBox="1">
            <a:spLocks/>
          </p:cNvSpPr>
          <p:nvPr/>
        </p:nvSpPr>
        <p:spPr>
          <a:xfrm>
            <a:off x="385255" y="1231172"/>
            <a:ext cx="10058401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 a là một danh sách, câu lệnh duyệt danh sách có dạng:</a:t>
            </a:r>
          </a:p>
        </p:txBody>
      </p:sp>
      <p:sp>
        <p:nvSpPr>
          <p:cNvPr id="9" name="Content Placeholder 13">
            <a:extLst>
              <a:ext uri="{FF2B5EF4-FFF2-40B4-BE49-F238E27FC236}">
                <a16:creationId xmlns:a16="http://schemas.microsoft.com/office/drawing/2014/main" xmlns="" id="{7C6CD9C9-B999-466A-B8BC-DEB68EE1784E}"/>
              </a:ext>
            </a:extLst>
          </p:cNvPr>
          <p:cNvSpPr txBox="1">
            <a:spLocks/>
          </p:cNvSpPr>
          <p:nvPr/>
        </p:nvSpPr>
        <p:spPr>
          <a:xfrm>
            <a:off x="3625139" y="2142161"/>
            <a:ext cx="3578631" cy="103339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for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  in  </a:t>
            </a:r>
            <a:r>
              <a:rPr lang="en-US" sz="2800" b="1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Các câu lệnh xử lí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D3FC92A-C967-421F-8C4B-2BACCFEA20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50" t="37842" r="71818" b="44644"/>
          <a:stretch/>
        </p:blipFill>
        <p:spPr>
          <a:xfrm>
            <a:off x="7266355" y="3723455"/>
            <a:ext cx="1823113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E794DD1-C3B1-48BB-AF90-0C33041DC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41" t="3582" r="78312" b="82522"/>
          <a:stretch/>
        </p:blipFill>
        <p:spPr>
          <a:xfrm>
            <a:off x="2860724" y="3750445"/>
            <a:ext cx="3300344" cy="190337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7EF5D308-76B6-4497-9DEA-D972C6B1F299}"/>
              </a:ext>
            </a:extLst>
          </p:cNvPr>
          <p:cNvSpPr/>
          <p:nvPr/>
        </p:nvSpPr>
        <p:spPr>
          <a:xfrm>
            <a:off x="6357257" y="4464727"/>
            <a:ext cx="707571" cy="5862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>
            <a:noAutofit/>
          </a:bodyPr>
          <a:lstStyle/>
          <a:p>
            <a:pPr algn="ctr"/>
            <a:r>
              <a:rPr lang="en-US" sz="1200"/>
              <a:t>KQ</a:t>
            </a:r>
          </a:p>
        </p:txBody>
      </p:sp>
    </p:spTree>
    <p:extLst>
      <p:ext uri="{BB962C8B-B14F-4D97-AF65-F5344CB8AC3E}">
        <p14:creationId xmlns:p14="http://schemas.microsoft.com/office/powerpoint/2010/main" val="12379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  <p:bldP spid="8" grpId="0"/>
      <p:bldP spid="9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CEB6069-37B2-4CD3-B0F1-F39101D7A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43" t="25893" r="1643" b="42091"/>
          <a:stretch/>
        </p:blipFill>
        <p:spPr>
          <a:xfrm>
            <a:off x="718459" y="1051560"/>
            <a:ext cx="10755081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05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444139"/>
            <a:ext cx="10872650" cy="12246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Đọc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sau đây và cho biết kết quả in ra màn hình. Em hãy soạn thảo và chạy 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để kiểm tra dự đoán của 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CC9BA00-7098-4895-9A76-962346ED07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007" r="57841" b="75770"/>
          <a:stretch/>
        </p:blipFill>
        <p:spPr>
          <a:xfrm>
            <a:off x="2424544" y="3330039"/>
            <a:ext cx="6411024" cy="225136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0340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5884F2C-92E2-4232-BB77-E9683C107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40" t="18368" r="77159" b="73749"/>
          <a:stretch/>
        </p:blipFill>
        <p:spPr>
          <a:xfrm>
            <a:off x="6553200" y="2092036"/>
            <a:ext cx="4519772" cy="1094509"/>
          </a:xfrm>
          <a:prstGeom prst="rect">
            <a:avLst/>
          </a:prstGeom>
        </p:spPr>
      </p:pic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xmlns="" id="{705115A2-C518-4824-A551-94E0737B3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637" y="1444139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Danh sách các số nguyên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xmlns="" id="{A1BECB89-268A-408A-99FE-FBD559AB974D}"/>
              </a:ext>
            </a:extLst>
          </p:cNvPr>
          <p:cNvSpPr txBox="1">
            <a:spLocks/>
          </p:cNvSpPr>
          <p:nvPr/>
        </p:nvSpPr>
        <p:spPr>
          <a:xfrm>
            <a:off x="853637" y="3385801"/>
            <a:ext cx="4494218" cy="647897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Số lượng các số nhỏ hơn 100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12C6A7EC-CB5C-42BE-A8DF-B4F15CE9C59F}"/>
              </a:ext>
            </a:extLst>
          </p:cNvPr>
          <p:cNvCxnSpPr>
            <a:stCxn id="11" idx="3"/>
          </p:cNvCxnSpPr>
          <p:nvPr/>
        </p:nvCxnSpPr>
        <p:spPr>
          <a:xfrm>
            <a:off x="5347855" y="1768088"/>
            <a:ext cx="1205345" cy="4347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DFBE582C-2E96-4656-AB07-2AC14EC1AA68}"/>
              </a:ext>
            </a:extLst>
          </p:cNvPr>
          <p:cNvCxnSpPr>
            <a:stCxn id="12" idx="3"/>
            <a:endCxn id="9" idx="1"/>
          </p:cNvCxnSpPr>
          <p:nvPr/>
        </p:nvCxnSpPr>
        <p:spPr>
          <a:xfrm flipV="1">
            <a:off x="5347855" y="2639291"/>
            <a:ext cx="1205345" cy="107045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27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Thanh muốn tính trung bình cộng của nhiệt độ trung bình các ngày trong tuần. Thanh đã viết được đoạn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từ bàn phím nhiệt độ trung bình của bảy ngày trong tuần vào một danh sách (</a:t>
            </a:r>
            <a:r>
              <a:rPr lang="en-US" sz="2800" i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6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Em hãy giúp bạn Thanh viết tiếp những câu lệnh còn thiếu vào chỗ trống để máy tính đưa ra màn hình kết quả cần có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D845B-84C8-4C10-BBE4-5AFB9F0910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9" t="3209" r="59546" b="79004"/>
          <a:stretch/>
        </p:blipFill>
        <p:spPr>
          <a:xfrm>
            <a:off x="2564335" y="3773480"/>
            <a:ext cx="7063329" cy="220416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Content Placeholder 13">
            <a:extLst>
              <a:ext uri="{FF2B5EF4-FFF2-40B4-BE49-F238E27FC236}">
                <a16:creationId xmlns:a16="http://schemas.microsoft.com/office/drawing/2014/main" xmlns="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1458783" y="6061365"/>
            <a:ext cx="9274432" cy="5862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Hình 6. C</a:t>
            </a:r>
            <a:r>
              <a:rPr lang="vi-VN" i="1"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 tính nhiệt độ trung bình của bảy ngày trong tuần</a:t>
            </a:r>
          </a:p>
        </p:txBody>
      </p:sp>
    </p:spTree>
    <p:extLst>
      <p:ext uri="{BB962C8B-B14F-4D97-AF65-F5344CB8AC3E}">
        <p14:creationId xmlns:p14="http://schemas.microsoft.com/office/powerpoint/2010/main" val="185996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2437E5E-B7F8-44CB-8B09-39337E379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82" t="3209" r="58182" b="75366"/>
          <a:stretch/>
        </p:blipFill>
        <p:spPr>
          <a:xfrm>
            <a:off x="2410691" y="1371599"/>
            <a:ext cx="6968836" cy="2495598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73896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01783" y="783771"/>
            <a:ext cx="10293531" cy="4598126"/>
          </a:xfrm>
          <a:prstGeom prst="cloudCallout">
            <a:avLst>
              <a:gd name="adj1" fmla="val -36594"/>
              <a:gd name="adj2" fmla="val 7434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bài toán thực tế cần giải quyết mà trong đó dữ liệu có được ở dạng một bản liệt kê tuần tự (thường gọi là danh sách). Ví dụ: Từ danh sách kết quả một cuộc thi, hãy đưa ra danh sách những người đỗ trong kì thi đó. Em hãy đưa thêm ví dụ.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2788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3: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Camera đặt cạnh trạm thu phí đường cao tốc ghi nhận nhiều thông tin, trong đó có mảng số nhận dạng loại ô tô đi qua. Mỗi loại ô tô được mã hóa thành một số nguyên dương. Cho dãy số, mỗi số là mã hóa về loại của một ô tô đi qua trạm thu phí. Em hãy viết c</a:t>
            </a:r>
            <a:r>
              <a:rPr lang="vi-VN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nhập dãy số mã hóa xe vào từ bàn phím và đưa ra màn hình số loại xe khác nhau đã được nhận dạng</a:t>
            </a:r>
          </a:p>
        </p:txBody>
      </p:sp>
      <p:sp>
        <p:nvSpPr>
          <p:cNvPr id="7" name="Content Placeholder 13">
            <a:extLst>
              <a:ext uri="{FF2B5EF4-FFF2-40B4-BE49-F238E27FC236}">
                <a16:creationId xmlns:a16="http://schemas.microsoft.com/office/drawing/2014/main" xmlns="" id="{9EDA9F08-D8C3-436B-AC21-755392E8CB3D}"/>
              </a:ext>
            </a:extLst>
          </p:cNvPr>
          <p:cNvSpPr txBox="1">
            <a:spLocks/>
          </p:cNvSpPr>
          <p:nvPr/>
        </p:nvSpPr>
        <p:spPr>
          <a:xfrm>
            <a:off x="348342" y="3877984"/>
            <a:ext cx="1258291" cy="541516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</a:p>
        </p:txBody>
      </p:sp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xmlns="" id="{EAD677FF-B988-4B63-8ED6-2A604F01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4152"/>
              </p:ext>
            </p:extLst>
          </p:nvPr>
        </p:nvGraphicFramePr>
        <p:xfrm>
          <a:off x="2751113" y="4148742"/>
          <a:ext cx="6689769" cy="15758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15447">
                  <a:extLst>
                    <a:ext uri="{9D8B030D-6E8A-4147-A177-3AD203B41FA5}">
                      <a16:colId xmlns:a16="http://schemas.microsoft.com/office/drawing/2014/main" xmlns="" val="212324613"/>
                    </a:ext>
                  </a:extLst>
                </a:gridCol>
                <a:gridCol w="2674322">
                  <a:extLst>
                    <a:ext uri="{9D8B030D-6E8A-4147-A177-3AD203B41FA5}">
                      <a16:colId xmlns:a16="http://schemas.microsoft.com/office/drawing/2014/main" xmlns="" val="4028622465"/>
                    </a:ext>
                  </a:extLst>
                </a:gridCol>
              </a:tblGrid>
              <a:tr h="744498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Output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937294"/>
                  </a:ext>
                </a:extLst>
              </a:tr>
              <a:tr h="831361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2 4 2 5 4 4 5 2 5 4 5 5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400" b="1" kern="120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682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44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A34C2E-56B7-4ECA-A40A-4242CCA2EA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2643" b="16174"/>
          <a:stretch/>
        </p:blipFill>
        <p:spPr>
          <a:xfrm>
            <a:off x="3244877" y="0"/>
            <a:ext cx="6918025" cy="688471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ADEC1BC1-EB3B-42E3-A7A4-B35853AC2468}"/>
              </a:ext>
            </a:extLst>
          </p:cNvPr>
          <p:cNvSpPr/>
          <p:nvPr/>
        </p:nvSpPr>
        <p:spPr>
          <a:xfrm>
            <a:off x="1149927" y="2895600"/>
            <a:ext cx="997528" cy="678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813" y="255119"/>
            <a:ext cx="10058402" cy="586244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solidFill>
                  <a:srgbClr val="7030A0"/>
                </a:solidFill>
              </a:rPr>
              <a:t>BÀI TẬP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2" y="965560"/>
            <a:ext cx="11495313" cy="5365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4: 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câu sau đây, những câu nào đúng?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các ngôn ngữ lập trình bậc cao đều có kiểu dữ liệu để lưu trữ một dãy hữu hạn các phần tử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ngôn ngữ lập trình Python, dữ liệu kiểu danh sách là một dãy hữu hạn các phần tử cho phép truy cập đến từng phần tử của nó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bắt buộc các phần tử của một danh sách phải có cùng một kiểu dữ liệu.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khởi tạo một danh sách trong Python bằng ghép gán trong c</a:t>
            </a:r>
            <a:r>
              <a:rPr lang="vi-VN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 trình</a:t>
            </a: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không thể nhập các phần tử của danh sách từ bàn phím</a:t>
            </a:r>
          </a:p>
          <a:p>
            <a:pPr marL="514350" indent="-51435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AutoNum type="arabicParenR"/>
            </a:pPr>
            <a:r>
              <a:rPr lang="en-US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Python chỉ cung cấp những hàm sau đây để xử lí danh sách: append(), pop(), insert(), sort(), clear().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E3E37404-C054-46C2-AEA7-95C27EADE303}"/>
              </a:ext>
            </a:extLst>
          </p:cNvPr>
          <p:cNvSpPr/>
          <p:nvPr/>
        </p:nvSpPr>
        <p:spPr>
          <a:xfrm>
            <a:off x="316671" y="1638641"/>
            <a:ext cx="403765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D4CA359F-6D01-4DC1-BE5B-0AEF943E9AB4}"/>
              </a:ext>
            </a:extLst>
          </p:cNvPr>
          <p:cNvSpPr/>
          <p:nvPr/>
        </p:nvSpPr>
        <p:spPr>
          <a:xfrm>
            <a:off x="348338" y="2687776"/>
            <a:ext cx="413663" cy="40376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1. Kiểu dữ liệu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832066"/>
            <a:ext cx="10872650" cy="3193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Kiểu dữ liệu danh sách (list) để lưu trữ dãy các đại lượng có thể ở các kiểu dữ liệu khác nhau và cho phép truy cập tới mỗi phần tử của dãy theo vị trí (chỉ số) của phần tử đó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của Python được đánh chỉ số bắt đầu từ 0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 1: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1141CCB-CF89-4F93-B5F7-C19C7E2078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4" t="27868" r="77045" b="57782"/>
          <a:stretch/>
        </p:blipFill>
        <p:spPr>
          <a:xfrm>
            <a:off x="421495" y="468420"/>
            <a:ext cx="5100078" cy="202293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10E03E8-1BA6-4B81-89D4-5730C3E643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7" t="51718" r="71818" b="36155"/>
          <a:stretch/>
        </p:blipFill>
        <p:spPr>
          <a:xfrm>
            <a:off x="6576554" y="503203"/>
            <a:ext cx="5262340" cy="144087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Content Placeholder 13">
            <a:extLst>
              <a:ext uri="{FF2B5EF4-FFF2-40B4-BE49-F238E27FC236}">
                <a16:creationId xmlns:a16="http://schemas.microsoft.com/office/drawing/2014/main" xmlns="" id="{80353C54-E42E-48F4-B023-764EB64EEDCD}"/>
              </a:ext>
            </a:extLst>
          </p:cNvPr>
          <p:cNvSpPr txBox="1">
            <a:spLocks/>
          </p:cNvSpPr>
          <p:nvPr/>
        </p:nvSpPr>
        <p:spPr>
          <a:xfrm>
            <a:off x="421494" y="2816023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1a.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sáu biến để lưu trữ tên bạn</a:t>
            </a:r>
          </a:p>
        </p:txBody>
      </p:sp>
      <p:sp>
        <p:nvSpPr>
          <p:cNvPr id="11" name="Content Placeholder 13">
            <a:extLst>
              <a:ext uri="{FF2B5EF4-FFF2-40B4-BE49-F238E27FC236}">
                <a16:creationId xmlns:a16="http://schemas.microsoft.com/office/drawing/2014/main" xmlns="" id="{FBF4C9CE-012B-4F09-A8EC-E2C8263811E6}"/>
              </a:ext>
            </a:extLst>
          </p:cNvPr>
          <p:cNvSpPr txBox="1">
            <a:spLocks/>
          </p:cNvSpPr>
          <p:nvPr/>
        </p:nvSpPr>
        <p:spPr>
          <a:xfrm>
            <a:off x="6269422" y="2774295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1b.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Dùng một biến kiểu danh sách</a:t>
            </a:r>
          </a:p>
        </p:txBody>
      </p:sp>
      <p:sp>
        <p:nvSpPr>
          <p:cNvPr id="12" name="Content Placeholder 13">
            <a:extLst>
              <a:ext uri="{FF2B5EF4-FFF2-40B4-BE49-F238E27FC236}">
                <a16:creationId xmlns:a16="http://schemas.microsoft.com/office/drawing/2014/main" xmlns="" id="{D36979B2-033F-493D-A40D-ECB1E84137C7}"/>
              </a:ext>
            </a:extLst>
          </p:cNvPr>
          <p:cNvSpPr txBox="1">
            <a:spLocks/>
          </p:cNvSpPr>
          <p:nvPr/>
        </p:nvSpPr>
        <p:spPr>
          <a:xfrm>
            <a:off x="9670478" y="1677501"/>
            <a:ext cx="2187722" cy="1104765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Các phần tử trong danh sách cách nhau bởi dấu “,”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2488BDA1-2EF8-4721-8480-E35F0B0DDD4E}"/>
              </a:ext>
            </a:extLst>
          </p:cNvPr>
          <p:cNvCxnSpPr/>
          <p:nvPr/>
        </p:nvCxnSpPr>
        <p:spPr>
          <a:xfrm flipV="1">
            <a:off x="10126480" y="1054133"/>
            <a:ext cx="0" cy="5957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6DEAEA-C975-4CD8-86D3-D7D6FB853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" t="63679" r="88794" b="27059"/>
          <a:stretch/>
        </p:blipFill>
        <p:spPr>
          <a:xfrm>
            <a:off x="421495" y="4124363"/>
            <a:ext cx="3028287" cy="14522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Content Placeholder 13">
            <a:extLst>
              <a:ext uri="{FF2B5EF4-FFF2-40B4-BE49-F238E27FC236}">
                <a16:creationId xmlns:a16="http://schemas.microsoft.com/office/drawing/2014/main" xmlns="" id="{0C22ED89-6FFF-4655-AEBA-716EF2647FF3}"/>
              </a:ext>
            </a:extLst>
          </p:cNvPr>
          <p:cNvSpPr txBox="1">
            <a:spLocks/>
          </p:cNvSpPr>
          <p:nvPr/>
        </p:nvSpPr>
        <p:spPr>
          <a:xfrm>
            <a:off x="4581928" y="4041233"/>
            <a:ext cx="6052181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đầu tiên của danh sách friends</a:t>
            </a:r>
          </a:p>
        </p:txBody>
      </p:sp>
      <p:sp>
        <p:nvSpPr>
          <p:cNvPr id="20" name="Content Placeholder 13">
            <a:extLst>
              <a:ext uri="{FF2B5EF4-FFF2-40B4-BE49-F238E27FC236}">
                <a16:creationId xmlns:a16="http://schemas.microsoft.com/office/drawing/2014/main" xmlns="" id="{B60C9647-764B-413E-9DAB-DB672FF156AB}"/>
              </a:ext>
            </a:extLst>
          </p:cNvPr>
          <p:cNvSpPr txBox="1">
            <a:spLocks/>
          </p:cNvSpPr>
          <p:nvPr/>
        </p:nvSpPr>
        <p:spPr>
          <a:xfrm>
            <a:off x="4581928" y="4741929"/>
            <a:ext cx="7051070" cy="516910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2000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cho biết phần tử ở vị trí thứ sáu của danh sách friends</a:t>
            </a:r>
          </a:p>
        </p:txBody>
      </p:sp>
      <p:sp>
        <p:nvSpPr>
          <p:cNvPr id="21" name="Content Placeholder 13">
            <a:extLst>
              <a:ext uri="{FF2B5EF4-FFF2-40B4-BE49-F238E27FC236}">
                <a16:creationId xmlns:a16="http://schemas.microsoft.com/office/drawing/2014/main" xmlns="" id="{24142F29-78C5-46FF-93F8-A30E3322C8B1}"/>
              </a:ext>
            </a:extLst>
          </p:cNvPr>
          <p:cNvSpPr txBox="1">
            <a:spLocks/>
          </p:cNvSpPr>
          <p:nvPr/>
        </p:nvSpPr>
        <p:spPr>
          <a:xfrm>
            <a:off x="3090364" y="5862960"/>
            <a:ext cx="5337739" cy="98367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Hình 1c.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i="1" kern="0">
                <a:latin typeface="Times New Roman" panose="02020603050405020304" pitchFamily="18" charset="0"/>
                <a:cs typeface="Times New Roman" panose="02020603050405020304" pitchFamily="18" charset="0"/>
              </a:rPr>
              <a:t>Xem một số phần tử của danh sách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2B8307-3EA4-431E-ADFD-D0028AD82B2E}"/>
              </a:ext>
            </a:extLst>
          </p:cNvPr>
          <p:cNvCxnSpPr/>
          <p:nvPr/>
        </p:nvCxnSpPr>
        <p:spPr>
          <a:xfrm flipH="1">
            <a:off x="3366652" y="4299688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xmlns="" id="{1F6BFD8C-6404-443D-AFF8-6261326A5336}"/>
              </a:ext>
            </a:extLst>
          </p:cNvPr>
          <p:cNvCxnSpPr/>
          <p:nvPr/>
        </p:nvCxnSpPr>
        <p:spPr>
          <a:xfrm flipH="1">
            <a:off x="3366652" y="5000384"/>
            <a:ext cx="1215276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94267" y="3683000"/>
            <a:ext cx="5291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đến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tử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danh</a:t>
            </a:r>
            <a:r>
              <a:rPr lang="en-US" dirty="0" smtClean="0"/>
              <a:t> </a:t>
            </a:r>
            <a:r>
              <a:rPr lang="en-US" dirty="0" err="1" smtClean="0"/>
              <a:t>sách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1" grpId="0"/>
      <p:bldP spid="12" grpId="0" animBg="1"/>
      <p:bldP spid="17" grpId="0" animBg="1"/>
      <p:bldP spid="20" grpId="0" animBg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C95CDD-EED2-4EEA-81EE-A70861D1DD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14" t="44950" r="3572" b="27989"/>
          <a:stretch/>
        </p:blipFill>
        <p:spPr>
          <a:xfrm>
            <a:off x="1348664" y="1306285"/>
            <a:ext cx="9494671" cy="368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8"/>
            <a:ext cx="10872650" cy="49714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nhiều cách khởi tạo danh sách, ba trong số các cách đó là: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Dùng phép gán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[1, 1, 2, 3, 5, 8]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Dùng câu lệnh for gán giá trị trong khoảng cho trước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ds = [i for i in range(6)]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Kết quả: ds = [0, 1, 2, 3, 4, 5]</a:t>
            </a:r>
          </a:p>
        </p:txBody>
      </p:sp>
    </p:spTree>
    <p:extLst>
      <p:ext uri="{BB962C8B-B14F-4D97-AF65-F5344CB8AC3E}">
        <p14:creationId xmlns:p14="http://schemas.microsoft.com/office/powerpoint/2010/main" val="315992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Khởi tạo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811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3</a:t>
            </a:r>
            <a:r>
              <a:rPr lang="en-US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Khởi tạo danh sách số nguyên hay thực từ dữ liệu nhập vào</a:t>
            </a:r>
          </a:p>
        </p:txBody>
      </p:sp>
      <p:sp>
        <p:nvSpPr>
          <p:cNvPr id="4" name="Content Placeholder 13">
            <a:extLst>
              <a:ext uri="{FF2B5EF4-FFF2-40B4-BE49-F238E27FC236}">
                <a16:creationId xmlns:a16="http://schemas.microsoft.com/office/drawing/2014/main" xmlns="" id="{000079BB-41FA-48EF-A623-5EBA868FEE79}"/>
              </a:ext>
            </a:extLst>
          </p:cNvPr>
          <p:cNvSpPr txBox="1">
            <a:spLocks/>
          </p:cNvSpPr>
          <p:nvPr/>
        </p:nvSpPr>
        <p:spPr>
          <a:xfrm>
            <a:off x="601089" y="2643644"/>
            <a:ext cx="6087094" cy="8114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= [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 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) . 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split( ) </a:t>
            </a:r>
            <a:r>
              <a:rPr lang="en-US" sz="28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xmlns="" id="{C0874E72-EDA9-4D78-8520-BCC4505A8D5F}"/>
              </a:ext>
            </a:extLst>
          </p:cNvPr>
          <p:cNvSpPr txBox="1">
            <a:spLocks/>
          </p:cNvSpPr>
          <p:nvPr/>
        </p:nvSpPr>
        <p:spPr>
          <a:xfrm>
            <a:off x="7498080" y="2194561"/>
            <a:ext cx="3923407" cy="1854925"/>
          </a:xfrm>
          <a:prstGeom prst="flowChartAlternateProcess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Câu lệnh cho phép nhập một dãy số nguyên trên cùng một dòng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xmlns="" id="{821BA363-B5B4-4081-A016-BCAA765063F9}"/>
              </a:ext>
            </a:extLst>
          </p:cNvPr>
          <p:cNvCxnSpPr/>
          <p:nvPr/>
        </p:nvCxnSpPr>
        <p:spPr>
          <a:xfrm flipH="1">
            <a:off x="6426926" y="3006043"/>
            <a:ext cx="1071154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45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C492853-BBCD-46F6-8153-2AEEBC9EE7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18" t="43431" r="4772" b="34335"/>
          <a:stretch/>
        </p:blipFill>
        <p:spPr>
          <a:xfrm>
            <a:off x="292204" y="1191491"/>
            <a:ext cx="11607592" cy="354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837" y="503513"/>
            <a:ext cx="10058402" cy="586244"/>
          </a:xfrm>
        </p:spPr>
        <p:txBody>
          <a:bodyPr>
            <a:normAutofit/>
          </a:bodyPr>
          <a:lstStyle/>
          <a:p>
            <a:r>
              <a:rPr lang="en-US" sz="3200"/>
              <a:t>Truy cập đến các phần tử trong danh sách</a:t>
            </a:r>
          </a:p>
        </p:txBody>
      </p:sp>
      <p:sp>
        <p:nvSpPr>
          <p:cNvPr id="10" name="Content Placeholder 13">
            <a:extLst>
              <a:ext uri="{FF2B5EF4-FFF2-40B4-BE49-F238E27FC236}">
                <a16:creationId xmlns:a16="http://schemas.microsoft.com/office/drawing/2014/main" xmlns="" id="{7796A598-D9EF-4E6F-A691-A1D5B01153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837" y="1383079"/>
            <a:ext cx="10872650" cy="35024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danh sách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số của phần tử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friends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= [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'Ánh Hồng','Minh Hằng','Tuyết Nga','Tuấn Thành','Anh Quân','Thùy Anh’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friends[2] = </a:t>
            </a:r>
            <a:r>
              <a:rPr lang="en-US" sz="280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‘Tuyết Nga’</a:t>
            </a:r>
          </a:p>
          <a:p>
            <a:pPr marL="0" indent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284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275</TotalTime>
  <Words>999</Words>
  <Application>Microsoft Office PowerPoint</Application>
  <PresentationFormat>Custom</PresentationFormat>
  <Paragraphs>79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Nature Illustration 16x9</vt:lpstr>
      <vt:lpstr>BÀI 14 KIỂU DỮ LIỆU DANH SÁCH – XỬ LÍ DANH SÁCH</vt:lpstr>
      <vt:lpstr>PowerPoint Presentation</vt:lpstr>
      <vt:lpstr>1. Kiểu dữ liệu danh sách</vt:lpstr>
      <vt:lpstr>PowerPoint Presentation</vt:lpstr>
      <vt:lpstr>PowerPoint Presentation</vt:lpstr>
      <vt:lpstr>Khởi tạo danh sách</vt:lpstr>
      <vt:lpstr>Khởi tạo danh sách</vt:lpstr>
      <vt:lpstr>PowerPoint Presentation</vt:lpstr>
      <vt:lpstr>Truy cập đến các phần tử trong danh sách</vt:lpstr>
      <vt:lpstr>2. Một số hàm và thao tác xử lí danh sách</vt:lpstr>
      <vt:lpstr>Một số hàm xử lí danh sách trong Python</vt:lpstr>
      <vt:lpstr>Ví dụ 2</vt:lpstr>
      <vt:lpstr>Ghép các danh sách thành một danh sách: dùng phép  + </vt:lpstr>
      <vt:lpstr>Duyệt các phần tử trong danh sách theo thứ tự lưu trữ</vt:lpstr>
      <vt:lpstr>PowerPoint Presentation</vt:lpstr>
      <vt:lpstr>BÀI TẬP</vt:lpstr>
      <vt:lpstr>PowerPoint Presentation</vt:lpstr>
      <vt:lpstr>BÀI TẬP</vt:lpstr>
      <vt:lpstr>PowerPoint Presentation</vt:lpstr>
      <vt:lpstr>BÀI TẬP</vt:lpstr>
      <vt:lpstr>PowerPoint Presentation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14 KIỂU DỮ LIỆU DANH SÁCH – XỬ LÍ DANH SÁCH</dc:title>
  <dc:creator>HoangThanh Tam</dc:creator>
  <cp:lastModifiedBy>Administrator</cp:lastModifiedBy>
  <cp:revision>9</cp:revision>
  <dcterms:created xsi:type="dcterms:W3CDTF">2022-01-18T11:55:35Z</dcterms:created>
  <dcterms:modified xsi:type="dcterms:W3CDTF">2023-03-27T03:20:06Z</dcterms:modified>
</cp:coreProperties>
</file>