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87" r:id="rId3"/>
    <p:sldId id="266" r:id="rId4"/>
    <p:sldId id="288" r:id="rId5"/>
    <p:sldId id="289" r:id="rId6"/>
    <p:sldId id="270" r:id="rId7"/>
    <p:sldId id="269"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655"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2/9/2022</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169274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285781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231538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105379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dirty="0"/>
          </a:p>
        </p:txBody>
      </p:sp>
    </p:spTree>
    <p:extLst>
      <p:ext uri="{BB962C8B-B14F-4D97-AF65-F5344CB8AC3E}">
        <p14:creationId xmlns:p14="http://schemas.microsoft.com/office/powerpoint/2010/main" val="360143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dirty="0"/>
          </a:p>
        </p:txBody>
      </p:sp>
    </p:spTree>
    <p:extLst>
      <p:ext uri="{BB962C8B-B14F-4D97-AF65-F5344CB8AC3E}">
        <p14:creationId xmlns:p14="http://schemas.microsoft.com/office/powerpoint/2010/main" val="363678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711377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2/9/2022</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2/9/2022</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2/9/2022</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2/9/2022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2/9/2022</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a:latin typeface="Times New Roman" panose="02020603050405020304" pitchFamily="18" charset="0"/>
                <a:cs typeface="Times New Roman" panose="02020603050405020304" pitchFamily="18" charset="0"/>
              </a:rPr>
              <a:t>BÀI 2: BIẾN, PHÉP GÁN VÀ BIỂU THỨC SỐ HỌC</a:t>
            </a:r>
            <a:endParaRPr lang="en-US" dirty="0">
              <a:latin typeface="Times New Roman" panose="02020603050405020304" pitchFamily="18" charset="0"/>
              <a:cs typeface="Times New Roman" panose="02020603050405020304" pitchFamily="18" charset="0"/>
            </a:endParaRP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Bảng kí hiệu các phép toán số học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D0F0DF3C-547E-4753-9FB5-8604399E42D9}"/>
              </a:ext>
            </a:extLst>
          </p:cNvPr>
          <p:cNvGraphicFramePr>
            <a:graphicFrameLocks noGrp="1"/>
          </p:cNvGraphicFramePr>
          <p:nvPr>
            <p:extLst>
              <p:ext uri="{D42A27DB-BD31-4B8C-83A1-F6EECF244321}">
                <p14:modId xmlns:p14="http://schemas.microsoft.com/office/powerpoint/2010/main" val="1397406929"/>
              </p:ext>
            </p:extLst>
          </p:nvPr>
        </p:nvGraphicFramePr>
        <p:xfrm>
          <a:off x="507670" y="2312918"/>
          <a:ext cx="11176659" cy="4145280"/>
        </p:xfrm>
        <a:graphic>
          <a:graphicData uri="http://schemas.openxmlformats.org/drawingml/2006/table">
            <a:tbl>
              <a:tblPr firstRow="1" bandRow="1">
                <a:tableStyleId>{22838BEF-8BB2-4498-84A7-C5851F593DF1}</a:tableStyleId>
              </a:tblPr>
              <a:tblGrid>
                <a:gridCol w="3725553">
                  <a:extLst>
                    <a:ext uri="{9D8B030D-6E8A-4147-A177-3AD203B41FA5}">
                      <a16:colId xmlns:a16="http://schemas.microsoft.com/office/drawing/2014/main" val="2007905166"/>
                    </a:ext>
                  </a:extLst>
                </a:gridCol>
                <a:gridCol w="3725553">
                  <a:extLst>
                    <a:ext uri="{9D8B030D-6E8A-4147-A177-3AD203B41FA5}">
                      <a16:colId xmlns:a16="http://schemas.microsoft.com/office/drawing/2014/main" val="3443008992"/>
                    </a:ext>
                  </a:extLst>
                </a:gridCol>
                <a:gridCol w="3725553">
                  <a:extLst>
                    <a:ext uri="{9D8B030D-6E8A-4147-A177-3AD203B41FA5}">
                      <a16:colId xmlns:a16="http://schemas.microsoft.com/office/drawing/2014/main" val="3279044352"/>
                    </a:ext>
                  </a:extLst>
                </a:gridCol>
              </a:tblGrid>
              <a:tr h="513767">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Phép toán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Kí hiệu trong Python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Ví dụ</a:t>
                      </a:r>
                    </a:p>
                  </a:txBody>
                  <a:tcPr anchor="ctr"/>
                </a:tc>
                <a:extLst>
                  <a:ext uri="{0D108BD9-81ED-4DB2-BD59-A6C34878D82A}">
                    <a16:rowId xmlns:a16="http://schemas.microsoft.com/office/drawing/2014/main" val="336000787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Cộng</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3 + 12 = 15</a:t>
                      </a:r>
                    </a:p>
                  </a:txBody>
                  <a:tcPr anchor="ctr"/>
                </a:tc>
                <a:extLst>
                  <a:ext uri="{0D108BD9-81ED-4DB2-BD59-A6C34878D82A}">
                    <a16:rowId xmlns:a16="http://schemas.microsoft.com/office/drawing/2014/main" val="160736484"/>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Trừ</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15 – 3 = 12</a:t>
                      </a:r>
                    </a:p>
                  </a:txBody>
                  <a:tcPr anchor="ctr"/>
                </a:tc>
                <a:extLst>
                  <a:ext uri="{0D108BD9-81ED-4DB2-BD59-A6C34878D82A}">
                    <a16:rowId xmlns:a16="http://schemas.microsoft.com/office/drawing/2014/main" val="132184972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Nhân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12 * 5 = 60</a:t>
                      </a:r>
                    </a:p>
                  </a:txBody>
                  <a:tcPr anchor="ctr"/>
                </a:tc>
                <a:extLst>
                  <a:ext uri="{0D108BD9-81ED-4DB2-BD59-A6C34878D82A}">
                    <a16:rowId xmlns:a16="http://schemas.microsoft.com/office/drawing/2014/main" val="152928892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3.2</a:t>
                      </a:r>
                    </a:p>
                  </a:txBody>
                  <a:tcPr anchor="ctr"/>
                </a:tc>
                <a:extLst>
                  <a:ext uri="{0D108BD9-81ED-4DB2-BD59-A6C34878D82A}">
                    <a16:rowId xmlns:a16="http://schemas.microsoft.com/office/drawing/2014/main" val="2915508811"/>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nguyên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a:t>
                      </a:r>
                    </a:p>
                  </a:txBody>
                  <a:tcPr anchor="ctr"/>
                </a:tc>
                <a:extLst>
                  <a:ext uri="{0D108BD9-81ED-4DB2-BD59-A6C34878D82A}">
                    <a16:rowId xmlns:a16="http://schemas.microsoft.com/office/drawing/2014/main" val="7528508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dư</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1</a:t>
                      </a:r>
                    </a:p>
                  </a:txBody>
                  <a:tcPr anchor="ctr"/>
                </a:tc>
                <a:extLst>
                  <a:ext uri="{0D108BD9-81ED-4DB2-BD59-A6C34878D82A}">
                    <a16:rowId xmlns:a16="http://schemas.microsoft.com/office/drawing/2014/main" val="2696564889"/>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Lũy thừa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2 ** 3 = 8</a:t>
                      </a:r>
                    </a:p>
                  </a:txBody>
                  <a:tcPr anchor="ctr"/>
                </a:tc>
                <a:extLst>
                  <a:ext uri="{0D108BD9-81ED-4DB2-BD59-A6C34878D82A}">
                    <a16:rowId xmlns:a16="http://schemas.microsoft.com/office/drawing/2014/main" val="2353041884"/>
                  </a:ext>
                </a:extLst>
              </a:tr>
            </a:tbl>
          </a:graphicData>
        </a:graphic>
      </p:graphicFrame>
    </p:spTree>
    <p:extLst>
      <p:ext uri="{BB962C8B-B14F-4D97-AF65-F5344CB8AC3E}">
        <p14:creationId xmlns:p14="http://schemas.microsoft.com/office/powerpoint/2010/main" val="415576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cho biết giá trị lần lượt của 2 biểu thức sau trong Python: (3 + 5) * 2 + 1 và 3 + 5 * 2 + 1</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17</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13</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24</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14</a:t>
            </a:r>
          </a:p>
        </p:txBody>
      </p:sp>
      <p:sp>
        <p:nvSpPr>
          <p:cNvPr id="4" name="Oval 3">
            <a:extLst>
              <a:ext uri="{FF2B5EF4-FFF2-40B4-BE49-F238E27FC236}">
                <a16:creationId xmlns:a16="http://schemas.microsoft.com/office/drawing/2014/main" id="{443CA348-33FA-4F2C-839F-5A1E48D8D57F}"/>
              </a:ext>
            </a:extLst>
          </p:cNvPr>
          <p:cNvSpPr/>
          <p:nvPr/>
        </p:nvSpPr>
        <p:spPr>
          <a:xfrm>
            <a:off x="1855147" y="2524707"/>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EE0F8FD6-BE56-4E02-AA83-570B1814A7FB}"/>
              </a:ext>
            </a:extLst>
          </p:cNvPr>
          <p:cNvSpPr/>
          <p:nvPr/>
        </p:nvSpPr>
        <p:spPr>
          <a:xfrm>
            <a:off x="1855146" y="4197146"/>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2052" name="Picture 4" descr="Bộ sưu tập những hình ảnh dấu chấm hỏi đẹp, sáng tạo nhất">
            <a:extLst>
              <a:ext uri="{FF2B5EF4-FFF2-40B4-BE49-F238E27FC236}">
                <a16:creationId xmlns:a16="http://schemas.microsoft.com/office/drawing/2014/main"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Lưu ý:</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0" y="2138362"/>
            <a:ext cx="10841119" cy="4340815"/>
          </a:xfrm>
        </p:spPr>
        <p:txBody>
          <a:bodyPr>
            <a:normAutofit/>
          </a:bodyPr>
          <a:lstStyle/>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Các phép toán được thực hiện theo thứ tự như trong toán học</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Trong biểu thức chỉ sử dụng các cặp ngoặc tròn để xác định thứ tự thực hiện các phép tính</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Trước và sau mỗi tên biến, mỗi số hoặc dấu phép tính có thể có số lượng tùy ý các dấu cách (dấu trắng)</a:t>
            </a:r>
          </a:p>
        </p:txBody>
      </p:sp>
    </p:spTree>
    <p:extLst>
      <p:ext uri="{BB962C8B-B14F-4D97-AF65-F5344CB8AC3E}">
        <p14:creationId xmlns:p14="http://schemas.microsoft.com/office/powerpoint/2010/main" val="406846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chuyển biểu thức toán học sang Python</a:t>
            </a:r>
          </a:p>
        </p:txBody>
      </p:sp>
      <p:graphicFrame>
        <p:nvGraphicFramePr>
          <p:cNvPr id="8" name="Table 8">
            <a:extLst>
              <a:ext uri="{FF2B5EF4-FFF2-40B4-BE49-F238E27FC236}">
                <a16:creationId xmlns:a16="http://schemas.microsoft.com/office/drawing/2014/main" id="{EFF7DE9D-A878-4DD4-8322-5CE7E998DE23}"/>
              </a:ext>
            </a:extLst>
          </p:cNvPr>
          <p:cNvGraphicFramePr>
            <a:graphicFrameLocks noGrp="1"/>
          </p:cNvGraphicFramePr>
          <p:nvPr>
            <p:extLst>
              <p:ext uri="{D42A27DB-BD31-4B8C-83A1-F6EECF244321}">
                <p14:modId xmlns:p14="http://schemas.microsoft.com/office/powerpoint/2010/main" val="72623021"/>
              </p:ext>
            </p:extLst>
          </p:nvPr>
        </p:nvGraphicFramePr>
        <p:xfrm>
          <a:off x="2032000" y="2273671"/>
          <a:ext cx="8137236" cy="4362655"/>
        </p:xfrm>
        <a:graphic>
          <a:graphicData uri="http://schemas.openxmlformats.org/drawingml/2006/table">
            <a:tbl>
              <a:tblPr firstRow="1" bandRow="1">
                <a:tableStyleId>{E929F9F4-4A8F-4326-A1B4-22849713DDAB}</a:tableStyleId>
              </a:tblPr>
              <a:tblGrid>
                <a:gridCol w="4068618">
                  <a:extLst>
                    <a:ext uri="{9D8B030D-6E8A-4147-A177-3AD203B41FA5}">
                      <a16:colId xmlns:a16="http://schemas.microsoft.com/office/drawing/2014/main" val="4223096874"/>
                    </a:ext>
                  </a:extLst>
                </a:gridCol>
                <a:gridCol w="4068618">
                  <a:extLst>
                    <a:ext uri="{9D8B030D-6E8A-4147-A177-3AD203B41FA5}">
                      <a16:colId xmlns:a16="http://schemas.microsoft.com/office/drawing/2014/main" val="1402124131"/>
                    </a:ext>
                  </a:extLst>
                </a:gridCol>
              </a:tblGrid>
              <a:tr h="872531">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Toán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Python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02609"/>
                  </a:ext>
                </a:extLst>
              </a:tr>
              <a:tr h="872531">
                <a:tc>
                  <a:txBody>
                    <a:bodyPr/>
                    <a:lstStyle/>
                    <a:p>
                      <a:pPr algn="ctr"/>
                      <a:r>
                        <a:rPr lang="en-US" sz="2800">
                          <a:latin typeface="Times New Roman" panose="02020603050405020304" pitchFamily="18" charset="0"/>
                          <a:cs typeface="Times New Roman" panose="02020603050405020304" pitchFamily="18" charset="0"/>
                        </a:rPr>
                        <a:t>2a + 3b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336630"/>
                  </a:ext>
                </a:extLst>
              </a:tr>
              <a:tr h="872531">
                <a:tc>
                  <a:txBody>
                    <a:bodyPr/>
                    <a:lstStyle/>
                    <a:p>
                      <a:pPr algn="ctr"/>
                      <a:r>
                        <a:rPr lang="en-US" sz="2800">
                          <a:latin typeface="Times New Roman" panose="02020603050405020304" pitchFamily="18" charset="0"/>
                          <a:cs typeface="Times New Roman" panose="02020603050405020304" pitchFamily="18" charset="0"/>
                        </a:rPr>
                        <a:t>xy : 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719366"/>
                  </a:ext>
                </a:extLst>
              </a:tr>
              <a:tr h="872531">
                <a:tc>
                  <a:txBody>
                    <a:bodyPr/>
                    <a:lstStyle/>
                    <a:p>
                      <a:pPr algn="ctr"/>
                      <a:r>
                        <a:rPr lang="en-US" sz="2800" baseline="0">
                          <a:latin typeface="Times New Roman" panose="02020603050405020304" pitchFamily="18" charset="0"/>
                          <a:cs typeface="Times New Roman" panose="02020603050405020304" pitchFamily="18" charset="0"/>
                        </a:rPr>
                        <a:t>b</a:t>
                      </a:r>
                      <a:r>
                        <a:rPr lang="en-US" sz="2800" baseline="30000">
                          <a:latin typeface="Times New Roman" panose="02020603050405020304" pitchFamily="18" charset="0"/>
                          <a:cs typeface="Times New Roman" panose="02020603050405020304" pitchFamily="18" charset="0"/>
                        </a:rPr>
                        <a:t>2</a:t>
                      </a:r>
                      <a:r>
                        <a:rPr lang="en-US" sz="2800" baseline="0">
                          <a:latin typeface="Times New Roman" panose="02020603050405020304" pitchFamily="18" charset="0"/>
                          <a:cs typeface="Times New Roman" panose="02020603050405020304" pitchFamily="18" charset="0"/>
                        </a:rPr>
                        <a:t> – 4ac</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355925"/>
                  </a:ext>
                </a:extLst>
              </a:tr>
              <a:tr h="872531">
                <a:tc>
                  <a:txBody>
                    <a:bodyPr/>
                    <a:lstStyle/>
                    <a:p>
                      <a:pPr algn="ctr"/>
                      <a:r>
                        <a:rPr lang="en-US" sz="2800">
                          <a:latin typeface="Times New Roman" panose="02020603050405020304" pitchFamily="18" charset="0"/>
                          <a:cs typeface="Times New Roman" panose="02020603050405020304" pitchFamily="18" charset="0"/>
                        </a:rPr>
                        <a:t>(a : b)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913152"/>
                  </a:ext>
                </a:extLst>
              </a:tr>
            </a:tbl>
          </a:graphicData>
        </a:graphic>
      </p:graphicFrame>
      <p:sp>
        <p:nvSpPr>
          <p:cNvPr id="4" name="Flowchart: Process 3">
            <a:extLst>
              <a:ext uri="{FF2B5EF4-FFF2-40B4-BE49-F238E27FC236}">
                <a16:creationId xmlns:a16="http://schemas.microsoft.com/office/drawing/2014/main" id="{443CA348-33FA-4F2C-839F-5A1E48D8D57F}"/>
              </a:ext>
            </a:extLst>
          </p:cNvPr>
          <p:cNvSpPr/>
          <p:nvPr/>
        </p:nvSpPr>
        <p:spPr>
          <a:xfrm>
            <a:off x="7034989" y="3276601"/>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2*a + 3*b</a:t>
            </a:r>
          </a:p>
        </p:txBody>
      </p:sp>
      <p:sp>
        <p:nvSpPr>
          <p:cNvPr id="10" name="Flowchart: Process 9">
            <a:extLst>
              <a:ext uri="{FF2B5EF4-FFF2-40B4-BE49-F238E27FC236}">
                <a16:creationId xmlns:a16="http://schemas.microsoft.com/office/drawing/2014/main" id="{2F591022-2848-4DCA-9B88-E8E2E919916F}"/>
              </a:ext>
            </a:extLst>
          </p:cNvPr>
          <p:cNvSpPr/>
          <p:nvPr/>
        </p:nvSpPr>
        <p:spPr>
          <a:xfrm>
            <a:off x="7034989" y="4177907"/>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x*y / z</a:t>
            </a:r>
          </a:p>
        </p:txBody>
      </p:sp>
      <p:sp>
        <p:nvSpPr>
          <p:cNvPr id="11" name="Flowchart: Process 10">
            <a:extLst>
              <a:ext uri="{FF2B5EF4-FFF2-40B4-BE49-F238E27FC236}">
                <a16:creationId xmlns:a16="http://schemas.microsoft.com/office/drawing/2014/main" id="{D6F2DCC6-E980-4927-B152-1C169D2B21CF}"/>
              </a:ext>
            </a:extLst>
          </p:cNvPr>
          <p:cNvSpPr/>
          <p:nvPr/>
        </p:nvSpPr>
        <p:spPr>
          <a:xfrm>
            <a:off x="7034989" y="5079213"/>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b*b – 4*a*c</a:t>
            </a:r>
          </a:p>
        </p:txBody>
      </p:sp>
      <p:sp>
        <p:nvSpPr>
          <p:cNvPr id="12" name="Flowchart: Process 11">
            <a:extLst>
              <a:ext uri="{FF2B5EF4-FFF2-40B4-BE49-F238E27FC236}">
                <a16:creationId xmlns:a16="http://schemas.microsoft.com/office/drawing/2014/main" id="{E04C2998-10E7-49A9-AAD8-280D297EDA75}"/>
              </a:ext>
            </a:extLst>
          </p:cNvPr>
          <p:cNvSpPr/>
          <p:nvPr/>
        </p:nvSpPr>
        <p:spPr>
          <a:xfrm>
            <a:off x="7034989" y="5841536"/>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(a/b)*c</a:t>
            </a:r>
          </a:p>
        </p:txBody>
      </p:sp>
      <p:pic>
        <p:nvPicPr>
          <p:cNvPr id="13" name="Picture 2" descr="Tổng hợp tất cả những hình ảnh dấu chấm hỏi đẹp, sáng tạo nhất - Happy Home">
            <a:extLst>
              <a:ext uri="{FF2B5EF4-FFF2-40B4-BE49-F238E27FC236}">
                <a16:creationId xmlns:a16="http://schemas.microsoft.com/office/drawing/2014/main" id="{C7947269-3009-4812-A5FC-500BD6BA63A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 y="602884"/>
            <a:ext cx="969818" cy="13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2. Soạn thảo chương trình</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580464" y="2538109"/>
            <a:ext cx="11031071" cy="2266003"/>
          </a:xfrm>
        </p:spPr>
        <p:txBody>
          <a:bodyPr>
            <a:normAutofit/>
          </a:bodyPr>
          <a:lstStyle/>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Cửa sổ Shell của Python cho ta gõ và thực hiện nggay từng câu lệnh vừa đưa vào, nhưng không cho ta lưu lại những câu lệnh đã soạn thảo để thực hiện lại.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Các bước mở của sổ soạn thảo chương trình (của sổ code)</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7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493E5-84A4-4C81-BB50-FACE236CD7FB}"/>
              </a:ext>
            </a:extLst>
          </p:cNvPr>
          <p:cNvPicPr>
            <a:picLocks noChangeAspect="1"/>
          </p:cNvPicPr>
          <p:nvPr/>
        </p:nvPicPr>
        <p:blipFill rotWithShape="1">
          <a:blip r:embed="rId2"/>
          <a:srcRect t="72011" r="76215" b="-24"/>
          <a:stretch/>
        </p:blipFill>
        <p:spPr>
          <a:xfrm>
            <a:off x="936171" y="708661"/>
            <a:ext cx="2899954" cy="1920240"/>
          </a:xfrm>
          <a:prstGeom prst="rect">
            <a:avLst/>
          </a:prstGeom>
        </p:spPr>
      </p:pic>
      <p:pic>
        <p:nvPicPr>
          <p:cNvPr id="8" name="Picture 7">
            <a:extLst>
              <a:ext uri="{FF2B5EF4-FFF2-40B4-BE49-F238E27FC236}">
                <a16:creationId xmlns:a16="http://schemas.microsoft.com/office/drawing/2014/main" id="{523127AF-C207-475E-BE2E-5BDC1F72ED03}"/>
              </a:ext>
            </a:extLst>
          </p:cNvPr>
          <p:cNvPicPr>
            <a:picLocks noChangeAspect="1"/>
          </p:cNvPicPr>
          <p:nvPr/>
        </p:nvPicPr>
        <p:blipFill rotWithShape="1">
          <a:blip r:embed="rId3"/>
          <a:srcRect l="18643" t="4549" r="20500" b="50000"/>
          <a:stretch/>
        </p:blipFill>
        <p:spPr>
          <a:xfrm>
            <a:off x="936171" y="3505570"/>
            <a:ext cx="6747164" cy="3115491"/>
          </a:xfrm>
          <a:prstGeom prst="rect">
            <a:avLst/>
          </a:prstGeom>
        </p:spPr>
      </p:pic>
      <p:sp>
        <p:nvSpPr>
          <p:cNvPr id="11" name="Content Placeholder 2">
            <a:extLst>
              <a:ext uri="{FF2B5EF4-FFF2-40B4-BE49-F238E27FC236}">
                <a16:creationId xmlns:a16="http://schemas.microsoft.com/office/drawing/2014/main" id="{98636671-65E1-49BA-B57B-FF77EDB88082}"/>
              </a:ext>
            </a:extLst>
          </p:cNvPr>
          <p:cNvSpPr txBox="1">
            <a:spLocks/>
          </p:cNvSpPr>
          <p:nvPr/>
        </p:nvSpPr>
        <p:spPr>
          <a:xfrm>
            <a:off x="802137" y="90081"/>
            <a:ext cx="1103107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1: </a:t>
            </a:r>
            <a:r>
              <a:rPr lang="en-US" sz="2800">
                <a:solidFill>
                  <a:schemeClr val="bg1"/>
                </a:solidFill>
                <a:latin typeface="Times New Roman" panose="02020603050405020304" pitchFamily="18" charset="0"/>
                <a:cs typeface="Times New Roman" panose="02020603050405020304" pitchFamily="18" charset="0"/>
              </a:rPr>
              <a:t>Khởi động IDLE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8624643D-5685-456A-93AA-CA05A7351654}"/>
              </a:ext>
            </a:extLst>
          </p:cNvPr>
          <p:cNvSpPr txBox="1">
            <a:spLocks/>
          </p:cNvSpPr>
          <p:nvPr/>
        </p:nvSpPr>
        <p:spPr>
          <a:xfrm>
            <a:off x="802137" y="2883849"/>
            <a:ext cx="858016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2: </a:t>
            </a:r>
            <a:r>
              <a:rPr lang="en-US" sz="2800">
                <a:solidFill>
                  <a:schemeClr val="bg1"/>
                </a:solidFill>
                <a:latin typeface="Times New Roman" panose="02020603050405020304" pitchFamily="18" charset="0"/>
                <a:cs typeface="Times New Roman" panose="02020603050405020304" pitchFamily="18" charset="0"/>
              </a:rPr>
              <a:t>Mở tệp mới để 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1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0A59B-EB11-43C6-8B22-467C83CE8FB0}"/>
              </a:ext>
            </a:extLst>
          </p:cNvPr>
          <p:cNvPicPr>
            <a:picLocks noChangeAspect="1"/>
          </p:cNvPicPr>
          <p:nvPr/>
        </p:nvPicPr>
        <p:blipFill rotWithShape="1">
          <a:blip r:embed="rId2"/>
          <a:srcRect l="19071" t="12553" r="21143" b="60386"/>
          <a:stretch/>
        </p:blipFill>
        <p:spPr>
          <a:xfrm>
            <a:off x="590083" y="862149"/>
            <a:ext cx="7289074" cy="1854925"/>
          </a:xfrm>
          <a:prstGeom prst="rect">
            <a:avLst/>
          </a:prstGeom>
        </p:spPr>
      </p:pic>
      <p:pic>
        <p:nvPicPr>
          <p:cNvPr id="5" name="Picture 4">
            <a:extLst>
              <a:ext uri="{FF2B5EF4-FFF2-40B4-BE49-F238E27FC236}">
                <a16:creationId xmlns:a16="http://schemas.microsoft.com/office/drawing/2014/main" id="{72265798-AA00-4206-A0F5-5FCF7855DFD7}"/>
              </a:ext>
            </a:extLst>
          </p:cNvPr>
          <p:cNvPicPr>
            <a:picLocks noChangeAspect="1"/>
          </p:cNvPicPr>
          <p:nvPr/>
        </p:nvPicPr>
        <p:blipFill rotWithShape="1">
          <a:blip r:embed="rId3"/>
          <a:srcRect l="19071" t="12553" r="21143" b="43616"/>
          <a:stretch/>
        </p:blipFill>
        <p:spPr>
          <a:xfrm>
            <a:off x="590083" y="3429000"/>
            <a:ext cx="7289074" cy="3004457"/>
          </a:xfrm>
          <a:prstGeom prst="rect">
            <a:avLst/>
          </a:prstGeom>
        </p:spPr>
      </p:pic>
      <p:sp>
        <p:nvSpPr>
          <p:cNvPr id="8" name="Content Placeholder 2">
            <a:extLst>
              <a:ext uri="{FF2B5EF4-FFF2-40B4-BE49-F238E27FC236}">
                <a16:creationId xmlns:a16="http://schemas.microsoft.com/office/drawing/2014/main" id="{08B550AB-E337-46BE-8333-30A72EE99DF2}"/>
              </a:ext>
            </a:extLst>
          </p:cNvPr>
          <p:cNvSpPr txBox="1">
            <a:spLocks/>
          </p:cNvSpPr>
          <p:nvPr/>
        </p:nvSpPr>
        <p:spPr>
          <a:xfrm>
            <a:off x="590083" y="18847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3: </a:t>
            </a:r>
            <a:r>
              <a:rPr lang="en-US" sz="2800">
                <a:solidFill>
                  <a:schemeClr val="bg1"/>
                </a:solidFill>
                <a:latin typeface="Times New Roman" panose="02020603050405020304" pitchFamily="18" charset="0"/>
                <a:cs typeface="Times New Roman" panose="02020603050405020304" pitchFamily="18" charset="0"/>
              </a:rPr>
              <a:t>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EB0239C3-662B-4138-9305-614CBA968A3F}"/>
              </a:ext>
            </a:extLst>
          </p:cNvPr>
          <p:cNvSpPr txBox="1">
            <a:spLocks/>
          </p:cNvSpPr>
          <p:nvPr/>
        </p:nvSpPr>
        <p:spPr>
          <a:xfrm>
            <a:off x="590083" y="2717074"/>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4: </a:t>
            </a:r>
            <a:r>
              <a:rPr lang="en-US" sz="2800">
                <a:solidFill>
                  <a:schemeClr val="bg1"/>
                </a:solidFill>
                <a:latin typeface="Times New Roman" panose="02020603050405020304" pitchFamily="18" charset="0"/>
                <a:cs typeface="Times New Roman" panose="02020603050405020304" pitchFamily="18" charset="0"/>
              </a:rPr>
              <a:t>Lưu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0F51E-1127-427C-8450-7E4541716B98}"/>
              </a:ext>
            </a:extLst>
          </p:cNvPr>
          <p:cNvPicPr>
            <a:picLocks noChangeAspect="1"/>
          </p:cNvPicPr>
          <p:nvPr/>
        </p:nvPicPr>
        <p:blipFill rotWithShape="1">
          <a:blip r:embed="rId2"/>
          <a:srcRect l="18864" t="4422" r="20341" b="64048"/>
          <a:stretch/>
        </p:blipFill>
        <p:spPr>
          <a:xfrm>
            <a:off x="1253045" y="4140189"/>
            <a:ext cx="7412182" cy="2161309"/>
          </a:xfrm>
          <a:prstGeom prst="rect">
            <a:avLst/>
          </a:prstGeom>
        </p:spPr>
      </p:pic>
      <p:pic>
        <p:nvPicPr>
          <p:cNvPr id="4" name="Picture 3">
            <a:extLst>
              <a:ext uri="{FF2B5EF4-FFF2-40B4-BE49-F238E27FC236}">
                <a16:creationId xmlns:a16="http://schemas.microsoft.com/office/drawing/2014/main" id="{BDB19C48-AB1C-4380-9E88-A1101A313F0B}"/>
              </a:ext>
            </a:extLst>
          </p:cNvPr>
          <p:cNvPicPr>
            <a:picLocks noChangeAspect="1"/>
          </p:cNvPicPr>
          <p:nvPr/>
        </p:nvPicPr>
        <p:blipFill rotWithShape="1">
          <a:blip r:embed="rId3"/>
          <a:srcRect l="19071" t="12553" r="21143" b="60387"/>
          <a:stretch/>
        </p:blipFill>
        <p:spPr>
          <a:xfrm>
            <a:off x="1253045" y="1069968"/>
            <a:ext cx="7289074" cy="1854925"/>
          </a:xfrm>
          <a:prstGeom prst="rect">
            <a:avLst/>
          </a:prstGeom>
        </p:spPr>
      </p:pic>
      <p:sp>
        <p:nvSpPr>
          <p:cNvPr id="5" name="Content Placeholder 2">
            <a:extLst>
              <a:ext uri="{FF2B5EF4-FFF2-40B4-BE49-F238E27FC236}">
                <a16:creationId xmlns:a16="http://schemas.microsoft.com/office/drawing/2014/main" id="{82112ECA-C360-4D86-A9A0-BFCD75A1BA77}"/>
              </a:ext>
            </a:extLst>
          </p:cNvPr>
          <p:cNvSpPr txBox="1">
            <a:spLocks/>
          </p:cNvSpPr>
          <p:nvPr/>
        </p:nvSpPr>
        <p:spPr>
          <a:xfrm>
            <a:off x="1116556" y="245052"/>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5: </a:t>
            </a:r>
            <a:r>
              <a:rPr lang="en-US" sz="2800">
                <a:solidFill>
                  <a:schemeClr val="bg1"/>
                </a:solidFill>
                <a:latin typeface="Times New Roman" panose="02020603050405020304" pitchFamily="18" charset="0"/>
                <a:cs typeface="Times New Roman" panose="02020603050405020304" pitchFamily="18" charset="0"/>
              </a:rPr>
              <a:t>Chạy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273EAAB-6942-409A-B163-D55AAB8B2549}"/>
              </a:ext>
            </a:extLst>
          </p:cNvPr>
          <p:cNvSpPr txBox="1">
            <a:spLocks/>
          </p:cNvSpPr>
          <p:nvPr/>
        </p:nvSpPr>
        <p:spPr>
          <a:xfrm>
            <a:off x="1116556" y="307613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a:solidFill>
                  <a:srgbClr val="C00000"/>
                </a:solidFill>
                <a:latin typeface="Times New Roman" panose="02020603050405020304" pitchFamily="18" charset="0"/>
                <a:cs typeface="Times New Roman" panose="02020603050405020304" pitchFamily="18" charset="0"/>
              </a:rPr>
              <a:t>Cửa sổ Shell hiển thị kết quả chạy chương trình</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CA14C32E-6523-4C1E-B9BC-AF8A98168BC4}"/>
              </a:ext>
            </a:extLst>
          </p:cNvPr>
          <p:cNvSpPr/>
          <p:nvPr/>
        </p:nvSpPr>
        <p:spPr>
          <a:xfrm>
            <a:off x="4225636" y="3588327"/>
            <a:ext cx="554182" cy="540328"/>
          </a:xfrm>
          <a:prstGeom prst="downArrow">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77257" y="2122847"/>
            <a:ext cx="7692125" cy="4513084"/>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1</a:t>
            </a:r>
            <a:r>
              <a:rPr lang="en-US">
                <a:solidFill>
                  <a:schemeClr val="bg1"/>
                </a:solidFill>
                <a:latin typeface="Times New Roman" panose="02020603050405020304" pitchFamily="18" charset="0"/>
                <a:cs typeface="Times New Roman" panose="02020603050405020304" pitchFamily="18" charset="0"/>
              </a:rPr>
              <a:t>: Em hãy nêu 3 tên biến đúng, 3 tên biến sai. Với tên biến sai, em hãy giải thích tại sao đó không phải là tên biến</a:t>
            </a:r>
          </a:p>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2</a:t>
            </a:r>
            <a:r>
              <a:rPr lang="en-US">
                <a:solidFill>
                  <a:schemeClr val="bg1"/>
                </a:solidFill>
                <a:latin typeface="Times New Roman" panose="02020603050405020304" pitchFamily="18" charset="0"/>
                <a:cs typeface="Times New Roman" panose="02020603050405020304" pitchFamily="18" charset="0"/>
              </a:rPr>
              <a:t>:</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Ở cửa sổ Code, em hãy soạn thảo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như trong hình bên, chạy chương trình và cho biết kết quả hiển thị trên màn hình</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Thực hiện từng lệnh trong hình bên ở cửa sổ shell. Sau đó hãy thay phép nhân bằng một phép toán khác và xem kết quả</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1AD83F-D6A1-483E-BF56-D52BE838B530}"/>
              </a:ext>
            </a:extLst>
          </p:cNvPr>
          <p:cNvPicPr>
            <a:picLocks noChangeAspect="1"/>
          </p:cNvPicPr>
          <p:nvPr/>
        </p:nvPicPr>
        <p:blipFill rotWithShape="1">
          <a:blip r:embed="rId5"/>
          <a:srcRect l="11591" t="17289" r="67954" b="66942"/>
          <a:stretch/>
        </p:blipFill>
        <p:spPr>
          <a:xfrm>
            <a:off x="8145695" y="4185320"/>
            <a:ext cx="3869048" cy="1677029"/>
          </a:xfrm>
          <a:prstGeom prst="rect">
            <a:avLst/>
          </a:prstGeom>
        </p:spPr>
      </p:pic>
    </p:spTree>
    <p:extLst>
      <p:ext uri="{BB962C8B-B14F-4D97-AF65-F5344CB8AC3E}">
        <p14:creationId xmlns:p14="http://schemas.microsoft.com/office/powerpoint/2010/main" val="19607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74073" y="2122847"/>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3</a:t>
            </a:r>
            <a:r>
              <a:rPr lang="en-US">
                <a:solidFill>
                  <a:schemeClr val="bg1"/>
                </a:solidFill>
                <a:latin typeface="Times New Roman" panose="02020603050405020304" pitchFamily="18" charset="0"/>
                <a:cs typeface="Times New Roman" panose="02020603050405020304" pitchFamily="18" charset="0"/>
              </a:rPr>
              <a:t>: Em hãy hoàn thiện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ở hình bên dưới bằng cách viết biểu thức gán cho biến pound để nhận được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chuyển đổi đơn vị đo khối lượng từ đơn vị ki-lô-gam sang pound, biết rằng 1 kg bằng 2,205 pound. Em hãy thay đổi giá trị gán cho biến kilo để chạy thử ngghiệm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30C62B1-1CEA-45D8-AC5B-BFA404C53EB1}"/>
              </a:ext>
            </a:extLst>
          </p:cNvPr>
          <p:cNvPicPr>
            <a:picLocks noChangeAspect="1"/>
          </p:cNvPicPr>
          <p:nvPr/>
        </p:nvPicPr>
        <p:blipFill rotWithShape="1">
          <a:blip r:embed="rId5"/>
          <a:srcRect l="11705" t="16145" r="65909" b="70061"/>
          <a:stretch/>
        </p:blipFill>
        <p:spPr>
          <a:xfrm>
            <a:off x="2908630" y="4388850"/>
            <a:ext cx="5916715" cy="2049725"/>
          </a:xfrm>
          <a:prstGeom prst="rect">
            <a:avLst/>
          </a:prstGeom>
        </p:spPr>
      </p:pic>
    </p:spTree>
    <p:extLst>
      <p:ext uri="{BB962C8B-B14F-4D97-AF65-F5344CB8AC3E}">
        <p14:creationId xmlns:p14="http://schemas.microsoft.com/office/powerpoint/2010/main" val="11861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A3DE0E-6020-4CF4-9F10-D4737C7D9B20}"/>
              </a:ext>
            </a:extLst>
          </p:cNvPr>
          <p:cNvPicPr>
            <a:picLocks noChangeAspect="1"/>
          </p:cNvPicPr>
          <p:nvPr/>
        </p:nvPicPr>
        <p:blipFill rotWithShape="1">
          <a:blip r:embed="rId2"/>
          <a:srcRect l="56250" t="46867" r="3523" b="35751"/>
          <a:stretch/>
        </p:blipFill>
        <p:spPr>
          <a:xfrm>
            <a:off x="457200" y="2092037"/>
            <a:ext cx="11006634" cy="2673926"/>
          </a:xfrm>
          <a:prstGeom prst="rect">
            <a:avLst/>
          </a:prstGeom>
        </p:spPr>
      </p:pic>
    </p:spTree>
    <p:extLst>
      <p:ext uri="{BB962C8B-B14F-4D97-AF65-F5344CB8AC3E}">
        <p14:creationId xmlns:p14="http://schemas.microsoft.com/office/powerpoint/2010/main" val="106503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407283" y="2399938"/>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4: </a:t>
            </a:r>
            <a:r>
              <a:rPr lang="en-US">
                <a:solidFill>
                  <a:schemeClr val="bg1"/>
                </a:solidFill>
                <a:latin typeface="Times New Roman" panose="02020603050405020304" pitchFamily="18" charset="0"/>
                <a:cs typeface="Times New Roman" panose="02020603050405020304" pitchFamily="18" charset="0"/>
              </a:rPr>
              <a:t>Mảnh vườn trồng cúc đại đóa có chiều rộng m mét, chiều dài n mét. Mỗi mét vuông trồng được một khóm hoa. Mỗi khóm hoa bán được a nghìn đồng. Em hãy viết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để đưa ra màn hình tổng số tiền thu được khi bán hết hoa trong vườn. Hãy chạy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với bộ dữ liệu đầu vào m = 5, n = 18, a = 30</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74073" y="2553407"/>
            <a:ext cx="5721927" cy="1133001"/>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5</a:t>
            </a:r>
            <a:r>
              <a:rPr lang="en-US">
                <a:solidFill>
                  <a:schemeClr val="bg1"/>
                </a:solidFill>
                <a:latin typeface="Times New Roman" panose="02020603050405020304" pitchFamily="18" charset="0"/>
                <a:cs typeface="Times New Roman" panose="02020603050405020304" pitchFamily="18" charset="0"/>
              </a:rPr>
              <a:t>: Xét đoạn chương trình ở hình bên. Em hãy cho biết c hay d nhận giá trị lớn hơn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4276BFA0-C510-43C6-928A-B33F05862C08}"/>
              </a:ext>
            </a:extLst>
          </p:cNvPr>
          <p:cNvSpPr txBox="1">
            <a:spLocks/>
          </p:cNvSpPr>
          <p:nvPr/>
        </p:nvSpPr>
        <p:spPr>
          <a:xfrm>
            <a:off x="374073" y="4671105"/>
            <a:ext cx="11377434" cy="705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b="1">
                <a:solidFill>
                  <a:srgbClr val="C00000"/>
                </a:solidFill>
                <a:latin typeface="Times New Roman" panose="02020603050405020304" pitchFamily="18" charset="0"/>
                <a:cs typeface="Times New Roman" panose="02020603050405020304" pitchFamily="18" charset="0"/>
              </a:rPr>
              <a:t>Bài 6</a:t>
            </a:r>
            <a:r>
              <a:rPr lang="en-US">
                <a:solidFill>
                  <a:schemeClr val="bg1"/>
                </a:solidFill>
                <a:latin typeface="Times New Roman" panose="02020603050405020304" pitchFamily="18" charset="0"/>
                <a:cs typeface="Times New Roman" panose="02020603050405020304" pitchFamily="18" charset="0"/>
              </a:rPr>
              <a:t>: Có thể lưu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Python dưới dạng tệp hay không?</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8DCA23A-3F89-490F-B71F-7992B5A1B2B1}"/>
              </a:ext>
            </a:extLst>
          </p:cNvPr>
          <p:cNvPicPr>
            <a:picLocks noChangeAspect="1"/>
          </p:cNvPicPr>
          <p:nvPr/>
        </p:nvPicPr>
        <p:blipFill rotWithShape="1">
          <a:blip r:embed="rId5"/>
          <a:srcRect l="11478" t="16751" r="65908" b="70061"/>
          <a:stretch/>
        </p:blipFill>
        <p:spPr>
          <a:xfrm>
            <a:off x="6732352" y="2327880"/>
            <a:ext cx="4143467" cy="1358528"/>
          </a:xfrm>
          <a:prstGeom prst="rect">
            <a:avLst/>
          </a:prstGeom>
        </p:spPr>
      </p:pic>
    </p:spTree>
    <p:extLst>
      <p:ext uri="{BB962C8B-B14F-4D97-AF65-F5344CB8AC3E}">
        <p14:creationId xmlns:p14="http://schemas.microsoft.com/office/powerpoint/2010/main" val="20912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B685-DDFA-425F-BE88-C9287ADA7583}"/>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Tóm tắt bài học</a:t>
            </a:r>
          </a:p>
        </p:txBody>
      </p:sp>
      <p:pic>
        <p:nvPicPr>
          <p:cNvPr id="6" name="Picture 5">
            <a:extLst>
              <a:ext uri="{FF2B5EF4-FFF2-40B4-BE49-F238E27FC236}">
                <a16:creationId xmlns:a16="http://schemas.microsoft.com/office/drawing/2014/main" id="{880E0E71-F4FA-4E71-8FB9-DD12AA34F11E}"/>
              </a:ext>
            </a:extLst>
          </p:cNvPr>
          <p:cNvPicPr>
            <a:picLocks noChangeAspect="1"/>
          </p:cNvPicPr>
          <p:nvPr/>
        </p:nvPicPr>
        <p:blipFill rotWithShape="1">
          <a:blip r:embed="rId2"/>
          <a:srcRect l="53977" t="23623" r="3613" b="48080"/>
          <a:stretch/>
        </p:blipFill>
        <p:spPr>
          <a:xfrm>
            <a:off x="1612627" y="2459181"/>
            <a:ext cx="9362479" cy="3512127"/>
          </a:xfrm>
          <a:prstGeom prst="rect">
            <a:avLst/>
          </a:prstGeom>
        </p:spPr>
      </p:pic>
    </p:spTree>
    <p:extLst>
      <p:ext uri="{BB962C8B-B14F-4D97-AF65-F5344CB8AC3E}">
        <p14:creationId xmlns:p14="http://schemas.microsoft.com/office/powerpoint/2010/main" val="280882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1. Biến và phép gán</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568589" y="2671757"/>
            <a:ext cx="11054821" cy="2550366"/>
          </a:xfrm>
        </p:spPr>
        <p:txBody>
          <a:bodyPr>
            <a:normAutofit/>
          </a:bodyPr>
          <a:lstStyle/>
          <a:p>
            <a:pPr marL="457200" indent="-457200" algn="just">
              <a:lnSpc>
                <a:spcPct val="100000"/>
              </a:lnSpc>
              <a:spcBef>
                <a:spcPts val="600"/>
              </a:spcBef>
              <a:spcAft>
                <a:spcPts val="600"/>
              </a:spcAft>
              <a:buAutoNum type="alphaLcParenR"/>
            </a:pPr>
            <a:r>
              <a:rPr lang="en-US" sz="2800" b="1">
                <a:solidFill>
                  <a:srgbClr val="002060"/>
                </a:solidFill>
                <a:latin typeface="Times New Roman" panose="02020603050405020304" pitchFamily="18" charset="0"/>
                <a:cs typeface="Times New Roman" panose="02020603050405020304" pitchFamily="18" charset="0"/>
              </a:rPr>
              <a:t>Biến trong chương trình</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Biến là tên một vùng nhớ, trong quá trình thực hiện chương trình, giá trị của biến có thể thay đổi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Ví dụ: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2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1DC92-A3E4-44BC-BE4C-BD11924B6D87}"/>
              </a:ext>
            </a:extLst>
          </p:cNvPr>
          <p:cNvPicPr>
            <a:picLocks noChangeAspect="1"/>
          </p:cNvPicPr>
          <p:nvPr/>
        </p:nvPicPr>
        <p:blipFill rotWithShape="1">
          <a:blip r:embed="rId2"/>
          <a:srcRect l="56363" t="35346" r="3295" b="41006"/>
          <a:stretch/>
        </p:blipFill>
        <p:spPr>
          <a:xfrm>
            <a:off x="637308" y="2064326"/>
            <a:ext cx="10917383" cy="3598124"/>
          </a:xfrm>
          <a:prstGeom prst="rect">
            <a:avLst/>
          </a:prstGeom>
        </p:spPr>
      </p:pic>
    </p:spTree>
    <p:extLst>
      <p:ext uri="{BB962C8B-B14F-4D97-AF65-F5344CB8AC3E}">
        <p14:creationId xmlns:p14="http://schemas.microsoft.com/office/powerpoint/2010/main" val="51104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pic>
        <p:nvPicPr>
          <p:cNvPr id="7" name="Picture 6">
            <a:extLst>
              <a:ext uri="{FF2B5EF4-FFF2-40B4-BE49-F238E27FC236}">
                <a16:creationId xmlns:a16="http://schemas.microsoft.com/office/drawing/2014/main" id="{ADB6466E-088A-4E15-AFF7-695A125D57E5}"/>
              </a:ext>
            </a:extLst>
          </p:cNvPr>
          <p:cNvPicPr>
            <a:picLocks noChangeAspect="1"/>
          </p:cNvPicPr>
          <p:nvPr/>
        </p:nvPicPr>
        <p:blipFill rotWithShape="1">
          <a:blip r:embed="rId5"/>
          <a:srcRect t="25240" r="82467" b="62292"/>
          <a:stretch/>
        </p:blipFill>
        <p:spPr>
          <a:xfrm>
            <a:off x="2535359" y="2053889"/>
            <a:ext cx="4539645" cy="1814945"/>
          </a:xfrm>
          <a:prstGeom prst="rect">
            <a:avLst/>
          </a:prstGeom>
        </p:spPr>
      </p:pic>
      <p:sp>
        <p:nvSpPr>
          <p:cNvPr id="10" name="Callout: Line 9">
            <a:extLst>
              <a:ext uri="{FF2B5EF4-FFF2-40B4-BE49-F238E27FC236}">
                <a16:creationId xmlns:a16="http://schemas.microsoft.com/office/drawing/2014/main" id="{946258F0-6042-44EF-9C41-89B82B5EC439}"/>
              </a:ext>
            </a:extLst>
          </p:cNvPr>
          <p:cNvSpPr/>
          <p:nvPr/>
        </p:nvSpPr>
        <p:spPr>
          <a:xfrm>
            <a:off x="1038497" y="2453782"/>
            <a:ext cx="1295971" cy="560626"/>
          </a:xfrm>
          <a:prstGeom prst="borderCallout1">
            <a:avLst>
              <a:gd name="adj1" fmla="val 45934"/>
              <a:gd name="adj2" fmla="val 100710"/>
              <a:gd name="adj3" fmla="val -26094"/>
              <a:gd name="adj4" fmla="val 19174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Biến</a:t>
            </a:r>
          </a:p>
        </p:txBody>
      </p:sp>
      <p:sp>
        <p:nvSpPr>
          <p:cNvPr id="11" name="Callout: Line 10">
            <a:extLst>
              <a:ext uri="{FF2B5EF4-FFF2-40B4-BE49-F238E27FC236}">
                <a16:creationId xmlns:a16="http://schemas.microsoft.com/office/drawing/2014/main" id="{BEFB2EA5-2B69-4DCD-98FA-4622826FA6F7}"/>
              </a:ext>
            </a:extLst>
          </p:cNvPr>
          <p:cNvSpPr/>
          <p:nvPr/>
        </p:nvSpPr>
        <p:spPr>
          <a:xfrm>
            <a:off x="796042" y="4288414"/>
            <a:ext cx="1846991" cy="854426"/>
          </a:xfrm>
          <a:prstGeom prst="borderCallout1">
            <a:avLst>
              <a:gd name="adj1" fmla="val 45934"/>
              <a:gd name="adj2" fmla="val 100710"/>
              <a:gd name="adj3" fmla="val -148721"/>
              <a:gd name="adj4" fmla="val 12128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của biến a</a:t>
            </a:r>
          </a:p>
        </p:txBody>
      </p:sp>
      <p:sp>
        <p:nvSpPr>
          <p:cNvPr id="12" name="Callout: Line 11">
            <a:extLst>
              <a:ext uri="{FF2B5EF4-FFF2-40B4-BE49-F238E27FC236}">
                <a16:creationId xmlns:a16="http://schemas.microsoft.com/office/drawing/2014/main" id="{5877DCEE-E47D-42D7-A94A-1B7F7FA1B265}"/>
              </a:ext>
            </a:extLst>
          </p:cNvPr>
          <p:cNvSpPr/>
          <p:nvPr/>
        </p:nvSpPr>
        <p:spPr>
          <a:xfrm>
            <a:off x="2535359" y="773263"/>
            <a:ext cx="4778335" cy="560626"/>
          </a:xfrm>
          <a:prstGeom prst="borderCallout1">
            <a:avLst>
              <a:gd name="adj1" fmla="val 105244"/>
              <a:gd name="adj2" fmla="val 60118"/>
              <a:gd name="adj3" fmla="val 236001"/>
              <a:gd name="adj4" fmla="val 47145"/>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12 được lưu trong biến a</a:t>
            </a:r>
          </a:p>
        </p:txBody>
      </p:sp>
      <p:sp>
        <p:nvSpPr>
          <p:cNvPr id="13" name="Callout: Line 12">
            <a:extLst>
              <a:ext uri="{FF2B5EF4-FFF2-40B4-BE49-F238E27FC236}">
                <a16:creationId xmlns:a16="http://schemas.microsoft.com/office/drawing/2014/main" id="{902ECADB-6446-4C89-9FA3-5FC2B08A0F1B}"/>
              </a:ext>
            </a:extLst>
          </p:cNvPr>
          <p:cNvSpPr/>
          <p:nvPr/>
        </p:nvSpPr>
        <p:spPr>
          <a:xfrm>
            <a:off x="3372988" y="4172866"/>
            <a:ext cx="3777933" cy="1684380"/>
          </a:xfrm>
          <a:prstGeom prst="borderCallout1">
            <a:avLst>
              <a:gd name="adj1" fmla="val -8433"/>
              <a:gd name="adj2" fmla="val 37935"/>
              <a:gd name="adj3" fmla="val -85658"/>
              <a:gd name="adj4" fmla="val 2731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Câu lệnh print() in ra giá trị của biến đặt trong ngoặc đơn</a:t>
            </a:r>
          </a:p>
        </p:txBody>
      </p:sp>
    </p:spTree>
    <p:extLst>
      <p:ext uri="{BB962C8B-B14F-4D97-AF65-F5344CB8AC3E}">
        <p14:creationId xmlns:p14="http://schemas.microsoft.com/office/powerpoint/2010/main" val="32673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normAutofit/>
          </a:bodyPr>
          <a:lstStyle/>
          <a:p>
            <a:pPr algn="just">
              <a:lnSpc>
                <a:spcPct val="100000"/>
              </a:lnSpc>
              <a:spcBef>
                <a:spcPts val="600"/>
              </a:spcBef>
              <a:spcAft>
                <a:spcPts val="600"/>
              </a:spcAft>
            </a:pPr>
            <a:r>
              <a:rPr lang="en-US" sz="2800" u="sng">
                <a:solidFill>
                  <a:srgbClr val="FFFF00"/>
                </a:solidFill>
                <a:latin typeface="Times New Roman" panose="02020603050405020304" pitchFamily="18" charset="0"/>
                <a:cs typeface="Times New Roman" panose="02020603050405020304" pitchFamily="18" charset="0"/>
              </a:rPr>
              <a:t>Lưu ý</a:t>
            </a:r>
            <a:r>
              <a:rPr lang="en-US" sz="2800">
                <a:latin typeface="Times New Roman" panose="02020603050405020304" pitchFamily="18" charset="0"/>
                <a:cs typeface="Times New Roman" panose="02020603050405020304" pitchFamily="18" charset="0"/>
              </a:rPr>
              <a:t>: Trong Python, các biến đều phải được đặt tên theo một số quy tắc</a:t>
            </a:r>
            <a:endParaRPr lang="en-US" sz="2800" dirty="0">
              <a:latin typeface="Times New Roman" panose="02020603050405020304" pitchFamily="18" charset="0"/>
              <a:cs typeface="Times New Roman" panose="02020603050405020304" pitchFamily="18" charset="0"/>
            </a:endParaRP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505" y="817447"/>
            <a:ext cx="952500" cy="952500"/>
          </a:xfrm>
          <a:prstGeom prst="rect">
            <a:avLst/>
          </a:prstGeom>
        </p:spPr>
      </p:pic>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a:xfrm>
            <a:off x="680321" y="2314374"/>
            <a:ext cx="8433633" cy="823913"/>
          </a:xfrm>
        </p:spPr>
        <p:txBody>
          <a:bodyPr>
            <a:normAutofit/>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Không trùng với từ khóa (được sử dụng với ý nghĩa xác định không thay đổi</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a:xfrm>
            <a:off x="680321" y="3257148"/>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Bắt đầu bằng chữ cái hoặc dấu “_”</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a:xfrm>
            <a:off x="680321" y="4199922"/>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Chỉ chứa chữ cái, chữ số và dấu “_”</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11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Một số từ khóa thường dùng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D0F0DF3C-547E-4753-9FB5-8604399E42D9}"/>
              </a:ext>
            </a:extLst>
          </p:cNvPr>
          <p:cNvGraphicFramePr>
            <a:graphicFrameLocks noGrp="1"/>
          </p:cNvGraphicFramePr>
          <p:nvPr>
            <p:extLst>
              <p:ext uri="{D42A27DB-BD31-4B8C-83A1-F6EECF244321}">
                <p14:modId xmlns:p14="http://schemas.microsoft.com/office/powerpoint/2010/main" val="851534414"/>
              </p:ext>
            </p:extLst>
          </p:nvPr>
        </p:nvGraphicFramePr>
        <p:xfrm>
          <a:off x="1358537" y="2090057"/>
          <a:ext cx="8935645" cy="4545870"/>
        </p:xfrm>
        <a:graphic>
          <a:graphicData uri="http://schemas.openxmlformats.org/drawingml/2006/table">
            <a:tbl>
              <a:tblPr firstRow="1" bandRow="1">
                <a:tableStyleId>{22838BEF-8BB2-4498-84A7-C5851F593DF1}</a:tableStyleId>
              </a:tblPr>
              <a:tblGrid>
                <a:gridCol w="1787129">
                  <a:extLst>
                    <a:ext uri="{9D8B030D-6E8A-4147-A177-3AD203B41FA5}">
                      <a16:colId xmlns:a16="http://schemas.microsoft.com/office/drawing/2014/main" val="2007905166"/>
                    </a:ext>
                  </a:extLst>
                </a:gridCol>
                <a:gridCol w="1787129">
                  <a:extLst>
                    <a:ext uri="{9D8B030D-6E8A-4147-A177-3AD203B41FA5}">
                      <a16:colId xmlns:a16="http://schemas.microsoft.com/office/drawing/2014/main" val="3443008992"/>
                    </a:ext>
                  </a:extLst>
                </a:gridCol>
                <a:gridCol w="1787129">
                  <a:extLst>
                    <a:ext uri="{9D8B030D-6E8A-4147-A177-3AD203B41FA5}">
                      <a16:colId xmlns:a16="http://schemas.microsoft.com/office/drawing/2014/main" val="3279044352"/>
                    </a:ext>
                  </a:extLst>
                </a:gridCol>
                <a:gridCol w="1787129">
                  <a:extLst>
                    <a:ext uri="{9D8B030D-6E8A-4147-A177-3AD203B41FA5}">
                      <a16:colId xmlns:a16="http://schemas.microsoft.com/office/drawing/2014/main" val="2787110376"/>
                    </a:ext>
                  </a:extLst>
                </a:gridCol>
                <a:gridCol w="1787129">
                  <a:extLst>
                    <a:ext uri="{9D8B030D-6E8A-4147-A177-3AD203B41FA5}">
                      <a16:colId xmlns:a16="http://schemas.microsoft.com/office/drawing/2014/main" val="4124528353"/>
                    </a:ext>
                  </a:extLst>
                </a:gridCol>
              </a:tblGrid>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False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class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finally</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return</a:t>
                      </a:r>
                    </a:p>
                  </a:txBody>
                  <a:tcPr anchor="ctr"/>
                </a:tc>
                <a:extLst>
                  <a:ext uri="{0D108BD9-81ED-4DB2-BD59-A6C34878D82A}">
                    <a16:rowId xmlns:a16="http://schemas.microsoft.com/office/drawing/2014/main" val="336000787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continue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lambda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try</a:t>
                      </a:r>
                    </a:p>
                  </a:txBody>
                  <a:tcPr anchor="ctr"/>
                </a:tc>
                <a:extLst>
                  <a:ext uri="{0D108BD9-81ED-4DB2-BD59-A6C34878D82A}">
                    <a16:rowId xmlns:a16="http://schemas.microsoft.com/office/drawing/2014/main" val="160736484"/>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from</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nonlocal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while</a:t>
                      </a:r>
                    </a:p>
                  </a:txBody>
                  <a:tcPr anchor="ctr"/>
                </a:tc>
                <a:extLst>
                  <a:ext uri="{0D108BD9-81ED-4DB2-BD59-A6C34878D82A}">
                    <a16:rowId xmlns:a16="http://schemas.microsoft.com/office/drawing/2014/main" val="132184972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and</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global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with</a:t>
                      </a:r>
                    </a:p>
                  </a:txBody>
                  <a:tcPr anchor="ctr"/>
                </a:tc>
                <a:extLst>
                  <a:ext uri="{0D108BD9-81ED-4DB2-BD59-A6C34878D82A}">
                    <a16:rowId xmlns:a16="http://schemas.microsoft.com/office/drawing/2014/main" val="152928892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yield</a:t>
                      </a:r>
                    </a:p>
                  </a:txBody>
                  <a:tcPr anchor="ctr"/>
                </a:tc>
                <a:extLst>
                  <a:ext uri="{0D108BD9-81ED-4DB2-BD59-A6C34878D82A}">
                    <a16:rowId xmlns:a16="http://schemas.microsoft.com/office/drawing/2014/main" val="2915508811"/>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assert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import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pass</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528508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break </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except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raise</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6564889"/>
                  </a:ext>
                </a:extLst>
              </a:tr>
            </a:tbl>
          </a:graphicData>
        </a:graphic>
      </p:graphicFrame>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Em hãy điền đúng/sai cho các tên biến sau?</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n, delta, x1, t12, Trường_sa</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12t</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 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p:txBody>
      </p:sp>
      <p:sp>
        <p:nvSpPr>
          <p:cNvPr id="4" name="Oval 3">
            <a:extLst>
              <a:ext uri="{FF2B5EF4-FFF2-40B4-BE49-F238E27FC236}">
                <a16:creationId xmlns:a16="http://schemas.microsoft.com/office/drawing/2014/main" id="{443CA348-33FA-4F2C-839F-5A1E48D8D57F}"/>
              </a:ext>
            </a:extLst>
          </p:cNvPr>
          <p:cNvSpPr/>
          <p:nvPr/>
        </p:nvSpPr>
        <p:spPr>
          <a:xfrm>
            <a:off x="6594764" y="2313709"/>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5" name="Oval 4">
            <a:extLst>
              <a:ext uri="{FF2B5EF4-FFF2-40B4-BE49-F238E27FC236}">
                <a16:creationId xmlns:a16="http://schemas.microsoft.com/office/drawing/2014/main" id="{FB6ABB57-2DF6-45D4-AB66-B05534135F2D}"/>
              </a:ext>
            </a:extLst>
          </p:cNvPr>
          <p:cNvSpPr/>
          <p:nvPr/>
        </p:nvSpPr>
        <p:spPr>
          <a:xfrm>
            <a:off x="2632364" y="3962400"/>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6" name="Oval 5">
            <a:extLst>
              <a:ext uri="{FF2B5EF4-FFF2-40B4-BE49-F238E27FC236}">
                <a16:creationId xmlns:a16="http://schemas.microsoft.com/office/drawing/2014/main" id="{5E3BF840-F1AC-403B-8298-C697598172C8}"/>
              </a:ext>
            </a:extLst>
          </p:cNvPr>
          <p:cNvSpPr/>
          <p:nvPr/>
        </p:nvSpPr>
        <p:spPr>
          <a:xfrm>
            <a:off x="2618509" y="4600574"/>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7" name="Oval 6">
            <a:extLst>
              <a:ext uri="{FF2B5EF4-FFF2-40B4-BE49-F238E27FC236}">
                <a16:creationId xmlns:a16="http://schemas.microsoft.com/office/drawing/2014/main" id="{EE0F8FD6-BE56-4E02-AA83-570B1814A7FB}"/>
              </a:ext>
            </a:extLst>
          </p:cNvPr>
          <p:cNvSpPr/>
          <p:nvPr/>
        </p:nvSpPr>
        <p:spPr>
          <a:xfrm>
            <a:off x="2640012" y="2759436"/>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sp>
        <p:nvSpPr>
          <p:cNvPr id="8" name="Oval 7">
            <a:extLst>
              <a:ext uri="{FF2B5EF4-FFF2-40B4-BE49-F238E27FC236}">
                <a16:creationId xmlns:a16="http://schemas.microsoft.com/office/drawing/2014/main" id="{52449DC9-AF22-4073-A34E-E36895BE19CA}"/>
              </a:ext>
            </a:extLst>
          </p:cNvPr>
          <p:cNvSpPr/>
          <p:nvPr/>
        </p:nvSpPr>
        <p:spPr>
          <a:xfrm>
            <a:off x="2632364" y="3324225"/>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pic>
        <p:nvPicPr>
          <p:cNvPr id="2052" name="Picture 4" descr="Bộ sưu tập những hình ảnh dấu chấm hỏi đẹp, sáng tạo nhất">
            <a:extLst>
              <a:ext uri="{FF2B5EF4-FFF2-40B4-BE49-F238E27FC236}">
                <a16:creationId xmlns:a16="http://schemas.microsoft.com/office/drawing/2014/main"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b) Phép gán trong chương trình</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0" y="2138362"/>
            <a:ext cx="10841119" cy="4340815"/>
          </a:xfrm>
        </p:spPr>
        <p:txBody>
          <a:bodyPr>
            <a:normAutofit fontScale="85000" lnSpcReduction="20000"/>
          </a:bodyPr>
          <a:lstStyle/>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Dạng câu lệnh:</a:t>
            </a:r>
          </a:p>
          <a:p>
            <a:pPr>
              <a:lnSpc>
                <a:spcPct val="120000"/>
              </a:lnSpc>
              <a:spcBef>
                <a:spcPts val="600"/>
              </a:spcBef>
              <a:spcAft>
                <a:spcPts val="600"/>
              </a:spcAft>
            </a:pPr>
            <a:r>
              <a:rPr lang="en-US" sz="3200">
                <a:solidFill>
                  <a:srgbClr val="C00000"/>
                </a:solidFill>
                <a:latin typeface="Times New Roman" panose="02020603050405020304" pitchFamily="18" charset="0"/>
                <a:cs typeface="Times New Roman" panose="02020603050405020304" pitchFamily="18" charset="0"/>
              </a:rPr>
              <a:t>Biến</a:t>
            </a:r>
            <a:r>
              <a:rPr lang="en-US" sz="3200">
                <a:solidFill>
                  <a:srgbClr val="002060"/>
                </a:solidFill>
                <a:latin typeface="Times New Roman" panose="02020603050405020304" pitchFamily="18" charset="0"/>
                <a:cs typeface="Times New Roman" panose="02020603050405020304" pitchFamily="18" charset="0"/>
              </a:rPr>
              <a:t> = </a:t>
            </a:r>
            <a:r>
              <a:rPr lang="en-US" sz="3200">
                <a:solidFill>
                  <a:srgbClr val="00B050"/>
                </a:solidFill>
                <a:latin typeface="Times New Roman" panose="02020603050405020304" pitchFamily="18" charset="0"/>
                <a:cs typeface="Times New Roman" panose="02020603050405020304" pitchFamily="18" charset="0"/>
              </a:rPr>
              <a:t>&lt;Biểu thức&gt;</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Thực hiện:</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1: Tính giá trị của biểu thức ở vế phải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2: Gán kết quả tính được cho biến ở vế trái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a:t>
            </a:r>
            <a:r>
              <a:rPr lang="en-US" sz="3200">
                <a:solidFill>
                  <a:srgbClr val="00B050"/>
                </a:solidFill>
                <a:latin typeface="Times New Roman" panose="02020603050405020304" pitchFamily="18" charset="0"/>
                <a:cs typeface="Times New Roman" panose="02020603050405020304" pitchFamily="18" charset="0"/>
              </a:rPr>
              <a:t>&lt;Biểu thức&gt;: </a:t>
            </a:r>
            <a:r>
              <a:rPr lang="en-US" sz="3200">
                <a:solidFill>
                  <a:srgbClr val="002060"/>
                </a:solidFill>
                <a:latin typeface="Times New Roman" panose="02020603050405020304" pitchFamily="18" charset="0"/>
                <a:cs typeface="Times New Roman" panose="02020603050405020304" pitchFamily="18" charset="0"/>
              </a:rPr>
              <a:t>thường gặp là biểu thức số học. Biểu thức số học có thể là một số, một tên biến hoặc các số và biến liên kết với nhau bởi các phép toán số học</a:t>
            </a:r>
          </a:p>
          <a:p>
            <a:pPr algn="just">
              <a:lnSpc>
                <a:spcPct val="120000"/>
              </a:lnSpc>
              <a:spcBef>
                <a:spcPts val="600"/>
              </a:spcBef>
              <a:spcAft>
                <a:spcPts val="600"/>
              </a:spcAft>
            </a:pPr>
            <a:endParaRPr lang="en-US"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27507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Reflection on learning </Template>
  <TotalTime>230</TotalTime>
  <Words>1836</Words>
  <Application>Microsoft Office PowerPoint</Application>
  <PresentationFormat>Widescreen</PresentationFormat>
  <Paragraphs>210</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Segoe UI</vt:lpstr>
      <vt:lpstr>Times New Roman</vt:lpstr>
      <vt:lpstr>Trebuchet MS</vt:lpstr>
      <vt:lpstr>Berlin</vt:lpstr>
      <vt:lpstr>BÀI 2: BIẾN, PHÉP GÁN VÀ BIỂU THỨC SỐ HỌC</vt:lpstr>
      <vt:lpstr>PowerPoint Presentation</vt:lpstr>
      <vt:lpstr>1. Biến và phép gán</vt:lpstr>
      <vt:lpstr>PowerPoint Presentation</vt:lpstr>
      <vt:lpstr>PowerPoint Presentation</vt:lpstr>
      <vt:lpstr>Lưu ý: Trong Python, các biến đều phải được đặt tên theo một số quy tắc</vt:lpstr>
      <vt:lpstr>Một số từ khóa thường dùng trong Python</vt:lpstr>
      <vt:lpstr>Em hãy điền đúng/sai cho các tên biến sau?</vt:lpstr>
      <vt:lpstr>b) Phép gán trong chương trình</vt:lpstr>
      <vt:lpstr>Bảng kí hiệu các phép toán số học trong Python</vt:lpstr>
      <vt:lpstr>Hãy cho biết giá trị lần lượt của 2 biểu thức sau trong Python: (3 + 5) * 2 + 1 và 3 + 5 * 2 + 1</vt:lpstr>
      <vt:lpstr>Lưu ý:</vt:lpstr>
      <vt:lpstr>Hãy chuyển biểu thức toán học sang Python</vt:lpstr>
      <vt:lpstr>2. Soạn thảo chương trình</vt:lpstr>
      <vt:lpstr>PowerPoint Presentation</vt:lpstr>
      <vt:lpstr>PowerPoint Presentation</vt:lpstr>
      <vt:lpstr>PowerPoint Presentation</vt:lpstr>
      <vt:lpstr>BÀI TẬP</vt:lpstr>
      <vt:lpstr>BÀI TẬP</vt:lpstr>
      <vt:lpstr>BÀI TẬP</vt:lpstr>
      <vt:lpstr>BÀI TẬP</vt:lpstr>
      <vt:lpstr>Tóm tắt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BIẾN, PHÉP GÁN VÀ BIỂU THỨC SỐ HỌC</dc:title>
  <dc:creator>HoangThanh Tam</dc:creator>
  <cp:lastModifiedBy>HoangThanh Tam</cp:lastModifiedBy>
  <cp:revision>4</cp:revision>
  <dcterms:created xsi:type="dcterms:W3CDTF">2022-01-13T12:56:48Z</dcterms:created>
  <dcterms:modified xsi:type="dcterms:W3CDTF">2022-02-09T14:40:08Z</dcterms:modified>
</cp:coreProperties>
</file>