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44"/>
  </p:notesMasterIdLst>
  <p:sldIdLst>
    <p:sldId id="256" r:id="rId2"/>
    <p:sldId id="258" r:id="rId3"/>
    <p:sldId id="318" r:id="rId4"/>
    <p:sldId id="275" r:id="rId5"/>
    <p:sldId id="304" r:id="rId6"/>
    <p:sldId id="305" r:id="rId7"/>
    <p:sldId id="306" r:id="rId8"/>
    <p:sldId id="281" r:id="rId9"/>
    <p:sldId id="308" r:id="rId10"/>
    <p:sldId id="309" r:id="rId11"/>
    <p:sldId id="310" r:id="rId12"/>
    <p:sldId id="311" r:id="rId13"/>
    <p:sldId id="312" r:id="rId14"/>
    <p:sldId id="319" r:id="rId15"/>
    <p:sldId id="307" r:id="rId16"/>
    <p:sldId id="260" r:id="rId17"/>
    <p:sldId id="288" r:id="rId18"/>
    <p:sldId id="313" r:id="rId19"/>
    <p:sldId id="314" r:id="rId20"/>
    <p:sldId id="315" r:id="rId21"/>
    <p:sldId id="316" r:id="rId22"/>
    <p:sldId id="317" r:id="rId23"/>
    <p:sldId id="322" r:id="rId24"/>
    <p:sldId id="320" r:id="rId25"/>
    <p:sldId id="321" r:id="rId26"/>
    <p:sldId id="293" r:id="rId27"/>
    <p:sldId id="294" r:id="rId28"/>
    <p:sldId id="296" r:id="rId29"/>
    <p:sldId id="297" r:id="rId30"/>
    <p:sldId id="269" r:id="rId31"/>
    <p:sldId id="270" r:id="rId32"/>
    <p:sldId id="298" r:id="rId33"/>
    <p:sldId id="299" r:id="rId34"/>
    <p:sldId id="271" r:id="rId35"/>
    <p:sldId id="272" r:id="rId36"/>
    <p:sldId id="302" r:id="rId37"/>
    <p:sldId id="303" r:id="rId38"/>
    <p:sldId id="273" r:id="rId39"/>
    <p:sldId id="274" r:id="rId40"/>
    <p:sldId id="300" r:id="rId41"/>
    <p:sldId id="301"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94660"/>
  </p:normalViewPr>
  <p:slideViewPr>
    <p:cSldViewPr snapToGrid="0">
      <p:cViewPr varScale="1">
        <p:scale>
          <a:sx n="35" d="100"/>
          <a:sy n="35" d="100"/>
        </p:scale>
        <p:origin x="35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a:solidFill>
                <a:schemeClr val="tx1"/>
              </a:solidFill>
              <a:latin typeface="Times New Roman" panose="02020603050405020304" pitchFamily="18" charset="0"/>
              <a:cs typeface="Times New Roman" panose="02020603050405020304" pitchFamily="18" charset="0"/>
            </a:rPr>
            <a:t>1. Bản quyền thông tin và sản phẩm số</a:t>
          </a: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2E1CE009-4959-415C-BC48-77C130E0A9C5}" type="pres">
      <dgm:prSet presAssocID="{515D2DD4-2FE8-4AF5-9406-EAD1B62B2747}" presName="Name0" presStyleCnt="0">
        <dgm:presLayoutVars>
          <dgm:chMax val="7"/>
          <dgm:chPref val="7"/>
          <dgm:dir/>
        </dgm:presLayoutVars>
      </dgm:prSet>
      <dgm:spPr/>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2"/>
      <dgm:spPr/>
    </dgm:pt>
    <dgm:pt modelId="{FF6CEA40-F3ED-40A7-8226-BAB63E6E1D75}" type="pres">
      <dgm:prSet presAssocID="{515D2DD4-2FE8-4AF5-9406-EAD1B62B2747}" presName="conn" presStyleLbl="parChTrans1D2" presStyleIdx="0" presStyleCnt="1"/>
      <dgm:spPr/>
    </dgm:pt>
    <dgm:pt modelId="{1EC27CFB-ED12-4909-A8E3-10172268BFA2}" type="pres">
      <dgm:prSet presAssocID="{515D2DD4-2FE8-4AF5-9406-EAD1B62B2747}" presName="extraNode" presStyleLbl="node1" presStyleIdx="0" presStyleCnt="2"/>
      <dgm:spPr/>
    </dgm:pt>
    <dgm:pt modelId="{D65905AF-F727-4681-9F82-50B132B4CE6C}" type="pres">
      <dgm:prSet presAssocID="{515D2DD4-2FE8-4AF5-9406-EAD1B62B2747}" presName="dstNode" presStyleLbl="node1" presStyleIdx="0" presStyleCnt="2"/>
      <dgm:spPr/>
    </dgm:pt>
    <dgm:pt modelId="{C2C1BE2A-4242-4EDD-AE77-FF4AE87DC7A2}" type="pres">
      <dgm:prSet presAssocID="{9CFA3B5E-5880-401C-BDAE-064E71EF3B90}" presName="text_1" presStyleLbl="node1" presStyleIdx="0" presStyleCnt="2">
        <dgm:presLayoutVars>
          <dgm:bulletEnabled val="1"/>
        </dgm:presLayoutVars>
      </dgm:prSet>
      <dgm:spPr/>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2">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2">
        <dgm:presLayoutVars>
          <dgm:bulletEnabled val="1"/>
        </dgm:presLayoutVars>
      </dgm:prSet>
      <dgm:spPr/>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2">
        <dgm:style>
          <a:lnRef idx="1">
            <a:schemeClr val="accent2"/>
          </a:lnRef>
          <a:fillRef idx="2">
            <a:schemeClr val="accent2"/>
          </a:fillRef>
          <a:effectRef idx="1">
            <a:schemeClr val="accent2"/>
          </a:effectRef>
          <a:fontRef idx="minor">
            <a:schemeClr val="dk1"/>
          </a:fontRef>
        </dgm:style>
      </dgm:prSet>
      <dgm:spPr/>
    </dgm:pt>
  </dgm:ptLst>
  <dgm:cxnLst>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DFCDDE4B-D866-4CDE-A0BB-513BCD4666BB}" srcId="{515D2DD4-2FE8-4AF5-9406-EAD1B62B2747}" destId="{9CFA3B5E-5880-401C-BDAE-064E71EF3B90}" srcOrd="0" destOrd="0" parTransId="{B52A0ADD-7EAF-4AD4-8DD3-99AC3B0E486E}" sibTransId="{4D42B9CC-2F78-4711-94F0-36C3F9281D4F}"/>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996086" y="774110"/>
          <a:ext cx="7103330" cy="15480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93980" rIns="93980" bIns="93980" numCol="1" spcCol="1270" anchor="ctr" anchorCtr="0">
          <a:noAutofit/>
        </a:bodyPr>
        <a:lstStyle/>
        <a:p>
          <a:pPr marL="0" lvl="0" indent="0" algn="just" defTabSz="1644650">
            <a:lnSpc>
              <a:spcPct val="90000"/>
            </a:lnSpc>
            <a:spcBef>
              <a:spcPct val="0"/>
            </a:spcBef>
            <a:spcAft>
              <a:spcPct val="35000"/>
            </a:spcAft>
            <a:buNone/>
          </a:pPr>
          <a:r>
            <a:rPr lang="en-US" sz="3700" b="1" i="1" kern="1200">
              <a:solidFill>
                <a:schemeClr val="tx1"/>
              </a:solidFill>
              <a:latin typeface="Times New Roman" panose="02020603050405020304" pitchFamily="18" charset="0"/>
              <a:cs typeface="Times New Roman" panose="02020603050405020304" pitchFamily="18" charset="0"/>
            </a:rPr>
            <a:t>1. Bản quyền thông tin và sản phẩm số</a:t>
          </a:r>
        </a:p>
      </dsp:txBody>
      <dsp:txXfrm>
        <a:off x="996086" y="774110"/>
        <a:ext cx="7103330" cy="1548004"/>
      </dsp:txXfrm>
    </dsp:sp>
    <dsp:sp modelId="{BD3C2BEC-0769-45ED-9FFE-774F4FAB32B9}">
      <dsp:nvSpPr>
        <dsp:cNvPr id="0" name=""/>
        <dsp:cNvSpPr/>
      </dsp:nvSpPr>
      <dsp:spPr>
        <a:xfrm>
          <a:off x="28583" y="580610"/>
          <a:ext cx="1935005" cy="1935005"/>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996086" y="3096551"/>
          <a:ext cx="7103330" cy="15480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i="1" kern="1200">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dsp:txBody>
      <dsp:txXfrm>
        <a:off x="996086" y="3096551"/>
        <a:ext cx="7103330" cy="1548004"/>
      </dsp:txXfrm>
    </dsp:sp>
    <dsp:sp modelId="{AA0A3BD2-E2CC-4D6C-B480-55B08B687CC1}">
      <dsp:nvSpPr>
        <dsp:cNvPr id="0" name=""/>
        <dsp:cNvSpPr/>
      </dsp:nvSpPr>
      <dsp:spPr>
        <a:xfrm>
          <a:off x="28583" y="2903050"/>
          <a:ext cx="1935005" cy="1935005"/>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26</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26</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9DCB76-2E48-42D4-88F5-15C7C4C2A0F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4CD0CC-424A-45BB-BA59-CA391E1463F2}" type="slidenum">
              <a:rPr lang="en-US" altLang="en-US"/>
              <a:pPr eaLnBrk="1" hangingPunct="1"/>
              <a:t>30</a:t>
            </a:fld>
            <a:endParaRPr lang="en-US" altLang="en-US"/>
          </a:p>
        </p:txBody>
      </p:sp>
      <p:sp>
        <p:nvSpPr>
          <p:cNvPr id="41987" name="Rectangle 7">
            <a:extLst>
              <a:ext uri="{FF2B5EF4-FFF2-40B4-BE49-F238E27FC236}">
                <a16:creationId xmlns:a16="http://schemas.microsoft.com/office/drawing/2014/main" id="{5C0DD14B-AF1E-4458-A0AA-CD05C65B56B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CBA92E8D-9DDC-484F-B1F8-A2B6ECCC06DE}" type="slidenum">
              <a:rPr lang="vi-VN" altLang="en-US" sz="1200">
                <a:latin typeface="Arial" panose="020B0604020202020204" pitchFamily="34" charset="0"/>
              </a:rPr>
              <a:pPr algn="r" eaLnBrk="1" hangingPunct="1"/>
              <a:t>30</a:t>
            </a:fld>
            <a:endParaRPr lang="vi-VN" altLang="en-US" sz="1200">
              <a:latin typeface="Arial" panose="020B0604020202020204" pitchFamily="34" charset="0"/>
            </a:endParaRPr>
          </a:p>
        </p:txBody>
      </p:sp>
      <p:sp>
        <p:nvSpPr>
          <p:cNvPr id="41988" name="Rectangle 2">
            <a:extLst>
              <a:ext uri="{FF2B5EF4-FFF2-40B4-BE49-F238E27FC236}">
                <a16:creationId xmlns:a16="http://schemas.microsoft.com/office/drawing/2014/main" id="{DF920745-94ED-494C-80F5-E6B0F9E67A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3">
            <a:extLst>
              <a:ext uri="{FF2B5EF4-FFF2-40B4-BE49-F238E27FC236}">
                <a16:creationId xmlns:a16="http://schemas.microsoft.com/office/drawing/2014/main" id="{1E6DBCDA-8086-49E0-B261-E9B329B108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4FA1399-46A0-46AD-9847-0115A0810EB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6A7A79-63A6-45BA-80C3-A8F03963E1FC}" type="slidenum">
              <a:rPr lang="en-US" altLang="en-US"/>
              <a:pPr eaLnBrk="1" hangingPunct="1"/>
              <a:t>34</a:t>
            </a:fld>
            <a:endParaRPr lang="en-US" altLang="en-US"/>
          </a:p>
        </p:txBody>
      </p:sp>
      <p:sp>
        <p:nvSpPr>
          <p:cNvPr id="43011" name="Rectangle 7">
            <a:extLst>
              <a:ext uri="{FF2B5EF4-FFF2-40B4-BE49-F238E27FC236}">
                <a16:creationId xmlns:a16="http://schemas.microsoft.com/office/drawing/2014/main" id="{758FB3EA-9CDA-4512-ACB9-1EF2C73D612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5117CC71-30C5-4F20-94E8-84D5490E8F11}" type="slidenum">
              <a:rPr lang="vi-VN" altLang="en-US" sz="1200">
                <a:latin typeface="Arial" panose="020B0604020202020204" pitchFamily="34" charset="0"/>
              </a:rPr>
              <a:pPr algn="r" eaLnBrk="1" hangingPunct="1"/>
              <a:t>34</a:t>
            </a:fld>
            <a:endParaRPr lang="vi-VN" altLang="en-US" sz="1200">
              <a:latin typeface="Arial" panose="020B0604020202020204" pitchFamily="34" charset="0"/>
            </a:endParaRPr>
          </a:p>
        </p:txBody>
      </p:sp>
      <p:sp>
        <p:nvSpPr>
          <p:cNvPr id="43012" name="Rectangle 2">
            <a:extLst>
              <a:ext uri="{FF2B5EF4-FFF2-40B4-BE49-F238E27FC236}">
                <a16:creationId xmlns:a16="http://schemas.microsoft.com/office/drawing/2014/main" id="{B2229FF2-04C6-4273-933B-AC4FC6C726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3">
            <a:extLst>
              <a:ext uri="{FF2B5EF4-FFF2-40B4-BE49-F238E27FC236}">
                <a16:creationId xmlns:a16="http://schemas.microsoft.com/office/drawing/2014/main" id="{E70ACAAB-8A93-432E-82DE-069C905A2E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6D61F2A-9487-4978-B12E-8E8FE52F8606}"/>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F66237C-903E-411D-9BBD-8272668E2502}" type="slidenum">
              <a:rPr lang="en-US" altLang="en-US"/>
              <a:pPr eaLnBrk="1" hangingPunct="1"/>
              <a:t>38</a:t>
            </a:fld>
            <a:endParaRPr lang="en-US" altLang="en-US"/>
          </a:p>
        </p:txBody>
      </p:sp>
      <p:sp>
        <p:nvSpPr>
          <p:cNvPr id="44035" name="Rectangle 7">
            <a:extLst>
              <a:ext uri="{FF2B5EF4-FFF2-40B4-BE49-F238E27FC236}">
                <a16:creationId xmlns:a16="http://schemas.microsoft.com/office/drawing/2014/main" id="{E07C3656-80CA-469A-8D63-EB41AB1432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B192CF89-6336-4E55-8F39-815AB09C01CF}" type="slidenum">
              <a:rPr lang="vi-VN" altLang="en-US" sz="1200">
                <a:latin typeface="Arial" panose="020B0604020202020204" pitchFamily="34" charset="0"/>
              </a:rPr>
              <a:pPr algn="r" eaLnBrk="1" hangingPunct="1"/>
              <a:t>38</a:t>
            </a:fld>
            <a:endParaRPr lang="vi-VN" altLang="en-US" sz="1200">
              <a:latin typeface="Arial" panose="020B0604020202020204" pitchFamily="34" charset="0"/>
            </a:endParaRPr>
          </a:p>
        </p:txBody>
      </p:sp>
      <p:sp>
        <p:nvSpPr>
          <p:cNvPr id="44036" name="Rectangle 2">
            <a:extLst>
              <a:ext uri="{FF2B5EF4-FFF2-40B4-BE49-F238E27FC236}">
                <a16:creationId xmlns:a16="http://schemas.microsoft.com/office/drawing/2014/main" id="{7CF39C1B-8482-4984-BDF0-B12DA032D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3">
            <a:extLst>
              <a:ext uri="{FF2B5EF4-FFF2-40B4-BE49-F238E27FC236}">
                <a16:creationId xmlns:a16="http://schemas.microsoft.com/office/drawing/2014/main" id="{23B54824-7A8F-4E2A-A0FA-013D8BB92E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10/28/2024</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0.gif"/><Relationship Id="rId7" Type="http://schemas.openxmlformats.org/officeDocument/2006/relationships/slide" Target="slide3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2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2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26.xm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31.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4.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slide" Target="slide3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slide" Target="slide30.xml"/><Relationship Id="rId4" Type="http://schemas.openxmlformats.org/officeDocument/2006/relationships/image" Target="../media/image22.gif"/></Relationships>
</file>

<file path=ppt/slides/_rels/slide3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38.xml"/><Relationship Id="rId5" Type="http://schemas.openxmlformats.org/officeDocument/2006/relationships/slide" Target="slide30.xml"/><Relationship Id="rId4" Type="http://schemas.openxmlformats.org/officeDocument/2006/relationships/image" Target="../media/image22.gif"/></Relationships>
</file>

<file path=ppt/slides/_rels/slide3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1.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8.png"/><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3674" y="568036"/>
            <a:ext cx="10183090" cy="5860473"/>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440120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D</a:t>
            </a:r>
          </a:p>
          <a:p>
            <a:pPr algn="ctr">
              <a:spcBef>
                <a:spcPts val="600"/>
              </a:spcBef>
              <a:spcAft>
                <a:spcPts val="600"/>
              </a:spcAft>
            </a:pPr>
            <a:r>
              <a:rPr lang="en-US" sz="3600" b="1" cap="none" spc="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2400" b="1" cap="none" spc="0">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NGHĨA VỤ TUÂN THỦ PHÁP LÍ </a:t>
            </a:r>
            <a:r>
              <a:rPr lang="en-US" sz="2400" b="1">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endParaRPr lang="en-US" sz="3600" b="1" cap="none" spc="0">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a:t>
            </a:r>
          </a:p>
          <a:p>
            <a:pPr algn="ctr">
              <a:spcBef>
                <a:spcPts val="600"/>
              </a:spcBef>
              <a:spcAft>
                <a:spcPts val="600"/>
              </a:spcAft>
            </a:pPr>
            <a:r>
              <a:rPr lang="en-US" sz="3600" b="1">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TUÂN THỦ PHÁP LUẬT TRONG MÔI TRƯỜNG SỐ</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0373E0-0E0F-4D2F-9FEB-CCC040EC8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4152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A850FE-27D3-4E11-9CCC-C575BD2E5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650DC7-D9FD-40EF-9B9C-20DA2B812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 y="54964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03A0C3-1435-43AE-982F-B9C144F1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18" y="2663919"/>
            <a:ext cx="5871882" cy="38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7046974-0ADF-4B47-B8CF-5E977277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88" y="365125"/>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22533B-3E08-4DC0-9036-7B1C9D63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162" y="2968625"/>
            <a:ext cx="733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94" y="368394"/>
            <a:ext cx="6144055" cy="3307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102" y="3200400"/>
            <a:ext cx="6144056" cy="342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additive="base">
                                        <p:cTn id="12" dur="500" fill="hold"/>
                                        <p:tgtEl>
                                          <p:spTgt spid="5124"/>
                                        </p:tgtEl>
                                        <p:attrNameLst>
                                          <p:attrName>ppt_x</p:attrName>
                                        </p:attrNameLst>
                                      </p:cBhvr>
                                      <p:tavLst>
                                        <p:tav tm="0">
                                          <p:val>
                                            <p:strVal val="#ppt_x"/>
                                          </p:val>
                                        </p:tav>
                                        <p:tav tm="100000">
                                          <p:val>
                                            <p:strVal val="#ppt_x"/>
                                          </p:val>
                                        </p:tav>
                                      </p:tavLst>
                                    </p:anim>
                                    <p:anim calcmode="lin" valueType="num">
                                      <p:cBhvr additive="base">
                                        <p:cTn id="1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EA4B-A8E3-4408-A54F-DB4E0659C193}"/>
              </a:ext>
            </a:extLst>
          </p:cNvPr>
          <p:cNvSpPr>
            <a:spLocks noGrp="1"/>
          </p:cNvSpPr>
          <p:nvPr>
            <p:ph type="title"/>
          </p:nvPr>
        </p:nvSpPr>
        <p:spPr/>
        <p:txBody>
          <a:bodyPr>
            <a:normAutofit/>
          </a:bodyPr>
          <a:lstStyle/>
          <a:p>
            <a:pPr algn="just"/>
            <a:r>
              <a:rPr lang="en-US" sz="2800">
                <a:latin typeface="Times New Roman" panose="02020603050405020304" pitchFamily="18" charset="0"/>
                <a:cs typeface="Times New Roman" panose="02020603050405020304" pitchFamily="18" charset="0"/>
              </a:rPr>
              <a:t>Cổng thông tin điện tử của Chính phủ ngày 22/9/2020 cảnh báo</a:t>
            </a:r>
          </a:p>
        </p:txBody>
      </p:sp>
      <p:pic>
        <p:nvPicPr>
          <p:cNvPr id="4" name="Picture 3">
            <a:extLst>
              <a:ext uri="{FF2B5EF4-FFF2-40B4-BE49-F238E27FC236}">
                <a16:creationId xmlns:a16="http://schemas.microsoft.com/office/drawing/2014/main" id="{58F50794-3F74-4D8A-B646-09C0485BBE9E}"/>
              </a:ext>
            </a:extLst>
          </p:cNvPr>
          <p:cNvPicPr>
            <a:picLocks noChangeAspect="1"/>
          </p:cNvPicPr>
          <p:nvPr/>
        </p:nvPicPr>
        <p:blipFill rotWithShape="1">
          <a:blip r:embed="rId2"/>
          <a:srcRect l="74546" t="29687" b="37974"/>
          <a:stretch/>
        </p:blipFill>
        <p:spPr>
          <a:xfrm>
            <a:off x="2452255" y="1782330"/>
            <a:ext cx="6594764" cy="4710545"/>
          </a:xfrm>
          <a:prstGeom prst="rect">
            <a:avLst/>
          </a:prstGeom>
        </p:spPr>
      </p:pic>
    </p:spTree>
    <p:extLst>
      <p:ext uri="{BB962C8B-B14F-4D97-AF65-F5344CB8AC3E}">
        <p14:creationId xmlns:p14="http://schemas.microsoft.com/office/powerpoint/2010/main" val="48174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tx1"/>
                </a:solidFill>
                <a:latin typeface="Times New Roman" panose="02020603050405020304" pitchFamily="18" charset="0"/>
                <a:cs typeface="Times New Roman" panose="02020603050405020304" pitchFamily="18" charset="0"/>
              </a:rPr>
              <a:t>Biện pháp phòng tránh</a:t>
            </a:r>
          </a:p>
        </p:txBody>
      </p:sp>
      <p:sp>
        <p:nvSpPr>
          <p:cNvPr id="10" name="TextBox 9">
            <a:extLst>
              <a:ext uri="{FF2B5EF4-FFF2-40B4-BE49-F238E27FC236}">
                <a16:creationId xmlns:a16="http://schemas.microsoft.com/office/drawing/2014/main" id="{B7B3D13E-7F7A-4133-936D-024D52401796}"/>
              </a:ext>
            </a:extLst>
          </p:cNvPr>
          <p:cNvSpPr txBox="1"/>
          <p:nvPr/>
        </p:nvSpPr>
        <p:spPr>
          <a:xfrm>
            <a:off x="239842" y="1531549"/>
            <a:ext cx="11701146" cy="3046988"/>
          </a:xfrm>
          <a:prstGeom prst="rect">
            <a:avLst/>
          </a:prstGeom>
          <a:noFill/>
        </p:spPr>
        <p:txBody>
          <a:bodyPr wrap="square">
            <a:spAutoFit/>
          </a:bodyPr>
          <a:lstStyle/>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Sử dụng mật khẩu mạnh</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Sử dụng phần mềm diệt virus</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Khi chia sẻ thông tin trên mạng, bản thân phải có ý thức tự bảo vệ thông tin cá nhân của mình, đồng thời phải chú ý giữ gìn, không tùy tiện tiết lộ thông tin cá nhân của người khác</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0841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72879"/>
          </a:xfr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sz="3600" b="1">
                <a:latin typeface="Times New Roman" panose="02020603050405020304" pitchFamily="18" charset="0"/>
                <a:cs typeface="Times New Roman" panose="02020603050405020304" pitchFamily="18" charset="0"/>
              </a:rPr>
              <a:t>Luật an ninh mạng</a:t>
            </a:r>
          </a:p>
        </p:txBody>
      </p:sp>
      <p:pic>
        <p:nvPicPr>
          <p:cNvPr id="4" name="Bày tỏ quan điểm như thế nào để không vi phạm Luật An ninh mạng- - Pháp luật - ZING.V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2696" y="954157"/>
            <a:ext cx="10098156" cy="4850898"/>
          </a:xfrm>
        </p:spPr>
      </p:pic>
    </p:spTree>
    <p:extLst>
      <p:ext uri="{BB962C8B-B14F-4D97-AF65-F5344CB8AC3E}">
        <p14:creationId xmlns:p14="http://schemas.microsoft.com/office/powerpoint/2010/main" val="1057808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12AF40-399A-442C-8C1A-D6698DC119B8}"/>
              </a:ext>
            </a:extLst>
          </p:cNvPr>
          <p:cNvSpPr>
            <a:spLocks noGrp="1"/>
          </p:cNvSpPr>
          <p:nvPr>
            <p:ph idx="1"/>
          </p:nvPr>
        </p:nvSpPr>
        <p:spPr>
          <a:xfrm>
            <a:off x="1052945" y="1876509"/>
            <a:ext cx="10210800" cy="2536466"/>
          </a:xfrm>
        </p:spPr>
        <p:txBody>
          <a:bodyPr>
            <a:normAutofit fontScale="85000" lnSpcReduction="20000"/>
          </a:bodyPr>
          <a:lstStyle/>
          <a:p>
            <a:pPr marL="457200" indent="-457200" algn="just">
              <a:lnSpc>
                <a:spcPct val="120000"/>
              </a:lnSpc>
              <a:spcBef>
                <a:spcPts val="600"/>
              </a:spcBef>
              <a:spcAft>
                <a:spcPts val="600"/>
              </a:spcAft>
              <a:buFont typeface="Wingdings" panose="05000000000000000000" pitchFamily="2" charset="2"/>
              <a:buChar char="Ø"/>
            </a:pPr>
            <a:r>
              <a:rPr lang="en-US" sz="3600" b="0" i="0">
                <a:effectLst/>
                <a:latin typeface="Times New Roman" panose="02020603050405020304" pitchFamily="18" charset="0"/>
                <a:cs typeface="Times New Roman" panose="02020603050405020304" pitchFamily="18" charset="0"/>
              </a:rPr>
              <a:t>Ngày 13/01/2000 quốc hội đã ban hành một số điều luật chống tội phạm tin học trong bộ luật hình sự. Chính phủ đã có những giải pháp thực tế để ngăn chặn những hành vi lợi dụng Internet xâm phạm an ninh, kinh tế quốc gia và truyền bá văn hóa phẩm độc hại.</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12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bg1"/>
                </a:solidFill>
                <a:latin typeface="Times New Roman" panose="02020603050405020304" pitchFamily="18" charset="0"/>
                <a:cs typeface="Times New Roman" panose="02020603050405020304" pitchFamily="18" charset="0"/>
              </a:rPr>
              <a:t>2. Tác hại của sự bất cẩn khi chia sẻ thông tin qua Internet</a:t>
            </a:r>
          </a:p>
        </p:txBody>
      </p:sp>
      <p:sp>
        <p:nvSpPr>
          <p:cNvPr id="10" name="TextBox 9">
            <a:extLst>
              <a:ext uri="{FF2B5EF4-FFF2-40B4-BE49-F238E27FC236}">
                <a16:creationId xmlns:a16="http://schemas.microsoft.com/office/drawing/2014/main" id="{B7B3D13E-7F7A-4133-936D-024D52401796}"/>
              </a:ext>
            </a:extLst>
          </p:cNvPr>
          <p:cNvSpPr txBox="1"/>
          <p:nvPr/>
        </p:nvSpPr>
        <p:spPr>
          <a:xfrm>
            <a:off x="239842" y="1531549"/>
            <a:ext cx="11952158"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b) Vi phạm pháp luật khi chia sẻ thông tin số</a:t>
            </a:r>
          </a:p>
        </p:txBody>
      </p:sp>
      <p:pic>
        <p:nvPicPr>
          <p:cNvPr id="4" name="Picture 3">
            <a:extLst>
              <a:ext uri="{FF2B5EF4-FFF2-40B4-BE49-F238E27FC236}">
                <a16:creationId xmlns:a16="http://schemas.microsoft.com/office/drawing/2014/main" id="{DFAE2FCB-82A8-41B2-87F0-14166C38CA05}"/>
              </a:ext>
            </a:extLst>
          </p:cNvPr>
          <p:cNvPicPr>
            <a:picLocks noChangeAspect="1"/>
          </p:cNvPicPr>
          <p:nvPr/>
        </p:nvPicPr>
        <p:blipFill rotWithShape="1">
          <a:blip r:embed="rId2"/>
          <a:srcRect l="59432" t="35042" b="37367"/>
          <a:stretch/>
        </p:blipFill>
        <p:spPr>
          <a:xfrm>
            <a:off x="1533084" y="2403689"/>
            <a:ext cx="9365673" cy="3581133"/>
          </a:xfrm>
          <a:prstGeom prst="rect">
            <a:avLst/>
          </a:prstGeom>
        </p:spPr>
      </p:pic>
    </p:spTree>
    <p:extLst>
      <p:ext uri="{BB962C8B-B14F-4D97-AF65-F5344CB8AC3E}">
        <p14:creationId xmlns:p14="http://schemas.microsoft.com/office/powerpoint/2010/main" val="334109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899731" y="1321886"/>
            <a:ext cx="10596282" cy="3108543"/>
          </a:xfrm>
          <a:prstGeom prst="rect">
            <a:avLst/>
          </a:prstGeom>
          <a:noFill/>
        </p:spPr>
        <p:txBody>
          <a:bodyPr wrap="square" rtlCol="0">
            <a:spAutoFit/>
          </a:bodyPr>
          <a:lstStyle/>
          <a:p>
            <a:pPr marL="457200" indent="-457200" algn="just">
              <a:spcBef>
                <a:spcPts val="600"/>
              </a:spcBef>
              <a:spcAft>
                <a:spcPts val="600"/>
              </a:spcAft>
              <a:buFontTx/>
              <a:buChar char="-"/>
            </a:pPr>
            <a:r>
              <a:rPr lang="en-US" sz="2800">
                <a:latin typeface="Times New Roman" panose="02020603050405020304" pitchFamily="18" charset="0"/>
                <a:cs typeface="Times New Roman" panose="02020603050405020304" pitchFamily="18" charset="0"/>
              </a:rPr>
              <a:t>Mạng xã hội và các kênh thông tin trên Internet hiện đang ngày càng được ưu chuộng so với những kênh thông tin truyền thống. Tuy nhiên, nhiều diễn đàn, trang tin và nguồn thông tin hoạt động theo hướng tự pháp, thiếu kiểm duyệt. Điều này dẫn đến việc xuất hiện những thông tin sai sự thật, những lời lẽ thiếu văn hóa hay câu chuyện phi đạo đức. Những hành vi đó, theo điểm d khoản 1 điều 8 Luật an ninh mạng số 24/2018/QH14 bị nghiêm cấm</a:t>
            </a:r>
          </a:p>
        </p:txBody>
      </p:sp>
    </p:spTree>
    <p:extLst>
      <p:ext uri="{BB962C8B-B14F-4D97-AF65-F5344CB8AC3E}">
        <p14:creationId xmlns:p14="http://schemas.microsoft.com/office/powerpoint/2010/main" val="696913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440664383"/>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Tình huống 4</a:t>
            </a:r>
          </a:p>
        </p:txBody>
      </p:sp>
      <p:pic>
        <p:nvPicPr>
          <p:cNvPr id="3" name="Picture 2">
            <a:extLst>
              <a:ext uri="{FF2B5EF4-FFF2-40B4-BE49-F238E27FC236}">
                <a16:creationId xmlns:a16="http://schemas.microsoft.com/office/drawing/2014/main" id="{3D1350B0-C36D-48AC-9D44-3A5DE7365DF3}"/>
              </a:ext>
            </a:extLst>
          </p:cNvPr>
          <p:cNvPicPr>
            <a:picLocks noChangeAspect="1"/>
          </p:cNvPicPr>
          <p:nvPr/>
        </p:nvPicPr>
        <p:blipFill rotWithShape="1">
          <a:blip r:embed="rId2"/>
          <a:srcRect l="58408" t="34134" r="1705" b="46462"/>
          <a:stretch/>
        </p:blipFill>
        <p:spPr>
          <a:xfrm>
            <a:off x="1316181" y="1565564"/>
            <a:ext cx="9836728" cy="2690388"/>
          </a:xfrm>
          <a:prstGeom prst="rect">
            <a:avLst/>
          </a:prstGeom>
        </p:spPr>
      </p:pic>
    </p:spTree>
    <p:extLst>
      <p:ext uri="{BB962C8B-B14F-4D97-AF65-F5344CB8AC3E}">
        <p14:creationId xmlns:p14="http://schemas.microsoft.com/office/powerpoint/2010/main" val="4120801057"/>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797858" y="994859"/>
            <a:ext cx="10596282" cy="1384995"/>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Có vì đã tiếp tay cho việc lan truyền thông tin sai trái, vô căn cứ. Vì vậy hành vi đó có thể bị xử phạt theo khoản 1 Điều 101 của Nghị định 15/2020/NĐ-CP</a:t>
            </a:r>
          </a:p>
        </p:txBody>
      </p:sp>
      <p:sp>
        <p:nvSpPr>
          <p:cNvPr id="5" name="TextBox 4">
            <a:extLst>
              <a:ext uri="{FF2B5EF4-FFF2-40B4-BE49-F238E27FC236}">
                <a16:creationId xmlns:a16="http://schemas.microsoft.com/office/drawing/2014/main" id="{D97B3CB9-F2B7-47EB-853F-B321C2A4AC9B}"/>
              </a:ext>
            </a:extLst>
          </p:cNvPr>
          <p:cNvSpPr txBox="1"/>
          <p:nvPr/>
        </p:nvSpPr>
        <p:spPr>
          <a:xfrm>
            <a:off x="797858" y="2728382"/>
            <a:ext cx="10596282" cy="3108543"/>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Hiện nay một số người, trong đó đa số là thanh niên, bị ảnh hưởng bởi lối sống thực dụng, vô cảm với xã hội. Họ thường xuyên tham gia cá mạng xã hội để cổ vũ cho lối sống ích kỉ, coi thường pháp luật, bắt chước theo hành động vô văn hóa. Một số người lợi dunhj không gian mạng để dăng tải những nội dung sai sự thật, xúc phạm uy tín, danh dự của người khác. Những hành vi đó vi phạm “bộ quy tắc ứng xử trên mạng xã hội” theo 874/QĐ ngày 17/6/2021</a:t>
            </a:r>
          </a:p>
        </p:txBody>
      </p:sp>
    </p:spTree>
    <p:extLst>
      <p:ext uri="{BB962C8B-B14F-4D97-AF65-F5344CB8AC3E}">
        <p14:creationId xmlns:p14="http://schemas.microsoft.com/office/powerpoint/2010/main" val="36749109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ộ-quy-tắc-ứng-xử-trên-mạng-xã-hội">
            <a:hlinkClick r:id="" action="ppaction://media"/>
            <a:extLst>
              <a:ext uri="{FF2B5EF4-FFF2-40B4-BE49-F238E27FC236}">
                <a16:creationId xmlns:a16="http://schemas.microsoft.com/office/drawing/2014/main" id="{8699EEEF-857B-42C0-91BC-B88013EBC2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9927" y="887309"/>
            <a:ext cx="9573491" cy="4335236"/>
          </a:xfrm>
          <a:prstGeom prst="rect">
            <a:avLst/>
          </a:prstGeom>
        </p:spPr>
      </p:pic>
    </p:spTree>
    <p:extLst>
      <p:ext uri="{BB962C8B-B14F-4D97-AF65-F5344CB8AC3E}">
        <p14:creationId xmlns:p14="http://schemas.microsoft.com/office/powerpoint/2010/main" val="6360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C6030-EF35-4F35-A265-A49264B37C94}"/>
              </a:ext>
            </a:extLst>
          </p:cNvPr>
          <p:cNvPicPr>
            <a:picLocks noChangeAspect="1"/>
          </p:cNvPicPr>
          <p:nvPr/>
        </p:nvPicPr>
        <p:blipFill rotWithShape="1">
          <a:blip r:embed="rId2"/>
          <a:srcRect l="14773" t="18369" r="42954" b="48484"/>
          <a:stretch/>
        </p:blipFill>
        <p:spPr>
          <a:xfrm>
            <a:off x="1343891" y="1094510"/>
            <a:ext cx="9993522" cy="4405744"/>
          </a:xfrm>
          <a:prstGeom prst="rect">
            <a:avLst/>
          </a:prstGeom>
        </p:spPr>
      </p:pic>
    </p:spTree>
    <p:extLst>
      <p:ext uri="{BB962C8B-B14F-4D97-AF65-F5344CB8AC3E}">
        <p14:creationId xmlns:p14="http://schemas.microsoft.com/office/powerpoint/2010/main" val="367458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08E0E-ACD5-4584-9738-8DE01CF744F6}"/>
              </a:ext>
            </a:extLst>
          </p:cNvPr>
          <p:cNvSpPr txBox="1"/>
          <p:nvPr/>
        </p:nvSpPr>
        <p:spPr>
          <a:xfrm>
            <a:off x="2923309" y="625962"/>
            <a:ext cx="6096000" cy="584775"/>
          </a:xfrm>
          <a:prstGeom prst="rect">
            <a:avLst/>
          </a:prstGeom>
          <a:noFill/>
        </p:spPr>
        <p:txBody>
          <a:bodyPr wrap="square">
            <a:spAutoFit/>
          </a:bodyPr>
          <a:lstStyle/>
          <a:p>
            <a:pPr algn="ctr"/>
            <a:r>
              <a:rPr lang="nl-NL" sz="3200" b="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BÀI TẬP</a:t>
            </a:r>
            <a:endParaRPr lang="en-US" sz="3200" b="1">
              <a:solidFill>
                <a:srgbClr val="FF0000"/>
              </a:solidFill>
            </a:endParaRPr>
          </a:p>
        </p:txBody>
      </p:sp>
      <p:sp>
        <p:nvSpPr>
          <p:cNvPr id="5" name="TextBox 4">
            <a:extLst>
              <a:ext uri="{FF2B5EF4-FFF2-40B4-BE49-F238E27FC236}">
                <a16:creationId xmlns:a16="http://schemas.microsoft.com/office/drawing/2014/main" id="{6FA171A7-9FEB-488F-AA07-05B393887200}"/>
              </a:ext>
            </a:extLst>
          </p:cNvPr>
          <p:cNvSpPr txBox="1"/>
          <p:nvPr/>
        </p:nvSpPr>
        <p:spPr>
          <a:xfrm>
            <a:off x="1648690" y="1923871"/>
            <a:ext cx="9462655" cy="1815882"/>
          </a:xfrm>
          <a:prstGeom prst="rect">
            <a:avLst/>
          </a:prstGeom>
          <a:noFill/>
        </p:spPr>
        <p:txBody>
          <a:bodyPr wrap="square">
            <a:spAutoFit/>
          </a:bodyPr>
          <a:lstStyle/>
          <a:p>
            <a:pPr algn="just"/>
            <a:r>
              <a:rPr lang="nl-NL" sz="2800" b="1">
                <a:solidFill>
                  <a:srgbClr val="0070C0"/>
                </a:solidFill>
                <a:effectLst/>
                <a:latin typeface="Times New Roman" panose="02020603050405020304" pitchFamily="18" charset="0"/>
                <a:ea typeface="Calibri" panose="020F0502020204030204" pitchFamily="34" charset="0"/>
                <a:cs typeface="Arial" panose="020B0604020202020204" pitchFamily="34" charset="0"/>
              </a:rPr>
              <a:t>Bài 1. </a:t>
            </a:r>
            <a:r>
              <a:rPr lang="nl-NL" sz="2800">
                <a:effectLst/>
                <a:latin typeface="Times New Roman" panose="02020603050405020304" pitchFamily="18" charset="0"/>
                <a:ea typeface="Calibri" panose="020F0502020204030204" pitchFamily="34" charset="0"/>
                <a:cs typeface="Arial" panose="020B0604020202020204" pitchFamily="34" charset="0"/>
              </a:rPr>
              <a:t>Em hãy viết một đoạn mô tả ngắn về lịch sử của tỉnh hay thành phố của em, trong đó sử dụng và có trích dẫn hợp lí những hình ảnh, tư liệu và lời bình từ những tài liệu thu thập được trên Internet</a:t>
            </a:r>
            <a:endParaRPr lang="en-US" sz="2800"/>
          </a:p>
        </p:txBody>
      </p:sp>
    </p:spTree>
    <p:extLst>
      <p:ext uri="{BB962C8B-B14F-4D97-AF65-F5344CB8AC3E}">
        <p14:creationId xmlns:p14="http://schemas.microsoft.com/office/powerpoint/2010/main" val="362496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08E0E-ACD5-4584-9738-8DE01CF744F6}"/>
              </a:ext>
            </a:extLst>
          </p:cNvPr>
          <p:cNvSpPr txBox="1"/>
          <p:nvPr/>
        </p:nvSpPr>
        <p:spPr>
          <a:xfrm>
            <a:off x="2923309" y="625962"/>
            <a:ext cx="6096000" cy="584775"/>
          </a:xfrm>
          <a:prstGeom prst="rect">
            <a:avLst/>
          </a:prstGeom>
          <a:noFill/>
        </p:spPr>
        <p:txBody>
          <a:bodyPr wrap="square">
            <a:spAutoFit/>
          </a:bodyPr>
          <a:lstStyle/>
          <a:p>
            <a:pPr algn="ctr"/>
            <a:r>
              <a:rPr lang="nl-NL" sz="3200" b="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BÀI TẬP</a:t>
            </a:r>
            <a:endParaRPr lang="en-US" sz="3200" b="1">
              <a:solidFill>
                <a:srgbClr val="FF0000"/>
              </a:solidFill>
            </a:endParaRPr>
          </a:p>
        </p:txBody>
      </p:sp>
      <p:sp>
        <p:nvSpPr>
          <p:cNvPr id="5" name="TextBox 4">
            <a:extLst>
              <a:ext uri="{FF2B5EF4-FFF2-40B4-BE49-F238E27FC236}">
                <a16:creationId xmlns:a16="http://schemas.microsoft.com/office/drawing/2014/main" id="{6FA171A7-9FEB-488F-AA07-05B393887200}"/>
              </a:ext>
            </a:extLst>
          </p:cNvPr>
          <p:cNvSpPr txBox="1"/>
          <p:nvPr/>
        </p:nvSpPr>
        <p:spPr>
          <a:xfrm>
            <a:off x="1648690" y="1923871"/>
            <a:ext cx="9462655" cy="4512261"/>
          </a:xfrm>
          <a:prstGeom prst="rect">
            <a:avLst/>
          </a:prstGeom>
          <a:noFill/>
        </p:spPr>
        <p:txBody>
          <a:bodyPr wrap="square">
            <a:spAutoFit/>
          </a:bodyPr>
          <a:lstStyle/>
          <a:p>
            <a:pPr marL="0" marR="0" algn="just">
              <a:lnSpc>
                <a:spcPct val="115000"/>
              </a:lnSpc>
              <a:spcBef>
                <a:spcPts val="0"/>
              </a:spcBef>
              <a:spcAft>
                <a:spcPts val="0"/>
              </a:spcAft>
            </a:pPr>
            <a:r>
              <a:rPr lang="nl-NL" sz="2800" b="1">
                <a:solidFill>
                  <a:srgbClr val="0070C0"/>
                </a:solidFill>
                <a:effectLst/>
                <a:latin typeface="Times New Roman" panose="02020603050405020304" pitchFamily="18" charset="0"/>
                <a:ea typeface="Calibri" panose="020F0502020204030204" pitchFamily="34" charset="0"/>
                <a:cs typeface="Arial" panose="020B0604020202020204" pitchFamily="34" charset="0"/>
              </a:rPr>
              <a:t>Bài 2. </a:t>
            </a:r>
            <a:r>
              <a:rPr lang="nl-NL" sz="2800">
                <a:effectLst/>
                <a:latin typeface="Times New Roman" panose="02020603050405020304" pitchFamily="18" charset="0"/>
                <a:ea typeface="Calibri" panose="020F0502020204030204" pitchFamily="34" charset="0"/>
                <a:cs typeface="Arial" panose="020B0604020202020204" pitchFamily="34" charset="0"/>
              </a:rPr>
              <a:t>Qua mạng xã hội, An thông báo rủ các bạn tới chúc mừng sinh nhật Bình tại nhà, trong đó thông báo có họ tên và địa chỉ nhà của Bình. An và các bạn không hỏi ý kiến Bình về việc này để tạo sự bất ngờ. Theo em, An có vi phạm Luật An toàn tt trên mạng không? Nếu An vi phạm, em hãy cho biết hậu quả có thể xảy ra.</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b="1">
                <a:solidFill>
                  <a:srgbClr val="0070C0"/>
                </a:solidFill>
                <a:latin typeface="Times New Roman" panose="02020603050405020304" pitchFamily="18" charset="0"/>
                <a:cs typeface="Arial" panose="020B0604020202020204" pitchFamily="34" charset="0"/>
              </a:rPr>
              <a:t>Bài 3. </a:t>
            </a:r>
            <a:r>
              <a:rPr lang="nl-NL" sz="2800">
                <a:effectLst/>
                <a:latin typeface="Times New Roman" panose="02020603050405020304" pitchFamily="18" charset="0"/>
                <a:ea typeface="Calibri" panose="020F0502020204030204" pitchFamily="34" charset="0"/>
                <a:cs typeface="Arial" panose="020B0604020202020204" pitchFamily="34" charset="0"/>
              </a:rPr>
              <a:t>Em hãy nêu một số ví dụ về sự vi phạm pháp luật, vi phạm đạo đức hoặc thiếu văn hóa thường gặp trong giao tiếp qua mạng.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441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2057400" y="3505200"/>
            <a:ext cx="685800" cy="9334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pic>
        <p:nvPicPr>
          <p:cNvPr id="9225" name="Picture 9" descr="question_pop_up_from_box_hg_clr">
            <a:extLst>
              <a:ext uri="{FF2B5EF4-FFF2-40B4-BE49-F238E27FC236}">
                <a16:creationId xmlns:a16="http://schemas.microsoft.com/office/drawing/2014/main" id="{042314C9-4CA2-44FF-BFC5-6E0D81050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862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WordArt 18">
            <a:hlinkClick r:id="rId4"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4191000"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0F50038D-10BE-4F7E-A529-DAB12C0838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7"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E2D5FE35-3784-460D-B449-7338CDD57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1000"/>
                                        <p:tgtEl>
                                          <p:spTgt spid="9225"/>
                                        </p:tgtEl>
                                      </p:cBhvr>
                                    </p:animEffect>
                                  </p:childTnLst>
                                </p:cTn>
                              </p:par>
                              <p:par>
                                <p:cTn id="11" presetID="12" presetClass="entr" presetSubtype="4" fill="hold" nodeType="withEffect">
                                  <p:stCondLst>
                                    <p:cond delay="1000"/>
                                  </p:stCondLst>
                                  <p:childTnLst>
                                    <p:set>
                                      <p:cBhvr>
                                        <p:cTn id="12" dur="1" fill="hold">
                                          <p:stCondLst>
                                            <p:cond delay="0"/>
                                          </p:stCondLst>
                                        </p:cTn>
                                        <p:tgtEl>
                                          <p:spTgt spid="9222"/>
                                        </p:tgtEl>
                                        <p:attrNameLst>
                                          <p:attrName>style.visibility</p:attrName>
                                        </p:attrNameLst>
                                      </p:cBhvr>
                                      <p:to>
                                        <p:strVal val="visible"/>
                                      </p:to>
                                    </p:set>
                                    <p:animEffect transition="in" filter="slide(fromBottom)">
                                      <p:cBhvr>
                                        <p:cTn id="13" dur="500"/>
                                        <p:tgtEl>
                                          <p:spTgt spid="92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35"/>
                                        </p:tgtEl>
                                        <p:attrNameLst>
                                          <p:attrName>style.visibility</p:attrName>
                                        </p:attrNameLst>
                                      </p:cBhvr>
                                      <p:to>
                                        <p:strVal val="visible"/>
                                      </p:to>
                                    </p:set>
                                    <p:animEffect transition="in" filter="fade">
                                      <p:cBhvr>
                                        <p:cTn id="16" dur="1000"/>
                                        <p:tgtEl>
                                          <p:spTgt spid="9235"/>
                                        </p:tgtEl>
                                      </p:cBhvr>
                                    </p:animEffect>
                                  </p:childTnLst>
                                </p:cTn>
                              </p:par>
                              <p:par>
                                <p:cTn id="17" presetID="12" presetClass="entr" presetSubtype="4" fill="hold" nodeType="withEffect">
                                  <p:stCondLst>
                                    <p:cond delay="2000"/>
                                  </p:stCondLst>
                                  <p:childTnLst>
                                    <p:set>
                                      <p:cBhvr>
                                        <p:cTn id="18" dur="1" fill="hold">
                                          <p:stCondLst>
                                            <p:cond delay="0"/>
                                          </p:stCondLst>
                                        </p:cTn>
                                        <p:tgtEl>
                                          <p:spTgt spid="9234"/>
                                        </p:tgtEl>
                                        <p:attrNameLst>
                                          <p:attrName>style.visibility</p:attrName>
                                        </p:attrNameLst>
                                      </p:cBhvr>
                                      <p:to>
                                        <p:strVal val="visible"/>
                                      </p:to>
                                    </p:set>
                                    <p:animEffect transition="in" filter="slide(fromBottom)">
                                      <p:cBhvr>
                                        <p:cTn id="19" dur="1000"/>
                                        <p:tgtEl>
                                          <p:spTgt spid="9234"/>
                                        </p:tgtEl>
                                      </p:cBhvr>
                                    </p:animEffect>
                                  </p:childTnLst>
                                </p:cTn>
                              </p:par>
                              <p:par>
                                <p:cTn id="20" presetID="12" presetClass="entr" presetSubtype="4" fill="hold" nodeType="withEffect">
                                  <p:stCondLst>
                                    <p:cond delay="3000"/>
                                  </p:stCondLst>
                                  <p:childTnLst>
                                    <p:set>
                                      <p:cBhvr>
                                        <p:cTn id="21" dur="1" fill="hold">
                                          <p:stCondLst>
                                            <p:cond delay="0"/>
                                          </p:stCondLst>
                                        </p:cTn>
                                        <p:tgtEl>
                                          <p:spTgt spid="9260"/>
                                        </p:tgtEl>
                                        <p:attrNameLst>
                                          <p:attrName>style.visibility</p:attrName>
                                        </p:attrNameLst>
                                      </p:cBhvr>
                                      <p:to>
                                        <p:strVal val="visible"/>
                                      </p:to>
                                    </p:set>
                                    <p:animEffect transition="in" filter="slide(fromBottom)">
                                      <p:cBhvr>
                                        <p:cTn id="22" dur="1000"/>
                                        <p:tgtEl>
                                          <p:spTgt spid="92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9261"/>
                                        </p:tgtEl>
                                        <p:attrNameLst>
                                          <p:attrName>style.visibility</p:attrName>
                                        </p:attrNameLst>
                                      </p:cBhvr>
                                      <p:to>
                                        <p:strVal val="visible"/>
                                      </p:to>
                                    </p:set>
                                    <p:animEffect transition="in" filter="fade">
                                      <p:cBhvr>
                                        <p:cTn id="25" dur="1000"/>
                                        <p:tgtEl>
                                          <p:spTgt spid="9261"/>
                                        </p:tgtEl>
                                      </p:cBhvr>
                                    </p:animEffect>
                                  </p:childTnLst>
                                </p:cTn>
                              </p:par>
                            </p:childTnLst>
                          </p:cTn>
                        </p:par>
                        <p:par>
                          <p:cTn id="26" fill="hold" nodeType="afterGroup">
                            <p:stCondLst>
                              <p:cond delay="4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Bottom)">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22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5" presetClass="exit" presetSubtype="0" fill="hold" nodeType="clickEffect">
                                  <p:stCondLst>
                                    <p:cond delay="0"/>
                                  </p:stCondLst>
                                  <p:childTnLst>
                                    <p:anim calcmode="lin" valueType="num">
                                      <p:cBhvr>
                                        <p:cTn id="37" dur="3000"/>
                                        <p:tgtEl>
                                          <p:spTgt spid="9225"/>
                                        </p:tgtEl>
                                        <p:attrNameLst>
                                          <p:attrName>ppt_w</p:attrName>
                                        </p:attrNameLst>
                                      </p:cBhvr>
                                      <p:tavLst>
                                        <p:tav tm="0">
                                          <p:val>
                                            <p:strVal val="ppt_w"/>
                                          </p:val>
                                        </p:tav>
                                        <p:tav tm="100000">
                                          <p:val>
                                            <p:fltVal val="0"/>
                                          </p:val>
                                        </p:tav>
                                      </p:tavLst>
                                    </p:anim>
                                    <p:anim calcmode="lin" valueType="num">
                                      <p:cBhvr>
                                        <p:cTn id="38" dur="3000"/>
                                        <p:tgtEl>
                                          <p:spTgt spid="9225"/>
                                        </p:tgtEl>
                                        <p:attrNameLst>
                                          <p:attrName>ppt_h</p:attrName>
                                        </p:attrNameLst>
                                      </p:cBhvr>
                                      <p:tavLst>
                                        <p:tav tm="0">
                                          <p:val>
                                            <p:strVal val="ppt_h"/>
                                          </p:val>
                                        </p:tav>
                                        <p:tav tm="100000">
                                          <p:val>
                                            <p:fltVal val="0"/>
                                          </p:val>
                                        </p:tav>
                                      </p:tavLst>
                                    </p:anim>
                                    <p:anim calcmode="lin" valueType="num">
                                      <p:cBhvr>
                                        <p:cTn id="39" dur="3000"/>
                                        <p:tgtEl>
                                          <p:spTgt spid="92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3000"/>
                                        <p:tgtEl>
                                          <p:spTgt spid="92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2999"/>
                                          </p:stCondLst>
                                        </p:cTn>
                                        <p:tgtEl>
                                          <p:spTgt spid="9225"/>
                                        </p:tgtEl>
                                        <p:attrNameLst>
                                          <p:attrName>style.visibility</p:attrName>
                                        </p:attrNameLst>
                                      </p:cBhvr>
                                      <p:to>
                                        <p:strVal val="hidden"/>
                                      </p:to>
                                    </p:set>
                                  </p:childTnLst>
                                </p:cTn>
                              </p:par>
                              <p:par>
                                <p:cTn id="42" presetID="15" presetClass="exit" presetSubtype="0" fill="hold" nodeType="withEffect">
                                  <p:stCondLst>
                                    <p:cond delay="0"/>
                                  </p:stCondLst>
                                  <p:childTnLst>
                                    <p:anim calcmode="lin" valueType="num">
                                      <p:cBhvr>
                                        <p:cTn id="43" dur="3000"/>
                                        <p:tgtEl>
                                          <p:spTgt spid="9222"/>
                                        </p:tgtEl>
                                        <p:attrNameLst>
                                          <p:attrName>ppt_w</p:attrName>
                                        </p:attrNameLst>
                                      </p:cBhvr>
                                      <p:tavLst>
                                        <p:tav tm="0">
                                          <p:val>
                                            <p:strVal val="ppt_w"/>
                                          </p:val>
                                        </p:tav>
                                        <p:tav tm="100000">
                                          <p:val>
                                            <p:fltVal val="0"/>
                                          </p:val>
                                        </p:tav>
                                      </p:tavLst>
                                    </p:anim>
                                    <p:anim calcmode="lin" valueType="num">
                                      <p:cBhvr>
                                        <p:cTn id="44" dur="3000"/>
                                        <p:tgtEl>
                                          <p:spTgt spid="9222"/>
                                        </p:tgtEl>
                                        <p:attrNameLst>
                                          <p:attrName>ppt_h</p:attrName>
                                        </p:attrNameLst>
                                      </p:cBhvr>
                                      <p:tavLst>
                                        <p:tav tm="0">
                                          <p:val>
                                            <p:strVal val="ppt_h"/>
                                          </p:val>
                                        </p:tav>
                                        <p:tav tm="100000">
                                          <p:val>
                                            <p:fltVal val="0"/>
                                          </p:val>
                                        </p:tav>
                                      </p:tavLst>
                                    </p:anim>
                                    <p:anim calcmode="lin" valueType="num">
                                      <p:cBhvr>
                                        <p:cTn id="45"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29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5"/>
                  </p:tgtEl>
                </p:cond>
              </p:nextCondLst>
            </p:seq>
            <p:seq concurrent="1" nextAc="seek">
              <p:cTn id="48" restart="whenNotActive" fill="hold" evtFilter="cancelBubble" nodeType="interactiveSeq">
                <p:stCondLst>
                  <p:cond evt="onClick" delay="0">
                    <p:tgtEl>
                      <p:spTgt spid="9235"/>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5" presetClass="exit" presetSubtype="0" fill="hold" nodeType="clickEffect">
                                  <p:stCondLst>
                                    <p:cond delay="0"/>
                                  </p:stCondLst>
                                  <p:childTnLst>
                                    <p:anim calcmode="lin" valueType="num">
                                      <p:cBhvr>
                                        <p:cTn id="52" dur="3000"/>
                                        <p:tgtEl>
                                          <p:spTgt spid="9235"/>
                                        </p:tgtEl>
                                        <p:attrNameLst>
                                          <p:attrName>ppt_w</p:attrName>
                                        </p:attrNameLst>
                                      </p:cBhvr>
                                      <p:tavLst>
                                        <p:tav tm="0">
                                          <p:val>
                                            <p:strVal val="ppt_w"/>
                                          </p:val>
                                        </p:tav>
                                        <p:tav tm="100000">
                                          <p:val>
                                            <p:fltVal val="0"/>
                                          </p:val>
                                        </p:tav>
                                      </p:tavLst>
                                    </p:anim>
                                    <p:anim calcmode="lin" valueType="num">
                                      <p:cBhvr>
                                        <p:cTn id="53" dur="3000"/>
                                        <p:tgtEl>
                                          <p:spTgt spid="9235"/>
                                        </p:tgtEl>
                                        <p:attrNameLst>
                                          <p:attrName>ppt_h</p:attrName>
                                        </p:attrNameLst>
                                      </p:cBhvr>
                                      <p:tavLst>
                                        <p:tav tm="0">
                                          <p:val>
                                            <p:strVal val="ppt_h"/>
                                          </p:val>
                                        </p:tav>
                                        <p:tav tm="100000">
                                          <p:val>
                                            <p:fltVal val="0"/>
                                          </p:val>
                                        </p:tav>
                                      </p:tavLst>
                                    </p:anim>
                                    <p:anim calcmode="lin" valueType="num">
                                      <p:cBhvr>
                                        <p:cTn id="54"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5"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6" dur="1" fill="hold">
                                          <p:stCondLst>
                                            <p:cond delay="2999"/>
                                          </p:stCondLst>
                                        </p:cTn>
                                        <p:tgtEl>
                                          <p:spTgt spid="9235"/>
                                        </p:tgtEl>
                                        <p:attrNameLst>
                                          <p:attrName>style.visibility</p:attrName>
                                        </p:attrNameLst>
                                      </p:cBhvr>
                                      <p:to>
                                        <p:strVal val="hidden"/>
                                      </p:to>
                                    </p:set>
                                  </p:childTnLst>
                                </p:cTn>
                              </p:par>
                              <p:par>
                                <p:cTn id="57" presetID="15" presetClass="exit" presetSubtype="0" fill="hold" nodeType="withEffect">
                                  <p:stCondLst>
                                    <p:cond delay="0"/>
                                  </p:stCondLst>
                                  <p:childTnLst>
                                    <p:anim calcmode="lin" valueType="num">
                                      <p:cBhvr>
                                        <p:cTn id="58" dur="3000"/>
                                        <p:tgtEl>
                                          <p:spTgt spid="9234"/>
                                        </p:tgtEl>
                                        <p:attrNameLst>
                                          <p:attrName>ppt_w</p:attrName>
                                        </p:attrNameLst>
                                      </p:cBhvr>
                                      <p:tavLst>
                                        <p:tav tm="0">
                                          <p:val>
                                            <p:strVal val="ppt_w"/>
                                          </p:val>
                                        </p:tav>
                                        <p:tav tm="100000">
                                          <p:val>
                                            <p:fltVal val="0"/>
                                          </p:val>
                                        </p:tav>
                                      </p:tavLst>
                                    </p:anim>
                                    <p:anim calcmode="lin" valueType="num">
                                      <p:cBhvr>
                                        <p:cTn id="59" dur="3000"/>
                                        <p:tgtEl>
                                          <p:spTgt spid="9234"/>
                                        </p:tgtEl>
                                        <p:attrNameLst>
                                          <p:attrName>ppt_h</p:attrName>
                                        </p:attrNameLst>
                                      </p:cBhvr>
                                      <p:tavLst>
                                        <p:tav tm="0">
                                          <p:val>
                                            <p:strVal val="ppt_h"/>
                                          </p:val>
                                        </p:tav>
                                        <p:tav tm="100000">
                                          <p:val>
                                            <p:fltVal val="0"/>
                                          </p:val>
                                        </p:tav>
                                      </p:tavLst>
                                    </p:anim>
                                    <p:anim calcmode="lin" valueType="num">
                                      <p:cBhvr>
                                        <p:cTn id="60"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1"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2"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63" restart="whenNotActive" fill="hold" evtFilter="cancelBubble" nodeType="interactiveSeq">
                <p:stCondLst>
                  <p:cond evt="onClick" delay="0">
                    <p:tgtEl>
                      <p:spTgt spid="9261"/>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5" presetClass="exit" presetSubtype="0" fill="hold" nodeType="clickEffect">
                                  <p:stCondLst>
                                    <p:cond delay="0"/>
                                  </p:stCondLst>
                                  <p:childTnLst>
                                    <p:anim calcmode="lin" valueType="num">
                                      <p:cBhvr>
                                        <p:cTn id="67" dur="3000"/>
                                        <p:tgtEl>
                                          <p:spTgt spid="9261"/>
                                        </p:tgtEl>
                                        <p:attrNameLst>
                                          <p:attrName>ppt_w</p:attrName>
                                        </p:attrNameLst>
                                      </p:cBhvr>
                                      <p:tavLst>
                                        <p:tav tm="0">
                                          <p:val>
                                            <p:strVal val="ppt_w"/>
                                          </p:val>
                                        </p:tav>
                                        <p:tav tm="100000">
                                          <p:val>
                                            <p:fltVal val="0"/>
                                          </p:val>
                                        </p:tav>
                                      </p:tavLst>
                                    </p:anim>
                                    <p:anim calcmode="lin" valueType="num">
                                      <p:cBhvr>
                                        <p:cTn id="68" dur="3000"/>
                                        <p:tgtEl>
                                          <p:spTgt spid="9261"/>
                                        </p:tgtEl>
                                        <p:attrNameLst>
                                          <p:attrName>ppt_h</p:attrName>
                                        </p:attrNameLst>
                                      </p:cBhvr>
                                      <p:tavLst>
                                        <p:tav tm="0">
                                          <p:val>
                                            <p:strVal val="ppt_h"/>
                                          </p:val>
                                        </p:tav>
                                        <p:tav tm="100000">
                                          <p:val>
                                            <p:fltVal val="0"/>
                                          </p:val>
                                        </p:tav>
                                      </p:tavLst>
                                    </p:anim>
                                    <p:anim calcmode="lin" valueType="num">
                                      <p:cBhvr>
                                        <p:cTn id="69"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2999"/>
                                          </p:stCondLst>
                                        </p:cTn>
                                        <p:tgtEl>
                                          <p:spTgt spid="9261"/>
                                        </p:tgtEl>
                                        <p:attrNameLst>
                                          <p:attrName>style.visibility</p:attrName>
                                        </p:attrNameLst>
                                      </p:cBhvr>
                                      <p:to>
                                        <p:strVal val="hidden"/>
                                      </p:to>
                                    </p:set>
                                  </p:childTnLst>
                                </p:cTn>
                              </p:par>
                              <p:par>
                                <p:cTn id="72" presetID="15" presetClass="exit" presetSubtype="0" fill="hold" nodeType="withEffect">
                                  <p:stCondLst>
                                    <p:cond delay="0"/>
                                  </p:stCondLst>
                                  <p:childTnLst>
                                    <p:anim calcmode="lin" valueType="num">
                                      <p:cBhvr>
                                        <p:cTn id="73" dur="3000"/>
                                        <p:tgtEl>
                                          <p:spTgt spid="9260"/>
                                        </p:tgtEl>
                                        <p:attrNameLst>
                                          <p:attrName>ppt_w</p:attrName>
                                        </p:attrNameLst>
                                      </p:cBhvr>
                                      <p:tavLst>
                                        <p:tav tm="0">
                                          <p:val>
                                            <p:strVal val="ppt_w"/>
                                          </p:val>
                                        </p:tav>
                                        <p:tav tm="100000">
                                          <p:val>
                                            <p:fltVal val="0"/>
                                          </p:val>
                                        </p:tav>
                                      </p:tavLst>
                                    </p:anim>
                                    <p:anim calcmode="lin" valueType="num">
                                      <p:cBhvr>
                                        <p:cTn id="74" dur="3000"/>
                                        <p:tgtEl>
                                          <p:spTgt spid="9260"/>
                                        </p:tgtEl>
                                        <p:attrNameLst>
                                          <p:attrName>ppt_h</p:attrName>
                                        </p:attrNameLst>
                                      </p:cBhvr>
                                      <p:tavLst>
                                        <p:tav tm="0">
                                          <p:val>
                                            <p:strVal val="ppt_h"/>
                                          </p:val>
                                        </p:tav>
                                        <p:tav tm="100000">
                                          <p:val>
                                            <p:fltVal val="0"/>
                                          </p:val>
                                        </p:tav>
                                      </p:tavLst>
                                    </p:anim>
                                    <p:anim calcmode="lin" valueType="num">
                                      <p:cBhvr>
                                        <p:cTn id="75"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6"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7"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78" restart="whenNotActive" fill="hold" evtFilter="cancelBubble" nodeType="interactiveSeq">
                <p:stCondLst>
                  <p:cond evt="onClick" delay="0">
                    <p:tgtEl>
                      <p:spTgt spid="3"/>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5" presetClass="exit" presetSubtype="0" fill="hold" nodeType="afterEffect">
                                  <p:stCondLst>
                                    <p:cond delay="0"/>
                                  </p:stCondLst>
                                  <p:childTnLst>
                                    <p:anim calcmode="lin" valueType="num">
                                      <p:cBhvr>
                                        <p:cTn id="82" dur="3000"/>
                                        <p:tgtEl>
                                          <p:spTgt spid="3"/>
                                        </p:tgtEl>
                                        <p:attrNameLst>
                                          <p:attrName>ppt_w</p:attrName>
                                        </p:attrNameLst>
                                      </p:cBhvr>
                                      <p:tavLst>
                                        <p:tav tm="0">
                                          <p:val>
                                            <p:strVal val="ppt_w"/>
                                          </p:val>
                                        </p:tav>
                                        <p:tav tm="100000">
                                          <p:val>
                                            <p:fltVal val="0"/>
                                          </p:val>
                                        </p:tav>
                                      </p:tavLst>
                                    </p:anim>
                                    <p:anim calcmode="lin" valueType="num">
                                      <p:cBhvr>
                                        <p:cTn id="83" dur="3000"/>
                                        <p:tgtEl>
                                          <p:spTgt spid="3"/>
                                        </p:tgtEl>
                                        <p:attrNameLst>
                                          <p:attrName>ppt_h</p:attrName>
                                        </p:attrNameLst>
                                      </p:cBhvr>
                                      <p:tavLst>
                                        <p:tav tm="0">
                                          <p:val>
                                            <p:strVal val="ppt_h"/>
                                          </p:val>
                                        </p:tav>
                                        <p:tav tm="100000">
                                          <p:val>
                                            <p:fltVal val="0"/>
                                          </p:val>
                                        </p:tav>
                                      </p:tavLst>
                                    </p:anim>
                                    <p:anim calcmode="lin" valueType="num">
                                      <p:cBhvr>
                                        <p:cTn id="84"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5"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6" dur="1" fill="hold">
                                          <p:stCondLst>
                                            <p:cond delay="2999"/>
                                          </p:stCondLst>
                                        </p:cTn>
                                        <p:tgtEl>
                                          <p:spTgt spid="3"/>
                                        </p:tgtEl>
                                        <p:attrNameLst>
                                          <p:attrName>style.visibility</p:attrName>
                                        </p:attrNameLst>
                                      </p:cBhvr>
                                      <p:to>
                                        <p:strVal val="hidden"/>
                                      </p:to>
                                    </p:set>
                                  </p:childTnLst>
                                </p:cTn>
                              </p:par>
                              <p:par>
                                <p:cTn id="87" presetID="15" presetClass="exit" presetSubtype="0" fill="hold" nodeType="withEffect">
                                  <p:stCondLst>
                                    <p:cond delay="0"/>
                                  </p:stCondLst>
                                  <p:childTnLst>
                                    <p:anim calcmode="lin" valueType="num">
                                      <p:cBhvr>
                                        <p:cTn id="88" dur="500"/>
                                        <p:tgtEl>
                                          <p:spTgt spid="2"/>
                                        </p:tgtEl>
                                        <p:attrNameLst>
                                          <p:attrName>ppt_w</p:attrName>
                                        </p:attrNameLst>
                                      </p:cBhvr>
                                      <p:tavLst>
                                        <p:tav tm="0">
                                          <p:val>
                                            <p:strVal val="ppt_w"/>
                                          </p:val>
                                        </p:tav>
                                        <p:tav tm="100000">
                                          <p:val>
                                            <p:fltVal val="0"/>
                                          </p:val>
                                        </p:tav>
                                      </p:tavLst>
                                    </p:anim>
                                    <p:anim calcmode="lin" valueType="num">
                                      <p:cBhvr>
                                        <p:cTn id="89" dur="500"/>
                                        <p:tgtEl>
                                          <p:spTgt spid="2"/>
                                        </p:tgtEl>
                                        <p:attrNameLst>
                                          <p:attrName>ppt_h</p:attrName>
                                        </p:attrNameLst>
                                      </p:cBhvr>
                                      <p:tavLst>
                                        <p:tav tm="0">
                                          <p:val>
                                            <p:strVal val="ppt_h"/>
                                          </p:val>
                                        </p:tav>
                                        <p:tav tm="100000">
                                          <p:val>
                                            <p:fltVal val="0"/>
                                          </p:val>
                                        </p:tav>
                                      </p:tavLst>
                                    </p:anim>
                                    <p:anim calcmode="lin" valueType="num">
                                      <p:cBhvr>
                                        <p:cTn id="90"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1"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93963" y="381000"/>
            <a:ext cx="1180407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268" y="1066801"/>
            <a:ext cx="1072203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08443" y="6019801"/>
            <a:ext cx="2196869"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0300" y="609600"/>
            <a:ext cx="216408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6609" y="685801"/>
            <a:ext cx="1983739"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0240" y="607704"/>
            <a:ext cx="2164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92089" y="450851"/>
            <a:ext cx="68857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2355" y="5283200"/>
            <a:ext cx="12541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78000" y="4719534"/>
            <a:ext cx="865632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12742" y="2821990"/>
            <a:ext cx="97169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Một xã hội có tổ chức trên cơ sở pháp lí chặt chẽ</a:t>
            </a: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Một đội ngũ lao động có trí tuệ </a:t>
            </a:r>
            <a:endParaRPr 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Câu A sai và câu B đúng </a:t>
            </a:r>
            <a:endParaRPr 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Cả hai câu A, B đều đúng</a:t>
            </a:r>
            <a:endParaRPr lang="en-US" altLang="en-US" sz="2800">
              <a:latin typeface="Times New Roman" panose="02020603050405020304" pitchFamily="18" charset="0"/>
              <a:cs typeface="Times New Roman" panose="02020603050405020304" pitchFamily="18" charset="0"/>
            </a:endParaRP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82434" y="5992352"/>
            <a:ext cx="1157866"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6989" y="5181600"/>
            <a:ext cx="1768561"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6989" y="5181600"/>
            <a:ext cx="1768561"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6989" y="5181600"/>
            <a:ext cx="1768561"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6989" y="5181600"/>
            <a:ext cx="1768561"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6989" y="5181600"/>
            <a:ext cx="1768561"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6989" y="5181600"/>
            <a:ext cx="1768561"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6989" y="5181600"/>
            <a:ext cx="1768561"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6989" y="5181600"/>
            <a:ext cx="1768561"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6989" y="5181600"/>
            <a:ext cx="1768561"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5173" y="5180013"/>
            <a:ext cx="1770611"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7640" y="6324601"/>
            <a:ext cx="519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309255" y="1295400"/>
            <a:ext cx="944325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mj-lt"/>
              </a:rPr>
              <a:t>Để phát triển Tin học cần có: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77000"/>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886527" y="6019801"/>
            <a:ext cx="220718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609600"/>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685801"/>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607704"/>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1.2</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09843" y="5283200"/>
            <a:ext cx="1260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424941" y="4618813"/>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a:latin typeface="Times New Roman" panose="02020603050405020304" pitchFamily="18" charset="0"/>
                <a:cs typeface="Times New Roman" panose="02020603050405020304" pitchFamily="18" charset="0"/>
              </a:rPr>
              <a:t>A. Tung những hình ảnh, phim đồi trụy lên mạng</a:t>
            </a:r>
          </a:p>
          <a:p>
            <a:pPr algn="just">
              <a:spcBef>
                <a:spcPts val="600"/>
              </a:spcBef>
            </a:pPr>
            <a:r>
              <a:rPr lang="en-US" sz="2800">
                <a:latin typeface="Times New Roman" panose="02020603050405020304" pitchFamily="18" charset="0"/>
                <a:cs typeface="Times New Roman" panose="02020603050405020304" pitchFamily="18" charset="0"/>
              </a:rPr>
              <a:t>B. Xâm phạm thông tin cá nhân hoặc của tập thể nào đó. Sao chép bản quyền không hợp pháp</a:t>
            </a:r>
          </a:p>
          <a:p>
            <a:pPr algn="just">
              <a:spcBef>
                <a:spcPts val="600"/>
              </a:spcBef>
            </a:pPr>
            <a:r>
              <a:rPr lang="en-US" sz="2800">
                <a:latin typeface="Times New Roman" panose="02020603050405020304" pitchFamily="18" charset="0"/>
                <a:cs typeface="Times New Roman" panose="02020603050405020304" pitchFamily="18" charset="0"/>
              </a:rPr>
              <a:t>C. Lây lan virus qua mạng</a:t>
            </a:r>
          </a:p>
          <a:p>
            <a:pPr algn="just">
              <a:spcBef>
                <a:spcPts val="600"/>
              </a:spcBef>
            </a:pPr>
            <a:r>
              <a:rPr lang="en-US" sz="2800">
                <a:latin typeface="Times New Roman" panose="02020603050405020304" pitchFamily="18" charset="0"/>
                <a:cs typeface="Times New Roman" panose="02020603050405020304" pitchFamily="18" charset="0"/>
              </a:rPr>
              <a:t>D. Cả 3 đáp án trên</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2453" y="6324601"/>
            <a:ext cx="5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11021" y="6019801"/>
            <a:ext cx="219171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609600"/>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85801"/>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607704"/>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1.3</a:t>
            </a: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3828" y="5283200"/>
            <a:ext cx="125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19994" y="6013450"/>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8249" y="6324601"/>
            <a:ext cx="51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50019" y="1295400"/>
            <a:ext cx="961309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Quốc hội đã ban hành một số điều luật chống tội phạm tin học </a:t>
            </a:r>
          </a:p>
          <a:p>
            <a:pPr algn="just"/>
            <a:r>
              <a:rPr lang="en-US" sz="2600" b="1">
                <a:latin typeface="Times New Roman" panose="02020603050405020304" pitchFamily="18" charset="0"/>
                <a:cs typeface="Times New Roman" panose="02020603050405020304" pitchFamily="18" charset="0"/>
              </a:rPr>
              <a:t>trong bộ luật hình sự vào ngày tháng năm 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22DA9C-A25D-4DCC-950D-E16E0704F2CC}"/>
              </a:ext>
            </a:extLst>
          </p:cNvPr>
          <p:cNvSpPr txBox="1"/>
          <p:nvPr/>
        </p:nvSpPr>
        <p:spPr>
          <a:xfrm>
            <a:off x="3422277" y="1570974"/>
            <a:ext cx="6091516" cy="2342945"/>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indent="457200" algn="just">
              <a:lnSpc>
                <a:spcPct val="115000"/>
              </a:lnSpc>
              <a:spcBef>
                <a:spcPts val="0"/>
              </a:spcBef>
              <a:spcAft>
                <a:spcPts val="0"/>
              </a:spcAft>
            </a:pPr>
            <a:r>
              <a:rPr lang="nl-NL" sz="2800">
                <a:effectLst/>
                <a:latin typeface="Times New Roman" panose="02020603050405020304" pitchFamily="18" charset="0"/>
                <a:ea typeface="Calibri" panose="020F0502020204030204" pitchFamily="34" charset="0"/>
                <a:cs typeface="Arial" panose="020B0604020202020204" pitchFamily="34" charset="0"/>
              </a:rPr>
              <a:t>Trên một số đồ dùng ta thường gặp kí hiệu </a:t>
            </a:r>
            <a:r>
              <a:rPr lang="nl-NL" sz="2800">
                <a:effectLst/>
                <a:latin typeface="Times New Roman" panose="02020603050405020304" pitchFamily="18" charset="0"/>
                <a:ea typeface="Calibri" panose="020F0502020204030204" pitchFamily="34" charset="0"/>
                <a:cs typeface="Times New Roman" panose="02020603050405020304" pitchFamily="18" charset="0"/>
              </a:rPr>
              <a:t>©</a:t>
            </a:r>
            <a:r>
              <a:rPr lang="nl-NL" sz="2800">
                <a:effectLst/>
                <a:latin typeface="Times New Roman" panose="02020603050405020304" pitchFamily="18" charset="0"/>
                <a:ea typeface="Calibri" panose="020F0502020204030204" pitchFamily="34" charset="0"/>
                <a:cs typeface="Arial" panose="020B0604020202020204" pitchFamily="34" charset="0"/>
              </a:rPr>
              <a:t>, kí hiệu đó có ý nghĩa gì?</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749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F6923682-E09B-4A75-83B2-5D60038B016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34" name="WordArt 18">
            <a:hlinkClick r:id="rId3" action="ppaction://hlinksldjump"/>
            <a:extLst>
              <a:ext uri="{FF2B5EF4-FFF2-40B4-BE49-F238E27FC236}">
                <a16:creationId xmlns:a16="http://schemas.microsoft.com/office/drawing/2014/main" id="{6D453FEB-BBBA-4A57-BA4B-3BDB45B2995A}"/>
              </a:ext>
            </a:extLst>
          </p:cNvPr>
          <p:cNvSpPr>
            <a:spLocks noChangeArrowheads="1" noChangeShapeType="1" noTextEdit="1"/>
          </p:cNvSpPr>
          <p:nvPr/>
        </p:nvSpPr>
        <p:spPr bwMode="auto">
          <a:xfrm>
            <a:off x="4191000"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D4EB0CF6-33AB-4ACF-A1DC-C140358743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6" descr="L">
            <a:hlinkClick r:id="" action="ppaction://hlinkshowjump?jump=previousslide"/>
            <a:extLst>
              <a:ext uri="{FF2B5EF4-FFF2-40B4-BE49-F238E27FC236}">
                <a16:creationId xmlns:a16="http://schemas.microsoft.com/office/drawing/2014/main" id="{DCF85EEB-829C-46C9-A6A8-85AFE2A015D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7" descr="0ANINEXT">
            <a:hlinkClick r:id="" action="ppaction://hlinkshowjump?jump=nextslide"/>
            <a:extLst>
              <a:ext uri="{FF2B5EF4-FFF2-40B4-BE49-F238E27FC236}">
                <a16:creationId xmlns:a16="http://schemas.microsoft.com/office/drawing/2014/main" id="{5D491681-8EA6-4069-A20E-A7634E768D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AutoShape 36">
            <a:hlinkClick r:id="rId7" action="ppaction://hlinksldjump"/>
            <a:extLst>
              <a:ext uri="{FF2B5EF4-FFF2-40B4-BE49-F238E27FC236}">
                <a16:creationId xmlns:a16="http://schemas.microsoft.com/office/drawing/2014/main" id="{D9C69B09-1F63-4C5D-BA1A-1D2548E6FA4B}"/>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D7DF93F2-366C-4476-BD5D-8F62482FFE73}"/>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1D716DF1-58BC-4FB7-9EB5-D6C56F62FA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B44D74A1-86AE-4A00-84AB-822E99512223}"/>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CE733C5B-5086-4FE3-8DFA-EEE8F1F7E9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1500"/>
                                  </p:stCondLst>
                                  <p:childTnLst>
                                    <p:set>
                                      <p:cBhvr>
                                        <p:cTn id="9" dur="1" fill="hold">
                                          <p:stCondLst>
                                            <p:cond delay="0"/>
                                          </p:stCondLst>
                                        </p:cTn>
                                        <p:tgtEl>
                                          <p:spTgt spid="9235"/>
                                        </p:tgtEl>
                                        <p:attrNameLst>
                                          <p:attrName>style.visibility</p:attrName>
                                        </p:attrNameLst>
                                      </p:cBhvr>
                                      <p:to>
                                        <p:strVal val="visible"/>
                                      </p:to>
                                    </p:set>
                                    <p:animEffect transition="in" filter="fade">
                                      <p:cBhvr>
                                        <p:cTn id="10" dur="1000"/>
                                        <p:tgtEl>
                                          <p:spTgt spid="9235"/>
                                        </p:tgtEl>
                                      </p:cBhvr>
                                    </p:animEffect>
                                  </p:childTnLst>
                                </p:cTn>
                              </p:par>
                              <p:par>
                                <p:cTn id="11" presetID="12" presetClass="entr" presetSubtype="4" fill="hold" nodeType="withEffect">
                                  <p:stCondLst>
                                    <p:cond delay="2000"/>
                                  </p:stCondLst>
                                  <p:childTnLst>
                                    <p:set>
                                      <p:cBhvr>
                                        <p:cTn id="12" dur="1" fill="hold">
                                          <p:stCondLst>
                                            <p:cond delay="0"/>
                                          </p:stCondLst>
                                        </p:cTn>
                                        <p:tgtEl>
                                          <p:spTgt spid="9234"/>
                                        </p:tgtEl>
                                        <p:attrNameLst>
                                          <p:attrName>style.visibility</p:attrName>
                                        </p:attrNameLst>
                                      </p:cBhvr>
                                      <p:to>
                                        <p:strVal val="visible"/>
                                      </p:to>
                                    </p:set>
                                    <p:animEffect transition="in" filter="slide(fromBottom)">
                                      <p:cBhvr>
                                        <p:cTn id="13" dur="1000"/>
                                        <p:tgtEl>
                                          <p:spTgt spid="9234"/>
                                        </p:tgtEl>
                                      </p:cBhvr>
                                    </p:animEffect>
                                  </p:childTnLst>
                                </p:cTn>
                              </p:par>
                              <p:par>
                                <p:cTn id="14" presetID="12" presetClass="entr" presetSubtype="4" fill="hold" nodeType="withEffect">
                                  <p:stCondLst>
                                    <p:cond delay="3000"/>
                                  </p:stCondLst>
                                  <p:childTnLst>
                                    <p:set>
                                      <p:cBhvr>
                                        <p:cTn id="15" dur="1" fill="hold">
                                          <p:stCondLst>
                                            <p:cond delay="0"/>
                                          </p:stCondLst>
                                        </p:cTn>
                                        <p:tgtEl>
                                          <p:spTgt spid="9260"/>
                                        </p:tgtEl>
                                        <p:attrNameLst>
                                          <p:attrName>style.visibility</p:attrName>
                                        </p:attrNameLst>
                                      </p:cBhvr>
                                      <p:to>
                                        <p:strVal val="visible"/>
                                      </p:to>
                                    </p:set>
                                    <p:animEffect transition="in" filter="slide(fromBottom)">
                                      <p:cBhvr>
                                        <p:cTn id="16" dur="1000"/>
                                        <p:tgtEl>
                                          <p:spTgt spid="9260"/>
                                        </p:tgtEl>
                                      </p:cBhvr>
                                    </p:animEffect>
                                  </p:childTnLst>
                                </p:cTn>
                              </p:par>
                              <p:par>
                                <p:cTn id="17" presetID="10" presetClass="entr" presetSubtype="0" fill="hold" nodeType="withEffect">
                                  <p:stCondLst>
                                    <p:cond delay="3000"/>
                                  </p:stCondLst>
                                  <p:childTnLst>
                                    <p:set>
                                      <p:cBhvr>
                                        <p:cTn id="18" dur="1" fill="hold">
                                          <p:stCondLst>
                                            <p:cond delay="0"/>
                                          </p:stCondLst>
                                        </p:cTn>
                                        <p:tgtEl>
                                          <p:spTgt spid="9261"/>
                                        </p:tgtEl>
                                        <p:attrNameLst>
                                          <p:attrName>style.visibility</p:attrName>
                                        </p:attrNameLst>
                                      </p:cBhvr>
                                      <p:to>
                                        <p:strVal val="visible"/>
                                      </p:to>
                                    </p:set>
                                    <p:animEffect transition="in" filter="fade">
                                      <p:cBhvr>
                                        <p:cTn id="19" dur="1000"/>
                                        <p:tgtEl>
                                          <p:spTgt spid="9261"/>
                                        </p:tgtEl>
                                      </p:cBhvr>
                                    </p:animEffect>
                                  </p:childTnLst>
                                </p:cTn>
                              </p:par>
                            </p:childTnLst>
                          </p:cTn>
                        </p:par>
                        <p:par>
                          <p:cTn id="20" fill="hold" nodeType="afterGroup">
                            <p:stCondLst>
                              <p:cond delay="4000"/>
                            </p:stCondLst>
                            <p:childTnLst>
                              <p:par>
                                <p:cTn id="21" presetID="1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23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5" presetClass="exit" presetSubtype="0" fill="hold" nodeType="clickEffect">
                                  <p:stCondLst>
                                    <p:cond delay="0"/>
                                  </p:stCondLst>
                                  <p:childTnLst>
                                    <p:anim calcmode="lin" valueType="num">
                                      <p:cBhvr>
                                        <p:cTn id="31" dur="3000"/>
                                        <p:tgtEl>
                                          <p:spTgt spid="9235"/>
                                        </p:tgtEl>
                                        <p:attrNameLst>
                                          <p:attrName>ppt_w</p:attrName>
                                        </p:attrNameLst>
                                      </p:cBhvr>
                                      <p:tavLst>
                                        <p:tav tm="0">
                                          <p:val>
                                            <p:strVal val="ppt_w"/>
                                          </p:val>
                                        </p:tav>
                                        <p:tav tm="100000">
                                          <p:val>
                                            <p:fltVal val="0"/>
                                          </p:val>
                                        </p:tav>
                                      </p:tavLst>
                                    </p:anim>
                                    <p:anim calcmode="lin" valueType="num">
                                      <p:cBhvr>
                                        <p:cTn id="32" dur="3000"/>
                                        <p:tgtEl>
                                          <p:spTgt spid="9235"/>
                                        </p:tgtEl>
                                        <p:attrNameLst>
                                          <p:attrName>ppt_h</p:attrName>
                                        </p:attrNameLst>
                                      </p:cBhvr>
                                      <p:tavLst>
                                        <p:tav tm="0">
                                          <p:val>
                                            <p:strVal val="ppt_h"/>
                                          </p:val>
                                        </p:tav>
                                        <p:tav tm="100000">
                                          <p:val>
                                            <p:fltVal val="0"/>
                                          </p:val>
                                        </p:tav>
                                      </p:tavLst>
                                    </p:anim>
                                    <p:anim calcmode="lin" valueType="num">
                                      <p:cBhvr>
                                        <p:cTn id="33"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2999"/>
                                          </p:stCondLst>
                                        </p:cTn>
                                        <p:tgtEl>
                                          <p:spTgt spid="9235"/>
                                        </p:tgtEl>
                                        <p:attrNameLst>
                                          <p:attrName>style.visibility</p:attrName>
                                        </p:attrNameLst>
                                      </p:cBhvr>
                                      <p:to>
                                        <p:strVal val="hidden"/>
                                      </p:to>
                                    </p:set>
                                  </p:childTnLst>
                                </p:cTn>
                              </p:par>
                              <p:par>
                                <p:cTn id="36" presetID="15" presetClass="exit" presetSubtype="0" fill="hold" nodeType="withEffect">
                                  <p:stCondLst>
                                    <p:cond delay="0"/>
                                  </p:stCondLst>
                                  <p:childTnLst>
                                    <p:anim calcmode="lin" valueType="num">
                                      <p:cBhvr>
                                        <p:cTn id="37" dur="3000"/>
                                        <p:tgtEl>
                                          <p:spTgt spid="9234"/>
                                        </p:tgtEl>
                                        <p:attrNameLst>
                                          <p:attrName>ppt_w</p:attrName>
                                        </p:attrNameLst>
                                      </p:cBhvr>
                                      <p:tavLst>
                                        <p:tav tm="0">
                                          <p:val>
                                            <p:strVal val="ppt_w"/>
                                          </p:val>
                                        </p:tav>
                                        <p:tav tm="100000">
                                          <p:val>
                                            <p:fltVal val="0"/>
                                          </p:val>
                                        </p:tav>
                                      </p:tavLst>
                                    </p:anim>
                                    <p:anim calcmode="lin" valueType="num">
                                      <p:cBhvr>
                                        <p:cTn id="38" dur="3000"/>
                                        <p:tgtEl>
                                          <p:spTgt spid="9234"/>
                                        </p:tgtEl>
                                        <p:attrNameLst>
                                          <p:attrName>ppt_h</p:attrName>
                                        </p:attrNameLst>
                                      </p:cBhvr>
                                      <p:tavLst>
                                        <p:tav tm="0">
                                          <p:val>
                                            <p:strVal val="ppt_h"/>
                                          </p:val>
                                        </p:tav>
                                        <p:tav tm="100000">
                                          <p:val>
                                            <p:fltVal val="0"/>
                                          </p:val>
                                        </p:tav>
                                      </p:tavLst>
                                    </p:anim>
                                    <p:anim calcmode="lin" valueType="num">
                                      <p:cBhvr>
                                        <p:cTn id="39"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42" restart="whenNotActive" fill="hold" evtFilter="cancelBubble" nodeType="interactiveSeq">
                <p:stCondLst>
                  <p:cond evt="onClick" delay="0">
                    <p:tgtEl>
                      <p:spTgt spid="9261"/>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5" presetClass="exit" presetSubtype="0" fill="hold" nodeType="clickEffect">
                                  <p:stCondLst>
                                    <p:cond delay="0"/>
                                  </p:stCondLst>
                                  <p:childTnLst>
                                    <p:anim calcmode="lin" valueType="num">
                                      <p:cBhvr>
                                        <p:cTn id="46" dur="3000"/>
                                        <p:tgtEl>
                                          <p:spTgt spid="9261"/>
                                        </p:tgtEl>
                                        <p:attrNameLst>
                                          <p:attrName>ppt_w</p:attrName>
                                        </p:attrNameLst>
                                      </p:cBhvr>
                                      <p:tavLst>
                                        <p:tav tm="0">
                                          <p:val>
                                            <p:strVal val="ppt_w"/>
                                          </p:val>
                                        </p:tav>
                                        <p:tav tm="100000">
                                          <p:val>
                                            <p:fltVal val="0"/>
                                          </p:val>
                                        </p:tav>
                                      </p:tavLst>
                                    </p:anim>
                                    <p:anim calcmode="lin" valueType="num">
                                      <p:cBhvr>
                                        <p:cTn id="47" dur="3000"/>
                                        <p:tgtEl>
                                          <p:spTgt spid="9261"/>
                                        </p:tgtEl>
                                        <p:attrNameLst>
                                          <p:attrName>ppt_h</p:attrName>
                                        </p:attrNameLst>
                                      </p:cBhvr>
                                      <p:tavLst>
                                        <p:tav tm="0">
                                          <p:val>
                                            <p:strVal val="ppt_h"/>
                                          </p:val>
                                        </p:tav>
                                        <p:tav tm="100000">
                                          <p:val>
                                            <p:fltVal val="0"/>
                                          </p:val>
                                        </p:tav>
                                      </p:tavLst>
                                    </p:anim>
                                    <p:anim calcmode="lin" valueType="num">
                                      <p:cBhvr>
                                        <p:cTn id="48"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2999"/>
                                          </p:stCondLst>
                                        </p:cTn>
                                        <p:tgtEl>
                                          <p:spTgt spid="9261"/>
                                        </p:tgtEl>
                                        <p:attrNameLst>
                                          <p:attrName>style.visibility</p:attrName>
                                        </p:attrNameLst>
                                      </p:cBhvr>
                                      <p:to>
                                        <p:strVal val="hidden"/>
                                      </p:to>
                                    </p:set>
                                  </p:childTnLst>
                                </p:cTn>
                              </p:par>
                              <p:par>
                                <p:cTn id="51" presetID="15" presetClass="exit" presetSubtype="0" fill="hold" nodeType="withEffect">
                                  <p:stCondLst>
                                    <p:cond delay="0"/>
                                  </p:stCondLst>
                                  <p:childTnLst>
                                    <p:anim calcmode="lin" valueType="num">
                                      <p:cBhvr>
                                        <p:cTn id="52" dur="3000"/>
                                        <p:tgtEl>
                                          <p:spTgt spid="9260"/>
                                        </p:tgtEl>
                                        <p:attrNameLst>
                                          <p:attrName>ppt_w</p:attrName>
                                        </p:attrNameLst>
                                      </p:cBhvr>
                                      <p:tavLst>
                                        <p:tav tm="0">
                                          <p:val>
                                            <p:strVal val="ppt_w"/>
                                          </p:val>
                                        </p:tav>
                                        <p:tav tm="100000">
                                          <p:val>
                                            <p:fltVal val="0"/>
                                          </p:val>
                                        </p:tav>
                                      </p:tavLst>
                                    </p:anim>
                                    <p:anim calcmode="lin" valueType="num">
                                      <p:cBhvr>
                                        <p:cTn id="53" dur="3000"/>
                                        <p:tgtEl>
                                          <p:spTgt spid="9260"/>
                                        </p:tgtEl>
                                        <p:attrNameLst>
                                          <p:attrName>ppt_h</p:attrName>
                                        </p:attrNameLst>
                                      </p:cBhvr>
                                      <p:tavLst>
                                        <p:tav tm="0">
                                          <p:val>
                                            <p:strVal val="ppt_h"/>
                                          </p:val>
                                        </p:tav>
                                        <p:tav tm="100000">
                                          <p:val>
                                            <p:fltVal val="0"/>
                                          </p:val>
                                        </p:tav>
                                      </p:tavLst>
                                    </p:anim>
                                    <p:anim calcmode="lin" valueType="num">
                                      <p:cBhvr>
                                        <p:cTn id="54"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5"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6"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5" presetClass="exit" presetSubtype="0" fill="hold" nodeType="afterEffect">
                                  <p:stCondLst>
                                    <p:cond delay="0"/>
                                  </p:stCondLst>
                                  <p:childTnLst>
                                    <p:anim calcmode="lin" valueType="num">
                                      <p:cBhvr>
                                        <p:cTn id="61" dur="3000"/>
                                        <p:tgtEl>
                                          <p:spTgt spid="3"/>
                                        </p:tgtEl>
                                        <p:attrNameLst>
                                          <p:attrName>ppt_w</p:attrName>
                                        </p:attrNameLst>
                                      </p:cBhvr>
                                      <p:tavLst>
                                        <p:tav tm="0">
                                          <p:val>
                                            <p:strVal val="ppt_w"/>
                                          </p:val>
                                        </p:tav>
                                        <p:tav tm="100000">
                                          <p:val>
                                            <p:fltVal val="0"/>
                                          </p:val>
                                        </p:tav>
                                      </p:tavLst>
                                    </p:anim>
                                    <p:anim calcmode="lin" valueType="num">
                                      <p:cBhvr>
                                        <p:cTn id="62" dur="3000"/>
                                        <p:tgtEl>
                                          <p:spTgt spid="3"/>
                                        </p:tgtEl>
                                        <p:attrNameLst>
                                          <p:attrName>ppt_h</p:attrName>
                                        </p:attrNameLst>
                                      </p:cBhvr>
                                      <p:tavLst>
                                        <p:tav tm="0">
                                          <p:val>
                                            <p:strVal val="ppt_h"/>
                                          </p:val>
                                        </p:tav>
                                        <p:tav tm="100000">
                                          <p:val>
                                            <p:fltVal val="0"/>
                                          </p:val>
                                        </p:tav>
                                      </p:tavLst>
                                    </p:anim>
                                    <p:anim calcmode="lin" valueType="num">
                                      <p:cBhvr>
                                        <p:cTn id="63"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2999"/>
                                          </p:stCondLst>
                                        </p:cTn>
                                        <p:tgtEl>
                                          <p:spTgt spid="3"/>
                                        </p:tgtEl>
                                        <p:attrNameLst>
                                          <p:attrName>style.visibility</p:attrName>
                                        </p:attrNameLst>
                                      </p:cBhvr>
                                      <p:to>
                                        <p:strVal val="hidden"/>
                                      </p:to>
                                    </p:set>
                                  </p:childTnLst>
                                </p:cTn>
                              </p:par>
                              <p:par>
                                <p:cTn id="66" presetID="15" presetClass="exit" presetSubtype="0" fill="hold" nodeType="with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anim calcmode="lin" valueType="num">
                                      <p:cBhvr>
                                        <p:cTn id="69"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80109" y="342899"/>
            <a:ext cx="118733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0743" y="1066801"/>
            <a:ext cx="10707071" cy="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070104" y="6019801"/>
            <a:ext cx="1973528"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17119" y="609600"/>
            <a:ext cx="2035202"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07025" y="685801"/>
            <a:ext cx="1865601"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23469" y="647805"/>
            <a:ext cx="2035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2.1</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43632" y="423139"/>
            <a:ext cx="6475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343076" y="5181600"/>
            <a:ext cx="11794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930743" y="3445104"/>
            <a:ext cx="9435931" cy="38689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084711" y="2856569"/>
            <a:ext cx="920697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A. Tin học là môn học nghiên cứu và phát triển máy tính điện tử</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B. Tin học có ứng dụng trong mọi lĩnh vực hoạt động của con người</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C. Tin học có mục tiêu là phát triển máy tính điện tử</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D. Tin học là môn học sử dụng máy tính điện tử</a:t>
            </a:r>
          </a:p>
          <a:p>
            <a:pPr eaLnBrk="1" hangingPunct="1">
              <a:spcBef>
                <a:spcPts val="600"/>
              </a:spcBef>
              <a:spcAft>
                <a:spcPts val="600"/>
              </a:spcAft>
            </a:pPr>
            <a:endParaRPr lang="en-US" altLang="en-US" sz="2400">
              <a:latin typeface="Times New Roman" panose="02020603050405020304" pitchFamily="18" charset="0"/>
              <a:cs typeface="Times New Roman" panose="02020603050405020304" pitchFamily="18" charset="0"/>
            </a:endParaRP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196301" y="6044545"/>
            <a:ext cx="1088910"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39769" y="5181600"/>
            <a:ext cx="1663236"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39769" y="5181600"/>
            <a:ext cx="1663236"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39769" y="5181600"/>
            <a:ext cx="1663236"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39769" y="5181600"/>
            <a:ext cx="1663236"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39769" y="5181600"/>
            <a:ext cx="1663236"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39769" y="5181600"/>
            <a:ext cx="1663236"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39769" y="5181600"/>
            <a:ext cx="1663236"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39769" y="5181600"/>
            <a:ext cx="1663236"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39769" y="5181600"/>
            <a:ext cx="1663236"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38025" y="5180013"/>
            <a:ext cx="1665164"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56092" y="6324601"/>
            <a:ext cx="488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845127" y="1295400"/>
            <a:ext cx="1087581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defTabSz="914400" fontAlgn="base">
              <a:spcBef>
                <a:spcPct val="0"/>
              </a:spcBef>
              <a:spcAft>
                <a:spcPct val="0"/>
              </a:spcAft>
            </a:pPr>
            <a:r>
              <a:rPr lang="en-US" altLang="en-US" sz="2800" b="1">
                <a:latin typeface="Times New Roman" panose="02020603050405020304" pitchFamily="18" charset="0"/>
                <a:cs typeface="Times New Roman" panose="02020603050405020304" pitchFamily="18" charset="0"/>
              </a:rPr>
              <a:t>Phát biểu nào sau đây là chính xác nhất khi nói về lĩnh vực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24691" y="303143"/>
            <a:ext cx="11887200"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3551" y="1066801"/>
            <a:ext cx="931287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126799" y="6019801"/>
            <a:ext cx="1822704"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75587" y="609600"/>
            <a:ext cx="1879663"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60621" y="685801"/>
            <a:ext cx="17230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74783" y="619496"/>
            <a:ext cx="18939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2.2</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20255" y="420150"/>
            <a:ext cx="598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952890" y="5433393"/>
            <a:ext cx="1089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1803526" y="2676235"/>
            <a:ext cx="8714804" cy="890551"/>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718284" y="2697642"/>
            <a:ext cx="8714804"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alt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A. Nghiên cứu cấu trúc, tính chất chung của thông tin, phương pháp thu thập, xử lí và truyền thông tin</a:t>
            </a:r>
          </a:p>
          <a:p>
            <a:pPr algn="just">
              <a:spcBef>
                <a:spcPts val="600"/>
              </a:spcBef>
            </a:pPr>
            <a:r>
              <a:rPr lang="vi-VN" sz="2600">
                <a:latin typeface="Times New Roman" panose="02020603050405020304" pitchFamily="18" charset="0"/>
                <a:cs typeface="Times New Roman" panose="02020603050405020304" pitchFamily="18" charset="0"/>
              </a:rPr>
              <a:t>B. Nghiên cứu cấu trúc, tính chất của thông tin</a:t>
            </a:r>
          </a:p>
          <a:p>
            <a:pPr algn="just">
              <a:spcBef>
                <a:spcPts val="600"/>
              </a:spcBef>
            </a:pPr>
            <a:r>
              <a:rPr lang="vi-VN" sz="2600">
                <a:latin typeface="Times New Roman" panose="02020603050405020304" pitchFamily="18" charset="0"/>
                <a:cs typeface="Times New Roman" panose="02020603050405020304" pitchFamily="18" charset="0"/>
              </a:rPr>
              <a:t>C. Nghiên cứu tất cả những gì liên quan tới máy tính điện tử</a:t>
            </a:r>
          </a:p>
          <a:p>
            <a:pPr algn="just">
              <a:spcBef>
                <a:spcPts val="600"/>
              </a:spcBef>
            </a:pPr>
            <a:r>
              <a:rPr lang="vi-VN" sz="2600">
                <a:latin typeface="Times New Roman" panose="02020603050405020304" pitchFamily="18" charset="0"/>
                <a:cs typeface="Times New Roman" panose="02020603050405020304" pitchFamily="18" charset="0"/>
              </a:rPr>
              <a:t>D. Nghiên cứu các phương pháp thu nhập, xử lí truyền thông thông tin</a:t>
            </a:r>
          </a:p>
          <a:p>
            <a:pPr eaLnBrk="1" hangingPunct="1">
              <a:spcBef>
                <a:spcPts val="600"/>
              </a:spcBef>
            </a:pPr>
            <a:endParaRPr lang="en-US" altLang="en-US" sz="2600">
              <a:latin typeface="Times New Roman" panose="02020603050405020304" pitchFamily="18" charset="0"/>
              <a:cs typeface="Times New Roman" panose="02020603050405020304" pitchFamily="18" charset="0"/>
            </a:endParaRP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227583" y="6044545"/>
            <a:ext cx="100569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87550" y="5181600"/>
            <a:ext cx="1536126"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87550" y="5181600"/>
            <a:ext cx="1536126"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87550" y="5181600"/>
            <a:ext cx="1536126"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87550" y="5181600"/>
            <a:ext cx="1536126"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87550" y="5181600"/>
            <a:ext cx="1536126"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87550" y="5181600"/>
            <a:ext cx="1536126"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87550" y="5181600"/>
            <a:ext cx="1536126"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87550" y="5181600"/>
            <a:ext cx="1536126"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87550" y="5181600"/>
            <a:ext cx="1536126"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85862" y="5180013"/>
            <a:ext cx="1537906"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70135" y="6324601"/>
            <a:ext cx="451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1899595" y="1295400"/>
            <a:ext cx="8202169"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Lĩnh vực tin học nghiên cứu về vấn đề gì?</a:t>
            </a:r>
          </a:p>
        </p:txBody>
      </p:sp>
    </p:spTree>
    <p:extLst>
      <p:ext uri="{BB962C8B-B14F-4D97-AF65-F5344CB8AC3E}">
        <p14:creationId xmlns:p14="http://schemas.microsoft.com/office/powerpoint/2010/main" val="1321480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24691" y="342899"/>
            <a:ext cx="11928764"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3552" y="1066801"/>
            <a:ext cx="934544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126799" y="6019801"/>
            <a:ext cx="1829078"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75587" y="609600"/>
            <a:ext cx="1886236"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60621" y="685801"/>
            <a:ext cx="172905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88287" y="619541"/>
            <a:ext cx="1886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2.3</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64381" y="405774"/>
            <a:ext cx="60016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376960" y="5181600"/>
            <a:ext cx="10931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1817046" y="4303630"/>
            <a:ext cx="8745276" cy="64201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870684" y="2898098"/>
            <a:ext cx="8745276"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600">
                <a:latin typeface="Times New Roman" panose="02020603050405020304" pitchFamily="18" charset="0"/>
                <a:cs typeface="Times New Roman" panose="02020603050405020304" pitchFamily="18" charset="0"/>
              </a:rPr>
              <a:t>A. Mất nhiều thời gian để học hỏi tìm hiểu</a:t>
            </a:r>
          </a:p>
          <a:p>
            <a:pPr algn="just">
              <a:spcBef>
                <a:spcPts val="600"/>
              </a:spcBef>
            </a:pPr>
            <a:r>
              <a:rPr lang="en-US" sz="2600">
                <a:latin typeface="Times New Roman" panose="02020603050405020304" pitchFamily="18" charset="0"/>
                <a:cs typeface="Times New Roman" panose="02020603050405020304" pitchFamily="18" charset="0"/>
              </a:rPr>
              <a:t>B. Kinh tế khác nhau nên việc áp dụng tin học còn hạn chế</a:t>
            </a:r>
          </a:p>
          <a:p>
            <a:pPr algn="just">
              <a:spcBef>
                <a:spcPts val="600"/>
              </a:spcBef>
            </a:pPr>
            <a:r>
              <a:rPr lang="en-US" sz="2600">
                <a:latin typeface="Times New Roman" panose="02020603050405020304" pitchFamily="18" charset="0"/>
                <a:cs typeface="Times New Roman" panose="02020603050405020304" pitchFamily="18" charset="0"/>
              </a:rPr>
              <a:t>C. Lợi dụng Internet để thực hiện những hành vi xấu</a:t>
            </a:r>
          </a:p>
          <a:p>
            <a:pPr algn="just">
              <a:spcBef>
                <a:spcPts val="600"/>
              </a:spcBef>
            </a:pPr>
            <a:r>
              <a:rPr lang="en-US" sz="2600">
                <a:latin typeface="Times New Roman" panose="02020603050405020304" pitchFamily="18" charset="0"/>
                <a:cs typeface="Times New Roman" panose="02020603050405020304" pitchFamily="18" charset="0"/>
              </a:rPr>
              <a:t>D. Cả 3 đáp án trên</a:t>
            </a: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227583" y="6044545"/>
            <a:ext cx="100920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87549" y="5181600"/>
            <a:ext cx="1541497"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87549" y="5181600"/>
            <a:ext cx="1541497"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87549" y="5181600"/>
            <a:ext cx="1541497"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87549" y="5181600"/>
            <a:ext cx="1541497"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87549" y="5181600"/>
            <a:ext cx="1541497"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87549" y="5181600"/>
            <a:ext cx="1541497"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87549" y="5181600"/>
            <a:ext cx="1541497"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87549" y="5181600"/>
            <a:ext cx="1541497"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87549" y="5181600"/>
            <a:ext cx="1541497"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85862" y="5180013"/>
            <a:ext cx="1543284"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70135" y="6324601"/>
            <a:ext cx="453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1817046" y="1309188"/>
            <a:ext cx="823084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800" b="1">
                <a:latin typeface="Times New Roman" panose="02020603050405020304" pitchFamily="18" charset="0"/>
                <a:cs typeface="Times New Roman" panose="02020603050405020304" pitchFamily="18" charset="0"/>
              </a:rPr>
              <a:t>Những khó khăn gì khi Tin học phát triển:</a:t>
            </a:r>
          </a:p>
        </p:txBody>
      </p:sp>
    </p:spTree>
    <p:extLst>
      <p:ext uri="{BB962C8B-B14F-4D97-AF65-F5344CB8AC3E}">
        <p14:creationId xmlns:p14="http://schemas.microsoft.com/office/powerpoint/2010/main" val="107831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2D31274F-9192-4C11-AEEA-87325B837B1D}"/>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pic>
        <p:nvPicPr>
          <p:cNvPr id="26627" name="Picture 26" descr="L">
            <a:hlinkClick r:id="" action="ppaction://hlinkshowjump?jump=previousslide"/>
            <a:extLst>
              <a:ext uri="{FF2B5EF4-FFF2-40B4-BE49-F238E27FC236}">
                <a16:creationId xmlns:a16="http://schemas.microsoft.com/office/drawing/2014/main" id="{F035D09A-F8B4-4CBC-B36D-209D97E74E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7" descr="0ANINEXT">
            <a:hlinkClick r:id="" action="ppaction://hlinkshowjump?jump=nextslide"/>
            <a:extLst>
              <a:ext uri="{FF2B5EF4-FFF2-40B4-BE49-F238E27FC236}">
                <a16:creationId xmlns:a16="http://schemas.microsoft.com/office/drawing/2014/main" id="{07FA6DA8-6363-4A47-AC0D-2DA2070802C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AutoShape 36">
            <a:hlinkClick r:id="rId5" action="ppaction://hlinksldjump"/>
            <a:extLst>
              <a:ext uri="{FF2B5EF4-FFF2-40B4-BE49-F238E27FC236}">
                <a16:creationId xmlns:a16="http://schemas.microsoft.com/office/drawing/2014/main" id="{A1FD26F7-A240-46AD-A0E5-0C9926C39FA3}"/>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extLst>
              <a:ext uri="{FF2B5EF4-FFF2-40B4-BE49-F238E27FC236}">
                <a16:creationId xmlns:a16="http://schemas.microsoft.com/office/drawing/2014/main" id="{772D204D-DEE6-42F5-8FA3-749E84A519AB}"/>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54CDF178-280D-4A49-B1F5-66DABDF3FC1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7" action="ppaction://hlinksldjump"/>
            <a:extLst>
              <a:ext uri="{FF2B5EF4-FFF2-40B4-BE49-F238E27FC236}">
                <a16:creationId xmlns:a16="http://schemas.microsoft.com/office/drawing/2014/main" id="{26A6DD9A-C485-4B7B-93B4-76431E266C3E}"/>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BB74272E-AE5B-4EA7-95F6-276E38ADD6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2" presetClass="entr" presetSubtype="4" fill="hold" nodeType="withEffect">
                                  <p:stCondLst>
                                    <p:cond delay="3000"/>
                                  </p:stCondLst>
                                  <p:childTnLst>
                                    <p:set>
                                      <p:cBhvr>
                                        <p:cTn id="9" dur="1" fill="hold">
                                          <p:stCondLst>
                                            <p:cond delay="0"/>
                                          </p:stCondLst>
                                        </p:cTn>
                                        <p:tgtEl>
                                          <p:spTgt spid="9260"/>
                                        </p:tgtEl>
                                        <p:attrNameLst>
                                          <p:attrName>style.visibility</p:attrName>
                                        </p:attrNameLst>
                                      </p:cBhvr>
                                      <p:to>
                                        <p:strVal val="visible"/>
                                      </p:to>
                                    </p:set>
                                    <p:animEffect transition="in" filter="slide(fromBottom)">
                                      <p:cBhvr>
                                        <p:cTn id="10" dur="1000"/>
                                        <p:tgtEl>
                                          <p:spTgt spid="9260"/>
                                        </p:tgtEl>
                                      </p:cBhvr>
                                    </p:animEffect>
                                  </p:childTnLst>
                                </p:cTn>
                              </p:par>
                              <p:par>
                                <p:cTn id="11" presetID="10" presetClass="entr" presetSubtype="0" fill="hold" nodeType="withEffect">
                                  <p:stCondLst>
                                    <p:cond delay="3000"/>
                                  </p:stCondLst>
                                  <p:childTnLst>
                                    <p:set>
                                      <p:cBhvr>
                                        <p:cTn id="12" dur="1" fill="hold">
                                          <p:stCondLst>
                                            <p:cond delay="0"/>
                                          </p:stCondLst>
                                        </p:cTn>
                                        <p:tgtEl>
                                          <p:spTgt spid="9261"/>
                                        </p:tgtEl>
                                        <p:attrNameLst>
                                          <p:attrName>style.visibility</p:attrName>
                                        </p:attrNameLst>
                                      </p:cBhvr>
                                      <p:to>
                                        <p:strVal val="visible"/>
                                      </p:to>
                                    </p:set>
                                    <p:animEffect transition="in" filter="fade">
                                      <p:cBhvr>
                                        <p:cTn id="13" dur="1000"/>
                                        <p:tgtEl>
                                          <p:spTgt spid="9261"/>
                                        </p:tgtEl>
                                      </p:cBhvr>
                                    </p:animEffect>
                                  </p:childTnLst>
                                </p:cTn>
                              </p:par>
                            </p:childTnLst>
                          </p:cTn>
                        </p:par>
                        <p:par>
                          <p:cTn id="14" fill="hold" nodeType="afterGroup">
                            <p:stCondLst>
                              <p:cond delay="4000"/>
                            </p:stCondLst>
                            <p:childTnLst>
                              <p:par>
                                <p:cTn id="15" presetID="1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Bottom)">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26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5" presetClass="exit" presetSubtype="0" fill="hold" nodeType="clickEffect">
                                  <p:stCondLst>
                                    <p:cond delay="0"/>
                                  </p:stCondLst>
                                  <p:childTnLst>
                                    <p:anim calcmode="lin" valueType="num">
                                      <p:cBhvr>
                                        <p:cTn id="25" dur="3000"/>
                                        <p:tgtEl>
                                          <p:spTgt spid="9261"/>
                                        </p:tgtEl>
                                        <p:attrNameLst>
                                          <p:attrName>ppt_w</p:attrName>
                                        </p:attrNameLst>
                                      </p:cBhvr>
                                      <p:tavLst>
                                        <p:tav tm="0">
                                          <p:val>
                                            <p:strVal val="ppt_w"/>
                                          </p:val>
                                        </p:tav>
                                        <p:tav tm="100000">
                                          <p:val>
                                            <p:fltVal val="0"/>
                                          </p:val>
                                        </p:tav>
                                      </p:tavLst>
                                    </p:anim>
                                    <p:anim calcmode="lin" valueType="num">
                                      <p:cBhvr>
                                        <p:cTn id="26" dur="3000"/>
                                        <p:tgtEl>
                                          <p:spTgt spid="9261"/>
                                        </p:tgtEl>
                                        <p:attrNameLst>
                                          <p:attrName>ppt_h</p:attrName>
                                        </p:attrNameLst>
                                      </p:cBhvr>
                                      <p:tavLst>
                                        <p:tav tm="0">
                                          <p:val>
                                            <p:strVal val="ppt_h"/>
                                          </p:val>
                                        </p:tav>
                                        <p:tav tm="100000">
                                          <p:val>
                                            <p:fltVal val="0"/>
                                          </p:val>
                                        </p:tav>
                                      </p:tavLst>
                                    </p:anim>
                                    <p:anim calcmode="lin" valueType="num">
                                      <p:cBhvr>
                                        <p:cTn id="27"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2999"/>
                                          </p:stCondLst>
                                        </p:cTn>
                                        <p:tgtEl>
                                          <p:spTgt spid="9261"/>
                                        </p:tgtEl>
                                        <p:attrNameLst>
                                          <p:attrName>style.visibility</p:attrName>
                                        </p:attrNameLst>
                                      </p:cBhvr>
                                      <p:to>
                                        <p:strVal val="hidden"/>
                                      </p:to>
                                    </p:set>
                                  </p:childTnLst>
                                </p:cTn>
                              </p:par>
                              <p:par>
                                <p:cTn id="30" presetID="15" presetClass="exit" presetSubtype="0" fill="hold" nodeType="withEffect">
                                  <p:stCondLst>
                                    <p:cond delay="0"/>
                                  </p:stCondLst>
                                  <p:childTnLst>
                                    <p:anim calcmode="lin" valueType="num">
                                      <p:cBhvr>
                                        <p:cTn id="31" dur="3000"/>
                                        <p:tgtEl>
                                          <p:spTgt spid="9260"/>
                                        </p:tgtEl>
                                        <p:attrNameLst>
                                          <p:attrName>ppt_w</p:attrName>
                                        </p:attrNameLst>
                                      </p:cBhvr>
                                      <p:tavLst>
                                        <p:tav tm="0">
                                          <p:val>
                                            <p:strVal val="ppt_w"/>
                                          </p:val>
                                        </p:tav>
                                        <p:tav tm="100000">
                                          <p:val>
                                            <p:fltVal val="0"/>
                                          </p:val>
                                        </p:tav>
                                      </p:tavLst>
                                    </p:anim>
                                    <p:anim calcmode="lin" valueType="num">
                                      <p:cBhvr>
                                        <p:cTn id="32" dur="3000"/>
                                        <p:tgtEl>
                                          <p:spTgt spid="9260"/>
                                        </p:tgtEl>
                                        <p:attrNameLst>
                                          <p:attrName>ppt_h</p:attrName>
                                        </p:attrNameLst>
                                      </p:cBhvr>
                                      <p:tavLst>
                                        <p:tav tm="0">
                                          <p:val>
                                            <p:strVal val="ppt_h"/>
                                          </p:val>
                                        </p:tav>
                                        <p:tav tm="100000">
                                          <p:val>
                                            <p:fltVal val="0"/>
                                          </p:val>
                                        </p:tav>
                                      </p:tavLst>
                                    </p:anim>
                                    <p:anim calcmode="lin" valueType="num">
                                      <p:cBhvr>
                                        <p:cTn id="33"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5" presetClass="exit" presetSubtype="0" fill="hold" nodeType="afterEffect">
                                  <p:stCondLst>
                                    <p:cond delay="0"/>
                                  </p:stCondLst>
                                  <p:childTnLst>
                                    <p:anim calcmode="lin" valueType="num">
                                      <p:cBhvr>
                                        <p:cTn id="40" dur="3000"/>
                                        <p:tgtEl>
                                          <p:spTgt spid="3"/>
                                        </p:tgtEl>
                                        <p:attrNameLst>
                                          <p:attrName>ppt_w</p:attrName>
                                        </p:attrNameLst>
                                      </p:cBhvr>
                                      <p:tavLst>
                                        <p:tav tm="0">
                                          <p:val>
                                            <p:strVal val="ppt_w"/>
                                          </p:val>
                                        </p:tav>
                                        <p:tav tm="100000">
                                          <p:val>
                                            <p:fltVal val="0"/>
                                          </p:val>
                                        </p:tav>
                                      </p:tavLst>
                                    </p:anim>
                                    <p:anim calcmode="lin" valueType="num">
                                      <p:cBhvr>
                                        <p:cTn id="41" dur="3000"/>
                                        <p:tgtEl>
                                          <p:spTgt spid="3"/>
                                        </p:tgtEl>
                                        <p:attrNameLst>
                                          <p:attrName>ppt_h</p:attrName>
                                        </p:attrNameLst>
                                      </p:cBhvr>
                                      <p:tavLst>
                                        <p:tav tm="0">
                                          <p:val>
                                            <p:strVal val="ppt_h"/>
                                          </p:val>
                                        </p:tav>
                                        <p:tav tm="100000">
                                          <p:val>
                                            <p:fltVal val="0"/>
                                          </p:val>
                                        </p:tav>
                                      </p:tavLst>
                                    </p:anim>
                                    <p:anim calcmode="lin" valueType="num">
                                      <p:cBhvr>
                                        <p:cTn id="42"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2999"/>
                                          </p:stCondLst>
                                        </p:cTn>
                                        <p:tgtEl>
                                          <p:spTgt spid="3"/>
                                        </p:tgtEl>
                                        <p:attrNameLst>
                                          <p:attrName>style.visibility</p:attrName>
                                        </p:attrNameLst>
                                      </p:cBhvr>
                                      <p:to>
                                        <p:strVal val="hidden"/>
                                      </p:to>
                                    </p:set>
                                  </p:childTnLst>
                                </p:cTn>
                              </p:par>
                              <p:par>
                                <p:cTn id="45" presetID="15" presetClass="exit" presetSubtype="0" fill="hold" nodeType="withEffect">
                                  <p:stCondLst>
                                    <p:cond delay="0"/>
                                  </p:stCondLst>
                                  <p:childTnLst>
                                    <p:anim calcmode="lin" valueType="num">
                                      <p:cBhvr>
                                        <p:cTn id="46" dur="500"/>
                                        <p:tgtEl>
                                          <p:spTgt spid="2"/>
                                        </p:tgtEl>
                                        <p:attrNameLst>
                                          <p:attrName>ppt_w</p:attrName>
                                        </p:attrNameLst>
                                      </p:cBhvr>
                                      <p:tavLst>
                                        <p:tav tm="0">
                                          <p:val>
                                            <p:strVal val="ppt_w"/>
                                          </p:val>
                                        </p:tav>
                                        <p:tav tm="100000">
                                          <p:val>
                                            <p:fltVal val="0"/>
                                          </p:val>
                                        </p:tav>
                                      </p:tavLst>
                                    </p:anim>
                                    <p:anim calcmode="lin" valueType="num">
                                      <p:cBhvr>
                                        <p:cTn id="47" dur="500"/>
                                        <p:tgtEl>
                                          <p:spTgt spid="2"/>
                                        </p:tgtEl>
                                        <p:attrNameLst>
                                          <p:attrName>ppt_h</p:attrName>
                                        </p:attrNameLst>
                                      </p:cBhvr>
                                      <p:tavLst>
                                        <p:tav tm="0">
                                          <p:val>
                                            <p:strVal val="ppt_h"/>
                                          </p:val>
                                        </p:tav>
                                        <p:tav tm="100000">
                                          <p:val>
                                            <p:fltVal val="0"/>
                                          </p:val>
                                        </p:tav>
                                      </p:tavLst>
                                    </p:anim>
                                    <p:anim calcmode="lin" valueType="num">
                                      <p:cBhvr>
                                        <p:cTn id="48"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93964" y="304800"/>
            <a:ext cx="11748654"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0684" y="1066801"/>
            <a:ext cx="10671694"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93149" y="6019801"/>
            <a:ext cx="2088650"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7760" y="609600"/>
            <a:ext cx="215392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34279" y="685801"/>
            <a:ext cx="1974427"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0460" y="619541"/>
            <a:ext cx="2153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3.1</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48692" y="436720"/>
            <a:ext cx="6853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0884" y="5283200"/>
            <a:ext cx="12482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40567" y="2907567"/>
            <a:ext cx="8321963" cy="57716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42200" y="2974242"/>
            <a:ext cx="83219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600">
                <a:latin typeface="Times New Roman" panose="02020603050405020304" pitchFamily="18" charset="0"/>
                <a:cs typeface="Times New Roman" panose="02020603050405020304" pitchFamily="18" charset="0"/>
              </a:rPr>
              <a:t>A. Máy tính cho ta khả năng lưu trữ và xử lí thông tin</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B. Máy tính giúp con người giải tất cả các bài toán khó</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C. Máy tính tính toán cực kỳ nhanh và chính xác</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D. Máy tính là công cụ soạn thảo văn bản và cho ta truy cập vào mạng Internet để tìm kiếm thông tin</a:t>
            </a:r>
            <a:endParaRPr lang="en-US" altLang="en-US" sz="2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285672" y="5954713"/>
            <a:ext cx="1152430"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74913" y="5181600"/>
            <a:ext cx="1760257"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74913" y="5181600"/>
            <a:ext cx="1760257"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74913" y="5181600"/>
            <a:ext cx="1760257"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74913" y="5181600"/>
            <a:ext cx="1760257"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74913" y="5181600"/>
            <a:ext cx="1760257"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74913" y="5181600"/>
            <a:ext cx="1760257"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74913" y="5181600"/>
            <a:ext cx="1760257"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74913" y="5181600"/>
            <a:ext cx="1760257"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74913" y="5181600"/>
            <a:ext cx="1760257"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3095" y="5180013"/>
            <a:ext cx="1762298"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7029" y="6324601"/>
            <a:ext cx="517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52204" y="1295400"/>
            <a:ext cx="9594734"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600" b="1">
                <a:latin typeface="Times New Roman" panose="02020603050405020304" pitchFamily="18" charset="0"/>
                <a:cs typeface="Times New Roman" panose="02020603050405020304" pitchFamily="18" charset="0"/>
              </a:rPr>
              <a:t>Máy tính trở thành công cụ lao động không thể</a:t>
            </a:r>
            <a:r>
              <a:rPr lang="en-US" sz="2600" b="1">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thiếu</a:t>
            </a:r>
            <a:r>
              <a:rPr lang="en-US" sz="2600" b="1">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được trong </a:t>
            </a:r>
            <a:endParaRPr lang="en-US" sz="2600" b="1">
              <a:latin typeface="Times New Roman" panose="02020603050405020304" pitchFamily="18" charset="0"/>
              <a:cs typeface="Times New Roman" panose="02020603050405020304" pitchFamily="18" charset="0"/>
            </a:endParaRPr>
          </a:p>
          <a:p>
            <a:pPr algn="just"/>
            <a:r>
              <a:rPr lang="vi-VN" sz="2600" b="1">
                <a:latin typeface="Times New Roman" panose="02020603050405020304" pitchFamily="18" charset="0"/>
                <a:cs typeface="Times New Roman" panose="02020603050405020304" pitchFamily="18" charset="0"/>
              </a:rPr>
              <a:t>xã hội hiện đại vì:</a:t>
            </a:r>
            <a:r>
              <a:rPr lang="en-US" sz="2600" b="1">
                <a:latin typeface="Times New Roman" panose="02020603050405020304" pitchFamily="18" charset="0"/>
                <a:cs typeface="Times New Roman" panose="02020603050405020304" pitchFamily="18" charset="0"/>
              </a:rPr>
              <a:t> </a:t>
            </a:r>
            <a:endParaRPr lang="vi-VN" sz="26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8000538" y="6019801"/>
            <a:ext cx="2083724"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60960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68580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61954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3.2</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phần mềm phát hiện và diệt virus  	</a:t>
            </a:r>
          </a:p>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Thay đổi cấu hình máy tính</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Lắp đặt thêm các thiết bị ngoại vi		</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mật khẩu cá nhân trên máy tính.</a:t>
            </a:r>
            <a:endParaRPr lang="en-US" sz="280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191463" y="5815013"/>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60" y="6324601"/>
            <a:ext cx="516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a:latin typeface="Times New Roman" panose="02020603050405020304" pitchFamily="18" charset="0"/>
                <a:cs typeface="Times New Roman" panose="02020603050405020304" pitchFamily="18" charset="0"/>
              </a:rPr>
              <a:t>Để bảo vệ thông tin, chúng ta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85759" y="6019801"/>
            <a:ext cx="2105891"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609600"/>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85801"/>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632793"/>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3.3</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Cài đặt mật khẩu cá nhân trên máy tính.		</a:t>
            </a:r>
          </a:p>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Phát tán các hình ảnh đồi trụy trên mạng</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Cố ý làm nhiễm Vius vào máy của người khác</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Sao chép các phần mềm không có bản quyền.</a:t>
            </a:r>
            <a:endParaRPr lang="en-US" altLang="en-US" sz="28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71578" y="5791199"/>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a:latin typeface="Times New Roman" panose="02020603050405020304" pitchFamily="18" charset="0"/>
                <a:cs typeface="Times New Roman" panose="02020603050405020304" pitchFamily="18" charset="0"/>
              </a:rPr>
              <a:t>Các hoạt động nào sau đây không bị phê phán?</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25F0237A-429E-465C-AAA0-98BD0ABA6E53}"/>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pic>
        <p:nvPicPr>
          <p:cNvPr id="28675" name="Picture 26" descr="L">
            <a:hlinkClick r:id="" action="ppaction://hlinkshowjump?jump=previousslide"/>
            <a:extLst>
              <a:ext uri="{FF2B5EF4-FFF2-40B4-BE49-F238E27FC236}">
                <a16:creationId xmlns:a16="http://schemas.microsoft.com/office/drawing/2014/main" id="{A0D3CC15-2690-4915-AD63-1EB6A53B48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7" descr="0ANINEXT">
            <a:hlinkClick r:id="" action="ppaction://hlinkshowjump?jump=nextslide"/>
            <a:extLst>
              <a:ext uri="{FF2B5EF4-FFF2-40B4-BE49-F238E27FC236}">
                <a16:creationId xmlns:a16="http://schemas.microsoft.com/office/drawing/2014/main" id="{283C7E8E-290D-43F4-B911-99651D53A43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36">
            <a:hlinkClick r:id="rId5" action="ppaction://hlinksldjump"/>
            <a:extLst>
              <a:ext uri="{FF2B5EF4-FFF2-40B4-BE49-F238E27FC236}">
                <a16:creationId xmlns:a16="http://schemas.microsoft.com/office/drawing/2014/main" id="{749C4E56-F699-4563-B55D-7DA775EDFAB3}"/>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6" action="ppaction://hlinksldjump"/>
            <a:extLst>
              <a:ext uri="{FF2B5EF4-FFF2-40B4-BE49-F238E27FC236}">
                <a16:creationId xmlns:a16="http://schemas.microsoft.com/office/drawing/2014/main" id="{6B746F2E-7ADB-48DC-B09D-6D24F43E5C7B}"/>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9261" name="Picture 45" descr="question_pop_up_from_box_hg_clr">
            <a:extLst>
              <a:ext uri="{FF2B5EF4-FFF2-40B4-BE49-F238E27FC236}">
                <a16:creationId xmlns:a16="http://schemas.microsoft.com/office/drawing/2014/main" id="{EAE27719-71C4-4CA2-8E58-FA5E67D600D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childTnLst>
                          </p:cTn>
                        </p:par>
                        <p:par>
                          <p:cTn id="8" fill="hold" nodeType="afterGroup">
                            <p:stCondLst>
                              <p:cond delay="2000"/>
                            </p:stCondLst>
                            <p:childTnLst>
                              <p:par>
                                <p:cTn id="9" presetID="12" presetClass="entr" presetSubtype="4" fill="hold" nodeType="afterEffect">
                                  <p:stCondLst>
                                    <p:cond delay="0"/>
                                  </p:stCondLst>
                                  <p:childTnLst>
                                    <p:set>
                                      <p:cBhvr>
                                        <p:cTn id="10" dur="1" fill="hold">
                                          <p:stCondLst>
                                            <p:cond delay="0"/>
                                          </p:stCondLst>
                                        </p:cTn>
                                        <p:tgtEl>
                                          <p:spTgt spid="9260"/>
                                        </p:tgtEl>
                                        <p:attrNameLst>
                                          <p:attrName>style.visibility</p:attrName>
                                        </p:attrNameLst>
                                      </p:cBhvr>
                                      <p:to>
                                        <p:strVal val="visible"/>
                                      </p:to>
                                    </p:set>
                                    <p:animEffect transition="in" filter="slide(fromBottom)">
                                      <p:cBhvr>
                                        <p:cTn id="11" dur="500"/>
                                        <p:tgtEl>
                                          <p:spTgt spid="9260"/>
                                        </p:tgtEl>
                                      </p:cBhvr>
                                    </p:animEffect>
                                  </p:childTnLst>
                                </p:cTn>
                              </p:par>
                              <p:par>
                                <p:cTn id="12" presetID="10" presetClass="entr" presetSubtype="0" fill="hold" nodeType="withEffect">
                                  <p:stCondLst>
                                    <p:cond delay="0"/>
                                  </p:stCondLst>
                                  <p:childTnLst>
                                    <p:set>
                                      <p:cBhvr>
                                        <p:cTn id="13" dur="1" fill="hold">
                                          <p:stCondLst>
                                            <p:cond delay="0"/>
                                          </p:stCondLst>
                                        </p:cTn>
                                        <p:tgtEl>
                                          <p:spTgt spid="9261"/>
                                        </p:tgtEl>
                                        <p:attrNameLst>
                                          <p:attrName>style.visibility</p:attrName>
                                        </p:attrNameLst>
                                      </p:cBhvr>
                                      <p:to>
                                        <p:strVal val="visible"/>
                                      </p:to>
                                    </p:set>
                                    <p:animEffect transition="in" filter="fade">
                                      <p:cBhvr>
                                        <p:cTn id="14" dur="1000"/>
                                        <p:tgtEl>
                                          <p:spTgt spid="92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26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5" presetClass="exit" presetSubtype="0" fill="hold" nodeType="afterEffect">
                                  <p:stCondLst>
                                    <p:cond delay="0"/>
                                  </p:stCondLst>
                                  <p:childTnLst>
                                    <p:anim calcmode="lin" valueType="num">
                                      <p:cBhvr>
                                        <p:cTn id="19" dur="3000"/>
                                        <p:tgtEl>
                                          <p:spTgt spid="9261"/>
                                        </p:tgtEl>
                                        <p:attrNameLst>
                                          <p:attrName>ppt_w</p:attrName>
                                        </p:attrNameLst>
                                      </p:cBhvr>
                                      <p:tavLst>
                                        <p:tav tm="0">
                                          <p:val>
                                            <p:strVal val="ppt_w"/>
                                          </p:val>
                                        </p:tav>
                                        <p:tav tm="100000">
                                          <p:val>
                                            <p:fltVal val="0"/>
                                          </p:val>
                                        </p:tav>
                                      </p:tavLst>
                                    </p:anim>
                                    <p:anim calcmode="lin" valueType="num">
                                      <p:cBhvr>
                                        <p:cTn id="20" dur="3000"/>
                                        <p:tgtEl>
                                          <p:spTgt spid="9261"/>
                                        </p:tgtEl>
                                        <p:attrNameLst>
                                          <p:attrName>ppt_h</p:attrName>
                                        </p:attrNameLst>
                                      </p:cBhvr>
                                      <p:tavLst>
                                        <p:tav tm="0">
                                          <p:val>
                                            <p:strVal val="ppt_h"/>
                                          </p:val>
                                        </p:tav>
                                        <p:tav tm="100000">
                                          <p:val>
                                            <p:fltVal val="0"/>
                                          </p:val>
                                        </p:tav>
                                      </p:tavLst>
                                    </p:anim>
                                    <p:anim calcmode="lin" valueType="num">
                                      <p:cBhvr>
                                        <p:cTn id="21"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2"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3" dur="1" fill="hold">
                                          <p:stCondLst>
                                            <p:cond delay="2999"/>
                                          </p:stCondLst>
                                        </p:cTn>
                                        <p:tgtEl>
                                          <p:spTgt spid="9261"/>
                                        </p:tgtEl>
                                        <p:attrNameLst>
                                          <p:attrName>style.visibility</p:attrName>
                                        </p:attrNameLst>
                                      </p:cBhvr>
                                      <p:to>
                                        <p:strVal val="hidden"/>
                                      </p:to>
                                    </p:set>
                                  </p:childTnLst>
                                </p:cTn>
                              </p:par>
                              <p:par>
                                <p:cTn id="24" presetID="15" presetClass="exit" presetSubtype="0" fill="hold" nodeType="withEffect">
                                  <p:stCondLst>
                                    <p:cond delay="0"/>
                                  </p:stCondLst>
                                  <p:childTnLst>
                                    <p:anim calcmode="lin" valueType="num">
                                      <p:cBhvr>
                                        <p:cTn id="25" dur="500"/>
                                        <p:tgtEl>
                                          <p:spTgt spid="9260"/>
                                        </p:tgtEl>
                                        <p:attrNameLst>
                                          <p:attrName>ppt_w</p:attrName>
                                        </p:attrNameLst>
                                      </p:cBhvr>
                                      <p:tavLst>
                                        <p:tav tm="0">
                                          <p:val>
                                            <p:strVal val="ppt_w"/>
                                          </p:val>
                                        </p:tav>
                                        <p:tav tm="100000">
                                          <p:val>
                                            <p:fltVal val="0"/>
                                          </p:val>
                                        </p:tav>
                                      </p:tavLst>
                                    </p:anim>
                                    <p:anim calcmode="lin" valueType="num">
                                      <p:cBhvr>
                                        <p:cTn id="26" dur="500"/>
                                        <p:tgtEl>
                                          <p:spTgt spid="9260"/>
                                        </p:tgtEl>
                                        <p:attrNameLst>
                                          <p:attrName>ppt_h</p:attrName>
                                        </p:attrNameLst>
                                      </p:cBhvr>
                                      <p:tavLst>
                                        <p:tav tm="0">
                                          <p:val>
                                            <p:strVal val="ppt_h"/>
                                          </p:val>
                                        </p:tav>
                                        <p:tav tm="100000">
                                          <p:val>
                                            <p:fltVal val="0"/>
                                          </p:val>
                                        </p:tav>
                                      </p:tavLst>
                                    </p:anim>
                                    <p:anim calcmode="lin" valueType="num">
                                      <p:cBhvr>
                                        <p:cTn id="27" dur="5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5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4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childTnLst>
        </p:cTn>
      </p:par>
    </p:tnLst>
    <p:bldLst>
      <p:bldP spid="92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73182" y="247748"/>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35239" y="6019801"/>
            <a:ext cx="2500745"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0140" y="609600"/>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27295" y="685801"/>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15865" y="685800"/>
            <a:ext cx="208943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4.1</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78312" y="436466"/>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2217420" y="2438397"/>
            <a:ext cx="8489372" cy="889001"/>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2205990" y="2514600"/>
            <a:ext cx="858808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A. Ngành khoa học về xử lí thông tin tự động dựa trên máy tính điện tử</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B. Áp dụng máy tính trong các hoạt động xử lí thông tin</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C. Máy tính và các công việc liên quan đến máy tính điện tử</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D. Lập chương trình cho máy tính</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452319" y="6009536"/>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68686" y="5181600"/>
            <a:ext cx="1774788"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68686" y="5181600"/>
            <a:ext cx="1774788"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68686" y="5181600"/>
            <a:ext cx="1774788"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68686" y="5181600"/>
            <a:ext cx="1774788"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68686" y="5181600"/>
            <a:ext cx="1774788"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68686" y="5181600"/>
            <a:ext cx="1774788"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68686" y="5181600"/>
            <a:ext cx="1774788"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68686" y="5181600"/>
            <a:ext cx="1774788"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68686" y="5181600"/>
            <a:ext cx="1774788"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66859" y="5180013"/>
            <a:ext cx="1776845"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253490" y="1219200"/>
            <a:ext cx="9575222"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defTabSz="914400" fontAlgn="base">
              <a:spcBef>
                <a:spcPct val="0"/>
              </a:spcBef>
              <a:spcAft>
                <a:spcPct val="0"/>
              </a:spcAft>
            </a:pPr>
            <a:r>
              <a:rPr lang="en-US" altLang="en-US" sz="2800" b="1">
                <a:latin typeface="Times New Roman" panose="02020603050405020304" pitchFamily="18" charset="0"/>
                <a:cs typeface="Times New Roman" panose="02020603050405020304" pitchFamily="18" charset="0"/>
              </a:rPr>
              <a:t>Chọn đáp án đúng khi nói về thuật ngữ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1. Bản quyền thông tin và sản phẩm số</a:t>
            </a:r>
          </a:p>
        </p:txBody>
      </p:sp>
      <p:sp>
        <p:nvSpPr>
          <p:cNvPr id="2" name="TextBox 1">
            <a:extLst>
              <a:ext uri="{FF2B5EF4-FFF2-40B4-BE49-F238E27FC236}">
                <a16:creationId xmlns:a16="http://schemas.microsoft.com/office/drawing/2014/main" id="{D46F0D5E-5AFA-4474-BA10-3DC4DB8621C8}"/>
              </a:ext>
            </a:extLst>
          </p:cNvPr>
          <p:cNvSpPr txBox="1"/>
          <p:nvPr/>
        </p:nvSpPr>
        <p:spPr>
          <a:xfrm>
            <a:off x="797858" y="790817"/>
            <a:ext cx="10596282" cy="3108543"/>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Quyền tác giả là quyền của tác giả đối với những sáng tạo tinh thần và văn hóa (gọi tắt là tác phẩm) của mình. Các sản phẩm số cũng được bảo vệ bởi quyền tác giả.</a:t>
            </a:r>
          </a:p>
          <a:p>
            <a:pPr marL="457200" indent="-457200" algn="just">
              <a:buFontTx/>
              <a:buChar char="-"/>
            </a:pPr>
            <a:r>
              <a:rPr lang="en-US" sz="2800">
                <a:latin typeface="Times New Roman" panose="02020603050405020304" pitchFamily="18" charset="0"/>
                <a:cs typeface="Times New Roman" panose="02020603050405020304" pitchFamily="18" charset="0"/>
              </a:rPr>
              <a:t>Ví dụ: Luật Sở hữu trí tuệ được áp dụng cho cả những xuất bản phẩm đã được số hóa (như bài viết, thanh ảnh, video, …) và các sản phẩm kĩ thuật số (như trang web, phần mềm, …)</a:t>
            </a:r>
          </a:p>
          <a:p>
            <a:pPr marL="457200" indent="-457200">
              <a:buFontTx/>
              <a:buChar char="-"/>
            </a:pPr>
            <a:r>
              <a:rPr lang="en-US" sz="2800">
                <a:latin typeface="Times New Roman" panose="02020603050405020304" pitchFamily="18" charset="0"/>
                <a:cs typeface="Times New Roman" panose="02020603050405020304" pitchFamily="18" charset="0"/>
              </a:rPr>
              <a:t>Xét tình huống sau:</a:t>
            </a:r>
          </a:p>
        </p:txBody>
      </p:sp>
      <p:pic>
        <p:nvPicPr>
          <p:cNvPr id="6" name="Picture 5">
            <a:extLst>
              <a:ext uri="{FF2B5EF4-FFF2-40B4-BE49-F238E27FC236}">
                <a16:creationId xmlns:a16="http://schemas.microsoft.com/office/drawing/2014/main" id="{AE7C5B73-6926-4C02-B5FD-06F274CE653D}"/>
              </a:ext>
            </a:extLst>
          </p:cNvPr>
          <p:cNvPicPr>
            <a:picLocks noChangeAspect="1"/>
          </p:cNvPicPr>
          <p:nvPr/>
        </p:nvPicPr>
        <p:blipFill rotWithShape="1">
          <a:blip r:embed="rId2"/>
          <a:srcRect l="59432" t="54144" b="23219"/>
          <a:stretch/>
        </p:blipFill>
        <p:spPr>
          <a:xfrm>
            <a:off x="2192349" y="5012790"/>
            <a:ext cx="9362200" cy="29371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41090" y="6019801"/>
            <a:ext cx="2474422"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60960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68580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20753" y="685800"/>
            <a:ext cx="206744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4.2</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9412"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Chưa được phép của giáo viên khi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Cả</a:t>
            </a:r>
            <a:r>
              <a:rPr lang="en-US" sz="2800">
                <a:latin typeface="Times New Roman" panose="02020603050405020304" pitchFamily="18" charset="0"/>
                <a:cs typeface="Times New Roman" panose="02020603050405020304" pitchFamily="18" charset="0"/>
              </a:rPr>
              <a:t> A và B đều đúng</a:t>
            </a:r>
            <a:endParaRPr lang="vi-VN"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213107" y="6019801"/>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sinh</a:t>
            </a:r>
            <a:endParaRPr lang="en-US" sz="2800" b="1">
              <a:latin typeface="Times New Roman" panose="02020603050405020304" pitchFamily="18" charset="0"/>
              <a:cs typeface="Times New Roman" panose="02020603050405020304" pitchFamily="18" charset="0"/>
            </a:endParaRPr>
          </a:p>
          <a:p>
            <a:pPr algn="just"/>
            <a:r>
              <a:rPr lang="vi-VN" sz="2800" b="1">
                <a:latin typeface="Times New Roman" panose="02020603050405020304" pitchFamily="18" charset="0"/>
                <a:cs typeface="Times New Roman" panose="02020603050405020304" pitchFamily="18" charset="0"/>
              </a:rPr>
              <a:t>khi thực hành 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235527" y="304800"/>
            <a:ext cx="1165167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58360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52789" y="6019801"/>
            <a:ext cx="2459798"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45380" y="609600"/>
            <a:ext cx="21361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41265" y="685801"/>
            <a:ext cx="1958128"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30527" y="685800"/>
            <a:ext cx="205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4.3</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12587" y="435632"/>
            <a:ext cx="67968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3799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2200794" y="4663652"/>
            <a:ext cx="8350366" cy="521779"/>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2266257" y="2514600"/>
            <a:ext cx="844746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Bán hàng qua mạng</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Học trực tuyến</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Xem truyền hình trực tuyến, nói chuyện điện thoại qua mạng</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Cả 3 đáp án trên</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076850" y="6113461"/>
            <a:ext cx="1142917"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81141" y="5181600"/>
            <a:ext cx="1745727"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81141" y="5181600"/>
            <a:ext cx="1745727"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81141" y="5181600"/>
            <a:ext cx="1745727"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81141" y="5181600"/>
            <a:ext cx="1745727"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81141" y="5181600"/>
            <a:ext cx="1745727"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81141" y="5181600"/>
            <a:ext cx="1745727"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81141" y="5181600"/>
            <a:ext cx="1745727"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81141" y="5181600"/>
            <a:ext cx="1745727"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81141" y="5181600"/>
            <a:ext cx="1745727"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9329" y="5180013"/>
            <a:ext cx="174775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8860" y="6324601"/>
            <a:ext cx="513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407622" y="1219200"/>
            <a:ext cx="9321338"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2800" b="1">
                <a:latin typeface="Times New Roman" panose="02020603050405020304" pitchFamily="18" charset="0"/>
                <a:cs typeface="Times New Roman" panose="02020603050405020304" pitchFamily="18" charset="0"/>
              </a:rPr>
              <a:t>Những hoạt động nào được gọi là xã hội hóa:</a:t>
            </a:r>
          </a:p>
        </p:txBody>
      </p:sp>
    </p:spTree>
    <p:extLst>
      <p:ext uri="{BB962C8B-B14F-4D97-AF65-F5344CB8AC3E}">
        <p14:creationId xmlns:p14="http://schemas.microsoft.com/office/powerpoint/2010/main" val="3636334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1600200" y="3124200"/>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988"/>
            <a:ext cx="81534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29500" y="300990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905000" y="6192838"/>
            <a:ext cx="845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858000" y="4114800"/>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8686800" y="3886200"/>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3352800" y="3429000"/>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7467600" y="5181600"/>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7620000" y="2590800"/>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8991600" y="5334000"/>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2209800" y="5334000"/>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1752600" y="457200"/>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9296400" y="457200"/>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3048000" y="228600"/>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934200" y="0"/>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3733800" y="2133600"/>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2971800" y="4572000"/>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144000" y="1447800"/>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19600" y="4267200"/>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1905000" y="1905000"/>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4745" fill="hold"/>
                                        <p:tgtEl>
                                          <p:spTgt spid="87"/>
                                        </p:tgtEl>
                                      </p:cBhvr>
                                    </p:cmd>
                                  </p:childTnLst>
                                </p:cTn>
                              </p:par>
                            </p:childTnLst>
                          </p:cTn>
                        </p:par>
                      </p:childTnLst>
                    </p:cTn>
                  </p:par>
                </p:childTnLst>
              </p:cTn>
              <p:nextCondLst>
                <p:cond evt="onClick" delay="0">
                  <p:tgtEl>
                    <p:spTgt spid="87"/>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941294" y="1183341"/>
            <a:ext cx="10596282" cy="4401205"/>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Nếu muốn đăng tải bài giới thiệu, công ty cần phải thỏa thuận để có được sự đồng ý của tác giả (nhà sản xuất game nước ngoài) và phải trả phí theo thỏa thuận</a:t>
            </a:r>
          </a:p>
          <a:p>
            <a:pPr marL="457200" indent="-457200" algn="just">
              <a:buFontTx/>
              <a:buChar char="-"/>
            </a:pPr>
            <a:r>
              <a:rPr lang="en-US" sz="2800">
                <a:latin typeface="Times New Roman" panose="02020603050405020304" pitchFamily="18" charset="0"/>
                <a:cs typeface="Times New Roman" panose="02020603050405020304" pitchFamily="18" charset="0"/>
              </a:rPr>
              <a:t>Công ty đã vi phạm luật Sở hữu trí tuệ số 50/2005/QH11 (sửa đổi, bổ sung năm 2019) của Quốc hội quy định về hành vi xâm phạm quyền tác giả.</a:t>
            </a:r>
          </a:p>
          <a:p>
            <a:pPr marL="457200" indent="-457200" algn="just">
              <a:buFontTx/>
              <a:buChar char="-"/>
            </a:pPr>
            <a:r>
              <a:rPr lang="en-US" sz="2800">
                <a:latin typeface="Times New Roman" panose="02020603050405020304" pitchFamily="18" charset="0"/>
                <a:cs typeface="Times New Roman" panose="02020603050405020304" pitchFamily="18" charset="0"/>
              </a:rPr>
              <a:t>Tùy theo tình huống cụ thể, công ty sẽ bị xử phạt theo một trong những quy định tại Nghị định số 131/2013/NĐ-CP của Chính phủ về Quy định xử phạt vi phạm hành chính về quyền tác giả, quyền liên quan</a:t>
            </a:r>
          </a:p>
        </p:txBody>
      </p:sp>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Xét tình huống 2</a:t>
            </a:r>
          </a:p>
        </p:txBody>
      </p:sp>
      <p:pic>
        <p:nvPicPr>
          <p:cNvPr id="3" name="Picture 2">
            <a:extLst>
              <a:ext uri="{FF2B5EF4-FFF2-40B4-BE49-F238E27FC236}">
                <a16:creationId xmlns:a16="http://schemas.microsoft.com/office/drawing/2014/main" id="{F7919C46-4449-4501-BB75-023FD43C99C2}"/>
              </a:ext>
            </a:extLst>
          </p:cNvPr>
          <p:cNvPicPr>
            <a:picLocks noChangeAspect="1"/>
          </p:cNvPicPr>
          <p:nvPr/>
        </p:nvPicPr>
        <p:blipFill rotWithShape="1">
          <a:blip r:embed="rId2"/>
          <a:srcRect l="58409" t="24634" r="1932" b="57377"/>
          <a:stretch/>
        </p:blipFill>
        <p:spPr>
          <a:xfrm>
            <a:off x="843823" y="1422184"/>
            <a:ext cx="10504353" cy="2678761"/>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941294" y="1183341"/>
            <a:ext cx="10596282" cy="2246769"/>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Có thể sử dụng những bức ảnh và lời bình với điều kiện không làm sai ý tác giả và có trích dẫn một cách hợp lí.</a:t>
            </a:r>
          </a:p>
          <a:p>
            <a:pPr marL="457200" indent="-457200" algn="just">
              <a:buFontTx/>
              <a:buChar char="-"/>
            </a:pPr>
            <a:r>
              <a:rPr lang="en-US" sz="2800">
                <a:latin typeface="Times New Roman" panose="02020603050405020304" pitchFamily="18" charset="0"/>
                <a:cs typeface="Times New Roman" panose="02020603050405020304" pitchFamily="18" charset="0"/>
              </a:rPr>
              <a:t>Để làm rõ nguồn thông tin đã sử dụng, ta ghi rõ tên tác giả hoặc cơ quan tổ chức, tên cuốn sách, tạp chí hay địa chỉ trang web nơi đăng thông tin, ngày tháng công bố thông tin (nếu có)</a:t>
            </a:r>
          </a:p>
        </p:txBody>
      </p:sp>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p:txBody>
      </p:sp>
      <p:sp>
        <p:nvSpPr>
          <p:cNvPr id="7" name="TextBox 6">
            <a:extLst>
              <a:ext uri="{FF2B5EF4-FFF2-40B4-BE49-F238E27FC236}">
                <a16:creationId xmlns:a16="http://schemas.microsoft.com/office/drawing/2014/main" id="{880DAADB-F202-4562-927C-D198E9630B5D}"/>
              </a:ext>
            </a:extLst>
          </p:cNvPr>
          <p:cNvSpPr txBox="1"/>
          <p:nvPr/>
        </p:nvSpPr>
        <p:spPr>
          <a:xfrm>
            <a:off x="443343" y="4168380"/>
            <a:ext cx="11194473" cy="1077218"/>
          </a:xfrm>
          <a:prstGeom prst="rect">
            <a:avLst/>
          </a:prstGeom>
          <a:noFill/>
        </p:spPr>
        <p:txBody>
          <a:bodyPr wrap="square">
            <a:spAutoFit/>
          </a:bodyPr>
          <a:lstStyle/>
          <a:p>
            <a:pPr algn="just" eaLnBrk="1" hangingPunct="1">
              <a:spcBef>
                <a:spcPct val="50000"/>
              </a:spcBef>
            </a:pPr>
            <a:r>
              <a:rPr lang="en-US" altLang="en-US" sz="3200">
                <a:latin typeface="Times New Roman" panose="02020603050405020304" pitchFamily="18" charset="0"/>
                <a:cs typeface="Times New Roman" panose="02020603050405020304" pitchFamily="18" charset="0"/>
              </a:rPr>
              <a:t>=&gt; Hậu quả: bị đe dọa, lừa đảo, tống tiền nạn nhân và cả bạn bè, thân nhân của người đó</a:t>
            </a:r>
          </a:p>
        </p:txBody>
      </p:sp>
      <p:sp>
        <p:nvSpPr>
          <p:cNvPr id="8" name="TextBox 7">
            <a:extLst>
              <a:ext uri="{FF2B5EF4-FFF2-40B4-BE49-F238E27FC236}">
                <a16:creationId xmlns:a16="http://schemas.microsoft.com/office/drawing/2014/main" id="{F706B72C-161F-471E-B24E-4A140E52D83D}"/>
              </a:ext>
            </a:extLst>
          </p:cNvPr>
          <p:cNvSpPr txBox="1"/>
          <p:nvPr/>
        </p:nvSpPr>
        <p:spPr>
          <a:xfrm>
            <a:off x="443343" y="2460061"/>
            <a:ext cx="11305311" cy="1569660"/>
          </a:xfrm>
          <a:prstGeom prst="rect">
            <a:avLst/>
          </a:prstGeom>
          <a:noFill/>
        </p:spPr>
        <p:txBody>
          <a:bodyPr wrap="square">
            <a:spAutoFit/>
          </a:bodyPr>
          <a:lstStyle/>
          <a:p>
            <a:pPr marL="457200" indent="-457200" algn="just" eaLnBrk="1" hangingPunct="1">
              <a:spcBef>
                <a:spcPct val="50000"/>
              </a:spcBef>
              <a:buFont typeface="Wingdings" panose="05000000000000000000" pitchFamily="2" charset="2"/>
              <a:buChar char="Ø"/>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Thông tin cá nhân của một người khi lưu trữ hoặc giao tiếp một cách bất cẩn trong môi trường số rất dễ bị kẻ xấu thu thập, đánh cắp</a:t>
            </a: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a) Thông tin cá nhân lưu trữ trong máy tính có thể bị tiết lộ</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A4D-89D8-40AA-9FBF-F91CD623A8BD}"/>
              </a:ext>
            </a:extLst>
          </p:cNvPr>
          <p:cNvSpPr>
            <a:spLocks noGrp="1"/>
          </p:cNvSpPr>
          <p:nvPr>
            <p:ph type="title"/>
          </p:nvPr>
        </p:nvSpPr>
        <p:spPr>
          <a:xfrm>
            <a:off x="838200" y="365125"/>
            <a:ext cx="10515600" cy="414805"/>
          </a:xfrm>
        </p:spPr>
        <p:txBody>
          <a:bodyPr>
            <a:noAutofit/>
          </a:bodyPr>
          <a:lstStyle/>
          <a:p>
            <a:pPr algn="ctr"/>
            <a:r>
              <a:rPr lang="en-US" sz="3600" b="1">
                <a:solidFill>
                  <a:srgbClr val="0070C0"/>
                </a:solidFill>
                <a:latin typeface="Times New Roman" panose="02020603050405020304" pitchFamily="18" charset="0"/>
                <a:cs typeface="Times New Roman" panose="02020603050405020304" pitchFamily="18" charset="0"/>
              </a:rPr>
              <a:t>Các chiêu trò lừa đảo</a:t>
            </a:r>
          </a:p>
        </p:txBody>
      </p:sp>
      <p:pic>
        <p:nvPicPr>
          <p:cNvPr id="1026" name="Picture 2">
            <a:extLst>
              <a:ext uri="{FF2B5EF4-FFF2-40B4-BE49-F238E27FC236}">
                <a16:creationId xmlns:a16="http://schemas.microsoft.com/office/drawing/2014/main" id="{84F8F615-254C-48C3-ABCB-6B89E975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 y="1263650"/>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ECF7B2-4A46-4044-AD87-9B50A17A9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33" y="3121025"/>
            <a:ext cx="60007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1037</TotalTime>
  <Words>2075</Words>
  <Application>Microsoft Office PowerPoint</Application>
  <PresentationFormat>Widescreen</PresentationFormat>
  <Paragraphs>302</Paragraphs>
  <Slides>42</Slides>
  <Notes>4</Notes>
  <HiddenSlides>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.VnBlack</vt:lpstr>
      <vt:lpstr>.VnTime</vt:lpstr>
      <vt:lpstr>Arial</vt:lpstr>
      <vt:lpstr>Arial Black</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Tác hại của sự bất cẩn khi chia sẻ thông tin qua Internet</vt:lpstr>
      <vt:lpstr>Các chiêu trò lừa đảo</vt:lpstr>
      <vt:lpstr>PowerPoint Presentation</vt:lpstr>
      <vt:lpstr>PowerPoint Presentation</vt:lpstr>
      <vt:lpstr>PowerPoint Presentation</vt:lpstr>
      <vt:lpstr>PowerPoint Presentation</vt:lpstr>
      <vt:lpstr>Cổng thông tin điện tử của Chính phủ ngày 22/9/2020 cảnh báo</vt:lpstr>
      <vt:lpstr>Biện pháp phòng tránh</vt:lpstr>
      <vt:lpstr>Luật an ninh mạng</vt:lpstr>
      <vt:lpstr>PowerPoint Presentation</vt:lpstr>
      <vt:lpstr>2. Tác hại của sự bất cẩn khi chia sẻ thông tin qua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cotoi.trang@gmail.com</cp:lastModifiedBy>
  <cp:revision>66</cp:revision>
  <dcterms:created xsi:type="dcterms:W3CDTF">2020-11-10T08:16:24Z</dcterms:created>
  <dcterms:modified xsi:type="dcterms:W3CDTF">2024-10-28T01:52:03Z</dcterms:modified>
</cp:coreProperties>
</file>