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96" r:id="rId3"/>
    <p:sldId id="257" r:id="rId4"/>
    <p:sldId id="258" r:id="rId5"/>
    <p:sldId id="297" r:id="rId6"/>
    <p:sldId id="260" r:id="rId7"/>
    <p:sldId id="289" r:id="rId8"/>
    <p:sldId id="291" r:id="rId9"/>
    <p:sldId id="265" r:id="rId10"/>
    <p:sldId id="304" r:id="rId11"/>
    <p:sldId id="264" r:id="rId12"/>
    <p:sldId id="305" r:id="rId13"/>
    <p:sldId id="267" r:id="rId14"/>
    <p:sldId id="299" r:id="rId15"/>
    <p:sldId id="300" r:id="rId16"/>
    <p:sldId id="301" r:id="rId17"/>
    <p:sldId id="302" r:id="rId18"/>
    <p:sldId id="268" r:id="rId19"/>
    <p:sldId id="292" r:id="rId20"/>
    <p:sldId id="308" r:id="rId21"/>
    <p:sldId id="271" r:id="rId22"/>
    <p:sldId id="272" r:id="rId23"/>
    <p:sldId id="274" r:id="rId24"/>
    <p:sldId id="306" r:id="rId25"/>
    <p:sldId id="303" r:id="rId26"/>
    <p:sldId id="307" r:id="rId27"/>
    <p:sldId id="298"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8" autoAdjust="0"/>
    <p:restoredTop sz="94849" autoAdjust="0"/>
  </p:normalViewPr>
  <p:slideViewPr>
    <p:cSldViewPr>
      <p:cViewPr varScale="1">
        <p:scale>
          <a:sx n="66" d="100"/>
          <a:sy n="66" d="100"/>
        </p:scale>
        <p:origin x="88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E68789-FC5C-4082-8523-A1B979091B74}" type="datetimeFigureOut">
              <a:rPr lang="vi-VN" smtClean="0"/>
              <a:t>27/05/2022</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449BD5-3D7E-4391-A701-D5373A8B4FCE}" type="slidenum">
              <a:rPr lang="vi-VN" smtClean="0"/>
              <a:t>‹#›</a:t>
            </a:fld>
            <a:endParaRPr lang="vi-VN"/>
          </a:p>
        </p:txBody>
      </p:sp>
    </p:spTree>
    <p:extLst>
      <p:ext uri="{BB962C8B-B14F-4D97-AF65-F5344CB8AC3E}">
        <p14:creationId xmlns:p14="http://schemas.microsoft.com/office/powerpoint/2010/main" val="2956451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6449BD5-3D7E-4391-A701-D5373A8B4FCE}" type="slidenum">
              <a:rPr lang="vi-VN" smtClean="0"/>
              <a:t>19</a:t>
            </a:fld>
            <a:endParaRPr lang="vi-VN"/>
          </a:p>
        </p:txBody>
      </p:sp>
    </p:spTree>
    <p:extLst>
      <p:ext uri="{BB962C8B-B14F-4D97-AF65-F5344CB8AC3E}">
        <p14:creationId xmlns:p14="http://schemas.microsoft.com/office/powerpoint/2010/main" val="2731541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6449BD5-3D7E-4391-A701-D5373A8B4FCE}" type="slidenum">
              <a:rPr lang="vi-VN" smtClean="0"/>
              <a:t>20</a:t>
            </a:fld>
            <a:endParaRPr lang="vi-VN"/>
          </a:p>
        </p:txBody>
      </p:sp>
    </p:spTree>
    <p:extLst>
      <p:ext uri="{BB962C8B-B14F-4D97-AF65-F5344CB8AC3E}">
        <p14:creationId xmlns:p14="http://schemas.microsoft.com/office/powerpoint/2010/main" val="368947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B80313-E7D2-4D25-83F2-4797F3987C01}"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BFA62-84D1-4B6A-B337-9E790D6306F6}" type="slidenum">
              <a:rPr lang="en-US" smtClean="0"/>
              <a:t>‹#›</a:t>
            </a:fld>
            <a:endParaRPr lang="en-US"/>
          </a:p>
        </p:txBody>
      </p:sp>
    </p:spTree>
    <p:extLst>
      <p:ext uri="{BB962C8B-B14F-4D97-AF65-F5344CB8AC3E}">
        <p14:creationId xmlns:p14="http://schemas.microsoft.com/office/powerpoint/2010/main" val="87440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B80313-E7D2-4D25-83F2-4797F3987C01}"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BFA62-84D1-4B6A-B337-9E790D6306F6}" type="slidenum">
              <a:rPr lang="en-US" smtClean="0"/>
              <a:t>‹#›</a:t>
            </a:fld>
            <a:endParaRPr lang="en-US"/>
          </a:p>
        </p:txBody>
      </p:sp>
    </p:spTree>
    <p:extLst>
      <p:ext uri="{BB962C8B-B14F-4D97-AF65-F5344CB8AC3E}">
        <p14:creationId xmlns:p14="http://schemas.microsoft.com/office/powerpoint/2010/main" val="31735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B80313-E7D2-4D25-83F2-4797F3987C01}"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BFA62-84D1-4B6A-B337-9E790D6306F6}" type="slidenum">
              <a:rPr lang="en-US" smtClean="0"/>
              <a:t>‹#›</a:t>
            </a:fld>
            <a:endParaRPr lang="en-US"/>
          </a:p>
        </p:txBody>
      </p:sp>
    </p:spTree>
    <p:extLst>
      <p:ext uri="{BB962C8B-B14F-4D97-AF65-F5344CB8AC3E}">
        <p14:creationId xmlns:p14="http://schemas.microsoft.com/office/powerpoint/2010/main" val="4236039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8D5994-C4B6-427C-A1F6-006057F595FD}"/>
              </a:ext>
            </a:extLst>
          </p:cNvPr>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3" name="Footer Placeholder 2">
            <a:extLst>
              <a:ext uri="{FF2B5EF4-FFF2-40B4-BE49-F238E27FC236}">
                <a16:creationId xmlns:a16="http://schemas.microsoft.com/office/drawing/2014/main" id="{1386BC90-85AD-407F-A42E-B2CB843FECC9}"/>
              </a:ext>
            </a:extLst>
          </p:cNvPr>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4" name="Slide Number Placeholder 3">
            <a:extLst>
              <a:ext uri="{FF2B5EF4-FFF2-40B4-BE49-F238E27FC236}">
                <a16:creationId xmlns:a16="http://schemas.microsoft.com/office/drawing/2014/main" id="{E2951153-F13F-4C94-A0B2-C68E1A5EAF91}"/>
              </a:ext>
            </a:extLst>
          </p:cNvPr>
          <p:cNvSpPr>
            <a:spLocks noGrp="1"/>
          </p:cNvSpPr>
          <p:nvPr>
            <p:ph type="sldNum" sz="quarter" idx="12"/>
          </p:nvPr>
        </p:nvSpPr>
        <p:spPr/>
        <p:txBody>
          <a:bodyPr/>
          <a:lstStyle>
            <a:lvl1pPr>
              <a:defRPr/>
            </a:lvl1pPr>
          </a:lstStyle>
          <a:p>
            <a:pPr fontAlgn="base">
              <a:spcBef>
                <a:spcPct val="0"/>
              </a:spcBef>
              <a:spcAft>
                <a:spcPct val="0"/>
              </a:spcAft>
            </a:pPr>
            <a:fld id="{78F9BEA7-FF12-4FD2-BA9F-9AEF42EAAE3B}"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034884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B80313-E7D2-4D25-83F2-4797F3987C01}"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BFA62-84D1-4B6A-B337-9E790D6306F6}" type="slidenum">
              <a:rPr lang="en-US" smtClean="0"/>
              <a:t>‹#›</a:t>
            </a:fld>
            <a:endParaRPr lang="en-US"/>
          </a:p>
        </p:txBody>
      </p:sp>
    </p:spTree>
    <p:extLst>
      <p:ext uri="{BB962C8B-B14F-4D97-AF65-F5344CB8AC3E}">
        <p14:creationId xmlns:p14="http://schemas.microsoft.com/office/powerpoint/2010/main" val="154825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B80313-E7D2-4D25-83F2-4797F3987C01}"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BFA62-84D1-4B6A-B337-9E790D6306F6}" type="slidenum">
              <a:rPr lang="en-US" smtClean="0"/>
              <a:t>‹#›</a:t>
            </a:fld>
            <a:endParaRPr lang="en-US"/>
          </a:p>
        </p:txBody>
      </p:sp>
    </p:spTree>
    <p:extLst>
      <p:ext uri="{BB962C8B-B14F-4D97-AF65-F5344CB8AC3E}">
        <p14:creationId xmlns:p14="http://schemas.microsoft.com/office/powerpoint/2010/main" val="193315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B80313-E7D2-4D25-83F2-4797F3987C01}" type="datetimeFigureOut">
              <a:rPr lang="en-US" smtClean="0"/>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BFA62-84D1-4B6A-B337-9E790D6306F6}" type="slidenum">
              <a:rPr lang="en-US" smtClean="0"/>
              <a:t>‹#›</a:t>
            </a:fld>
            <a:endParaRPr lang="en-US"/>
          </a:p>
        </p:txBody>
      </p:sp>
    </p:spTree>
    <p:extLst>
      <p:ext uri="{BB962C8B-B14F-4D97-AF65-F5344CB8AC3E}">
        <p14:creationId xmlns:p14="http://schemas.microsoft.com/office/powerpoint/2010/main" val="290155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B80313-E7D2-4D25-83F2-4797F3987C01}" type="datetimeFigureOut">
              <a:rPr lang="en-US" smtClean="0"/>
              <a:t>5/27/2022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5BFA62-84D1-4B6A-B337-9E790D6306F6}" type="slidenum">
              <a:rPr lang="en-US" smtClean="0"/>
              <a:t>‹#›</a:t>
            </a:fld>
            <a:endParaRPr lang="en-US"/>
          </a:p>
        </p:txBody>
      </p:sp>
    </p:spTree>
    <p:extLst>
      <p:ext uri="{BB962C8B-B14F-4D97-AF65-F5344CB8AC3E}">
        <p14:creationId xmlns:p14="http://schemas.microsoft.com/office/powerpoint/2010/main" val="282570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B80313-E7D2-4D25-83F2-4797F3987C01}" type="datetimeFigureOut">
              <a:rPr lang="en-US" smtClean="0"/>
              <a:t>5/27/2022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5BFA62-84D1-4B6A-B337-9E790D6306F6}" type="slidenum">
              <a:rPr lang="en-US" smtClean="0"/>
              <a:t>‹#›</a:t>
            </a:fld>
            <a:endParaRPr lang="en-US"/>
          </a:p>
        </p:txBody>
      </p:sp>
    </p:spTree>
    <p:extLst>
      <p:ext uri="{BB962C8B-B14F-4D97-AF65-F5344CB8AC3E}">
        <p14:creationId xmlns:p14="http://schemas.microsoft.com/office/powerpoint/2010/main" val="2692787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B80313-E7D2-4D25-83F2-4797F3987C01}" type="datetimeFigureOut">
              <a:rPr lang="en-US" smtClean="0"/>
              <a:t>5/27/2022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5BFA62-84D1-4B6A-B337-9E790D6306F6}" type="slidenum">
              <a:rPr lang="en-US" smtClean="0"/>
              <a:t>‹#›</a:t>
            </a:fld>
            <a:endParaRPr lang="en-US"/>
          </a:p>
        </p:txBody>
      </p:sp>
    </p:spTree>
    <p:extLst>
      <p:ext uri="{BB962C8B-B14F-4D97-AF65-F5344CB8AC3E}">
        <p14:creationId xmlns:p14="http://schemas.microsoft.com/office/powerpoint/2010/main" val="662931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B80313-E7D2-4D25-83F2-4797F3987C01}" type="datetimeFigureOut">
              <a:rPr lang="en-US" smtClean="0"/>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BFA62-84D1-4B6A-B337-9E790D6306F6}" type="slidenum">
              <a:rPr lang="en-US" smtClean="0"/>
              <a:t>‹#›</a:t>
            </a:fld>
            <a:endParaRPr lang="en-US"/>
          </a:p>
        </p:txBody>
      </p:sp>
    </p:spTree>
    <p:extLst>
      <p:ext uri="{BB962C8B-B14F-4D97-AF65-F5344CB8AC3E}">
        <p14:creationId xmlns:p14="http://schemas.microsoft.com/office/powerpoint/2010/main" val="2550713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B80313-E7D2-4D25-83F2-4797F3987C01}" type="datetimeFigureOut">
              <a:rPr lang="en-US" smtClean="0"/>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BFA62-84D1-4B6A-B337-9E790D6306F6}" type="slidenum">
              <a:rPr lang="en-US" smtClean="0"/>
              <a:t>‹#›</a:t>
            </a:fld>
            <a:endParaRPr lang="en-US"/>
          </a:p>
        </p:txBody>
      </p:sp>
    </p:spTree>
    <p:extLst>
      <p:ext uri="{BB962C8B-B14F-4D97-AF65-F5344CB8AC3E}">
        <p14:creationId xmlns:p14="http://schemas.microsoft.com/office/powerpoint/2010/main" val="2781843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80313-E7D2-4D25-83F2-4797F3987C01}" type="datetimeFigureOut">
              <a:rPr lang="en-US" smtClean="0"/>
              <a:t>5/27/2022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BFA62-84D1-4B6A-B337-9E790D6306F6}" type="slidenum">
              <a:rPr lang="en-US" smtClean="0"/>
              <a:t>‹#›</a:t>
            </a:fld>
            <a:endParaRPr lang="en-US"/>
          </a:p>
        </p:txBody>
      </p:sp>
    </p:spTree>
    <p:extLst>
      <p:ext uri="{BB962C8B-B14F-4D97-AF65-F5344CB8AC3E}">
        <p14:creationId xmlns:p14="http://schemas.microsoft.com/office/powerpoint/2010/main" val="3285554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913D023-F5C8-482C-8A70-308EEDA7CD07}"/>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D96C7BA-17AF-496B-A972-62E9401BE29A}"/>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8C7C53A-4F21-422C-8BAE-8B9B5555920B}"/>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4629A6FB-0B5D-4259-BE05-B595291334DE}"/>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DE58E7B5-80C9-418B-BFC5-E04676056CA6}"/>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9D1AAC1-5277-4B6B-8116-F3EBD828037F}" type="slidenum">
              <a:rPr lang="en-US" altLang="en-US"/>
              <a:pPr/>
              <a:t>‹#›</a:t>
            </a:fld>
            <a:endParaRPr lang="en-US" altLang="en-US"/>
          </a:p>
        </p:txBody>
      </p:sp>
    </p:spTree>
    <p:extLst>
      <p:ext uri="{BB962C8B-B14F-4D97-AF65-F5344CB8AC3E}">
        <p14:creationId xmlns:p14="http://schemas.microsoft.com/office/powerpoint/2010/main" val="265172981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216" y="3933056"/>
            <a:ext cx="2057400" cy="2228850"/>
          </a:xfrm>
          <a:prstGeom prst="rect">
            <a:avLst/>
          </a:prstGeom>
        </p:spPr>
      </p:pic>
      <p:sp>
        <p:nvSpPr>
          <p:cNvPr id="6" name="Subtitle 2"/>
          <p:cNvSpPr>
            <a:spLocks noGrp="1"/>
          </p:cNvSpPr>
          <p:nvPr>
            <p:ph type="subTitle" idx="1"/>
          </p:nvPr>
        </p:nvSpPr>
        <p:spPr>
          <a:xfrm>
            <a:off x="695400" y="764704"/>
            <a:ext cx="10945216" cy="3933910"/>
          </a:xfrm>
        </p:spPr>
        <p:txBody>
          <a:bodyPr>
            <a:normAutofit fontScale="47500" lnSpcReduction="20000"/>
          </a:bodyPr>
          <a:lstStyle/>
          <a:p>
            <a:r>
              <a:rPr lang="en-US" sz="10000" b="1">
                <a:solidFill>
                  <a:srgbClr val="FFC000"/>
                </a:solidFill>
                <a:latin typeface="Times New Roman" pitchFamily="18" charset="0"/>
                <a:cs typeface="Times New Roman" pitchFamily="18" charset="0"/>
              </a:rPr>
              <a:t>CHỦ ĐỀ B </a:t>
            </a:r>
          </a:p>
          <a:p>
            <a:r>
              <a:rPr lang="en-US" sz="10000" b="1">
                <a:solidFill>
                  <a:srgbClr val="C00000"/>
                </a:solidFill>
                <a:latin typeface="Times New Roman" pitchFamily="18" charset="0"/>
                <a:cs typeface="Times New Roman" pitchFamily="18" charset="0"/>
              </a:rPr>
              <a:t>MẠNG MÁY TÍNH VÀ INTERNET</a:t>
            </a:r>
          </a:p>
          <a:p>
            <a:r>
              <a:rPr lang="en-US" sz="8400" b="1">
                <a:solidFill>
                  <a:schemeClr val="accent3">
                    <a:lumMod val="75000"/>
                  </a:schemeClr>
                </a:solidFill>
                <a:latin typeface="Times New Roman" pitchFamily="18" charset="0"/>
                <a:cs typeface="Times New Roman" pitchFamily="18" charset="0"/>
              </a:rPr>
              <a:t>INTERNET HÔM NAY VÀ NGÀY MAI</a:t>
            </a:r>
          </a:p>
          <a:p>
            <a:r>
              <a:rPr lang="en-US" sz="10000" b="1">
                <a:solidFill>
                  <a:srgbClr val="FFC000"/>
                </a:solidFill>
                <a:latin typeface="Times New Roman" pitchFamily="18" charset="0"/>
                <a:cs typeface="Times New Roman" pitchFamily="18" charset="0"/>
              </a:rPr>
              <a:t>BÀI 1</a:t>
            </a:r>
          </a:p>
          <a:p>
            <a:r>
              <a:rPr lang="en-US" sz="10000" b="1">
                <a:solidFill>
                  <a:srgbClr val="002060"/>
                </a:solidFill>
                <a:latin typeface="Times New Roman" pitchFamily="18" charset="0"/>
                <a:cs typeface="Times New Roman" pitchFamily="18" charset="0"/>
              </a:rPr>
              <a:t>MẠNG MÁY TÍNH VỚI CUỘC SỐNG</a:t>
            </a:r>
          </a:p>
        </p:txBody>
      </p:sp>
    </p:spTree>
    <p:extLst>
      <p:ext uri="{BB962C8B-B14F-4D97-AF65-F5344CB8AC3E}">
        <p14:creationId xmlns:p14="http://schemas.microsoft.com/office/powerpoint/2010/main" val="144221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360" y="332656"/>
            <a:ext cx="11449272" cy="808090"/>
          </a:xfrm>
        </p:spPr>
        <p:txBody>
          <a:bodyPr>
            <a:noAutofit/>
          </a:bodyPr>
          <a:lstStyle/>
          <a:p>
            <a:pPr algn="just"/>
            <a:r>
              <a:rPr lang="en-US" sz="3600" b="1" i="1">
                <a:solidFill>
                  <a:srgbClr val="C00000"/>
                </a:solidFill>
                <a:latin typeface="Times New Roman" pitchFamily="18" charset="0"/>
                <a:cs typeface="Times New Roman" pitchFamily="18" charset="0"/>
              </a:rPr>
              <a:t>c) Nâng cao chất lượng cuộc sống</a:t>
            </a:r>
            <a:endParaRPr lang="en-US" sz="3600" b="1" i="1" dirty="0">
              <a:solidFill>
                <a:srgbClr val="C00000"/>
              </a:solidFill>
              <a:latin typeface="Times New Roman" pitchFamily="18" charset="0"/>
              <a:cs typeface="Times New Roman" pitchFamily="18" charset="0"/>
            </a:endParaRPr>
          </a:p>
        </p:txBody>
      </p:sp>
      <p:sp>
        <p:nvSpPr>
          <p:cNvPr id="5" name="TextBox 4"/>
          <p:cNvSpPr txBox="1"/>
          <p:nvPr/>
        </p:nvSpPr>
        <p:spPr>
          <a:xfrm>
            <a:off x="767408" y="1296121"/>
            <a:ext cx="10225136" cy="3570208"/>
          </a:xfrm>
          <a:prstGeom prst="rect">
            <a:avLst/>
          </a:prstGeom>
          <a:noFill/>
        </p:spPr>
        <p:txBody>
          <a:bodyPr wrap="square" rtlCol="0">
            <a:spAutoFit/>
          </a:bodyPr>
          <a:lstStyle/>
          <a:p>
            <a:pPr marL="457200" indent="-457200" algn="just">
              <a:spcBef>
                <a:spcPts val="600"/>
              </a:spcBef>
              <a:spcAft>
                <a:spcPts val="600"/>
              </a:spcAft>
              <a:buFont typeface="Wingdings" pitchFamily="2" charset="2"/>
              <a:buChar char=""/>
            </a:pPr>
            <a:r>
              <a:rPr lang="en-US" sz="2800">
                <a:latin typeface="Times New Roman" pitchFamily="18" charset="0"/>
                <a:cs typeface="Times New Roman" pitchFamily="18" charset="0"/>
              </a:rPr>
              <a:t>Internet đã đem lại một số thay đổi có tính ưu việt và góp phần nâng cao chất lượng cuộc sống:</a:t>
            </a:r>
          </a:p>
          <a:p>
            <a:pPr algn="just">
              <a:spcBef>
                <a:spcPts val="600"/>
              </a:spcBef>
              <a:spcAft>
                <a:spcPts val="600"/>
              </a:spcAft>
            </a:pPr>
            <a:r>
              <a:rPr lang="en-US" sz="2800">
                <a:latin typeface="Times New Roman" pitchFamily="18" charset="0"/>
                <a:cs typeface="Times New Roman" pitchFamily="18" charset="0"/>
              </a:rPr>
              <a:t>+ Giúp cập nhật tin tức nhanh chóng, sinh động tới mọi người</a:t>
            </a:r>
          </a:p>
          <a:p>
            <a:pPr algn="just">
              <a:spcBef>
                <a:spcPts val="600"/>
              </a:spcBef>
              <a:spcAft>
                <a:spcPts val="600"/>
              </a:spcAft>
            </a:pPr>
            <a:r>
              <a:rPr lang="en-US" sz="2800">
                <a:latin typeface="Times New Roman" pitchFamily="18" charset="0"/>
                <a:cs typeface="Times New Roman" pitchFamily="18" charset="0"/>
              </a:rPr>
              <a:t>+ Giúp giao lưu với bạn bè người than và cộng đồng qua mạng xã hội, trò chuyện qua mạng, phát trực tiếp trên mạng, …</a:t>
            </a:r>
          </a:p>
          <a:p>
            <a:pPr algn="just">
              <a:spcBef>
                <a:spcPts val="600"/>
              </a:spcBef>
              <a:spcAft>
                <a:spcPts val="600"/>
              </a:spcAft>
            </a:pPr>
            <a:r>
              <a:rPr lang="en-US" sz="2800">
                <a:latin typeface="Times New Roman" pitchFamily="18" charset="0"/>
                <a:cs typeface="Times New Roman" pitchFamily="18" charset="0"/>
              </a:rPr>
              <a:t>+ Cung cấp nhiều phương tiện và hình thức giải trí như xem ti vi, chơi game</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4279586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descr="C:\Users\Administrator\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5144"/>
            <a:ext cx="1829852" cy="201622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431704" y="963688"/>
            <a:ext cx="6192688" cy="3769677"/>
          </a:xfrm>
          <a:prstGeom prst="cloudCallout">
            <a:avLst>
              <a:gd name="adj1" fmla="val -75031"/>
              <a:gd name="adj2" fmla="val 57509"/>
            </a:avLst>
          </a:prstGeom>
        </p:spPr>
        <p:style>
          <a:lnRef idx="2">
            <a:schemeClr val="accent3"/>
          </a:lnRef>
          <a:fillRef idx="1">
            <a:schemeClr val="lt1"/>
          </a:fillRef>
          <a:effectRef idx="0">
            <a:schemeClr val="accent3"/>
          </a:effectRef>
          <a:fontRef idx="minor">
            <a:schemeClr val="dk1"/>
          </a:fontRef>
        </p:style>
        <p:txBody>
          <a:bodyPr>
            <a:noAutofit/>
          </a:bodyPr>
          <a:lstStyle/>
          <a:p>
            <a:pPr marR="0" lvl="0" algn="just">
              <a:lnSpc>
                <a:spcPct val="115000"/>
              </a:lnSpc>
              <a:spcBef>
                <a:spcPts val="0"/>
              </a:spcBef>
              <a:spcAft>
                <a:spcPts val="0"/>
              </a:spcAft>
            </a:pPr>
            <a:r>
              <a:rPr lang="en-US" sz="2800">
                <a:effectLst/>
                <a:latin typeface="Times New Roman" panose="02020603050405020304" pitchFamily="18" charset="0"/>
                <a:ea typeface="Calibri" panose="020F0502020204030204" pitchFamily="34" charset="0"/>
                <a:cs typeface="Arial" panose="020B0604020202020204" pitchFamily="34" charset="0"/>
              </a:rPr>
              <a:t>Em hiểu thế nào là bị bắt nạt qua mạng? Hãy nêu ví dụ.</a:t>
            </a:r>
          </a:p>
        </p:txBody>
      </p:sp>
    </p:spTree>
    <p:extLst>
      <p:ext uri="{BB962C8B-B14F-4D97-AF65-F5344CB8AC3E}">
        <p14:creationId xmlns:p14="http://schemas.microsoft.com/office/powerpoint/2010/main" val="25985472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360" y="213649"/>
            <a:ext cx="11449272" cy="1143000"/>
          </a:xfrm>
        </p:spPr>
        <p:txBody>
          <a:bodyPr>
            <a:noAutofit/>
          </a:bodyPr>
          <a:lstStyle/>
          <a:p>
            <a:pPr algn="just"/>
            <a:r>
              <a:rPr lang="en-US" sz="3600" b="1" dirty="0">
                <a:solidFill>
                  <a:srgbClr val="C00000"/>
                </a:solidFill>
                <a:latin typeface="Times New Roman" pitchFamily="18" charset="0"/>
                <a:cs typeface="Times New Roman" pitchFamily="18" charset="0"/>
              </a:rPr>
              <a:t>2</a:t>
            </a:r>
            <a:r>
              <a:rPr lang="en-US" sz="3600" b="1">
                <a:solidFill>
                  <a:srgbClr val="C00000"/>
                </a:solidFill>
                <a:latin typeface="Times New Roman" pitchFamily="18" charset="0"/>
                <a:cs typeface="Times New Roman" pitchFamily="18" charset="0"/>
              </a:rPr>
              <a:t>. Những tác động tiêu cực của Internet</a:t>
            </a:r>
            <a:endParaRPr lang="en-US" sz="3600" b="1" dirty="0">
              <a:solidFill>
                <a:srgbClr val="C00000"/>
              </a:solidFill>
              <a:latin typeface="Times New Roman" pitchFamily="18" charset="0"/>
              <a:cs typeface="Times New Roman" pitchFamily="18" charset="0"/>
            </a:endParaRPr>
          </a:p>
        </p:txBody>
      </p:sp>
      <p:sp>
        <p:nvSpPr>
          <p:cNvPr id="5" name="TextBox 4"/>
          <p:cNvSpPr txBox="1"/>
          <p:nvPr/>
        </p:nvSpPr>
        <p:spPr>
          <a:xfrm>
            <a:off x="1163453" y="3879584"/>
            <a:ext cx="8136904" cy="523220"/>
          </a:xfrm>
          <a:prstGeom prst="rect">
            <a:avLst/>
          </a:prstGeom>
          <a:noFill/>
        </p:spPr>
        <p:txBody>
          <a:bodyPr wrap="square" rtlCol="0">
            <a:spAutoFit/>
          </a:bodyPr>
          <a:lstStyle/>
          <a:p>
            <a:pPr marL="457200" indent="-457200">
              <a:buFont typeface="Wingdings" pitchFamily="2" charset="2"/>
              <a:buChar char=""/>
            </a:pPr>
            <a:r>
              <a:rPr lang="en-US" sz="2800">
                <a:latin typeface="Times New Roman" pitchFamily="18" charset="0"/>
                <a:cs typeface="Times New Roman" pitchFamily="18" charset="0"/>
              </a:rPr>
              <a:t>Lười suy nghĩ, động não</a:t>
            </a:r>
          </a:p>
        </p:txBody>
      </p:sp>
      <p:pic>
        <p:nvPicPr>
          <p:cNvPr id="3076" name="Picture 4" descr="10 thói quen ảnh hưởng tới não mà bạn không ngờ tới - Ngôi sao">
            <a:extLst>
              <a:ext uri="{FF2B5EF4-FFF2-40B4-BE49-F238E27FC236}">
                <a16:creationId xmlns:a16="http://schemas.microsoft.com/office/drawing/2014/main" id="{9C08E528-D50D-4302-A972-3F612D335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096" y="2852936"/>
            <a:ext cx="4381500" cy="3286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A59D903-C15F-4335-BE35-9C254602FFFF}"/>
              </a:ext>
            </a:extLst>
          </p:cNvPr>
          <p:cNvSpPr txBox="1"/>
          <p:nvPr/>
        </p:nvSpPr>
        <p:spPr>
          <a:xfrm>
            <a:off x="623392" y="1356649"/>
            <a:ext cx="10718204" cy="1043619"/>
          </a:xfrm>
          <a:prstGeom prst="rect">
            <a:avLst/>
          </a:prstGeom>
          <a:noFill/>
        </p:spPr>
        <p:txBody>
          <a:bodyPr wrap="square">
            <a:spAutoFit/>
          </a:bodyPr>
          <a:lstStyle/>
          <a:p>
            <a:pPr marL="0" marR="0" algn="just">
              <a:lnSpc>
                <a:spcPct val="115000"/>
              </a:lnSpc>
              <a:spcBef>
                <a:spcPts val="0"/>
              </a:spcBef>
              <a:spcAft>
                <a:spcPts val="0"/>
              </a:spcAft>
            </a:pPr>
            <a:r>
              <a:rPr lang="en-US" sz="2800">
                <a:effectLst/>
                <a:latin typeface="Times New Roman" panose="02020603050405020304" pitchFamily="18" charset="0"/>
                <a:ea typeface="Calibri" panose="020F0502020204030204" pitchFamily="34" charset="0"/>
                <a:cs typeface="Arial" panose="020B0604020202020204" pitchFamily="34" charset="0"/>
              </a:rPr>
              <a:t>Internet mang lại lợi ích to lớn nhưng cũng tiềm ẩn nhiều nguy cơ và tác hại nếu người sử dụng thiếu hiểu biết và bất cẩn. Chẳng hạn như:</a:t>
            </a:r>
            <a:endParaRPr lang="en-US" sz="24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4177435"/>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360" y="213649"/>
            <a:ext cx="11449272" cy="1143000"/>
          </a:xfrm>
        </p:spPr>
        <p:txBody>
          <a:bodyPr>
            <a:noAutofit/>
          </a:bodyPr>
          <a:lstStyle/>
          <a:p>
            <a:pPr algn="just"/>
            <a:r>
              <a:rPr lang="en-US" sz="3600" dirty="0">
                <a:solidFill>
                  <a:srgbClr val="C00000"/>
                </a:solidFill>
                <a:latin typeface="Times New Roman" pitchFamily="18" charset="0"/>
                <a:cs typeface="Times New Roman" pitchFamily="18" charset="0"/>
              </a:rPr>
              <a:t>2</a:t>
            </a:r>
            <a:r>
              <a:rPr lang="en-US" sz="3600">
                <a:solidFill>
                  <a:srgbClr val="C00000"/>
                </a:solidFill>
                <a:latin typeface="Times New Roman" pitchFamily="18" charset="0"/>
                <a:cs typeface="Times New Roman" pitchFamily="18" charset="0"/>
              </a:rPr>
              <a:t>. Những tác động tiêu cục của Internet</a:t>
            </a:r>
            <a:endParaRPr lang="en-US" sz="3600" dirty="0">
              <a:solidFill>
                <a:srgbClr val="C00000"/>
              </a:solidFill>
              <a:latin typeface="Times New Roman" pitchFamily="18" charset="0"/>
              <a:cs typeface="Times New Roman" pitchFamily="18" charset="0"/>
            </a:endParaRPr>
          </a:p>
        </p:txBody>
      </p:sp>
      <p:sp>
        <p:nvSpPr>
          <p:cNvPr id="5" name="TextBox 4"/>
          <p:cNvSpPr txBox="1"/>
          <p:nvPr/>
        </p:nvSpPr>
        <p:spPr>
          <a:xfrm>
            <a:off x="767408" y="1376865"/>
            <a:ext cx="8136904" cy="523220"/>
          </a:xfrm>
          <a:prstGeom prst="rect">
            <a:avLst/>
          </a:prstGeom>
          <a:noFill/>
        </p:spPr>
        <p:txBody>
          <a:bodyPr wrap="square" rtlCol="0">
            <a:spAutoFit/>
          </a:bodyPr>
          <a:lstStyle/>
          <a:p>
            <a:pPr marL="457200" indent="-457200">
              <a:buFont typeface="Wingdings" pitchFamily="2" charset="2"/>
              <a:buChar char=""/>
            </a:pPr>
            <a:r>
              <a:rPr lang="en-US" sz="2800">
                <a:latin typeface="Times New Roman" pitchFamily="18" charset="0"/>
                <a:cs typeface="Times New Roman" pitchFamily="18" charset="0"/>
              </a:rPr>
              <a:t>Nghiện Internet</a:t>
            </a:r>
          </a:p>
        </p:txBody>
      </p:sp>
      <p:pic>
        <p:nvPicPr>
          <p:cNvPr id="3074" name="Picture 2" descr="Chuyên đề “Nghiện Internet” kỳ 01: Những hậu quả của nghiện internet. -  Bệnh Viện Nhi Đồng Thành Phố">
            <a:extLst>
              <a:ext uri="{FF2B5EF4-FFF2-40B4-BE49-F238E27FC236}">
                <a16:creationId xmlns:a16="http://schemas.microsoft.com/office/drawing/2014/main" id="{1BF90D06-9BD7-4375-82DE-0D8C7359C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9932" y="1638475"/>
            <a:ext cx="7124700"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556472"/>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360" y="213649"/>
            <a:ext cx="11449272" cy="1143000"/>
          </a:xfrm>
        </p:spPr>
        <p:txBody>
          <a:bodyPr>
            <a:noAutofit/>
          </a:bodyPr>
          <a:lstStyle/>
          <a:p>
            <a:pPr algn="just"/>
            <a:r>
              <a:rPr lang="en-US" sz="3600" dirty="0">
                <a:solidFill>
                  <a:srgbClr val="C00000"/>
                </a:solidFill>
                <a:latin typeface="Times New Roman" pitchFamily="18" charset="0"/>
                <a:cs typeface="Times New Roman" pitchFamily="18" charset="0"/>
              </a:rPr>
              <a:t>2</a:t>
            </a:r>
            <a:r>
              <a:rPr lang="en-US" sz="3600">
                <a:solidFill>
                  <a:srgbClr val="C00000"/>
                </a:solidFill>
                <a:latin typeface="Times New Roman" pitchFamily="18" charset="0"/>
                <a:cs typeface="Times New Roman" pitchFamily="18" charset="0"/>
              </a:rPr>
              <a:t>. Những tác động tiêu cục của Internet</a:t>
            </a:r>
            <a:endParaRPr lang="en-US" sz="3600" dirty="0">
              <a:solidFill>
                <a:srgbClr val="C00000"/>
              </a:solidFill>
              <a:latin typeface="Times New Roman" pitchFamily="18" charset="0"/>
              <a:cs typeface="Times New Roman" pitchFamily="18" charset="0"/>
            </a:endParaRPr>
          </a:p>
        </p:txBody>
      </p:sp>
      <p:sp>
        <p:nvSpPr>
          <p:cNvPr id="5" name="TextBox 4"/>
          <p:cNvSpPr txBox="1"/>
          <p:nvPr/>
        </p:nvSpPr>
        <p:spPr>
          <a:xfrm>
            <a:off x="767408" y="1376865"/>
            <a:ext cx="8136904" cy="523220"/>
          </a:xfrm>
          <a:prstGeom prst="rect">
            <a:avLst/>
          </a:prstGeom>
          <a:noFill/>
        </p:spPr>
        <p:txBody>
          <a:bodyPr wrap="square" rtlCol="0">
            <a:spAutoFit/>
          </a:bodyPr>
          <a:lstStyle/>
          <a:p>
            <a:pPr marL="457200" indent="-457200">
              <a:buFont typeface="Wingdings" pitchFamily="2" charset="2"/>
              <a:buChar char=""/>
            </a:pPr>
            <a:r>
              <a:rPr lang="en-US" sz="2800">
                <a:latin typeface="Times New Roman" pitchFamily="18" charset="0"/>
                <a:cs typeface="Times New Roman" pitchFamily="18" charset="0"/>
              </a:rPr>
              <a:t>Bị tiêm nhiễm thói xấu</a:t>
            </a:r>
          </a:p>
        </p:txBody>
      </p:sp>
      <p:pic>
        <p:nvPicPr>
          <p:cNvPr id="6146" name="Picture 2" descr="Nguy hại khi trẻ học cách ứng xử từ bắt chước thói xấu trên mạng xã hội -  VietNamNet">
            <a:extLst>
              <a:ext uri="{FF2B5EF4-FFF2-40B4-BE49-F238E27FC236}">
                <a16:creationId xmlns:a16="http://schemas.microsoft.com/office/drawing/2014/main" id="{DF9B7B81-9DD4-4F5C-BA15-F022FBDF2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9996" y="1609379"/>
            <a:ext cx="4931662" cy="324256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ăng cường phòng, chống thông tin xấu độc trên mạng xã hội">
            <a:extLst>
              <a:ext uri="{FF2B5EF4-FFF2-40B4-BE49-F238E27FC236}">
                <a16:creationId xmlns:a16="http://schemas.microsoft.com/office/drawing/2014/main" id="{29470C10-53A5-4C11-93B6-2CAB4A954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84" y="3267580"/>
            <a:ext cx="4931662" cy="3269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973897"/>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360" y="213649"/>
            <a:ext cx="11449272" cy="1143000"/>
          </a:xfrm>
        </p:spPr>
        <p:txBody>
          <a:bodyPr>
            <a:noAutofit/>
          </a:bodyPr>
          <a:lstStyle/>
          <a:p>
            <a:pPr algn="just"/>
            <a:r>
              <a:rPr lang="en-US" sz="3600" dirty="0">
                <a:solidFill>
                  <a:srgbClr val="C00000"/>
                </a:solidFill>
                <a:latin typeface="Times New Roman" pitchFamily="18" charset="0"/>
                <a:cs typeface="Times New Roman" pitchFamily="18" charset="0"/>
              </a:rPr>
              <a:t>2</a:t>
            </a:r>
            <a:r>
              <a:rPr lang="en-US" sz="3600">
                <a:solidFill>
                  <a:srgbClr val="C00000"/>
                </a:solidFill>
                <a:latin typeface="Times New Roman" pitchFamily="18" charset="0"/>
                <a:cs typeface="Times New Roman" pitchFamily="18" charset="0"/>
              </a:rPr>
              <a:t>. Những tác động tiêu cục của Internet</a:t>
            </a:r>
            <a:endParaRPr lang="en-US" sz="3600" dirty="0">
              <a:solidFill>
                <a:srgbClr val="C00000"/>
              </a:solidFill>
              <a:latin typeface="Times New Roman" pitchFamily="18" charset="0"/>
              <a:cs typeface="Times New Roman" pitchFamily="18" charset="0"/>
            </a:endParaRPr>
          </a:p>
        </p:txBody>
      </p:sp>
      <p:sp>
        <p:nvSpPr>
          <p:cNvPr id="5" name="TextBox 4"/>
          <p:cNvSpPr txBox="1"/>
          <p:nvPr/>
        </p:nvSpPr>
        <p:spPr>
          <a:xfrm>
            <a:off x="767408" y="1376865"/>
            <a:ext cx="8136904" cy="523220"/>
          </a:xfrm>
          <a:prstGeom prst="rect">
            <a:avLst/>
          </a:prstGeom>
          <a:noFill/>
        </p:spPr>
        <p:txBody>
          <a:bodyPr wrap="square" rtlCol="0">
            <a:spAutoFit/>
          </a:bodyPr>
          <a:lstStyle/>
          <a:p>
            <a:pPr marL="457200" indent="-457200">
              <a:buFont typeface="Wingdings" pitchFamily="2" charset="2"/>
              <a:buChar char=""/>
            </a:pPr>
            <a:r>
              <a:rPr lang="en-US" sz="2800">
                <a:latin typeface="Times New Roman" pitchFamily="18" charset="0"/>
                <a:cs typeface="Times New Roman" pitchFamily="18" charset="0"/>
              </a:rPr>
              <a:t>Bị lừa đảo qua mạng</a:t>
            </a:r>
          </a:p>
        </p:txBody>
      </p:sp>
      <p:pic>
        <p:nvPicPr>
          <p:cNvPr id="5122" name="Picture 2" descr="Cảnh giác với chiêu trò lừa đảo cho vay tiền trên mạng - YouTube">
            <a:extLst>
              <a:ext uri="{FF2B5EF4-FFF2-40B4-BE49-F238E27FC236}">
                <a16:creationId xmlns:a16="http://schemas.microsoft.com/office/drawing/2014/main" id="{71129615-F974-4D42-9258-9D3E56496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2689756"/>
            <a:ext cx="6480043" cy="36450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ảnh giác với thủ đoạn của tội phạm lừa đảo, chiếm đoạt ...">
            <a:extLst>
              <a:ext uri="{FF2B5EF4-FFF2-40B4-BE49-F238E27FC236}">
                <a16:creationId xmlns:a16="http://schemas.microsoft.com/office/drawing/2014/main" id="{E2EE6210-31C3-493B-BCCC-52FF2B342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407" y="1312891"/>
            <a:ext cx="6485810" cy="364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118373"/>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360" y="213649"/>
            <a:ext cx="11449272" cy="1143000"/>
          </a:xfrm>
        </p:spPr>
        <p:txBody>
          <a:bodyPr>
            <a:noAutofit/>
          </a:bodyPr>
          <a:lstStyle/>
          <a:p>
            <a:pPr algn="just"/>
            <a:r>
              <a:rPr lang="en-US" sz="3600" dirty="0">
                <a:solidFill>
                  <a:srgbClr val="C00000"/>
                </a:solidFill>
                <a:latin typeface="Times New Roman" pitchFamily="18" charset="0"/>
                <a:cs typeface="Times New Roman" pitchFamily="18" charset="0"/>
              </a:rPr>
              <a:t>2</a:t>
            </a:r>
            <a:r>
              <a:rPr lang="en-US" sz="3600">
                <a:solidFill>
                  <a:srgbClr val="C00000"/>
                </a:solidFill>
                <a:latin typeface="Times New Roman" pitchFamily="18" charset="0"/>
                <a:cs typeface="Times New Roman" pitchFamily="18" charset="0"/>
              </a:rPr>
              <a:t>. Những tác động tiêu cục của Internet</a:t>
            </a:r>
            <a:endParaRPr lang="en-US" sz="3600" dirty="0">
              <a:solidFill>
                <a:srgbClr val="C00000"/>
              </a:solidFill>
              <a:latin typeface="Times New Roman" pitchFamily="18" charset="0"/>
              <a:cs typeface="Times New Roman" pitchFamily="18" charset="0"/>
            </a:endParaRPr>
          </a:p>
        </p:txBody>
      </p:sp>
      <p:sp>
        <p:nvSpPr>
          <p:cNvPr id="5" name="TextBox 4"/>
          <p:cNvSpPr txBox="1"/>
          <p:nvPr/>
        </p:nvSpPr>
        <p:spPr>
          <a:xfrm>
            <a:off x="767408" y="1376865"/>
            <a:ext cx="8136904" cy="523220"/>
          </a:xfrm>
          <a:prstGeom prst="rect">
            <a:avLst/>
          </a:prstGeom>
          <a:noFill/>
        </p:spPr>
        <p:txBody>
          <a:bodyPr wrap="square" rtlCol="0">
            <a:spAutoFit/>
          </a:bodyPr>
          <a:lstStyle/>
          <a:p>
            <a:pPr marL="457200" indent="-457200">
              <a:buFont typeface="Wingdings" pitchFamily="2" charset="2"/>
              <a:buChar char=""/>
            </a:pPr>
            <a:r>
              <a:rPr lang="en-US" sz="2800">
                <a:latin typeface="Times New Roman" pitchFamily="18" charset="0"/>
                <a:cs typeface="Times New Roman" pitchFamily="18" charset="0"/>
              </a:rPr>
              <a:t>Bị bắt nạt qua mạng</a:t>
            </a:r>
            <a:endParaRPr lang="en-US" sz="2800" dirty="0">
              <a:latin typeface="Times New Roman" pitchFamily="18" charset="0"/>
              <a:cs typeface="Times New Roman" pitchFamily="18" charset="0"/>
            </a:endParaRPr>
          </a:p>
        </p:txBody>
      </p:sp>
      <p:pic>
        <p:nvPicPr>
          <p:cNvPr id="4098" name="Picture 2" descr="BẮT NẠT TRÊN MẠNG">
            <a:extLst>
              <a:ext uri="{FF2B5EF4-FFF2-40B4-BE49-F238E27FC236}">
                <a16:creationId xmlns:a16="http://schemas.microsoft.com/office/drawing/2014/main" id="{38F35165-B273-4875-BE55-18E8B632C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928" y="1196752"/>
            <a:ext cx="5476875" cy="32042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ạo lực mạng (Cyber bullying) có thể nào dừng lại? | KILALA">
            <a:extLst>
              <a:ext uri="{FF2B5EF4-FFF2-40B4-BE49-F238E27FC236}">
                <a16:creationId xmlns:a16="http://schemas.microsoft.com/office/drawing/2014/main" id="{2CD1BE01-031F-4FF4-9BDE-A8A0FCA0A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64" y="3093064"/>
            <a:ext cx="5320280" cy="355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014527"/>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360" y="332656"/>
            <a:ext cx="11305256" cy="1008112"/>
          </a:xfrm>
        </p:spPr>
        <p:txBody>
          <a:bodyPr>
            <a:normAutofit/>
          </a:bodyPr>
          <a:lstStyle/>
          <a:p>
            <a:pPr algn="just"/>
            <a:r>
              <a:rPr lang="en-US" sz="3600">
                <a:solidFill>
                  <a:srgbClr val="C00000"/>
                </a:solidFill>
                <a:latin typeface="Times New Roman" pitchFamily="18" charset="0"/>
                <a:cs typeface="Times New Roman" pitchFamily="18" charset="0"/>
              </a:rPr>
              <a:t>3. Lây nhiễm phần mềm độc hại từ Internet</a:t>
            </a:r>
            <a:endParaRPr lang="en-US" sz="4000" dirty="0"/>
          </a:p>
        </p:txBody>
      </p:sp>
      <p:sp>
        <p:nvSpPr>
          <p:cNvPr id="4" name="TextBox 3"/>
          <p:cNvSpPr txBox="1"/>
          <p:nvPr/>
        </p:nvSpPr>
        <p:spPr>
          <a:xfrm>
            <a:off x="721296" y="1316856"/>
            <a:ext cx="10919320" cy="954107"/>
          </a:xfrm>
          <a:prstGeom prst="rect">
            <a:avLst/>
          </a:prstGeom>
          <a:noFill/>
        </p:spPr>
        <p:txBody>
          <a:bodyPr wrap="square" rtlCol="0">
            <a:spAutoFit/>
          </a:bodyPr>
          <a:lstStyle/>
          <a:p>
            <a:pPr algn="just"/>
            <a:r>
              <a:rPr lang="en-US" sz="2800">
                <a:latin typeface="Times New Roman" pitchFamily="18" charset="0"/>
                <a:cs typeface="Times New Roman" pitchFamily="18" charset="0"/>
              </a:rPr>
              <a:t>Có nhiều loại phần mềm độc hại như: virus máy tính, sâu máy tính, phần mềm gián điệp, phần mềm quảng cáo</a:t>
            </a:r>
            <a:endParaRPr lang="en-US" sz="2800" dirty="0">
              <a:latin typeface="Times New Roman" pitchFamily="18" charset="0"/>
              <a:cs typeface="Times New Roman" pitchFamily="18" charset="0"/>
            </a:endParaRPr>
          </a:p>
        </p:txBody>
      </p:sp>
      <p:pic>
        <p:nvPicPr>
          <p:cNvPr id="8194" name="Picture 2" descr="8 loại phần mềm độc hại (malware) phổ biến và cách ngăn ngừa">
            <a:extLst>
              <a:ext uri="{FF2B5EF4-FFF2-40B4-BE49-F238E27FC236}">
                <a16:creationId xmlns:a16="http://schemas.microsoft.com/office/drawing/2014/main" id="{BB57396A-6158-4E85-B869-64CC36294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64" y="3153962"/>
            <a:ext cx="5107483" cy="286615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8 loại phần mềm độc hại (malware) phổ biến và cách ngăn ngừa">
            <a:extLst>
              <a:ext uri="{FF2B5EF4-FFF2-40B4-BE49-F238E27FC236}">
                <a16:creationId xmlns:a16="http://schemas.microsoft.com/office/drawing/2014/main" id="{2DE7249C-1C97-453D-9442-79C7672C4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1308" y="3137194"/>
            <a:ext cx="5153025" cy="286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37789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Sâu máy tính (Computer Worm) là gì? Làm thế nào để ngăn chặn sâu máy tính?">
            <a:extLst>
              <a:ext uri="{FF2B5EF4-FFF2-40B4-BE49-F238E27FC236}">
                <a16:creationId xmlns:a16="http://schemas.microsoft.com/office/drawing/2014/main" id="{C5796CBB-8763-48BB-831C-250E06BFA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8" y="548680"/>
            <a:ext cx="4142926" cy="259228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hần mềm gián điệp vẫn có thể theo dõi bạn kể cả khi tắt máy">
            <a:extLst>
              <a:ext uri="{FF2B5EF4-FFF2-40B4-BE49-F238E27FC236}">
                <a16:creationId xmlns:a16="http://schemas.microsoft.com/office/drawing/2014/main" id="{3602483B-1CBE-49AC-BFCC-1FA4D1EB6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640" y="548680"/>
            <a:ext cx="4795344" cy="316835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Adware (phần mềm quảng cáo) là gì? | Kiến Thức Cơ Sở">
            <a:extLst>
              <a:ext uri="{FF2B5EF4-FFF2-40B4-BE49-F238E27FC236}">
                <a16:creationId xmlns:a16="http://schemas.microsoft.com/office/drawing/2014/main" id="{60D04858-2FA2-4594-9F70-CBA420ABEF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8796" y="3706486"/>
            <a:ext cx="4795343" cy="259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38650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360" y="341784"/>
            <a:ext cx="11521280" cy="566936"/>
          </a:xfrm>
        </p:spPr>
        <p:txBody>
          <a:bodyPr>
            <a:noAutofit/>
          </a:bodyPr>
          <a:lstStyle/>
          <a:p>
            <a:pPr algn="just"/>
            <a:r>
              <a:rPr lang="en-US" sz="3600">
                <a:solidFill>
                  <a:srgbClr val="C00000"/>
                </a:solidFill>
                <a:latin typeface="Times New Roman" pitchFamily="18" charset="0"/>
                <a:cs typeface="Times New Roman" pitchFamily="18" charset="0"/>
              </a:rPr>
              <a:t>Biện pháp phòng tránh phần mềm độc hại</a:t>
            </a:r>
            <a:endParaRPr lang="en-US" sz="3600" dirty="0">
              <a:solidFill>
                <a:srgbClr val="C00000"/>
              </a:solidFill>
              <a:latin typeface="Times New Roman" pitchFamily="18" charset="0"/>
              <a:cs typeface="Times New Roman" pitchFamily="18" charset="0"/>
            </a:endParaRPr>
          </a:p>
        </p:txBody>
      </p:sp>
      <p:sp>
        <p:nvSpPr>
          <p:cNvPr id="5" name="TextBox 4"/>
          <p:cNvSpPr txBox="1"/>
          <p:nvPr/>
        </p:nvSpPr>
        <p:spPr>
          <a:xfrm>
            <a:off x="479376" y="1124744"/>
            <a:ext cx="4913741" cy="5324535"/>
          </a:xfrm>
          <a:prstGeom prst="rect">
            <a:avLst/>
          </a:prstGeom>
          <a:noFill/>
        </p:spPr>
        <p:txBody>
          <a:bodyPr wrap="square" rtlCol="0">
            <a:spAutoFit/>
          </a:bodyPr>
          <a:lstStyle/>
          <a:p>
            <a:pPr marL="457200" indent="-457200" algn="just">
              <a:spcBef>
                <a:spcPts val="1200"/>
              </a:spcBef>
              <a:spcAft>
                <a:spcPts val="1200"/>
              </a:spcAft>
              <a:buFont typeface="Wingdings" pitchFamily="2" charset="2"/>
              <a:buChar char=""/>
            </a:pPr>
            <a:r>
              <a:rPr lang="en-US" sz="2800">
                <a:solidFill>
                  <a:prstClr val="black"/>
                </a:solidFill>
                <a:latin typeface="Times New Roman" pitchFamily="18" charset="0"/>
                <a:cs typeface="Times New Roman" pitchFamily="18" charset="0"/>
              </a:rPr>
              <a:t>Sử dụng phần mềm diệt virus</a:t>
            </a:r>
          </a:p>
          <a:p>
            <a:pPr marL="457200" indent="-457200" algn="just">
              <a:spcBef>
                <a:spcPts val="1200"/>
              </a:spcBef>
              <a:spcAft>
                <a:spcPts val="1200"/>
              </a:spcAft>
              <a:buFont typeface="Wingdings" pitchFamily="2" charset="2"/>
              <a:buChar char=""/>
            </a:pPr>
            <a:r>
              <a:rPr lang="en-US" sz="2800">
                <a:solidFill>
                  <a:prstClr val="black"/>
                </a:solidFill>
                <a:latin typeface="Times New Roman" pitchFamily="18" charset="0"/>
                <a:cs typeface="Times New Roman" pitchFamily="18" charset="0"/>
              </a:rPr>
              <a:t>Thường xuyên cập nhật hệ điều hành, trình quyệt và phần mềm diệt virus</a:t>
            </a:r>
          </a:p>
          <a:p>
            <a:pPr marL="457200" indent="-457200" algn="just">
              <a:spcBef>
                <a:spcPts val="1200"/>
              </a:spcBef>
              <a:spcAft>
                <a:spcPts val="1200"/>
              </a:spcAft>
              <a:buFont typeface="Wingdings" pitchFamily="2" charset="2"/>
              <a:buChar char=""/>
            </a:pPr>
            <a:r>
              <a:rPr lang="en-US" sz="2800">
                <a:solidFill>
                  <a:prstClr val="black"/>
                </a:solidFill>
                <a:latin typeface="Times New Roman" pitchFamily="18" charset="0"/>
                <a:cs typeface="Times New Roman" pitchFamily="18" charset="0"/>
              </a:rPr>
              <a:t>Chỉ sử dụng các phần mềm có nguồn gốc rõ ràng và trang web đáng tin cậy</a:t>
            </a:r>
          </a:p>
          <a:p>
            <a:pPr marL="457200" indent="-457200" algn="just">
              <a:spcBef>
                <a:spcPts val="1200"/>
              </a:spcBef>
              <a:spcAft>
                <a:spcPts val="1200"/>
              </a:spcAft>
              <a:buFont typeface="Wingdings" pitchFamily="2" charset="2"/>
              <a:buChar char=""/>
            </a:pPr>
            <a:r>
              <a:rPr lang="en-US" sz="2800">
                <a:solidFill>
                  <a:prstClr val="black"/>
                </a:solidFill>
                <a:latin typeface="Times New Roman" pitchFamily="18" charset="0"/>
                <a:cs typeface="Times New Roman" pitchFamily="18" charset="0"/>
              </a:rPr>
              <a:t>Không mở email từ địa chỉ lạ hay tải xuống tệp đính kèm không đáng tin </a:t>
            </a:r>
            <a:r>
              <a:rPr lang="en-US" sz="2800" smtClean="0">
                <a:solidFill>
                  <a:prstClr val="black"/>
                </a:solidFill>
                <a:latin typeface="Times New Roman" pitchFamily="18" charset="0"/>
                <a:cs typeface="Times New Roman" pitchFamily="18" charset="0"/>
              </a:rPr>
              <a:t>cậy</a:t>
            </a:r>
            <a:endParaRPr lang="en-US" sz="2800">
              <a:solidFill>
                <a:prstClr val="black"/>
              </a:solidFill>
              <a:latin typeface="Times New Roman" pitchFamily="18" charset="0"/>
              <a:cs typeface="Times New Roman" pitchFamily="18" charset="0"/>
            </a:endParaRPr>
          </a:p>
        </p:txBody>
      </p:sp>
      <p:pic>
        <p:nvPicPr>
          <p:cNvPr id="3" name="Picture 2"/>
          <p:cNvPicPr>
            <a:picLocks noChangeAspect="1"/>
          </p:cNvPicPr>
          <p:nvPr/>
        </p:nvPicPr>
        <p:blipFill>
          <a:blip r:embed="rId3"/>
          <a:stretch>
            <a:fillRect/>
          </a:stretch>
        </p:blipFill>
        <p:spPr>
          <a:xfrm>
            <a:off x="6384032" y="1268760"/>
            <a:ext cx="5294988" cy="5069670"/>
          </a:xfrm>
          <a:prstGeom prst="rect">
            <a:avLst/>
          </a:prstGeom>
        </p:spPr>
      </p:pic>
    </p:spTree>
    <p:extLst>
      <p:ext uri="{BB962C8B-B14F-4D97-AF65-F5344CB8AC3E}">
        <p14:creationId xmlns:p14="http://schemas.microsoft.com/office/powerpoint/2010/main" val="11597480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descr="C:\Users\Administrator\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96" y="4581128"/>
            <a:ext cx="1829852" cy="201622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911424" y="262771"/>
            <a:ext cx="10873208" cy="4536504"/>
          </a:xfrm>
          <a:prstGeom prst="cloudCallout">
            <a:avLst>
              <a:gd name="adj1" fmla="val -36168"/>
              <a:gd name="adj2" fmla="val 58943"/>
            </a:avLst>
          </a:prstGeom>
        </p:spPr>
        <p:style>
          <a:lnRef idx="2">
            <a:schemeClr val="accent2"/>
          </a:lnRef>
          <a:fillRef idx="1">
            <a:schemeClr val="lt1"/>
          </a:fillRef>
          <a:effectRef idx="0">
            <a:schemeClr val="accent2"/>
          </a:effectRef>
          <a:fontRef idx="minor">
            <a:schemeClr val="dk1"/>
          </a:fontRef>
        </p:style>
        <p:txBody>
          <a:bodyPr>
            <a:noAutofit/>
          </a:bodyPr>
          <a:lstStyle/>
          <a:p>
            <a:pPr marL="0" marR="0" indent="457200" algn="just">
              <a:lnSpc>
                <a:spcPct val="115000"/>
              </a:lnSpc>
              <a:spcBef>
                <a:spcPts val="0"/>
              </a:spcBef>
              <a:spcAft>
                <a:spcPts val="0"/>
              </a:spcAft>
            </a:pPr>
            <a:r>
              <a:rPr lang="nl-NL" sz="2800">
                <a:effectLst/>
                <a:latin typeface="Times New Roman" panose="02020603050405020304" pitchFamily="18" charset="0"/>
                <a:ea typeface="Calibri" panose="020F0502020204030204" pitchFamily="34" charset="0"/>
                <a:cs typeface="Arial" panose="020B0604020202020204" pitchFamily="34" charset="0"/>
              </a:rPr>
              <a:t>Lĩnh vực hay công cụ nào được kể ra dưới đây hoạt động dựa trên mạng máy tính?</a:t>
            </a:r>
            <a:r>
              <a:rPr lang="en-US" sz="2800">
                <a:effectLst/>
                <a:latin typeface="Times New Roman" panose="02020603050405020304" pitchFamily="18" charset="0"/>
                <a:ea typeface="Calibri" panose="020F0502020204030204" pitchFamily="34" charset="0"/>
                <a:cs typeface="Arial" panose="020B0604020202020204" pitchFamily="34" charset="0"/>
              </a:rPr>
              <a:t/>
            </a:r>
            <a:br>
              <a:rPr lang="en-US" sz="2800">
                <a:effectLst/>
                <a:latin typeface="Times New Roman" panose="02020603050405020304" pitchFamily="18" charset="0"/>
                <a:ea typeface="Calibri" panose="020F0502020204030204" pitchFamily="34" charset="0"/>
                <a:cs typeface="Arial" panose="020B0604020202020204" pitchFamily="34" charset="0"/>
              </a:rPr>
            </a:br>
            <a:r>
              <a:rPr lang="en-US" sz="2800">
                <a:effectLst/>
                <a:latin typeface="Times New Roman" panose="02020603050405020304" pitchFamily="18" charset="0"/>
                <a:ea typeface="Calibri" panose="020F0502020204030204" pitchFamily="34" charset="0"/>
                <a:cs typeface="Arial" panose="020B0604020202020204" pitchFamily="34" charset="0"/>
              </a:rPr>
              <a:t>- </a:t>
            </a:r>
            <a:r>
              <a:rPr lang="nl-NL" sz="2800">
                <a:effectLst/>
                <a:latin typeface="Times New Roman" panose="02020603050405020304" pitchFamily="18" charset="0"/>
                <a:ea typeface="Calibri" panose="020F0502020204030204" pitchFamily="34" charset="0"/>
                <a:cs typeface="Arial" panose="020B0604020202020204" pitchFamily="34" charset="0"/>
              </a:rPr>
              <a:t>Internet vạn vật	- Robot hút bụi thông minh</a:t>
            </a:r>
            <a:br>
              <a:rPr lang="nl-NL" sz="2800">
                <a:effectLst/>
                <a:latin typeface="Times New Roman" panose="02020603050405020304" pitchFamily="18" charset="0"/>
                <a:ea typeface="Calibri" panose="020F0502020204030204" pitchFamily="34" charset="0"/>
                <a:cs typeface="Arial" panose="020B0604020202020204" pitchFamily="34" charset="0"/>
              </a:rPr>
            </a:br>
            <a:r>
              <a:rPr lang="nl-NL" sz="2800">
                <a:effectLst/>
                <a:latin typeface="Times New Roman" panose="02020603050405020304" pitchFamily="18" charset="0"/>
                <a:ea typeface="Calibri" panose="020F0502020204030204" pitchFamily="34" charset="0"/>
                <a:cs typeface="Arial" panose="020B0604020202020204" pitchFamily="34" charset="0"/>
              </a:rPr>
              <a:t>- Điện thoại thông minh</a:t>
            </a:r>
            <a:br>
              <a:rPr lang="nl-NL" sz="2800">
                <a:effectLst/>
                <a:latin typeface="Times New Roman" panose="02020603050405020304" pitchFamily="18" charset="0"/>
                <a:ea typeface="Calibri" panose="020F0502020204030204" pitchFamily="34" charset="0"/>
                <a:cs typeface="Arial" panose="020B0604020202020204" pitchFamily="34" charset="0"/>
              </a:rPr>
            </a:br>
            <a:r>
              <a:rPr lang="nl-NL" sz="2800">
                <a:effectLst/>
                <a:latin typeface="Times New Roman" panose="02020603050405020304" pitchFamily="18" charset="0"/>
                <a:ea typeface="Calibri" panose="020F0502020204030204" pitchFamily="34" charset="0"/>
                <a:cs typeface="Arial" panose="020B0604020202020204" pitchFamily="34" charset="0"/>
              </a:rPr>
              <a:t>- E-Learning	   - E-Banking	- E-Government</a:t>
            </a:r>
            <a:r>
              <a:rPr lang="en-US" sz="2800">
                <a:effectLst/>
                <a:latin typeface="Times New Roman" panose="02020603050405020304" pitchFamily="18" charset="0"/>
                <a:ea typeface="Calibri" panose="020F0502020204030204" pitchFamily="34" charset="0"/>
                <a:cs typeface="Arial" panose="020B0604020202020204" pitchFamily="34" charset="0"/>
              </a:rPr>
              <a:t/>
            </a:r>
            <a:br>
              <a:rPr lang="en-US" sz="2800">
                <a:effectLst/>
                <a:latin typeface="Times New Roman" panose="02020603050405020304" pitchFamily="18" charset="0"/>
                <a:ea typeface="Calibri" panose="020F0502020204030204" pitchFamily="34" charset="0"/>
                <a:cs typeface="Arial" panose="020B0604020202020204" pitchFamily="34" charset="0"/>
              </a:rPr>
            </a:br>
            <a:r>
              <a:rPr lang="en-US" sz="2800">
                <a:effectLst/>
                <a:latin typeface="Times New Roman" panose="02020603050405020304" pitchFamily="18" charset="0"/>
                <a:ea typeface="Calibri" panose="020F0502020204030204" pitchFamily="34" charset="0"/>
                <a:cs typeface="Arial" panose="020B0604020202020204" pitchFamily="34" charset="0"/>
              </a:rPr>
              <a:t>- </a:t>
            </a:r>
            <a:r>
              <a:rPr lang="nl-NL" sz="2800">
                <a:effectLst/>
                <a:latin typeface="Times New Roman" panose="02020603050405020304" pitchFamily="18" charset="0"/>
                <a:ea typeface="Calibri" panose="020F0502020204030204" pitchFamily="34" charset="0"/>
                <a:cs typeface="Arial" panose="020B0604020202020204" pitchFamily="34" charset="0"/>
              </a:rPr>
              <a:t>Xã hội tri thức và kinh tế tri thức</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34584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360" y="341784"/>
            <a:ext cx="11521280" cy="566936"/>
          </a:xfrm>
        </p:spPr>
        <p:txBody>
          <a:bodyPr>
            <a:noAutofit/>
          </a:bodyPr>
          <a:lstStyle/>
          <a:p>
            <a:pPr algn="just"/>
            <a:r>
              <a:rPr lang="en-US" sz="3600">
                <a:solidFill>
                  <a:srgbClr val="C00000"/>
                </a:solidFill>
                <a:latin typeface="Times New Roman" pitchFamily="18" charset="0"/>
                <a:cs typeface="Times New Roman" pitchFamily="18" charset="0"/>
              </a:rPr>
              <a:t>Biện pháp phòng tránh phần mềm độc hại</a:t>
            </a:r>
            <a:endParaRPr lang="en-US" sz="3600" dirty="0">
              <a:solidFill>
                <a:srgbClr val="C00000"/>
              </a:solidFill>
              <a:latin typeface="Times New Roman" pitchFamily="18" charset="0"/>
              <a:cs typeface="Times New Roman" pitchFamily="18" charset="0"/>
            </a:endParaRPr>
          </a:p>
        </p:txBody>
      </p:sp>
      <p:sp>
        <p:nvSpPr>
          <p:cNvPr id="5" name="TextBox 4"/>
          <p:cNvSpPr txBox="1"/>
          <p:nvPr/>
        </p:nvSpPr>
        <p:spPr>
          <a:xfrm>
            <a:off x="551384" y="1340768"/>
            <a:ext cx="11089232" cy="3724096"/>
          </a:xfrm>
          <a:prstGeom prst="rect">
            <a:avLst/>
          </a:prstGeom>
          <a:noFill/>
        </p:spPr>
        <p:txBody>
          <a:bodyPr wrap="square" rtlCol="0">
            <a:spAutoFit/>
          </a:bodyPr>
          <a:lstStyle/>
          <a:p>
            <a:pPr marL="457200" indent="-457200" algn="just">
              <a:spcBef>
                <a:spcPts val="1200"/>
              </a:spcBef>
              <a:spcAft>
                <a:spcPts val="1200"/>
              </a:spcAft>
              <a:buFont typeface="Wingdings" pitchFamily="2" charset="2"/>
              <a:buChar char=""/>
            </a:pPr>
            <a:r>
              <a:rPr lang="en-US" sz="2800" smtClean="0">
                <a:solidFill>
                  <a:prstClr val="black"/>
                </a:solidFill>
                <a:latin typeface="Times New Roman" pitchFamily="18" charset="0"/>
                <a:cs typeface="Times New Roman" pitchFamily="18" charset="0"/>
              </a:rPr>
              <a:t>Không </a:t>
            </a:r>
            <a:r>
              <a:rPr lang="en-US" sz="2800">
                <a:solidFill>
                  <a:prstClr val="black"/>
                </a:solidFill>
                <a:latin typeface="Times New Roman" pitchFamily="18" charset="0"/>
                <a:cs typeface="Times New Roman" pitchFamily="18" charset="0"/>
              </a:rPr>
              <a:t>tò mò truy cập vào đường link lạ</a:t>
            </a:r>
          </a:p>
          <a:p>
            <a:pPr marL="457200" indent="-457200" algn="just">
              <a:spcBef>
                <a:spcPts val="1200"/>
              </a:spcBef>
              <a:spcAft>
                <a:spcPts val="1200"/>
              </a:spcAft>
              <a:buFont typeface="Wingdings" pitchFamily="2" charset="2"/>
              <a:buChar char=""/>
            </a:pPr>
            <a:r>
              <a:rPr lang="en-US" sz="2800">
                <a:solidFill>
                  <a:prstClr val="black"/>
                </a:solidFill>
                <a:latin typeface="Times New Roman" pitchFamily="18" charset="0"/>
                <a:cs typeface="Times New Roman" pitchFamily="18" charset="0"/>
              </a:rPr>
              <a:t>Sử dụng mật khẩu mạnh, thay đổi mật khẩu định kì, không nên dùng chỉ một mật khẩu cho nhiều tài khoản khác nhau. Khi đăng nhập trên máy tính không phải của mình thì tắt chế độ ghi nhớ thông tin đăng nhập</a:t>
            </a:r>
          </a:p>
          <a:p>
            <a:pPr marL="457200" indent="-457200" algn="just">
              <a:spcBef>
                <a:spcPts val="1200"/>
              </a:spcBef>
              <a:spcAft>
                <a:spcPts val="1200"/>
              </a:spcAft>
              <a:buFont typeface="Wingdings" pitchFamily="2" charset="2"/>
              <a:buChar char=""/>
            </a:pPr>
            <a:r>
              <a:rPr lang="en-US" sz="2800">
                <a:solidFill>
                  <a:prstClr val="black"/>
                </a:solidFill>
                <a:latin typeface="Times New Roman" pitchFamily="18" charset="0"/>
                <a:cs typeface="Times New Roman" pitchFamily="18" charset="0"/>
              </a:rPr>
              <a:t>Tránh sử dụng USB, thẻ nhớ, đĩa CD hay các thiết bị nhớ của người khác. Dùng phần mềm diệt virus để kiểm tra những thiết bị đó trước khi sử dụng</a:t>
            </a:r>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8380671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6704" y="620688"/>
            <a:ext cx="11665296" cy="523220"/>
          </a:xfrm>
        </p:spPr>
        <p:txBody>
          <a:bodyPr>
            <a:noAutofit/>
          </a:bodyPr>
          <a:lstStyle/>
          <a:p>
            <a:pPr algn="just"/>
            <a:r>
              <a:rPr lang="en-US" sz="3600">
                <a:solidFill>
                  <a:srgbClr val="C00000"/>
                </a:solidFill>
                <a:latin typeface="Times New Roman" pitchFamily="18" charset="0"/>
                <a:cs typeface="Times New Roman" pitchFamily="18" charset="0"/>
              </a:rPr>
              <a:t>Ngoài ra cần chú ý:</a:t>
            </a:r>
            <a:endParaRPr lang="en-US" sz="3600" dirty="0">
              <a:solidFill>
                <a:srgbClr val="C00000"/>
              </a:solidFill>
              <a:latin typeface="Times New Roman" pitchFamily="18" charset="0"/>
              <a:cs typeface="Times New Roman" pitchFamily="18" charset="0"/>
            </a:endParaRPr>
          </a:p>
        </p:txBody>
      </p:sp>
      <p:sp>
        <p:nvSpPr>
          <p:cNvPr id="5" name="TextBox 4"/>
          <p:cNvSpPr txBox="1"/>
          <p:nvPr/>
        </p:nvSpPr>
        <p:spPr>
          <a:xfrm>
            <a:off x="365944" y="1401912"/>
            <a:ext cx="11202664" cy="4001095"/>
          </a:xfrm>
          <a:prstGeom prst="rect">
            <a:avLst/>
          </a:prstGeom>
          <a:noFill/>
        </p:spPr>
        <p:txBody>
          <a:bodyPr wrap="square" rtlCol="0">
            <a:spAutoFit/>
          </a:bodyPr>
          <a:lstStyle/>
          <a:p>
            <a:pPr marL="457200" indent="-457200" algn="just">
              <a:spcBef>
                <a:spcPts val="600"/>
              </a:spcBef>
              <a:spcAft>
                <a:spcPts val="600"/>
              </a:spcAft>
              <a:buFont typeface="Wingdings" pitchFamily="2" charset="2"/>
              <a:buChar char=""/>
            </a:pPr>
            <a:r>
              <a:rPr lang="en-US" sz="2800">
                <a:solidFill>
                  <a:prstClr val="black"/>
                </a:solidFill>
                <a:latin typeface="Times New Roman" pitchFamily="18" charset="0"/>
                <a:cs typeface="Times New Roman" pitchFamily="18" charset="0"/>
              </a:rPr>
              <a:t>Không nên gửi các thông tin cá nhân quan trọng (mật khẩu, số thẻ tín dụng, tài khoản ngân hàng) qua thư điện tử</a:t>
            </a:r>
          </a:p>
          <a:p>
            <a:pPr marL="457200" indent="-457200" algn="just">
              <a:spcBef>
                <a:spcPts val="600"/>
              </a:spcBef>
              <a:spcAft>
                <a:spcPts val="600"/>
              </a:spcAft>
              <a:buFont typeface="Wingdings" pitchFamily="2" charset="2"/>
              <a:buChar char=""/>
            </a:pPr>
            <a:r>
              <a:rPr lang="en-US" sz="2800">
                <a:solidFill>
                  <a:prstClr val="black"/>
                </a:solidFill>
                <a:latin typeface="Times New Roman" pitchFamily="18" charset="0"/>
                <a:cs typeface="Times New Roman" pitchFamily="18" charset="0"/>
              </a:rPr>
              <a:t>Tránh đăng nhập máy tính công cộng (nới phần mềm gián điệp có thể ẩn náu) hoặc thông qua mạng Wi-Fi công cộng (dễ dàng bị tin tặc chiếm đoạt thông tin)</a:t>
            </a:r>
          </a:p>
          <a:p>
            <a:pPr marL="457200" indent="-457200" algn="just">
              <a:spcBef>
                <a:spcPts val="600"/>
              </a:spcBef>
              <a:spcAft>
                <a:spcPts val="600"/>
              </a:spcAft>
              <a:buFont typeface="Wingdings" pitchFamily="2" charset="2"/>
              <a:buChar char=""/>
            </a:pPr>
            <a:r>
              <a:rPr lang="en-US" sz="2800">
                <a:solidFill>
                  <a:prstClr val="black"/>
                </a:solidFill>
                <a:latin typeface="Times New Roman" pitchFamily="18" charset="0"/>
                <a:cs typeface="Times New Roman" pitchFamily="18" charset="0"/>
              </a:rPr>
              <a:t>Sao lưu những dữ liệu quan trọng và cất giữ bản sao tại nơi an toàn. Trong trường hợp cần thiết có thể đặt mật khẩu cho tệp dữ liệu </a:t>
            </a:r>
          </a:p>
          <a:p>
            <a:pPr marL="457200" indent="-457200" algn="just">
              <a:spcBef>
                <a:spcPts val="600"/>
              </a:spcBef>
              <a:spcAft>
                <a:spcPts val="600"/>
              </a:spcAft>
              <a:buFont typeface="Wingdings" pitchFamily="2" charset="2"/>
              <a:buChar char=""/>
            </a:pPr>
            <a:r>
              <a:rPr lang="en-US" sz="2800">
                <a:solidFill>
                  <a:prstClr val="black"/>
                </a:solidFill>
                <a:latin typeface="Times New Roman" pitchFamily="18" charset="0"/>
                <a:cs typeface="Times New Roman" pitchFamily="18" charset="0"/>
              </a:rPr>
              <a:t>Nên chọn biện pháp xác thực hai bước. </a:t>
            </a:r>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44241137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9356" y="4797152"/>
            <a:ext cx="11593288" cy="1143000"/>
          </a:xfrm>
        </p:spPr>
        <p:txBody>
          <a:bodyPr>
            <a:noAutofit/>
          </a:bodyPr>
          <a:lstStyle/>
          <a:p>
            <a:r>
              <a:rPr lang="en-US" sz="3600">
                <a:solidFill>
                  <a:srgbClr val="C00000"/>
                </a:solidFill>
                <a:latin typeface="Times New Roman" pitchFamily="18" charset="0"/>
                <a:cs typeface="Times New Roman" pitchFamily="18" charset="0"/>
              </a:rPr>
              <a:t>Xác thực hai bước: nhập tên, mật khẩu xong còn phải nhập mã vừa được gửi tới điện thoại của chủ tài khoản</a:t>
            </a:r>
            <a:endParaRPr lang="en-US" sz="3600" dirty="0">
              <a:solidFill>
                <a:srgbClr val="C00000"/>
              </a:solidFill>
              <a:latin typeface="Times New Roman" pitchFamily="18" charset="0"/>
              <a:cs typeface="Times New Roman" pitchFamily="18" charset="0"/>
            </a:endParaRPr>
          </a:p>
        </p:txBody>
      </p:sp>
      <p:pic>
        <p:nvPicPr>
          <p:cNvPr id="3" name="Picture 2" descr="Xác thực 2 yếu tố là gì và cơ chế hoạt động như thế nào? - BlogAnChoi">
            <a:extLst>
              <a:ext uri="{FF2B5EF4-FFF2-40B4-BE49-F238E27FC236}">
                <a16:creationId xmlns:a16="http://schemas.microsoft.com/office/drawing/2014/main" id="{0CFE2523-C2FA-4A2F-AB0B-5E0A2AA06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341" y="548680"/>
            <a:ext cx="6541318" cy="366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66866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6704" y="620688"/>
            <a:ext cx="11665296" cy="523220"/>
          </a:xfrm>
        </p:spPr>
        <p:txBody>
          <a:bodyPr>
            <a:noAutofit/>
          </a:bodyPr>
          <a:lstStyle/>
          <a:p>
            <a:pPr algn="just"/>
            <a:r>
              <a:rPr lang="en-US" sz="3600">
                <a:solidFill>
                  <a:srgbClr val="C00000"/>
                </a:solidFill>
                <a:latin typeface="Times New Roman" pitchFamily="18" charset="0"/>
                <a:cs typeface="Times New Roman" pitchFamily="18" charset="0"/>
              </a:rPr>
              <a:t>Tóm tắt bài học</a:t>
            </a:r>
            <a:endParaRPr lang="en-US" sz="3600" dirty="0">
              <a:solidFill>
                <a:srgbClr val="C00000"/>
              </a:solidFill>
              <a:latin typeface="Times New Roman" pitchFamily="18" charset="0"/>
              <a:cs typeface="Times New Roman" pitchFamily="18" charset="0"/>
            </a:endParaRPr>
          </a:p>
        </p:txBody>
      </p:sp>
      <p:sp>
        <p:nvSpPr>
          <p:cNvPr id="5" name="TextBox 4"/>
          <p:cNvSpPr txBox="1"/>
          <p:nvPr/>
        </p:nvSpPr>
        <p:spPr>
          <a:xfrm>
            <a:off x="365944" y="1401912"/>
            <a:ext cx="11202664" cy="3970318"/>
          </a:xfrm>
          <a:prstGeom prst="rect">
            <a:avLst/>
          </a:prstGeom>
          <a:noFill/>
        </p:spPr>
        <p:txBody>
          <a:bodyPr wrap="square" rtlCol="0">
            <a:spAutoFit/>
          </a:bodyPr>
          <a:lstStyle/>
          <a:p>
            <a:pPr marL="457200" indent="-457200" algn="just">
              <a:buFont typeface="Wingdings" pitchFamily="2" charset="2"/>
              <a:buChar char=""/>
            </a:pPr>
            <a:r>
              <a:rPr lang="pt-BR" sz="2800">
                <a:latin typeface="Times New Roman" panose="02020603050405020304" pitchFamily="18" charset="0"/>
                <a:ea typeface="Calibri" panose="020F0502020204030204" pitchFamily="34" charset="0"/>
                <a:cs typeface="Arial" panose="020B0604020202020204" pitchFamily="34" charset="0"/>
              </a:rPr>
              <a:t>M</a:t>
            </a:r>
            <a:r>
              <a:rPr lang="pt-BR" sz="2800">
                <a:effectLst/>
                <a:latin typeface="Times New Roman" panose="02020603050405020304" pitchFamily="18" charset="0"/>
                <a:ea typeface="Calibri" panose="020F0502020204030204" pitchFamily="34" charset="0"/>
                <a:cs typeface="Arial" panose="020B0604020202020204" pitchFamily="34" charset="0"/>
              </a:rPr>
              <a:t>ạng máy tính nâng cao chất lượng cuộc sống, cung cấp những phương thức học tập, làm việc và sinh hoạt mới hiệu quả</a:t>
            </a:r>
          </a:p>
          <a:p>
            <a:pPr marL="457200" indent="-457200" algn="just">
              <a:buFont typeface="Wingdings" pitchFamily="2" charset="2"/>
              <a:buChar char=""/>
            </a:pPr>
            <a:r>
              <a:rPr lang="pt-BR" sz="2800">
                <a:solidFill>
                  <a:prstClr val="black"/>
                </a:solidFill>
                <a:latin typeface="Times New Roman" panose="02020603050405020304" pitchFamily="18" charset="0"/>
                <a:cs typeface="Arial" panose="020B0604020202020204" pitchFamily="34" charset="0"/>
              </a:rPr>
              <a:t>Mạng máy tính cũng tiềm ẩn nhiều mặt trái. Giao tiếp trên mạng có nguy cơ máy tính bị lây nhiễm phần mềm độc hại. Nếu thiếu cảnh giác có thể bị hại bởi những hành vi phạm pháp, phi đạo đức, vô văn hóa.</a:t>
            </a:r>
          </a:p>
          <a:p>
            <a:pPr marL="457200" indent="-457200" algn="just">
              <a:buFont typeface="Wingdings" pitchFamily="2" charset="2"/>
              <a:buChar char=""/>
            </a:pPr>
            <a:r>
              <a:rPr lang="pt-BR" sz="2800">
                <a:solidFill>
                  <a:prstClr val="black"/>
                </a:solidFill>
                <a:latin typeface="Times New Roman" panose="02020603050405020304" pitchFamily="18" charset="0"/>
                <a:cs typeface="Arial" panose="020B0604020202020204" pitchFamily="34" charset="0"/>
              </a:rPr>
              <a:t>Cần tận dụng những ưu việt của mạng máy tính để nâng cao chất lượng cuộc sống</a:t>
            </a:r>
          </a:p>
          <a:p>
            <a:pPr marL="457200" indent="-457200" algn="just">
              <a:buFont typeface="Wingdings" pitchFamily="2" charset="2"/>
              <a:buChar char=""/>
            </a:pPr>
            <a:r>
              <a:rPr lang="pt-BR" sz="2800">
                <a:solidFill>
                  <a:prstClr val="black"/>
                </a:solidFill>
                <a:latin typeface="Times New Roman" panose="02020603050405020304" pitchFamily="18" charset="0"/>
                <a:cs typeface="Arial" panose="020B0604020202020204" pitchFamily="34" charset="0"/>
              </a:rPr>
              <a:t>Cảnh giác và áp dụng các biện pháp hạn chế những tác động tiêu cực của mạng máy tính</a:t>
            </a:r>
            <a:endParaRPr lang="en-US" sz="4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635969733"/>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9" name="Picture 15">
            <a:extLst>
              <a:ext uri="{FF2B5EF4-FFF2-40B4-BE49-F238E27FC236}">
                <a16:creationId xmlns:a16="http://schemas.microsoft.com/office/drawing/2014/main" id="{4F037888-5B2D-4CAA-B2E7-FF91B83D13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23" y="3022599"/>
            <a:ext cx="6235203" cy="3214713"/>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a:extLst>
              <a:ext uri="{FF2B5EF4-FFF2-40B4-BE49-F238E27FC236}">
                <a16:creationId xmlns:a16="http://schemas.microsoft.com/office/drawing/2014/main" id="{BA34D224-2A7C-4BEA-80C0-FEC7212B4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5069" y="3838335"/>
            <a:ext cx="2518192" cy="172121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a:extLst>
              <a:ext uri="{FF2B5EF4-FFF2-40B4-BE49-F238E27FC236}">
                <a16:creationId xmlns:a16="http://schemas.microsoft.com/office/drawing/2014/main" id="{924110E5-5B36-4087-BD17-8EC78B5A31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1829" y="3803281"/>
            <a:ext cx="2578469" cy="1323837"/>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a:extLst>
              <a:ext uri="{FF2B5EF4-FFF2-40B4-BE49-F238E27FC236}">
                <a16:creationId xmlns:a16="http://schemas.microsoft.com/office/drawing/2014/main" id="{53B07804-961E-4947-8702-C43DC8BF92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7503" y="3810668"/>
            <a:ext cx="2714647" cy="899674"/>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a:extLst>
              <a:ext uri="{FF2B5EF4-FFF2-40B4-BE49-F238E27FC236}">
                <a16:creationId xmlns:a16="http://schemas.microsoft.com/office/drawing/2014/main" id="{4F5AEA7E-18A3-4777-9FF1-FCA7BF724D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4656" y="3658858"/>
            <a:ext cx="2527123" cy="49113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a:extLst>
              <a:ext uri="{FF2B5EF4-FFF2-40B4-BE49-F238E27FC236}">
                <a16:creationId xmlns:a16="http://schemas.microsoft.com/office/drawing/2014/main" id="{3330F9B7-F385-4BC4-BC71-B38C4E3BF6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3624" y="3076936"/>
            <a:ext cx="2808406" cy="966646"/>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a:extLst>
              <a:ext uri="{FF2B5EF4-FFF2-40B4-BE49-F238E27FC236}">
                <a16:creationId xmlns:a16="http://schemas.microsoft.com/office/drawing/2014/main" id="{D18A3D12-E2BA-4777-ACB3-F5AAA03381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322" y="3016249"/>
            <a:ext cx="6277616" cy="1163101"/>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a:extLst>
              <a:ext uri="{FF2B5EF4-FFF2-40B4-BE49-F238E27FC236}">
                <a16:creationId xmlns:a16="http://schemas.microsoft.com/office/drawing/2014/main" id="{687B0BC7-1C32-44CB-BE8E-531C000939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4888" y="2193603"/>
            <a:ext cx="3239271" cy="957716"/>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a:extLst>
              <a:ext uri="{FF2B5EF4-FFF2-40B4-BE49-F238E27FC236}">
                <a16:creationId xmlns:a16="http://schemas.microsoft.com/office/drawing/2014/main" id="{5D249F34-077D-4B4D-91D2-53A2501F497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19133" y="2010028"/>
            <a:ext cx="5325768" cy="533554"/>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a:extLst>
              <a:ext uri="{FF2B5EF4-FFF2-40B4-BE49-F238E27FC236}">
                <a16:creationId xmlns:a16="http://schemas.microsoft.com/office/drawing/2014/main" id="{A8C84A43-B4BE-4ABB-A79D-A90C9767691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61140" y="1337878"/>
            <a:ext cx="3138810" cy="1120685"/>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a:extLst>
              <a:ext uri="{FF2B5EF4-FFF2-40B4-BE49-F238E27FC236}">
                <a16:creationId xmlns:a16="http://schemas.microsoft.com/office/drawing/2014/main" id="{EFFE8E39-8CC2-4C6F-B208-1486400972A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84324" y="1971674"/>
            <a:ext cx="5648071" cy="200919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a:extLst>
              <a:ext uri="{FF2B5EF4-FFF2-40B4-BE49-F238E27FC236}">
                <a16:creationId xmlns:a16="http://schemas.microsoft.com/office/drawing/2014/main" id="{3C3424E8-683F-4E98-932D-0933BF62A7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685" y="2624137"/>
            <a:ext cx="4087599" cy="16966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3E33668-74B7-43AA-8AB1-B7CC0CC712CE}"/>
              </a:ext>
            </a:extLst>
          </p:cNvPr>
          <p:cNvSpPr txBox="1"/>
          <p:nvPr/>
        </p:nvSpPr>
        <p:spPr>
          <a:xfrm>
            <a:off x="3719736" y="404664"/>
            <a:ext cx="3558952" cy="646331"/>
          </a:xfrm>
          <a:prstGeom prst="rect">
            <a:avLst/>
          </a:prstGeom>
          <a:noFill/>
        </p:spPr>
        <p:txBody>
          <a:bodyPr wrap="square" rtlCol="0">
            <a:spAutoFit/>
          </a:bodyPr>
          <a:lstStyle/>
          <a:p>
            <a:pPr algn="ctr"/>
            <a:r>
              <a:rPr lang="en-US" sz="3600" b="1">
                <a:solidFill>
                  <a:srgbClr val="C00000"/>
                </a:solidFill>
                <a:latin typeface="Times New Roman" panose="02020603050405020304" pitchFamily="18" charset="0"/>
                <a:cs typeface="Times New Roman" panose="02020603050405020304" pitchFamily="18" charset="0"/>
              </a:rPr>
              <a:t>GHI NHỚ</a:t>
            </a:r>
          </a:p>
        </p:txBody>
      </p:sp>
    </p:spTree>
    <p:extLst>
      <p:ext uri="{BB962C8B-B14F-4D97-AF65-F5344CB8AC3E}">
        <p14:creationId xmlns:p14="http://schemas.microsoft.com/office/powerpoint/2010/main" val="764347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D7236E-61A5-466F-8B52-7F61A5CB9BAF}"/>
              </a:ext>
            </a:extLst>
          </p:cNvPr>
          <p:cNvSpPr txBox="1"/>
          <p:nvPr/>
        </p:nvSpPr>
        <p:spPr>
          <a:xfrm>
            <a:off x="3719736" y="404664"/>
            <a:ext cx="3558952" cy="646331"/>
          </a:xfrm>
          <a:prstGeom prst="rect">
            <a:avLst/>
          </a:prstGeom>
          <a:noFill/>
        </p:spPr>
        <p:txBody>
          <a:bodyPr wrap="square" rtlCol="0">
            <a:spAutoFit/>
          </a:bodyPr>
          <a:lstStyle/>
          <a:p>
            <a:pPr algn="ctr"/>
            <a:r>
              <a:rPr lang="en-US" sz="3600" b="1">
                <a:solidFill>
                  <a:srgbClr val="C00000"/>
                </a:solidFill>
                <a:latin typeface="Times New Roman" panose="02020603050405020304" pitchFamily="18" charset="0"/>
                <a:cs typeface="Times New Roman" panose="02020603050405020304" pitchFamily="18" charset="0"/>
              </a:rPr>
              <a:t>BÀI TẬP</a:t>
            </a:r>
          </a:p>
        </p:txBody>
      </p:sp>
      <p:sp>
        <p:nvSpPr>
          <p:cNvPr id="3" name="TextBox 2">
            <a:extLst>
              <a:ext uri="{FF2B5EF4-FFF2-40B4-BE49-F238E27FC236}">
                <a16:creationId xmlns:a16="http://schemas.microsoft.com/office/drawing/2014/main" id="{7187E2F9-FE6C-4834-89AF-812FE1CEBDF6}"/>
              </a:ext>
            </a:extLst>
          </p:cNvPr>
          <p:cNvSpPr txBox="1"/>
          <p:nvPr/>
        </p:nvSpPr>
        <p:spPr>
          <a:xfrm>
            <a:off x="494668" y="1772816"/>
            <a:ext cx="11202664" cy="523220"/>
          </a:xfrm>
          <a:prstGeom prst="rect">
            <a:avLst/>
          </a:prstGeom>
          <a:noFill/>
        </p:spPr>
        <p:txBody>
          <a:bodyPr wrap="square" rtlCol="0">
            <a:spAutoFit/>
          </a:bodyPr>
          <a:lstStyle/>
          <a:p>
            <a:pPr marL="457200" indent="-457200" algn="just">
              <a:buFont typeface="Wingdings" pitchFamily="2" charset="2"/>
              <a:buChar char=""/>
            </a:pPr>
            <a:r>
              <a:rPr lang="pt-BR" sz="2800">
                <a:latin typeface="Times New Roman" panose="02020603050405020304" pitchFamily="18" charset="0"/>
                <a:ea typeface="Calibri" panose="020F0502020204030204" pitchFamily="34" charset="0"/>
                <a:cs typeface="Arial" panose="020B0604020202020204" pitchFamily="34" charset="0"/>
              </a:rPr>
              <a:t>Làm các bài tập trong SGK</a:t>
            </a:r>
            <a:endParaRPr lang="en-US" sz="4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83200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431704" y="116632"/>
            <a:ext cx="5256584" cy="5976664"/>
          </a:xfrm>
        </p:spPr>
      </p:pic>
    </p:spTree>
    <p:extLst>
      <p:ext uri="{BB962C8B-B14F-4D97-AF65-F5344CB8AC3E}">
        <p14:creationId xmlns:p14="http://schemas.microsoft.com/office/powerpoint/2010/main" val="121586394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360" y="253084"/>
            <a:ext cx="8229600" cy="922114"/>
          </a:xfrm>
        </p:spPr>
        <p:txBody>
          <a:bodyPr>
            <a:normAutofit/>
          </a:bodyPr>
          <a:lstStyle/>
          <a:p>
            <a:pPr algn="l"/>
            <a:r>
              <a:rPr lang="en-US" sz="3600" b="1" dirty="0">
                <a:solidFill>
                  <a:srgbClr val="C00000"/>
                </a:solidFill>
                <a:latin typeface="Times New Roman" pitchFamily="18" charset="0"/>
                <a:cs typeface="Times New Roman" pitchFamily="18" charset="0"/>
              </a:rPr>
              <a:t>1. </a:t>
            </a:r>
            <a:r>
              <a:rPr lang="en-US" sz="3600" b="1" dirty="0" err="1">
                <a:solidFill>
                  <a:srgbClr val="C00000"/>
                </a:solidFill>
                <a:latin typeface="Times New Roman" pitchFamily="18" charset="0"/>
                <a:cs typeface="Times New Roman" pitchFamily="18" charset="0"/>
              </a:rPr>
              <a:t>Mạng</a:t>
            </a:r>
            <a:r>
              <a:rPr lang="en-US" sz="3600" b="1" dirty="0">
                <a:solidFill>
                  <a:srgbClr val="C00000"/>
                </a:solidFill>
                <a:latin typeface="Times New Roman" pitchFamily="18" charset="0"/>
                <a:cs typeface="Times New Roman" pitchFamily="18" charset="0"/>
              </a:rPr>
              <a:t> </a:t>
            </a:r>
            <a:r>
              <a:rPr lang="en-US" sz="3600" b="1" err="1">
                <a:solidFill>
                  <a:srgbClr val="C00000"/>
                </a:solidFill>
                <a:latin typeface="Times New Roman" pitchFamily="18" charset="0"/>
                <a:cs typeface="Times New Roman" pitchFamily="18" charset="0"/>
              </a:rPr>
              <a:t>máy</a:t>
            </a:r>
            <a:r>
              <a:rPr lang="en-US" sz="3600" b="1">
                <a:solidFill>
                  <a:srgbClr val="C00000"/>
                </a:solidFill>
                <a:latin typeface="Times New Roman" pitchFamily="18" charset="0"/>
                <a:cs typeface="Times New Roman" pitchFamily="18" charset="0"/>
              </a:rPr>
              <a:t> tính thay đổi thế giới</a:t>
            </a:r>
            <a:endParaRPr lang="en-US" sz="3600" b="1" dirty="0">
              <a:solidFill>
                <a:srgbClr val="C00000"/>
              </a:solidFill>
            </a:endParaRPr>
          </a:p>
        </p:txBody>
      </p:sp>
      <p:sp>
        <p:nvSpPr>
          <p:cNvPr id="3" name="Content Placeholder 2"/>
          <p:cNvSpPr>
            <a:spLocks noGrp="1"/>
          </p:cNvSpPr>
          <p:nvPr>
            <p:ph idx="1"/>
          </p:nvPr>
        </p:nvSpPr>
        <p:spPr>
          <a:xfrm>
            <a:off x="479376" y="980729"/>
            <a:ext cx="11089232" cy="720079"/>
          </a:xfrm>
        </p:spPr>
        <p:txBody>
          <a:bodyPr>
            <a:normAutofit/>
          </a:bodyPr>
          <a:lstStyle/>
          <a:p>
            <a:pPr marL="0" indent="0" algn="just">
              <a:buNone/>
            </a:pPr>
            <a:r>
              <a:rPr lang="en-US">
                <a:solidFill>
                  <a:srgbClr val="0070C0"/>
                </a:solidFill>
                <a:latin typeface="Times New Roman" pitchFamily="18" charset="0"/>
                <a:cs typeface="Times New Roman" pitchFamily="18" charset="0"/>
              </a:rPr>
              <a:t>a) Mở rộng phương thức học tập</a:t>
            </a:r>
            <a:endParaRPr lang="en-US" dirty="0">
              <a:solidFill>
                <a:srgbClr val="0070C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048" y="2204864"/>
            <a:ext cx="528224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hought Bubble: Cloud 3">
            <a:extLst>
              <a:ext uri="{FF2B5EF4-FFF2-40B4-BE49-F238E27FC236}">
                <a16:creationId xmlns:a16="http://schemas.microsoft.com/office/drawing/2014/main" id="{FBA60302-E2ED-4078-B907-19AE8061795F}"/>
              </a:ext>
            </a:extLst>
          </p:cNvPr>
          <p:cNvSpPr/>
          <p:nvPr/>
        </p:nvSpPr>
        <p:spPr>
          <a:xfrm>
            <a:off x="1703512" y="1902843"/>
            <a:ext cx="3723728" cy="316835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Em hãy tìm và hiển thị một trang web học liệu</a:t>
            </a:r>
          </a:p>
        </p:txBody>
      </p:sp>
    </p:spTree>
    <p:extLst>
      <p:ext uri="{BB962C8B-B14F-4D97-AF65-F5344CB8AC3E}">
        <p14:creationId xmlns:p14="http://schemas.microsoft.com/office/powerpoint/2010/main" val="38321607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op các trang web học tập miễn phí tốt nhất">
            <a:extLst>
              <a:ext uri="{FF2B5EF4-FFF2-40B4-BE49-F238E27FC236}">
                <a16:creationId xmlns:a16="http://schemas.microsoft.com/office/drawing/2014/main" id="{FAC44B44-F585-48CF-B166-68E95CD6F0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6" y="859606"/>
            <a:ext cx="5724525" cy="2533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ang web học tiếng anh miễn phí - Hỗ trợ việc học tiếng Anh hiệu quả">
            <a:extLst>
              <a:ext uri="{FF2B5EF4-FFF2-40B4-BE49-F238E27FC236}">
                <a16:creationId xmlns:a16="http://schemas.microsoft.com/office/drawing/2014/main" id="{7C508B67-79E4-4DBC-8EED-36B0982F2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976" y="2492896"/>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8255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Top 10 trang web học toán trực tuyến miễn phí, cực kỳ hiệu quả">
            <a:extLst>
              <a:ext uri="{FF2B5EF4-FFF2-40B4-BE49-F238E27FC236}">
                <a16:creationId xmlns:a16="http://schemas.microsoft.com/office/drawing/2014/main" id="{31195E93-ECC8-4268-9334-AD6EE79BB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00" y="548680"/>
            <a:ext cx="695325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ia sẻ 8 trang web học trực tuyến tiểu học miễn phí">
            <a:extLst>
              <a:ext uri="{FF2B5EF4-FFF2-40B4-BE49-F238E27FC236}">
                <a16:creationId xmlns:a16="http://schemas.microsoft.com/office/drawing/2014/main" id="{714EAF94-6AEB-4AED-87DD-F63F52E2B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904" y="2715816"/>
            <a:ext cx="6574501" cy="371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7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048" y="543632"/>
            <a:ext cx="10883552" cy="2453320"/>
          </a:xfrm>
        </p:spPr>
        <p:txBody>
          <a:bodyPr>
            <a:normAutofit fontScale="92500" lnSpcReduction="10000"/>
          </a:bodyPr>
          <a:lstStyle/>
          <a:p>
            <a:pPr algn="just">
              <a:buFont typeface="Wingdings" pitchFamily="2" charset="2"/>
              <a:buChar char=""/>
            </a:pPr>
            <a:r>
              <a:rPr lang="en-US" sz="2800">
                <a:latin typeface="Times New Roman" pitchFamily="18" charset="0"/>
                <a:cs typeface="Times New Roman" pitchFamily="18" charset="0"/>
              </a:rPr>
              <a:t> Trong giáo dục, Internet mang lại cho học sinh một phương thức học mới và hiệu quả, đó là học trực tuyến</a:t>
            </a:r>
          </a:p>
          <a:p>
            <a:pPr algn="just">
              <a:buFont typeface="Wingdings" pitchFamily="2" charset="2"/>
              <a:buChar char=""/>
            </a:pPr>
            <a:r>
              <a:rPr lang="en-US" sz="2800">
                <a:latin typeface="Times New Roman" pitchFamily="18" charset="0"/>
                <a:cs typeface="Times New Roman" pitchFamily="18" charset="0"/>
              </a:rPr>
              <a:t>Các nguồn học liệu mở cung cấp cho người học bài giảng, tài liệu tham khảo, bài tập, thí nghiệm ảo, bài kiểm tra.</a:t>
            </a:r>
          </a:p>
          <a:p>
            <a:pPr algn="just">
              <a:buFont typeface="Wingdings" pitchFamily="2" charset="2"/>
              <a:buChar char=""/>
            </a:pPr>
            <a:r>
              <a:rPr lang="en-US" sz="2800">
                <a:latin typeface="Times New Roman" pitchFamily="18" charset="0"/>
                <a:cs typeface="Times New Roman" pitchFamily="18" charset="0"/>
              </a:rPr>
              <a:t>Học liệu mở (OpenCourseWare) là các tài liệu học tập được số hóa và có thể truy cập miễn phí trên mạng</a:t>
            </a:r>
            <a:endParaRPr lang="en-US" sz="2800" dirty="0">
              <a:latin typeface="Times New Roman" pitchFamily="18" charset="0"/>
              <a:cs typeface="Times New Roman" pitchFamily="18" charset="0"/>
            </a:endParaRPr>
          </a:p>
        </p:txBody>
      </p:sp>
      <p:pic>
        <p:nvPicPr>
          <p:cNvPr id="20" name="Picture 19">
            <a:extLst>
              <a:ext uri="{FF2B5EF4-FFF2-40B4-BE49-F238E27FC236}">
                <a16:creationId xmlns:a16="http://schemas.microsoft.com/office/drawing/2014/main" id="{B39050FE-08ED-454F-8984-6323CB0DC594}"/>
              </a:ext>
            </a:extLst>
          </p:cNvPr>
          <p:cNvPicPr>
            <a:picLocks noChangeAspect="1"/>
          </p:cNvPicPr>
          <p:nvPr/>
        </p:nvPicPr>
        <p:blipFill>
          <a:blip r:embed="rId2"/>
          <a:stretch>
            <a:fillRect/>
          </a:stretch>
        </p:blipFill>
        <p:spPr>
          <a:xfrm>
            <a:off x="2941297" y="3212976"/>
            <a:ext cx="6227053" cy="3501008"/>
          </a:xfrm>
          <a:prstGeom prst="rect">
            <a:avLst/>
          </a:prstGeom>
        </p:spPr>
      </p:pic>
    </p:spTree>
    <p:extLst>
      <p:ext uri="{BB962C8B-B14F-4D97-AF65-F5344CB8AC3E}">
        <p14:creationId xmlns:p14="http://schemas.microsoft.com/office/powerpoint/2010/main" val="29970583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368" y="356651"/>
            <a:ext cx="11377264" cy="1143000"/>
          </a:xfrm>
        </p:spPr>
        <p:txBody>
          <a:bodyPr>
            <a:noAutofit/>
          </a:bodyPr>
          <a:lstStyle/>
          <a:p>
            <a:pPr algn="just"/>
            <a:r>
              <a:rPr lang="en-US" sz="3600" b="1" i="1">
                <a:solidFill>
                  <a:srgbClr val="C00000"/>
                </a:solidFill>
                <a:latin typeface="Times New Roman" pitchFamily="18" charset="0"/>
                <a:cs typeface="Times New Roman" pitchFamily="18" charset="0"/>
              </a:rPr>
              <a:t>b) Mở rộng phương thức làm việc và nâng cao chất lượng công việc</a:t>
            </a:r>
            <a:endParaRPr lang="en-US" sz="3600" b="1" i="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07368" y="1529852"/>
            <a:ext cx="11377264" cy="4751100"/>
          </a:xfrm>
        </p:spPr>
        <p:txBody>
          <a:bodyPr/>
          <a:lstStyle/>
          <a:p>
            <a:pPr marL="0" indent="0" algn="just">
              <a:spcBef>
                <a:spcPts val="600"/>
              </a:spcBef>
              <a:spcAft>
                <a:spcPts val="600"/>
              </a:spcAft>
              <a:buNone/>
            </a:pPr>
            <a:r>
              <a:rPr lang="en-US">
                <a:solidFill>
                  <a:srgbClr val="002060"/>
                </a:solidFill>
                <a:latin typeface="Times New Roman" panose="02020603050405020304" pitchFamily="18" charset="0"/>
                <a:cs typeface="Times New Roman" panose="02020603050405020304" pitchFamily="18" charset="0"/>
              </a:rPr>
              <a:t>Internet đã tác động đến mọi mặt của đời sống xã hội:</a:t>
            </a:r>
          </a:p>
          <a:p>
            <a:pPr marL="0" indent="0" algn="just">
              <a:spcBef>
                <a:spcPts val="600"/>
              </a:spcBef>
              <a:spcAft>
                <a:spcPts val="600"/>
              </a:spcAft>
              <a:buNone/>
            </a:pPr>
            <a:r>
              <a:rPr lang="en-US">
                <a:latin typeface="Times New Roman" panose="02020603050405020304" pitchFamily="18" charset="0"/>
                <a:cs typeface="Times New Roman" panose="02020603050405020304" pitchFamily="18" charset="0"/>
              </a:rPr>
              <a:t>+ Internet không chỉ đem lại phương thức học tập mới mà còn mở rộng cả phương thức làm việc như: làm việc ở nhà, ở quán cà phê, … hay khi đang ngồi trên máy bay, tàu xe.</a:t>
            </a:r>
          </a:p>
          <a:p>
            <a:pPr algn="just">
              <a:spcBef>
                <a:spcPts val="600"/>
              </a:spcBef>
              <a:spcAft>
                <a:spcPts val="600"/>
              </a:spcAft>
              <a:buFont typeface="Symbol" panose="05050102010706020507" pitchFamily="18" charset="2"/>
              <a:buChar char="Þ"/>
            </a:pPr>
            <a:r>
              <a:rPr lang="en-US">
                <a:latin typeface="Times New Roman" panose="02020603050405020304" pitchFamily="18" charset="0"/>
                <a:cs typeface="Times New Roman" panose="02020603050405020304" pitchFamily="18" charset="0"/>
              </a:rPr>
              <a:t>Giúp cải thiện năng suất lao động, giảm ách tắc giao thông, tiết kiệm thời gian và chi phí đi lại</a:t>
            </a:r>
          </a:p>
          <a:p>
            <a:pPr marL="0" indent="0" algn="just">
              <a:spcBef>
                <a:spcPts val="600"/>
              </a:spcBef>
              <a:spcAft>
                <a:spcPts val="600"/>
              </a:spcAft>
              <a:buNone/>
            </a:pPr>
            <a:r>
              <a:rPr lang="en-US">
                <a:latin typeface="Times New Roman" panose="02020603050405020304" pitchFamily="18" charset="0"/>
                <a:cs typeface="Times New Roman" panose="02020603050405020304" pitchFamily="18" charset="0"/>
              </a:rPr>
              <a:t>+ Internet là kho tri thức và thông tin khổng lồ, hỗ trợ cho công việc trong hầu hết các ngành nghề trong mọi lĩnh vực</a:t>
            </a:r>
            <a:endParaRPr lang="en-US" dirty="0">
              <a:latin typeface="Times New Roman" panose="02020603050405020304" pitchFamily="18" charset="0"/>
              <a:cs typeface="Times New Roman" panose="02020603050405020304" pitchFamily="18" charset="0"/>
            </a:endParaRPr>
          </a:p>
        </p:txBody>
      </p:sp>
      <p:pic>
        <p:nvPicPr>
          <p:cNvPr id="9" name="Picture 3" descr="C:\Users\Administrator\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2504" y="5480508"/>
            <a:ext cx="1152128" cy="1056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17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490513"/>
            <a:ext cx="11089232" cy="3865790"/>
          </a:xfrm>
        </p:spPr>
        <p:txBody>
          <a:bodyPr>
            <a:normAutofit/>
          </a:bodyPr>
          <a:lstStyle/>
          <a:p>
            <a:pPr marL="0" indent="0" algn="just">
              <a:buNone/>
            </a:pPr>
            <a:r>
              <a:rPr lang="en-US">
                <a:latin typeface="Times New Roman" pitchFamily="18" charset="0"/>
                <a:cs typeface="Times New Roman" pitchFamily="18" charset="0"/>
              </a:rPr>
              <a:t>+ Internet thay đổi phương thức hoạt động của các cơ quan công quyền =&gt; những thủ tục hành chính công trở nên thuận tiện và dễ dàng hơn</a:t>
            </a:r>
          </a:p>
          <a:p>
            <a:pPr marL="0" indent="0" algn="just">
              <a:buNone/>
            </a:pPr>
            <a:r>
              <a:rPr lang="en-US">
                <a:latin typeface="Times New Roman" pitchFamily="18" charset="0"/>
                <a:cs typeface="Times New Roman" pitchFamily="18" charset="0"/>
              </a:rPr>
              <a:t>+ Internet tạo phương thức kinh doanh mới rất hiệu quả. </a:t>
            </a:r>
          </a:p>
          <a:p>
            <a:pPr marL="0" indent="0" algn="just">
              <a:buNone/>
            </a:pPr>
            <a:r>
              <a:rPr lang="en-US">
                <a:latin typeface="Times New Roman" pitchFamily="18" charset="0"/>
                <a:cs typeface="Times New Roman" pitchFamily="18" charset="0"/>
              </a:rPr>
              <a:t>+ Với sự phát triển của Internet, thanh toán điện tử (E-Payment) xuất hiện và ngày càng phổ biến</a:t>
            </a:r>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542" y="3800605"/>
            <a:ext cx="4778450" cy="277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056" y="3793528"/>
            <a:ext cx="4902969" cy="278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958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1000"/>
                                        <p:tgtEl>
                                          <p:spTgt spid="3075"/>
                                        </p:tgtEl>
                                      </p:cBhvr>
                                    </p:animEffect>
                                    <p:anim calcmode="lin" valueType="num">
                                      <p:cBhvr>
                                        <p:cTn id="13" dur="1000" fill="hold"/>
                                        <p:tgtEl>
                                          <p:spTgt spid="3075"/>
                                        </p:tgtEl>
                                        <p:attrNameLst>
                                          <p:attrName>ppt_x</p:attrName>
                                        </p:attrNameLst>
                                      </p:cBhvr>
                                      <p:tavLst>
                                        <p:tav tm="0">
                                          <p:val>
                                            <p:strVal val="#ppt_x"/>
                                          </p:val>
                                        </p:tav>
                                        <p:tav tm="100000">
                                          <p:val>
                                            <p:strVal val="#ppt_x"/>
                                          </p:val>
                                        </p:tav>
                                      </p:tavLst>
                                    </p:anim>
                                    <p:anim calcmode="lin" valueType="num">
                                      <p:cBhvr>
                                        <p:cTn id="14"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descr="C:\Users\Administrator\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5144"/>
            <a:ext cx="1829852" cy="201622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199456" y="0"/>
            <a:ext cx="10873208" cy="5902533"/>
          </a:xfrm>
          <a:prstGeom prst="cloudCallout">
            <a:avLst>
              <a:gd name="adj1" fmla="val -45934"/>
              <a:gd name="adj2" fmla="val 48948"/>
            </a:avLst>
          </a:prstGeom>
        </p:spPr>
        <p:style>
          <a:lnRef idx="2">
            <a:schemeClr val="accent3"/>
          </a:lnRef>
          <a:fillRef idx="1">
            <a:schemeClr val="lt1"/>
          </a:fillRef>
          <a:effectRef idx="0">
            <a:schemeClr val="accent3"/>
          </a:effectRef>
          <a:fontRef idx="minor">
            <a:schemeClr val="dk1"/>
          </a:fontRef>
        </p:style>
        <p:txBody>
          <a:bodyPr>
            <a:noAutofit/>
          </a:bodyPr>
          <a:lstStyle/>
          <a:p>
            <a:pPr marR="0" lvl="0" algn="just">
              <a:lnSpc>
                <a:spcPct val="115000"/>
              </a:lnSpc>
              <a:spcBef>
                <a:spcPts val="0"/>
              </a:spcBef>
              <a:spcAft>
                <a:spcPts val="0"/>
              </a:spcAft>
            </a:pPr>
            <a:r>
              <a:rPr lang="en-US" sz="240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1) </a:t>
            </a:r>
            <a:r>
              <a:rPr lang="en-US" sz="2400">
                <a:effectLst/>
                <a:latin typeface="Times New Roman" panose="02020603050405020304" pitchFamily="18" charset="0"/>
                <a:ea typeface="Calibri" panose="020F0502020204030204" pitchFamily="34" charset="0"/>
                <a:cs typeface="Arial" panose="020B0604020202020204" pitchFamily="34" charset="0"/>
              </a:rPr>
              <a:t>Em hãy so sánh tốc độ cập nhật thông tin, sự đa dạng của kênh thông tin giữa sách báo điện tử và sách báo giấy, đài phát thanh và truyền hình</a:t>
            </a:r>
            <a:br>
              <a:rPr lang="en-US" sz="2400">
                <a:effectLst/>
                <a:latin typeface="Times New Roman" panose="02020603050405020304" pitchFamily="18" charset="0"/>
                <a:ea typeface="Calibri" panose="020F0502020204030204" pitchFamily="34" charset="0"/>
                <a:cs typeface="Arial" panose="020B0604020202020204" pitchFamily="34" charset="0"/>
              </a:rPr>
            </a:br>
            <a:r>
              <a:rPr lang="en-US" sz="240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2) </a:t>
            </a:r>
            <a:r>
              <a:rPr lang="en-US" sz="2400">
                <a:effectLst/>
                <a:latin typeface="Times New Roman" panose="02020603050405020304" pitchFamily="18" charset="0"/>
                <a:ea typeface="Calibri" panose="020F0502020204030204" pitchFamily="34" charset="0"/>
                <a:cs typeface="Arial" panose="020B0604020202020204" pitchFamily="34" charset="0"/>
              </a:rPr>
              <a:t>Em hãy so sánh các kênh liên lạc qua Internet như: email, chat, mạng xã hội với việc gửi thư qua bưu điện về các khía cạnh: chi phí, thời gian chuyển, mức độ thuận tiện cho người dùng.</a:t>
            </a:r>
            <a:br>
              <a:rPr lang="en-US" sz="2400">
                <a:effectLst/>
                <a:latin typeface="Times New Roman" panose="02020603050405020304" pitchFamily="18" charset="0"/>
                <a:ea typeface="Calibri" panose="020F0502020204030204" pitchFamily="34" charset="0"/>
                <a:cs typeface="Arial" panose="020B0604020202020204" pitchFamily="34" charset="0"/>
              </a:rPr>
            </a:br>
            <a:r>
              <a:rPr lang="en-US" sz="240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3) </a:t>
            </a:r>
            <a:r>
              <a:rPr lang="en-US" sz="2400">
                <a:effectLst/>
                <a:latin typeface="Times New Roman" panose="02020603050405020304" pitchFamily="18" charset="0"/>
                <a:ea typeface="Calibri" panose="020F0502020204030204" pitchFamily="34" charset="0"/>
                <a:cs typeface="Arial" panose="020B0604020202020204" pitchFamily="34" charset="0"/>
              </a:rPr>
              <a:t>Em hãy nêu một số công việc đặc thù có thể cho phép nhân viên làm việc tại nhà thay vì phải tới công sở</a:t>
            </a:r>
          </a:p>
        </p:txBody>
      </p:sp>
    </p:spTree>
    <p:extLst>
      <p:ext uri="{BB962C8B-B14F-4D97-AF65-F5344CB8AC3E}">
        <p14:creationId xmlns:p14="http://schemas.microsoft.com/office/powerpoint/2010/main" val="17166726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ĐẠI HỌC THÁI NGUYÊN TRƯỜNG ĐẠI HỌC SƯ PHẠM&amp;quot;&quot;/&gt;&lt;property id=&quot;20307&quot; value=&quot;256&quot;/&gt;&lt;/object&gt;&lt;object type=&quot;3&quot; unique_id=&quot;10005&quot;&gt;&lt;property id=&quot;20148&quot; value=&quot;5&quot;/&gt;&lt;property id=&quot;20300&quot; value=&quot;Slide 3 - &amp;quot;Trò chơi điện thoại lon&amp;quot;&quot;/&gt;&lt;property id=&quot;20307&quot; value=&quot;257&quot;/&gt;&lt;/object&gt;&lt;object type=&quot;3&quot; unique_id=&quot;10006&quot;&gt;&lt;property id=&quot;20148&quot; value=&quot;5&quot;/&gt;&lt;property id=&quot;20300&quot; value=&quot;Slide 4 - &amp;quot;1. Mạng máy tính là gì?&amp;quot;&quot;/&gt;&lt;property id=&quot;20307&quot; value=&quot;258&quot;/&gt;&lt;/object&gt;&lt;object type=&quot;3&quot; unique_id=&quot;10007&quot;&gt;&lt;property id=&quot;20148&quot; value=&quot;5&quot;/&gt;&lt;property id=&quot;20300&quot; value=&quot;Slide 5 - &amp;quot;1. Mạng máy tính là gì?&amp;quot;&quot;/&gt;&lt;property id=&quot;20307&quot; value=&quot;259&quot;/&gt;&lt;/object&gt;&lt;object type=&quot;3&quot; unique_id=&quot;10008&quot;&gt;&lt;property id=&quot;20148&quot; value=&quot;5&quot;/&gt;&lt;property id=&quot;20300&quot; value=&quot;Slide 6 - &amp;quot;1. Mạng máy tính là gì?&amp;quot;&quot;/&gt;&lt;property id=&quot;20307&quot; value=&quot;260&quot;/&gt;&lt;/object&gt;&lt;object type=&quot;3&quot; unique_id=&quot;10172&quot;&gt;&lt;property id=&quot;20148&quot; value=&quot;5&quot;/&gt;&lt;property id=&quot;20300&quot; value=&quot;Slide 2&quot;/&gt;&lt;property id=&quot;20307&quot; value=&quot;266&quot;/&gt;&lt;/object&gt;&lt;object type=&quot;3&quot; unique_id=&quot;10173&quot;&gt;&lt;property id=&quot;20148&quot; value=&quot;5&quot;/&gt;&lt;property id=&quot;20300&quot; value=&quot;Slide 10 - &amp;quot;2. Phương tiện và giao thức truyền thông của mạng máy tính&amp;quot;&quot;/&gt;&lt;property id=&quot;20307&quot; value=&quot;265&quot;/&gt;&lt;/object&gt;&lt;object type=&quot;3&quot; unique_id=&quot;10174&quot;&gt;&lt;property id=&quot;20148&quot; value=&quot;5&quot;/&gt;&lt;property id=&quot;20300&quot; value=&quot;Slide 11 - &amp;quot;2. Phương tiện và giao thức truyền thông của mạng máy tính&amp;quot;&quot;/&gt;&lt;property id=&quot;20307&quot; value=&quot;264&quot;/&gt;&lt;/object&gt;&lt;object type=&quot;3&quot; unique_id=&quot;10175&quot;&gt;&lt;property id=&quot;20148&quot; value=&quot;5&quot;/&gt;&lt;property id=&quot;20300&quot; value=&quot;Slide 12 - &amp;quot;2. Phương tiện và giao thức truyền thông của mạng máy tính&amp;quot;&quot;/&gt;&lt;property id=&quot;20307&quot; value=&quot;267&quot;/&gt;&lt;/object&gt;&lt;object type=&quot;3&quot; unique_id=&quot;10176&quot;&gt;&lt;property id=&quot;20148&quot; value=&quot;5&quot;/&gt;&lt;property id=&quot;20300&quot; value=&quot;Slide 13 - &amp;quot;2. Phương tiện và giao thức truyền thông của mạng máy tính&amp;quot;&quot;/&gt;&lt;property id=&quot;20307&quot; value=&quot;268&quot;/&gt;&lt;/object&gt;&lt;object type=&quot;3&quot; unique_id=&quot;10181&quot;&gt;&lt;property id=&quot;20148&quot; value=&quot;5&quot;/&gt;&lt;property id=&quot;20300&quot; value=&quot;Slide 15 - &amp;quot;Ưu, nhược điểm của các kiểu bố trí mạng&amp;quot;&quot;/&gt;&lt;property id=&quot;20307&quot; value=&quot;286&quot;/&gt;&lt;/object&gt;&lt;object type=&quot;3&quot; unique_id=&quot;10182&quot;&gt;&lt;property id=&quot;20148&quot; value=&quot;5&quot;/&gt;&lt;property id=&quot;20300&quot; value=&quot;Slide 16 - &amp;quot;2. Phương tiện và giao thức truyền thông của mạng máy tính&amp;quot;&quot;/&gt;&lt;property id=&quot;20307&quot; value=&quot;271&quot;/&gt;&lt;/object&gt;&lt;object type=&quot;3&quot; unique_id=&quot;10183&quot;&gt;&lt;property id=&quot;20148&quot; value=&quot;5&quot;/&gt;&lt;property id=&quot;20300&quot; value=&quot;Slide 17 - &amp;quot;2. Phương tiện và giao thức truyền thông của mạng máy tính&amp;quot;&quot;/&gt;&lt;property id=&quot;20307&quot; value=&quot;272&quot;/&gt;&lt;/object&gt;&lt;object type=&quot;3&quot; unique_id=&quot;10184&quot;&gt;&lt;property id=&quot;20148&quot; value=&quot;5&quot;/&gt;&lt;property id=&quot;20300&quot; value=&quot;Slide 18 - &amp;quot;2. Phương tiện và giao thức truyền thông của mạng máy tính&amp;quot;&quot;/&gt;&lt;property id=&quot;20307&quot; value=&quot;273&quot;/&gt;&lt;/object&gt;&lt;object type=&quot;3&quot; unique_id=&quot;10185&quot;&gt;&lt;property id=&quot;20148&quot; value=&quot;5&quot;/&gt;&lt;property id=&quot;20300&quot; value=&quot;Slide 19 - &amp;quot;2. Phương tiện và giao thức truyền thông của mạng máy tính&amp;quot;&quot;/&gt;&lt;property id=&quot;20307&quot; value=&quot;274&quot;/&gt;&lt;/object&gt;&lt;object type=&quot;3&quot; unique_id=&quot;10186&quot;&gt;&lt;property id=&quot;20148&quot; value=&quot;5&quot;/&gt;&lt;property id=&quot;20300&quot; value=&quot;Slide 20 - &amp;quot;2. Phương tiện và giao thức truyền thông của mạng máy tính&amp;quot;&quot;/&gt;&lt;property id=&quot;20307&quot; value=&quot;283&quot;/&gt;&lt;/object&gt;&lt;object type=&quot;3&quot; unique_id=&quot;10187&quot;&gt;&lt;property id=&quot;20148&quot; value=&quot;5&quot;/&gt;&lt;property id=&quot;20300&quot; value=&quot;Slide 21 - &amp;quot;2. Phương tiện và giao thức truyền thông của mạng máy tính&amp;quot;&quot;/&gt;&lt;property id=&quot;20307&quot; value=&quot;278&quot;/&gt;&lt;/object&gt;&lt;object type=&quot;3&quot; unique_id=&quot;10188&quot;&gt;&lt;property id=&quot;20148&quot; value=&quot;5&quot;/&gt;&lt;property id=&quot;20300&quot; value=&quot;Slide 22&quot;/&gt;&lt;property id=&quot;20307&quot; value=&quot;279&quot;/&gt;&lt;/object&gt;&lt;object type=&quot;3&quot; unique_id=&quot;10189&quot;&gt;&lt;property id=&quot;20148&quot; value=&quot;5&quot;/&gt;&lt;property id=&quot;20300&quot; value=&quot;Slide 26 - &amp;quot;3. Phân loại mạng máy tính&amp;quot;&quot;/&gt;&lt;property id=&quot;20307&quot; value=&quot;280&quot;/&gt;&lt;/object&gt;&lt;object type=&quot;3&quot; unique_id=&quot;10190&quot;&gt;&lt;property id=&quot;20148&quot; value=&quot;5&quot;/&gt;&lt;property id=&quot;20300&quot; value=&quot;Slide 23 - &amp;quot;3. Phân loại mạng máy tính&amp;quot;&quot;/&gt;&lt;property id=&quot;20307&quot; value=&quot;282&quot;/&gt;&lt;/object&gt;&lt;object type=&quot;3&quot; unique_id=&quot;10191&quot;&gt;&lt;property id=&quot;20148&quot; value=&quot;5&quot;/&gt;&lt;property id=&quot;20300&quot; value=&quot;Slide 27 - &amp;quot;4. Các mô hình mạng&amp;quot;&quot;/&gt;&lt;property id=&quot;20307&quot; value=&quot;281&quot;/&gt;&lt;/object&gt;&lt;object type=&quot;3&quot; unique_id=&quot;10193&quot;&gt;&lt;property id=&quot;20148&quot; value=&quot;5&quot;/&gt;&lt;property id=&quot;20300&quot; value=&quot;Slide 28 - &amp;quot;Củng cố kiến thức&amp;quot;&quot;/&gt;&lt;property id=&quot;20307&quot; value=&quot;285&quot;/&gt;&lt;/object&gt;&lt;object type=&quot;3&quot; unique_id=&quot;10284&quot;&gt;&lt;property id=&quot;20148&quot; value=&quot;5&quot;/&gt;&lt;property id=&quot;20300&quot; value=&quot;Slide 29&quot;/&gt;&lt;property id=&quot;20307&quot; value=&quot;287&quot;/&gt;&lt;/object&gt;&lt;object type=&quot;3&quot; unique_id=&quot;10369&quot;&gt;&lt;property id=&quot;20148&quot; value=&quot;5&quot;/&gt;&lt;property id=&quot;20300&quot; value=&quot;Slide 24 - &amp;quot;3. Phân loại mạng máy tính&amp;quot;&quot;/&gt;&lt;property id=&quot;20307&quot; value=&quot;288&quot;/&gt;&lt;/object&gt;&lt;object type=&quot;3&quot; unique_id=&quot;10515&quot;&gt;&lt;property id=&quot;20148&quot; value=&quot;5&quot;/&gt;&lt;property id=&quot;20300&quot; value=&quot;Slide 7 - &amp;quot;1. Mạng máy tính là gì?&amp;quot;&quot;/&gt;&lt;property id=&quot;20307&quot; value=&quot;289&quot;/&gt;&lt;/object&gt;&lt;object type=&quot;3&quot; unique_id=&quot;10516&quot;&gt;&lt;property id=&quot;20148&quot; value=&quot;5&quot;/&gt;&lt;property id=&quot;20300&quot; value=&quot;Slide 8 - &amp;quot;Trò chơi điện thoại lon&amp;quot;&quot;/&gt;&lt;property id=&quot;20307&quot; value=&quot;290&quot;/&gt;&lt;/object&gt;&lt;object type=&quot;3&quot; unique_id=&quot;10517&quot;&gt;&lt;property id=&quot;20148&quot; value=&quot;5&quot;/&gt;&lt;property id=&quot;20300&quot; value=&quot;Slide 9 - &amp;quot;2. Phương tiện và giao thức truyền thông của mạng máy tính&amp;quot;&quot;/&gt;&lt;property id=&quot;20307&quot; value=&quot;291&quot;/&gt;&lt;/object&gt;&lt;object type=&quot;3&quot; unique_id=&quot;10646&quot;&gt;&lt;property id=&quot;20148&quot; value=&quot;5&quot;/&gt;&lt;property id=&quot;20300&quot; value=&quot;Slide 14 - &amp;quot;2. Phương tiện và giao thức truyền thông của mạng máy tính&amp;quot;&quot;/&gt;&lt;property id=&quot;20307&quot; value=&quot;292&quot;/&gt;&lt;/object&gt;&lt;object type=&quot;3&quot; unique_id=&quot;10744&quot;&gt;&lt;property id=&quot;20148&quot; value=&quot;5&quot;/&gt;&lt;property id=&quot;20300&quot; value=&quot;Slide 25 - &amp;quot;3. Phân loại mạng máy tính&amp;quot;&quot;/&gt;&lt;property id=&quot;20307&quot; value=&quot;29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3318</TotalTime>
  <Words>1036</Words>
  <Application>Microsoft Office PowerPoint</Application>
  <PresentationFormat>Widescreen</PresentationFormat>
  <Paragraphs>65</Paragraphs>
  <Slides>26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Symbol</vt:lpstr>
      <vt:lpstr>Times New Roman</vt:lpstr>
      <vt:lpstr>Wingdings</vt:lpstr>
      <vt:lpstr>Office Theme</vt:lpstr>
      <vt:lpstr>Default Design</vt:lpstr>
      <vt:lpstr>PowerPoint Presentation</vt:lpstr>
      <vt:lpstr>Lĩnh vực hay công cụ nào được kể ra dưới đây hoạt động dựa trên mạng máy tính? - Internet vạn vật - Robot hút bụi thông minh - Điện thoại thông minh - E-Learning    - E-Banking - E-Government - Xã hội tri thức và kinh tế tri thức</vt:lpstr>
      <vt:lpstr>1. Mạng máy tính thay đổi thế giới</vt:lpstr>
      <vt:lpstr>PowerPoint Presentation</vt:lpstr>
      <vt:lpstr>PowerPoint Presentation</vt:lpstr>
      <vt:lpstr>PowerPoint Presentation</vt:lpstr>
      <vt:lpstr>b) Mở rộng phương thức làm việc và nâng cao chất lượng công việc</vt:lpstr>
      <vt:lpstr>PowerPoint Presentation</vt:lpstr>
      <vt:lpstr>1) Em hãy so sánh tốc độ cập nhật thông tin, sự đa dạng của kênh thông tin giữa sách báo điện tử và sách báo giấy, đài phát thanh và truyền hình 2) Em hãy so sánh các kênh liên lạc qua Internet như: email, chat, mạng xã hội với việc gửi thư qua bưu điện về các khía cạnh: chi phí, thời gian chuyển, mức độ thuận tiện cho người dùng. 3) Em hãy nêu một số công việc đặc thù có thể cho phép nhân viên làm việc tại nhà thay vì phải tới công sở</vt:lpstr>
      <vt:lpstr>c) Nâng cao chất lượng cuộc sống</vt:lpstr>
      <vt:lpstr>Em hiểu thế nào là bị bắt nạt qua mạng? Hãy nêu ví dụ.</vt:lpstr>
      <vt:lpstr>2. Những tác động tiêu cực của Internet</vt:lpstr>
      <vt:lpstr>2. Những tác động tiêu cục của Internet</vt:lpstr>
      <vt:lpstr>2. Những tác động tiêu cục của Internet</vt:lpstr>
      <vt:lpstr>2. Những tác động tiêu cục của Internet</vt:lpstr>
      <vt:lpstr>2. Những tác động tiêu cục của Internet</vt:lpstr>
      <vt:lpstr>3. Lây nhiễm phần mềm độc hại từ Internet</vt:lpstr>
      <vt:lpstr>PowerPoint Presentation</vt:lpstr>
      <vt:lpstr>Biện pháp phòng tránh phần mềm độc hại</vt:lpstr>
      <vt:lpstr>Biện pháp phòng tránh phần mềm độc hại</vt:lpstr>
      <vt:lpstr>Ngoài ra cần chú ý:</vt:lpstr>
      <vt:lpstr>Xác thực hai bước: nhập tên, mật khẩu xong còn phải nhập mã vừa được gửi tới điện thoại của chủ tài khoản</vt:lpstr>
      <vt:lpstr>Tóm tắt bài học</vt:lpstr>
      <vt:lpstr>PowerPoint Presentation</vt:lpstr>
      <vt:lpstr>PowerPoint Presentation</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ĐẠI HỌC THÁI NGUYÊN TRƯỜNG ĐẠI HỌC SƯ PHẠM</dc:title>
  <dc:creator>Nguyen</dc:creator>
  <cp:lastModifiedBy>admin</cp:lastModifiedBy>
  <cp:revision>118</cp:revision>
  <dcterms:created xsi:type="dcterms:W3CDTF">2017-09-24T07:14:48Z</dcterms:created>
  <dcterms:modified xsi:type="dcterms:W3CDTF">2022-05-27T12:07:39Z</dcterms:modified>
</cp:coreProperties>
</file>