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8634" r:id="rId2"/>
    <p:sldId id="8635" r:id="rId3"/>
    <p:sldId id="367" r:id="rId4"/>
    <p:sldId id="328" r:id="rId5"/>
    <p:sldId id="346" r:id="rId6"/>
    <p:sldId id="371" r:id="rId7"/>
    <p:sldId id="331" r:id="rId8"/>
    <p:sldId id="351" r:id="rId9"/>
    <p:sldId id="368" r:id="rId10"/>
    <p:sldId id="353" r:id="rId11"/>
    <p:sldId id="369" r:id="rId12"/>
    <p:sldId id="370" r:id="rId13"/>
    <p:sldId id="332" r:id="rId14"/>
    <p:sldId id="354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98F92"/>
    <a:srgbClr val="FC1839"/>
    <a:srgbClr val="FDC7DC"/>
    <a:srgbClr val="F76B6C"/>
    <a:srgbClr val="CC99FF"/>
    <a:srgbClr val="F0DCD4"/>
    <a:srgbClr val="DE8A6C"/>
    <a:srgbClr val="B2B2B2"/>
    <a:srgbClr val="E0B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291" autoAdjust="0"/>
  </p:normalViewPr>
  <p:slideViewPr>
    <p:cSldViewPr snapToGrid="0" showGuides="1">
      <p:cViewPr varScale="1">
        <p:scale>
          <a:sx n="80" d="100"/>
          <a:sy n="80" d="100"/>
        </p:scale>
        <p:origin x="725" y="53"/>
      </p:cViewPr>
      <p:guideLst>
        <p:guide orient="horz" pos="217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4B9F0-1818-4CF2-B8EE-BC7F91C3A0E9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9055A-888A-43C0-946B-2C69B79F48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3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1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7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68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2" y="3155325"/>
            <a:ext cx="6825639" cy="3702676"/>
          </a:xfrm>
          <a:prstGeom prst="rect">
            <a:avLst/>
          </a:prstGeom>
        </p:spPr>
      </p:pic>
      <p:pic>
        <p:nvPicPr>
          <p:cNvPr id="9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482441" y="4597270"/>
            <a:ext cx="553123" cy="490895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" y="4205551"/>
            <a:ext cx="7241883" cy="2719420"/>
          </a:xfrm>
          <a:prstGeom prst="rect">
            <a:avLst/>
          </a:prstGeom>
        </p:spPr>
      </p:pic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1574801" y="489978"/>
            <a:ext cx="82413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200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TRƯỜNG TIỂU HỌC HOÀNG ĐÔNG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452578" y="4020300"/>
            <a:ext cx="7363541" cy="1162051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Giáo</a:t>
            </a:r>
            <a:r>
              <a:rPr lang="en-US" sz="2400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en-US" sz="2400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NGUYỄN THỊ OANH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Dạy</a:t>
            </a:r>
            <a:r>
              <a:rPr lang="en-US" sz="2400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lớp</a:t>
            </a:r>
            <a:r>
              <a:rPr lang="en-US" sz="2400" b="1" kern="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3A</a:t>
            </a:r>
            <a:endParaRPr lang="vi-VN" sz="2400" b="1" kern="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8171" y="1806987"/>
            <a:ext cx="10800564" cy="16858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 ĐỘNG TRẢI NGHIỆM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SINH HOẠT LỚP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 SẺ CẢM NGHĨ, MONG MUỐN CỦA EM VỚI THẦY, CÔ GIÁO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883949" y="920236"/>
            <a:ext cx="3901440" cy="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461" y="4940066"/>
            <a:ext cx="2209915" cy="1701887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1C1639D3-5840-489F-AAD4-3FEC14D5CD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5134" y="0"/>
            <a:ext cx="2320780" cy="38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  <p:extLst>
    <p:ext uri="{E180D4A7-C9FB-4DFB-919C-405C955672EB}">
      <p14:showEvtLst xmlns:p14="http://schemas.microsoft.com/office/powerpoint/2010/main">
        <p14:playEvt time="153" objId="15"/>
        <p14:pauseEvt time="11519" objId="15"/>
        <p14:seekEvt time="11519" objId="15" seek="11290"/>
        <p14:resumeEvt time="11718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D52EE-81B5-56EC-076A-0400F0DA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333" y="-43046"/>
            <a:ext cx="2445159" cy="1110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42173-FE21-EDF8-7811-0606DDB927D3}"/>
              </a:ext>
            </a:extLst>
          </p:cNvPr>
          <p:cNvSpPr txBox="1"/>
          <p:nvPr/>
        </p:nvSpPr>
        <p:spPr>
          <a:xfrm flipH="1">
            <a:off x="3838575" y="447563"/>
            <a:ext cx="485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58F32-BA71-8938-9FC6-9FE34C6D03A1}"/>
              </a:ext>
            </a:extLst>
          </p:cNvPr>
          <p:cNvSpPr txBox="1"/>
          <p:nvPr/>
        </p:nvSpPr>
        <p:spPr>
          <a:xfrm>
            <a:off x="1121228" y="1067929"/>
            <a:ext cx="9946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F1139F1-9B74-E63E-F32F-210221A4D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453886"/>
              </p:ext>
            </p:extLst>
          </p:nvPr>
        </p:nvGraphicFramePr>
        <p:xfrm>
          <a:off x="1123950" y="3184546"/>
          <a:ext cx="9946820" cy="289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792">
                  <a:extLst>
                    <a:ext uri="{9D8B030D-6E8A-4147-A177-3AD203B41FA5}">
                      <a16:colId xmlns:a16="http://schemas.microsoft.com/office/drawing/2014/main" val="3469325795"/>
                    </a:ext>
                  </a:extLst>
                </a:gridCol>
                <a:gridCol w="3316514">
                  <a:extLst>
                    <a:ext uri="{9D8B030D-6E8A-4147-A177-3AD203B41FA5}">
                      <a16:colId xmlns:a16="http://schemas.microsoft.com/office/drawing/2014/main" val="1281123109"/>
                    </a:ext>
                  </a:extLst>
                </a:gridCol>
                <a:gridCol w="3316514">
                  <a:extLst>
                    <a:ext uri="{9D8B030D-6E8A-4147-A177-3AD203B41FA5}">
                      <a16:colId xmlns:a16="http://schemas.microsoft.com/office/drawing/2014/main" val="208065892"/>
                    </a:ext>
                  </a:extLst>
                </a:gridCol>
              </a:tblGrid>
              <a:tr h="56471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cảm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Mong muốn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22775"/>
                  </a:ext>
                </a:extLst>
              </a:tr>
              <a:tr h="1371442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28010"/>
                  </a:ext>
                </a:extLst>
              </a:tr>
              <a:tr h="881235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4056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78B71BA-31BC-2F57-7A2C-8D66EFAEA411}"/>
              </a:ext>
            </a:extLst>
          </p:cNvPr>
          <p:cNvSpPr txBox="1"/>
          <p:nvPr/>
        </p:nvSpPr>
        <p:spPr>
          <a:xfrm>
            <a:off x="1121228" y="2599771"/>
            <a:ext cx="179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VD:</a:t>
            </a:r>
          </a:p>
        </p:txBody>
      </p:sp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D52EE-81B5-56EC-076A-0400F0DA4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333" y="-43046"/>
            <a:ext cx="2445159" cy="1110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042173-FE21-EDF8-7811-0606DDB927D3}"/>
              </a:ext>
            </a:extLst>
          </p:cNvPr>
          <p:cNvSpPr txBox="1"/>
          <p:nvPr/>
        </p:nvSpPr>
        <p:spPr>
          <a:xfrm flipH="1">
            <a:off x="4557932" y="447563"/>
            <a:ext cx="482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iCiel Ciaobella" pitchFamily="50" charset="0"/>
              </a:rPr>
              <a:t>bốn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58F32-BA71-8938-9FC6-9FE34C6D03A1}"/>
              </a:ext>
            </a:extLst>
          </p:cNvPr>
          <p:cNvSpPr txBox="1"/>
          <p:nvPr/>
        </p:nvSpPr>
        <p:spPr>
          <a:xfrm>
            <a:off x="1121228" y="1067929"/>
            <a:ext cx="9949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F1139F1-9B74-E63E-F32F-210221A4D1A1}"/>
              </a:ext>
            </a:extLst>
          </p:cNvPr>
          <p:cNvGraphicFramePr>
            <a:graphicFrameLocks noGrp="1"/>
          </p:cNvGraphicFramePr>
          <p:nvPr/>
        </p:nvGraphicFramePr>
        <p:xfrm>
          <a:off x="1121228" y="3184546"/>
          <a:ext cx="9949542" cy="307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514">
                  <a:extLst>
                    <a:ext uri="{9D8B030D-6E8A-4147-A177-3AD203B41FA5}">
                      <a16:colId xmlns:a16="http://schemas.microsoft.com/office/drawing/2014/main" val="3469325795"/>
                    </a:ext>
                  </a:extLst>
                </a:gridCol>
                <a:gridCol w="3316514">
                  <a:extLst>
                    <a:ext uri="{9D8B030D-6E8A-4147-A177-3AD203B41FA5}">
                      <a16:colId xmlns:a16="http://schemas.microsoft.com/office/drawing/2014/main" val="1281123109"/>
                    </a:ext>
                  </a:extLst>
                </a:gridCol>
                <a:gridCol w="3316514">
                  <a:extLst>
                    <a:ext uri="{9D8B030D-6E8A-4147-A177-3AD203B41FA5}">
                      <a16:colId xmlns:a16="http://schemas.microsoft.com/office/drawing/2014/main" val="208065892"/>
                    </a:ext>
                  </a:extLst>
                </a:gridCol>
              </a:tblGrid>
              <a:tr h="56471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cảm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Mong muốn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22775"/>
                  </a:ext>
                </a:extLst>
              </a:tr>
              <a:tr h="1371442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vẻ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hay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cười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quý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luôn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sóc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khỏe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28010"/>
                  </a:ext>
                </a:extLst>
              </a:tr>
              <a:tr h="881235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4056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78B71BA-31BC-2F57-7A2C-8D66EFAEA411}"/>
              </a:ext>
            </a:extLst>
          </p:cNvPr>
          <p:cNvSpPr txBox="1"/>
          <p:nvPr/>
        </p:nvSpPr>
        <p:spPr>
          <a:xfrm>
            <a:off x="1121228" y="2599771"/>
            <a:ext cx="1795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VD:</a:t>
            </a:r>
          </a:p>
        </p:txBody>
      </p:sp>
    </p:spTree>
    <p:extLst>
      <p:ext uri="{BB962C8B-B14F-4D97-AF65-F5344CB8AC3E}">
        <p14:creationId xmlns:p14="http://schemas.microsoft.com/office/powerpoint/2010/main" val="38434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Món Quà Tặng Cô  Bé Huệ Nhi Official_v720P">
            <a:hlinkClick r:id="" action="ppaction://media"/>
            <a:extLst>
              <a:ext uri="{FF2B5EF4-FFF2-40B4-BE49-F238E27FC236}">
                <a16:creationId xmlns:a16="http://schemas.microsoft.com/office/drawing/2014/main" id="{AB6477F1-6671-3F8E-5867-D47D87202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6737" y="55187"/>
            <a:ext cx="6426496" cy="361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3A7066-FDC3-27EB-94BD-8C7332EC914B}"/>
              </a:ext>
            </a:extLst>
          </p:cNvPr>
          <p:cNvSpPr/>
          <p:nvPr/>
        </p:nvSpPr>
        <p:spPr>
          <a:xfrm>
            <a:off x="2103813" y="4532504"/>
            <a:ext cx="669234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VN Da Lat" panose="03060902030202020203" pitchFamily="66" charset="0"/>
              </a:rPr>
              <a:t>Múa: Món quà tặng cô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21EEB22E-E256-9B73-2A37-633E2225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36" y="2301177"/>
            <a:ext cx="4422932" cy="486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94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aa401c1a1d49ee8c61d29850b89c51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81" y="761957"/>
            <a:ext cx="3928110" cy="5579745"/>
          </a:xfrm>
          <a:prstGeom prst="rect">
            <a:avLst/>
          </a:prstGeom>
        </p:spPr>
      </p:pic>
      <p:pic>
        <p:nvPicPr>
          <p:cNvPr id="4098" name="Picture 2" descr="Hộp thư hòm Thư - Màu vàng hộp thư chào mừng bạn đến đóng góp png tải về -  Miễn phí trong suốt Quảng Trường png Tải về.">
            <a:extLst>
              <a:ext uri="{FF2B5EF4-FFF2-40B4-BE49-F238E27FC236}">
                <a16:creationId xmlns:a16="http://schemas.microsoft.com/office/drawing/2014/main" id="{8EFE42AD-EF07-30FA-34E5-D9BBE141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89" r="96222">
                        <a14:foregroundMark x1="31222" y1="47889" x2="13667" y2="51000"/>
                        <a14:foregroundMark x1="17961" y1="45872" x2="19889" y2="57333"/>
                        <a14:foregroundMark x1="34444" y1="43778" x2="25111" y2="56667"/>
                        <a14:foregroundMark x1="25111" y1="56667" x2="25111" y2="56667"/>
                        <a14:foregroundMark x1="32222" y1="51222" x2="25111" y2="57111"/>
                        <a14:foregroundMark x1="25111" y1="57111" x2="25111" y2="57111"/>
                        <a14:foregroundMark x1="15222" y1="52667" x2="18444" y2="58556"/>
                        <a14:foregroundMark x1="7299" y1="51609" x2="11556" y2="62889"/>
                        <a14:foregroundMark x1="6000" y1="53000" x2="6000" y2="53000"/>
                        <a14:foregroundMark x1="4889" y1="52667" x2="8111" y2="56667"/>
                        <a14:foregroundMark x1="78778" y1="46333" x2="83778" y2="58222"/>
                        <a14:foregroundMark x1="72889" y1="46222" x2="74111" y2="60111"/>
                        <a14:foregroundMark x1="82889" y1="44444" x2="87000" y2="55222"/>
                        <a14:foregroundMark x1="86667" y1="42667" x2="86667" y2="42667"/>
                        <a14:foregroundMark x1="88778" y1="42333" x2="88778" y2="42333"/>
                        <a14:foregroundMark x1="79222" y1="40000" x2="79222" y2="40000"/>
                        <a14:foregroundMark x1="91889" y1="46556" x2="91889" y2="46556"/>
                        <a14:foregroundMark x1="91000" y1="40333" x2="91000" y2="40333"/>
                        <a14:foregroundMark x1="91444" y1="40000" x2="91444" y2="40000"/>
                        <a14:foregroundMark x1="91778" y1="39333" x2="91778" y2="39333"/>
                        <a14:foregroundMark x1="96333" y1="63444" x2="96333" y2="63444"/>
                        <a14:foregroundMark x1="74444" y1="44889" x2="78556" y2="57778"/>
                        <a14:foregroundMark x1="74333" y1="42333" x2="77111" y2="49556"/>
                        <a14:foregroundMark x1="71556" y1="44333" x2="74111" y2="55444"/>
                        <a14:foregroundMark x1="87333" y1="40000" x2="87333" y2="40000"/>
                        <a14:foregroundMark x1="84444" y1="41444" x2="87667" y2="40778"/>
                        <a14:foregroundMark x1="87889" y1="39889" x2="88308" y2="39889"/>
                        <a14:foregroundMark x1="90778" y1="39556" x2="91111" y2="39556"/>
                        <a14:foregroundMark x1="84889" y1="40667" x2="87992" y2="40478"/>
                        <a14:foregroundMark x1="12889" y1="49667" x2="16000" y2="57000"/>
                        <a14:foregroundMark x1="10000" y1="53333" x2="13000" y2="59000"/>
                        <a14:foregroundMark x1="36000" y1="47444" x2="22556" y2="60000"/>
                        <a14:foregroundMark x1="22556" y1="60000" x2="16222" y2="62556"/>
                        <a14:foregroundMark x1="30444" y1="55111" x2="33444" y2="54556"/>
                        <a14:foregroundMark x1="20333" y1="47333" x2="24778" y2="45111"/>
                        <a14:foregroundMark x1="9783" y1="51533" x2="12111" y2="50333"/>
                        <a14:foregroundMark x1="8444" y1="52222" x2="9143" y2="51862"/>
                        <a14:foregroundMark x1="8467" y1="49889" x2="10667" y2="49889"/>
                        <a14:foregroundMark x1="14000" y1="48444" x2="16000" y2="47444"/>
                        <a14:foregroundMark x1="5111" y1="51222" x2="5628" y2="50922"/>
                        <a14:foregroundMark x1="17333" y1="46778" x2="17333" y2="46778"/>
                        <a14:foregroundMark x1="18889" y1="65556" x2="25222" y2="61889"/>
                        <a14:foregroundMark x1="1889" y1="52667" x2="1889" y2="52667"/>
                        <a14:foregroundMark x1="8778" y1="60333" x2="8778" y2="60333"/>
                        <a14:foregroundMark x1="8778" y1="59889" x2="8778" y2="59889"/>
                        <a14:foregroundMark x1="8444" y1="60444" x2="8444" y2="60444"/>
                        <a14:foregroundMark x1="7000" y1="51222" x2="7000" y2="51222"/>
                        <a14:foregroundMark x1="16556" y1="66222" x2="16556" y2="66222"/>
                        <a14:foregroundMark x1="16222" y1="65111" x2="16222" y2="65111"/>
                        <a14:foregroundMark x1="17222" y1="46778" x2="17222" y2="46778"/>
                        <a14:foregroundMark x1="13000" y1="48444" x2="13000" y2="48444"/>
                        <a14:foregroundMark x1="12889" y1="48222" x2="12889" y2="48222"/>
                        <a14:foregroundMark x1="13222" y1="48222" x2="13222" y2="48222"/>
                        <a14:foregroundMark x1="5556" y1="57111" x2="5556" y2="57111"/>
                        <a14:foregroundMark x1="6111" y1="58556" x2="6111" y2="58556"/>
                        <a14:foregroundMark x1="4222" y1="55778" x2="4222" y2="55778"/>
                        <a14:foregroundMark x1="3778" y1="55667" x2="3778" y2="55667"/>
                        <a14:foregroundMark x1="3556" y1="55556" x2="3556" y2="55556"/>
                        <a14:foregroundMark x1="3444" y1="55111" x2="3444" y2="55111"/>
                        <a14:foregroundMark x1="89667" y1="39667" x2="89667" y2="39667"/>
                        <a14:backgroundMark x1="7444" y1="49667" x2="7444" y2="49667"/>
                        <a14:backgroundMark x1="7778" y1="49667" x2="4778" y2="49556"/>
                        <a14:backgroundMark x1="7778" y1="49444" x2="7778" y2="49444"/>
                        <a14:backgroundMark x1="8222" y1="49333" x2="8222" y2="49333"/>
                        <a14:backgroundMark x1="8222" y1="49444" x2="8222" y2="49444"/>
                        <a14:backgroundMark x1="8111" y1="49444" x2="7778" y2="49556"/>
                        <a14:backgroundMark x1="17778" y1="45556" x2="17778" y2="45556"/>
                        <a14:backgroundMark x1="18333" y1="45556" x2="18333" y2="45556"/>
                        <a14:backgroundMark x1="18000" y1="45444" x2="18000" y2="45444"/>
                        <a14:backgroundMark x1="18000" y1="45444" x2="18222" y2="45667"/>
                        <a14:backgroundMark x1="88667" y1="39222" x2="89778" y2="38889"/>
                        <a14:backgroundMark x1="89556" y1="39000" x2="90667" y2="3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54" y="969522"/>
            <a:ext cx="7090012" cy="70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B832C-0774-1AC5-CF0A-F874C023B469}"/>
              </a:ext>
            </a:extLst>
          </p:cNvPr>
          <p:cNvSpPr txBox="1"/>
          <p:nvPr/>
        </p:nvSpPr>
        <p:spPr>
          <a:xfrm rot="20542748">
            <a:off x="7580855" y="3070974"/>
            <a:ext cx="2617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B0F0"/>
                </a:solidFill>
                <a:latin typeface="UTM Cookies" panose="02040603050506020204" pitchFamily="18" charset="0"/>
              </a:rPr>
              <a:t>ĐIỀU EM MUỐN NÓI</a:t>
            </a:r>
          </a:p>
        </p:txBody>
      </p:sp>
      <p:sp>
        <p:nvSpPr>
          <p:cNvPr id="9" name="Double Wave 8">
            <a:extLst>
              <a:ext uri="{FF2B5EF4-FFF2-40B4-BE49-F238E27FC236}">
                <a16:creationId xmlns:a16="http://schemas.microsoft.com/office/drawing/2014/main" id="{1891EBFC-EB56-79A6-441A-60BAD4304EBD}"/>
              </a:ext>
            </a:extLst>
          </p:cNvPr>
          <p:cNvSpPr/>
          <p:nvPr/>
        </p:nvSpPr>
        <p:spPr>
          <a:xfrm>
            <a:off x="2962275" y="104282"/>
            <a:ext cx="9315450" cy="1730480"/>
          </a:xfrm>
          <a:prstGeom prst="doubleWave">
            <a:avLst>
              <a:gd name="adj1" fmla="val 6250"/>
              <a:gd name="adj2" fmla="val -651"/>
            </a:avLst>
          </a:prstGeom>
          <a:ln>
            <a:solidFill>
              <a:srgbClr val="CC6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SVN-Hole Hearted" panose="020B0A06020104020203" pitchFamily="34" charset="0"/>
              </a:rPr>
              <a:t>2. GỬI VÀO HỘP THƯ ĐIỀU EM MUỐN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SVNBeachwood Sans" pitchFamily="2" charset="0"/>
              </a:rPr>
              <a:t>Tạm biệt </a:t>
            </a:r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7 SVNBeachwood Sans" pitchFamily="2" charset="0"/>
              </a:rPr>
              <a:t>Hẹn </a:t>
            </a:r>
          </a:p>
          <a:p>
            <a:pPr algn="r"/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7 SVNBeachwood Sans" pitchFamily="2" charset="0"/>
              </a:rPr>
              <a:t>gặp lại!</a:t>
            </a:r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83214" y="99531"/>
            <a:ext cx="110365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Tạm biệt </a:t>
            </a:r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Hẹn</a:t>
            </a:r>
          </a:p>
          <a:p>
            <a:r>
              <a:rPr lang="en-US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#9Slide07 SVNBeachwood Sans" pitchFamily="2" charset="0"/>
              </a:rPr>
              <a:t>                   </a:t>
            </a:r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7 SVNBeachwood Sans" pitchFamily="2" charset="0"/>
              </a:rPr>
              <a:t>gặp lại!</a:t>
            </a:r>
            <a:endParaRPr lang="en-US" sz="1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7" y="4742122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1" y="1124608"/>
            <a:ext cx="4504808" cy="5420789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</p:grp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407513" y="2135992"/>
            <a:ext cx="3652876" cy="1004968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10" dirty="0">
                <a:ln w="19050">
                  <a:solidFill>
                    <a:prstClr val="white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92515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ồng Tặng Cô Remix ❤ Ca Nhạc Thiếu Nhi Vui Nhộn Hay Nhất ❤ Bé Bảo Trâm">
            <a:hlinkClick r:id="" action="ppaction://media"/>
            <a:extLst>
              <a:ext uri="{FF2B5EF4-FFF2-40B4-BE49-F238E27FC236}">
                <a16:creationId xmlns:a16="http://schemas.microsoft.com/office/drawing/2014/main" id="{53CC9175-E655-7754-14F3-B48F3A3ED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6321929" y="2474217"/>
            <a:ext cx="4602609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</a:t>
            </a:r>
          </a:p>
          <a:p>
            <a:pPr algn="ctr">
              <a:spcBef>
                <a:spcPts val="790"/>
              </a:spcBef>
            </a:pPr>
            <a:endParaRPr lang="zh-CN" altLang="en-US" sz="2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42488" y="2872065"/>
            <a:ext cx="6161488" cy="121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输入替换内容输入替换内容输入替换内容</a:t>
            </a:r>
          </a:p>
          <a:p>
            <a:pPr algn="ctr">
              <a:spcBef>
                <a:spcPts val="790"/>
              </a:spcBef>
            </a:pPr>
            <a:endParaRPr lang="zh-CN" altLang="en-US" sz="2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>
              <a:spcBef>
                <a:spcPts val="790"/>
              </a:spcBef>
            </a:pP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26130" y="3281393"/>
            <a:ext cx="4995472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</a:t>
            </a:r>
          </a:p>
          <a:p>
            <a:pPr algn="ctr">
              <a:spcBef>
                <a:spcPts val="790"/>
              </a:spcBef>
            </a:pPr>
            <a:endParaRPr lang="zh-CN" altLang="en-US" sz="2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9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sp>
        <p:nvSpPr>
          <p:cNvPr id="45" name="矩形 44"/>
          <p:cNvSpPr/>
          <p:nvPr/>
        </p:nvSpPr>
        <p:spPr>
          <a:xfrm>
            <a:off x="7840082" y="4231028"/>
            <a:ext cx="1568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i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- </a:t>
            </a:r>
            <a:r>
              <a:rPr lang="en-US" altLang="zh-CN" sz="2000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The Quotes</a:t>
            </a:r>
          </a:p>
        </p:txBody>
      </p:sp>
      <p:sp>
        <p:nvSpPr>
          <p:cNvPr id="46" name="矩形 45"/>
          <p:cNvSpPr/>
          <p:nvPr/>
        </p:nvSpPr>
        <p:spPr>
          <a:xfrm>
            <a:off x="5655310" y="4089400"/>
            <a:ext cx="593407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`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578099" y="110834"/>
            <a:ext cx="7870825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048000" y="815972"/>
            <a:ext cx="5538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800" b="1" spc="300" dirty="0" err="1">
                <a:latin typeface="SVN-Poky's" panose="020B0606040200020203" pitchFamily="34" charset="0"/>
              </a:rPr>
              <a:t>Phần</a:t>
            </a:r>
            <a:r>
              <a:rPr lang="en-US" sz="2800" b="1" spc="300" dirty="0">
                <a:latin typeface="SVN-Poky's" panose="020B0606040200020203" pitchFamily="34" charset="0"/>
              </a:rPr>
              <a:t> 1: </a:t>
            </a:r>
            <a:r>
              <a:rPr lang="en-US" sz="2800" b="1" spc="300" dirty="0" err="1">
                <a:latin typeface="SVN-Poky's" panose="020B0606040200020203" pitchFamily="34" charset="0"/>
              </a:rPr>
              <a:t>Tổng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kết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tuần</a:t>
            </a:r>
            <a:r>
              <a:rPr lang="en-US" sz="2800" b="1" spc="300" dirty="0">
                <a:latin typeface="SVN-Poky's" panose="020B0606040200020203" pitchFamily="34" charset="0"/>
              </a:rPr>
              <a:t> 9</a:t>
            </a: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109712" y="3003097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7276" y="1031607"/>
            <a:ext cx="3253858" cy="5474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03EBEB-6840-A254-A644-07D39C5FCBDE}"/>
              </a:ext>
            </a:extLst>
          </p:cNvPr>
          <p:cNvSpPr txBox="1"/>
          <p:nvPr/>
        </p:nvSpPr>
        <p:spPr>
          <a:xfrm>
            <a:off x="3048000" y="1282697"/>
            <a:ext cx="665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800" b="1" spc="300" dirty="0" err="1">
                <a:latin typeface="SVN-Poky's" panose="020B0606040200020203" pitchFamily="34" charset="0"/>
              </a:rPr>
              <a:t>Phần</a:t>
            </a:r>
            <a:r>
              <a:rPr lang="en-US" sz="2800" b="1" spc="300" dirty="0">
                <a:latin typeface="SVN-Poky's" panose="020B0606040200020203" pitchFamily="34" charset="0"/>
              </a:rPr>
              <a:t> 2: </a:t>
            </a:r>
            <a:r>
              <a:rPr lang="en-US" sz="2800" b="1" spc="300" dirty="0" err="1">
                <a:latin typeface="SVN-Poky's" panose="020B0606040200020203" pitchFamily="34" charset="0"/>
              </a:rPr>
              <a:t>Hoạt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động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trải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nghiêm</a:t>
            </a:r>
            <a:r>
              <a:rPr lang="en-US" sz="2800" b="1" spc="300" dirty="0">
                <a:latin typeface="SVN-Poky's" panose="020B0606040200020203" pitchFamily="34" charset="0"/>
              </a:rPr>
              <a:t> Chia </a:t>
            </a:r>
            <a:r>
              <a:rPr lang="en-US" sz="2800" b="1" spc="300" dirty="0" err="1">
                <a:latin typeface="SVN-Poky's" panose="020B0606040200020203" pitchFamily="34" charset="0"/>
              </a:rPr>
              <a:t>sẻ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cảm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nghĩ</a:t>
            </a:r>
            <a:r>
              <a:rPr lang="en-US" sz="2800" b="1" spc="300" dirty="0">
                <a:latin typeface="SVN-Poky's" panose="020B0606040200020203" pitchFamily="34" charset="0"/>
              </a:rPr>
              <a:t>, </a:t>
            </a:r>
            <a:r>
              <a:rPr lang="en-US" sz="2800" b="1" spc="300" dirty="0" err="1">
                <a:latin typeface="SVN-Poky's" panose="020B0606040200020203" pitchFamily="34" charset="0"/>
              </a:rPr>
              <a:t>mong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muốn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của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em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với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thầy</a:t>
            </a:r>
            <a:r>
              <a:rPr lang="en-US" sz="2800" b="1" spc="300" dirty="0">
                <a:latin typeface="SVN-Poky's" panose="020B0606040200020203" pitchFamily="34" charset="0"/>
              </a:rPr>
              <a:t>, </a:t>
            </a:r>
            <a:r>
              <a:rPr lang="en-US" sz="2800" b="1" spc="300" dirty="0" err="1">
                <a:latin typeface="SVN-Poky's" panose="020B0606040200020203" pitchFamily="34" charset="0"/>
              </a:rPr>
              <a:t>cô</a:t>
            </a:r>
            <a:r>
              <a:rPr lang="en-US" sz="2800" b="1" spc="300" dirty="0">
                <a:latin typeface="SVN-Poky's" panose="020B0606040200020203" pitchFamily="34" charset="0"/>
              </a:rPr>
              <a:t> </a:t>
            </a:r>
            <a:r>
              <a:rPr lang="en-US" sz="2800" b="1" spc="300" dirty="0" err="1">
                <a:latin typeface="SVN-Poky's" panose="020B0606040200020203" pitchFamily="34" charset="0"/>
              </a:rPr>
              <a:t>giáO</a:t>
            </a:r>
            <a:r>
              <a:rPr lang="en-US" sz="2800" b="1" spc="300" dirty="0">
                <a:latin typeface="SVN-Poky's" panose="020B0606040200020203" pitchFamily="34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 bldLvl="0" animBg="1"/>
      <p:bldP spid="1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EAE05E-D6FE-5B6E-A271-5BE342349039}"/>
              </a:ext>
            </a:extLst>
          </p:cNvPr>
          <p:cNvSpPr/>
          <p:nvPr/>
        </p:nvSpPr>
        <p:spPr>
          <a:xfrm>
            <a:off x="3766456" y="0"/>
            <a:ext cx="5214258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Sinh</a:t>
            </a:r>
            <a:r>
              <a:rPr lang="en-US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hoạt</a:t>
            </a:r>
            <a:r>
              <a:rPr lang="en-US" sz="6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lớp</a:t>
            </a:r>
            <a:endParaRPr lang="en-US" sz="6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19345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751237" y="1228521"/>
            <a:ext cx="10980660" cy="5629479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1112944" y="434590"/>
            <a:ext cx="10327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   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Phương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hoạt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Tuần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866775" y="1251857"/>
            <a:ext cx="10573989" cy="5263243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5802B-BBD6-4B0D-3691-A17DCBB3A130}"/>
              </a:ext>
            </a:extLst>
          </p:cNvPr>
          <p:cNvSpPr txBox="1"/>
          <p:nvPr/>
        </p:nvSpPr>
        <p:spPr>
          <a:xfrm>
            <a:off x="866776" y="1276347"/>
            <a:ext cx="10573988" cy="483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+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Nêu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cao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tinh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thần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tự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giác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rèn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luyện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Giữ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vệ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sinh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chung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cũng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như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vệ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sinh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cá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mua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quà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bánh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rõ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nguồn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gốc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+ Duy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trì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tốt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quy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an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toàn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giao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thông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đội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mũ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bảo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hiểm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đầy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đủ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khi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tới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trường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+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Phát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huy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đôi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bạn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cùng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tiến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tập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rèn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luyện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+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tốt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phong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trào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văn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hóa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đọc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+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Tiếp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tục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chăm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sóc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cây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xanh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khu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vực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phân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công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+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Tiếp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tục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SVN-Kitten"/>
                <a:ea typeface="Calibri" panose="020F0502020204030204" pitchFamily="34" charset="0"/>
              </a:rPr>
              <a:t>nội</a:t>
            </a:r>
            <a:r>
              <a:rPr lang="en-US" sz="2800" dirty="0"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lớp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trường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xếp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thứ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VN-Kitten"/>
                <a:ea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SVN-Kitten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35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1624454" y="16894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1121228" y="442294"/>
            <a:ext cx="10327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Bổ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sung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phương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hướng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hoạt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SVN-Kitten" pitchFamily="50" charset="0"/>
              </a:rPr>
              <a:t>Tuần</a:t>
            </a:r>
            <a:r>
              <a:rPr lang="en-US" sz="4400" b="1" dirty="0">
                <a:solidFill>
                  <a:srgbClr val="C00000"/>
                </a:solidFill>
                <a:latin typeface="SVN-Kitten" pitchFamily="50" charset="0"/>
              </a:rPr>
              <a:t> 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1482940" y="12518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B5802B-BBD6-4B0D-3691-A17DCBB3A130}"/>
              </a:ext>
            </a:extLst>
          </p:cNvPr>
          <p:cNvSpPr txBox="1"/>
          <p:nvPr/>
        </p:nvSpPr>
        <p:spPr>
          <a:xfrm>
            <a:off x="1624454" y="1651969"/>
            <a:ext cx="9304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-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Thi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đua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tốt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lập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thành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tích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chào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mừng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ngày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Nhà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giáo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Việt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Nam 20 - 11.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-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Chuẩn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bị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2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tiết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mục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văn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nghệ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để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gia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giao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lưu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văn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nghệ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do Liên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đội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tổ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chức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.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-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Tiếp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tục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ôn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tập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kiến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thức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giữa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học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kì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SVN-Kitten" pitchFamily="50" charset="0"/>
              </a:rPr>
              <a:t> I.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C00000"/>
              </a:solidFill>
              <a:latin typeface="SVN-Kitten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66D5A-A683-E4B4-7DA3-F94D67C82F9D}"/>
              </a:ext>
            </a:extLst>
          </p:cNvPr>
          <p:cNvSpPr txBox="1"/>
          <p:nvPr/>
        </p:nvSpPr>
        <p:spPr>
          <a:xfrm>
            <a:off x="2200276" y="3964410"/>
            <a:ext cx="7943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VN Da Lat" panose="03060902030202020203" pitchFamily="66" charset="0"/>
              </a:rPr>
              <a:t>CHIA SẺ CẢM NGHĨ, MONG MUỐN CỦA EM VỚI THẦY, CÔ GIÁO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F961D-E0BF-DB8D-2332-D7E7370F9222}"/>
              </a:ext>
            </a:extLst>
          </p:cNvPr>
          <p:cNvSpPr txBox="1"/>
          <p:nvPr/>
        </p:nvSpPr>
        <p:spPr>
          <a:xfrm>
            <a:off x="3019426" y="3152283"/>
            <a:ext cx="651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     </a:t>
            </a:r>
            <a:r>
              <a:rPr lang="en-US" sz="44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trải</a:t>
            </a:r>
            <a:r>
              <a:rPr lang="en-US" sz="4400" b="1" dirty="0">
                <a:solidFill>
                  <a:srgbClr val="002060"/>
                </a:solidFill>
                <a:latin typeface="#9Slide05 Phobia" panose="02000506000000020003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#9Slide05 Phobia" panose="02000506000000020003" pitchFamily="2" charset="0"/>
              </a:rPr>
              <a:t>nghiệm</a:t>
            </a:r>
            <a:endParaRPr lang="en-US" sz="4400" b="1" dirty="0">
              <a:solidFill>
                <a:srgbClr val="002060"/>
              </a:solidFill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0" y="390008"/>
            <a:ext cx="12192000" cy="646799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23E2B-D30A-91C3-2533-8CFE9D8E37BE}"/>
              </a:ext>
            </a:extLst>
          </p:cNvPr>
          <p:cNvSpPr txBox="1"/>
          <p:nvPr/>
        </p:nvSpPr>
        <p:spPr>
          <a:xfrm>
            <a:off x="514349" y="728899"/>
            <a:ext cx="11229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iCiel Ciaobella" pitchFamily="50" charset="0"/>
              </a:rPr>
              <a:t>1. </a:t>
            </a:r>
            <a:r>
              <a:rPr lang="en-US" sz="4400" dirty="0" err="1">
                <a:latin typeface="iCiel Ciaobella" pitchFamily="50" charset="0"/>
              </a:rPr>
              <a:t>Viết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những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điều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thể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hiện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suy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nghĩ</a:t>
            </a:r>
            <a:r>
              <a:rPr lang="en-US" sz="4400" dirty="0">
                <a:latin typeface="iCiel Ciaobella" pitchFamily="50" charset="0"/>
              </a:rPr>
              <a:t>, </a:t>
            </a:r>
            <a:r>
              <a:rPr lang="en-US" sz="4400" dirty="0" err="1">
                <a:latin typeface="iCiel Ciaobella" pitchFamily="50" charset="0"/>
              </a:rPr>
              <a:t>tình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cảm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và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mong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muốn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của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em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đối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với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thầy</a:t>
            </a:r>
            <a:r>
              <a:rPr lang="en-US" sz="4400" dirty="0">
                <a:latin typeface="iCiel Ciaobella" pitchFamily="50" charset="0"/>
              </a:rPr>
              <a:t>, </a:t>
            </a:r>
            <a:r>
              <a:rPr lang="en-US" sz="4400" dirty="0" err="1">
                <a:latin typeface="iCiel Ciaobella" pitchFamily="50" charset="0"/>
              </a:rPr>
              <a:t>cô</a:t>
            </a:r>
            <a:r>
              <a:rPr lang="en-US" sz="4400" dirty="0">
                <a:latin typeface="iCiel Ciaobella" pitchFamily="50" charset="0"/>
              </a:rPr>
              <a:t> </a:t>
            </a:r>
            <a:r>
              <a:rPr lang="en-US" sz="4400" dirty="0" err="1">
                <a:latin typeface="iCiel Ciaobella" pitchFamily="50" charset="0"/>
              </a:rPr>
              <a:t>giáo</a:t>
            </a:r>
            <a:r>
              <a:rPr lang="en-US" sz="4400" dirty="0">
                <a:latin typeface="iCiel Ciaobella" pitchFamily="50" charset="0"/>
              </a:rPr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ECEDC2-B9A5-ADEE-A937-FEFCE4CB7452}"/>
              </a:ext>
            </a:extLst>
          </p:cNvPr>
          <p:cNvCxnSpPr>
            <a:cxnSpLocks/>
          </p:cNvCxnSpPr>
          <p:nvPr/>
        </p:nvCxnSpPr>
        <p:spPr>
          <a:xfrm>
            <a:off x="9667874" y="1371600"/>
            <a:ext cx="2076450" cy="190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913615-269C-EE46-5721-53873ACA5B85}"/>
              </a:ext>
            </a:extLst>
          </p:cNvPr>
          <p:cNvCxnSpPr/>
          <p:nvPr/>
        </p:nvCxnSpPr>
        <p:spPr>
          <a:xfrm>
            <a:off x="1312567" y="2076450"/>
            <a:ext cx="268793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49FD27-C18F-B003-EF14-A4625C2E72FC}"/>
              </a:ext>
            </a:extLst>
          </p:cNvPr>
          <p:cNvCxnSpPr/>
          <p:nvPr/>
        </p:nvCxnSpPr>
        <p:spPr>
          <a:xfrm>
            <a:off x="7437851" y="1362075"/>
            <a:ext cx="19145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74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1611BF81-85CD-4CDD-BAD2-5B50FBC5955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895875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504</Words>
  <Application>Microsoft Office PowerPoint</Application>
  <PresentationFormat>Widescreen</PresentationFormat>
  <Paragraphs>59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#9Slide05 Phobia</vt:lpstr>
      <vt:lpstr>#9Slide07 SVNBeachwood Sans</vt:lpstr>
      <vt:lpstr>Arial</vt:lpstr>
      <vt:lpstr>Calibri</vt:lpstr>
      <vt:lpstr>iCiel Ciaobella</vt:lpstr>
      <vt:lpstr>SVN-Hole Hearted</vt:lpstr>
      <vt:lpstr>SVN-Kitten</vt:lpstr>
      <vt:lpstr>SVN-Poky's</vt:lpstr>
      <vt:lpstr>Times New Roman</vt:lpstr>
      <vt:lpstr>UTM Cookies</vt:lpstr>
      <vt:lpstr>UVN Da Lat</vt:lpstr>
      <vt:lpstr>字魂59号-创粗黑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</cp:lastModifiedBy>
  <cp:revision>118</cp:revision>
  <dcterms:created xsi:type="dcterms:W3CDTF">2018-04-25T04:28:00Z</dcterms:created>
  <dcterms:modified xsi:type="dcterms:W3CDTF">2025-10-23T01:14:30Z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