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60" r:id="rId4"/>
    <p:sldId id="275" r:id="rId5"/>
    <p:sldId id="272" r:id="rId6"/>
    <p:sldId id="273" r:id="rId7"/>
    <p:sldId id="274" r:id="rId8"/>
    <p:sldId id="257" r:id="rId9"/>
    <p:sldId id="264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3EE83-3CF7-4632-BC0A-B816A2CA234D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BDEF3-283C-481F-B751-B76DEB8C73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5853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252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614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764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917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092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589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378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011A8F-44EF-4F82-2193-ED72720B2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F857960-DEA1-6EA0-5821-A965DAC09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D0FB17-3A16-A54C-9C93-22ACA4B66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A839AC-3663-A8C0-A901-B80BE6CC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9DCAB1-D68C-B886-584D-80A59D43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346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8DA52B-9F0A-0687-FB95-279CD66D5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8627B95-8070-8CF1-EE94-29D68EC6A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4CC543-58BD-DDEE-599C-35CEDB0FA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E9EB45-51B0-2A32-90B3-FB704C630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761465-1E55-07F9-2F18-D27EBD3B2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1978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A098241-2173-02AB-385F-2740C577A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9821456-0BB0-1D92-157E-D64A55927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239A9D-9CA8-FFC3-CA59-AD80BC22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940721-B868-DCB0-D744-BDF553A79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44EDAE-F846-70ED-1904-D848184E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1821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kids riding a train&#10;&#10;Description automatically generated">
            <a:extLst>
              <a:ext uri="{FF2B5EF4-FFF2-40B4-BE49-F238E27FC236}">
                <a16:creationId xmlns:a16="http://schemas.microsoft.com/office/drawing/2014/main" xmlns="" id="{951B8E32-D931-F627-E294-AA31346A8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2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6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0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6" y="0"/>
            <a:ext cx="12180864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9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59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75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b="8360"/>
          <a:stretch/>
        </p:blipFill>
        <p:spPr>
          <a:xfrm>
            <a:off x="-1057" y="-24981"/>
            <a:ext cx="12193057" cy="7068331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576941" y="376644"/>
            <a:ext cx="11038115" cy="6126480"/>
            <a:chOff x="576943" y="1867989"/>
            <a:chExt cx="11038115" cy="4428308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76943" y="1867989"/>
              <a:ext cx="11038115" cy="44283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727166" y="2011681"/>
              <a:ext cx="10737668" cy="4140924"/>
            </a:xfrm>
            <a:prstGeom prst="roundRect">
              <a:avLst/>
            </a:prstGeom>
            <a:noFill/>
            <a:ln w="28575"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4367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rcRect b="10611"/>
          <a:stretch/>
        </p:blipFill>
        <p:spPr>
          <a:xfrm>
            <a:off x="0" y="0"/>
            <a:ext cx="12193057" cy="6858000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576943" y="1867989"/>
            <a:ext cx="11038115" cy="4428308"/>
            <a:chOff x="576943" y="1867989"/>
            <a:chExt cx="11038115" cy="4428308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76943" y="1867989"/>
              <a:ext cx="11038115" cy="44283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727165" y="2011681"/>
              <a:ext cx="10737668" cy="4140924"/>
            </a:xfrm>
            <a:prstGeom prst="roundRect">
              <a:avLst/>
            </a:prstGeom>
            <a:noFill/>
            <a:ln w="28575"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81369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4C6EF8-640F-194D-607D-67CD0500A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F9F3EB-0B73-E9E0-41D1-99F30C289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87B896-91F3-88B8-7725-7863D06C8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06A474-0A47-15FD-178C-B6B93944D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90F579-8E17-60C7-4374-96AEB28BB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9142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5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59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9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in the clouds&#10;&#10;Description automatically generated">
            <a:extLst>
              <a:ext uri="{FF2B5EF4-FFF2-40B4-BE49-F238E27FC236}">
                <a16:creationId xmlns:a16="http://schemas.microsoft.com/office/drawing/2014/main" xmlns="" id="{AD2749F2-7D3A-39D9-E41C-2666F0B0B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9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6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542544" y="1743456"/>
            <a:ext cx="11106912" cy="4389120"/>
            <a:chOff x="633984" y="1743456"/>
            <a:chExt cx="11106912" cy="4389120"/>
          </a:xfrm>
        </p:grpSpPr>
        <p:sp>
          <p:nvSpPr>
            <p:cNvPr id="12" name="Rounded Rectangle 11"/>
            <p:cNvSpPr/>
            <p:nvPr userDrawn="1"/>
          </p:nvSpPr>
          <p:spPr>
            <a:xfrm>
              <a:off x="633984" y="1743456"/>
              <a:ext cx="11106912" cy="43891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ounded Rectangle 12"/>
            <p:cNvSpPr/>
            <p:nvPr userDrawn="1"/>
          </p:nvSpPr>
          <p:spPr>
            <a:xfrm>
              <a:off x="792480" y="1914144"/>
              <a:ext cx="10789920" cy="40477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7734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9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2"/>
          <a:stretch/>
        </p:blipFill>
        <p:spPr>
          <a:xfrm>
            <a:off x="-1" y="0"/>
            <a:ext cx="12192001" cy="6896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7719" y="247818"/>
            <a:ext cx="11656562" cy="64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29263C-5BEB-860E-DE92-37F4B63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A937E4B-62F5-C167-044B-653998DE8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B57038-33F1-EC8D-5244-79FB3DB2E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10DC5C-8AF1-4001-3F15-41E266A30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1CEF77-8385-E2B5-858F-DC9CEFAA0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43264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133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938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027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6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976A2C-0508-405B-9B74-CFB53B0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17CC2D-FA45-3A71-7D98-BB8222EFA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03B076-4CB7-1122-38EA-FF535F30D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950534-7ECB-FDA1-CA0C-64A4EA646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34A385-6AD3-FEF3-E87C-234753095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9E073C-7BFD-BDE4-9651-9CAD596BE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0346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6C69FF-E00D-8436-A3D0-74CCA38BB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70AD31-0FD2-43B8-B446-5171D3B62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D7F0F2-1B38-BF72-0155-5E2A25F07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C7BCCB9-3ACC-333C-7D55-4C3AA5CC7E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6C97F1B-9AB3-F928-25CC-C513BD4AF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0163F8B-BB8A-AD18-79B2-CB4EFE7D9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BB95984-635D-D52E-C2AE-329CB177E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FC7A425-92EF-3938-DD0E-5DE956412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2611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CDFF88-C0D7-D5A7-16F2-DC7FEB463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ABD4D4-2718-1CEE-F51B-CB1C6D16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8F642CF-8504-AE5D-C0D2-BD5F51862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C89426-BBFB-1944-8CD0-8A7D0184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681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78E4985-0DBF-1366-937D-13B85DAAF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2A31007-82E3-1522-28A2-620C6CE1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06B5609-9F1A-052B-9C53-1DED48231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810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F2B8A6-B57E-3482-A346-6ADB51B7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48881D-49A5-470F-6596-41F93D6C6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FDF33B-657A-A945-7870-5A9FC8EFF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23FB35-EC3E-EEA9-24A7-0741E50D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7A5F73-5767-0E0E-96F0-AF2159F35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5845C9-DA04-86DB-1BCE-86EFF781A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738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D73DF5-EC4D-79DF-615E-AA633B755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FCCECDF-955F-59EC-BBB7-343DD30DC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306C1E-3D4F-A385-FD10-05F4F3B2D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D97E5B-728E-E7E1-9DBF-8D234FF0C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CD1EF2-C40E-B784-10A2-6A5FDFA26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79BA024-26B7-4203-719E-FD50B7D5E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852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F1E9D67-DBF1-CA37-C0D0-3958FAFC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AB135E-52F3-9E15-2598-341966E6C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5A010-3E47-3D20-6C3B-08380909B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A6F736-5E38-4A1C-B861-D179271807B6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B5853F-AEDD-C884-081F-E486E395F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55C9F3-D47E-7258-2BAF-D92BBCCCA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2948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084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13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tieuhoc.info/" TargetMode="Externa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720" y="1782057"/>
            <a:ext cx="8498561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6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082ADDB5-9536-5A22-BA94-08AF08CD00A9}"/>
              </a:ext>
            </a:extLst>
          </p:cNvPr>
          <p:cNvSpPr/>
          <p:nvPr/>
        </p:nvSpPr>
        <p:spPr>
          <a:xfrm>
            <a:off x="841248" y="704088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5</a:t>
            </a:r>
            <a:endParaRPr lang="vi-VN" sz="5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0EBD41-EBD8-1210-A1AF-8FB8D683EB47}"/>
              </a:ext>
            </a:extLst>
          </p:cNvPr>
          <p:cNvSpPr txBox="1"/>
          <p:nvPr/>
        </p:nvSpPr>
        <p:spPr>
          <a:xfrm>
            <a:off x="1965960" y="587436"/>
            <a:ext cx="95189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Đại Nội Huế là một phần trong Quần thể di tích Cố đô Huế có diện tích khoảng 520 ha (Nguồn: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http://vi.wikipedia.org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 Hỏi Đại Nội Huế có diện tích bao nhiêu mét vuông?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 descr="A building with a few rectangular pools&#10;&#10;Description automatically generated with medium confidence">
            <a:extLst>
              <a:ext uri="{FF2B5EF4-FFF2-40B4-BE49-F238E27FC236}">
                <a16:creationId xmlns:a16="http://schemas.microsoft.com/office/drawing/2014/main" xmlns="" id="{74275C91-6D26-5ECC-44AB-F0A862A90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6" t="36859" r="26169" b="1039"/>
          <a:stretch/>
        </p:blipFill>
        <p:spPr>
          <a:xfrm>
            <a:off x="1965960" y="2649539"/>
            <a:ext cx="5506721" cy="355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8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082ADDB5-9536-5A22-BA94-08AF08CD00A9}"/>
              </a:ext>
            </a:extLst>
          </p:cNvPr>
          <p:cNvSpPr/>
          <p:nvPr/>
        </p:nvSpPr>
        <p:spPr>
          <a:xfrm>
            <a:off x="841248" y="704088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5</a:t>
            </a:r>
            <a:endParaRPr lang="vi-VN" sz="5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0EBD41-EBD8-1210-A1AF-8FB8D683EB47}"/>
              </a:ext>
            </a:extLst>
          </p:cNvPr>
          <p:cNvSpPr txBox="1"/>
          <p:nvPr/>
        </p:nvSpPr>
        <p:spPr>
          <a:xfrm>
            <a:off x="1965960" y="587436"/>
            <a:ext cx="95189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Đại Nội Huế là một phần trong Quần thể di tích Cố đô Huế có diện tích khoảng 520 ha (Nguồn: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http://vi.wikipedia.org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 Hỏi Đại Nội Huế có diện tích bao nhiêu mét vuông?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 descr="A building with a few rectangular pools&#10;&#10;Description automatically generated with medium confidence">
            <a:extLst>
              <a:ext uri="{FF2B5EF4-FFF2-40B4-BE49-F238E27FC236}">
                <a16:creationId xmlns:a16="http://schemas.microsoft.com/office/drawing/2014/main" xmlns="" id="{74275C91-6D26-5ECC-44AB-F0A862A90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6" t="36859" r="26169" b="1039"/>
          <a:stretch/>
        </p:blipFill>
        <p:spPr>
          <a:xfrm>
            <a:off x="589279" y="2649539"/>
            <a:ext cx="5506721" cy="3555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1DC02C6-3027-6012-D153-01E147438CF2}"/>
              </a:ext>
            </a:extLst>
          </p:cNvPr>
          <p:cNvSpPr txBox="1"/>
          <p:nvPr/>
        </p:nvSpPr>
        <p:spPr>
          <a:xfrm>
            <a:off x="6280404" y="2931189"/>
            <a:ext cx="48569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Đại Nội Huế có diện tích </a:t>
            </a:r>
            <a:endParaRPr lang="en-GB" sz="3200" b="0" i="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5 200 000 mét vuông.</a:t>
            </a:r>
          </a:p>
          <a:p>
            <a:pPr algn="just"/>
            <a:r>
              <a:rPr lang="vi-VN" sz="3200" b="1" i="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thích</a:t>
            </a:r>
            <a:endParaRPr lang="vi-VN" sz="3200" b="0" i="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520 ha = 520 ha × 10 000 = 5 200 000 m</a:t>
            </a:r>
            <a:r>
              <a:rPr lang="vi-VN" sz="3200" b="0" i="0" baseline="300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87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082ADDB5-9536-5A22-BA94-08AF08CD00A9}"/>
              </a:ext>
            </a:extLst>
          </p:cNvPr>
          <p:cNvSpPr/>
          <p:nvPr/>
        </p:nvSpPr>
        <p:spPr>
          <a:xfrm>
            <a:off x="841248" y="704088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6</a:t>
            </a:r>
            <a:endParaRPr lang="vi-VN" sz="5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0EBD41-EBD8-1210-A1AF-8FB8D683EB47}"/>
              </a:ext>
            </a:extLst>
          </p:cNvPr>
          <p:cNvSpPr txBox="1"/>
          <p:nvPr/>
        </p:nvSpPr>
        <p:spPr>
          <a:xfrm>
            <a:off x="1965960" y="587436"/>
            <a:ext cx="95189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Mật độ dân số là số chỉ số dân trung bình sinh sống trên 1 km</a:t>
            </a:r>
            <a:r>
              <a:rPr lang="vi-VN" sz="32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lãnh thổ (hoặc diện tích đất tự nhiên).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sát biểu đồ dưới đây rồi trả lời các câu hỏi</a:t>
            </a:r>
          </a:p>
        </p:txBody>
      </p:sp>
      <p:pic>
        <p:nvPicPr>
          <p:cNvPr id="6" name="Picture 5" descr="A graph on a white sheet&#10;&#10;Description automatically generated">
            <a:extLst>
              <a:ext uri="{FF2B5EF4-FFF2-40B4-BE49-F238E27FC236}">
                <a16:creationId xmlns:a16="http://schemas.microsoft.com/office/drawing/2014/main" xmlns="" id="{E2E33295-1E68-545D-4C5B-5806702613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22863" r="6140" b="14337"/>
          <a:stretch/>
        </p:blipFill>
        <p:spPr>
          <a:xfrm>
            <a:off x="265176" y="3085591"/>
            <a:ext cx="6945229" cy="37724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6C2EDC8-1AEE-96D2-B0DD-D69069686F48}"/>
              </a:ext>
            </a:extLst>
          </p:cNvPr>
          <p:cNvSpPr/>
          <p:nvPr/>
        </p:nvSpPr>
        <p:spPr>
          <a:xfrm>
            <a:off x="7306056" y="2889503"/>
            <a:ext cx="4620768" cy="37724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3A17D91B-4DC6-5DFA-1721-12EA1794F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D3FA92BF-E3A2-FE2B-C760-DF8F4264C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633" y="3383279"/>
            <a:ext cx="425311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</a:t>
            </a:r>
            <a:r>
              <a:rPr lang="en-GB" altLang="vi-VN" sz="2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ựa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vào biểu đồ, trả lời các câu hỏi:</a:t>
            </a:r>
            <a:endParaRPr kumimoji="0" lang="vi-VN" altLang="vi-VN" sz="14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a) Thành phố nào có mật độ dân số lớn nhất?</a:t>
            </a:r>
            <a:endParaRPr kumimoji="0" lang="vi-VN" altLang="vi-VN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b) Thành phố nào có mật độ dân số thấp nhất?</a:t>
            </a:r>
            <a:endParaRPr kumimoji="0" lang="vi-VN" altLang="vi-VN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5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082ADDB5-9536-5A22-BA94-08AF08CD00A9}"/>
              </a:ext>
            </a:extLst>
          </p:cNvPr>
          <p:cNvSpPr/>
          <p:nvPr/>
        </p:nvSpPr>
        <p:spPr>
          <a:xfrm>
            <a:off x="841248" y="704088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6</a:t>
            </a:r>
            <a:endParaRPr lang="vi-VN" sz="5400" b="1" dirty="0"/>
          </a:p>
        </p:txBody>
      </p:sp>
      <p:pic>
        <p:nvPicPr>
          <p:cNvPr id="6" name="Picture 5" descr="A graph on a white sheet&#10;&#10;Description automatically generated">
            <a:extLst>
              <a:ext uri="{FF2B5EF4-FFF2-40B4-BE49-F238E27FC236}">
                <a16:creationId xmlns:a16="http://schemas.microsoft.com/office/drawing/2014/main" xmlns="" id="{E2E33295-1E68-545D-4C5B-5806702613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22863" r="6140" b="14337"/>
          <a:stretch/>
        </p:blipFill>
        <p:spPr>
          <a:xfrm>
            <a:off x="3190313" y="2637535"/>
            <a:ext cx="6945229" cy="37724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6C2EDC8-1AEE-96D2-B0DD-D69069686F48}"/>
              </a:ext>
            </a:extLst>
          </p:cNvPr>
          <p:cNvSpPr/>
          <p:nvPr/>
        </p:nvSpPr>
        <p:spPr>
          <a:xfrm>
            <a:off x="1883664" y="877824"/>
            <a:ext cx="9948672" cy="148132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Thành phố Hồ Chí Minh có mật độ dân số lớn nhất.</a:t>
            </a:r>
          </a:p>
          <a:p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Thành phố Đà </a:t>
            </a:r>
            <a:r>
              <a:rPr lang="vi-VN" sz="32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Nẵng</a:t>
            </a:r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mật độ dân số thấp nhất.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3A17D91B-4DC6-5DFA-1721-12EA1794F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487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082ADDB5-9536-5A22-BA94-08AF08CD00A9}"/>
              </a:ext>
            </a:extLst>
          </p:cNvPr>
          <p:cNvSpPr/>
          <p:nvPr/>
        </p:nvSpPr>
        <p:spPr>
          <a:xfrm>
            <a:off x="841248" y="704088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7</a:t>
            </a:r>
            <a:endParaRPr lang="vi-VN" sz="5400" b="1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3A17D91B-4DC6-5DFA-1721-12EA1794F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7ADA8F-AAB9-F5FF-B91A-DF8138CD8893}"/>
              </a:ext>
            </a:extLst>
          </p:cNvPr>
          <p:cNvSpPr txBox="1"/>
          <p:nvPr/>
        </p:nvSpPr>
        <p:spPr>
          <a:xfrm>
            <a:off x="1755648" y="704088"/>
            <a:ext cx="1004011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hiểu trên sách, báo,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Internet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và các phương tiện truyền thông khác thông tin về diện tích. Chẳng hạn: Liên bang Nga là quốc gia có diện tích lớn nhất thế giới với hơn 17 triệu km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Diện tích đất liền trên Trái Đất khoảng 149 triệu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(Nguồn: 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https://vi.wikipedia.org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group of children looking at a map&#10;&#10;Description automatically generated">
            <a:extLst>
              <a:ext uri="{FF2B5EF4-FFF2-40B4-BE49-F238E27FC236}">
                <a16:creationId xmlns:a16="http://schemas.microsoft.com/office/drawing/2014/main" xmlns="" id="{3E269424-65CF-C3BF-353D-3D0DE89AA5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4" t="41580" r="26404" b="7177"/>
          <a:stretch/>
        </p:blipFill>
        <p:spPr>
          <a:xfrm>
            <a:off x="4294631" y="3505521"/>
            <a:ext cx="3925825" cy="238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1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328" y="1039714"/>
            <a:ext cx="589534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0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bi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797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WordArt 5"/>
          <p:cNvSpPr>
            <a:spLocks noChangeArrowheads="1" noChangeShapeType="1" noTextEdit="1"/>
          </p:cNvSpPr>
          <p:nvPr/>
        </p:nvSpPr>
        <p:spPr bwMode="auto">
          <a:xfrm>
            <a:off x="4712608" y="1496963"/>
            <a:ext cx="4191000" cy="180461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 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TRÒ CHƠI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 rot="20876853">
            <a:off x="4167178" y="3038895"/>
            <a:ext cx="5353803" cy="1998415"/>
            <a:chOff x="5225" y="9335"/>
            <a:chExt cx="2520" cy="1750"/>
          </a:xfrm>
        </p:grpSpPr>
        <p:sp>
          <p:nvSpPr>
            <p:cNvPr id="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6" name="Picture 26" descr="cosmo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BOOK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4" descr="BOOK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3" descr="QUILLPE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800" b="1">
                  <a:solidFill>
                    <a:srgbClr val="000000"/>
                  </a:solidFill>
                  <a:latin typeface="VnBangkok"/>
                  <a:cs typeface="Times New Roman" pitchFamily="18" charset="0"/>
                </a:rPr>
                <a:t> </a:t>
              </a:r>
              <a:endParaRPr lang="en-US" altLang="vi-VN" sz="48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4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4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4533900" y="4133802"/>
            <a:ext cx="4191000" cy="2128838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79748"/>
            <a:ext cx="1420813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2898738"/>
            <a:ext cx="1427163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3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1524000" y="-26988"/>
            <a:ext cx="9144000" cy="6958013"/>
            <a:chOff x="0" y="0"/>
            <a:chExt cx="5760" cy="4383"/>
          </a:xfrm>
        </p:grpSpPr>
        <p:sp>
          <p:nvSpPr>
            <p:cNvPr id="14369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1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12328" name="WordArt 8"/>
          <p:cNvSpPr>
            <a:spLocks noChangeArrowheads="1" noChangeShapeType="1" noTextEdit="1"/>
          </p:cNvSpPr>
          <p:nvPr/>
        </p:nvSpPr>
        <p:spPr bwMode="auto">
          <a:xfrm>
            <a:off x="3719514" y="260351"/>
            <a:ext cx="4986337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782888" y="1182689"/>
            <a:ext cx="7561262" cy="10937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 </a:t>
            </a:r>
            <a:r>
              <a:rPr lang="vi-VN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800" b="1" baseline="30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359150" y="4868863"/>
            <a:ext cx="58435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</a:t>
            </a:r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00 </a:t>
            </a:r>
            <a:endParaRPr lang="en-US" sz="2600" baseline="30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4" y="486886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30438" y="50133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436814" y="50847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216276" y="2565400"/>
            <a:ext cx="596741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</a:t>
            </a:r>
            <a:endParaRPr lang="en-US" alt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258127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25676" y="26543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432051" y="276701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200400" y="3733800"/>
            <a:ext cx="5943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  <a:cs typeface="Arial" charset="0"/>
              </a:rPr>
              <a:t>2</a:t>
            </a:r>
            <a:r>
              <a:rPr lang="en-US" sz="2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000</a:t>
            </a: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371633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4713" y="38608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51089" y="386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28763" y="1066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46275" y="1435100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2590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3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2605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3773488"/>
            <a:ext cx="1447800" cy="1179512"/>
            <a:chOff x="4320" y="2928"/>
            <a:chExt cx="1104" cy="1104"/>
          </a:xfrm>
        </p:grpSpPr>
        <p:sp>
          <p:nvSpPr>
            <p:cNvPr id="14367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6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212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8" grpId="0" animBg="1"/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1524000" y="-26988"/>
            <a:ext cx="9144000" cy="6958013"/>
            <a:chOff x="0" y="0"/>
            <a:chExt cx="5760" cy="4383"/>
          </a:xfrm>
        </p:grpSpPr>
        <p:sp>
          <p:nvSpPr>
            <p:cNvPr id="15393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5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13352" name="WordArt 8"/>
          <p:cNvSpPr>
            <a:spLocks noChangeArrowheads="1" noChangeShapeType="1" noTextEdit="1"/>
          </p:cNvSpPr>
          <p:nvPr/>
        </p:nvSpPr>
        <p:spPr bwMode="auto">
          <a:xfrm>
            <a:off x="3719514" y="260351"/>
            <a:ext cx="4986337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912278" y="954087"/>
            <a:ext cx="7275512" cy="13684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</a:t>
            </a:r>
            <a:r>
              <a:rPr lang="vi-VN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800" b="1" baseline="30000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baseline="30000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vi-VN" sz="28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ha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276600" y="2636838"/>
            <a:ext cx="58435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5000</a:t>
            </a:r>
            <a:endParaRPr lang="en-US" sz="3200" baseline="30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4" y="263683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27813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28527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124201" y="3690938"/>
            <a:ext cx="596741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endParaRPr lang="en-US" altLang="en-US" sz="46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068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37798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39976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200400" y="4787900"/>
            <a:ext cx="5943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50</a:t>
            </a:r>
            <a:endParaRPr lang="en-US" sz="36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47879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93236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35214" y="49323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28763" y="1066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46275" y="1435100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2590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3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2605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3773488"/>
            <a:ext cx="1447800" cy="1179512"/>
            <a:chOff x="4320" y="2928"/>
            <a:chExt cx="1104" cy="1104"/>
          </a:xfrm>
        </p:grpSpPr>
        <p:sp>
          <p:nvSpPr>
            <p:cNvPr id="1539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9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42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2" grpId="0" animBg="1"/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1524000" y="-26988"/>
            <a:ext cx="9901238" cy="6958013"/>
            <a:chOff x="0" y="0"/>
            <a:chExt cx="6237" cy="4383"/>
          </a:xfrm>
        </p:grpSpPr>
        <p:sp>
          <p:nvSpPr>
            <p:cNvPr id="16417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9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20" name="Text Box 6"/>
            <p:cNvSpPr txBox="1">
              <a:spLocks noChangeArrowheads="1"/>
            </p:cNvSpPr>
            <p:nvPr/>
          </p:nvSpPr>
          <p:spPr bwMode="auto">
            <a:xfrm>
              <a:off x="2926" y="4156"/>
              <a:ext cx="331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000" b="1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http://tieuhoc.info</a:t>
              </a:r>
              <a:r>
                <a:rPr lang="en-US" altLang="en-US" sz="1000" b="1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Pham Khac Lap Kien Bai Primary School – 2015</a:t>
              </a:r>
            </a:p>
          </p:txBody>
        </p:sp>
      </p:grpSp>
      <p:sp>
        <p:nvSpPr>
          <p:cNvPr id="314376" name="WordArt 8"/>
          <p:cNvSpPr>
            <a:spLocks noChangeArrowheads="1" noChangeShapeType="1" noTextEdit="1"/>
          </p:cNvSpPr>
          <p:nvPr/>
        </p:nvSpPr>
        <p:spPr bwMode="auto">
          <a:xfrm>
            <a:off x="3719514" y="260351"/>
            <a:ext cx="4986337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NHANH AI ĐÚNG!</a:t>
            </a: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276601" y="2987675"/>
            <a:ext cx="5555704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just" eaLnBrk="0" hangingPunct="0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          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800 000</a:t>
            </a:r>
            <a:endParaRPr lang="en-US" sz="2800" baseline="30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4" y="29876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1321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20357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54004" y="4156075"/>
            <a:ext cx="528399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8 000 000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415607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52651" y="42291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59026" y="434181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248025" y="5148263"/>
            <a:ext cx="63769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 eaLnBrk="0" hangingPunct="0"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               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800</a:t>
            </a:r>
            <a:endParaRPr 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4" y="514826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76463" y="52927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82839" y="52927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384300" y="1066800"/>
            <a:ext cx="1398588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774826" y="1484313"/>
            <a:ext cx="576263" cy="512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29416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3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29559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4124326"/>
            <a:ext cx="1447800" cy="1179513"/>
            <a:chOff x="4320" y="2928"/>
            <a:chExt cx="1104" cy="1104"/>
          </a:xfrm>
        </p:grpSpPr>
        <p:sp>
          <p:nvSpPr>
            <p:cNvPr id="1641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1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912278" y="954087"/>
            <a:ext cx="7275512" cy="13684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800" b="1" baseline="30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800" b="1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06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3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376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BE547F-224C-633E-0EC5-16E8604CE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123F737-5CDE-8921-3193-E797675EA0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xmlns="" id="{3B5E2D47-C3C3-1CC5-3957-3DD9E433A8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D8F6C6-D5C3-0C58-0F2B-9FBE72CB2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438" y="620884"/>
            <a:ext cx="2270363" cy="16289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D649922-9497-D039-FB1B-21C2C6789B6F}"/>
              </a:ext>
            </a:extLst>
          </p:cNvPr>
          <p:cNvGrpSpPr/>
          <p:nvPr/>
        </p:nvGrpSpPr>
        <p:grpSpPr>
          <a:xfrm>
            <a:off x="886969" y="2028616"/>
            <a:ext cx="7991856" cy="2800767"/>
            <a:chOff x="886969" y="2028616"/>
            <a:chExt cx="7991856" cy="28007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1B0F552-216C-7E6B-1D63-3C1260FF5732}"/>
                </a:ext>
              </a:extLst>
            </p:cNvPr>
            <p:cNvSpPr txBox="1"/>
            <p:nvPr/>
          </p:nvSpPr>
          <p:spPr>
            <a:xfrm>
              <a:off x="886969" y="2028616"/>
              <a:ext cx="799185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3EE7B0"/>
                    </a:outerShdw>
                  </a:effectLst>
                  <a:uLnTx/>
                  <a:uFillTx/>
                  <a:latin typeface="#9Slide07 SVNBrandon Printed Sh" panose="02000000000000000000" pitchFamily="2" charset="0"/>
                  <a:ea typeface="+mn-ea"/>
                  <a:cs typeface="+mn-cs"/>
                </a:rPr>
                <a:t>KI- LÔ- MÉT VUÔNG</a:t>
              </a:r>
              <a:endParaRPr kumimoji="0" lang="vi-VN" sz="8800" b="0" i="0" u="none" strike="noStrike" kern="1200" cap="none" spc="0" normalizeH="0" baseline="0" noProof="0" dirty="0">
                <a:ln w="3175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3EE7B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1DC3BCE-1243-B417-FC99-6856A9CC73A7}"/>
                </a:ext>
              </a:extLst>
            </p:cNvPr>
            <p:cNvSpPr txBox="1"/>
            <p:nvPr/>
          </p:nvSpPr>
          <p:spPr>
            <a:xfrm>
              <a:off x="886969" y="2028616"/>
              <a:ext cx="799185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48000">
                        <a:srgbClr val="FFC000"/>
                      </a:gs>
                      <a:gs pos="67000">
                        <a:srgbClr val="FF9933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#9Slide07 SVNBrandon Printed Sh" panose="02000000000000000000" pitchFamily="2" charset="0"/>
                  <a:ea typeface="+mn-ea"/>
                  <a:cs typeface="+mn-cs"/>
                </a:rPr>
                <a:t>KI- LÔ- MÉT VUÔNG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FFC000"/>
                    </a:gs>
                    <a:gs pos="67000">
                      <a:srgbClr val="FF9933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038F17-4207-2690-C233-105CC3DD4532}"/>
              </a:ext>
            </a:extLst>
          </p:cNvPr>
          <p:cNvSpPr txBox="1"/>
          <p:nvPr/>
        </p:nvSpPr>
        <p:spPr>
          <a:xfrm>
            <a:off x="5518514" y="4995932"/>
            <a:ext cx="16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Tiết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BoosterNextFYBlack" panose="02000A03000000020004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96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A3198F-61AA-A4FF-C56D-7DCA844B3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261" y="828830"/>
            <a:ext cx="6535478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7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082ADDB5-9536-5A22-BA94-08AF08CD00A9}"/>
              </a:ext>
            </a:extLst>
          </p:cNvPr>
          <p:cNvSpPr/>
          <p:nvPr/>
        </p:nvSpPr>
        <p:spPr>
          <a:xfrm>
            <a:off x="841248" y="704088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4</a:t>
            </a:r>
            <a:endParaRPr lang="vi-VN" sz="5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0EBD41-EBD8-1210-A1AF-8FB8D683EB47}"/>
              </a:ext>
            </a:extLst>
          </p:cNvPr>
          <p:cNvSpPr txBox="1"/>
          <p:nvPr/>
        </p:nvSpPr>
        <p:spPr>
          <a:xfrm>
            <a:off x="1965960" y="704088"/>
            <a:ext cx="95189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đơn vị đo diện tích (km</a:t>
            </a:r>
            <a:r>
              <a:rPr lang="vi-VN" sz="32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ha, m</a:t>
            </a:r>
            <a:r>
              <a:rPr lang="vi-VN" sz="32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thích hợp cho ô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0A212E4-9943-25E8-7928-F3518FDD1D47}"/>
              </a:ext>
            </a:extLst>
          </p:cNvPr>
          <p:cNvSpPr/>
          <p:nvPr/>
        </p:nvSpPr>
        <p:spPr>
          <a:xfrm>
            <a:off x="3118104" y="1260098"/>
            <a:ext cx="502920" cy="521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4F70EFB2-AC4F-A84A-A625-15E801F9F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788" y="1872793"/>
            <a:ext cx="7810151" cy="331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a) Diện tích căn phòng khoảng 60   </a:t>
            </a:r>
            <a:r>
              <a:rPr kumimoji="0" lang="vi-VN" altLang="vi-VN" sz="5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     </a:t>
            </a:r>
            <a:endParaRPr kumimoji="0" lang="vi-VN" altLang="vi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b) Diện tích hồ nước khoảng 6   </a:t>
            </a:r>
            <a:r>
              <a:rPr kumimoji="0" lang="vi-VN" altLang="vi-VN" sz="5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     </a:t>
            </a:r>
            <a:endParaRPr kumimoji="0" lang="vi-VN" altLang="vi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c) Diện tích khu rừng khoảng 6</a:t>
            </a:r>
            <a:endParaRPr kumimoji="0" lang="vi-VN" altLang="vi-VN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40D1055-214B-2D26-4B48-AD52EAA5E63A}"/>
              </a:ext>
            </a:extLst>
          </p:cNvPr>
          <p:cNvSpPr/>
          <p:nvPr/>
        </p:nvSpPr>
        <p:spPr>
          <a:xfrm>
            <a:off x="8485632" y="2275082"/>
            <a:ext cx="740664" cy="751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078EAEA-B510-0F66-1506-180BE970B7C5}"/>
              </a:ext>
            </a:extLst>
          </p:cNvPr>
          <p:cNvSpPr/>
          <p:nvPr/>
        </p:nvSpPr>
        <p:spPr>
          <a:xfrm>
            <a:off x="7900416" y="3547880"/>
            <a:ext cx="740664" cy="751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EB7F60E1-7160-07BD-E416-CBC4E0324114}"/>
              </a:ext>
            </a:extLst>
          </p:cNvPr>
          <p:cNvSpPr/>
          <p:nvPr/>
        </p:nvSpPr>
        <p:spPr>
          <a:xfrm>
            <a:off x="8115300" y="4526297"/>
            <a:ext cx="740664" cy="751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?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6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082ADDB5-9536-5A22-BA94-08AF08CD00A9}"/>
              </a:ext>
            </a:extLst>
          </p:cNvPr>
          <p:cNvSpPr/>
          <p:nvPr/>
        </p:nvSpPr>
        <p:spPr>
          <a:xfrm>
            <a:off x="841248" y="704088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4</a:t>
            </a:r>
            <a:endParaRPr lang="vi-VN" sz="5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0EBD41-EBD8-1210-A1AF-8FB8D683EB47}"/>
              </a:ext>
            </a:extLst>
          </p:cNvPr>
          <p:cNvSpPr txBox="1"/>
          <p:nvPr/>
        </p:nvSpPr>
        <p:spPr>
          <a:xfrm>
            <a:off x="1965960" y="704088"/>
            <a:ext cx="95189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đơn vị đo diện tích (km</a:t>
            </a:r>
            <a:r>
              <a:rPr lang="vi-VN" sz="32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ha, m</a:t>
            </a:r>
            <a:r>
              <a:rPr lang="vi-VN" sz="32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thích hợp cho ô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0A212E4-9943-25E8-7928-F3518FDD1D47}"/>
              </a:ext>
            </a:extLst>
          </p:cNvPr>
          <p:cNvSpPr/>
          <p:nvPr/>
        </p:nvSpPr>
        <p:spPr>
          <a:xfrm>
            <a:off x="3118104" y="1260098"/>
            <a:ext cx="502920" cy="521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4F70EFB2-AC4F-A84A-A625-15E801F9F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788" y="1872793"/>
            <a:ext cx="7810151" cy="331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a) Diện tích căn phòng khoảng 60   </a:t>
            </a:r>
            <a:r>
              <a:rPr kumimoji="0" lang="vi-VN" altLang="vi-VN" sz="5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     </a:t>
            </a:r>
            <a:endParaRPr kumimoji="0" lang="vi-VN" altLang="vi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b) Diện tích hồ nước khoảng 6   </a:t>
            </a:r>
            <a:r>
              <a:rPr kumimoji="0" lang="vi-VN" altLang="vi-VN" sz="5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     </a:t>
            </a:r>
            <a:endParaRPr kumimoji="0" lang="vi-VN" altLang="vi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c) Diện tích khu rừng khoảng 6</a:t>
            </a:r>
            <a:endParaRPr kumimoji="0" lang="vi-VN" altLang="vi-VN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40D1055-214B-2D26-4B48-AD52EAA5E63A}"/>
              </a:ext>
            </a:extLst>
          </p:cNvPr>
          <p:cNvSpPr/>
          <p:nvPr/>
        </p:nvSpPr>
        <p:spPr>
          <a:xfrm>
            <a:off x="8485631" y="2275082"/>
            <a:ext cx="987553" cy="751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  <a:r>
              <a:rPr kumimoji="0" lang="vi-VN" sz="32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0E578EA-BA7D-B90A-1ED3-8373B3E41DAF}"/>
              </a:ext>
            </a:extLst>
          </p:cNvPr>
          <p:cNvSpPr/>
          <p:nvPr/>
        </p:nvSpPr>
        <p:spPr>
          <a:xfrm>
            <a:off x="8110726" y="3529592"/>
            <a:ext cx="1225297" cy="751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  <a:r>
              <a:rPr kumimoji="0" lang="vi-VN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2105681-A52F-2A6D-788B-7620A954ED20}"/>
              </a:ext>
            </a:extLst>
          </p:cNvPr>
          <p:cNvSpPr/>
          <p:nvPr/>
        </p:nvSpPr>
        <p:spPr>
          <a:xfrm>
            <a:off x="8110725" y="4434810"/>
            <a:ext cx="1225297" cy="751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538</Words>
  <Application>Microsoft Office PowerPoint</Application>
  <PresentationFormat>Widescreen</PresentationFormat>
  <Paragraphs>128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#9Slide03 BoosterNextFYBlack</vt:lpstr>
      <vt:lpstr>#9Slide07 SVNBrandon Printed Sh</vt:lpstr>
      <vt:lpstr>.VnHelvetInsH</vt:lpstr>
      <vt:lpstr>.VnTime</vt:lpstr>
      <vt:lpstr>.VnTimeH</vt:lpstr>
      <vt:lpstr>Aptos</vt:lpstr>
      <vt:lpstr>Aptos Display</vt:lpstr>
      <vt:lpstr>Arial</vt:lpstr>
      <vt:lpstr>Calibri</vt:lpstr>
      <vt:lpstr>Calibri Light</vt:lpstr>
      <vt:lpstr>Cambria</vt:lpstr>
      <vt:lpstr>Impact</vt:lpstr>
      <vt:lpstr>Open Sans</vt:lpstr>
      <vt:lpstr>SVN-Newton</vt:lpstr>
      <vt:lpstr>Times New Roman</vt:lpstr>
      <vt:lpstr>VnBangkok</vt:lpstr>
      <vt:lpstr>VNbritannic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ADMIN</cp:lastModifiedBy>
  <cp:revision>7</cp:revision>
  <dcterms:created xsi:type="dcterms:W3CDTF">2024-09-22T16:39:08Z</dcterms:created>
  <dcterms:modified xsi:type="dcterms:W3CDTF">2024-10-27T10:09:08Z</dcterms:modified>
</cp:coreProperties>
</file>