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58" r:id="rId4"/>
    <p:sldId id="276" r:id="rId5"/>
    <p:sldId id="277" r:id="rId6"/>
    <p:sldId id="278" r:id="rId7"/>
    <p:sldId id="279" r:id="rId8"/>
    <p:sldId id="259" r:id="rId9"/>
    <p:sldId id="256" r:id="rId10"/>
    <p:sldId id="260" r:id="rId11"/>
    <p:sldId id="261" r:id="rId12"/>
    <p:sldId id="262" r:id="rId13"/>
    <p:sldId id="263" r:id="rId14"/>
    <p:sldId id="264" r:id="rId15"/>
    <p:sldId id="266" r:id="rId16"/>
    <p:sldId id="265" r:id="rId17"/>
    <p:sldId id="268" r:id="rId18"/>
    <p:sldId id="269" r:id="rId19"/>
    <p:sldId id="270" r:id="rId20"/>
    <p:sldId id="280" r:id="rId21"/>
    <p:sldId id="271" r:id="rId22"/>
    <p:sldId id="272" r:id="rId23"/>
    <p:sldId id="281" r:id="rId24"/>
    <p:sldId id="273" r:id="rId25"/>
    <p:sldId id="274" r:id="rId26"/>
    <p:sldId id="275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E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9" autoAdjust="0"/>
    <p:restoredTop sz="94660"/>
  </p:normalViewPr>
  <p:slideViewPr>
    <p:cSldViewPr snapToGrid="0">
      <p:cViewPr varScale="1">
        <p:scale>
          <a:sx n="83" d="100"/>
          <a:sy n="83" d="100"/>
        </p:scale>
        <p:origin x="4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1670D-7204-4108-B9A8-15D0B7957A3E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891DE-60D8-44BA-B2C8-08FC4F90B0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7492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DEE56-CEF8-436B-A89D-610BDE7C546B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513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vỗ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293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105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vỗ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91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vỗ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4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443072-8C62-7C5B-EDE3-F32D52CA3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9B29611-D638-74F0-1ACA-2DF0565F9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4AEBC0-9C05-B0A6-FB4F-210A95DF2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118AEC-DCC4-A92A-8255-FC290FC6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A557B2-E0E5-C1AF-526C-3E3D6BDF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8424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56AF70-1E0D-B721-CC37-9BB6C2D0A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5E1ACD7-31CA-1E0F-788A-B531BD934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B64EE1-A195-5404-94FA-6D2176517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CDC1454-CF85-13F9-4946-3EDB906F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491948-3D57-8BC6-90FE-46B5C0D8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0551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0E767AE-A143-2D04-5C9E-6AF4F113C7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9973761-10D2-0701-B42C-E3DF29081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DCC625-2D49-ECCB-0452-29517261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21091F-116C-0A64-2990-C86800C0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3CCBB6-4D16-0F1E-080D-F841BDF3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7768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kids riding a train&#10;&#10;Description automatically generated">
            <a:extLst>
              <a:ext uri="{FF2B5EF4-FFF2-40B4-BE49-F238E27FC236}">
                <a16:creationId xmlns="" xmlns:a16="http://schemas.microsoft.com/office/drawing/2014/main" id="{951B8E32-D931-F627-E294-AA31346A8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7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53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03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36" y="0"/>
            <a:ext cx="12180864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5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97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32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b="8360"/>
          <a:stretch/>
        </p:blipFill>
        <p:spPr>
          <a:xfrm>
            <a:off x="-1057" y="-24981"/>
            <a:ext cx="12193057" cy="7068331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576941" y="376644"/>
            <a:ext cx="11038115" cy="6126480"/>
            <a:chOff x="576943" y="1867989"/>
            <a:chExt cx="11038115" cy="4428308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76943" y="1867989"/>
              <a:ext cx="11038115" cy="44283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727166" y="2011681"/>
              <a:ext cx="10737668" cy="4140924"/>
            </a:xfrm>
            <a:prstGeom prst="roundRect">
              <a:avLst/>
            </a:prstGeom>
            <a:noFill/>
            <a:ln w="28575"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22714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rcRect b="10611"/>
          <a:stretch/>
        </p:blipFill>
        <p:spPr>
          <a:xfrm>
            <a:off x="0" y="0"/>
            <a:ext cx="12193057" cy="6858000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576943" y="1867989"/>
            <a:ext cx="11038115" cy="4428308"/>
            <a:chOff x="576943" y="1867989"/>
            <a:chExt cx="11038115" cy="4428308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76943" y="1867989"/>
              <a:ext cx="11038115" cy="44283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727165" y="2011681"/>
              <a:ext cx="10737668" cy="4140924"/>
            </a:xfrm>
            <a:prstGeom prst="roundRect">
              <a:avLst/>
            </a:prstGeom>
            <a:noFill/>
            <a:ln w="28575"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61133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2757A2-33CA-35A6-4300-DF3AE8E13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DBDDC7-F5F3-84A1-2316-D85117D28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6942A7-F240-63C7-A1F6-855109924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0C0289-17D8-6774-B8DA-D61FCE53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A8D68C-496E-8693-ECA8-1094EC54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6161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36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07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21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4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in the clouds&#10;&#10;Description automatically generated">
            <a:extLst>
              <a:ext uri="{FF2B5EF4-FFF2-40B4-BE49-F238E27FC236}">
                <a16:creationId xmlns="" xmlns:a16="http://schemas.microsoft.com/office/drawing/2014/main" id="{AD2749F2-7D3A-39D9-E41C-2666F0B0B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3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4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6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6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542544" y="1743456"/>
            <a:ext cx="11106912" cy="4389120"/>
            <a:chOff x="633984" y="1743456"/>
            <a:chExt cx="11106912" cy="4389120"/>
          </a:xfrm>
        </p:grpSpPr>
        <p:sp>
          <p:nvSpPr>
            <p:cNvPr id="12" name="Rounded Rectangle 11"/>
            <p:cNvSpPr/>
            <p:nvPr userDrawn="1"/>
          </p:nvSpPr>
          <p:spPr>
            <a:xfrm>
              <a:off x="633984" y="1743456"/>
              <a:ext cx="11106912" cy="43891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ounded Rectangle 12"/>
            <p:cNvSpPr/>
            <p:nvPr userDrawn="1"/>
          </p:nvSpPr>
          <p:spPr>
            <a:xfrm>
              <a:off x="792480" y="1914144"/>
              <a:ext cx="10789920" cy="40477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89912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  <p:sp>
        <p:nvSpPr>
          <p:cNvPr id="6" name="TextBox 3">
            <a:extLst>
              <a:ext uri="{FF2B5EF4-FFF2-40B4-BE49-F238E27FC236}">
                <a16:creationId xmlns=""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487663" y="839409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5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884F5E-F123-790A-3EB8-724873012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63BB6D-9327-7219-9CDB-F842BA3BF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6C5E38-C2C5-DC40-5AB4-B8D61956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81EDC8-AFA1-7FAD-9629-A2A55E2EC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5C370E-DCFC-B442-3891-4C53972EA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1632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2"/>
          <a:stretch/>
        </p:blipFill>
        <p:spPr>
          <a:xfrm>
            <a:off x="-1" y="0"/>
            <a:ext cx="12192001" cy="6896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7719" y="247818"/>
            <a:ext cx="11656562" cy="64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428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841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779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676876-67F7-4833-BB53-821ACD5FE2E1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916950-F4EC-4A5F-83A8-AD0754A98C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624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82C9CD-0769-2543-2030-45CC600CD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E62140A-B1DF-8A37-8083-FB9236D66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E036FC6-7AC3-BB16-DFCD-974F779CA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37182B0-A98C-8A5C-4C4E-F5F5C57F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331227-B248-D2A6-76C8-DF89F67D8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E3B0158-1B00-54EF-300A-33E5CA7D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551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FA1ECC-8D93-C081-E3ED-5FD117BE5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A5BB50-9752-3F89-0F44-BB91BE5FB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A90E120-0AF3-80A0-394A-7A242F5A7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0B23CC5-B323-7BD7-BC17-C10DA13DE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CC8C2C2-422A-AF26-FEA1-FE8CEA4B5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046DE02-24F0-E5BD-BE12-5D0D66503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65C774F-6A06-4611-EBD7-2A1D7A574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FB9D831-38A0-B0CD-DF2E-BE4E50971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636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326970-77DD-F93B-10A4-7020B10F1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2603641-2002-4264-D354-A146A9C5D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1914BAC-F5F6-CA2B-5D36-ACFEEDAF8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620ADC7-68B0-9194-5BDA-709A42238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7524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2DC3E5-EC0C-A855-D805-DE0E0F69E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4BEB8B6-B058-2CF5-13FD-B26396EBD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D959CD1-24DC-6D74-1F56-338A58F28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9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5D02A3-DA10-9DCD-510A-A34CF818B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C30B18-C3F2-0231-A76B-559AEB1C3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A56D5ED-34AD-5EC6-7581-367E2E4D8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57FEB7D-3397-0B48-7FC9-277A23BC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CB6391-AA39-E03C-3BA3-D1ED95BB4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D3E6A16-F19A-E435-80FF-259C40BA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265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00165B-DE75-9BC4-4356-E82A1B20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5D71295-3F34-6A90-B78E-D5A37F16E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90804CA-6B9E-CF31-E47E-E2EF0DB78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BA873F8-FFA5-68A6-9E41-9F9D515C6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3B05-1F70-4E1A-B002-579E2E0C0835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7BD311-0B05-A68C-9EEA-33C5A72BD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2B30D0B-C479-9135-8612-C801B120A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6513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2AAF081-4890-A5E3-52EB-A21B98270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FAC75F-4A22-071A-8F49-497FB298F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11F6E2-A3DA-A6AF-5358-B2D9A8F7D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483B05-1F70-4E1A-B002-579E2E0C0835}" type="datetimeFigureOut">
              <a:rPr lang="vi-VN" smtClean="0"/>
              <a:t>27/10/2024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AE3D43-B068-B626-FCD8-A7BD7AA53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711355-EEE8-4172-9114-95EA0BCDE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88F7C7-519D-43EE-9494-B0980ED7F2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390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324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88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18" Type="http://schemas.openxmlformats.org/officeDocument/2006/relationships/slide" Target="slide24.xml"/><Relationship Id="rId3" Type="http://schemas.openxmlformats.org/officeDocument/2006/relationships/audio" Target="../media/audio7.wav"/><Relationship Id="rId21" Type="http://schemas.openxmlformats.org/officeDocument/2006/relationships/image" Target="../media/image37.png"/><Relationship Id="rId7" Type="http://schemas.openxmlformats.org/officeDocument/2006/relationships/slide" Target="slide22.xml"/><Relationship Id="rId12" Type="http://schemas.microsoft.com/office/2007/relationships/hdphoto" Target="../media/hdphoto2.wdp"/><Relationship Id="rId17" Type="http://schemas.openxmlformats.org/officeDocument/2006/relationships/image" Target="../media/image34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20" Type="http://schemas.openxmlformats.org/officeDocument/2006/relationships/image" Target="../media/image36.gif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29.png"/><Relationship Id="rId19" Type="http://schemas.openxmlformats.org/officeDocument/2006/relationships/image" Target="../media/image35.gif"/><Relationship Id="rId4" Type="http://schemas.openxmlformats.org/officeDocument/2006/relationships/slide" Target="slide14.xml"/><Relationship Id="rId9" Type="http://schemas.openxmlformats.org/officeDocument/2006/relationships/slide" Target="slide19.xml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18" Type="http://schemas.openxmlformats.org/officeDocument/2006/relationships/slide" Target="slide24.xml"/><Relationship Id="rId3" Type="http://schemas.openxmlformats.org/officeDocument/2006/relationships/audio" Target="../media/audio7.wav"/><Relationship Id="rId21" Type="http://schemas.openxmlformats.org/officeDocument/2006/relationships/image" Target="../media/image37.png"/><Relationship Id="rId7" Type="http://schemas.openxmlformats.org/officeDocument/2006/relationships/slide" Target="slide22.xml"/><Relationship Id="rId12" Type="http://schemas.microsoft.com/office/2007/relationships/hdphoto" Target="../media/hdphoto2.wdp"/><Relationship Id="rId17" Type="http://schemas.openxmlformats.org/officeDocument/2006/relationships/image" Target="../media/image34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png"/><Relationship Id="rId20" Type="http://schemas.openxmlformats.org/officeDocument/2006/relationships/image" Target="../media/image36.gif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29.png"/><Relationship Id="rId19" Type="http://schemas.openxmlformats.org/officeDocument/2006/relationships/image" Target="../media/image35.gif"/><Relationship Id="rId4" Type="http://schemas.openxmlformats.org/officeDocument/2006/relationships/slide" Target="slide14.xml"/><Relationship Id="rId9" Type="http://schemas.openxmlformats.org/officeDocument/2006/relationships/slide" Target="slide19.xml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18" Type="http://schemas.openxmlformats.org/officeDocument/2006/relationships/slide" Target="slide24.xml"/><Relationship Id="rId3" Type="http://schemas.openxmlformats.org/officeDocument/2006/relationships/audio" Target="../media/audio7.wav"/><Relationship Id="rId21" Type="http://schemas.openxmlformats.org/officeDocument/2006/relationships/image" Target="../media/image37.png"/><Relationship Id="rId7" Type="http://schemas.openxmlformats.org/officeDocument/2006/relationships/slide" Target="slide22.xml"/><Relationship Id="rId12" Type="http://schemas.microsoft.com/office/2007/relationships/hdphoto" Target="../media/hdphoto2.wdp"/><Relationship Id="rId17" Type="http://schemas.openxmlformats.org/officeDocument/2006/relationships/image" Target="../media/image34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png"/><Relationship Id="rId20" Type="http://schemas.openxmlformats.org/officeDocument/2006/relationships/image" Target="../media/image36.gif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image" Target="../media/image29.png"/><Relationship Id="rId19" Type="http://schemas.openxmlformats.org/officeDocument/2006/relationships/image" Target="../media/image35.gif"/><Relationship Id="rId4" Type="http://schemas.openxmlformats.org/officeDocument/2006/relationships/slide" Target="slide14.xml"/><Relationship Id="rId9" Type="http://schemas.openxmlformats.org/officeDocument/2006/relationships/slide" Target="slide19.xml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tieuhoc.info/" TargetMode="Externa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128" y="371117"/>
            <a:ext cx="5895343" cy="5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8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=""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678180" y="473023"/>
            <a:ext cx="10358628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400"/>
              </a:spcAft>
              <a:tabLst>
                <a:tab pos="465455" algn="l"/>
              </a:tabLst>
            </a:pP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Cách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viết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ki-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3600" b="1" kern="100" baseline="300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kern="10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49A7174-22E3-7159-4A74-3FDFCE1C058C}"/>
              </a:ext>
            </a:extLst>
          </p:cNvPr>
          <p:cNvSpPr/>
          <p:nvPr/>
        </p:nvSpPr>
        <p:spPr>
          <a:xfrm>
            <a:off x="2743200" y="1691640"/>
            <a:ext cx="6300216" cy="2651760"/>
          </a:xfrm>
          <a:prstGeom prst="roundRect">
            <a:avLst/>
          </a:prstGeom>
          <a:solidFill>
            <a:srgbClr val="3EE7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4000" algn="ctr">
              <a:lnSpc>
                <a:spcPct val="150000"/>
              </a:lnSpc>
              <a:spcAft>
                <a:spcPts val="400"/>
              </a:spcAft>
              <a:tabLst>
                <a:tab pos="483870" algn="l"/>
              </a:tabLst>
            </a:pP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km</a:t>
            </a:r>
            <a:r>
              <a:rPr lang="en-US" sz="3600" b="1" kern="1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1 000 000 m</a:t>
            </a:r>
            <a:r>
              <a:rPr lang="en-US" sz="3600" b="1" kern="1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endParaRPr lang="vi-VN" sz="3200" b="1" kern="1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54000" algn="ctr">
              <a:lnSpc>
                <a:spcPct val="150000"/>
              </a:lnSpc>
              <a:spcAft>
                <a:spcPts val="400"/>
              </a:spcAft>
              <a:tabLst>
                <a:tab pos="483870" algn="l"/>
              </a:tabLst>
            </a:pP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km</a:t>
            </a:r>
            <a:r>
              <a:rPr lang="en-US" sz="3600" b="1" kern="10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100 ha.</a:t>
            </a:r>
            <a:endParaRPr lang="vi-VN" sz="3200" b="1" kern="1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19">
            <a:extLst>
              <a:ext uri="{FF2B5EF4-FFF2-40B4-BE49-F238E27FC236}">
                <a16:creationId xmlns="" xmlns:a16="http://schemas.microsoft.com/office/drawing/2014/main" id="{FCE764D0-7C9E-0B9C-1A95-7C91B3130B0A}"/>
              </a:ext>
            </a:extLst>
          </p:cNvPr>
          <p:cNvSpPr/>
          <p:nvPr/>
        </p:nvSpPr>
        <p:spPr>
          <a:xfrm>
            <a:off x="8053282" y="2403906"/>
            <a:ext cx="4120430" cy="6463792"/>
          </a:xfrm>
          <a:custGeom>
            <a:avLst/>
            <a:gdLst/>
            <a:ahLst/>
            <a:cxnLst/>
            <a:rect l="l" t="t" r="r" b="b"/>
            <a:pathLst>
              <a:path w="2464624" h="3710963">
                <a:moveTo>
                  <a:pt x="0" y="0"/>
                </a:moveTo>
                <a:lnTo>
                  <a:pt x="2464624" y="0"/>
                </a:lnTo>
                <a:lnTo>
                  <a:pt x="2464624" y="3710962"/>
                </a:lnTo>
                <a:lnTo>
                  <a:pt x="0" y="3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41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=""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678180" y="500455"/>
            <a:ext cx="10358628" cy="16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400"/>
              </a:spcAft>
              <a:tabLst>
                <a:tab pos="465455" algn="l"/>
              </a:tabLst>
            </a:pP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VD: 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 (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2021) là </a:t>
            </a:r>
            <a:r>
              <a:rPr lang="fr-FR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2 095,4 km</a:t>
            </a:r>
            <a:r>
              <a:rPr lang="fr-FR" sz="3600" kern="0" baseline="30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fr-FR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200" b="1" kern="10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19">
            <a:extLst>
              <a:ext uri="{FF2B5EF4-FFF2-40B4-BE49-F238E27FC236}">
                <a16:creationId xmlns="" xmlns:a16="http://schemas.microsoft.com/office/drawing/2014/main" id="{FCE764D0-7C9E-0B9C-1A95-7C91B3130B0A}"/>
              </a:ext>
            </a:extLst>
          </p:cNvPr>
          <p:cNvSpPr/>
          <p:nvPr/>
        </p:nvSpPr>
        <p:spPr>
          <a:xfrm>
            <a:off x="8053282" y="2403906"/>
            <a:ext cx="4120430" cy="6463792"/>
          </a:xfrm>
          <a:custGeom>
            <a:avLst/>
            <a:gdLst/>
            <a:ahLst/>
            <a:cxnLst/>
            <a:rect l="l" t="t" r="r" b="b"/>
            <a:pathLst>
              <a:path w="2464624" h="3710963">
                <a:moveTo>
                  <a:pt x="0" y="0"/>
                </a:moveTo>
                <a:lnTo>
                  <a:pt x="2464624" y="0"/>
                </a:lnTo>
                <a:lnTo>
                  <a:pt x="2464624" y="3710962"/>
                </a:lnTo>
                <a:lnTo>
                  <a:pt x="0" y="3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73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DA3198F-61AA-A4FF-C56D-7DCA844B3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261" y="828830"/>
            <a:ext cx="6535478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7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131" y="1598081"/>
            <a:ext cx="2629582" cy="2629582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2284" y="3121194"/>
            <a:ext cx="2177434" cy="2212937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2673" y="2659141"/>
            <a:ext cx="2421930" cy="2421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9886" r="89734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8865" y="4070255"/>
            <a:ext cx="763642" cy="871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962" y="5038684"/>
            <a:ext cx="912211" cy="1044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667" l="9886" r="897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2672" y="5038684"/>
            <a:ext cx="752936" cy="858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72019" y="389097"/>
            <a:ext cx="8815580" cy="1408298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96281" y="111235"/>
            <a:ext cx="1493246" cy="1571839"/>
          </a:xfrm>
          <a:prstGeom prst="rect">
            <a:avLst/>
          </a:prstGeom>
        </p:spPr>
      </p:pic>
      <p:sp>
        <p:nvSpPr>
          <p:cNvPr id="15" name="Right Arrow 14">
            <a:hlinkClick r:id="rId18" action="ppaction://hlinksldjump"/>
          </p:cNvPr>
          <p:cNvSpPr/>
          <p:nvPr/>
        </p:nvSpPr>
        <p:spPr>
          <a:xfrm>
            <a:off x="1224793" y="5710651"/>
            <a:ext cx="771787" cy="55894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11374" y="2108255"/>
            <a:ext cx="1517227" cy="1486883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4109273" y="3329186"/>
            <a:ext cx="1444637" cy="1415744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408061" y="3484412"/>
            <a:ext cx="1444637" cy="1415744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6A86B7FE-056D-5E33-DD87-9E8E30D8D857}"/>
              </a:ext>
            </a:extLst>
          </p:cNvPr>
          <p:cNvSpPr/>
          <p:nvPr/>
        </p:nvSpPr>
        <p:spPr>
          <a:xfrm>
            <a:off x="9422848" y="2744889"/>
            <a:ext cx="3080573" cy="4631434"/>
          </a:xfrm>
          <a:custGeom>
            <a:avLst/>
            <a:gdLst/>
            <a:ahLst/>
            <a:cxnLst/>
            <a:rect l="l" t="t" r="r" b="b"/>
            <a:pathLst>
              <a:path w="2343977" h="3642010">
                <a:moveTo>
                  <a:pt x="0" y="0"/>
                </a:moveTo>
                <a:lnTo>
                  <a:pt x="2343977" y="0"/>
                </a:lnTo>
                <a:lnTo>
                  <a:pt x="2343977" y="3642010"/>
                </a:lnTo>
                <a:lnTo>
                  <a:pt x="0" y="364201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998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=""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916686" y="299286"/>
            <a:ext cx="10358628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400"/>
              </a:spcAft>
              <a:tabLst>
                <a:tab pos="465455" algn="l"/>
              </a:tabLst>
            </a:pP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kern="10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C01DB00B-1612-8A35-32D3-0D8CF828260E}"/>
              </a:ext>
            </a:extLst>
          </p:cNvPr>
          <p:cNvSpPr/>
          <p:nvPr/>
        </p:nvSpPr>
        <p:spPr>
          <a:xfrm>
            <a:off x="265176" y="299287"/>
            <a:ext cx="826008" cy="82060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</a:t>
            </a:r>
            <a:endParaRPr lang="vi-VN" sz="4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7FCCA1C4-6968-4408-4ABF-CA86F4DFD2A0}"/>
                  </a:ext>
                </a:extLst>
              </p:cNvPr>
              <p:cNvSpPr txBox="1"/>
              <p:nvPr/>
            </p:nvSpPr>
            <p:spPr>
              <a:xfrm>
                <a:off x="916686" y="1419182"/>
                <a:ext cx="11391138" cy="11399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n-NO" sz="4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438 km</a:t>
                </a:r>
                <a:r>
                  <a:rPr lang="nn-NO" sz="4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n-NO" sz="4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n-NO" sz="4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4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4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nn-NO" sz="4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km</a:t>
                </a:r>
                <a:r>
                  <a:rPr lang="nn-NO" sz="4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n-NO" sz="4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17,5 km</a:t>
                </a:r>
                <a:r>
                  <a:rPr lang="nn-NO" sz="4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n-NO" sz="4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45,71 km</a:t>
                </a:r>
                <a:r>
                  <a:rPr lang="nn-NO" sz="4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4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CCA1C4-6968-4408-4ABF-CA86F4DFD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686" y="1419182"/>
                <a:ext cx="11391138" cy="1139927"/>
              </a:xfrm>
              <a:prstGeom prst="rect">
                <a:avLst/>
              </a:prstGeom>
              <a:blipFill>
                <a:blip r:embed="rId3"/>
                <a:stretch>
                  <a:fillRect l="-2408" t="-535" b="-122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6CC5C8D-122D-52D5-29F2-709BB3ED4687}"/>
              </a:ext>
            </a:extLst>
          </p:cNvPr>
          <p:cNvSpPr txBox="1"/>
          <p:nvPr/>
        </p:nvSpPr>
        <p:spPr>
          <a:xfrm>
            <a:off x="1091184" y="2824129"/>
            <a:ext cx="105704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Viết các số đo diện tích sau: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Mười nghìn chín trăm ba mươi ki-lô-mét vuông,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Mười lăm phẩy hai mươi sáu ki-lô-mét vuông,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Chín trăm bốn mươi mốt phẩy bảy ki-lô-mét vuông.</a:t>
            </a:r>
          </a:p>
        </p:txBody>
      </p:sp>
    </p:spTree>
    <p:extLst>
      <p:ext uri="{BB962C8B-B14F-4D97-AF65-F5344CB8AC3E}">
        <p14:creationId xmlns:p14="http://schemas.microsoft.com/office/powerpoint/2010/main" val="162499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403" y="1624912"/>
            <a:ext cx="4763898" cy="4797995"/>
          </a:xfrm>
          <a:prstGeom prst="rect">
            <a:avLst/>
          </a:prstGeom>
        </p:spPr>
      </p:pic>
      <p:pic>
        <p:nvPicPr>
          <p:cNvPr id="10" name="3 Minute Timer with Music for Kids! Countdown Videos HD! (1)">
            <a:hlinkClick r:id="" action="ppaction://media"/>
            <a:extLst>
              <a:ext uri="{FF2B5EF4-FFF2-40B4-BE49-F238E27FC236}">
                <a16:creationId xmlns="" xmlns:a16="http://schemas.microsoft.com/office/drawing/2014/main" id="{ABCBA3F4-8DA9-E4CF-37C5-7F71CA1AC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846" t="30472" r="19449" b="29057"/>
          <a:stretch/>
        </p:blipFill>
        <p:spPr>
          <a:xfrm>
            <a:off x="2676503" y="1873477"/>
            <a:ext cx="2427333" cy="89552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405156" y="3087062"/>
            <a:ext cx="4804064" cy="3017782"/>
            <a:chOff x="1405156" y="3087062"/>
            <a:chExt cx="4804064" cy="301778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5156" y="3087062"/>
              <a:ext cx="4804064" cy="301778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95244" y="3550282"/>
              <a:ext cx="4189853" cy="1824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695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=""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916686" y="299286"/>
            <a:ext cx="10358628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400"/>
              </a:spcAft>
              <a:tabLst>
                <a:tab pos="465455" algn="l"/>
              </a:tabLst>
            </a:pP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kern="10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C01DB00B-1612-8A35-32D3-0D8CF828260E}"/>
              </a:ext>
            </a:extLst>
          </p:cNvPr>
          <p:cNvSpPr/>
          <p:nvPr/>
        </p:nvSpPr>
        <p:spPr>
          <a:xfrm>
            <a:off x="265176" y="299287"/>
            <a:ext cx="826008" cy="82060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</a:t>
            </a:r>
            <a:endParaRPr lang="vi-VN" sz="4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7FCCA1C4-6968-4408-4ABF-CA86F4DFD2A0}"/>
                  </a:ext>
                </a:extLst>
              </p:cNvPr>
              <p:cNvSpPr txBox="1"/>
              <p:nvPr/>
            </p:nvSpPr>
            <p:spPr>
              <a:xfrm>
                <a:off x="916686" y="1419182"/>
                <a:ext cx="11391138" cy="11399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n-NO" sz="4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438 km</a:t>
                </a:r>
                <a:r>
                  <a:rPr lang="nn-NO" sz="4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n-NO" sz="4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n-NO" sz="4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4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4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nn-NO" sz="4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km</a:t>
                </a:r>
                <a:r>
                  <a:rPr lang="nn-NO" sz="4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n-NO" sz="4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17,5 km</a:t>
                </a:r>
                <a:r>
                  <a:rPr lang="nn-NO" sz="4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n-NO" sz="4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 45,71 km</a:t>
                </a:r>
                <a:r>
                  <a:rPr lang="nn-NO" sz="4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4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CCA1C4-6968-4408-4ABF-CA86F4DFD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686" y="1419182"/>
                <a:ext cx="11391138" cy="1139927"/>
              </a:xfrm>
              <a:prstGeom prst="rect">
                <a:avLst/>
              </a:prstGeom>
              <a:blipFill>
                <a:blip r:embed="rId3"/>
                <a:stretch>
                  <a:fillRect l="-2408" t="-535" b="-122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6CC5C8D-122D-52D5-29F2-709BB3ED4687}"/>
              </a:ext>
            </a:extLst>
          </p:cNvPr>
          <p:cNvSpPr txBox="1"/>
          <p:nvPr/>
        </p:nvSpPr>
        <p:spPr>
          <a:xfrm>
            <a:off x="1091184" y="2824129"/>
            <a:ext cx="10570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36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GB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GB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0" i="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BFD5A592-62E2-D9B3-DCFF-CD05756BE1C3}"/>
                  </a:ext>
                </a:extLst>
              </p:cNvPr>
              <p:cNvSpPr txBox="1"/>
              <p:nvPr/>
            </p:nvSpPr>
            <p:spPr>
              <a:xfrm>
                <a:off x="1091184" y="3470460"/>
                <a:ext cx="10009632" cy="2922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438 km</a:t>
                </a:r>
                <a:r>
                  <a:rPr lang="vi-VN" sz="2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Bốn trăm ba mươi tám ki-lô-mét vuông.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km</a:t>
                </a:r>
                <a:r>
                  <a:rPr lang="vi-VN" sz="2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Một phần năm trăm ki-lô-mét vuông.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17,5 km</a:t>
                </a:r>
                <a:r>
                  <a:rPr lang="vi-VN" sz="2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Mười bảy phẩy năm ki-lô-mét vuông.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45,71 km</a:t>
                </a:r>
                <a:r>
                  <a:rPr lang="vi-VN" sz="2800" b="0" i="0" baseline="300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Bốn mươi lăm phẩy bảy mươi mốt ki-lô-mét vuông.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D5A592-62E2-D9B3-DCFF-CD05756BE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184" y="3470460"/>
                <a:ext cx="10009632" cy="2922531"/>
              </a:xfrm>
              <a:prstGeom prst="rect">
                <a:avLst/>
              </a:prstGeom>
              <a:blipFill>
                <a:blip r:embed="rId4"/>
                <a:stretch>
                  <a:fillRect l="-1218" b="-291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72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=""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916686" y="299286"/>
            <a:ext cx="10358628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400"/>
              </a:spcAft>
              <a:tabLst>
                <a:tab pos="465455" algn="l"/>
              </a:tabLst>
            </a:pP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vi-VN" sz="3200" b="1" kern="10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C01DB00B-1612-8A35-32D3-0D8CF828260E}"/>
              </a:ext>
            </a:extLst>
          </p:cNvPr>
          <p:cNvSpPr/>
          <p:nvPr/>
        </p:nvSpPr>
        <p:spPr>
          <a:xfrm>
            <a:off x="265176" y="299287"/>
            <a:ext cx="826008" cy="82060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1</a:t>
            </a:r>
            <a:endParaRPr lang="vi-VN" sz="4800" b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6CC5C8D-122D-52D5-29F2-709BB3ED4687}"/>
              </a:ext>
            </a:extLst>
          </p:cNvPr>
          <p:cNvSpPr txBox="1"/>
          <p:nvPr/>
        </p:nvSpPr>
        <p:spPr>
          <a:xfrm>
            <a:off x="1091184" y="1096016"/>
            <a:ext cx="10570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36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GB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GB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0" i="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BFD5A592-62E2-D9B3-DCFF-CD05756BE1C3}"/>
                  </a:ext>
                </a:extLst>
              </p:cNvPr>
              <p:cNvSpPr txBox="1"/>
              <p:nvPr/>
            </p:nvSpPr>
            <p:spPr>
              <a:xfrm>
                <a:off x="1091184" y="1955122"/>
                <a:ext cx="10786872" cy="325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– Mười nghìn chín trăm ba mươi ki-lô-mét vuông: </a:t>
                </a:r>
                <a:r>
                  <a:rPr lang="vi-VN" sz="28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10 930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𝒌𝒎</m:t>
                        </m:r>
                      </m:e>
                      <m:sup>
                        <m:r>
                          <a:rPr lang="en-GB" sz="28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– Mười lăm phẩy hai mươi sáu ki-lô-mét vuông: </a:t>
                </a:r>
                <a:r>
                  <a:rPr lang="vi-VN" sz="28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15,26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GB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𝒌𝒎</m:t>
                        </m:r>
                      </m:e>
                      <m:sup>
                        <m:r>
                          <a:rPr kumimoji="0" lang="en-GB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endPara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– Chín trăm bốn mươi mốt phẩy bảy ki-lô-mét vuông: </a:t>
                </a:r>
                <a:r>
                  <a:rPr lang="vi-VN" sz="2800" b="1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941,7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GB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𝒌𝒎</m:t>
                        </m:r>
                      </m:e>
                      <m:sup>
                        <m:r>
                          <a:rPr kumimoji="0" lang="en-GB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endPara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D5A592-62E2-D9B3-DCFF-CD05756BE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184" y="1955122"/>
                <a:ext cx="10786872" cy="3258649"/>
              </a:xfrm>
              <a:prstGeom prst="rect">
                <a:avLst/>
              </a:prstGeom>
              <a:blipFill>
                <a:blip r:embed="rId3"/>
                <a:stretch>
                  <a:fillRect l="-1130" b="-50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14">
            <a:hlinkClick r:id="rId4" action="ppaction://hlinksldjump"/>
            <a:extLst>
              <a:ext uri="{FF2B5EF4-FFF2-40B4-BE49-F238E27FC236}">
                <a16:creationId xmlns="" xmlns:a16="http://schemas.microsoft.com/office/drawing/2014/main" id="{EFCC20D2-A7F8-53E4-49D4-26C8BF2DC51C}"/>
              </a:ext>
            </a:extLst>
          </p:cNvPr>
          <p:cNvSpPr/>
          <p:nvPr/>
        </p:nvSpPr>
        <p:spPr>
          <a:xfrm>
            <a:off x="10329036" y="5919000"/>
            <a:ext cx="771787" cy="55894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131" y="1598081"/>
            <a:ext cx="2629582" cy="2629582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2284" y="3121194"/>
            <a:ext cx="2177434" cy="2212937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2673" y="2659141"/>
            <a:ext cx="2421930" cy="2421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9886" r="89734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8865" y="4070255"/>
            <a:ext cx="763642" cy="871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962" y="5038684"/>
            <a:ext cx="912211" cy="1044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667" l="9886" r="897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2672" y="5038684"/>
            <a:ext cx="752936" cy="858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72019" y="389097"/>
            <a:ext cx="8815580" cy="1408298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96281" y="111235"/>
            <a:ext cx="1493246" cy="1571839"/>
          </a:xfrm>
          <a:prstGeom prst="rect">
            <a:avLst/>
          </a:prstGeom>
        </p:spPr>
      </p:pic>
      <p:sp>
        <p:nvSpPr>
          <p:cNvPr id="15" name="Right Arrow 14">
            <a:hlinkClick r:id="rId18" action="ppaction://hlinksldjump"/>
          </p:cNvPr>
          <p:cNvSpPr/>
          <p:nvPr/>
        </p:nvSpPr>
        <p:spPr>
          <a:xfrm>
            <a:off x="1224793" y="5710651"/>
            <a:ext cx="771787" cy="55894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11374" y="2108255"/>
            <a:ext cx="1517227" cy="1486883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4109273" y="3329186"/>
            <a:ext cx="1444637" cy="1415744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408061" y="3484412"/>
            <a:ext cx="1444637" cy="1415744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6A86B7FE-056D-5E33-DD87-9E8E30D8D857}"/>
              </a:ext>
            </a:extLst>
          </p:cNvPr>
          <p:cNvSpPr/>
          <p:nvPr/>
        </p:nvSpPr>
        <p:spPr>
          <a:xfrm>
            <a:off x="9422848" y="2744889"/>
            <a:ext cx="3080573" cy="4631434"/>
          </a:xfrm>
          <a:custGeom>
            <a:avLst/>
            <a:gdLst/>
            <a:ahLst/>
            <a:cxnLst/>
            <a:rect l="l" t="t" r="r" b="b"/>
            <a:pathLst>
              <a:path w="2343977" h="3642010">
                <a:moveTo>
                  <a:pt x="0" y="0"/>
                </a:moveTo>
                <a:lnTo>
                  <a:pt x="2343977" y="0"/>
                </a:lnTo>
                <a:lnTo>
                  <a:pt x="2343977" y="3642010"/>
                </a:lnTo>
                <a:lnTo>
                  <a:pt x="0" y="364201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5198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=""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907542" y="117249"/>
            <a:ext cx="10358628" cy="1184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400"/>
              </a:spcAft>
              <a:tabLst>
                <a:tab pos="465455" algn="l"/>
              </a:tabLst>
            </a:pPr>
            <a:r>
              <a:rPr lang="fr-FR" sz="5400" b="1" ker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lang="vi-VN" sz="4800" b="1" kern="10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C01DB00B-1612-8A35-32D3-0D8CF828260E}"/>
              </a:ext>
            </a:extLst>
          </p:cNvPr>
          <p:cNvSpPr/>
          <p:nvPr/>
        </p:nvSpPr>
        <p:spPr>
          <a:xfrm>
            <a:off x="265176" y="299287"/>
            <a:ext cx="826008" cy="82060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2</a:t>
            </a:r>
            <a:endParaRPr lang="vi-VN" sz="4800" b="1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="" xmlns:a16="http://schemas.microsoft.com/office/drawing/2014/main" id="{8A5B4617-D797-932B-7D9F-93C275555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1" t="31336" r="11535" b="11840"/>
          <a:stretch/>
        </p:blipFill>
        <p:spPr>
          <a:xfrm>
            <a:off x="265176" y="1704820"/>
            <a:ext cx="11631168" cy="258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9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bi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797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WordArt 5"/>
          <p:cNvSpPr>
            <a:spLocks noChangeArrowheads="1" noChangeShapeType="1" noTextEdit="1"/>
          </p:cNvSpPr>
          <p:nvPr/>
        </p:nvSpPr>
        <p:spPr bwMode="auto">
          <a:xfrm>
            <a:off x="4712608" y="1496963"/>
            <a:ext cx="4191000" cy="180461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 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TRÒ CHƠI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 rot="20876853">
            <a:off x="4167178" y="3038895"/>
            <a:ext cx="5353803" cy="1998415"/>
            <a:chOff x="5225" y="9335"/>
            <a:chExt cx="2520" cy="1750"/>
          </a:xfrm>
        </p:grpSpPr>
        <p:sp>
          <p:nvSpPr>
            <p:cNvPr id="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6" name="Picture 26" descr="cosmo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BOOK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4" descr="BOOK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3" descr="QUILLPE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800" b="1">
                  <a:solidFill>
                    <a:srgbClr val="000000"/>
                  </a:solidFill>
                  <a:latin typeface="VnBangkok"/>
                  <a:cs typeface="Times New Roman" pitchFamily="18" charset="0"/>
                </a:rPr>
                <a:t> </a:t>
              </a:r>
              <a:endParaRPr lang="en-US" altLang="vi-VN" sz="48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4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4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4533900" y="4133802"/>
            <a:ext cx="4191000" cy="2128838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79748"/>
            <a:ext cx="1420813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2898738"/>
            <a:ext cx="1427163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460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=""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907542" y="117249"/>
            <a:ext cx="10358628" cy="1184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400"/>
              </a:spcAft>
              <a:tabLst>
                <a:tab pos="465455" algn="l"/>
              </a:tabLst>
            </a:pPr>
            <a:r>
              <a:rPr lang="fr-FR" sz="5400" b="1" kern="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fr-FR" sz="5400" b="1" kern="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b="1" kern="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fr-FR" sz="5400" b="1" kern="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800" b="1" kern="10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C01DB00B-1612-8A35-32D3-0D8CF828260E}"/>
              </a:ext>
            </a:extLst>
          </p:cNvPr>
          <p:cNvSpPr/>
          <p:nvPr/>
        </p:nvSpPr>
        <p:spPr>
          <a:xfrm>
            <a:off x="265176" y="299287"/>
            <a:ext cx="826008" cy="82060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2</a:t>
            </a:r>
            <a:endParaRPr lang="vi-VN" sz="4800" b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3B892584-F012-9A62-9840-FFD94122C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801922"/>
              </p:ext>
            </p:extLst>
          </p:nvPr>
        </p:nvGraphicFramePr>
        <p:xfrm>
          <a:off x="1024128" y="554582"/>
          <a:ext cx="8951976" cy="3333782"/>
        </p:xfrm>
        <a:graphic>
          <a:graphicData uri="http://schemas.openxmlformats.org/drawingml/2006/table">
            <a:tbl>
              <a:tblPr/>
              <a:tblGrid>
                <a:gridCol w="6369655">
                  <a:extLst>
                    <a:ext uri="{9D8B030D-6E8A-4147-A177-3AD203B41FA5}">
                      <a16:colId xmlns="" xmlns:a16="http://schemas.microsoft.com/office/drawing/2014/main" val="2089612986"/>
                    </a:ext>
                  </a:extLst>
                </a:gridCol>
                <a:gridCol w="2582321">
                  <a:extLst>
                    <a:ext uri="{9D8B030D-6E8A-4147-A177-3AD203B41FA5}">
                      <a16:colId xmlns="" xmlns:a16="http://schemas.microsoft.com/office/drawing/2014/main" val="3291585438"/>
                    </a:ext>
                  </a:extLst>
                </a:gridCol>
              </a:tblGrid>
              <a:tr h="3333782">
                <a:tc>
                  <a:txBody>
                    <a:bodyPr/>
                    <a:lstStyle/>
                    <a:p>
                      <a:pPr algn="just"/>
                      <a:r>
                        <a:rPr lang="it-IT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3 km</a:t>
                      </a:r>
                      <a:r>
                        <a:rPr lang="it-IT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it-IT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= </a:t>
                      </a:r>
                      <a:r>
                        <a:rPr lang="it-IT" sz="3600" dirty="0">
                          <a:solidFill>
                            <a:srgbClr val="ED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3 000 000</a:t>
                      </a:r>
                      <a:r>
                        <a:rPr lang="it-IT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m</a:t>
                      </a:r>
                      <a:r>
                        <a:rPr lang="it-IT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it-IT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/>
                      <a:r>
                        <a:rPr lang="it-IT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1 000 000 m</a:t>
                      </a:r>
                      <a:r>
                        <a:rPr lang="it-IT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it-IT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= </a:t>
                      </a:r>
                      <a:r>
                        <a:rPr lang="it-IT" sz="3600" dirty="0">
                          <a:solidFill>
                            <a:srgbClr val="ED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r>
                        <a:rPr lang="it-IT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km</a:t>
                      </a:r>
                      <a:r>
                        <a:rPr lang="it-IT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it-IT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/>
                      <a:r>
                        <a:rPr lang="it-IT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5 km</a:t>
                      </a:r>
                      <a:r>
                        <a:rPr lang="it-IT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it-IT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= </a:t>
                      </a:r>
                      <a:r>
                        <a:rPr lang="it-IT" sz="3600" dirty="0">
                          <a:solidFill>
                            <a:srgbClr val="ED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</a:t>
                      </a:r>
                      <a:r>
                        <a:rPr lang="it-IT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ha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vi-VN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8134826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ED81778-263B-3F94-9F90-B01833DB5E3A}"/>
              </a:ext>
            </a:extLst>
          </p:cNvPr>
          <p:cNvSpPr txBox="1"/>
          <p:nvPr/>
        </p:nvSpPr>
        <p:spPr>
          <a:xfrm>
            <a:off x="6467856" y="1419181"/>
            <a:ext cx="80505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332 km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vi-VN" sz="3600" b="0" i="0" dirty="0">
                <a:solidFill>
                  <a:srgbClr val="ED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332 000 000 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9 000 000 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vi-VN" sz="3600" b="0" i="0" dirty="0">
                <a:solidFill>
                  <a:srgbClr val="ED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km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4 500 ha = </a:t>
            </a:r>
            <a:r>
              <a:rPr lang="vi-VN" sz="3600" b="0" i="0" dirty="0">
                <a:solidFill>
                  <a:srgbClr val="ED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ight Arrow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445A5211-0CA7-35A4-530F-FBF09938A582}"/>
              </a:ext>
            </a:extLst>
          </p:cNvPr>
          <p:cNvSpPr/>
          <p:nvPr/>
        </p:nvSpPr>
        <p:spPr>
          <a:xfrm>
            <a:off x="10329036" y="5919000"/>
            <a:ext cx="771787" cy="55894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64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131" y="1598081"/>
            <a:ext cx="2629582" cy="2629582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2284" y="3121194"/>
            <a:ext cx="2177434" cy="2212937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2673" y="2659141"/>
            <a:ext cx="2421930" cy="2421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9886" r="89734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8865" y="4070255"/>
            <a:ext cx="763642" cy="871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962" y="5038684"/>
            <a:ext cx="912211" cy="1044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667" l="9886" r="897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2672" y="5038684"/>
            <a:ext cx="752936" cy="858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72019" y="389097"/>
            <a:ext cx="8815580" cy="1408298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96281" y="111235"/>
            <a:ext cx="1493246" cy="1571839"/>
          </a:xfrm>
          <a:prstGeom prst="rect">
            <a:avLst/>
          </a:prstGeom>
        </p:spPr>
      </p:pic>
      <p:sp>
        <p:nvSpPr>
          <p:cNvPr id="15" name="Right Arrow 14">
            <a:hlinkClick r:id="rId18" action="ppaction://hlinksldjump"/>
          </p:cNvPr>
          <p:cNvSpPr/>
          <p:nvPr/>
        </p:nvSpPr>
        <p:spPr>
          <a:xfrm>
            <a:off x="1224793" y="5710651"/>
            <a:ext cx="771787" cy="55894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11374" y="2108255"/>
            <a:ext cx="1517227" cy="1486883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4109273" y="3329186"/>
            <a:ext cx="1444637" cy="1415744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408061" y="3484412"/>
            <a:ext cx="1444637" cy="1415744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6A86B7FE-056D-5E33-DD87-9E8E30D8D857}"/>
              </a:ext>
            </a:extLst>
          </p:cNvPr>
          <p:cNvSpPr/>
          <p:nvPr/>
        </p:nvSpPr>
        <p:spPr>
          <a:xfrm>
            <a:off x="9422848" y="2744889"/>
            <a:ext cx="3080573" cy="4631434"/>
          </a:xfrm>
          <a:custGeom>
            <a:avLst/>
            <a:gdLst/>
            <a:ahLst/>
            <a:cxnLst/>
            <a:rect l="l" t="t" r="r" b="b"/>
            <a:pathLst>
              <a:path w="2343977" h="3642010">
                <a:moveTo>
                  <a:pt x="0" y="0"/>
                </a:moveTo>
                <a:lnTo>
                  <a:pt x="2343977" y="0"/>
                </a:lnTo>
                <a:lnTo>
                  <a:pt x="2343977" y="3642010"/>
                </a:lnTo>
                <a:lnTo>
                  <a:pt x="0" y="364201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315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=""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907542" y="117249"/>
            <a:ext cx="10358628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400"/>
              </a:spcAft>
              <a:tabLst>
                <a:tab pos="465455" algn="l"/>
              </a:tabLst>
            </a:pP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fr-FR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2021):</a:t>
            </a:r>
            <a:endParaRPr lang="vi-VN" sz="3200" b="1" kern="1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C01DB00B-1612-8A35-32D3-0D8CF828260E}"/>
              </a:ext>
            </a:extLst>
          </p:cNvPr>
          <p:cNvSpPr/>
          <p:nvPr/>
        </p:nvSpPr>
        <p:spPr>
          <a:xfrm>
            <a:off x="265176" y="299287"/>
            <a:ext cx="826008" cy="82060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3</a:t>
            </a:r>
            <a:endParaRPr lang="vi-VN" sz="4800" b="1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="" xmlns:a16="http://schemas.microsoft.com/office/drawing/2014/main" id="{ABC9B63B-A1F4-1E1E-643E-3BA037CA4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7" t="26000" r="7588" b="8320"/>
          <a:stretch/>
        </p:blipFill>
        <p:spPr>
          <a:xfrm>
            <a:off x="313944" y="1966786"/>
            <a:ext cx="11245699" cy="328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1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=""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907542" y="117249"/>
            <a:ext cx="10358628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400"/>
              </a:spcAft>
              <a:tabLst>
                <a:tab pos="465455" algn="l"/>
              </a:tabLst>
            </a:pP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b="1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fr-FR" sz="36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kern="1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C01DB00B-1612-8A35-32D3-0D8CF828260E}"/>
              </a:ext>
            </a:extLst>
          </p:cNvPr>
          <p:cNvSpPr/>
          <p:nvPr/>
        </p:nvSpPr>
        <p:spPr>
          <a:xfrm>
            <a:off x="265176" y="299287"/>
            <a:ext cx="826008" cy="82060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3</a:t>
            </a:r>
            <a:endParaRPr lang="vi-VN" sz="4800" b="1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5F4F6E8-31FC-BB61-A23C-C639996926D6}"/>
              </a:ext>
            </a:extLst>
          </p:cNvPr>
          <p:cNvSpPr txBox="1"/>
          <p:nvPr/>
        </p:nvSpPr>
        <p:spPr>
          <a:xfrm>
            <a:off x="694944" y="1993392"/>
            <a:ext cx="10571226" cy="2482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 sánh: 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1 284,7 km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&lt; 2 095,4 km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&lt; 3 359,8 km</a:t>
            </a:r>
            <a:r>
              <a:rPr lang="vi-VN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Thành phố có diện tích bé nhất là Đà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Nẵng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Thành phố có diện tích lớn nhất là Hà Nội.</a:t>
            </a:r>
          </a:p>
        </p:txBody>
      </p:sp>
      <p:sp>
        <p:nvSpPr>
          <p:cNvPr id="9" name="Right Arrow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8EBB0A23-31B1-9608-C234-78D48CB1F20C}"/>
              </a:ext>
            </a:extLst>
          </p:cNvPr>
          <p:cNvSpPr/>
          <p:nvPr/>
        </p:nvSpPr>
        <p:spPr>
          <a:xfrm>
            <a:off x="10329036" y="5919000"/>
            <a:ext cx="771787" cy="55894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68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98BA041-BC49-861C-9BB5-5FEB1B79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443" y="574472"/>
            <a:ext cx="9413040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1524000" y="-26988"/>
            <a:ext cx="9144000" cy="6958013"/>
            <a:chOff x="0" y="0"/>
            <a:chExt cx="5760" cy="4383"/>
          </a:xfrm>
        </p:grpSpPr>
        <p:sp>
          <p:nvSpPr>
            <p:cNvPr id="14369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1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12328" name="WordArt 8"/>
          <p:cNvSpPr>
            <a:spLocks noChangeArrowheads="1" noChangeShapeType="1" noTextEdit="1"/>
          </p:cNvSpPr>
          <p:nvPr/>
        </p:nvSpPr>
        <p:spPr bwMode="auto">
          <a:xfrm>
            <a:off x="3719514" y="260351"/>
            <a:ext cx="4986337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782888" y="1182689"/>
            <a:ext cx="7561262" cy="10937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 </a:t>
            </a:r>
            <a:r>
              <a:rPr lang="vi-VN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800" b="1" baseline="30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359150" y="4868863"/>
            <a:ext cx="58435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2</a:t>
            </a:r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00 </a:t>
            </a:r>
            <a:endParaRPr lang="en-US" sz="2600" baseline="30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4" y="486886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30438" y="50133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436814" y="50847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216276" y="2565400"/>
            <a:ext cx="596741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0 000</a:t>
            </a:r>
            <a:endParaRPr lang="en-US" alt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258127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25676" y="26543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432051" y="276701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200400" y="3733800"/>
            <a:ext cx="5943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600" b="1" dirty="0">
                <a:solidFill>
                  <a:schemeClr val="bg1"/>
                </a:solidFill>
                <a:latin typeface="Arial" charset="0"/>
                <a:cs typeface="Arial" charset="0"/>
              </a:rPr>
              <a:t>2</a:t>
            </a:r>
            <a:r>
              <a:rPr lang="en-US" sz="2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000</a:t>
            </a: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371633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4713" y="38608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51089" y="386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28763" y="1066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46275" y="1435100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2590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3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2605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3773488"/>
            <a:ext cx="1447800" cy="1179512"/>
            <a:chOff x="4320" y="2928"/>
            <a:chExt cx="1104" cy="1104"/>
          </a:xfrm>
        </p:grpSpPr>
        <p:sp>
          <p:nvSpPr>
            <p:cNvPr id="14367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6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137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8" grpId="0" animBg="1"/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1524000" y="-26988"/>
            <a:ext cx="9144000" cy="6958013"/>
            <a:chOff x="0" y="0"/>
            <a:chExt cx="5760" cy="4383"/>
          </a:xfrm>
        </p:grpSpPr>
        <p:sp>
          <p:nvSpPr>
            <p:cNvPr id="15393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5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13352" name="WordArt 8"/>
          <p:cNvSpPr>
            <a:spLocks noChangeArrowheads="1" noChangeShapeType="1" noTextEdit="1"/>
          </p:cNvSpPr>
          <p:nvPr/>
        </p:nvSpPr>
        <p:spPr bwMode="auto">
          <a:xfrm>
            <a:off x="3719514" y="260351"/>
            <a:ext cx="4986337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912278" y="954087"/>
            <a:ext cx="7275512" cy="13684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5 000 000 </a:t>
            </a:r>
            <a:r>
              <a:rPr lang="vi-VN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800" b="1" baseline="30000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baseline="30000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vi-VN" sz="28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ha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276600" y="2636838"/>
            <a:ext cx="58435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5000</a:t>
            </a:r>
            <a:endParaRPr lang="en-US" sz="3200" baseline="30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4" y="263683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27813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28527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124201" y="3690938"/>
            <a:ext cx="596741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endParaRPr lang="en-US" altLang="en-US" sz="46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068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37798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39976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200400" y="4787900"/>
            <a:ext cx="5943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50</a:t>
            </a:r>
            <a:endParaRPr lang="en-US" sz="36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47879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93236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35214" y="49323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28763" y="1066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46275" y="1435100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2590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3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2605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3773488"/>
            <a:ext cx="1447800" cy="1179512"/>
            <a:chOff x="4320" y="2928"/>
            <a:chExt cx="1104" cy="1104"/>
          </a:xfrm>
        </p:grpSpPr>
        <p:sp>
          <p:nvSpPr>
            <p:cNvPr id="1539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9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52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2" grpId="0" animBg="1"/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1524000" y="-26988"/>
            <a:ext cx="9901238" cy="6958013"/>
            <a:chOff x="0" y="0"/>
            <a:chExt cx="6237" cy="4383"/>
          </a:xfrm>
        </p:grpSpPr>
        <p:sp>
          <p:nvSpPr>
            <p:cNvPr id="16417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9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20" name="Text Box 6"/>
            <p:cNvSpPr txBox="1">
              <a:spLocks noChangeArrowheads="1"/>
            </p:cNvSpPr>
            <p:nvPr/>
          </p:nvSpPr>
          <p:spPr bwMode="auto">
            <a:xfrm>
              <a:off x="2926" y="4156"/>
              <a:ext cx="331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000" b="1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http://tieuhoc.info</a:t>
              </a:r>
              <a:r>
                <a:rPr lang="en-US" altLang="en-US" sz="1000" b="1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Pham Khac Lap Kien Bai Primary School – 2015</a:t>
              </a:r>
            </a:p>
          </p:txBody>
        </p:sp>
      </p:grpSp>
      <p:sp>
        <p:nvSpPr>
          <p:cNvPr id="314376" name="WordArt 8"/>
          <p:cNvSpPr>
            <a:spLocks noChangeArrowheads="1" noChangeShapeType="1" noTextEdit="1"/>
          </p:cNvSpPr>
          <p:nvPr/>
        </p:nvSpPr>
        <p:spPr bwMode="auto">
          <a:xfrm>
            <a:off x="3719514" y="260351"/>
            <a:ext cx="4986337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NHANH AI ĐÚNG!</a:t>
            </a: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276601" y="2987675"/>
            <a:ext cx="5555704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just" eaLnBrk="0" hangingPunct="0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          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800 000</a:t>
            </a:r>
            <a:endParaRPr lang="en-US" sz="2800" baseline="30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4" y="29876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1321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20357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54004" y="4156075"/>
            <a:ext cx="528399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80 000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415607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52651" y="42291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59026" y="434181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248025" y="5148263"/>
            <a:ext cx="63769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 eaLnBrk="0" hangingPunct="0"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               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800</a:t>
            </a:r>
            <a:endParaRPr 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4" y="514826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76463" y="52927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82839" y="52927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384300" y="1066800"/>
            <a:ext cx="1398588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774826" y="1484313"/>
            <a:ext cx="576263" cy="512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29416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3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29559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4124326"/>
            <a:ext cx="1447800" cy="1179513"/>
            <a:chOff x="4320" y="2928"/>
            <a:chExt cx="1104" cy="1104"/>
          </a:xfrm>
        </p:grpSpPr>
        <p:sp>
          <p:nvSpPr>
            <p:cNvPr id="1641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1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912278" y="954087"/>
            <a:ext cx="7275512" cy="13684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800" b="1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20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3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376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=""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 descr="A cartoon of a city&#10;&#10;Description automatically generated">
            <a:extLst>
              <a:ext uri="{FF2B5EF4-FFF2-40B4-BE49-F238E27FC236}">
                <a16:creationId xmlns="" xmlns:a16="http://schemas.microsoft.com/office/drawing/2014/main" id="{0B39A2FA-28DB-D64C-C938-3A1D9F60A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3" t="28945" r="9956" b="2243"/>
          <a:stretch/>
        </p:blipFill>
        <p:spPr>
          <a:xfrm>
            <a:off x="1078993" y="1536192"/>
            <a:ext cx="9601200" cy="49976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1062228" y="335863"/>
            <a:ext cx="10067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kern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1km. 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35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BE547F-224C-633E-0EC5-16E8604CE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123F737-5CDE-8921-3193-E797675EA0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="" xmlns:a16="http://schemas.microsoft.com/office/drawing/2014/main" id="{3B5E2D47-C3C3-1CC5-3957-3DD9E433A8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9D8F6C6-D5C3-0C58-0F2B-9FBE72CB2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438" y="620884"/>
            <a:ext cx="2270363" cy="16289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D649922-9497-D039-FB1B-21C2C6789B6F}"/>
              </a:ext>
            </a:extLst>
          </p:cNvPr>
          <p:cNvGrpSpPr/>
          <p:nvPr/>
        </p:nvGrpSpPr>
        <p:grpSpPr>
          <a:xfrm>
            <a:off x="886969" y="2028616"/>
            <a:ext cx="7991856" cy="2800767"/>
            <a:chOff x="886969" y="2028616"/>
            <a:chExt cx="7991856" cy="2800767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1B0F552-216C-7E6B-1D63-3C1260FF5732}"/>
                </a:ext>
              </a:extLst>
            </p:cNvPr>
            <p:cNvSpPr txBox="1"/>
            <p:nvPr/>
          </p:nvSpPr>
          <p:spPr>
            <a:xfrm>
              <a:off x="886969" y="2028616"/>
              <a:ext cx="799185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800" dirty="0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srgbClr val="3EE7B0"/>
                    </a:outerShdw>
                  </a:effectLst>
                  <a:latin typeface="#9Slide07 SVNBrandon Printed Sh" panose="02000000000000000000" pitchFamily="2" charset="0"/>
                </a:rPr>
                <a:t>KI- LÔ- MÉT VUÔNG</a:t>
              </a:r>
              <a:endParaRPr lang="vi-VN" sz="8800" dirty="0">
                <a:ln w="317500">
                  <a:solidFill>
                    <a:schemeClr val="bg1"/>
                  </a:solidFill>
                </a:ln>
                <a:effectLst>
                  <a:outerShdw dist="38100" dir="2700000" algn="tl" rotWithShape="0">
                    <a:srgbClr val="3EE7B0"/>
                  </a:outerShdw>
                </a:effectLst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31DC3BCE-1243-B417-FC99-6856A9CC73A7}"/>
                </a:ext>
              </a:extLst>
            </p:cNvPr>
            <p:cNvSpPr txBox="1"/>
            <p:nvPr/>
          </p:nvSpPr>
          <p:spPr>
            <a:xfrm>
              <a:off x="886969" y="2028616"/>
              <a:ext cx="799185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800" dirty="0">
                  <a:gradFill>
                    <a:gsLst>
                      <a:gs pos="48000">
                        <a:srgbClr val="FFC000"/>
                      </a:gs>
                      <a:gs pos="67000">
                        <a:srgbClr val="FF9933"/>
                      </a:gs>
                    </a:gsLst>
                    <a:lin ang="5400000" scaled="1"/>
                  </a:gradFill>
                  <a:latin typeface="#9Slide07 SVNBrandon Printed Sh" panose="02000000000000000000" pitchFamily="2" charset="0"/>
                </a:rPr>
                <a:t>KI- LÔ- MÉT VUÔNG</a:t>
              </a:r>
              <a:endParaRPr lang="vi-VN" sz="8800" dirty="0">
                <a:gradFill>
                  <a:gsLst>
                    <a:gs pos="48000">
                      <a:srgbClr val="FFC000"/>
                    </a:gs>
                    <a:gs pos="67000">
                      <a:srgbClr val="FF9933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C038F17-4207-2690-C233-105CC3DD4532}"/>
              </a:ext>
            </a:extLst>
          </p:cNvPr>
          <p:cNvSpPr txBox="1"/>
          <p:nvPr/>
        </p:nvSpPr>
        <p:spPr>
          <a:xfrm>
            <a:off x="5518515" y="4995932"/>
            <a:ext cx="1502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oosterNextFYBlack" panose="02000A03000000020004" pitchFamily="2" charset="-93"/>
              </a:rPr>
              <a:t>Tiết</a:t>
            </a:r>
            <a:r>
              <a:rPr lang="en-GB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oosterNextFYBlack" panose="02000A03000000020004" pitchFamily="2" charset="-93"/>
              </a:rPr>
              <a:t> 1</a:t>
            </a:r>
            <a:endParaRPr lang="vi-V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oosterNextFYBlack" panose="02000A03000000020004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0596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428" y="689130"/>
            <a:ext cx="5895343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eading a book&#10;&#10;Description automatically generated">
            <a:extLst>
              <a:ext uri="{FF2B5EF4-FFF2-40B4-BE49-F238E27FC236}">
                <a16:creationId xmlns="" xmlns:a16="http://schemas.microsoft.com/office/drawing/2014/main" id="{76E2419A-7E13-B76B-D00E-E2DC1C7E4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BEAC9C0-D034-8337-E87F-57F9CDE366F2}"/>
              </a:ext>
            </a:extLst>
          </p:cNvPr>
          <p:cNvSpPr/>
          <p:nvPr/>
        </p:nvSpPr>
        <p:spPr>
          <a:xfrm>
            <a:off x="295656" y="193040"/>
            <a:ext cx="11582400" cy="64637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262C5D4-4BE4-66A8-617D-FAEF14C98560}"/>
              </a:ext>
            </a:extLst>
          </p:cNvPr>
          <p:cNvSpPr txBox="1"/>
          <p:nvPr/>
        </p:nvSpPr>
        <p:spPr>
          <a:xfrm>
            <a:off x="678180" y="473023"/>
            <a:ext cx="103586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50000"/>
              </a:lnSpc>
              <a:spcAft>
                <a:spcPts val="400"/>
              </a:spcAft>
              <a:tabLst>
                <a:tab pos="469900" algn="l"/>
              </a:tabLst>
            </a:pP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600" kern="1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600" kern="1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....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ki-</a:t>
            </a:r>
            <a:r>
              <a:rPr lang="en-US" sz="3600" b="1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600" b="1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kern="1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Ki-lô-mét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00" dirty="0" err="1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km.</a:t>
            </a:r>
            <a:endParaRPr lang="vi-VN" sz="3200" b="1" kern="100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1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469</Words>
  <Application>Microsoft Office PowerPoint</Application>
  <PresentationFormat>Widescreen</PresentationFormat>
  <Paragraphs>130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#9Slide03 BoosterNextFYBlack</vt:lpstr>
      <vt:lpstr>#9Slide07 SVNBrandon Printed Sh</vt:lpstr>
      <vt:lpstr>.VnHelvetInsH</vt:lpstr>
      <vt:lpstr>.VnTime</vt:lpstr>
      <vt:lpstr>.VnTimeH</vt:lpstr>
      <vt:lpstr>Aptos</vt:lpstr>
      <vt:lpstr>Aptos Display</vt:lpstr>
      <vt:lpstr>Arial</vt:lpstr>
      <vt:lpstr>Calibri</vt:lpstr>
      <vt:lpstr>Calibri Light</vt:lpstr>
      <vt:lpstr>Cambria</vt:lpstr>
      <vt:lpstr>Cambria Math</vt:lpstr>
      <vt:lpstr>Impact</vt:lpstr>
      <vt:lpstr>SVN-Newton</vt:lpstr>
      <vt:lpstr>Times New Roman</vt:lpstr>
      <vt:lpstr>VnBangkok</vt:lpstr>
      <vt:lpstr>VNbritannic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ADMIN</cp:lastModifiedBy>
  <cp:revision>6</cp:revision>
  <dcterms:created xsi:type="dcterms:W3CDTF">2024-09-22T17:16:03Z</dcterms:created>
  <dcterms:modified xsi:type="dcterms:W3CDTF">2024-10-27T09:58:32Z</dcterms:modified>
</cp:coreProperties>
</file>