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54" r:id="rId3"/>
    <p:sldMasterId id="2147483760" r:id="rId4"/>
    <p:sldMasterId id="2147483772" r:id="rId5"/>
  </p:sldMasterIdLst>
  <p:notesMasterIdLst>
    <p:notesMasterId r:id="rId34"/>
  </p:notesMasterIdLst>
  <p:sldIdLst>
    <p:sldId id="257" r:id="rId6"/>
    <p:sldId id="677" r:id="rId7"/>
    <p:sldId id="748" r:id="rId8"/>
    <p:sldId id="280" r:id="rId9"/>
    <p:sldId id="282" r:id="rId10"/>
    <p:sldId id="283" r:id="rId11"/>
    <p:sldId id="284" r:id="rId12"/>
    <p:sldId id="266" r:id="rId13"/>
    <p:sldId id="717" r:id="rId14"/>
    <p:sldId id="261" r:id="rId15"/>
    <p:sldId id="746" r:id="rId16"/>
    <p:sldId id="262" r:id="rId17"/>
    <p:sldId id="743" r:id="rId18"/>
    <p:sldId id="749" r:id="rId19"/>
    <p:sldId id="733" r:id="rId20"/>
    <p:sldId id="604" r:id="rId21"/>
    <p:sldId id="583" r:id="rId22"/>
    <p:sldId id="750" r:id="rId23"/>
    <p:sldId id="719" r:id="rId24"/>
    <p:sldId id="375" r:id="rId25"/>
    <p:sldId id="370" r:id="rId26"/>
    <p:sldId id="376" r:id="rId27"/>
    <p:sldId id="378" r:id="rId28"/>
    <p:sldId id="272" r:id="rId29"/>
    <p:sldId id="274" r:id="rId30"/>
    <p:sldId id="435" r:id="rId31"/>
    <p:sldId id="268" r:id="rId32"/>
    <p:sldId id="277" r:id="rId33"/>
  </p:sldIdLst>
  <p:sldSz cx="12192000" cy="6858000"/>
  <p:notesSz cx="6858000" cy="9144000"/>
  <p:embeddedFontLs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3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DBFF"/>
    <a:srgbClr val="FFFAF7"/>
    <a:srgbClr val="ED1A97"/>
    <a:srgbClr val="000000"/>
    <a:srgbClr val="FF9EB9"/>
    <a:srgbClr val="FBD2C8"/>
    <a:srgbClr val="C7EDE6"/>
    <a:srgbClr val="FFC1D3"/>
    <a:srgbClr val="DEF2FD"/>
    <a:srgbClr val="E77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8" y="56"/>
      </p:cViewPr>
      <p:guideLst>
        <p:guide orient="horz" pos="13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174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29D2F-6A2E-0C9D-B3DA-62F9E935C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E8C4E-235D-0EE2-4FDE-414638B0A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A1D5D-D10A-DCF3-6A43-6B50BF844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73B2C-9E1A-7A82-E1F1-5ED24D3E3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D4DA0-11EE-4FE2-AA47-2AA85E5D6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90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5D25-1F56-4C84-9DD4-0661413F0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4159-556B-0523-DEA3-7710BD678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760D5-2FBA-8240-1AF4-1DC6241E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9D27-C701-0855-159D-D2EC9800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51E7C-6C6B-2F49-4C61-804377E3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D253CC2-F36B-FB69-768E-C34E46191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2F0DDCB-53AE-F800-BAA1-06054D623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-1" y="502921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52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56E2-8CD3-DFB9-5EA6-49879326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84AB4-7625-8594-C279-769EB8D1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C9CB-34DB-2E17-FEF2-6FBE1A00A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D71BD-7CB9-7682-6952-16A64FEA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138C6-AB24-BE75-777F-AF480DA7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AB3F44-C63E-08B7-E26E-72BA27330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2333642-4585-406C-4673-3B6E46792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0" y="570389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58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74CB-D8F7-8FA1-0C45-145CFE3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1B62B-74CD-F879-6562-FE6DF7F00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26C88-0E98-CCF0-BCF1-44E34FBF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7EC4-4593-C88E-E399-84E85C18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0D489-1330-3A2B-30E5-301AA325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0B8E13-07BC-F19F-E404-5AA0F5C44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560F79-7C90-24E6-95F0-335C1F83FB4B}"/>
              </a:ext>
            </a:extLst>
          </p:cNvPr>
          <p:cNvSpPr/>
          <p:nvPr userDrawn="1"/>
        </p:nvSpPr>
        <p:spPr>
          <a:xfrm>
            <a:off x="232410" y="227806"/>
            <a:ext cx="11727180" cy="6402387"/>
          </a:xfrm>
          <a:custGeom>
            <a:avLst/>
            <a:gdLst>
              <a:gd name="connsiteX0" fmla="*/ 0 w 11727180"/>
              <a:gd name="connsiteY0" fmla="*/ 373131 h 6402387"/>
              <a:gd name="connsiteX1" fmla="*/ 373131 w 11727180"/>
              <a:gd name="connsiteY1" fmla="*/ 0 h 6402387"/>
              <a:gd name="connsiteX2" fmla="*/ 11354049 w 11727180"/>
              <a:gd name="connsiteY2" fmla="*/ 0 h 6402387"/>
              <a:gd name="connsiteX3" fmla="*/ 11727180 w 11727180"/>
              <a:gd name="connsiteY3" fmla="*/ 373131 h 6402387"/>
              <a:gd name="connsiteX4" fmla="*/ 11727180 w 11727180"/>
              <a:gd name="connsiteY4" fmla="*/ 6029256 h 6402387"/>
              <a:gd name="connsiteX5" fmla="*/ 11354049 w 11727180"/>
              <a:gd name="connsiteY5" fmla="*/ 6402387 h 6402387"/>
              <a:gd name="connsiteX6" fmla="*/ 373131 w 11727180"/>
              <a:gd name="connsiteY6" fmla="*/ 6402387 h 6402387"/>
              <a:gd name="connsiteX7" fmla="*/ 0 w 11727180"/>
              <a:gd name="connsiteY7" fmla="*/ 6029256 h 6402387"/>
              <a:gd name="connsiteX8" fmla="*/ 0 w 11727180"/>
              <a:gd name="connsiteY8" fmla="*/ 373131 h 640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7180" h="6402387" fill="none" extrusionOk="0">
                <a:moveTo>
                  <a:pt x="0" y="373131"/>
                </a:moveTo>
                <a:cubicBezTo>
                  <a:pt x="533" y="181488"/>
                  <a:pt x="180336" y="22288"/>
                  <a:pt x="373131" y="0"/>
                </a:cubicBezTo>
                <a:cubicBezTo>
                  <a:pt x="2776422" y="72427"/>
                  <a:pt x="7003204" y="61419"/>
                  <a:pt x="11354049" y="0"/>
                </a:cubicBezTo>
                <a:cubicBezTo>
                  <a:pt x="11558637" y="-10239"/>
                  <a:pt x="11690867" y="156072"/>
                  <a:pt x="11727180" y="373131"/>
                </a:cubicBezTo>
                <a:cubicBezTo>
                  <a:pt x="11828056" y="3194090"/>
                  <a:pt x="11619867" y="5350668"/>
                  <a:pt x="11727180" y="6029256"/>
                </a:cubicBezTo>
                <a:cubicBezTo>
                  <a:pt x="11730542" y="6218269"/>
                  <a:pt x="11546156" y="6386729"/>
                  <a:pt x="11354049" y="6402387"/>
                </a:cubicBezTo>
                <a:cubicBezTo>
                  <a:pt x="7180450" y="6432214"/>
                  <a:pt x="5287814" y="6323081"/>
                  <a:pt x="373131" y="6402387"/>
                </a:cubicBezTo>
                <a:cubicBezTo>
                  <a:pt x="192165" y="6399549"/>
                  <a:pt x="-18700" y="6239029"/>
                  <a:pt x="0" y="6029256"/>
                </a:cubicBezTo>
                <a:cubicBezTo>
                  <a:pt x="50037" y="4101908"/>
                  <a:pt x="770" y="1048767"/>
                  <a:pt x="0" y="373131"/>
                </a:cubicBezTo>
                <a:close/>
              </a:path>
              <a:path w="11727180" h="6402387" stroke="0" extrusionOk="0">
                <a:moveTo>
                  <a:pt x="0" y="373131"/>
                </a:moveTo>
                <a:cubicBezTo>
                  <a:pt x="8199" y="169291"/>
                  <a:pt x="178320" y="23469"/>
                  <a:pt x="373131" y="0"/>
                </a:cubicBezTo>
                <a:cubicBezTo>
                  <a:pt x="2063992" y="123000"/>
                  <a:pt x="7555999" y="-96860"/>
                  <a:pt x="11354049" y="0"/>
                </a:cubicBezTo>
                <a:cubicBezTo>
                  <a:pt x="11545561" y="-11099"/>
                  <a:pt x="11729306" y="162770"/>
                  <a:pt x="11727180" y="373131"/>
                </a:cubicBezTo>
                <a:cubicBezTo>
                  <a:pt x="11730353" y="1516061"/>
                  <a:pt x="11821447" y="5322694"/>
                  <a:pt x="11727180" y="6029256"/>
                </a:cubicBezTo>
                <a:cubicBezTo>
                  <a:pt x="11700915" y="6244846"/>
                  <a:pt x="11549425" y="6400636"/>
                  <a:pt x="11354049" y="6402387"/>
                </a:cubicBezTo>
                <a:cubicBezTo>
                  <a:pt x="6520386" y="6241680"/>
                  <a:pt x="2432594" y="6442054"/>
                  <a:pt x="373131" y="6402387"/>
                </a:cubicBezTo>
                <a:cubicBezTo>
                  <a:pt x="136456" y="6396207"/>
                  <a:pt x="-24924" y="6224040"/>
                  <a:pt x="0" y="6029256"/>
                </a:cubicBezTo>
                <a:cubicBezTo>
                  <a:pt x="32216" y="4315718"/>
                  <a:pt x="57206" y="1623570"/>
                  <a:pt x="0" y="3731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D604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82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2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B6DCF-BF1A-60E7-D096-7421826A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A2BB-FEA2-F01B-61AB-EB5017E34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094DB-2AC7-6377-421A-3779B07DD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2316C-351C-215D-DF86-717C75B1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5DC1-7697-084A-CF78-B5A09BDC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8D176-2802-830B-6043-F0823CB0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0EC7-A336-2701-E52F-53902160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17501-89D5-5157-4127-44DFD5363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A83F3-1B39-A01D-D825-9E1DEF83E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222FC-DEA8-93F3-2926-0E66D9284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E74ED-A8D0-C851-0E9A-73E6DF66C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B9850-9299-280D-EB59-4FA4C75A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D0D62F-BA46-BE43-DC7D-C66113C3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235FE-EC20-D0CD-6039-B76A5B44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06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B920-EDA5-3D12-C66B-CDCDEEDC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D705E-61CF-A9FC-EE99-26FC3AA3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1D49C-66D2-A61A-C763-3CB8BFF5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5A94E-3242-37F8-54E8-2F9D0D7E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0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8EFC7-B4EB-546A-BF61-6B570559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72344-935F-9E21-30D7-BA2186EF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D93F7-8772-AC7F-2DC0-E85D3D38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67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622A-729E-9BDC-16C9-6D3E18C2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C31DF-7203-39A7-DB8D-02DC7B02A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885FF-7572-EF3E-D87C-443A3A82A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712DF-6AD2-E97B-40A7-34F30E15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6934D-D894-D2D5-A7FA-27C50852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FDA5-594B-E748-B032-BE8F4E77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71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BEFE-26D0-71F1-324C-0C06151D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DD20AD-15D9-1E71-7DD5-09CD575B6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13D95-BEF7-C0AF-13EE-6FE0D2697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59813-3D1D-AAD8-69D1-65A671E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473-A46C-BA7A-F1F0-95909ACF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7FECF-670B-D5A1-36AC-E8178DE2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438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A71D-2778-152E-80BF-E676A7C3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3B36B-804F-5B9B-6ED0-239567242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019A9-5375-F4B6-A976-34ED7245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C7F4F-1F93-7996-D44B-45D9E5C3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03D94-D801-3344-7C60-82511B61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36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15678-B71B-5DA0-2EB4-4F4799EEB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4C846-5D15-B684-81EB-AC27DA437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8615F-9BA6-7037-75EE-B4DEC2B1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FA08E-26B2-581E-F003-85E8AB6E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2DE1-EC89-BE78-E864-8EDE133F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95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4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2233246"/>
            <a:ext cx="11073283" cy="35772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401934"/>
            <a:ext cx="11073283" cy="61998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8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3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7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46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8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6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3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08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60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2/1/681/56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1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5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EDCCC-0A2E-AD73-9E31-D96D97A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490" y="1267758"/>
            <a:ext cx="558442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23DD3-A27E-DE8B-1347-F0EDB368C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54CFEE-0524-0CCD-31F2-F1C126126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4" y="369570"/>
            <a:ext cx="1716405" cy="932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4320B-FABC-2733-9C91-67BFDC066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4" y="364807"/>
            <a:ext cx="5111115" cy="3469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8DFA7C-D78B-0711-ACAA-341DDF5C8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65" y="1410652"/>
            <a:ext cx="6038850" cy="22764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E58895-FC30-E919-7B95-A8791D2DD44A}"/>
              </a:ext>
            </a:extLst>
          </p:cNvPr>
          <p:cNvSpPr txBox="1"/>
          <p:nvPr/>
        </p:nvSpPr>
        <p:spPr>
          <a:xfrm>
            <a:off x="834390" y="4160520"/>
            <a:ext cx="107099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sơn 5 bộ bàn ghế như thế hết số thời gian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giờ 15 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= 5 giờ 75 phút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giờ 75 phút = 6 giờ 15 phút (vì 75 phút = 1 giờ 15 phút)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 chú sơn 5 bộ bàn ghế như thế hết khoảng 6 giờ 15 phút.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AF7E0B-B73B-A19A-A91E-A12D9B8B29E4}"/>
              </a:ext>
            </a:extLst>
          </p:cNvPr>
          <p:cNvSpPr/>
          <p:nvPr/>
        </p:nvSpPr>
        <p:spPr>
          <a:xfrm>
            <a:off x="1920240" y="3028950"/>
            <a:ext cx="605790" cy="57150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6AFEAE1-5577-DEB4-16D4-630270B4EDDC}"/>
              </a:ext>
            </a:extLst>
          </p:cNvPr>
          <p:cNvSpPr/>
          <p:nvPr/>
        </p:nvSpPr>
        <p:spPr>
          <a:xfrm>
            <a:off x="3188970" y="2983230"/>
            <a:ext cx="605790" cy="57150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4204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57FDC-A70F-56E8-B7C1-826EF2F67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AE7CB-AE9A-E96D-8B52-15B1AC991813}"/>
              </a:ext>
            </a:extLst>
          </p:cNvPr>
          <p:cNvSpPr/>
          <p:nvPr/>
        </p:nvSpPr>
        <p:spPr>
          <a:xfrm>
            <a:off x="942975" y="1653158"/>
            <a:ext cx="11649076" cy="523064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marL="457200" algn="just">
              <a:lnSpc>
                <a:spcPct val="150000"/>
              </a:lnSpc>
              <a:tabLst>
                <a:tab pos="95250" algn="l"/>
                <a:tab pos="1524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C38EE7-3864-8079-B76B-97FD0CFC3B7B}"/>
              </a:ext>
            </a:extLst>
          </p:cNvPr>
          <p:cNvSpPr/>
          <p:nvPr/>
        </p:nvSpPr>
        <p:spPr>
          <a:xfrm>
            <a:off x="530794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8D286-2063-EE2D-E870-D8FC508F4AB2}"/>
              </a:ext>
            </a:extLst>
          </p:cNvPr>
          <p:cNvSpPr txBox="1"/>
          <p:nvPr/>
        </p:nvSpPr>
        <p:spPr>
          <a:xfrm>
            <a:off x="438150" y="2223421"/>
            <a:ext cx="593407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vi-VN" sz="24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Bác Vương đóng 3 chiếc giường hết 42 giờ 30 phút. Vậy trung bình bác đóng một chiếc giường hết khoảng  .?.  giờ  .?.  phút.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EF424-1AC5-767F-F882-436D9660A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407" y="2095500"/>
            <a:ext cx="5114925" cy="2929908"/>
          </a:xfrm>
          <a:prstGeom prst="rect">
            <a:avLst/>
          </a:prstGeom>
        </p:spPr>
      </p:pic>
      <p:pic>
        <p:nvPicPr>
          <p:cNvPr id="5" name="y2mate.com - 10 seconds countdown Đồng hồ đếm ngược 10 giây_720p">
            <a:hlinkClick r:id="" action="ppaction://media"/>
            <a:extLst>
              <a:ext uri="{FF2B5EF4-FFF2-40B4-BE49-F238E27FC236}">
                <a16:creationId xmlns:a16="http://schemas.microsoft.com/office/drawing/2014/main" id="{99830B83-392D-7A55-2282-CC6A71969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7813" y="657564"/>
            <a:ext cx="1234967" cy="6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6A6B4-185D-252C-D1C3-3A6CECABE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6E73B6-0BB7-65EF-EC43-D242D9B7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67" y="482917"/>
            <a:ext cx="11477625" cy="317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6A5AB-077A-0AD0-6611-53149B9064A6}"/>
              </a:ext>
            </a:extLst>
          </p:cNvPr>
          <p:cNvSpPr txBox="1"/>
          <p:nvPr/>
        </p:nvSpPr>
        <p:spPr>
          <a:xfrm>
            <a:off x="264160" y="3749040"/>
            <a:ext cx="11477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giải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 bình bác đóng một chiếc giường hết số thời gian là: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42 giờ 30 phút : 3 = 14 giờ 10 phút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 trung bình bác đóng một chiếc giường hết khoảng 14 giờ 10 phút.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6C7F7A-5162-F5DA-C8D3-77C9BC12F90B}"/>
              </a:ext>
            </a:extLst>
          </p:cNvPr>
          <p:cNvSpPr/>
          <p:nvPr/>
        </p:nvSpPr>
        <p:spPr>
          <a:xfrm>
            <a:off x="1874520" y="2297430"/>
            <a:ext cx="605790" cy="57150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DE6A07-1E31-3A03-2C0E-F360FBB2EF99}"/>
              </a:ext>
            </a:extLst>
          </p:cNvPr>
          <p:cNvSpPr/>
          <p:nvPr/>
        </p:nvSpPr>
        <p:spPr>
          <a:xfrm>
            <a:off x="3177540" y="2308860"/>
            <a:ext cx="605790" cy="57150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34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8C38E1-920D-4AC4-9B30-51ED29278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215E63-E535-1454-A0A1-C75BDFE3FC33}"/>
              </a:ext>
            </a:extLst>
          </p:cNvPr>
          <p:cNvSpPr/>
          <p:nvPr/>
        </p:nvSpPr>
        <p:spPr>
          <a:xfrm>
            <a:off x="0" y="1653158"/>
            <a:ext cx="11649076" cy="1266857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marL="457200" algn="just">
              <a:lnSpc>
                <a:spcPct val="150000"/>
              </a:lnSpc>
              <a:tabLst>
                <a:tab pos="95250" algn="l"/>
                <a:tab pos="152400" algn="l"/>
              </a:tabLst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       </a:t>
            </a:r>
            <a:r>
              <a:rPr lang="vi-VN" sz="28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kênh truyền hình trung bình mỗi giờ quảng cáo 4 phút 30 giây. Hỏi trong 4 giờ kênh truyền hình đó quảng cáo khoảng bao nhiêu phút?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CD6EF8-BE36-A7C4-A83C-BAECDB87F21F}"/>
              </a:ext>
            </a:extLst>
          </p:cNvPr>
          <p:cNvSpPr/>
          <p:nvPr/>
        </p:nvSpPr>
        <p:spPr>
          <a:xfrm>
            <a:off x="530794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9964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95BAB6-B580-78B0-674D-A92E8FA17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6914AC-93B6-8729-77B4-684847186B0D}"/>
              </a:ext>
            </a:extLst>
          </p:cNvPr>
          <p:cNvSpPr/>
          <p:nvPr/>
        </p:nvSpPr>
        <p:spPr>
          <a:xfrm>
            <a:off x="0" y="1653158"/>
            <a:ext cx="11649076" cy="1266857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250" algn="l"/>
                <a:tab pos="152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kênh truyền hình trung bình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 giờ quảng cáo 4 phút 30 giây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Hỏi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 4 giờ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kênh truyền hình đó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quảng cáo khoảng bao nhiêu phút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0537D2-EE4F-18DD-E0D3-A2BAA1AAAA55}"/>
              </a:ext>
            </a:extLst>
          </p:cNvPr>
          <p:cNvSpPr/>
          <p:nvPr/>
        </p:nvSpPr>
        <p:spPr>
          <a:xfrm>
            <a:off x="530794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</a:t>
            </a:r>
          </a:p>
        </p:txBody>
      </p:sp>
      <p:pic>
        <p:nvPicPr>
          <p:cNvPr id="4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09720880-F067-B874-54B0-8FC7DADDC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6313" y="0"/>
            <a:ext cx="2195687" cy="1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52EA99-3940-067E-B1FA-5B809002C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E1FB77-8A32-2D43-58F6-BF6F5CE78CE6}"/>
              </a:ext>
            </a:extLst>
          </p:cNvPr>
          <p:cNvSpPr/>
          <p:nvPr/>
        </p:nvSpPr>
        <p:spPr>
          <a:xfrm>
            <a:off x="95250" y="1653158"/>
            <a:ext cx="11649076" cy="703369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marL="457200" algn="ctr">
              <a:lnSpc>
                <a:spcPct val="150000"/>
              </a:lnSpc>
              <a:tabLst>
                <a:tab pos="95250" algn="l"/>
                <a:tab pos="15240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9BE0C1-1BC5-2C55-B16B-08E791AB3235}"/>
              </a:ext>
            </a:extLst>
          </p:cNvPr>
          <p:cNvSpPr/>
          <p:nvPr/>
        </p:nvSpPr>
        <p:spPr>
          <a:xfrm>
            <a:off x="530794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204777-3A89-A4A5-6990-BDC87CADB4F5}"/>
                  </a:ext>
                </a:extLst>
              </p:cNvPr>
              <p:cNvSpPr txBox="1"/>
              <p:nvPr/>
            </p:nvSpPr>
            <p:spPr>
              <a:xfrm>
                <a:off x="583281" y="2356527"/>
                <a:ext cx="11025438" cy="2918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giờ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kênh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truyền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quảng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cáo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khoảng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2800" kern="100" dirty="0"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30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 = 16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120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18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endParaRPr lang="vi-VN" sz="2800" kern="100" dirty="0"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Đổi: 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16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120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18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endParaRPr lang="en-VN" sz="2800" kern="100" dirty="0"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2800" kern="100" dirty="0">
                    <a:solidFill>
                      <a:schemeClr val="bg1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18 </a:t>
                </a:r>
                <a:r>
                  <a:rPr lang="en-US" sz="2800" kern="100" dirty="0" err="1">
                    <a:solidFill>
                      <a:schemeClr val="bg1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2800" kern="100" dirty="0">
                    <a:solidFill>
                      <a:schemeClr val="bg1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800" kern="1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204777-3A89-A4A5-6990-BDC87CADB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81" y="2356527"/>
                <a:ext cx="11025438" cy="2918619"/>
              </a:xfrm>
              <a:prstGeom prst="rect">
                <a:avLst/>
              </a:prstGeom>
              <a:blipFill>
                <a:blip r:embed="rId3"/>
                <a:stretch>
                  <a:fillRect b="-5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1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6A1912-95AB-B8E8-FCE6-051B1DC98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B2F31D5-3FD6-3CFB-EB55-4255080A1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5" y="2783958"/>
            <a:ext cx="2840982" cy="15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69C92C-828D-1EB2-B61A-4E0E5CA5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534455-261C-8C36-10C6-767903471EE0}"/>
              </a:ext>
            </a:extLst>
          </p:cNvPr>
          <p:cNvSpPr txBox="1"/>
          <p:nvPr/>
        </p:nvSpPr>
        <p:spPr>
          <a:xfrm>
            <a:off x="412750" y="1625032"/>
            <a:ext cx="6826250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 </a:t>
            </a:r>
            <a:r>
              <a:rPr lang="vi-VN" sz="2400" kern="1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 dự kiến thời gian tham quan bảo tàng Hải dương học là 2 giờ 40 phút (không kể thời gian di chuyển giữa các khu vực ) và sẽ dừng lại tham quan 4 khu vực trong bảo tàng đó với thời gian như nhau. Hỏi Hà dự kiến tham quan mỗi khu vực trong bao lâu?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5A2BBB-C11A-B996-1D3E-F56D6BE19301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A924C-7E74-028E-7A7B-3E6C7D986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1876425"/>
            <a:ext cx="4558329" cy="310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7A9B4E-A829-5E3C-2DC5-6E38A176D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C0A14B-63D1-37CA-6947-4EE427AA3411}"/>
              </a:ext>
            </a:extLst>
          </p:cNvPr>
          <p:cNvSpPr txBox="1"/>
          <p:nvPr/>
        </p:nvSpPr>
        <p:spPr>
          <a:xfrm>
            <a:off x="412750" y="1625032"/>
            <a:ext cx="1112901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 </a:t>
            </a:r>
            <a:r>
              <a:rPr kumimoji="0" lang="vi-V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 dự kiến </a:t>
            </a:r>
            <a:r>
              <a:rPr kumimoji="0" lang="vi-VN" sz="28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thời gian tham quan bảo tàng </a:t>
            </a:r>
            <a:r>
              <a:rPr kumimoji="0" lang="vi-V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Hải dương học là </a:t>
            </a: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 giờ 40 phút </a:t>
            </a:r>
            <a:r>
              <a:rPr kumimoji="0" lang="vi-V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(không kể thời gian di chuyển giữa các khu vực ) và sẽ dừng lại </a:t>
            </a: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tham quan 4 khu vực </a:t>
            </a:r>
            <a:r>
              <a:rPr kumimoji="0" lang="vi-V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 bảo tàng đó </a:t>
            </a: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 thời gian như nhau</a:t>
            </a:r>
            <a:r>
              <a:rPr kumimoji="0" lang="vi-V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Hỏi Hà dự kiến tham quan </a:t>
            </a: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 khu vực trong bao lâu</a:t>
            </a:r>
            <a:r>
              <a:rPr kumimoji="0" lang="vi-V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5CF372-C4D0-963C-B251-8A2F51D28303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04</a:t>
            </a:r>
          </a:p>
        </p:txBody>
      </p:sp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78D74BDD-C947-FA42-DDA2-2DC7A4A159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5964" y="91439"/>
            <a:ext cx="2006036" cy="112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8766F4-804E-246D-C9B1-2EC276AD7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65D26A-17FC-1343-B4A8-1D64A80B2111}"/>
              </a:ext>
            </a:extLst>
          </p:cNvPr>
          <p:cNvSpPr txBox="1"/>
          <p:nvPr/>
        </p:nvSpPr>
        <p:spPr>
          <a:xfrm>
            <a:off x="2420937" y="1864012"/>
            <a:ext cx="163512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83076-339A-3F10-D867-AB99CA995119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EBAC8-B768-CCB0-F2A0-143174E999DE}"/>
              </a:ext>
            </a:extLst>
          </p:cNvPr>
          <p:cNvSpPr txBox="1"/>
          <p:nvPr/>
        </p:nvSpPr>
        <p:spPr>
          <a:xfrm>
            <a:off x="132080" y="2722871"/>
            <a:ext cx="7559040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Thời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40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: 4 = 40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endParaRPr lang="en-US" sz="2800" kern="100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số: 40 </a:t>
            </a:r>
            <a:r>
              <a:rPr lang="en-US" sz="2800" kern="1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8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CC73F-5C0B-D31F-5A98-F01F7F72C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792" y="1437458"/>
            <a:ext cx="4101128" cy="27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EB4FE-B78C-85D7-7CC6-8B3692A81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7FAB0-D146-F4D3-8D6E-128CE63D3803}"/>
              </a:ext>
            </a:extLst>
          </p:cNvPr>
          <p:cNvSpPr txBox="1"/>
          <p:nvPr/>
        </p:nvSpPr>
        <p:spPr>
          <a:xfrm>
            <a:off x="511953" y="1568636"/>
            <a:ext cx="10276697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Cách đặt tính rồi tính phép nhân số đo thời gian với một số</a:t>
            </a:r>
            <a:r>
              <a:rPr lang="vi-VN" sz="2400" kern="100" noProof="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459080-4B62-417D-035A-328323CA9E5E}"/>
              </a:ext>
            </a:extLst>
          </p:cNvPr>
          <p:cNvGrpSpPr/>
          <p:nvPr/>
        </p:nvGrpSpPr>
        <p:grpSpPr>
          <a:xfrm>
            <a:off x="449706" y="1728808"/>
            <a:ext cx="11292589" cy="3673575"/>
            <a:chOff x="449706" y="1728808"/>
            <a:chExt cx="11292589" cy="3673575"/>
          </a:xfrm>
        </p:grpSpPr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9725F56F-8A00-A72F-7478-9AE8310588C9}"/>
                </a:ext>
              </a:extLst>
            </p:cNvPr>
            <p:cNvSpPr/>
            <p:nvPr/>
          </p:nvSpPr>
          <p:spPr>
            <a:xfrm>
              <a:off x="449706" y="2451100"/>
              <a:ext cx="11292589" cy="29512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8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974AC2-73FE-8A9B-52A0-CCA0BCB40534}"/>
                </a:ext>
              </a:extLst>
            </p:cNvPr>
            <p:cNvSpPr txBox="1"/>
            <p:nvPr/>
          </p:nvSpPr>
          <p:spPr>
            <a:xfrm>
              <a:off x="804472" y="2609641"/>
              <a:ext cx="10583056" cy="251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marR="0" lvl="0" indent="-457189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067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tính và tính nhân như hai số tự nhiên.</a:t>
              </a:r>
              <a:endParaRPr kumimoji="0" lang="en-V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189" marR="0" lvl="0" indent="-457189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067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 hiện phép nhân từng số đo theo từng đơn vị đo với số đó.</a:t>
              </a:r>
              <a:endParaRPr kumimoji="0" lang="en-V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189" marR="0" lvl="0" indent="-457189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067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kết quả của phần số đo đơn vị phút, giây lớn hơn 60 thì chuyển đổi sang đơn vị hàng lớn hơn liền kề.</a:t>
              </a:r>
              <a:endParaRPr kumimoji="0" lang="en-V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F38ED6A6-56B7-FB4E-517B-1BEEEB7A4B89}"/>
                </a:ext>
              </a:extLst>
            </p:cNvPr>
            <p:cNvSpPr/>
            <p:nvPr/>
          </p:nvSpPr>
          <p:spPr>
            <a:xfrm>
              <a:off x="10175197" y="1728808"/>
              <a:ext cx="1567097" cy="1536558"/>
            </a:xfrm>
            <a:custGeom>
              <a:avLst/>
              <a:gdLst/>
              <a:ahLst/>
              <a:cxnLst/>
              <a:rect l="l" t="t" r="r" b="b"/>
              <a:pathLst>
                <a:path w="1849991" h="1752600">
                  <a:moveTo>
                    <a:pt x="0" y="0"/>
                  </a:moveTo>
                  <a:lnTo>
                    <a:pt x="1849991" y="0"/>
                  </a:lnTo>
                  <a:lnTo>
                    <a:pt x="1849991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771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890A2D2-1609-AAF3-64D2-4081E1F3AAE1}"/>
              </a:ext>
            </a:extLst>
          </p:cNvPr>
          <p:cNvSpPr txBox="1"/>
          <p:nvPr/>
        </p:nvSpPr>
        <p:spPr>
          <a:xfrm>
            <a:off x="1101287" y="1106971"/>
            <a:ext cx="4549014" cy="461665"/>
          </a:xfrm>
          <a:prstGeom prst="rect">
            <a:avLst/>
          </a:prstGeom>
          <a:solidFill>
            <a:srgbClr val="FFFAF7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HỎI NHANH – ĐÁP GỌN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76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-1009650" y="-2552700"/>
            <a:ext cx="487362" cy="47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CDF04-DE0A-A454-8A2A-F5C61B5B98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17963800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999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999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B2981E-E9AC-BF66-42E4-A159275061E7}"/>
              </a:ext>
            </a:extLst>
          </p:cNvPr>
          <p:cNvGrpSpPr/>
          <p:nvPr/>
        </p:nvGrpSpPr>
        <p:grpSpPr>
          <a:xfrm>
            <a:off x="2833109" y="1442222"/>
            <a:ext cx="3148199" cy="868729"/>
            <a:chOff x="2430965" y="1434862"/>
            <a:chExt cx="3148199" cy="868729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24A388B0-06EB-4CBA-A3CA-75F080F1F933}"/>
                </a:ext>
              </a:extLst>
            </p:cNvPr>
            <p:cNvSpPr/>
            <p:nvPr/>
          </p:nvSpPr>
          <p:spPr>
            <a:xfrm>
              <a:off x="2840890" y="1465606"/>
              <a:ext cx="2738274" cy="837985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Hướng dẫn</a:t>
              </a:r>
            </a:p>
          </p:txBody>
        </p:sp>
        <p:pic>
          <p:nvPicPr>
            <p:cNvPr id="98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0965" y="1434862"/>
              <a:ext cx="942571" cy="868729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4D5B18-DD0D-CDED-BB76-290DE9478193}"/>
              </a:ext>
            </a:extLst>
          </p:cNvPr>
          <p:cNvSpPr/>
          <p:nvPr/>
        </p:nvSpPr>
        <p:spPr>
          <a:xfrm>
            <a:off x="270459" y="2310951"/>
            <a:ext cx="8273500" cy="2828215"/>
          </a:xfrm>
          <a:prstGeom prst="roundRect">
            <a:avLst>
              <a:gd name="adj" fmla="val 9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bắt đầu để đến trò 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các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Bấm chuột trái để chuyển sang câu hỏi tiếp 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: Rounded Corner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812C89-D331-633C-0926-A436873A0749}"/>
              </a:ext>
            </a:extLst>
          </p:cNvPr>
          <p:cNvSpPr/>
          <p:nvPr/>
        </p:nvSpPr>
        <p:spPr>
          <a:xfrm>
            <a:off x="9485458" y="5944039"/>
            <a:ext cx="2401678" cy="644839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559">
            <a:off x="7991389" y="-146527"/>
            <a:ext cx="4859701" cy="491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7E2234-5F2C-1D9B-6753-885FE564B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7868347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C66A0-238A-27CD-223F-4283A2421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A113B0-E315-5B6C-0840-326A67F6A3D6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253045-C865-9748-8A89-12599F5D1C18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E1448F8-3329-4B5E-D1D2-401DCB803888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Câu 1: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Một người đi bộ tập thể dục, mỗi sáng đi</a:t>
              </a:r>
              <a:r>
                <a:rPr lang="vi-VN" sz="2800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6 vòng xung quanh bờ hồ, mỗi vòng đi hết 5 phút.</a:t>
              </a:r>
              <a:r>
                <a:rPr lang="vi-VN" sz="2800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Hỏi mỗi sáng người đó đi được bao nhiêu phút?</a:t>
              </a: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468437EB-35EA-EE68-77DF-26FCDA629D57}"/>
              </a:ext>
            </a:extLst>
          </p:cNvPr>
          <p:cNvSpPr/>
          <p:nvPr/>
        </p:nvSpPr>
        <p:spPr>
          <a:xfrm>
            <a:off x="820845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C. 30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phút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D7786615-7477-83E5-9C64-03150E2C3CAE}"/>
              </a:ext>
            </a:extLst>
          </p:cNvPr>
          <p:cNvSpPr/>
          <p:nvPr/>
        </p:nvSpPr>
        <p:spPr>
          <a:xfrm>
            <a:off x="6618140" y="312403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B. 15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phút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68A37E91-E048-B66D-035B-5D7EE3B6AB86}"/>
              </a:ext>
            </a:extLst>
          </p:cNvPr>
          <p:cNvSpPr/>
          <p:nvPr/>
        </p:nvSpPr>
        <p:spPr>
          <a:xfrm>
            <a:off x="820845" y="3070486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A. 5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phút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9" name="ĐA sai 3">
            <a:extLst>
              <a:ext uri="{FF2B5EF4-FFF2-40B4-BE49-F238E27FC236}">
                <a16:creationId xmlns:a16="http://schemas.microsoft.com/office/drawing/2014/main" id="{CF71F9CA-484F-EBC0-68AB-DE931920630C}"/>
              </a:ext>
            </a:extLst>
          </p:cNvPr>
          <p:cNvSpPr/>
          <p:nvPr/>
        </p:nvSpPr>
        <p:spPr>
          <a:xfrm>
            <a:off x="6618139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D. 45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phút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C161E1-9941-90B1-3113-BCDAC30B1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78BE78-1D28-C750-D3B1-66ABD6D7C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87" y="363032"/>
            <a:ext cx="1548518" cy="2383743"/>
          </a:xfrm>
          <a:prstGeom prst="rect">
            <a:avLst/>
          </a:prstGeom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380CF4DA-6FBD-1A9E-C1D0-FFF2B58B5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679" y="5060136"/>
            <a:ext cx="1542422" cy="1518036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4E12E64D-02D4-0912-8E9E-2440820F5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400" y="3325023"/>
            <a:ext cx="1707028" cy="1457070"/>
          </a:xfrm>
          <a:prstGeom prst="rect">
            <a:avLst/>
          </a:prstGeom>
        </p:spPr>
      </p:pic>
      <p:pic>
        <p:nvPicPr>
          <p:cNvPr id="25" name="Báo sai 3">
            <a:extLst>
              <a:ext uri="{FF2B5EF4-FFF2-40B4-BE49-F238E27FC236}">
                <a16:creationId xmlns:a16="http://schemas.microsoft.com/office/drawing/2014/main" id="{F1E855BD-0CA9-CEBE-9124-C1DC7BE30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407" y="5235595"/>
            <a:ext cx="1707028" cy="1457070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B33F20FA-FFCE-C4FE-F6AF-5B8DD7C7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407" y="3273062"/>
            <a:ext cx="1707028" cy="1457070"/>
          </a:xfrm>
          <a:prstGeom prst="rect">
            <a:avLst/>
          </a:prstGeom>
        </p:spPr>
      </p:pic>
      <p:pic>
        <p:nvPicPr>
          <p:cNvPr id="5" name="y2mate.com - 10 seconds countdown Đồng hồ đếm ngược 10 giây_720p">
            <a:hlinkClick r:id="" action="ppaction://media"/>
            <a:extLst>
              <a:ext uri="{FF2B5EF4-FFF2-40B4-BE49-F238E27FC236}">
                <a16:creationId xmlns:a16="http://schemas.microsoft.com/office/drawing/2014/main" id="{124B3530-BA5A-110B-2612-2AC85C003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04697" y="1554903"/>
            <a:ext cx="1234967" cy="6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12" grpId="0" animBg="1"/>
      <p:bldP spid="1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3DE9F9-D668-8CA2-3EA3-9E36869DA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2A08FE-C10D-DDE1-033C-AA4068868622}"/>
              </a:ext>
            </a:extLst>
          </p:cNvPr>
          <p:cNvGrpSpPr/>
          <p:nvPr/>
        </p:nvGrpSpPr>
        <p:grpSpPr>
          <a:xfrm>
            <a:off x="1415645" y="165335"/>
            <a:ext cx="10079294" cy="2772183"/>
            <a:chOff x="710738" y="3064607"/>
            <a:chExt cx="5105398" cy="30962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9AB865D-A3F2-C42E-C3CE-FAA2B1E5D047}"/>
                </a:ext>
              </a:extLst>
            </p:cNvPr>
            <p:cNvSpPr/>
            <p:nvPr/>
          </p:nvSpPr>
          <p:spPr>
            <a:xfrm>
              <a:off x="710738" y="3064607"/>
              <a:ext cx="5105398" cy="309626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C2EB06E-C853-D4F5-34FF-01974CE97D55}"/>
                </a:ext>
              </a:extLst>
            </p:cNvPr>
            <p:cNvSpPr/>
            <p:nvPr/>
          </p:nvSpPr>
          <p:spPr>
            <a:xfrm>
              <a:off x="782113" y="3213411"/>
              <a:ext cx="4962648" cy="28506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Câu 2: </a:t>
              </a:r>
              <a:r>
                <a:rPr kumimoji="0" lang="vi-VN" sz="235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Một đoàn khách du lịch dự kiến dành 6 giờ 25 phút</a:t>
              </a:r>
              <a:r>
                <a:rPr lang="vi-VN" sz="2350" dirty="0">
                  <a:solidFill>
                    <a:prstClr val="black"/>
                  </a:solidFill>
                  <a:latin typeface="UTM Avo" panose="02040603050506020204" pitchFamily="18"/>
                </a:rPr>
                <a:t> đ</a:t>
              </a:r>
              <a:r>
                <a:rPr kumimoji="0" lang="vi-VN" sz="235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ể tham quan một khu di tích lịch sử. Họ sẽ ghé thăm 5 điểm tham quan chính với thời gian dành cho mỗi điểm là như nhau. Hỏi trung bình mỗi điểm tham quan sẽ được dành bao nhiêu thời gian?</a:t>
              </a: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BFD5D10D-71B5-949B-EB5D-C7FDCCB52E74}"/>
              </a:ext>
            </a:extLst>
          </p:cNvPr>
          <p:cNvSpPr/>
          <p:nvPr/>
        </p:nvSpPr>
        <p:spPr>
          <a:xfrm>
            <a:off x="6611095" y="3109807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B. 1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giờ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 17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phút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BE8EB36B-8C0D-AB69-611F-691BC1667DF1}"/>
              </a:ext>
            </a:extLst>
          </p:cNvPr>
          <p:cNvSpPr/>
          <p:nvPr/>
        </p:nvSpPr>
        <p:spPr>
          <a:xfrm>
            <a:off x="704105" y="3109807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A. 1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giờ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 20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phút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04B64A69-A3BD-9C71-1B0E-C57B8BA976F9}"/>
              </a:ext>
            </a:extLst>
          </p:cNvPr>
          <p:cNvSpPr/>
          <p:nvPr/>
        </p:nvSpPr>
        <p:spPr>
          <a:xfrm>
            <a:off x="697060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C. 1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giờ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 8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phút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9" name="ĐA sai 3">
            <a:extLst>
              <a:ext uri="{FF2B5EF4-FFF2-40B4-BE49-F238E27FC236}">
                <a16:creationId xmlns:a16="http://schemas.microsoft.com/office/drawing/2014/main" id="{4172E614-535E-F85E-21F0-049049068EB5}"/>
              </a:ext>
            </a:extLst>
          </p:cNvPr>
          <p:cNvSpPr/>
          <p:nvPr/>
        </p:nvSpPr>
        <p:spPr>
          <a:xfrm>
            <a:off x="6618139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D. 1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giờ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 27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phút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298D884-F323-2CC9-B530-3D4F30076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28A13B-2AC2-813C-E7BC-A604584D8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87" y="363032"/>
            <a:ext cx="1548518" cy="2383743"/>
          </a:xfrm>
          <a:prstGeom prst="rect">
            <a:avLst/>
          </a:prstGeom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8E02EDF9-6E52-C6E2-309E-726A2F79B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2929" y="3196475"/>
            <a:ext cx="1542422" cy="1518036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CEFAC242-5B60-375A-41C0-5FF592B29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7615" y="5235595"/>
            <a:ext cx="1707028" cy="1457070"/>
          </a:xfrm>
          <a:prstGeom prst="rect">
            <a:avLst/>
          </a:prstGeom>
        </p:spPr>
      </p:pic>
      <p:pic>
        <p:nvPicPr>
          <p:cNvPr id="25" name="Báo sai 3">
            <a:extLst>
              <a:ext uri="{FF2B5EF4-FFF2-40B4-BE49-F238E27FC236}">
                <a16:creationId xmlns:a16="http://schemas.microsoft.com/office/drawing/2014/main" id="{A199F6D9-A6C8-A3F8-7C64-5E965B93EB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407" y="5235595"/>
            <a:ext cx="1707028" cy="1457070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F80EA852-95F6-5671-0AD0-EDE1E40751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372" y="3266421"/>
            <a:ext cx="1707028" cy="1457070"/>
          </a:xfrm>
          <a:prstGeom prst="rect">
            <a:avLst/>
          </a:prstGeom>
        </p:spPr>
      </p:pic>
      <p:pic>
        <p:nvPicPr>
          <p:cNvPr id="5" name="y2mate.com - 10 seconds countdown Đồng hồ đếm ngược 10 giây_720p">
            <a:hlinkClick r:id="" action="ppaction://media"/>
            <a:extLst>
              <a:ext uri="{FF2B5EF4-FFF2-40B4-BE49-F238E27FC236}">
                <a16:creationId xmlns:a16="http://schemas.microsoft.com/office/drawing/2014/main" id="{97A90FEE-6029-74BF-BC91-0401D076C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04697" y="1554903"/>
            <a:ext cx="1234967" cy="6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12" grpId="0" animBg="1"/>
      <p:bldP spid="15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BAF0857-2836-33C5-8537-E79F21210C89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5300807-A688-6AF0-F90F-7EA9F11AD9BA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4CC333-F414-1E2E-D73F-C84357B3026A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Câu 3: </a:t>
              </a:r>
              <a:r>
                <a:rPr kumimoji="0" lang="vi-VN" sz="25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Cô Mai làm được hai cái bánh ngọt trong 30 phút. Hỏi cô Mai làm được bao nhiêu cái bánh như thế trong</a:t>
              </a:r>
              <a:r>
                <a:rPr lang="vi-VN" sz="2500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kumimoji="0" lang="vi-VN" sz="25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2 giờ 30 phút?</a:t>
              </a: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924F9C22-7338-4783-9D1F-4F6669251F7D}"/>
              </a:ext>
            </a:extLst>
          </p:cNvPr>
          <p:cNvSpPr/>
          <p:nvPr/>
        </p:nvSpPr>
        <p:spPr>
          <a:xfrm>
            <a:off x="697061" y="311644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A. 10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cái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CEB7BA47-02BC-1AD2-916B-72B712941B48}"/>
              </a:ext>
            </a:extLst>
          </p:cNvPr>
          <p:cNvSpPr/>
          <p:nvPr/>
        </p:nvSpPr>
        <p:spPr>
          <a:xfrm>
            <a:off x="6618140" y="311644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B. 20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cái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8ED869AF-5C36-6127-99B2-9C34B13E24F5}"/>
              </a:ext>
            </a:extLst>
          </p:cNvPr>
          <p:cNvSpPr/>
          <p:nvPr/>
        </p:nvSpPr>
        <p:spPr>
          <a:xfrm>
            <a:off x="697060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C. 30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cái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9" name="ĐA sai 3">
            <a:extLst>
              <a:ext uri="{FF2B5EF4-FFF2-40B4-BE49-F238E27FC236}">
                <a16:creationId xmlns:a16="http://schemas.microsoft.com/office/drawing/2014/main" id="{C02DD90C-0A26-4F2D-7E8B-FE9A6678CBBF}"/>
              </a:ext>
            </a:extLst>
          </p:cNvPr>
          <p:cNvSpPr/>
          <p:nvPr/>
        </p:nvSpPr>
        <p:spPr>
          <a:xfrm>
            <a:off x="6618139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/>
              </a:rPr>
              <a:t>D. 40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/>
              </a:rPr>
              <a:t>cái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3F4648-A7D3-F63A-6C32-9A661E54E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7" y="339969"/>
            <a:ext cx="1548518" cy="2383743"/>
          </a:xfrm>
          <a:prstGeom prst="rect">
            <a:avLst/>
          </a:prstGeom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AF5F9062-951E-09D7-386D-E5ECF9AEC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895" y="3203116"/>
            <a:ext cx="1542422" cy="1518036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46926179-D5B8-F434-DC4E-AD66D4783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7615" y="5235595"/>
            <a:ext cx="1707028" cy="1457070"/>
          </a:xfrm>
          <a:prstGeom prst="rect">
            <a:avLst/>
          </a:prstGeom>
        </p:spPr>
      </p:pic>
      <p:pic>
        <p:nvPicPr>
          <p:cNvPr id="25" name="Báo sai 3">
            <a:extLst>
              <a:ext uri="{FF2B5EF4-FFF2-40B4-BE49-F238E27FC236}">
                <a16:creationId xmlns:a16="http://schemas.microsoft.com/office/drawing/2014/main" id="{E8EAFCCB-A323-8147-CBA4-3C27E1FDFB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407" y="5235595"/>
            <a:ext cx="1707028" cy="1457070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019505C4-8462-53E1-FDFC-C2286A5D4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407" y="3273062"/>
            <a:ext cx="1707028" cy="1457070"/>
          </a:xfrm>
          <a:prstGeom prst="rect">
            <a:avLst/>
          </a:prstGeom>
        </p:spPr>
      </p:pic>
      <p:pic>
        <p:nvPicPr>
          <p:cNvPr id="5" name="y2mate.com - 10 seconds countdown Đồng hồ đếm ngược 10 giây_720p">
            <a:hlinkClick r:id="" action="ppaction://media"/>
            <a:extLst>
              <a:ext uri="{FF2B5EF4-FFF2-40B4-BE49-F238E27FC236}">
                <a16:creationId xmlns:a16="http://schemas.microsoft.com/office/drawing/2014/main" id="{E6FA38ED-7796-415B-8279-1D8680C611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04697" y="1554903"/>
            <a:ext cx="1234967" cy="6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12" grpId="0" animBg="1"/>
      <p:bldP spid="15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562600" y="2862904"/>
            <a:ext cx="5170488" cy="3731031"/>
            <a:chOff x="5562600" y="2862904"/>
            <a:chExt cx="5170488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966153" y="3689959"/>
              <a:ext cx="4378484" cy="157613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bạn đã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chọn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vòng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cổ cho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tớ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F502EE4-074A-B7A5-4954-ADCCD471F7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8638438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CA3599-848E-4345-6C04-71CDAF232FFE}"/>
              </a:ext>
            </a:extLst>
          </p:cNvPr>
          <p:cNvSpPr txBox="1"/>
          <p:nvPr/>
        </p:nvSpPr>
        <p:spPr>
          <a:xfrm>
            <a:off x="387733" y="1501394"/>
            <a:ext cx="1046419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buClr>
                <a:srgbClr val="000000"/>
              </a:buClr>
              <a:buSzPts val="2800"/>
              <a:defRPr sz="2800" b="1" ker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/>
              <a:t>Qua bài học hôm nay, em đã học thêm được điều gì? 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36B18D-274D-0DF0-2ECA-47E553337BCA}"/>
              </a:ext>
            </a:extLst>
          </p:cNvPr>
          <p:cNvSpPr txBox="1"/>
          <p:nvPr/>
        </p:nvSpPr>
        <p:spPr>
          <a:xfrm>
            <a:off x="561154" y="2690377"/>
            <a:ext cx="1011735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buClr>
                <a:srgbClr val="000000"/>
              </a:buClr>
              <a:buSzPts val="2800"/>
              <a:defRPr sz="2800" b="1" ker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/>
              <a:t>Khi đặt tính và tính, em nhắn bạn cần lưu ý những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69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1E34AC-10E8-4E53-A2FA-0BF93ACA3477}"/>
              </a:ext>
            </a:extLst>
          </p:cNvPr>
          <p:cNvGrpSpPr/>
          <p:nvPr/>
        </p:nvGrpSpPr>
        <p:grpSpPr>
          <a:xfrm>
            <a:off x="577515" y="2094296"/>
            <a:ext cx="2622885" cy="2342950"/>
            <a:chOff x="577515" y="2094296"/>
            <a:chExt cx="2622885" cy="23429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AD46801-86F2-FE65-5245-E16C6210D437}"/>
                </a:ext>
              </a:extLst>
            </p:cNvPr>
            <p:cNvSpPr/>
            <p:nvPr/>
          </p:nvSpPr>
          <p:spPr>
            <a:xfrm>
              <a:off x="577515" y="2435192"/>
              <a:ext cx="2622885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Ôn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kiến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học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026" name="Picture 2" descr="Smiling ">
              <a:extLst>
                <a:ext uri="{FF2B5EF4-FFF2-40B4-BE49-F238E27FC236}">
                  <a16:creationId xmlns:a16="http://schemas.microsoft.com/office/drawing/2014/main" id="{2AF4BC4C-522E-61DC-C14E-CBB78EEF1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40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38D842-CA7C-2C67-5705-B5A7B2E71F13}"/>
              </a:ext>
            </a:extLst>
          </p:cNvPr>
          <p:cNvGrpSpPr/>
          <p:nvPr/>
        </p:nvGrpSpPr>
        <p:grpSpPr>
          <a:xfrm>
            <a:off x="3306979" y="2094296"/>
            <a:ext cx="3108961" cy="2342950"/>
            <a:chOff x="3830854" y="2094296"/>
            <a:chExt cx="3108961" cy="23429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22F8B86-F9D5-AC6E-410B-1BD83F492524}"/>
                </a:ext>
              </a:extLst>
            </p:cNvPr>
            <p:cNvSpPr/>
            <p:nvPr/>
          </p:nvSpPr>
          <p:spPr>
            <a:xfrm>
              <a:off x="3830854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Hoàn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VBT</a:t>
              </a:r>
            </a:p>
          </p:txBody>
        </p:sp>
        <p:pic>
          <p:nvPicPr>
            <p:cNvPr id="5" name="Picture 2" descr="Smiling ">
              <a:extLst>
                <a:ext uri="{FF2B5EF4-FFF2-40B4-BE49-F238E27FC236}">
                  <a16:creationId xmlns:a16="http://schemas.microsoft.com/office/drawing/2014/main" id="{25162135-E582-8631-BFA0-5E3CE0152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60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056B2B-19AE-FC8A-4816-D457E24BEC43}"/>
              </a:ext>
            </a:extLst>
          </p:cNvPr>
          <p:cNvGrpSpPr/>
          <p:nvPr/>
        </p:nvGrpSpPr>
        <p:grpSpPr>
          <a:xfrm>
            <a:off x="6562726" y="2094296"/>
            <a:ext cx="5143500" cy="2342950"/>
            <a:chOff x="6562726" y="2094296"/>
            <a:chExt cx="5143500" cy="2342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3171EBC-D247-F6D4-AC63-1578E2BA5CBE}"/>
                </a:ext>
              </a:extLst>
            </p:cNvPr>
            <p:cNvSpPr/>
            <p:nvPr/>
          </p:nvSpPr>
          <p:spPr>
            <a:xfrm>
              <a:off x="6562726" y="2435192"/>
              <a:ext cx="5143500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Đọc và chuẩn bị trước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  <a:p>
              <a:pPr algn="ctr">
                <a:lnSpc>
                  <a:spcPct val="125000"/>
                </a:lnSpc>
              </a:pP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Bài 71: Luyện tập </a:t>
              </a:r>
            </a:p>
          </p:txBody>
        </p:sp>
        <p:pic>
          <p:nvPicPr>
            <p:cNvPr id="6" name="Picture 2" descr="Smiling ">
              <a:extLst>
                <a:ext uri="{FF2B5EF4-FFF2-40B4-BE49-F238E27FC236}">
                  <a16:creationId xmlns:a16="http://schemas.microsoft.com/office/drawing/2014/main" id="{34AC5703-8565-4B83-7D03-68692799B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56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21D44-F288-F6E9-1F3F-35099429A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A1C666A-4E45-2BD3-80F0-51B7CAC2B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78" t="877" r="5878" b="20175"/>
          <a:stretch/>
        </p:blipFill>
        <p:spPr>
          <a:xfrm>
            <a:off x="-1" y="685800"/>
            <a:ext cx="12192002" cy="6172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5B2C36-62F3-906D-8C41-7474FE7D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452" y="1849990"/>
            <a:ext cx="773649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678D2-0628-DDC5-FFE0-8F0E4B69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A3D9F9-01DE-C71B-5C4B-8CF3DDD0271C}"/>
              </a:ext>
            </a:extLst>
          </p:cNvPr>
          <p:cNvSpPr txBox="1"/>
          <p:nvPr/>
        </p:nvSpPr>
        <p:spPr>
          <a:xfrm>
            <a:off x="511953" y="1568636"/>
            <a:ext cx="10276697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Cách đặt tính rồi tính phép chia số đo thời gian với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768DAB-72C2-E2E3-E888-2FCA772B509D}"/>
              </a:ext>
            </a:extLst>
          </p:cNvPr>
          <p:cNvGrpSpPr/>
          <p:nvPr/>
        </p:nvGrpSpPr>
        <p:grpSpPr>
          <a:xfrm>
            <a:off x="449706" y="1728808"/>
            <a:ext cx="11292589" cy="3673575"/>
            <a:chOff x="449706" y="1728808"/>
            <a:chExt cx="11292589" cy="3673575"/>
          </a:xfrm>
        </p:grpSpPr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0FF04B11-DC72-40F4-94AD-CF277BD8877E}"/>
                </a:ext>
              </a:extLst>
            </p:cNvPr>
            <p:cNvSpPr/>
            <p:nvPr/>
          </p:nvSpPr>
          <p:spPr>
            <a:xfrm>
              <a:off x="449706" y="2451100"/>
              <a:ext cx="11292589" cy="29512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8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E5D36D78-594A-584B-C990-31001B98EED0}"/>
                </a:ext>
              </a:extLst>
            </p:cNvPr>
            <p:cNvSpPr/>
            <p:nvPr/>
          </p:nvSpPr>
          <p:spPr>
            <a:xfrm>
              <a:off x="10175197" y="1728808"/>
              <a:ext cx="1567097" cy="1536558"/>
            </a:xfrm>
            <a:custGeom>
              <a:avLst/>
              <a:gdLst/>
              <a:ahLst/>
              <a:cxnLst/>
              <a:rect l="l" t="t" r="r" b="b"/>
              <a:pathLst>
                <a:path w="1849991" h="1752600">
                  <a:moveTo>
                    <a:pt x="0" y="0"/>
                  </a:moveTo>
                  <a:lnTo>
                    <a:pt x="1849991" y="0"/>
                  </a:lnTo>
                  <a:lnTo>
                    <a:pt x="1849991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771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674FDF-DC62-2466-FFA6-95AA7C4BC3E5}"/>
              </a:ext>
            </a:extLst>
          </p:cNvPr>
          <p:cNvSpPr txBox="1"/>
          <p:nvPr/>
        </p:nvSpPr>
        <p:spPr>
          <a:xfrm>
            <a:off x="1101287" y="1106971"/>
            <a:ext cx="4549014" cy="461665"/>
          </a:xfrm>
          <a:prstGeom prst="rect">
            <a:avLst/>
          </a:prstGeom>
          <a:solidFill>
            <a:srgbClr val="FFFAF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 NHANH – ĐÁP GỌN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3B526-DEF0-0A1A-A7B7-DD4D451CF68E}"/>
              </a:ext>
            </a:extLst>
          </p:cNvPr>
          <p:cNvSpPr txBox="1"/>
          <p:nvPr/>
        </p:nvSpPr>
        <p:spPr>
          <a:xfrm>
            <a:off x="741237" y="2569160"/>
            <a:ext cx="10463135" cy="2674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400" kern="100" dirty="0"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kern="1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chia.</a:t>
            </a:r>
            <a:endParaRPr lang="vi-VN" sz="2400" kern="100" dirty="0"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vi-VN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0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sang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liền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kề</a:t>
            </a:r>
            <a:r>
              <a:rPr lang="en-US" sz="2400" b="1" kern="1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kern="100" dirty="0"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endParaRPr lang="vi-VN" sz="2400" kern="100" dirty="0"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776" y="2722560"/>
            <a:ext cx="6420595" cy="3568762"/>
            <a:chOff x="426772" y="2118530"/>
            <a:chExt cx="6420595" cy="3568762"/>
          </a:xfrm>
        </p:grpSpPr>
        <p:sp>
          <p:nvSpPr>
            <p:cNvPr id="3" name="Rectangle 2"/>
            <p:cNvSpPr/>
            <p:nvPr/>
          </p:nvSpPr>
          <p:spPr>
            <a:xfrm>
              <a:off x="426772" y="2390614"/>
              <a:ext cx="6420595" cy="3250513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26772" y="2824970"/>
              <a:ext cx="625829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đầy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sinh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 dẹp lớp học sau trận chung kết đá bóng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đằng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1183" y="2118530"/>
              <a:ext cx="3184340" cy="132455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67" b="96533" l="10000" r="90000">
                        <a14:foregroundMark x1="55733" y1="83333" x2="55733" y2="87600"/>
                        <a14:foregroundMark x1="44933" y1="84133" x2="44000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73" y="1894114"/>
            <a:ext cx="4963886" cy="4963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A98CC9-C671-9F9A-1F1D-189BB0254056}"/>
              </a:ext>
            </a:extLst>
          </p:cNvPr>
          <p:cNvSpPr txBox="1"/>
          <p:nvPr/>
        </p:nvSpPr>
        <p:spPr>
          <a:xfrm>
            <a:off x="1767840" y="152400"/>
            <a:ext cx="8229600" cy="523220"/>
          </a:xfrm>
          <a:prstGeom prst="rect">
            <a:avLst/>
          </a:prstGeom>
          <a:solidFill>
            <a:srgbClr val="A3DB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TRÒ CHƠI: VỆ SINH LỚP HỌC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766" y="3970163"/>
            <a:ext cx="4755299" cy="1413969"/>
            <a:chOff x="263962" y="2763078"/>
            <a:chExt cx="4755299" cy="1413969"/>
          </a:xfrm>
        </p:grpSpPr>
        <p:grpSp>
          <p:nvGrpSpPr>
            <p:cNvPr id="3" name="Group 2"/>
            <p:cNvGrpSpPr/>
            <p:nvPr/>
          </p:nvGrpSpPr>
          <p:grpSpPr>
            <a:xfrm>
              <a:off x="263962" y="2763078"/>
              <a:ext cx="4755299" cy="1413969"/>
              <a:chOff x="263962" y="2763078"/>
              <a:chExt cx="4755299" cy="1413969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311965" y="276307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5ED675-530E-2FEB-5165-D5A9D6C9B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3962" y="2763078"/>
                <a:ext cx="1398081" cy="1413969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581118" y="2973744"/>
              <a:ext cx="29003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endPara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11129" y="3908153"/>
            <a:ext cx="1127397" cy="11342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56068" y="3812606"/>
            <a:ext cx="4542379" cy="1499577"/>
            <a:chOff x="6067264" y="2605521"/>
            <a:chExt cx="4542379" cy="1499577"/>
          </a:xfrm>
        </p:grpSpPr>
        <p:grpSp>
          <p:nvGrpSpPr>
            <p:cNvPr id="9" name="Group 8"/>
            <p:cNvGrpSpPr/>
            <p:nvPr/>
          </p:nvGrpSpPr>
          <p:grpSpPr>
            <a:xfrm>
              <a:off x="6067264" y="2605521"/>
              <a:ext cx="4542379" cy="1499577"/>
              <a:chOff x="5503269" y="2615640"/>
              <a:chExt cx="4542379" cy="149957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338352" y="2711187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FB107B9-225D-0A67-1870-EF082249D7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503269" y="2615640"/>
                <a:ext cx="1483201" cy="1499577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7120706" y="2911734"/>
              <a:ext cx="31089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endPara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324707" y="3908153"/>
            <a:ext cx="1127397" cy="11342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59742" y="5300513"/>
            <a:ext cx="4848323" cy="1672386"/>
            <a:chOff x="170938" y="4498470"/>
            <a:chExt cx="4848323" cy="1672386"/>
          </a:xfrm>
        </p:grpSpPr>
        <p:grpSp>
          <p:nvGrpSpPr>
            <p:cNvPr id="15" name="Group 14"/>
            <p:cNvGrpSpPr/>
            <p:nvPr/>
          </p:nvGrpSpPr>
          <p:grpSpPr>
            <a:xfrm>
              <a:off x="170938" y="4498470"/>
              <a:ext cx="4848323" cy="1672386"/>
              <a:chOff x="170938" y="4498470"/>
              <a:chExt cx="4848323" cy="1672386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311965" y="4726739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D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25FDFC4-4EE5-97AA-5A7D-84B92F0B8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50703"/>
              <a:stretch/>
            </p:blipFill>
            <p:spPr>
              <a:xfrm>
                <a:off x="170938" y="4498470"/>
                <a:ext cx="1584128" cy="16723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1707005" y="4960117"/>
              <a:ext cx="28153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endPara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913836" y="5612466"/>
            <a:ext cx="1206187" cy="108496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456068" y="5266712"/>
            <a:ext cx="4542379" cy="1622324"/>
            <a:chOff x="6067264" y="4464669"/>
            <a:chExt cx="4542379" cy="1622324"/>
          </a:xfrm>
        </p:grpSpPr>
        <p:grpSp>
          <p:nvGrpSpPr>
            <p:cNvPr id="21" name="Group 20"/>
            <p:cNvGrpSpPr/>
            <p:nvPr/>
          </p:nvGrpSpPr>
          <p:grpSpPr>
            <a:xfrm>
              <a:off x="6067264" y="4464669"/>
              <a:ext cx="4542379" cy="1622324"/>
              <a:chOff x="6067264" y="4464669"/>
              <a:chExt cx="4542379" cy="1622324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6902347" y="470456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E5C59F7-822D-9CD5-0296-1CB89FF1D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67264" y="4464669"/>
                <a:ext cx="1409979" cy="162232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220034" y="4860332"/>
              <a:ext cx="29753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endPara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445946" y="5395868"/>
            <a:ext cx="1127397" cy="1134214"/>
          </a:xfrm>
          <a:prstGeom prst="rect">
            <a:avLst/>
          </a:prstGeom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52766" y="246699"/>
            <a:ext cx="10811343" cy="3414208"/>
            <a:chOff x="762000" y="317500"/>
            <a:chExt cx="10668000" cy="1816100"/>
          </a:xfrm>
        </p:grpSpPr>
        <p:sp>
          <p:nvSpPr>
            <p:cNvPr id="31" name="Rounded Rectangle 30"/>
            <p:cNvSpPr/>
            <p:nvPr/>
          </p:nvSpPr>
          <p:spPr>
            <a:xfrm>
              <a:off x="762000" y="317500"/>
              <a:ext cx="10668000" cy="18161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55953" y="517570"/>
              <a:ext cx="10202139" cy="491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x 3 = ?</a:t>
              </a:r>
            </a:p>
          </p:txBody>
        </p:sp>
      </p:grpSp>
      <p:pic>
        <p:nvPicPr>
          <p:cNvPr id="33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57033" y="0"/>
            <a:ext cx="1234967" cy="694669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467" y="240674"/>
            <a:ext cx="1681112" cy="16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0621" y="3950244"/>
            <a:ext cx="4755299" cy="1413969"/>
            <a:chOff x="263962" y="2763078"/>
            <a:chExt cx="4755299" cy="1413969"/>
          </a:xfrm>
        </p:grpSpPr>
        <p:grpSp>
          <p:nvGrpSpPr>
            <p:cNvPr id="3" name="Group 2"/>
            <p:cNvGrpSpPr/>
            <p:nvPr/>
          </p:nvGrpSpPr>
          <p:grpSpPr>
            <a:xfrm>
              <a:off x="263962" y="2763078"/>
              <a:ext cx="4755299" cy="1413969"/>
              <a:chOff x="263962" y="2763078"/>
              <a:chExt cx="4755299" cy="1413969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311965" y="276307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5ED675-530E-2FEB-5165-D5A9D6C9B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962" y="2763078"/>
                <a:ext cx="1398081" cy="1413969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459376" y="2990456"/>
              <a:ext cx="33212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739588" y="3999994"/>
            <a:ext cx="1206187" cy="108496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23923" y="3792687"/>
            <a:ext cx="4542379" cy="1499577"/>
            <a:chOff x="6067264" y="2605521"/>
            <a:chExt cx="4542379" cy="1499577"/>
          </a:xfrm>
        </p:grpSpPr>
        <p:grpSp>
          <p:nvGrpSpPr>
            <p:cNvPr id="9" name="Group 8"/>
            <p:cNvGrpSpPr/>
            <p:nvPr/>
          </p:nvGrpSpPr>
          <p:grpSpPr>
            <a:xfrm>
              <a:off x="6067264" y="2605521"/>
              <a:ext cx="4542379" cy="1499577"/>
              <a:chOff x="5503269" y="2615640"/>
              <a:chExt cx="4542379" cy="149957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338352" y="2709816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FB107B9-225D-0A67-1870-EF082249D7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503269" y="2615640"/>
                <a:ext cx="1483201" cy="1499577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7083941" y="2990456"/>
              <a:ext cx="3073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302603" y="3987685"/>
            <a:ext cx="1127397" cy="11342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7597" y="5252033"/>
            <a:ext cx="4848323" cy="1672386"/>
            <a:chOff x="170938" y="4498470"/>
            <a:chExt cx="4848323" cy="1672386"/>
          </a:xfrm>
        </p:grpSpPr>
        <p:grpSp>
          <p:nvGrpSpPr>
            <p:cNvPr id="15" name="Group 14"/>
            <p:cNvGrpSpPr/>
            <p:nvPr/>
          </p:nvGrpSpPr>
          <p:grpSpPr>
            <a:xfrm>
              <a:off x="170938" y="4498470"/>
              <a:ext cx="4848323" cy="1672386"/>
              <a:chOff x="170938" y="4498470"/>
              <a:chExt cx="4848323" cy="1672386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311965" y="4726739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D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25FDFC4-4EE5-97AA-5A7D-84B92F0B8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50703"/>
              <a:stretch/>
            </p:blipFill>
            <p:spPr>
              <a:xfrm>
                <a:off x="170938" y="4498470"/>
                <a:ext cx="1584128" cy="16723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1461698" y="5036234"/>
              <a:ext cx="33212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12221" y="5506028"/>
            <a:ext cx="1127397" cy="113421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323923" y="5218232"/>
            <a:ext cx="4542379" cy="1622324"/>
            <a:chOff x="6067264" y="4464669"/>
            <a:chExt cx="4542379" cy="1622324"/>
          </a:xfrm>
        </p:grpSpPr>
        <p:grpSp>
          <p:nvGrpSpPr>
            <p:cNvPr id="21" name="Group 20"/>
            <p:cNvGrpSpPr/>
            <p:nvPr/>
          </p:nvGrpSpPr>
          <p:grpSpPr>
            <a:xfrm>
              <a:off x="6067264" y="4464669"/>
              <a:ext cx="4542379" cy="1622324"/>
              <a:chOff x="6067264" y="4464669"/>
              <a:chExt cx="4542379" cy="1622324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6902347" y="470456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E5C59F7-822D-9CD5-0296-1CB89FF1D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67264" y="4464669"/>
                <a:ext cx="1409979" cy="162232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154038" y="4901097"/>
              <a:ext cx="32547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302603" y="5373881"/>
            <a:ext cx="1127397" cy="1134214"/>
          </a:xfrm>
          <a:prstGeom prst="rect">
            <a:avLst/>
          </a:prstGeom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762000" y="317499"/>
            <a:ext cx="10668000" cy="3396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3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93179" y="182466"/>
            <a:ext cx="2627529" cy="1486228"/>
          </a:xfrm>
          <a:prstGeom prst="rect">
            <a:avLst/>
          </a:prstGeom>
        </p:spPr>
      </p:pic>
      <p:pic>
        <p:nvPicPr>
          <p:cNvPr id="32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57033" y="0"/>
            <a:ext cx="1234967" cy="69466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536700" y="893138"/>
            <a:ext cx="937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phút 12 giây : 4 = ?</a:t>
            </a:r>
          </a:p>
        </p:txBody>
      </p:sp>
    </p:spTree>
    <p:extLst>
      <p:ext uri="{BB962C8B-B14F-4D97-AF65-F5344CB8AC3E}">
        <p14:creationId xmlns:p14="http://schemas.microsoft.com/office/powerpoint/2010/main" val="860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211" y="3684174"/>
            <a:ext cx="4687050" cy="1413969"/>
            <a:chOff x="332211" y="2673688"/>
            <a:chExt cx="4687050" cy="1413969"/>
          </a:xfrm>
        </p:grpSpPr>
        <p:grpSp>
          <p:nvGrpSpPr>
            <p:cNvPr id="3" name="Group 2"/>
            <p:cNvGrpSpPr/>
            <p:nvPr/>
          </p:nvGrpSpPr>
          <p:grpSpPr>
            <a:xfrm>
              <a:off x="332211" y="2673688"/>
              <a:ext cx="4687050" cy="1413969"/>
              <a:chOff x="332211" y="2673688"/>
              <a:chExt cx="4687050" cy="1413969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311965" y="276307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5ED675-530E-2FEB-5165-D5A9D6C9B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211" y="2673688"/>
                <a:ext cx="1398081" cy="1413969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286467" y="3027605"/>
              <a:ext cx="344323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455562" y="3867112"/>
            <a:ext cx="1206187" cy="108496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67264" y="3616007"/>
            <a:ext cx="4542379" cy="1499577"/>
            <a:chOff x="6067264" y="2605521"/>
            <a:chExt cx="4542379" cy="1499577"/>
          </a:xfrm>
        </p:grpSpPr>
        <p:grpSp>
          <p:nvGrpSpPr>
            <p:cNvPr id="9" name="Group 8"/>
            <p:cNvGrpSpPr/>
            <p:nvPr/>
          </p:nvGrpSpPr>
          <p:grpSpPr>
            <a:xfrm>
              <a:off x="6067264" y="2605521"/>
              <a:ext cx="4542379" cy="1499577"/>
              <a:chOff x="5503269" y="2615640"/>
              <a:chExt cx="4542379" cy="149957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338352" y="2711187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FB107B9-225D-0A67-1870-EF082249D7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503269" y="2615640"/>
                <a:ext cx="1483201" cy="1499577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7034376" y="2920520"/>
              <a:ext cx="344323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101988" y="3798688"/>
            <a:ext cx="1127397" cy="11342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0938" y="5115584"/>
            <a:ext cx="4848323" cy="1672386"/>
            <a:chOff x="170938" y="4498470"/>
            <a:chExt cx="4848323" cy="1672386"/>
          </a:xfrm>
        </p:grpSpPr>
        <p:grpSp>
          <p:nvGrpSpPr>
            <p:cNvPr id="15" name="Group 14"/>
            <p:cNvGrpSpPr/>
            <p:nvPr/>
          </p:nvGrpSpPr>
          <p:grpSpPr>
            <a:xfrm>
              <a:off x="170938" y="4498470"/>
              <a:ext cx="4848323" cy="1672386"/>
              <a:chOff x="170938" y="4498470"/>
              <a:chExt cx="4848323" cy="1672386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311965" y="4726739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D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25FDFC4-4EE5-97AA-5A7D-84B92F0B8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50703"/>
              <a:stretch/>
            </p:blipFill>
            <p:spPr>
              <a:xfrm>
                <a:off x="170938" y="4498470"/>
                <a:ext cx="1584128" cy="16723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1434339" y="4986916"/>
              <a:ext cx="314749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455562" y="5369579"/>
            <a:ext cx="1127397" cy="113421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67264" y="5081783"/>
            <a:ext cx="4542379" cy="1622324"/>
            <a:chOff x="6067264" y="4464669"/>
            <a:chExt cx="4542379" cy="1622324"/>
          </a:xfrm>
        </p:grpSpPr>
        <p:grpSp>
          <p:nvGrpSpPr>
            <p:cNvPr id="21" name="Group 20"/>
            <p:cNvGrpSpPr/>
            <p:nvPr/>
          </p:nvGrpSpPr>
          <p:grpSpPr>
            <a:xfrm>
              <a:off x="6067264" y="4464669"/>
              <a:ext cx="4542379" cy="1622324"/>
              <a:chOff x="6067264" y="4464669"/>
              <a:chExt cx="4542379" cy="1622324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6902347" y="470456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E5C59F7-822D-9CD5-0296-1CB89FF1D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67264" y="4464669"/>
                <a:ext cx="1409979" cy="162232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048500" y="4946012"/>
              <a:ext cx="33401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045944" y="5237432"/>
            <a:ext cx="1127397" cy="1134214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733264" y="307438"/>
            <a:ext cx="10668000" cy="31654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3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79371" y="9051"/>
            <a:ext cx="1864825" cy="1866484"/>
          </a:xfrm>
          <a:prstGeom prst="rect">
            <a:avLst/>
          </a:prstGeom>
        </p:spPr>
      </p:pic>
      <p:pic>
        <p:nvPicPr>
          <p:cNvPr id="32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57033" y="0"/>
            <a:ext cx="1234967" cy="69466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869378" y="650923"/>
            <a:ext cx="90780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bạn trong lớp tham gia trồng cây. Trung bình cứ 30 phút các bạn trồng được một cây. Hỏi muốn trồng được 4 cây cần bao nhiêu thời gian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724100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582628" y="429895"/>
            <a:ext cx="11026743" cy="438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 27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70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: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Nhân số đo thời gian với một số. Chia số đo thời gian cho một số - Tiết 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B0D13E-E7F1-3BBE-F698-8285F9583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0FCA9A-82C6-AEE8-7A7B-B3A8B7CB06A6}"/>
              </a:ext>
            </a:extLst>
          </p:cNvPr>
          <p:cNvSpPr/>
          <p:nvPr/>
        </p:nvSpPr>
        <p:spPr>
          <a:xfrm>
            <a:off x="942975" y="1653158"/>
            <a:ext cx="11649076" cy="523064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marL="457200" algn="just">
              <a:lnSpc>
                <a:spcPct val="150000"/>
              </a:lnSpc>
              <a:tabLst>
                <a:tab pos="95250" algn="l"/>
                <a:tab pos="1524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F020F6-45CC-CA27-CBAF-D585784699CF}"/>
              </a:ext>
            </a:extLst>
          </p:cNvPr>
          <p:cNvSpPr/>
          <p:nvPr/>
        </p:nvSpPr>
        <p:spPr>
          <a:xfrm>
            <a:off x="530794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669E5-9525-8996-7954-6DE30C5B7F1E}"/>
              </a:ext>
            </a:extLst>
          </p:cNvPr>
          <p:cNvSpPr txBox="1"/>
          <p:nvPr/>
        </p:nvSpPr>
        <p:spPr>
          <a:xfrm>
            <a:off x="438150" y="2223421"/>
            <a:ext cx="593407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vi-VN" sz="2400" kern="1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a) Chú Thịnh sơn một bộ bàn ghế trung bình hết 1 giờ 15 phút. Vậy chú sơn 5 bộ bàn ghế như thế hết khoảng      .?.  giờ  .?.  phút.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5140AF-EABD-AA23-8FFD-7D90CF042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097" y="2219325"/>
            <a:ext cx="4509377" cy="3009900"/>
          </a:xfrm>
          <a:prstGeom prst="rect">
            <a:avLst/>
          </a:prstGeom>
        </p:spPr>
      </p:pic>
      <p:pic>
        <p:nvPicPr>
          <p:cNvPr id="5" name="y2mate.com - 10 seconds countdown Đồng hồ đếm ngược 10 giây_720p">
            <a:hlinkClick r:id="" action="ppaction://media"/>
            <a:extLst>
              <a:ext uri="{FF2B5EF4-FFF2-40B4-BE49-F238E27FC236}">
                <a16:creationId xmlns:a16="http://schemas.microsoft.com/office/drawing/2014/main" id="{EEF3F200-C40E-5669-ED3A-D7EA879A3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2990" y="659781"/>
            <a:ext cx="1234967" cy="6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2301</TotalTime>
  <Words>1044</Words>
  <Application>Microsoft Office PowerPoint</Application>
  <PresentationFormat>Widescreen</PresentationFormat>
  <Paragraphs>98</Paragraphs>
  <Slides>28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UTM Avo</vt:lpstr>
      <vt:lpstr>Cambria</vt:lpstr>
      <vt:lpstr>Cambria Math</vt:lpstr>
      <vt:lpstr>Wingdings</vt:lpstr>
      <vt:lpstr>Calibri Light</vt:lpstr>
      <vt:lpstr>#9Slide02 Tieu de dai</vt:lpstr>
      <vt:lpstr>Arial</vt:lpstr>
      <vt:lpstr>Times New Roman</vt:lpstr>
      <vt:lpstr>#9Slide02 Noi dung dai</vt:lpstr>
      <vt:lpstr>Calibri</vt:lpstr>
      <vt:lpstr>Aptos</vt:lpstr>
      <vt:lpstr>Office Theme</vt:lpstr>
      <vt:lpstr>1_Office Theme</vt:lpstr>
      <vt:lpstr>5_Office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Hải Nguyễn</cp:lastModifiedBy>
  <cp:revision>128</cp:revision>
  <dcterms:created xsi:type="dcterms:W3CDTF">2023-10-24T04:45:10Z</dcterms:created>
  <dcterms:modified xsi:type="dcterms:W3CDTF">2025-03-22T10:01:12Z</dcterms:modified>
</cp:coreProperties>
</file>