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27" r:id="rId2"/>
    <p:sldId id="430" r:id="rId3"/>
    <p:sldId id="432" r:id="rId4"/>
    <p:sldId id="446" r:id="rId5"/>
    <p:sldId id="447" r:id="rId6"/>
    <p:sldId id="448" r:id="rId7"/>
    <p:sldId id="449" r:id="rId8"/>
    <p:sldId id="450" r:id="rId9"/>
    <p:sldId id="445"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p:scale>
          <a:sx n="50" d="100"/>
          <a:sy n="50" d="100"/>
        </p:scale>
        <p:origin x="-581" y="-451"/>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958737" y="3962400"/>
            <a:ext cx="12656582"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a:t>
            </a:r>
            <a:r>
              <a:rPr lang="vi-VN" sz="4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NGHIỆP </a:t>
            </a:r>
            <a:r>
              <a:rPr lang="vi-VN" sz="4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(T2</a:t>
            </a:r>
            <a:r>
              <a:rPr lang="vi-VN"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r>
              <a:rPr lang="en-US" altLang="en-US" sz="2800" b="1" i="1" smtClean="0">
                <a:solidFill>
                  <a:srgbClr val="0000CC"/>
                </a:solidFill>
                <a:latin typeface="Times New Roman" pitchFamily="18" charset="0"/>
              </a:rPr>
              <a:t>:……………………………………</a:t>
            </a:r>
            <a:endParaRPr lang="en-US" altLang="en-US" sz="2800" b="1" i="1">
              <a:solidFill>
                <a:srgbClr val="0000CC"/>
              </a:solidFill>
              <a:latin typeface="Times New Roman" pitchFamily="18" charset="0"/>
            </a:endParaRP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Quy-Trình-trồng-lúa-của-Nông-dâ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0519" y="381000"/>
            <a:ext cx="10363200" cy="7825274"/>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746919" y="2011383"/>
            <a:ext cx="14478000"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sp>
        <p:nvSpPr>
          <p:cNvPr id="14" name="Rectangle 13"/>
          <p:cNvSpPr/>
          <p:nvPr/>
        </p:nvSpPr>
        <p:spPr>
          <a:xfrm>
            <a:off x="1149309" y="2767033"/>
            <a:ext cx="14380410" cy="1200329"/>
          </a:xfrm>
          <a:prstGeom prst="rect">
            <a:avLst/>
          </a:prstGeom>
        </p:spPr>
        <p:txBody>
          <a:bodyPr wrap="square">
            <a:spAutoFit/>
          </a:bodyPr>
          <a:lstStyle/>
          <a:p>
            <a:pPr algn="just">
              <a:spcAft>
                <a:spcPts val="0"/>
              </a:spcAft>
            </a:pPr>
            <a:r>
              <a:rPr lang="nl-NL" sz="3600" b="1" dirty="0" smtClean="0">
                <a:solidFill>
                  <a:srgbClr val="FF0000"/>
                </a:solidFill>
                <a:latin typeface="Times New Roman"/>
                <a:ea typeface="Times New Roman"/>
              </a:rPr>
              <a:t>+</a:t>
            </a:r>
            <a:r>
              <a:rPr lang="nl-NL" sz="3600" dirty="0" smtClean="0">
                <a:latin typeface="Times New Roman"/>
                <a:ea typeface="Times New Roman"/>
              </a:rPr>
              <a:t> </a:t>
            </a:r>
            <a:r>
              <a:rPr lang="vi-VN" sz="3600" b="1" dirty="0" smtClean="0">
                <a:solidFill>
                  <a:srgbClr val="FF0000"/>
                </a:solidFill>
                <a:latin typeface="Times New Roman"/>
                <a:ea typeface="Times New Roman"/>
              </a:rPr>
              <a:t>Quan sát các hình sau và nêu lợi ích của hoạt động sản xuất nông nghiệp</a:t>
            </a:r>
            <a:r>
              <a:rPr lang="nl-NL" sz="3600" b="1" dirty="0" smtClean="0">
                <a:solidFill>
                  <a:srgbClr val="FF0000"/>
                </a:solidFill>
                <a:latin typeface="Times New Roman"/>
                <a:ea typeface="Times New Roman"/>
              </a:rPr>
              <a:t>?</a:t>
            </a:r>
            <a:endParaRPr lang="en-US" sz="3200" b="1" dirty="0">
              <a:solidFill>
                <a:srgbClr val="FF0000"/>
              </a:solidFill>
              <a:effectLst/>
              <a:latin typeface="Times New Roman"/>
              <a:ea typeface="Times New Roman"/>
            </a:endParaRPr>
          </a:p>
        </p:txBody>
      </p:sp>
      <p:sp>
        <p:nvSpPr>
          <p:cNvPr id="5" name="Rectangle 4"/>
          <p:cNvSpPr/>
          <p:nvPr/>
        </p:nvSpPr>
        <p:spPr>
          <a:xfrm>
            <a:off x="1018783" y="4572754"/>
            <a:ext cx="8104411" cy="2862322"/>
          </a:xfrm>
          <a:prstGeom prst="rect">
            <a:avLst/>
          </a:prstGeom>
        </p:spPr>
        <p:txBody>
          <a:bodyPr wrap="square">
            <a:spAutoFit/>
          </a:bodyPr>
          <a:lstStyle/>
          <a:p>
            <a:pPr algn="just">
              <a:spcAft>
                <a:spcPts val="0"/>
              </a:spcAft>
            </a:pPr>
            <a:r>
              <a:rPr lang="en-US" sz="3600" b="1" smtClean="0">
                <a:solidFill>
                  <a:srgbClr val="0000CC"/>
                </a:solidFill>
                <a:latin typeface="Times New Roman"/>
                <a:ea typeface="Times New Roman"/>
              </a:rPr>
              <a:t>     </a:t>
            </a:r>
            <a:r>
              <a:rPr lang="vi-VN" sz="3600" b="1" smtClean="0">
                <a:solidFill>
                  <a:srgbClr val="0000CC"/>
                </a:solidFill>
                <a:latin typeface="Times New Roman"/>
                <a:ea typeface="Times New Roman"/>
              </a:rPr>
              <a:t>- </a:t>
            </a:r>
            <a:r>
              <a:rPr lang="nl-NL" sz="3600" b="1" dirty="0">
                <a:solidFill>
                  <a:srgbClr val="0000CC"/>
                </a:solidFill>
                <a:latin typeface="Times New Roman"/>
                <a:ea typeface="Times New Roman"/>
              </a:rPr>
              <a:t>Hoạt động sản xuất nông nghiệp làm ra các sản phẩm như: thức ăn, đồ uống, trang trí nhà cửa, thuốc,..., sản xuất thủ công, công nghiệp), đem bán hoặc xuất khẩu thu lại lợi ích kinh tế, ...</a:t>
            </a:r>
            <a:endParaRPr lang="en-US" sz="3200" b="1" dirty="0">
              <a:solidFill>
                <a:srgbClr val="0000CC"/>
              </a:solidFill>
              <a:effectLst/>
              <a:latin typeface="Times New Roman"/>
              <a:ea typeface="Times New Roman"/>
            </a:endParaRPr>
          </a:p>
        </p:txBody>
      </p:sp>
      <p:sp>
        <p:nvSpPr>
          <p:cNvPr id="2" name="Rectangle 1"/>
          <p:cNvSpPr/>
          <p:nvPr/>
        </p:nvSpPr>
        <p:spPr>
          <a:xfrm>
            <a:off x="1021164" y="2042309"/>
            <a:ext cx="14508555" cy="707886"/>
          </a:xfrm>
          <a:prstGeom prst="rect">
            <a:avLst/>
          </a:prstGeom>
        </p:spPr>
        <p:txBody>
          <a:bodyPr wrap="square">
            <a:spAutoFit/>
          </a:bodyPr>
          <a:lstStyle/>
          <a:p>
            <a:r>
              <a:rPr lang="nl-NL" sz="3600" b="1" smtClean="0">
                <a:solidFill>
                  <a:srgbClr val="FF0000"/>
                </a:solidFill>
                <a:latin typeface="Times New Roman"/>
                <a:ea typeface="Times New Roman"/>
              </a:rPr>
              <a:t>1</a:t>
            </a:r>
            <a:r>
              <a:rPr lang="nl-NL" sz="3600" b="1" dirty="0">
                <a:solidFill>
                  <a:srgbClr val="FF0000"/>
                </a:solidFill>
                <a:latin typeface="Times New Roman"/>
                <a:ea typeface="Times New Roman"/>
              </a:rPr>
              <a:t>. </a:t>
            </a:r>
            <a:r>
              <a:rPr lang="nl-NL" sz="4000" b="1" dirty="0" smtClean="0">
                <a:solidFill>
                  <a:srgbClr val="FF0000"/>
                </a:solidFill>
                <a:latin typeface="Times New Roman"/>
                <a:ea typeface="Times New Roman"/>
              </a:rPr>
              <a:t>Tìm </a:t>
            </a:r>
            <a:r>
              <a:rPr lang="nl-NL" sz="4000" b="1" dirty="0">
                <a:solidFill>
                  <a:srgbClr val="FF0000"/>
                </a:solidFill>
                <a:latin typeface="Times New Roman"/>
                <a:ea typeface="Times New Roman"/>
              </a:rPr>
              <a:t>hiểu về lợi ích của hoạt động sản xuất nông nghiệp. </a:t>
            </a:r>
            <a:r>
              <a:rPr lang="nl-NL" sz="4000" b="1" dirty="0" smtClean="0">
                <a:solidFill>
                  <a:srgbClr val="FF0000"/>
                </a:solidFill>
                <a:latin typeface="Times New Roman"/>
                <a:ea typeface="Times New Roman"/>
              </a:rPr>
              <a:t> </a:t>
            </a:r>
            <a:endParaRPr lang="en-US" sz="4000" b="1" dirty="0">
              <a:solidFill>
                <a:srgbClr val="FF0000"/>
              </a:solidFill>
            </a:endParaRPr>
          </a:p>
        </p:txBody>
      </p:sp>
      <p:pic>
        <p:nvPicPr>
          <p:cNvPr id="16" name="Picture 15"/>
          <p:cNvPicPr/>
          <p:nvPr/>
        </p:nvPicPr>
        <p:blipFill rotWithShape="1">
          <a:blip r:embed="rId3"/>
          <a:srcRect l="38387" t="46529" r="39367" b="22840"/>
          <a:stretch/>
        </p:blipFill>
        <p:spPr bwMode="auto">
          <a:xfrm>
            <a:off x="9433719" y="3367197"/>
            <a:ext cx="6477000" cy="52734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746919" y="2044661"/>
            <a:ext cx="14478000"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sp>
        <p:nvSpPr>
          <p:cNvPr id="14" name="Rectangle 13"/>
          <p:cNvSpPr/>
          <p:nvPr/>
        </p:nvSpPr>
        <p:spPr>
          <a:xfrm>
            <a:off x="1149309" y="2800311"/>
            <a:ext cx="14380410" cy="1200329"/>
          </a:xfrm>
          <a:prstGeom prst="rect">
            <a:avLst/>
          </a:prstGeom>
        </p:spPr>
        <p:txBody>
          <a:bodyPr wrap="square">
            <a:spAutoFit/>
          </a:bodyPr>
          <a:lstStyle/>
          <a:p>
            <a:pPr algn="just">
              <a:spcAft>
                <a:spcPts val="0"/>
              </a:spcAft>
            </a:pPr>
            <a:r>
              <a:rPr lang="nl-NL" sz="3600" b="1" dirty="0" smtClean="0">
                <a:solidFill>
                  <a:srgbClr val="FF0000"/>
                </a:solidFill>
                <a:latin typeface="Times New Roman"/>
                <a:ea typeface="Times New Roman"/>
              </a:rPr>
              <a:t>+</a:t>
            </a:r>
            <a:r>
              <a:rPr lang="nl-NL" sz="3600" dirty="0" smtClean="0">
                <a:latin typeface="Times New Roman"/>
                <a:ea typeface="Times New Roman"/>
              </a:rPr>
              <a:t> </a:t>
            </a:r>
            <a:r>
              <a:rPr lang="nl-NL" sz="3600" b="1" dirty="0" smtClean="0">
                <a:solidFill>
                  <a:srgbClr val="FF0000"/>
                </a:solidFill>
                <a:latin typeface="Times New Roman"/>
                <a:ea typeface="Times New Roman"/>
              </a:rPr>
              <a:t>Hai </a:t>
            </a:r>
            <a:r>
              <a:rPr lang="nl-NL" sz="3600" b="1" dirty="0">
                <a:solidFill>
                  <a:srgbClr val="FF0000"/>
                </a:solidFill>
                <a:latin typeface="Times New Roman"/>
                <a:ea typeface="Times New Roman"/>
              </a:rPr>
              <a:t>bạn trong hình đang trao đổi về lợi ích của hoạt động sản xuất nông nghiệp nào?</a:t>
            </a:r>
            <a:endParaRPr lang="en-US" sz="3200" b="1" dirty="0">
              <a:solidFill>
                <a:srgbClr val="FF0000"/>
              </a:solidFill>
              <a:effectLst/>
              <a:latin typeface="Times New Roman"/>
              <a:ea typeface="Times New Roman"/>
            </a:endParaRPr>
          </a:p>
        </p:txBody>
      </p:sp>
      <p:sp>
        <p:nvSpPr>
          <p:cNvPr id="5" name="Rectangle 4"/>
          <p:cNvSpPr/>
          <p:nvPr/>
        </p:nvSpPr>
        <p:spPr>
          <a:xfrm>
            <a:off x="1021163" y="3980778"/>
            <a:ext cx="8945955" cy="1200329"/>
          </a:xfrm>
          <a:prstGeom prst="rect">
            <a:avLst/>
          </a:prstGeom>
        </p:spPr>
        <p:txBody>
          <a:bodyPr wrap="square">
            <a:spAutoFit/>
          </a:bodyPr>
          <a:lstStyle/>
          <a:p>
            <a:pPr algn="just">
              <a:spcAft>
                <a:spcPts val="0"/>
              </a:spcAft>
            </a:pPr>
            <a:r>
              <a:rPr lang="nl-NL" sz="3600" b="1" dirty="0">
                <a:solidFill>
                  <a:srgbClr val="0000CC"/>
                </a:solidFill>
                <a:latin typeface="Times New Roman"/>
                <a:ea typeface="Times New Roman"/>
              </a:rPr>
              <a:t>+ Hai bạn trong hình đang trao đổi về lợi ích của hoạt động sản xuất lúa gạo.</a:t>
            </a:r>
            <a:endParaRPr lang="en-US" sz="3200" b="1" dirty="0">
              <a:solidFill>
                <a:srgbClr val="0000CC"/>
              </a:solidFill>
              <a:effectLst/>
              <a:latin typeface="Times New Roman"/>
              <a:ea typeface="Times New Roman"/>
            </a:endParaRPr>
          </a:p>
        </p:txBody>
      </p:sp>
      <p:sp>
        <p:nvSpPr>
          <p:cNvPr id="2" name="Rectangle 1"/>
          <p:cNvSpPr/>
          <p:nvPr/>
        </p:nvSpPr>
        <p:spPr>
          <a:xfrm>
            <a:off x="1021164" y="2075587"/>
            <a:ext cx="14508555" cy="707886"/>
          </a:xfrm>
          <a:prstGeom prst="rect">
            <a:avLst/>
          </a:prstGeom>
        </p:spPr>
        <p:txBody>
          <a:bodyPr wrap="square">
            <a:spAutoFit/>
          </a:bodyPr>
          <a:lstStyle/>
          <a:p>
            <a:r>
              <a:rPr lang="vi-VN" sz="3600" b="1" dirty="0">
                <a:solidFill>
                  <a:srgbClr val="FF0000"/>
                </a:solidFill>
                <a:latin typeface="Times New Roman"/>
                <a:ea typeface="Times New Roman"/>
              </a:rPr>
              <a:t>*</a:t>
            </a:r>
            <a:r>
              <a:rPr lang="vi-VN" sz="3600" b="1" dirty="0" smtClean="0">
                <a:solidFill>
                  <a:srgbClr val="FF0000"/>
                </a:solidFill>
                <a:latin typeface="Times New Roman"/>
                <a:ea typeface="Times New Roman"/>
              </a:rPr>
              <a:t>HĐ2</a:t>
            </a:r>
            <a:r>
              <a:rPr lang="nl-NL" sz="3600" b="1" dirty="0" smtClean="0">
                <a:solidFill>
                  <a:srgbClr val="FF0000"/>
                </a:solidFill>
                <a:latin typeface="Times New Roman"/>
                <a:ea typeface="Times New Roman"/>
              </a:rPr>
              <a:t>. </a:t>
            </a:r>
            <a:r>
              <a:rPr lang="nl-NL" sz="4000" b="1" dirty="0" smtClean="0">
                <a:solidFill>
                  <a:srgbClr val="FF0000"/>
                </a:solidFill>
                <a:latin typeface="Times New Roman"/>
                <a:ea typeface="Times New Roman"/>
              </a:rPr>
              <a:t>Ích </a:t>
            </a:r>
            <a:r>
              <a:rPr lang="nl-NL" sz="4000" b="1" dirty="0">
                <a:solidFill>
                  <a:srgbClr val="FF0000"/>
                </a:solidFill>
                <a:latin typeface="Times New Roman"/>
                <a:ea typeface="Times New Roman"/>
              </a:rPr>
              <a:t>lợi của một số sản phẩm nông nghiệp ở địa phương. </a:t>
            </a:r>
            <a:endParaRPr lang="en-US" sz="4000" b="1" dirty="0">
              <a:solidFill>
                <a:srgbClr val="FF0000"/>
              </a:solidFill>
            </a:endParaRPr>
          </a:p>
        </p:txBody>
      </p:sp>
      <p:pic>
        <p:nvPicPr>
          <p:cNvPr id="15" name="Picture 14"/>
          <p:cNvPicPr/>
          <p:nvPr/>
        </p:nvPicPr>
        <p:blipFill rotWithShape="1">
          <a:blip r:embed="rId3"/>
          <a:srcRect l="39149" t="68242" r="38604" b="15473"/>
          <a:stretch/>
        </p:blipFill>
        <p:spPr bwMode="auto">
          <a:xfrm>
            <a:off x="10146778" y="4580942"/>
            <a:ext cx="5755052" cy="3274903"/>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021165" y="5062478"/>
            <a:ext cx="8945954" cy="1200329"/>
          </a:xfrm>
          <a:prstGeom prst="rect">
            <a:avLst/>
          </a:prstGeom>
        </p:spPr>
        <p:txBody>
          <a:bodyPr wrap="square">
            <a:spAutoFit/>
          </a:bodyPr>
          <a:lstStyle/>
          <a:p>
            <a:pPr algn="just">
              <a:spcAft>
                <a:spcPts val="0"/>
              </a:spcAft>
            </a:pPr>
            <a:r>
              <a:rPr lang="nl-NL" sz="3600" b="1" dirty="0">
                <a:solidFill>
                  <a:srgbClr val="FF0000"/>
                </a:solidFill>
                <a:latin typeface="Times New Roman"/>
                <a:ea typeface="Times New Roman"/>
              </a:rPr>
              <a:t>+ Hoạt động sản xuất nông nghiệp đó có ích lợi gì?</a:t>
            </a:r>
            <a:endParaRPr lang="en-US" sz="3600" b="1" dirty="0">
              <a:solidFill>
                <a:srgbClr val="FF0000"/>
              </a:solidFill>
              <a:effectLst/>
              <a:latin typeface="Times New Roman"/>
              <a:ea typeface="Times New Roman"/>
            </a:endParaRPr>
          </a:p>
        </p:txBody>
      </p:sp>
      <p:sp>
        <p:nvSpPr>
          <p:cNvPr id="4" name="Rectangle 3"/>
          <p:cNvSpPr/>
          <p:nvPr/>
        </p:nvSpPr>
        <p:spPr>
          <a:xfrm>
            <a:off x="899318" y="6129278"/>
            <a:ext cx="9067800" cy="2862322"/>
          </a:xfrm>
          <a:prstGeom prst="rect">
            <a:avLst/>
          </a:prstGeom>
        </p:spPr>
        <p:txBody>
          <a:bodyPr wrap="square">
            <a:spAutoFit/>
          </a:bodyPr>
          <a:lstStyle/>
          <a:p>
            <a:pPr algn="just">
              <a:spcAft>
                <a:spcPts val="0"/>
              </a:spcAft>
            </a:pPr>
            <a:r>
              <a:rPr lang="nl-NL" sz="3600" b="1" smtClean="0">
                <a:solidFill>
                  <a:srgbClr val="0000CC"/>
                </a:solidFill>
                <a:latin typeface="Times New Roman"/>
                <a:ea typeface="Times New Roman"/>
              </a:rPr>
              <a:t>+ Hoạt </a:t>
            </a:r>
            <a:r>
              <a:rPr lang="nl-NL" sz="3600" b="1" dirty="0">
                <a:solidFill>
                  <a:srgbClr val="0000CC"/>
                </a:solidFill>
                <a:latin typeface="Times New Roman"/>
                <a:ea typeface="Times New Roman"/>
              </a:rPr>
              <a:t>động sản xuất nông nghiệp đó có ích lợi cung cấp lương thực, thực phẩm, trang trí nhà cửa,...; cung cấp cho các hoạt động sản xuất khác (chế biến); buôn bán và mang lại các lợi ích kinh tế,...</a:t>
            </a:r>
            <a:endParaRPr lang="en-US" sz="3600" b="1" dirty="0">
              <a:solidFill>
                <a:srgbClr val="0000CC"/>
              </a:solidFill>
              <a:effectLst/>
              <a:latin typeface="Times New Roman"/>
              <a:ea typeface="Times New Roman"/>
            </a:endParaRPr>
          </a:p>
        </p:txBody>
      </p:sp>
    </p:spTree>
    <p:extLst>
      <p:ext uri="{BB962C8B-B14F-4D97-AF65-F5344CB8AC3E}">
        <p14:creationId xmlns:p14="http://schemas.microsoft.com/office/powerpoint/2010/main" val="927939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021164" y="1813709"/>
            <a:ext cx="14508555" cy="707886"/>
          </a:xfrm>
          <a:prstGeom prst="rect">
            <a:avLst/>
          </a:prstGeom>
        </p:spPr>
        <p:txBody>
          <a:bodyPr wrap="square">
            <a:spAutoFit/>
          </a:bodyPr>
          <a:lstStyle/>
          <a:p>
            <a:r>
              <a:rPr lang="vi-VN" sz="3600" b="1" dirty="0">
                <a:solidFill>
                  <a:srgbClr val="FF0000"/>
                </a:solidFill>
                <a:latin typeface="Times New Roman"/>
                <a:ea typeface="Times New Roman"/>
              </a:rPr>
              <a:t>*</a:t>
            </a:r>
            <a:r>
              <a:rPr lang="vi-VN" sz="3600" b="1" dirty="0" smtClean="0">
                <a:solidFill>
                  <a:srgbClr val="FF0000"/>
                </a:solidFill>
                <a:latin typeface="Times New Roman"/>
                <a:ea typeface="Times New Roman"/>
              </a:rPr>
              <a:t>HĐ2</a:t>
            </a:r>
            <a:r>
              <a:rPr lang="nl-NL" sz="3600" b="1" dirty="0" smtClean="0">
                <a:solidFill>
                  <a:srgbClr val="FF0000"/>
                </a:solidFill>
                <a:latin typeface="Times New Roman"/>
                <a:ea typeface="Times New Roman"/>
              </a:rPr>
              <a:t>. </a:t>
            </a:r>
            <a:r>
              <a:rPr lang="nl-NL" sz="4000" b="1" dirty="0" smtClean="0">
                <a:solidFill>
                  <a:srgbClr val="FF0000"/>
                </a:solidFill>
                <a:latin typeface="Times New Roman"/>
                <a:ea typeface="Times New Roman"/>
              </a:rPr>
              <a:t>Ích </a:t>
            </a:r>
            <a:r>
              <a:rPr lang="nl-NL" sz="4000" b="1" dirty="0">
                <a:solidFill>
                  <a:srgbClr val="FF0000"/>
                </a:solidFill>
                <a:latin typeface="Times New Roman"/>
                <a:ea typeface="Times New Roman"/>
              </a:rPr>
              <a:t>lợi của một số sản phẩm nông nghiệp ở địa phương. </a:t>
            </a:r>
            <a:endParaRPr lang="en-US" sz="4000" b="1" dirty="0">
              <a:solidFill>
                <a:srgbClr val="FF0000"/>
              </a:solidFill>
            </a:endParaRPr>
          </a:p>
        </p:txBody>
      </p:sp>
      <p:sp>
        <p:nvSpPr>
          <p:cNvPr id="3" name="Cloud 2"/>
          <p:cNvSpPr/>
          <p:nvPr/>
        </p:nvSpPr>
        <p:spPr>
          <a:xfrm>
            <a:off x="594518" y="2429112"/>
            <a:ext cx="14935201" cy="6486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a:solidFill>
                  <a:srgbClr val="0000CC"/>
                </a:solidFill>
                <a:latin typeface="Times New Roman"/>
                <a:ea typeface="Times New Roman"/>
              </a:rPr>
              <a:t>Vai trò và tầm quan trọng của hoạt động sản xuất nông nghiệp: cung cấp lương thực, thực phẩm, trang trí nhà cửa,...; cung cấp cho các hoạt động sản xuất khác (chế biến); buôn bán và mang lại các lợi ích kinh tế,... Bên cạnh đó trồng rừng, trồng cây giúp bảo vệ môi trường, chống xói mòn đất, ngăn mưa lũ,...</a:t>
            </a:r>
            <a:endParaRPr lang="en-US" sz="3600" b="1">
              <a:solidFill>
                <a:srgbClr val="0000CC"/>
              </a:solidFill>
              <a:latin typeface="Times New Roman"/>
              <a:ea typeface="Times New Roman"/>
            </a:endParaRPr>
          </a:p>
          <a:p>
            <a:pPr algn="ctr"/>
            <a:endParaRPr lang="en-US" sz="3600"/>
          </a:p>
        </p:txBody>
      </p:sp>
    </p:spTree>
    <p:extLst>
      <p:ext uri="{BB962C8B-B14F-4D97-AF65-F5344CB8AC3E}">
        <p14:creationId xmlns:p14="http://schemas.microsoft.com/office/powerpoint/2010/main" val="9311422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975519" y="1923871"/>
            <a:ext cx="14508555" cy="1200329"/>
          </a:xfrm>
          <a:prstGeom prst="rect">
            <a:avLst/>
          </a:prstGeom>
        </p:spPr>
        <p:txBody>
          <a:bodyPr wrap="square">
            <a:spAutoFit/>
          </a:bodyPr>
          <a:lstStyle/>
          <a:p>
            <a:pPr algn="just"/>
            <a:r>
              <a:rPr lang="en-US" sz="3600" b="1" smtClean="0">
                <a:solidFill>
                  <a:srgbClr val="FF0000"/>
                </a:solidFill>
                <a:latin typeface="Times New Roman"/>
                <a:ea typeface="Times New Roman"/>
              </a:rPr>
              <a:t>    </a:t>
            </a:r>
            <a:r>
              <a:rPr lang="vi-VN" sz="3600" b="1" u="sng" smtClean="0">
                <a:solidFill>
                  <a:srgbClr val="FF0000"/>
                </a:solidFill>
                <a:latin typeface="Times New Roman"/>
                <a:ea typeface="Times New Roman"/>
              </a:rPr>
              <a:t>*</a:t>
            </a:r>
            <a:r>
              <a:rPr lang="vi-VN" sz="3600" b="1" u="sng" dirty="0" smtClean="0">
                <a:solidFill>
                  <a:srgbClr val="FF0000"/>
                </a:solidFill>
                <a:latin typeface="Times New Roman"/>
                <a:ea typeface="Times New Roman"/>
              </a:rPr>
              <a:t>HĐ3</a:t>
            </a:r>
            <a:r>
              <a:rPr lang="nl-NL" sz="3600" b="1" u="sng" dirty="0" smtClean="0">
                <a:solidFill>
                  <a:srgbClr val="FF0000"/>
                </a:solidFill>
                <a:latin typeface="Times New Roman"/>
                <a:ea typeface="Times New Roman"/>
              </a:rPr>
              <a:t>. </a:t>
            </a:r>
            <a:r>
              <a:rPr lang="vi-VN" sz="3600" b="1" u="sng" dirty="0" smtClean="0">
                <a:solidFill>
                  <a:srgbClr val="FF0000"/>
                </a:solidFill>
                <a:latin typeface="Times New Roman"/>
                <a:ea typeface="Times New Roman"/>
              </a:rPr>
              <a:t>Chia sẻ về lợi ích của hoạt động sản xuất nông nghiệp ở địa phương em theo gợi ý sau:</a:t>
            </a:r>
            <a:endParaRPr lang="en-US" sz="4000" b="1" u="sng" dirty="0">
              <a:solidFill>
                <a:srgbClr val="FF0000"/>
              </a:solidFill>
            </a:endParaRPr>
          </a:p>
        </p:txBody>
      </p:sp>
      <p:pic>
        <p:nvPicPr>
          <p:cNvPr id="15" name="Picture 14"/>
          <p:cNvPicPr/>
          <p:nvPr/>
        </p:nvPicPr>
        <p:blipFill rotWithShape="1">
          <a:blip r:embed="rId3"/>
          <a:srcRect l="39149" t="68242" r="38604" b="15473"/>
          <a:stretch/>
        </p:blipFill>
        <p:spPr bwMode="auto">
          <a:xfrm>
            <a:off x="10521586" y="3733800"/>
            <a:ext cx="5755052" cy="3503503"/>
          </a:xfrm>
          <a:prstGeom prst="rect">
            <a:avLst/>
          </a:prstGeom>
          <a:ln>
            <a:noFill/>
          </a:ln>
          <a:extLst>
            <a:ext uri="{53640926-AAD7-44D8-BBD7-CCE9431645EC}">
              <a14:shadowObscured xmlns:a14="http://schemas.microsoft.com/office/drawing/2010/main"/>
            </a:ext>
          </a:extLst>
        </p:spPr>
      </p:pic>
      <p:graphicFrame>
        <p:nvGraphicFramePr>
          <p:cNvPr id="3" name="Table 2"/>
          <p:cNvGraphicFramePr>
            <a:graphicFrameLocks noGrp="1"/>
          </p:cNvGraphicFramePr>
          <p:nvPr>
            <p:extLst>
              <p:ext uri="{D42A27DB-BD31-4B8C-83A1-F6EECF244321}">
                <p14:modId xmlns:p14="http://schemas.microsoft.com/office/powerpoint/2010/main" val="737860405"/>
              </p:ext>
            </p:extLst>
          </p:nvPr>
        </p:nvGraphicFramePr>
        <p:xfrm>
          <a:off x="1356519" y="3125897"/>
          <a:ext cx="8763000" cy="5222748"/>
        </p:xfrm>
        <a:graphic>
          <a:graphicData uri="http://schemas.openxmlformats.org/drawingml/2006/table">
            <a:tbl>
              <a:tblPr firstRow="1" firstCol="1" bandRow="1"/>
              <a:tblGrid>
                <a:gridCol w="2555929"/>
                <a:gridCol w="2183553"/>
                <a:gridCol w="4023518"/>
              </a:tblGrid>
              <a:tr h="0">
                <a:tc>
                  <a:txBody>
                    <a:bodyPr/>
                    <a:lstStyle/>
                    <a:p>
                      <a:pPr algn="ctr">
                        <a:lnSpc>
                          <a:spcPct val="115000"/>
                        </a:lnSpc>
                        <a:spcAft>
                          <a:spcPts val="0"/>
                        </a:spcAft>
                      </a:pPr>
                      <a:r>
                        <a:rPr lang="en-US" sz="3000" b="1" dirty="0" err="1">
                          <a:solidFill>
                            <a:srgbClr val="0000CC"/>
                          </a:solidFill>
                          <a:effectLst/>
                          <a:latin typeface="Times New Roman"/>
                          <a:ea typeface="Calibri"/>
                        </a:rPr>
                        <a:t>Hoạt</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động sản xuất</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000" b="1">
                          <a:solidFill>
                            <a:srgbClr val="0000CC"/>
                          </a:solidFill>
                          <a:effectLst/>
                          <a:latin typeface="Times New Roman"/>
                          <a:ea typeface="Calibri"/>
                        </a:rPr>
                        <a:t>Tên sản phẩm</a:t>
                      </a:r>
                      <a:endParaRPr lang="en-US" sz="3000" b="1">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000" b="1" dirty="0" err="1">
                          <a:solidFill>
                            <a:srgbClr val="0000CC"/>
                          </a:solidFill>
                          <a:effectLst/>
                          <a:latin typeface="Times New Roman"/>
                          <a:ea typeface="Calibri"/>
                        </a:rPr>
                        <a:t>Ích</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lợi</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3000" b="1" dirty="0" err="1">
                          <a:solidFill>
                            <a:srgbClr val="0000CC"/>
                          </a:solidFill>
                          <a:effectLst/>
                          <a:latin typeface="Times New Roman"/>
                          <a:ea typeface="Calibri"/>
                        </a:rPr>
                        <a:t>Trồng</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cây ăn quả </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a:solidFill>
                            <a:srgbClr val="0000CC"/>
                          </a:solidFill>
                          <a:effectLst/>
                          <a:latin typeface="Times New Roman"/>
                          <a:ea typeface="Calibri"/>
                        </a:rPr>
                        <a:t>Cam</a:t>
                      </a:r>
                      <a:r>
                        <a:rPr lang="vi-VN" sz="3000" b="1">
                          <a:solidFill>
                            <a:srgbClr val="0000CC"/>
                          </a:solidFill>
                          <a:effectLst/>
                          <a:latin typeface="Times New Roman"/>
                          <a:ea typeface="Calibri"/>
                        </a:rPr>
                        <a:t>, bưởi, chuối, ...</a:t>
                      </a:r>
                      <a:endParaRPr lang="en-US" sz="3000" b="1">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a:solidFill>
                            <a:srgbClr val="0000CC"/>
                          </a:solidFill>
                          <a:effectLst/>
                          <a:latin typeface="Times New Roman"/>
                          <a:ea typeface="Calibri"/>
                        </a:rPr>
                        <a:t>Làm </a:t>
                      </a:r>
                      <a:r>
                        <a:rPr lang="vi-VN" sz="3000" b="1">
                          <a:solidFill>
                            <a:srgbClr val="0000CC"/>
                          </a:solidFill>
                          <a:effectLst/>
                          <a:latin typeface="Times New Roman"/>
                          <a:ea typeface="Calibri"/>
                        </a:rPr>
                        <a:t>thức ăn, đồ uống</a:t>
                      </a:r>
                      <a:endParaRPr lang="en-US" sz="3000" b="1">
                        <a:solidFill>
                          <a:srgbClr val="0000CC"/>
                        </a:solidFill>
                        <a:effectLst/>
                        <a:latin typeface="Times New Roman"/>
                        <a:ea typeface="Calibri"/>
                      </a:endParaRPr>
                    </a:p>
                    <a:p>
                      <a:pPr>
                        <a:lnSpc>
                          <a:spcPct val="115000"/>
                        </a:lnSpc>
                        <a:spcAft>
                          <a:spcPts val="0"/>
                        </a:spcAft>
                      </a:pPr>
                      <a:r>
                        <a:rPr lang="vi-VN" sz="3000" b="1">
                          <a:solidFill>
                            <a:srgbClr val="0000CC"/>
                          </a:solidFill>
                          <a:effectLst/>
                          <a:latin typeface="Times New Roman"/>
                          <a:ea typeface="Calibri"/>
                        </a:rPr>
                        <a:t>Làm hàng hóa để bán</a:t>
                      </a:r>
                      <a:endParaRPr lang="en-US" sz="3000" b="1">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3000" b="1" dirty="0" err="1">
                          <a:solidFill>
                            <a:srgbClr val="0000CC"/>
                          </a:solidFill>
                          <a:effectLst/>
                          <a:latin typeface="Times New Roman"/>
                          <a:ea typeface="Calibri"/>
                        </a:rPr>
                        <a:t>Trồng</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cây lương thực</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Lúa</a:t>
                      </a:r>
                      <a:r>
                        <a:rPr lang="vi-VN" sz="3000" b="1" dirty="0">
                          <a:solidFill>
                            <a:srgbClr val="0000CC"/>
                          </a:solidFill>
                          <a:effectLst/>
                          <a:latin typeface="Times New Roman"/>
                          <a:ea typeface="Calibri"/>
                        </a:rPr>
                        <a:t>, ngô, khoai, sắn,...</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Lúa</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gạo, làm bánh,...</a:t>
                      </a:r>
                      <a:endParaRPr lang="en-US" sz="3000" b="1" dirty="0">
                        <a:solidFill>
                          <a:srgbClr val="0000CC"/>
                        </a:solidFill>
                        <a:effectLst/>
                        <a:latin typeface="Times New Roman"/>
                        <a:ea typeface="Calibri"/>
                      </a:endParaRPr>
                    </a:p>
                    <a:p>
                      <a:pPr>
                        <a:lnSpc>
                          <a:spcPct val="115000"/>
                        </a:lnSpc>
                        <a:spcAft>
                          <a:spcPts val="0"/>
                        </a:spcAft>
                      </a:pPr>
                      <a:r>
                        <a:rPr lang="vi-VN" sz="3000" b="1" dirty="0">
                          <a:solidFill>
                            <a:srgbClr val="0000CC"/>
                          </a:solidFill>
                          <a:effectLst/>
                          <a:latin typeface="Times New Roman"/>
                          <a:ea typeface="Calibri"/>
                        </a:rPr>
                        <a:t>Làm hàng hóa để bán, xuất khẩu.</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3000" b="1" dirty="0" err="1">
                          <a:solidFill>
                            <a:srgbClr val="0000CC"/>
                          </a:solidFill>
                          <a:effectLst/>
                          <a:latin typeface="Times New Roman"/>
                          <a:ea typeface="Calibri"/>
                        </a:rPr>
                        <a:t>Trồng</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cây hoa, cây cảnh</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Hoa</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lan, hồng, sen,... </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Trang</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trí làm thuốc..</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vi-VN" sz="2800" b="1" dirty="0">
                          <a:solidFill>
                            <a:srgbClr val="0000CC"/>
                          </a:solidFill>
                          <a:effectLst/>
                          <a:latin typeface="Times New Roman"/>
                          <a:ea typeface="Calibri"/>
                        </a:rPr>
                        <a:t> .....</a:t>
                      </a:r>
                      <a:endParaRPr lang="en-US" sz="28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00CC"/>
                          </a:solidFill>
                          <a:effectLst/>
                          <a:latin typeface="Times New Roman"/>
                          <a:ea typeface="Calibri"/>
                        </a:rPr>
                        <a:t>......</a:t>
                      </a:r>
                      <a:endParaRPr lang="en-US" sz="28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00CC"/>
                          </a:solidFill>
                          <a:effectLst/>
                          <a:latin typeface="Times New Roman"/>
                          <a:ea typeface="Calibri"/>
                        </a:rPr>
                        <a:t>......</a:t>
                      </a:r>
                      <a:endParaRPr lang="en-US" sz="28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28149683"/>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896482" y="1905000"/>
            <a:ext cx="14508555" cy="1200329"/>
          </a:xfrm>
          <a:prstGeom prst="rect">
            <a:avLst/>
          </a:prstGeom>
        </p:spPr>
        <p:txBody>
          <a:bodyPr wrap="square">
            <a:spAutoFit/>
          </a:bodyPr>
          <a:lstStyle/>
          <a:p>
            <a:pPr lvl="0">
              <a:spcAft>
                <a:spcPts val="0"/>
              </a:spcAft>
            </a:pPr>
            <a:r>
              <a:rPr lang="vi-VN" sz="3600" b="1" dirty="0">
                <a:solidFill>
                  <a:srgbClr val="FF0000"/>
                </a:solidFill>
                <a:latin typeface="Times New Roman"/>
                <a:ea typeface="Times New Roman"/>
              </a:rPr>
              <a:t>*</a:t>
            </a:r>
            <a:r>
              <a:rPr lang="vi-VN" sz="3600" b="1" dirty="0" smtClean="0">
                <a:solidFill>
                  <a:srgbClr val="FF0000"/>
                </a:solidFill>
                <a:latin typeface="Times New Roman"/>
                <a:ea typeface="Times New Roman"/>
              </a:rPr>
              <a:t>HĐ3</a:t>
            </a:r>
            <a:r>
              <a:rPr lang="nl-NL" sz="3600" b="1" smtClean="0">
                <a:solidFill>
                  <a:srgbClr val="FF0000"/>
                </a:solidFill>
                <a:latin typeface="Times New Roman"/>
                <a:ea typeface="Times New Roman"/>
              </a:rPr>
              <a:t>. </a:t>
            </a:r>
            <a:r>
              <a:rPr lang="nl-NL" sz="3600" b="1" smtClean="0">
                <a:solidFill>
                  <a:srgbClr val="FF0000"/>
                </a:solidFill>
                <a:latin typeface="Times New Roman"/>
                <a:ea typeface="Times New Roman"/>
              </a:rPr>
              <a:t>+ </a:t>
            </a:r>
            <a:r>
              <a:rPr lang="vi-VN" sz="3600" b="1" smtClean="0">
                <a:solidFill>
                  <a:srgbClr val="FF0000"/>
                </a:solidFill>
                <a:latin typeface="Times New Roman"/>
                <a:ea typeface="Times New Roman"/>
              </a:rPr>
              <a:t>Nêu </a:t>
            </a:r>
            <a:r>
              <a:rPr lang="vi-VN" sz="3600" b="1" dirty="0">
                <a:solidFill>
                  <a:srgbClr val="FF0000"/>
                </a:solidFill>
                <a:latin typeface="Times New Roman"/>
                <a:ea typeface="Times New Roman"/>
              </a:rPr>
              <a:t>những việc nào nên làm để tiêu dùng tiếc kiệm, bảo vệ môi trường ? Vì sao phải làm như vậy?</a:t>
            </a:r>
            <a:endParaRPr lang="en-US" sz="3600" b="1" dirty="0">
              <a:solidFill>
                <a:srgbClr val="FF0000"/>
              </a:solidFill>
              <a:latin typeface="Times New Roman"/>
              <a:ea typeface="Times New Roman"/>
            </a:endParaRPr>
          </a:p>
        </p:txBody>
      </p:sp>
      <p:pic>
        <p:nvPicPr>
          <p:cNvPr id="17" name="Picture 16"/>
          <p:cNvPicPr/>
          <p:nvPr/>
        </p:nvPicPr>
        <p:blipFill rotWithShape="1">
          <a:blip r:embed="rId3"/>
          <a:srcRect l="41549" t="52926" r="43511" b="9851"/>
          <a:stretch/>
        </p:blipFill>
        <p:spPr bwMode="auto">
          <a:xfrm>
            <a:off x="12100719" y="3511142"/>
            <a:ext cx="3863376" cy="4881562"/>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746919" y="3293247"/>
            <a:ext cx="10929690" cy="5317353"/>
          </a:xfrm>
          <a:prstGeom prst="rect">
            <a:avLst/>
          </a:prstGeom>
        </p:spPr>
        <p:txBody>
          <a:bodyPr wrap="square">
            <a:spAutoFit/>
          </a:bodyPr>
          <a:lstStyle/>
          <a:p>
            <a:pPr algn="just">
              <a:lnSpc>
                <a:spcPct val="115000"/>
              </a:lnSpc>
              <a:spcAft>
                <a:spcPts val="1000"/>
              </a:spcAft>
            </a:pPr>
            <a:r>
              <a:rPr lang="en-US" dirty="0">
                <a:latin typeface="Times New Roman"/>
                <a:ea typeface="Calibri"/>
              </a:rPr>
              <a:t> </a:t>
            </a:r>
            <a:r>
              <a:rPr lang="vi-VN" sz="3200" b="1" dirty="0" smtClean="0">
                <a:solidFill>
                  <a:srgbClr val="0000CC"/>
                </a:solidFill>
                <a:effectLst/>
                <a:latin typeface="Times New Roman"/>
                <a:ea typeface="Calibri"/>
              </a:rPr>
              <a:t>+ Bảo vệ môi trường tron sản xuất nông nghiệp: Không dùng thuốc bảo vệ thực vật, thuốc trừ sâu, thuốc diệt cỏ hóa học; hạn chế sử dụng phân bón hóa học, nên sử dụng phân bón hữu cơ, phân vi sinh; không xả nước thải, phân từ vật nuôi ra môi trường, ra nguồn nước,... </a:t>
            </a:r>
          </a:p>
          <a:p>
            <a:pPr algn="just">
              <a:lnSpc>
                <a:spcPct val="115000"/>
              </a:lnSpc>
              <a:spcAft>
                <a:spcPts val="1000"/>
              </a:spcAft>
            </a:pPr>
            <a:r>
              <a:rPr lang="vi-VN" sz="3200" b="1" dirty="0" smtClean="0">
                <a:solidFill>
                  <a:srgbClr val="0000CC"/>
                </a:solidFill>
                <a:latin typeface="Times New Roman"/>
                <a:ea typeface="Calibri"/>
              </a:rPr>
              <a:t>+ Tiêu dùng tiếc kiệm: Sử dụng các sản phẩn nông nghiệp tiếc kiệm: không </a:t>
            </a:r>
            <a:r>
              <a:rPr lang="vi-VN" sz="3200" b="1" dirty="0">
                <a:solidFill>
                  <a:srgbClr val="0000CC"/>
                </a:solidFill>
                <a:latin typeface="Times New Roman"/>
                <a:ea typeface="Calibri"/>
              </a:rPr>
              <a:t>m</a:t>
            </a:r>
            <a:r>
              <a:rPr lang="vi-VN" sz="3200" b="1" dirty="0" smtClean="0">
                <a:solidFill>
                  <a:srgbClr val="0000CC"/>
                </a:solidFill>
                <a:effectLst/>
                <a:latin typeface="Times New Roman"/>
                <a:ea typeface="Calibri"/>
              </a:rPr>
              <a:t>ua, nấu quá nhiều thức ăn; sử dụng các bộ phận của thực vật để làm thức ăn cho vật nuôi hoặc làm phân bón; tiếc kiệm nguồn nước trong tưới tiêu,...</a:t>
            </a:r>
          </a:p>
        </p:txBody>
      </p:sp>
    </p:spTree>
    <p:extLst>
      <p:ext uri="{BB962C8B-B14F-4D97-AF65-F5344CB8AC3E}">
        <p14:creationId xmlns:p14="http://schemas.microsoft.com/office/powerpoint/2010/main" val="8732035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1150740" y="1676400"/>
            <a:ext cx="10797579" cy="1295739"/>
          </a:xfrm>
          <a:prstGeom prst="rect">
            <a:avLst/>
          </a:prstGeom>
        </p:spPr>
        <p:txBody>
          <a:bodyPr wrap="square">
            <a:spAutoFit/>
          </a:bodyPr>
          <a:lstStyle/>
          <a:p>
            <a:pPr lvl="0">
              <a:lnSpc>
                <a:spcPct val="115000"/>
              </a:lnSpc>
              <a:spcAft>
                <a:spcPts val="1000"/>
              </a:spcAft>
            </a:pPr>
            <a:r>
              <a:rPr lang="vi-VN" sz="3600" b="1" dirty="0" smtClean="0">
                <a:solidFill>
                  <a:srgbClr val="FF0000"/>
                </a:solidFill>
                <a:latin typeface="Times New Roman"/>
                <a:ea typeface="Times New Roman"/>
              </a:rPr>
              <a:t>Thông tin: </a:t>
            </a:r>
            <a:r>
              <a:rPr lang="vi-VN" sz="3200" b="1" dirty="0" smtClean="0">
                <a:solidFill>
                  <a:srgbClr val="FF0000"/>
                </a:solidFill>
                <a:latin typeface="Times New Roman"/>
                <a:ea typeface="Calibri"/>
              </a:rPr>
              <a:t>Một số</a:t>
            </a:r>
            <a:r>
              <a:rPr lang="en-US" sz="3200" b="1" dirty="0" smtClean="0">
                <a:solidFill>
                  <a:srgbClr val="FF0000"/>
                </a:solidFill>
                <a:latin typeface="Times New Roman"/>
                <a:ea typeface="Calibri"/>
              </a:rPr>
              <a:t> </a:t>
            </a:r>
            <a:r>
              <a:rPr lang="vi-VN" sz="3200" b="1" dirty="0">
                <a:solidFill>
                  <a:srgbClr val="FF0000"/>
                </a:solidFill>
                <a:latin typeface="Times New Roman"/>
                <a:ea typeface="Calibri"/>
              </a:rPr>
              <a:t>việc nên làm để tiêu dùng tiếc kiệm, bảo vệ môi trường là: </a:t>
            </a:r>
          </a:p>
        </p:txBody>
      </p:sp>
      <p:pic>
        <p:nvPicPr>
          <p:cNvPr id="17" name="Picture 16"/>
          <p:cNvPicPr/>
          <p:nvPr/>
        </p:nvPicPr>
        <p:blipFill rotWithShape="1">
          <a:blip r:embed="rId3"/>
          <a:srcRect l="41549" t="52926" r="43511" b="9851"/>
          <a:stretch/>
        </p:blipFill>
        <p:spPr bwMode="auto">
          <a:xfrm>
            <a:off x="11795919" y="2276564"/>
            <a:ext cx="3863376" cy="4881562"/>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1041648" y="3100380"/>
            <a:ext cx="10777290" cy="4879284"/>
          </a:xfrm>
          <a:prstGeom prst="rect">
            <a:avLst/>
          </a:prstGeom>
        </p:spPr>
        <p:txBody>
          <a:bodyPr wrap="square">
            <a:spAutoFit/>
          </a:bodyPr>
          <a:lstStyle/>
          <a:p>
            <a:pPr algn="just">
              <a:lnSpc>
                <a:spcPct val="115000"/>
              </a:lnSpc>
              <a:spcAft>
                <a:spcPts val="1000"/>
              </a:spcAft>
            </a:pPr>
            <a:r>
              <a:rPr lang="vi-VN" sz="3200" b="1" dirty="0" smtClean="0">
                <a:solidFill>
                  <a:srgbClr val="0000CC"/>
                </a:solidFill>
                <a:effectLst/>
                <a:latin typeface="Times New Roman"/>
                <a:ea typeface="Calibri"/>
              </a:rPr>
              <a:t>+ Mua, nấu thức ăn vừa ăn đủ. Thức ăn thừa sẽ gây lãng phí tiền bạc đồng thời việc bỏ thức ăn thừa sẽ gây ô nhiễm môi trường.</a:t>
            </a:r>
          </a:p>
          <a:p>
            <a:pPr algn="just">
              <a:lnSpc>
                <a:spcPct val="115000"/>
              </a:lnSpc>
              <a:spcAft>
                <a:spcPts val="1000"/>
              </a:spcAft>
            </a:pPr>
            <a:r>
              <a:rPr lang="vi-VN" sz="3200" b="1" dirty="0" smtClean="0">
                <a:solidFill>
                  <a:srgbClr val="0000CC"/>
                </a:solidFill>
                <a:latin typeface="Times New Roman"/>
                <a:ea typeface="Calibri"/>
              </a:rPr>
              <a:t>+ Sử dụng thức ăn thừa để làm thức ăn cho gia súc, gia cầm.</a:t>
            </a:r>
          </a:p>
          <a:p>
            <a:pPr algn="just">
              <a:lnSpc>
                <a:spcPct val="115000"/>
              </a:lnSpc>
              <a:spcAft>
                <a:spcPts val="1000"/>
              </a:spcAft>
            </a:pPr>
            <a:r>
              <a:rPr lang="vi-VN" sz="3200" b="1" dirty="0" smtClean="0">
                <a:solidFill>
                  <a:srgbClr val="0000CC"/>
                </a:solidFill>
                <a:effectLst/>
                <a:latin typeface="Times New Roman"/>
                <a:ea typeface="Calibri"/>
              </a:rPr>
              <a:t>+ Sử dụng gốc rau, vỏ hoa quả, bã chè, bã cà phê,.... Đem ủ để bón cho cây trồng. Đó là nguồn phân hữu cơ tốt cho cây, giúp tiếc kiệm việc mua phân bón, đồng thời hạn chế việc xả rác thải ra môi trường.</a:t>
            </a:r>
            <a:endParaRPr lang="en-US" sz="3200" b="1" dirty="0">
              <a:solidFill>
                <a:srgbClr val="0000CC"/>
              </a:solidFill>
              <a:effectLst/>
              <a:latin typeface="Times New Roman"/>
              <a:ea typeface="Calibri"/>
            </a:endParaRPr>
          </a:p>
        </p:txBody>
      </p:sp>
    </p:spTree>
    <p:extLst>
      <p:ext uri="{BB962C8B-B14F-4D97-AF65-F5344CB8AC3E}">
        <p14:creationId xmlns:p14="http://schemas.microsoft.com/office/powerpoint/2010/main" val="39455000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a:t>
            </a:r>
            <a:r>
              <a:rPr lang="vi-VN"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 name="Picture 8"/>
          <p:cNvPicPr/>
          <p:nvPr/>
        </p:nvPicPr>
        <p:blipFill rotWithShape="1">
          <a:blip r:embed="rId3"/>
          <a:srcRect l="41330" t="71925" r="42639" b="17994"/>
          <a:stretch/>
        </p:blipFill>
        <p:spPr bwMode="auto">
          <a:xfrm>
            <a:off x="1432719" y="2209800"/>
            <a:ext cx="13563600" cy="5791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6759918"/>
      </p:ext>
    </p:extLst>
  </p:cSld>
  <p:clrMapOvr>
    <a:masterClrMapping/>
  </p:clrMapOvr>
  <p:transition spd="slow">
    <p:split orient="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9873</TotalTime>
  <Words>901</Words>
  <Application>Microsoft Office PowerPoint</Application>
  <PresentationFormat>Custom</PresentationFormat>
  <Paragraphs>65</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1125</cp:revision>
  <dcterms:created xsi:type="dcterms:W3CDTF">2008-09-09T22:52:10Z</dcterms:created>
  <dcterms:modified xsi:type="dcterms:W3CDTF">2022-08-24T09:52:35Z</dcterms:modified>
</cp:coreProperties>
</file>